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0.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1.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30.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31.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32.xml" ContentType="application/vnd.openxmlformats-officedocument.presentationml.tags+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37.xml" ContentType="application/vnd.openxmlformats-officedocument.presentationml.tags+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27"/>
  </p:notesMasterIdLst>
  <p:sldIdLst>
    <p:sldId id="297" r:id="rId3"/>
    <p:sldId id="315" r:id="rId4"/>
    <p:sldId id="325" r:id="rId5"/>
    <p:sldId id="299" r:id="rId6"/>
    <p:sldId id="316" r:id="rId7"/>
    <p:sldId id="362" r:id="rId8"/>
    <p:sldId id="363" r:id="rId9"/>
    <p:sldId id="305" r:id="rId10"/>
    <p:sldId id="326" r:id="rId11"/>
    <p:sldId id="345" r:id="rId12"/>
    <p:sldId id="364" r:id="rId13"/>
    <p:sldId id="365" r:id="rId14"/>
    <p:sldId id="366" r:id="rId15"/>
    <p:sldId id="367" r:id="rId16"/>
    <p:sldId id="368" r:id="rId17"/>
    <p:sldId id="372" r:id="rId18"/>
    <p:sldId id="321" r:id="rId19"/>
    <p:sldId id="300" r:id="rId20"/>
    <p:sldId id="369" r:id="rId21"/>
    <p:sldId id="373" r:id="rId22"/>
    <p:sldId id="346" r:id="rId23"/>
    <p:sldId id="370" r:id="rId24"/>
    <p:sldId id="371" r:id="rId25"/>
    <p:sldId id="314"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7" userDrawn="1">
          <p15:clr>
            <a:srgbClr val="A4A3A4"/>
          </p15:clr>
        </p15:guide>
        <p15:guide id="2" pos="390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ly" initials="h" lastIdx="3" clrIdx="0">
    <p:extLst>
      <p:ext uri="{19B8F6BF-5375-455C-9EA6-DF929625EA0E}">
        <p15:presenceInfo xmlns:p15="http://schemas.microsoft.com/office/powerpoint/2012/main" userId="hl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9CC"/>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snapToGrid="0" showGuides="1">
      <p:cViewPr varScale="1">
        <p:scale>
          <a:sx n="110" d="100"/>
          <a:sy n="110" d="100"/>
        </p:scale>
        <p:origin x="91" y="101"/>
      </p:cViewPr>
      <p:guideLst>
        <p:guide orient="horz" pos="2117"/>
        <p:guide pos="390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D473A26-98D2-4F1E-BB95-8F4B6D62D208}"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CN" altLang="en-US"/>
        </a:p>
      </dgm:t>
    </dgm:pt>
    <dgm:pt modelId="{02B8BB87-E505-419E-B61C-17F6FC58AF68}">
      <dgm:prSet phldrT="[文本]"/>
      <dgm:spPr/>
      <dgm:t>
        <a:bodyPr/>
        <a:lstStyle/>
        <a:p>
          <a:r>
            <a:rPr lang="en-US" altLang="en-US" dirty="0"/>
            <a:t>1.</a:t>
          </a:r>
          <a:r>
            <a:rPr lang="zh-CN" altLang="en-US" dirty="0"/>
            <a:t>市场作用的局限性</a:t>
          </a:r>
        </a:p>
      </dgm:t>
    </dgm:pt>
    <dgm:pt modelId="{33B25A65-4F98-409B-A7F4-7FA34F43A799}" type="parTrans" cxnId="{8141B0E9-5201-44D4-B007-BB1C52B0DF85}">
      <dgm:prSet/>
      <dgm:spPr/>
      <dgm:t>
        <a:bodyPr/>
        <a:lstStyle/>
        <a:p>
          <a:endParaRPr lang="zh-CN" altLang="en-US"/>
        </a:p>
      </dgm:t>
    </dgm:pt>
    <dgm:pt modelId="{F79C69EB-0208-4E53-B09C-A2F28D4261F8}" type="sibTrans" cxnId="{8141B0E9-5201-44D4-B007-BB1C52B0DF85}">
      <dgm:prSet/>
      <dgm:spPr/>
      <dgm:t>
        <a:bodyPr/>
        <a:lstStyle/>
        <a:p>
          <a:endParaRPr lang="zh-CN" altLang="en-US"/>
        </a:p>
      </dgm:t>
    </dgm:pt>
    <dgm:pt modelId="{0CF31457-7167-4A8E-A166-93B46731E463}">
      <dgm:prSet phldrT="[文本]"/>
      <dgm:spPr/>
      <dgm:t>
        <a:bodyPr/>
        <a:lstStyle/>
        <a:p>
          <a:r>
            <a:rPr lang="zh-CN" altLang="en-US" dirty="0"/>
            <a:t>在具备所有理想条件和市场机制能够充分发挥作用的情况下</a:t>
          </a:r>
          <a:r>
            <a:rPr lang="en-US" altLang="en-US" dirty="0"/>
            <a:t>, </a:t>
          </a:r>
          <a:r>
            <a:rPr lang="zh-CN" altLang="en-US" dirty="0"/>
            <a:t>市场对某些经济活动仍然无能为力。市场作用的局限性决定了市场失灵的存在。</a:t>
          </a:r>
        </a:p>
      </dgm:t>
    </dgm:pt>
    <dgm:pt modelId="{C1CB84AE-0E0B-452A-90D9-2A6BD0C6D2BA}" type="parTrans" cxnId="{02903E31-3274-41B3-B19C-5B50896D52B9}">
      <dgm:prSet/>
      <dgm:spPr/>
      <dgm:t>
        <a:bodyPr/>
        <a:lstStyle/>
        <a:p>
          <a:endParaRPr lang="zh-CN" altLang="en-US"/>
        </a:p>
      </dgm:t>
    </dgm:pt>
    <dgm:pt modelId="{C8C7E9AF-B42D-4EA1-8B75-88240FFC3CB4}" type="sibTrans" cxnId="{02903E31-3274-41B3-B19C-5B50896D52B9}">
      <dgm:prSet/>
      <dgm:spPr/>
      <dgm:t>
        <a:bodyPr/>
        <a:lstStyle/>
        <a:p>
          <a:endParaRPr lang="zh-CN" altLang="en-US"/>
        </a:p>
      </dgm:t>
    </dgm:pt>
    <dgm:pt modelId="{6773794D-1173-466E-9190-E9E06A017BE4}">
      <dgm:prSet phldrT="[文本]"/>
      <dgm:spPr/>
      <dgm:t>
        <a:bodyPr/>
        <a:lstStyle/>
        <a:p>
          <a:r>
            <a:rPr lang="en-US" altLang="en-US" dirty="0"/>
            <a:t>2.</a:t>
          </a:r>
          <a:r>
            <a:rPr lang="zh-CN" altLang="en-US" dirty="0"/>
            <a:t>市场竞争的不完全性</a:t>
          </a:r>
        </a:p>
      </dgm:t>
    </dgm:pt>
    <dgm:pt modelId="{356E61A7-D1B3-4069-A2D9-7F7BECE6DE8C}" type="parTrans" cxnId="{F73FE7A5-2AEC-42FA-96CD-BBD55CFA608B}">
      <dgm:prSet/>
      <dgm:spPr/>
      <dgm:t>
        <a:bodyPr/>
        <a:lstStyle/>
        <a:p>
          <a:endParaRPr lang="zh-CN" altLang="en-US"/>
        </a:p>
      </dgm:t>
    </dgm:pt>
    <dgm:pt modelId="{A937C1D8-FBF6-4101-8963-1C1EC4826B09}" type="sibTrans" cxnId="{F73FE7A5-2AEC-42FA-96CD-BBD55CFA608B}">
      <dgm:prSet/>
      <dgm:spPr/>
      <dgm:t>
        <a:bodyPr/>
        <a:lstStyle/>
        <a:p>
          <a:endParaRPr lang="zh-CN" altLang="en-US"/>
        </a:p>
      </dgm:t>
    </dgm:pt>
    <dgm:pt modelId="{91B6442A-8D23-42BD-BCE7-CD18E4849387}">
      <dgm:prSet phldrT="[文本]"/>
      <dgm:spPr/>
      <dgm:t>
        <a:bodyPr/>
        <a:lstStyle/>
        <a:p>
          <a:r>
            <a:rPr lang="zh-CN" altLang="en-US" dirty="0"/>
            <a:t>微观经济学理论认为</a:t>
          </a:r>
          <a:r>
            <a:rPr lang="en-US" altLang="en-US" dirty="0"/>
            <a:t>, </a:t>
          </a:r>
          <a:r>
            <a:rPr lang="zh-CN" altLang="en-US" dirty="0"/>
            <a:t>在完全竞争的市场条件下</a:t>
          </a:r>
          <a:r>
            <a:rPr lang="en-US" altLang="en-US" dirty="0"/>
            <a:t>, </a:t>
          </a:r>
          <a:r>
            <a:rPr lang="zh-CN" altLang="en-US" dirty="0"/>
            <a:t>市场调节机制使资源配置终将达到最优状态。 而现实经济中的市场有偏差</a:t>
          </a:r>
          <a:r>
            <a:rPr lang="en-US" altLang="en-US" dirty="0"/>
            <a:t>, </a:t>
          </a:r>
          <a:r>
            <a:rPr lang="zh-CN" altLang="en-US" dirty="0"/>
            <a:t>一般为垄断竞争市场、 寡头垄断市场和完全垄断市场</a:t>
          </a:r>
          <a:r>
            <a:rPr lang="en-US" altLang="en-US" dirty="0"/>
            <a:t>, </a:t>
          </a:r>
          <a:r>
            <a:rPr lang="zh-CN" altLang="en-US" dirty="0"/>
            <a:t>它们属于不完全竞争市场。</a:t>
          </a:r>
        </a:p>
      </dgm:t>
    </dgm:pt>
    <dgm:pt modelId="{CAF0DD60-E88D-4A71-9636-30352D84C1D9}" type="parTrans" cxnId="{334880ED-B33D-427E-9E51-C25575240928}">
      <dgm:prSet/>
      <dgm:spPr/>
      <dgm:t>
        <a:bodyPr/>
        <a:lstStyle/>
        <a:p>
          <a:endParaRPr lang="zh-CN" altLang="en-US"/>
        </a:p>
      </dgm:t>
    </dgm:pt>
    <dgm:pt modelId="{1339090E-BDAB-4FAC-9F82-AAC469CF016D}" type="sibTrans" cxnId="{334880ED-B33D-427E-9E51-C25575240928}">
      <dgm:prSet/>
      <dgm:spPr/>
      <dgm:t>
        <a:bodyPr/>
        <a:lstStyle/>
        <a:p>
          <a:endParaRPr lang="zh-CN" altLang="en-US"/>
        </a:p>
      </dgm:t>
    </dgm:pt>
    <dgm:pt modelId="{B1B1D84E-38B2-475E-8910-E9E897A77F68}">
      <dgm:prSet phldrT="[文本]"/>
      <dgm:spPr/>
      <dgm:t>
        <a:bodyPr/>
        <a:lstStyle/>
        <a:p>
          <a:r>
            <a:rPr lang="en-US" altLang="en-US" dirty="0"/>
            <a:t>3.</a:t>
          </a:r>
          <a:r>
            <a:rPr lang="zh-CN" altLang="en-US" dirty="0"/>
            <a:t>市场功能的不完善性</a:t>
          </a:r>
        </a:p>
      </dgm:t>
    </dgm:pt>
    <dgm:pt modelId="{EB75092E-F9D6-491B-B94D-DDA31E467DE2}" type="parTrans" cxnId="{2A651F95-51F9-4E4F-9DD0-089BA2AE6AA3}">
      <dgm:prSet/>
      <dgm:spPr/>
      <dgm:t>
        <a:bodyPr/>
        <a:lstStyle/>
        <a:p>
          <a:endParaRPr lang="zh-CN" altLang="en-US"/>
        </a:p>
      </dgm:t>
    </dgm:pt>
    <dgm:pt modelId="{5C8A3D3E-A9FD-41BA-9FCA-3D5D8F243035}" type="sibTrans" cxnId="{2A651F95-51F9-4E4F-9DD0-089BA2AE6AA3}">
      <dgm:prSet/>
      <dgm:spPr/>
      <dgm:t>
        <a:bodyPr/>
        <a:lstStyle/>
        <a:p>
          <a:endParaRPr lang="zh-CN" altLang="en-US"/>
        </a:p>
      </dgm:t>
    </dgm:pt>
    <dgm:pt modelId="{E5F02F78-3079-4E13-A621-F3280FAAB906}">
      <dgm:prSet phldrT="[文本]"/>
      <dgm:spPr/>
      <dgm:t>
        <a:bodyPr/>
        <a:lstStyle/>
        <a:p>
          <a:r>
            <a:rPr lang="zh-CN" altLang="en-US"/>
            <a:t>市场不发达主要表现为经济发展水平低</a:t>
          </a:r>
          <a:r>
            <a:rPr lang="en-US" altLang="en-US"/>
            <a:t>, </a:t>
          </a:r>
          <a:r>
            <a:rPr lang="zh-CN" altLang="en-US"/>
            <a:t>社会化、 商品化、 货币化不发达。</a:t>
          </a:r>
          <a:endParaRPr lang="zh-CN" altLang="en-US" dirty="0"/>
        </a:p>
      </dgm:t>
    </dgm:pt>
    <dgm:pt modelId="{71E81D6B-995B-4A60-913C-5DDA114D33B1}" type="parTrans" cxnId="{F126A608-2B0C-4245-A269-94C162E04F01}">
      <dgm:prSet/>
      <dgm:spPr/>
      <dgm:t>
        <a:bodyPr/>
        <a:lstStyle/>
        <a:p>
          <a:endParaRPr lang="zh-CN" altLang="en-US"/>
        </a:p>
      </dgm:t>
    </dgm:pt>
    <dgm:pt modelId="{D42D8875-2915-4918-986F-219F329DAAC4}" type="sibTrans" cxnId="{F126A608-2B0C-4245-A269-94C162E04F01}">
      <dgm:prSet/>
      <dgm:spPr/>
      <dgm:t>
        <a:bodyPr/>
        <a:lstStyle/>
        <a:p>
          <a:endParaRPr lang="zh-CN" altLang="en-US"/>
        </a:p>
      </dgm:t>
    </dgm:pt>
    <dgm:pt modelId="{6E8B0ABB-F54A-4ED9-A78F-C75405541D7F}" type="pres">
      <dgm:prSet presAssocID="{4D473A26-98D2-4F1E-BB95-8F4B6D62D208}" presName="linear" presStyleCnt="0">
        <dgm:presLayoutVars>
          <dgm:dir/>
          <dgm:animLvl val="lvl"/>
          <dgm:resizeHandles val="exact"/>
        </dgm:presLayoutVars>
      </dgm:prSet>
      <dgm:spPr/>
    </dgm:pt>
    <dgm:pt modelId="{BA330836-8F68-4E19-BE13-16FDE08493DE}" type="pres">
      <dgm:prSet presAssocID="{02B8BB87-E505-419E-B61C-17F6FC58AF68}" presName="parentLin" presStyleCnt="0"/>
      <dgm:spPr/>
    </dgm:pt>
    <dgm:pt modelId="{E1BA31C4-75C7-4598-8C1B-0B47667C95D1}" type="pres">
      <dgm:prSet presAssocID="{02B8BB87-E505-419E-B61C-17F6FC58AF68}" presName="parentLeftMargin" presStyleLbl="node1" presStyleIdx="0" presStyleCnt="3"/>
      <dgm:spPr/>
    </dgm:pt>
    <dgm:pt modelId="{6819575A-D941-4810-A991-8C0D0173775B}" type="pres">
      <dgm:prSet presAssocID="{02B8BB87-E505-419E-B61C-17F6FC58AF68}" presName="parentText" presStyleLbl="node1" presStyleIdx="0" presStyleCnt="3">
        <dgm:presLayoutVars>
          <dgm:chMax val="0"/>
          <dgm:bulletEnabled val="1"/>
        </dgm:presLayoutVars>
      </dgm:prSet>
      <dgm:spPr/>
    </dgm:pt>
    <dgm:pt modelId="{4C3B58EB-7591-4C82-9D87-8B05AF61EBE5}" type="pres">
      <dgm:prSet presAssocID="{02B8BB87-E505-419E-B61C-17F6FC58AF68}" presName="negativeSpace" presStyleCnt="0"/>
      <dgm:spPr/>
    </dgm:pt>
    <dgm:pt modelId="{F7B20613-DFDB-4CCC-8924-3E25540F23F8}" type="pres">
      <dgm:prSet presAssocID="{02B8BB87-E505-419E-B61C-17F6FC58AF68}" presName="childText" presStyleLbl="conFgAcc1" presStyleIdx="0" presStyleCnt="3">
        <dgm:presLayoutVars>
          <dgm:bulletEnabled val="1"/>
        </dgm:presLayoutVars>
      </dgm:prSet>
      <dgm:spPr/>
    </dgm:pt>
    <dgm:pt modelId="{9CFCB77D-FD0C-4302-8DE1-9748016EB0A6}" type="pres">
      <dgm:prSet presAssocID="{F79C69EB-0208-4E53-B09C-A2F28D4261F8}" presName="spaceBetweenRectangles" presStyleCnt="0"/>
      <dgm:spPr/>
    </dgm:pt>
    <dgm:pt modelId="{79FA7622-F363-430C-B430-92501EB93868}" type="pres">
      <dgm:prSet presAssocID="{6773794D-1173-466E-9190-E9E06A017BE4}" presName="parentLin" presStyleCnt="0"/>
      <dgm:spPr/>
    </dgm:pt>
    <dgm:pt modelId="{443D78E8-7479-420F-A29E-71AA5D738F61}" type="pres">
      <dgm:prSet presAssocID="{6773794D-1173-466E-9190-E9E06A017BE4}" presName="parentLeftMargin" presStyleLbl="node1" presStyleIdx="0" presStyleCnt="3"/>
      <dgm:spPr/>
    </dgm:pt>
    <dgm:pt modelId="{186D6433-9BA3-4673-9F80-4B9A5EC3582A}" type="pres">
      <dgm:prSet presAssocID="{6773794D-1173-466E-9190-E9E06A017BE4}" presName="parentText" presStyleLbl="node1" presStyleIdx="1" presStyleCnt="3">
        <dgm:presLayoutVars>
          <dgm:chMax val="0"/>
          <dgm:bulletEnabled val="1"/>
        </dgm:presLayoutVars>
      </dgm:prSet>
      <dgm:spPr/>
    </dgm:pt>
    <dgm:pt modelId="{CA9484B1-E83A-4B15-903D-17CEA4985A4D}" type="pres">
      <dgm:prSet presAssocID="{6773794D-1173-466E-9190-E9E06A017BE4}" presName="negativeSpace" presStyleCnt="0"/>
      <dgm:spPr/>
    </dgm:pt>
    <dgm:pt modelId="{6B048F03-8A9B-43F4-973C-DBBEC5039A0B}" type="pres">
      <dgm:prSet presAssocID="{6773794D-1173-466E-9190-E9E06A017BE4}" presName="childText" presStyleLbl="conFgAcc1" presStyleIdx="1" presStyleCnt="3">
        <dgm:presLayoutVars>
          <dgm:bulletEnabled val="1"/>
        </dgm:presLayoutVars>
      </dgm:prSet>
      <dgm:spPr/>
    </dgm:pt>
    <dgm:pt modelId="{3FD79833-0892-416B-8B37-0B461C1BF105}" type="pres">
      <dgm:prSet presAssocID="{A937C1D8-FBF6-4101-8963-1C1EC4826B09}" presName="spaceBetweenRectangles" presStyleCnt="0"/>
      <dgm:spPr/>
    </dgm:pt>
    <dgm:pt modelId="{C85FA172-3C2A-4086-BD30-442EAD745441}" type="pres">
      <dgm:prSet presAssocID="{B1B1D84E-38B2-475E-8910-E9E897A77F68}" presName="parentLin" presStyleCnt="0"/>
      <dgm:spPr/>
    </dgm:pt>
    <dgm:pt modelId="{9CD078A9-1136-4B6A-A474-7FA0B3675628}" type="pres">
      <dgm:prSet presAssocID="{B1B1D84E-38B2-475E-8910-E9E897A77F68}" presName="parentLeftMargin" presStyleLbl="node1" presStyleIdx="1" presStyleCnt="3"/>
      <dgm:spPr/>
    </dgm:pt>
    <dgm:pt modelId="{11B8E620-2AEA-4E26-95E4-03D6549756B9}" type="pres">
      <dgm:prSet presAssocID="{B1B1D84E-38B2-475E-8910-E9E897A77F68}" presName="parentText" presStyleLbl="node1" presStyleIdx="2" presStyleCnt="3">
        <dgm:presLayoutVars>
          <dgm:chMax val="0"/>
          <dgm:bulletEnabled val="1"/>
        </dgm:presLayoutVars>
      </dgm:prSet>
      <dgm:spPr/>
    </dgm:pt>
    <dgm:pt modelId="{7F647926-6EC1-4239-B41F-705E689296DD}" type="pres">
      <dgm:prSet presAssocID="{B1B1D84E-38B2-475E-8910-E9E897A77F68}" presName="negativeSpace" presStyleCnt="0"/>
      <dgm:spPr/>
    </dgm:pt>
    <dgm:pt modelId="{14B042DB-24C0-488C-9A65-550C1D03C8F9}" type="pres">
      <dgm:prSet presAssocID="{B1B1D84E-38B2-475E-8910-E9E897A77F68}" presName="childText" presStyleLbl="conFgAcc1" presStyleIdx="2" presStyleCnt="3">
        <dgm:presLayoutVars>
          <dgm:bulletEnabled val="1"/>
        </dgm:presLayoutVars>
      </dgm:prSet>
      <dgm:spPr/>
    </dgm:pt>
  </dgm:ptLst>
  <dgm:cxnLst>
    <dgm:cxn modelId="{F126A608-2B0C-4245-A269-94C162E04F01}" srcId="{B1B1D84E-38B2-475E-8910-E9E897A77F68}" destId="{E5F02F78-3079-4E13-A621-F3280FAAB906}" srcOrd="0" destOrd="0" parTransId="{71E81D6B-995B-4A60-913C-5DDA114D33B1}" sibTransId="{D42D8875-2915-4918-986F-219F329DAAC4}"/>
    <dgm:cxn modelId="{2B45CF0A-AD20-4842-B5E7-A865EE9EF67A}" type="presOf" srcId="{0CF31457-7167-4A8E-A166-93B46731E463}" destId="{F7B20613-DFDB-4CCC-8924-3E25540F23F8}" srcOrd="0" destOrd="0" presId="urn:microsoft.com/office/officeart/2005/8/layout/list1"/>
    <dgm:cxn modelId="{5266A416-7198-4684-ACF9-2772B62CE50C}" type="presOf" srcId="{6773794D-1173-466E-9190-E9E06A017BE4}" destId="{443D78E8-7479-420F-A29E-71AA5D738F61}" srcOrd="0" destOrd="0" presId="urn:microsoft.com/office/officeart/2005/8/layout/list1"/>
    <dgm:cxn modelId="{02903E31-3274-41B3-B19C-5B50896D52B9}" srcId="{02B8BB87-E505-419E-B61C-17F6FC58AF68}" destId="{0CF31457-7167-4A8E-A166-93B46731E463}" srcOrd="0" destOrd="0" parTransId="{C1CB84AE-0E0B-452A-90D9-2A6BD0C6D2BA}" sibTransId="{C8C7E9AF-B42D-4EA1-8B75-88240FFC3CB4}"/>
    <dgm:cxn modelId="{1487C13F-2CA1-4546-A432-58FB807BCDFF}" type="presOf" srcId="{02B8BB87-E505-419E-B61C-17F6FC58AF68}" destId="{6819575A-D941-4810-A991-8C0D0173775B}" srcOrd="1" destOrd="0" presId="urn:microsoft.com/office/officeart/2005/8/layout/list1"/>
    <dgm:cxn modelId="{0DB9BB84-6326-421B-9C4E-63C1859B27F3}" type="presOf" srcId="{4D473A26-98D2-4F1E-BB95-8F4B6D62D208}" destId="{6E8B0ABB-F54A-4ED9-A78F-C75405541D7F}" srcOrd="0" destOrd="0" presId="urn:microsoft.com/office/officeart/2005/8/layout/list1"/>
    <dgm:cxn modelId="{0C85D791-5F3B-4B8E-AEC7-A56AA82EE6B2}" type="presOf" srcId="{91B6442A-8D23-42BD-BCE7-CD18E4849387}" destId="{6B048F03-8A9B-43F4-973C-DBBEC5039A0B}" srcOrd="0" destOrd="0" presId="urn:microsoft.com/office/officeart/2005/8/layout/list1"/>
    <dgm:cxn modelId="{BDE91994-EAE2-44B5-80AB-A75746E7C3F0}" type="presOf" srcId="{B1B1D84E-38B2-475E-8910-E9E897A77F68}" destId="{11B8E620-2AEA-4E26-95E4-03D6549756B9}" srcOrd="1" destOrd="0" presId="urn:microsoft.com/office/officeart/2005/8/layout/list1"/>
    <dgm:cxn modelId="{2A651F95-51F9-4E4F-9DD0-089BA2AE6AA3}" srcId="{4D473A26-98D2-4F1E-BB95-8F4B6D62D208}" destId="{B1B1D84E-38B2-475E-8910-E9E897A77F68}" srcOrd="2" destOrd="0" parTransId="{EB75092E-F9D6-491B-B94D-DDA31E467DE2}" sibTransId="{5C8A3D3E-A9FD-41BA-9FCA-3D5D8F243035}"/>
    <dgm:cxn modelId="{9203E29F-00D5-46B5-8610-EC7131FE26B6}" type="presOf" srcId="{B1B1D84E-38B2-475E-8910-E9E897A77F68}" destId="{9CD078A9-1136-4B6A-A474-7FA0B3675628}" srcOrd="0" destOrd="0" presId="urn:microsoft.com/office/officeart/2005/8/layout/list1"/>
    <dgm:cxn modelId="{F73FE7A5-2AEC-42FA-96CD-BBD55CFA608B}" srcId="{4D473A26-98D2-4F1E-BB95-8F4B6D62D208}" destId="{6773794D-1173-466E-9190-E9E06A017BE4}" srcOrd="1" destOrd="0" parTransId="{356E61A7-D1B3-4069-A2D9-7F7BECE6DE8C}" sibTransId="{A937C1D8-FBF6-4101-8963-1C1EC4826B09}"/>
    <dgm:cxn modelId="{269F91CF-51FD-43F5-8399-48A3967C41CD}" type="presOf" srcId="{6773794D-1173-466E-9190-E9E06A017BE4}" destId="{186D6433-9BA3-4673-9F80-4B9A5EC3582A}" srcOrd="1" destOrd="0" presId="urn:microsoft.com/office/officeart/2005/8/layout/list1"/>
    <dgm:cxn modelId="{888D63D6-B4C5-45A5-BE6C-371979A299F6}" type="presOf" srcId="{02B8BB87-E505-419E-B61C-17F6FC58AF68}" destId="{E1BA31C4-75C7-4598-8C1B-0B47667C95D1}" srcOrd="0" destOrd="0" presId="urn:microsoft.com/office/officeart/2005/8/layout/list1"/>
    <dgm:cxn modelId="{9EFB2AE9-11AF-4616-BBC3-415B5C4D05F6}" type="presOf" srcId="{E5F02F78-3079-4E13-A621-F3280FAAB906}" destId="{14B042DB-24C0-488C-9A65-550C1D03C8F9}" srcOrd="0" destOrd="0" presId="urn:microsoft.com/office/officeart/2005/8/layout/list1"/>
    <dgm:cxn modelId="{8141B0E9-5201-44D4-B007-BB1C52B0DF85}" srcId="{4D473A26-98D2-4F1E-BB95-8F4B6D62D208}" destId="{02B8BB87-E505-419E-B61C-17F6FC58AF68}" srcOrd="0" destOrd="0" parTransId="{33B25A65-4F98-409B-A7F4-7FA34F43A799}" sibTransId="{F79C69EB-0208-4E53-B09C-A2F28D4261F8}"/>
    <dgm:cxn modelId="{334880ED-B33D-427E-9E51-C25575240928}" srcId="{6773794D-1173-466E-9190-E9E06A017BE4}" destId="{91B6442A-8D23-42BD-BCE7-CD18E4849387}" srcOrd="0" destOrd="0" parTransId="{CAF0DD60-E88D-4A71-9636-30352D84C1D9}" sibTransId="{1339090E-BDAB-4FAC-9F82-AAC469CF016D}"/>
    <dgm:cxn modelId="{B93C72C3-360F-456A-B99A-4D9D1A966599}" type="presParOf" srcId="{6E8B0ABB-F54A-4ED9-A78F-C75405541D7F}" destId="{BA330836-8F68-4E19-BE13-16FDE08493DE}" srcOrd="0" destOrd="0" presId="urn:microsoft.com/office/officeart/2005/8/layout/list1"/>
    <dgm:cxn modelId="{406206D1-157F-44E1-8739-E387294CA750}" type="presParOf" srcId="{BA330836-8F68-4E19-BE13-16FDE08493DE}" destId="{E1BA31C4-75C7-4598-8C1B-0B47667C95D1}" srcOrd="0" destOrd="0" presId="urn:microsoft.com/office/officeart/2005/8/layout/list1"/>
    <dgm:cxn modelId="{E989FEF7-2DEB-4632-84FF-8C45C04FF5EF}" type="presParOf" srcId="{BA330836-8F68-4E19-BE13-16FDE08493DE}" destId="{6819575A-D941-4810-A991-8C0D0173775B}" srcOrd="1" destOrd="0" presId="urn:microsoft.com/office/officeart/2005/8/layout/list1"/>
    <dgm:cxn modelId="{E08C7492-51FB-4C07-A82F-A187430EDDD7}" type="presParOf" srcId="{6E8B0ABB-F54A-4ED9-A78F-C75405541D7F}" destId="{4C3B58EB-7591-4C82-9D87-8B05AF61EBE5}" srcOrd="1" destOrd="0" presId="urn:microsoft.com/office/officeart/2005/8/layout/list1"/>
    <dgm:cxn modelId="{FD0AB6BB-6322-4F19-BC00-C09C807518C2}" type="presParOf" srcId="{6E8B0ABB-F54A-4ED9-A78F-C75405541D7F}" destId="{F7B20613-DFDB-4CCC-8924-3E25540F23F8}" srcOrd="2" destOrd="0" presId="urn:microsoft.com/office/officeart/2005/8/layout/list1"/>
    <dgm:cxn modelId="{0958A66F-2247-4F1E-892F-BB168203E22D}" type="presParOf" srcId="{6E8B0ABB-F54A-4ED9-A78F-C75405541D7F}" destId="{9CFCB77D-FD0C-4302-8DE1-9748016EB0A6}" srcOrd="3" destOrd="0" presId="urn:microsoft.com/office/officeart/2005/8/layout/list1"/>
    <dgm:cxn modelId="{A472A1D6-52BE-45BD-9989-980F062ADCE1}" type="presParOf" srcId="{6E8B0ABB-F54A-4ED9-A78F-C75405541D7F}" destId="{79FA7622-F363-430C-B430-92501EB93868}" srcOrd="4" destOrd="0" presId="urn:microsoft.com/office/officeart/2005/8/layout/list1"/>
    <dgm:cxn modelId="{5A2CAA73-CBDB-4D13-8EAA-B795917CB3C0}" type="presParOf" srcId="{79FA7622-F363-430C-B430-92501EB93868}" destId="{443D78E8-7479-420F-A29E-71AA5D738F61}" srcOrd="0" destOrd="0" presId="urn:microsoft.com/office/officeart/2005/8/layout/list1"/>
    <dgm:cxn modelId="{4DB58D6E-2E42-4700-B876-524B2621F2E5}" type="presParOf" srcId="{79FA7622-F363-430C-B430-92501EB93868}" destId="{186D6433-9BA3-4673-9F80-4B9A5EC3582A}" srcOrd="1" destOrd="0" presId="urn:microsoft.com/office/officeart/2005/8/layout/list1"/>
    <dgm:cxn modelId="{F560BA8B-E79D-4C3B-B069-62EA5FB8752E}" type="presParOf" srcId="{6E8B0ABB-F54A-4ED9-A78F-C75405541D7F}" destId="{CA9484B1-E83A-4B15-903D-17CEA4985A4D}" srcOrd="5" destOrd="0" presId="urn:microsoft.com/office/officeart/2005/8/layout/list1"/>
    <dgm:cxn modelId="{EBB254BA-06DE-4D08-A758-49AFA492343F}" type="presParOf" srcId="{6E8B0ABB-F54A-4ED9-A78F-C75405541D7F}" destId="{6B048F03-8A9B-43F4-973C-DBBEC5039A0B}" srcOrd="6" destOrd="0" presId="urn:microsoft.com/office/officeart/2005/8/layout/list1"/>
    <dgm:cxn modelId="{D0535214-DC16-48A7-8A95-334B11CBAB54}" type="presParOf" srcId="{6E8B0ABB-F54A-4ED9-A78F-C75405541D7F}" destId="{3FD79833-0892-416B-8B37-0B461C1BF105}" srcOrd="7" destOrd="0" presId="urn:microsoft.com/office/officeart/2005/8/layout/list1"/>
    <dgm:cxn modelId="{19F7452E-8E4F-4AB5-AD67-BF1F2C61067E}" type="presParOf" srcId="{6E8B0ABB-F54A-4ED9-A78F-C75405541D7F}" destId="{C85FA172-3C2A-4086-BD30-442EAD745441}" srcOrd="8" destOrd="0" presId="urn:microsoft.com/office/officeart/2005/8/layout/list1"/>
    <dgm:cxn modelId="{A80453CC-8346-4EFD-8F01-1667F536B46A}" type="presParOf" srcId="{C85FA172-3C2A-4086-BD30-442EAD745441}" destId="{9CD078A9-1136-4B6A-A474-7FA0B3675628}" srcOrd="0" destOrd="0" presId="urn:microsoft.com/office/officeart/2005/8/layout/list1"/>
    <dgm:cxn modelId="{0C89E069-E5D8-4D84-ABD6-D63F096B2E2F}" type="presParOf" srcId="{C85FA172-3C2A-4086-BD30-442EAD745441}" destId="{11B8E620-2AEA-4E26-95E4-03D6549756B9}" srcOrd="1" destOrd="0" presId="urn:microsoft.com/office/officeart/2005/8/layout/list1"/>
    <dgm:cxn modelId="{8AD615C3-52A8-4296-848D-7F7EE678FBAA}" type="presParOf" srcId="{6E8B0ABB-F54A-4ED9-A78F-C75405541D7F}" destId="{7F647926-6EC1-4239-B41F-705E689296DD}" srcOrd="9" destOrd="0" presId="urn:microsoft.com/office/officeart/2005/8/layout/list1"/>
    <dgm:cxn modelId="{D6625622-4C9A-495F-A35F-9EDFBDD73600}" type="presParOf" srcId="{6E8B0ABB-F54A-4ED9-A78F-C75405541D7F}" destId="{14B042DB-24C0-488C-9A65-550C1D03C8F9}"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D473A26-98D2-4F1E-BB95-8F4B6D62D208}" type="doc">
      <dgm:prSet loTypeId="urn:microsoft.com/office/officeart/2005/8/layout/target3" loCatId="list" qsTypeId="urn:microsoft.com/office/officeart/2005/8/quickstyle/simple1" qsCatId="simple" csTypeId="urn:microsoft.com/office/officeart/2005/8/colors/colorful1" csCatId="colorful" phldr="1"/>
      <dgm:spPr/>
      <dgm:t>
        <a:bodyPr/>
        <a:lstStyle/>
        <a:p>
          <a:endParaRPr lang="zh-CN" altLang="en-US"/>
        </a:p>
      </dgm:t>
    </dgm:pt>
    <dgm:pt modelId="{02B8BB87-E505-419E-B61C-17F6FC58AF68}">
      <dgm:prSet phldrT="[文本]"/>
      <dgm:spPr/>
      <dgm:t>
        <a:bodyPr/>
        <a:lstStyle/>
        <a:p>
          <a:r>
            <a:rPr lang="zh-CN" altLang="en-US" dirty="0"/>
            <a:t>第一</a:t>
          </a:r>
          <a:r>
            <a:rPr lang="en-US" altLang="en-US" dirty="0"/>
            <a:t>, </a:t>
          </a:r>
          <a:r>
            <a:rPr lang="zh-CN" altLang="en-US" dirty="0"/>
            <a:t>维持正常的市场秩序。 </a:t>
          </a:r>
        </a:p>
      </dgm:t>
    </dgm:pt>
    <dgm:pt modelId="{33B25A65-4F98-409B-A7F4-7FA34F43A799}" type="parTrans" cxnId="{8141B0E9-5201-44D4-B007-BB1C52B0DF85}">
      <dgm:prSet/>
      <dgm:spPr/>
      <dgm:t>
        <a:bodyPr/>
        <a:lstStyle/>
        <a:p>
          <a:endParaRPr lang="zh-CN" altLang="en-US"/>
        </a:p>
      </dgm:t>
    </dgm:pt>
    <dgm:pt modelId="{F79C69EB-0208-4E53-B09C-A2F28D4261F8}" type="sibTrans" cxnId="{8141B0E9-5201-44D4-B007-BB1C52B0DF85}">
      <dgm:prSet/>
      <dgm:spPr/>
      <dgm:t>
        <a:bodyPr/>
        <a:lstStyle/>
        <a:p>
          <a:endParaRPr lang="zh-CN" altLang="en-US"/>
        </a:p>
      </dgm:t>
    </dgm:pt>
    <dgm:pt modelId="{0CF31457-7167-4A8E-A166-93B46731E463}">
      <dgm:prSet phldrT="[文本]"/>
      <dgm:spPr/>
      <dgm:t>
        <a:bodyPr/>
        <a:lstStyle/>
        <a:p>
          <a:r>
            <a:rPr lang="zh-CN" altLang="en-US"/>
            <a:t>正常的市场秩序是经济正常运行的基本前提。 政府运用各种强制性措施</a:t>
          </a:r>
          <a:r>
            <a:rPr lang="en-US" altLang="en-US"/>
            <a:t>, </a:t>
          </a:r>
          <a:r>
            <a:rPr lang="zh-CN" altLang="en-US"/>
            <a:t>建立并维持使市场机制能够有效发挥作用的经济环境。 </a:t>
          </a:r>
          <a:endParaRPr lang="zh-CN" altLang="en-US" dirty="0"/>
        </a:p>
      </dgm:t>
    </dgm:pt>
    <dgm:pt modelId="{C1CB84AE-0E0B-452A-90D9-2A6BD0C6D2BA}" type="parTrans" cxnId="{02903E31-3274-41B3-B19C-5B50896D52B9}">
      <dgm:prSet/>
      <dgm:spPr/>
      <dgm:t>
        <a:bodyPr/>
        <a:lstStyle/>
        <a:p>
          <a:endParaRPr lang="zh-CN" altLang="en-US"/>
        </a:p>
      </dgm:t>
    </dgm:pt>
    <dgm:pt modelId="{C8C7E9AF-B42D-4EA1-8B75-88240FFC3CB4}" type="sibTrans" cxnId="{02903E31-3274-41B3-B19C-5B50896D52B9}">
      <dgm:prSet/>
      <dgm:spPr/>
      <dgm:t>
        <a:bodyPr/>
        <a:lstStyle/>
        <a:p>
          <a:endParaRPr lang="zh-CN" altLang="en-US"/>
        </a:p>
      </dgm:t>
    </dgm:pt>
    <dgm:pt modelId="{6773794D-1173-466E-9190-E9E06A017BE4}">
      <dgm:prSet phldrT="[文本]"/>
      <dgm:spPr/>
      <dgm:t>
        <a:bodyPr/>
        <a:lstStyle/>
        <a:p>
          <a:r>
            <a:rPr lang="zh-CN" altLang="en-US"/>
            <a:t>第二</a:t>
          </a:r>
          <a:r>
            <a:rPr lang="en-US" altLang="en-US"/>
            <a:t>, </a:t>
          </a:r>
          <a:r>
            <a:rPr lang="zh-CN" altLang="en-US"/>
            <a:t>促进资源有效配置。 </a:t>
          </a:r>
          <a:endParaRPr lang="zh-CN" altLang="en-US" dirty="0"/>
        </a:p>
      </dgm:t>
    </dgm:pt>
    <dgm:pt modelId="{356E61A7-D1B3-4069-A2D9-7F7BECE6DE8C}" type="parTrans" cxnId="{F73FE7A5-2AEC-42FA-96CD-BBD55CFA608B}">
      <dgm:prSet/>
      <dgm:spPr/>
      <dgm:t>
        <a:bodyPr/>
        <a:lstStyle/>
        <a:p>
          <a:endParaRPr lang="zh-CN" altLang="en-US"/>
        </a:p>
      </dgm:t>
    </dgm:pt>
    <dgm:pt modelId="{A937C1D8-FBF6-4101-8963-1C1EC4826B09}" type="sibTrans" cxnId="{F73FE7A5-2AEC-42FA-96CD-BBD55CFA608B}">
      <dgm:prSet/>
      <dgm:spPr/>
      <dgm:t>
        <a:bodyPr/>
        <a:lstStyle/>
        <a:p>
          <a:endParaRPr lang="zh-CN" altLang="en-US"/>
        </a:p>
      </dgm:t>
    </dgm:pt>
    <dgm:pt modelId="{91B6442A-8D23-42BD-BCE7-CD18E4849387}">
      <dgm:prSet phldrT="[文本]"/>
      <dgm:spPr/>
      <dgm:t>
        <a:bodyPr/>
        <a:lstStyle/>
        <a:p>
          <a:r>
            <a:rPr lang="zh-CN" altLang="en-US" dirty="0"/>
            <a:t>促进整个社会资源得到有效配置是微观经济政策的</a:t>
          </a:r>
          <a:r>
            <a:rPr lang="zh-CN" altLang="en-US"/>
            <a:t>重要目标之一。 </a:t>
          </a:r>
          <a:endParaRPr lang="zh-CN" altLang="en-US" dirty="0"/>
        </a:p>
      </dgm:t>
    </dgm:pt>
    <dgm:pt modelId="{CAF0DD60-E88D-4A71-9636-30352D84C1D9}" type="parTrans" cxnId="{334880ED-B33D-427E-9E51-C25575240928}">
      <dgm:prSet/>
      <dgm:spPr/>
      <dgm:t>
        <a:bodyPr/>
        <a:lstStyle/>
        <a:p>
          <a:endParaRPr lang="zh-CN" altLang="en-US"/>
        </a:p>
      </dgm:t>
    </dgm:pt>
    <dgm:pt modelId="{1339090E-BDAB-4FAC-9F82-AAC469CF016D}" type="sibTrans" cxnId="{334880ED-B33D-427E-9E51-C25575240928}">
      <dgm:prSet/>
      <dgm:spPr/>
      <dgm:t>
        <a:bodyPr/>
        <a:lstStyle/>
        <a:p>
          <a:endParaRPr lang="zh-CN" altLang="en-US"/>
        </a:p>
      </dgm:t>
    </dgm:pt>
    <dgm:pt modelId="{B1B1D84E-38B2-475E-8910-E9E897A77F68}">
      <dgm:prSet phldrT="[文本]"/>
      <dgm:spPr/>
      <dgm:t>
        <a:bodyPr/>
        <a:lstStyle/>
        <a:p>
          <a:r>
            <a:rPr lang="zh-CN" altLang="en-US"/>
            <a:t>第三</a:t>
          </a:r>
          <a:r>
            <a:rPr lang="en-US" altLang="en-US"/>
            <a:t>, </a:t>
          </a:r>
          <a:r>
            <a:rPr lang="zh-CN" altLang="en-US"/>
            <a:t>促进社会公平。</a:t>
          </a:r>
          <a:endParaRPr lang="zh-CN" altLang="en-US" dirty="0"/>
        </a:p>
      </dgm:t>
    </dgm:pt>
    <dgm:pt modelId="{EB75092E-F9D6-491B-B94D-DDA31E467DE2}" type="parTrans" cxnId="{2A651F95-51F9-4E4F-9DD0-089BA2AE6AA3}">
      <dgm:prSet/>
      <dgm:spPr/>
      <dgm:t>
        <a:bodyPr/>
        <a:lstStyle/>
        <a:p>
          <a:endParaRPr lang="zh-CN" altLang="en-US"/>
        </a:p>
      </dgm:t>
    </dgm:pt>
    <dgm:pt modelId="{5C8A3D3E-A9FD-41BA-9FCA-3D5D8F243035}" type="sibTrans" cxnId="{2A651F95-51F9-4E4F-9DD0-089BA2AE6AA3}">
      <dgm:prSet/>
      <dgm:spPr/>
      <dgm:t>
        <a:bodyPr/>
        <a:lstStyle/>
        <a:p>
          <a:endParaRPr lang="zh-CN" altLang="en-US"/>
        </a:p>
      </dgm:t>
    </dgm:pt>
    <dgm:pt modelId="{E5F02F78-3079-4E13-A621-F3280FAAB906}">
      <dgm:prSet phldrT="[文本]"/>
      <dgm:spPr/>
      <dgm:t>
        <a:bodyPr/>
        <a:lstStyle/>
        <a:p>
          <a:r>
            <a:rPr lang="zh-CN" altLang="en-US" dirty="0"/>
            <a:t>市场机制的调节作用在促进经济效率提高的同时</a:t>
          </a:r>
          <a:r>
            <a:rPr lang="en-US" altLang="en-US" dirty="0"/>
            <a:t>, </a:t>
          </a:r>
          <a:r>
            <a:rPr lang="zh-CN" altLang="en-US" dirty="0"/>
            <a:t>往往</a:t>
          </a:r>
          <a:r>
            <a:rPr lang="zh-CN" altLang="en-US"/>
            <a:t>会产生不平等的收入分配状况</a:t>
          </a:r>
          <a:r>
            <a:rPr lang="en-US" altLang="en-US"/>
            <a:t>, </a:t>
          </a:r>
          <a:r>
            <a:rPr lang="zh-CN" altLang="en-US"/>
            <a:t>导致贫富差距悬殊</a:t>
          </a:r>
          <a:r>
            <a:rPr lang="en-US" altLang="en-US"/>
            <a:t>, </a:t>
          </a:r>
          <a:r>
            <a:rPr lang="zh-CN" altLang="en-US"/>
            <a:t>从而带来严重的社会和经济问题。</a:t>
          </a:r>
          <a:endParaRPr lang="zh-CN" altLang="en-US" dirty="0"/>
        </a:p>
      </dgm:t>
    </dgm:pt>
    <dgm:pt modelId="{71E81D6B-995B-4A60-913C-5DDA114D33B1}" type="parTrans" cxnId="{F126A608-2B0C-4245-A269-94C162E04F01}">
      <dgm:prSet/>
      <dgm:spPr/>
      <dgm:t>
        <a:bodyPr/>
        <a:lstStyle/>
        <a:p>
          <a:endParaRPr lang="zh-CN" altLang="en-US"/>
        </a:p>
      </dgm:t>
    </dgm:pt>
    <dgm:pt modelId="{D42D8875-2915-4918-986F-219F329DAAC4}" type="sibTrans" cxnId="{F126A608-2B0C-4245-A269-94C162E04F01}">
      <dgm:prSet/>
      <dgm:spPr/>
      <dgm:t>
        <a:bodyPr/>
        <a:lstStyle/>
        <a:p>
          <a:endParaRPr lang="zh-CN" altLang="en-US"/>
        </a:p>
      </dgm:t>
    </dgm:pt>
    <dgm:pt modelId="{46F05B97-36A7-47B2-942F-B5EBAF3807B9}" type="pres">
      <dgm:prSet presAssocID="{4D473A26-98D2-4F1E-BB95-8F4B6D62D208}" presName="Name0" presStyleCnt="0">
        <dgm:presLayoutVars>
          <dgm:chMax val="7"/>
          <dgm:dir/>
          <dgm:animLvl val="lvl"/>
          <dgm:resizeHandles val="exact"/>
        </dgm:presLayoutVars>
      </dgm:prSet>
      <dgm:spPr/>
    </dgm:pt>
    <dgm:pt modelId="{43F3E60B-1EE4-4128-9C6F-1BFA4ABB7E46}" type="pres">
      <dgm:prSet presAssocID="{02B8BB87-E505-419E-B61C-17F6FC58AF68}" presName="circle1" presStyleLbl="node1" presStyleIdx="0" presStyleCnt="3"/>
      <dgm:spPr/>
    </dgm:pt>
    <dgm:pt modelId="{B105F948-4BFD-4C12-9BF4-734CF4BB5F31}" type="pres">
      <dgm:prSet presAssocID="{02B8BB87-E505-419E-B61C-17F6FC58AF68}" presName="space" presStyleCnt="0"/>
      <dgm:spPr/>
    </dgm:pt>
    <dgm:pt modelId="{32225769-60AB-46BF-AD95-8D1DEB9D0173}" type="pres">
      <dgm:prSet presAssocID="{02B8BB87-E505-419E-B61C-17F6FC58AF68}" presName="rect1" presStyleLbl="alignAcc1" presStyleIdx="0" presStyleCnt="3"/>
      <dgm:spPr/>
    </dgm:pt>
    <dgm:pt modelId="{B7444799-2815-4999-9D15-00DDE418BE40}" type="pres">
      <dgm:prSet presAssocID="{6773794D-1173-466E-9190-E9E06A017BE4}" presName="vertSpace2" presStyleLbl="node1" presStyleIdx="0" presStyleCnt="3"/>
      <dgm:spPr/>
    </dgm:pt>
    <dgm:pt modelId="{3B96C2DC-A494-4E46-8A15-353ED48B9756}" type="pres">
      <dgm:prSet presAssocID="{6773794D-1173-466E-9190-E9E06A017BE4}" presName="circle2" presStyleLbl="node1" presStyleIdx="1" presStyleCnt="3"/>
      <dgm:spPr/>
    </dgm:pt>
    <dgm:pt modelId="{B402211D-E057-4A82-925A-7DA0D61426EA}" type="pres">
      <dgm:prSet presAssocID="{6773794D-1173-466E-9190-E9E06A017BE4}" presName="rect2" presStyleLbl="alignAcc1" presStyleIdx="1" presStyleCnt="3"/>
      <dgm:spPr/>
    </dgm:pt>
    <dgm:pt modelId="{5BD624AF-26B8-406A-BB95-463C79F61380}" type="pres">
      <dgm:prSet presAssocID="{B1B1D84E-38B2-475E-8910-E9E897A77F68}" presName="vertSpace3" presStyleLbl="node1" presStyleIdx="1" presStyleCnt="3"/>
      <dgm:spPr/>
    </dgm:pt>
    <dgm:pt modelId="{84E9F4BC-2249-4FF5-9AC6-3B9E7A3CBBBA}" type="pres">
      <dgm:prSet presAssocID="{B1B1D84E-38B2-475E-8910-E9E897A77F68}" presName="circle3" presStyleLbl="node1" presStyleIdx="2" presStyleCnt="3"/>
      <dgm:spPr/>
    </dgm:pt>
    <dgm:pt modelId="{7C3C5981-76B9-4658-A1EF-0CB8BA5BFD00}" type="pres">
      <dgm:prSet presAssocID="{B1B1D84E-38B2-475E-8910-E9E897A77F68}" presName="rect3" presStyleLbl="alignAcc1" presStyleIdx="2" presStyleCnt="3"/>
      <dgm:spPr/>
    </dgm:pt>
    <dgm:pt modelId="{3B88037A-EC98-41CA-891F-34846BBDB1D7}" type="pres">
      <dgm:prSet presAssocID="{02B8BB87-E505-419E-B61C-17F6FC58AF68}" presName="rect1ParTx" presStyleLbl="alignAcc1" presStyleIdx="2" presStyleCnt="3">
        <dgm:presLayoutVars>
          <dgm:chMax val="1"/>
          <dgm:bulletEnabled val="1"/>
        </dgm:presLayoutVars>
      </dgm:prSet>
      <dgm:spPr/>
    </dgm:pt>
    <dgm:pt modelId="{03FF8A95-6C92-4A71-A06B-D04988E22300}" type="pres">
      <dgm:prSet presAssocID="{02B8BB87-E505-419E-B61C-17F6FC58AF68}" presName="rect1ChTx" presStyleLbl="alignAcc1" presStyleIdx="2" presStyleCnt="3">
        <dgm:presLayoutVars>
          <dgm:bulletEnabled val="1"/>
        </dgm:presLayoutVars>
      </dgm:prSet>
      <dgm:spPr/>
    </dgm:pt>
    <dgm:pt modelId="{65B0EC02-46E2-46D9-87F6-C02393E1707E}" type="pres">
      <dgm:prSet presAssocID="{6773794D-1173-466E-9190-E9E06A017BE4}" presName="rect2ParTx" presStyleLbl="alignAcc1" presStyleIdx="2" presStyleCnt="3">
        <dgm:presLayoutVars>
          <dgm:chMax val="1"/>
          <dgm:bulletEnabled val="1"/>
        </dgm:presLayoutVars>
      </dgm:prSet>
      <dgm:spPr/>
    </dgm:pt>
    <dgm:pt modelId="{A5F5C784-60C4-41EC-8D57-A10D8408FA57}" type="pres">
      <dgm:prSet presAssocID="{6773794D-1173-466E-9190-E9E06A017BE4}" presName="rect2ChTx" presStyleLbl="alignAcc1" presStyleIdx="2" presStyleCnt="3">
        <dgm:presLayoutVars>
          <dgm:bulletEnabled val="1"/>
        </dgm:presLayoutVars>
      </dgm:prSet>
      <dgm:spPr/>
    </dgm:pt>
    <dgm:pt modelId="{1543D928-510B-4A8E-9D5B-965728D7EE33}" type="pres">
      <dgm:prSet presAssocID="{B1B1D84E-38B2-475E-8910-E9E897A77F68}" presName="rect3ParTx" presStyleLbl="alignAcc1" presStyleIdx="2" presStyleCnt="3">
        <dgm:presLayoutVars>
          <dgm:chMax val="1"/>
          <dgm:bulletEnabled val="1"/>
        </dgm:presLayoutVars>
      </dgm:prSet>
      <dgm:spPr/>
    </dgm:pt>
    <dgm:pt modelId="{6FB47FDF-CB86-42DE-B817-73CC6A2C0B75}" type="pres">
      <dgm:prSet presAssocID="{B1B1D84E-38B2-475E-8910-E9E897A77F68}" presName="rect3ChTx" presStyleLbl="alignAcc1" presStyleIdx="2" presStyleCnt="3">
        <dgm:presLayoutVars>
          <dgm:bulletEnabled val="1"/>
        </dgm:presLayoutVars>
      </dgm:prSet>
      <dgm:spPr/>
    </dgm:pt>
  </dgm:ptLst>
  <dgm:cxnLst>
    <dgm:cxn modelId="{F126A608-2B0C-4245-A269-94C162E04F01}" srcId="{B1B1D84E-38B2-475E-8910-E9E897A77F68}" destId="{E5F02F78-3079-4E13-A621-F3280FAAB906}" srcOrd="0" destOrd="0" parTransId="{71E81D6B-995B-4A60-913C-5DDA114D33B1}" sibTransId="{D42D8875-2915-4918-986F-219F329DAAC4}"/>
    <dgm:cxn modelId="{4D90DB10-0F6D-4206-AA09-2574C9CA98CD}" type="presOf" srcId="{02B8BB87-E505-419E-B61C-17F6FC58AF68}" destId="{32225769-60AB-46BF-AD95-8D1DEB9D0173}" srcOrd="0" destOrd="0" presId="urn:microsoft.com/office/officeart/2005/8/layout/target3"/>
    <dgm:cxn modelId="{5BCD552E-D828-436E-8A0B-7AE825F1D1BE}" type="presOf" srcId="{91B6442A-8D23-42BD-BCE7-CD18E4849387}" destId="{A5F5C784-60C4-41EC-8D57-A10D8408FA57}" srcOrd="0" destOrd="0" presId="urn:microsoft.com/office/officeart/2005/8/layout/target3"/>
    <dgm:cxn modelId="{5F50062F-9C9B-49D6-9BD7-1C81F738005A}" type="presOf" srcId="{E5F02F78-3079-4E13-A621-F3280FAAB906}" destId="{6FB47FDF-CB86-42DE-B817-73CC6A2C0B75}" srcOrd="0" destOrd="0" presId="urn:microsoft.com/office/officeart/2005/8/layout/target3"/>
    <dgm:cxn modelId="{02903E31-3274-41B3-B19C-5B50896D52B9}" srcId="{02B8BB87-E505-419E-B61C-17F6FC58AF68}" destId="{0CF31457-7167-4A8E-A166-93B46731E463}" srcOrd="0" destOrd="0" parTransId="{C1CB84AE-0E0B-452A-90D9-2A6BD0C6D2BA}" sibTransId="{C8C7E9AF-B42D-4EA1-8B75-88240FFC3CB4}"/>
    <dgm:cxn modelId="{4402AC5B-52BF-45DF-800B-4F16993C8D7B}" type="presOf" srcId="{0CF31457-7167-4A8E-A166-93B46731E463}" destId="{03FF8A95-6C92-4A71-A06B-D04988E22300}" srcOrd="0" destOrd="0" presId="urn:microsoft.com/office/officeart/2005/8/layout/target3"/>
    <dgm:cxn modelId="{15301A4D-F8F1-4AB2-8F6E-8D404EA2AEBA}" type="presOf" srcId="{B1B1D84E-38B2-475E-8910-E9E897A77F68}" destId="{1543D928-510B-4A8E-9D5B-965728D7EE33}" srcOrd="1" destOrd="0" presId="urn:microsoft.com/office/officeart/2005/8/layout/target3"/>
    <dgm:cxn modelId="{640CCE7E-E6AC-41E9-AAE3-CF62FFD96484}" type="presOf" srcId="{6773794D-1173-466E-9190-E9E06A017BE4}" destId="{B402211D-E057-4A82-925A-7DA0D61426EA}" srcOrd="0" destOrd="0" presId="urn:microsoft.com/office/officeart/2005/8/layout/target3"/>
    <dgm:cxn modelId="{EA92218D-2AAC-4E3A-819D-FB5A31012924}" type="presOf" srcId="{B1B1D84E-38B2-475E-8910-E9E897A77F68}" destId="{7C3C5981-76B9-4658-A1EF-0CB8BA5BFD00}" srcOrd="0" destOrd="0" presId="urn:microsoft.com/office/officeart/2005/8/layout/target3"/>
    <dgm:cxn modelId="{2A651F95-51F9-4E4F-9DD0-089BA2AE6AA3}" srcId="{4D473A26-98D2-4F1E-BB95-8F4B6D62D208}" destId="{B1B1D84E-38B2-475E-8910-E9E897A77F68}" srcOrd="2" destOrd="0" parTransId="{EB75092E-F9D6-491B-B94D-DDA31E467DE2}" sibTransId="{5C8A3D3E-A9FD-41BA-9FCA-3D5D8F243035}"/>
    <dgm:cxn modelId="{ED31B9A5-9904-42FF-BE1C-B2357619E940}" type="presOf" srcId="{02B8BB87-E505-419E-B61C-17F6FC58AF68}" destId="{3B88037A-EC98-41CA-891F-34846BBDB1D7}" srcOrd="1" destOrd="0" presId="urn:microsoft.com/office/officeart/2005/8/layout/target3"/>
    <dgm:cxn modelId="{F73FE7A5-2AEC-42FA-96CD-BBD55CFA608B}" srcId="{4D473A26-98D2-4F1E-BB95-8F4B6D62D208}" destId="{6773794D-1173-466E-9190-E9E06A017BE4}" srcOrd="1" destOrd="0" parTransId="{356E61A7-D1B3-4069-A2D9-7F7BECE6DE8C}" sibTransId="{A937C1D8-FBF6-4101-8963-1C1EC4826B09}"/>
    <dgm:cxn modelId="{D017A7D3-EDE1-4D7C-A416-0351A3C90BA0}" type="presOf" srcId="{4D473A26-98D2-4F1E-BB95-8F4B6D62D208}" destId="{46F05B97-36A7-47B2-942F-B5EBAF3807B9}" srcOrd="0" destOrd="0" presId="urn:microsoft.com/office/officeart/2005/8/layout/target3"/>
    <dgm:cxn modelId="{8141B0E9-5201-44D4-B007-BB1C52B0DF85}" srcId="{4D473A26-98D2-4F1E-BB95-8F4B6D62D208}" destId="{02B8BB87-E505-419E-B61C-17F6FC58AF68}" srcOrd="0" destOrd="0" parTransId="{33B25A65-4F98-409B-A7F4-7FA34F43A799}" sibTransId="{F79C69EB-0208-4E53-B09C-A2F28D4261F8}"/>
    <dgm:cxn modelId="{22EAA7EB-F54B-4EDD-B805-049C262183AF}" type="presOf" srcId="{6773794D-1173-466E-9190-E9E06A017BE4}" destId="{65B0EC02-46E2-46D9-87F6-C02393E1707E}" srcOrd="1" destOrd="0" presId="urn:microsoft.com/office/officeart/2005/8/layout/target3"/>
    <dgm:cxn modelId="{334880ED-B33D-427E-9E51-C25575240928}" srcId="{6773794D-1173-466E-9190-E9E06A017BE4}" destId="{91B6442A-8D23-42BD-BCE7-CD18E4849387}" srcOrd="0" destOrd="0" parTransId="{CAF0DD60-E88D-4A71-9636-30352D84C1D9}" sibTransId="{1339090E-BDAB-4FAC-9F82-AAC469CF016D}"/>
    <dgm:cxn modelId="{7C9D515D-331F-45B9-9016-BF0AA9F9EB40}" type="presParOf" srcId="{46F05B97-36A7-47B2-942F-B5EBAF3807B9}" destId="{43F3E60B-1EE4-4128-9C6F-1BFA4ABB7E46}" srcOrd="0" destOrd="0" presId="urn:microsoft.com/office/officeart/2005/8/layout/target3"/>
    <dgm:cxn modelId="{71CDBF85-2D08-4CA6-8F96-6C4A2853FC22}" type="presParOf" srcId="{46F05B97-36A7-47B2-942F-B5EBAF3807B9}" destId="{B105F948-4BFD-4C12-9BF4-734CF4BB5F31}" srcOrd="1" destOrd="0" presId="urn:microsoft.com/office/officeart/2005/8/layout/target3"/>
    <dgm:cxn modelId="{AC3B28C6-59A3-4083-9774-32A0C1223649}" type="presParOf" srcId="{46F05B97-36A7-47B2-942F-B5EBAF3807B9}" destId="{32225769-60AB-46BF-AD95-8D1DEB9D0173}" srcOrd="2" destOrd="0" presId="urn:microsoft.com/office/officeart/2005/8/layout/target3"/>
    <dgm:cxn modelId="{B8DDD338-95D3-4AF3-8DA7-FE71CB2616B7}" type="presParOf" srcId="{46F05B97-36A7-47B2-942F-B5EBAF3807B9}" destId="{B7444799-2815-4999-9D15-00DDE418BE40}" srcOrd="3" destOrd="0" presId="urn:microsoft.com/office/officeart/2005/8/layout/target3"/>
    <dgm:cxn modelId="{ED8354EC-BB6A-456A-8178-2A3B0C8A44F9}" type="presParOf" srcId="{46F05B97-36A7-47B2-942F-B5EBAF3807B9}" destId="{3B96C2DC-A494-4E46-8A15-353ED48B9756}" srcOrd="4" destOrd="0" presId="urn:microsoft.com/office/officeart/2005/8/layout/target3"/>
    <dgm:cxn modelId="{3AB76C78-E6AF-421D-9ED9-D18D50180E81}" type="presParOf" srcId="{46F05B97-36A7-47B2-942F-B5EBAF3807B9}" destId="{B402211D-E057-4A82-925A-7DA0D61426EA}" srcOrd="5" destOrd="0" presId="urn:microsoft.com/office/officeart/2005/8/layout/target3"/>
    <dgm:cxn modelId="{17B4F826-C6CC-4A8A-8C3A-6F822AA0BFAB}" type="presParOf" srcId="{46F05B97-36A7-47B2-942F-B5EBAF3807B9}" destId="{5BD624AF-26B8-406A-BB95-463C79F61380}" srcOrd="6" destOrd="0" presId="urn:microsoft.com/office/officeart/2005/8/layout/target3"/>
    <dgm:cxn modelId="{2BA53FD7-3159-4F93-AF9F-5095C73103CB}" type="presParOf" srcId="{46F05B97-36A7-47B2-942F-B5EBAF3807B9}" destId="{84E9F4BC-2249-4FF5-9AC6-3B9E7A3CBBBA}" srcOrd="7" destOrd="0" presId="urn:microsoft.com/office/officeart/2005/8/layout/target3"/>
    <dgm:cxn modelId="{E4AF544F-F6B6-4DBF-AC1B-77C411EB142B}" type="presParOf" srcId="{46F05B97-36A7-47B2-942F-B5EBAF3807B9}" destId="{7C3C5981-76B9-4658-A1EF-0CB8BA5BFD00}" srcOrd="8" destOrd="0" presId="urn:microsoft.com/office/officeart/2005/8/layout/target3"/>
    <dgm:cxn modelId="{86BF6D13-ADE5-4505-B2D1-489202809D1C}" type="presParOf" srcId="{46F05B97-36A7-47B2-942F-B5EBAF3807B9}" destId="{3B88037A-EC98-41CA-891F-34846BBDB1D7}" srcOrd="9" destOrd="0" presId="urn:microsoft.com/office/officeart/2005/8/layout/target3"/>
    <dgm:cxn modelId="{4EE64B34-702B-4352-97C1-9596D027F0E9}" type="presParOf" srcId="{46F05B97-36A7-47B2-942F-B5EBAF3807B9}" destId="{03FF8A95-6C92-4A71-A06B-D04988E22300}" srcOrd="10" destOrd="0" presId="urn:microsoft.com/office/officeart/2005/8/layout/target3"/>
    <dgm:cxn modelId="{6CD904CA-A162-4F42-801B-B13E173A95D3}" type="presParOf" srcId="{46F05B97-36A7-47B2-942F-B5EBAF3807B9}" destId="{65B0EC02-46E2-46D9-87F6-C02393E1707E}" srcOrd="11" destOrd="0" presId="urn:microsoft.com/office/officeart/2005/8/layout/target3"/>
    <dgm:cxn modelId="{AB596EC6-5CB4-4488-AB12-8E22E310A629}" type="presParOf" srcId="{46F05B97-36A7-47B2-942F-B5EBAF3807B9}" destId="{A5F5C784-60C4-41EC-8D57-A10D8408FA57}" srcOrd="12" destOrd="0" presId="urn:microsoft.com/office/officeart/2005/8/layout/target3"/>
    <dgm:cxn modelId="{3351D5A9-7174-4B95-920F-BA337E409470}" type="presParOf" srcId="{46F05B97-36A7-47B2-942F-B5EBAF3807B9}" destId="{1543D928-510B-4A8E-9D5B-965728D7EE33}" srcOrd="13" destOrd="0" presId="urn:microsoft.com/office/officeart/2005/8/layout/target3"/>
    <dgm:cxn modelId="{FB373C20-C8F1-4B89-A697-D77DF72978D6}" type="presParOf" srcId="{46F05B97-36A7-47B2-942F-B5EBAF3807B9}" destId="{6FB47FDF-CB86-42DE-B817-73CC6A2C0B75}" srcOrd="14"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03D0017-F500-4136-B3D2-E96F6F0921CA}" type="doc">
      <dgm:prSet loTypeId="urn:microsoft.com/office/officeart/2005/8/layout/vList5" loCatId="list" qsTypeId="urn:microsoft.com/office/officeart/2005/8/quickstyle/simple1" qsCatId="simple" csTypeId="urn:microsoft.com/office/officeart/2005/8/colors/colorful1" csCatId="colorful" phldr="1"/>
      <dgm:spPr/>
      <dgm:t>
        <a:bodyPr/>
        <a:lstStyle/>
        <a:p>
          <a:endParaRPr lang="zh-CN" altLang="en-US"/>
        </a:p>
      </dgm:t>
    </dgm:pt>
    <dgm:pt modelId="{0252C8EF-7E45-474A-A35E-3B56109634DB}">
      <dgm:prSet phldrT="[文本]"/>
      <dgm:spPr/>
      <dgm:t>
        <a:bodyPr/>
        <a:lstStyle/>
        <a:p>
          <a:r>
            <a:rPr lang="en-US" altLang="en-US" dirty="0"/>
            <a:t>(</a:t>
          </a:r>
          <a:r>
            <a:rPr lang="zh-CN" altLang="en-US" dirty="0"/>
            <a:t>一</a:t>
          </a:r>
          <a:r>
            <a:rPr lang="en-US" altLang="en-US" dirty="0"/>
            <a:t>) </a:t>
          </a:r>
          <a:r>
            <a:rPr lang="zh-CN" altLang="en-US" dirty="0"/>
            <a:t>充分就业</a:t>
          </a:r>
        </a:p>
      </dgm:t>
    </dgm:pt>
    <dgm:pt modelId="{63E97C3A-FC9B-4CC8-8E5A-7631E9487F6D}" type="parTrans" cxnId="{AD210BC5-C46C-4CD3-A6CE-9CED2738B61F}">
      <dgm:prSet/>
      <dgm:spPr/>
      <dgm:t>
        <a:bodyPr/>
        <a:lstStyle/>
        <a:p>
          <a:endParaRPr lang="zh-CN" altLang="en-US"/>
        </a:p>
      </dgm:t>
    </dgm:pt>
    <dgm:pt modelId="{A0D816CB-4CB3-4828-AAB4-FFE93BC3BA45}" type="sibTrans" cxnId="{AD210BC5-C46C-4CD3-A6CE-9CED2738B61F}">
      <dgm:prSet/>
      <dgm:spPr/>
      <dgm:t>
        <a:bodyPr/>
        <a:lstStyle/>
        <a:p>
          <a:endParaRPr lang="zh-CN" altLang="en-US"/>
        </a:p>
      </dgm:t>
    </dgm:pt>
    <dgm:pt modelId="{99FC53BE-FB7F-49DE-A103-E81BC1E540F4}">
      <dgm:prSet phldrT="[文本]"/>
      <dgm:spPr/>
      <dgm:t>
        <a:bodyPr/>
        <a:lstStyle/>
        <a:p>
          <a:r>
            <a:rPr lang="zh-CN" altLang="en-US" dirty="0"/>
            <a:t>充分就业是政府宏观调控的首要目标。 它在广泛意义上是指一切生产要素</a:t>
          </a:r>
          <a:r>
            <a:rPr lang="en-US" altLang="en-US" dirty="0"/>
            <a:t>( </a:t>
          </a:r>
          <a:r>
            <a:rPr lang="zh-CN" altLang="en-US"/>
            <a:t>包含劳动</a:t>
          </a:r>
          <a:r>
            <a:rPr lang="en-US" altLang="en-US"/>
            <a:t>) </a:t>
          </a:r>
          <a:r>
            <a:rPr lang="zh-CN" altLang="en-US"/>
            <a:t>都有机会以自己愿意的报酬参加生产的状态</a:t>
          </a:r>
          <a:r>
            <a:rPr lang="en-US" altLang="en-US"/>
            <a:t>, </a:t>
          </a:r>
          <a:r>
            <a:rPr lang="zh-CN" altLang="en-US"/>
            <a:t>也就是劳动力和生产设备都达到充分利用的状态。 从狭义角度看</a:t>
          </a:r>
          <a:r>
            <a:rPr lang="en-US" altLang="en-US"/>
            <a:t>, </a:t>
          </a:r>
          <a:r>
            <a:rPr lang="zh-CN" altLang="en-US"/>
            <a:t>是指总失业率等于自然失业率的状态。</a:t>
          </a:r>
          <a:endParaRPr lang="zh-CN" altLang="en-US" dirty="0"/>
        </a:p>
      </dgm:t>
    </dgm:pt>
    <dgm:pt modelId="{1144D7F3-7F05-485A-983C-661A9D52B58E}" type="parTrans" cxnId="{C48745DE-D062-4107-A836-A1D9D1A32937}">
      <dgm:prSet/>
      <dgm:spPr/>
      <dgm:t>
        <a:bodyPr/>
        <a:lstStyle/>
        <a:p>
          <a:endParaRPr lang="zh-CN" altLang="en-US"/>
        </a:p>
      </dgm:t>
    </dgm:pt>
    <dgm:pt modelId="{46088202-8B4C-4A55-BFB2-573B54F1819E}" type="sibTrans" cxnId="{C48745DE-D062-4107-A836-A1D9D1A32937}">
      <dgm:prSet/>
      <dgm:spPr/>
      <dgm:t>
        <a:bodyPr/>
        <a:lstStyle/>
        <a:p>
          <a:endParaRPr lang="zh-CN" altLang="en-US"/>
        </a:p>
      </dgm:t>
    </dgm:pt>
    <dgm:pt modelId="{CCAE8B05-6E05-403E-8F78-57D3D195D6E6}">
      <dgm:prSet phldrT="[文本]"/>
      <dgm:spPr/>
      <dgm:t>
        <a:bodyPr/>
        <a:lstStyle/>
        <a:p>
          <a:r>
            <a:rPr lang="en-US" altLang="en-US" dirty="0"/>
            <a:t>(</a:t>
          </a:r>
          <a:r>
            <a:rPr lang="zh-CN" altLang="en-US" dirty="0"/>
            <a:t>二</a:t>
          </a:r>
          <a:r>
            <a:rPr lang="en-US" altLang="en-US" dirty="0"/>
            <a:t>) </a:t>
          </a:r>
          <a:r>
            <a:rPr lang="zh-CN" altLang="en-US" dirty="0"/>
            <a:t>稳定物价</a:t>
          </a:r>
        </a:p>
      </dgm:t>
    </dgm:pt>
    <dgm:pt modelId="{AA88F0AC-D6DA-429C-AF81-BFBDE583D273}" type="parTrans" cxnId="{D5B45384-18D4-472D-B859-AED226C3CEEA}">
      <dgm:prSet/>
      <dgm:spPr/>
      <dgm:t>
        <a:bodyPr/>
        <a:lstStyle/>
        <a:p>
          <a:endParaRPr lang="zh-CN" altLang="en-US"/>
        </a:p>
      </dgm:t>
    </dgm:pt>
    <dgm:pt modelId="{73487AD9-B596-44AD-9D20-04A5F5163BDB}" type="sibTrans" cxnId="{D5B45384-18D4-472D-B859-AED226C3CEEA}">
      <dgm:prSet/>
      <dgm:spPr/>
      <dgm:t>
        <a:bodyPr/>
        <a:lstStyle/>
        <a:p>
          <a:endParaRPr lang="zh-CN" altLang="en-US"/>
        </a:p>
      </dgm:t>
    </dgm:pt>
    <dgm:pt modelId="{9AFDE430-BCEC-41EC-BD27-84E59E380FFE}">
      <dgm:prSet phldrT="[文本]"/>
      <dgm:spPr/>
      <dgm:t>
        <a:bodyPr/>
        <a:lstStyle/>
        <a:p>
          <a:r>
            <a:rPr lang="zh-CN" altLang="en-US" dirty="0"/>
            <a:t>稳定物价是政府宏观调控的第二个目标。 物价水平是指物价总水平</a:t>
          </a:r>
          <a:r>
            <a:rPr lang="en-US" altLang="en-US" dirty="0"/>
            <a:t>, </a:t>
          </a:r>
          <a:r>
            <a:rPr lang="zh-CN" altLang="en-US" dirty="0"/>
            <a:t>稳定物价</a:t>
          </a:r>
          <a:r>
            <a:rPr lang="zh-CN" altLang="en-US"/>
            <a:t>不是维持物价固定不变</a:t>
          </a:r>
          <a:r>
            <a:rPr lang="en-US" altLang="en-US"/>
            <a:t>, </a:t>
          </a:r>
          <a:r>
            <a:rPr lang="zh-CN" altLang="en-US"/>
            <a:t>而是把物价的上涨控制在一定幅度之内。</a:t>
          </a:r>
          <a:endParaRPr lang="zh-CN" altLang="en-US" dirty="0"/>
        </a:p>
      </dgm:t>
    </dgm:pt>
    <dgm:pt modelId="{1E90CE77-3E0D-44C6-AA58-B1248B53D926}" type="parTrans" cxnId="{DC132C98-8146-4E1D-9E53-41CE371A1095}">
      <dgm:prSet/>
      <dgm:spPr/>
      <dgm:t>
        <a:bodyPr/>
        <a:lstStyle/>
        <a:p>
          <a:endParaRPr lang="zh-CN" altLang="en-US"/>
        </a:p>
      </dgm:t>
    </dgm:pt>
    <dgm:pt modelId="{8EAAA94D-6016-4A68-9140-ECEA2D0D459A}" type="sibTrans" cxnId="{DC132C98-8146-4E1D-9E53-41CE371A1095}">
      <dgm:prSet/>
      <dgm:spPr/>
      <dgm:t>
        <a:bodyPr/>
        <a:lstStyle/>
        <a:p>
          <a:endParaRPr lang="zh-CN" altLang="en-US"/>
        </a:p>
      </dgm:t>
    </dgm:pt>
    <dgm:pt modelId="{8157BF5D-DA30-4F88-9AEC-94706776A7A6}">
      <dgm:prSet phldrT="[文本]"/>
      <dgm:spPr/>
      <dgm:t>
        <a:bodyPr/>
        <a:lstStyle/>
        <a:p>
          <a:r>
            <a:rPr lang="en-US" altLang="en-US" dirty="0"/>
            <a:t>(</a:t>
          </a:r>
          <a:r>
            <a:rPr lang="zh-CN" altLang="en-US" dirty="0"/>
            <a:t>三</a:t>
          </a:r>
          <a:r>
            <a:rPr lang="en-US" altLang="en-US" dirty="0"/>
            <a:t>) </a:t>
          </a:r>
          <a:r>
            <a:rPr lang="zh-CN" altLang="en-US" dirty="0"/>
            <a:t>经济持续均衡增长</a:t>
          </a:r>
        </a:p>
      </dgm:t>
    </dgm:pt>
    <dgm:pt modelId="{C97768BB-9433-42EC-9214-A870052141DB}" type="parTrans" cxnId="{0A4F007F-63E0-4946-A5CB-DCD22600AE03}">
      <dgm:prSet/>
      <dgm:spPr/>
      <dgm:t>
        <a:bodyPr/>
        <a:lstStyle/>
        <a:p>
          <a:endParaRPr lang="zh-CN" altLang="en-US"/>
        </a:p>
      </dgm:t>
    </dgm:pt>
    <dgm:pt modelId="{DE59FF66-4737-4706-BD6A-37E15D76807E}" type="sibTrans" cxnId="{0A4F007F-63E0-4946-A5CB-DCD22600AE03}">
      <dgm:prSet/>
      <dgm:spPr/>
      <dgm:t>
        <a:bodyPr/>
        <a:lstStyle/>
        <a:p>
          <a:endParaRPr lang="zh-CN" altLang="en-US"/>
        </a:p>
      </dgm:t>
    </dgm:pt>
    <dgm:pt modelId="{9A021045-A4DC-4E18-9750-DE0B4CD234F8}">
      <dgm:prSet phldrT="[文本]"/>
      <dgm:spPr/>
      <dgm:t>
        <a:bodyPr/>
        <a:lstStyle/>
        <a:p>
          <a:r>
            <a:rPr lang="zh-CN" altLang="en-US" dirty="0"/>
            <a:t>政府宏观调控的第三个目标是促进经济持续均衡增长。 经济增长是指在一个较</a:t>
          </a:r>
          <a:r>
            <a:rPr lang="zh-CN" altLang="en-US"/>
            <a:t>长时间跨度内一国人均产出</a:t>
          </a:r>
          <a:r>
            <a:rPr lang="en-US" altLang="en-US"/>
            <a:t>(</a:t>
          </a:r>
          <a:r>
            <a:rPr lang="zh-CN" altLang="en-US"/>
            <a:t>或人均收入</a:t>
          </a:r>
          <a:r>
            <a:rPr lang="en-US" altLang="en-US"/>
            <a:t>) </a:t>
          </a:r>
          <a:r>
            <a:rPr lang="zh-CN" altLang="en-US"/>
            <a:t>水平的持续提升</a:t>
          </a:r>
          <a:r>
            <a:rPr lang="en-US" altLang="en-US"/>
            <a:t>, </a:t>
          </a:r>
          <a:r>
            <a:rPr lang="zh-CN" altLang="en-US"/>
            <a:t>通常用一定时期内实际国内生产总值年均增长率来衡量。</a:t>
          </a:r>
          <a:endParaRPr lang="zh-CN" altLang="en-US" dirty="0"/>
        </a:p>
      </dgm:t>
    </dgm:pt>
    <dgm:pt modelId="{09D5F959-C7C0-4A19-BC4E-51C03045C37B}" type="parTrans" cxnId="{AAC5AFDF-5A45-4E32-AD25-DFC9AB259EE6}">
      <dgm:prSet/>
      <dgm:spPr/>
      <dgm:t>
        <a:bodyPr/>
        <a:lstStyle/>
        <a:p>
          <a:endParaRPr lang="zh-CN" altLang="en-US"/>
        </a:p>
      </dgm:t>
    </dgm:pt>
    <dgm:pt modelId="{52FC45BA-A675-4565-87E2-0462CFDF9970}" type="sibTrans" cxnId="{AAC5AFDF-5A45-4E32-AD25-DFC9AB259EE6}">
      <dgm:prSet/>
      <dgm:spPr/>
      <dgm:t>
        <a:bodyPr/>
        <a:lstStyle/>
        <a:p>
          <a:endParaRPr lang="zh-CN" altLang="en-US"/>
        </a:p>
      </dgm:t>
    </dgm:pt>
    <dgm:pt modelId="{5ADB2B24-0722-42C7-AAA3-7A6F4F8BE960}">
      <dgm:prSet phldrT="[文本]"/>
      <dgm:spPr/>
      <dgm:t>
        <a:bodyPr/>
        <a:lstStyle/>
        <a:p>
          <a:r>
            <a:rPr lang="en-US" altLang="en-US" dirty="0"/>
            <a:t>(</a:t>
          </a:r>
          <a:r>
            <a:rPr lang="zh-CN" altLang="en-US" dirty="0"/>
            <a:t>四</a:t>
          </a:r>
          <a:r>
            <a:rPr lang="en-US" altLang="en-US" dirty="0"/>
            <a:t>) </a:t>
          </a:r>
          <a:r>
            <a:rPr lang="zh-CN" altLang="en-US" dirty="0"/>
            <a:t>国际收支平衡</a:t>
          </a:r>
        </a:p>
      </dgm:t>
    </dgm:pt>
    <dgm:pt modelId="{48525483-FB11-4661-A5AF-99E9CE8F1DE5}" type="parTrans" cxnId="{649F0338-BAC2-4FEE-B7DC-19E57D43A32D}">
      <dgm:prSet/>
      <dgm:spPr/>
      <dgm:t>
        <a:bodyPr/>
        <a:lstStyle/>
        <a:p>
          <a:endParaRPr lang="zh-CN" altLang="en-US"/>
        </a:p>
      </dgm:t>
    </dgm:pt>
    <dgm:pt modelId="{A3A29FA7-51F5-4DA8-9B24-7D8F6004AD34}" type="sibTrans" cxnId="{649F0338-BAC2-4FEE-B7DC-19E57D43A32D}">
      <dgm:prSet/>
      <dgm:spPr/>
      <dgm:t>
        <a:bodyPr/>
        <a:lstStyle/>
        <a:p>
          <a:endParaRPr lang="zh-CN" altLang="en-US"/>
        </a:p>
      </dgm:t>
    </dgm:pt>
    <dgm:pt modelId="{552CB504-2410-4FD7-8389-1397F5BED7BD}">
      <dgm:prSet phldrT="[文本]"/>
      <dgm:spPr/>
      <dgm:t>
        <a:bodyPr/>
        <a:lstStyle/>
        <a:p>
          <a:r>
            <a:rPr lang="zh-CN" altLang="en-US" dirty="0"/>
            <a:t>政府宏观调控的第四个目标是促进国际收支平衡。 国际收支平衡就是采取</a:t>
          </a:r>
          <a:r>
            <a:rPr lang="zh-CN" altLang="en-US"/>
            <a:t>各种措施纠正国际收支差额</a:t>
          </a:r>
          <a:r>
            <a:rPr lang="en-US" altLang="en-US"/>
            <a:t>, </a:t>
          </a:r>
          <a:r>
            <a:rPr lang="zh-CN" altLang="en-US"/>
            <a:t>使其趋于平衡。 若一国国际收支出现失衡</a:t>
          </a:r>
          <a:r>
            <a:rPr lang="en-US" altLang="en-US"/>
            <a:t>, </a:t>
          </a:r>
          <a:r>
            <a:rPr lang="zh-CN" altLang="en-US"/>
            <a:t>无论是顺差或逆差</a:t>
          </a:r>
          <a:r>
            <a:rPr lang="en-US" altLang="en-US"/>
            <a:t>, </a:t>
          </a:r>
          <a:r>
            <a:rPr lang="zh-CN" altLang="en-US"/>
            <a:t>都会对本国经济造成不利影响。</a:t>
          </a:r>
          <a:endParaRPr lang="zh-CN" altLang="en-US" dirty="0"/>
        </a:p>
      </dgm:t>
    </dgm:pt>
    <dgm:pt modelId="{3331AF20-2B78-4339-B913-72E4FF861FCB}" type="parTrans" cxnId="{CC6A0C67-BB58-417F-B024-A3A872954A98}">
      <dgm:prSet/>
      <dgm:spPr/>
      <dgm:t>
        <a:bodyPr/>
        <a:lstStyle/>
        <a:p>
          <a:endParaRPr lang="zh-CN" altLang="en-US"/>
        </a:p>
      </dgm:t>
    </dgm:pt>
    <dgm:pt modelId="{9D6F358D-C745-4BAD-BA4C-70B14941FC66}" type="sibTrans" cxnId="{CC6A0C67-BB58-417F-B024-A3A872954A98}">
      <dgm:prSet/>
      <dgm:spPr/>
      <dgm:t>
        <a:bodyPr/>
        <a:lstStyle/>
        <a:p>
          <a:endParaRPr lang="zh-CN" altLang="en-US"/>
        </a:p>
      </dgm:t>
    </dgm:pt>
    <dgm:pt modelId="{9F10572D-6672-47E3-9158-1EAE9103C0C7}" type="pres">
      <dgm:prSet presAssocID="{003D0017-F500-4136-B3D2-E96F6F0921CA}" presName="Name0" presStyleCnt="0">
        <dgm:presLayoutVars>
          <dgm:dir/>
          <dgm:animLvl val="lvl"/>
          <dgm:resizeHandles val="exact"/>
        </dgm:presLayoutVars>
      </dgm:prSet>
      <dgm:spPr/>
    </dgm:pt>
    <dgm:pt modelId="{39AB13EB-EC61-4B73-A3F9-C2DFAEA47561}" type="pres">
      <dgm:prSet presAssocID="{0252C8EF-7E45-474A-A35E-3B56109634DB}" presName="linNode" presStyleCnt="0"/>
      <dgm:spPr/>
    </dgm:pt>
    <dgm:pt modelId="{511363FC-6BE5-4EB1-9093-6EC9F1A98D62}" type="pres">
      <dgm:prSet presAssocID="{0252C8EF-7E45-474A-A35E-3B56109634DB}" presName="parentText" presStyleLbl="node1" presStyleIdx="0" presStyleCnt="4">
        <dgm:presLayoutVars>
          <dgm:chMax val="1"/>
          <dgm:bulletEnabled val="1"/>
        </dgm:presLayoutVars>
      </dgm:prSet>
      <dgm:spPr/>
    </dgm:pt>
    <dgm:pt modelId="{45CCB3EE-72EB-4718-A04A-68EA04EAFED5}" type="pres">
      <dgm:prSet presAssocID="{0252C8EF-7E45-474A-A35E-3B56109634DB}" presName="descendantText" presStyleLbl="alignAccFollowNode1" presStyleIdx="0" presStyleCnt="4">
        <dgm:presLayoutVars>
          <dgm:bulletEnabled val="1"/>
        </dgm:presLayoutVars>
      </dgm:prSet>
      <dgm:spPr/>
    </dgm:pt>
    <dgm:pt modelId="{8A83978C-0062-452F-B76B-015920FF8EE5}" type="pres">
      <dgm:prSet presAssocID="{A0D816CB-4CB3-4828-AAB4-FFE93BC3BA45}" presName="sp" presStyleCnt="0"/>
      <dgm:spPr/>
    </dgm:pt>
    <dgm:pt modelId="{3DC63655-BF53-45F5-A0D7-BE0EC1B27060}" type="pres">
      <dgm:prSet presAssocID="{CCAE8B05-6E05-403E-8F78-57D3D195D6E6}" presName="linNode" presStyleCnt="0"/>
      <dgm:spPr/>
    </dgm:pt>
    <dgm:pt modelId="{BC97BD10-FC22-49C2-9FB4-224A48E25940}" type="pres">
      <dgm:prSet presAssocID="{CCAE8B05-6E05-403E-8F78-57D3D195D6E6}" presName="parentText" presStyleLbl="node1" presStyleIdx="1" presStyleCnt="4">
        <dgm:presLayoutVars>
          <dgm:chMax val="1"/>
          <dgm:bulletEnabled val="1"/>
        </dgm:presLayoutVars>
      </dgm:prSet>
      <dgm:spPr/>
    </dgm:pt>
    <dgm:pt modelId="{F3C02DAA-8B9A-4940-87BE-C7F7A254F926}" type="pres">
      <dgm:prSet presAssocID="{CCAE8B05-6E05-403E-8F78-57D3D195D6E6}" presName="descendantText" presStyleLbl="alignAccFollowNode1" presStyleIdx="1" presStyleCnt="4">
        <dgm:presLayoutVars>
          <dgm:bulletEnabled val="1"/>
        </dgm:presLayoutVars>
      </dgm:prSet>
      <dgm:spPr/>
    </dgm:pt>
    <dgm:pt modelId="{F3778EB5-B982-4074-9FA3-728BE0DA6ABA}" type="pres">
      <dgm:prSet presAssocID="{73487AD9-B596-44AD-9D20-04A5F5163BDB}" presName="sp" presStyleCnt="0"/>
      <dgm:spPr/>
    </dgm:pt>
    <dgm:pt modelId="{3B697F5A-48EC-4BD0-A20D-355C69B53FD0}" type="pres">
      <dgm:prSet presAssocID="{8157BF5D-DA30-4F88-9AEC-94706776A7A6}" presName="linNode" presStyleCnt="0"/>
      <dgm:spPr/>
    </dgm:pt>
    <dgm:pt modelId="{00750E67-768A-48D3-9F3A-EE907EDA0E62}" type="pres">
      <dgm:prSet presAssocID="{8157BF5D-DA30-4F88-9AEC-94706776A7A6}" presName="parentText" presStyleLbl="node1" presStyleIdx="2" presStyleCnt="4">
        <dgm:presLayoutVars>
          <dgm:chMax val="1"/>
          <dgm:bulletEnabled val="1"/>
        </dgm:presLayoutVars>
      </dgm:prSet>
      <dgm:spPr/>
    </dgm:pt>
    <dgm:pt modelId="{9EBD4C63-6783-41C8-AC16-B05C029FBA45}" type="pres">
      <dgm:prSet presAssocID="{8157BF5D-DA30-4F88-9AEC-94706776A7A6}" presName="descendantText" presStyleLbl="alignAccFollowNode1" presStyleIdx="2" presStyleCnt="4">
        <dgm:presLayoutVars>
          <dgm:bulletEnabled val="1"/>
        </dgm:presLayoutVars>
      </dgm:prSet>
      <dgm:spPr/>
    </dgm:pt>
    <dgm:pt modelId="{6022A630-D672-4E12-B2EE-4215F547EC50}" type="pres">
      <dgm:prSet presAssocID="{DE59FF66-4737-4706-BD6A-37E15D76807E}" presName="sp" presStyleCnt="0"/>
      <dgm:spPr/>
    </dgm:pt>
    <dgm:pt modelId="{B326D058-911B-40E2-84F3-A4054D46C933}" type="pres">
      <dgm:prSet presAssocID="{5ADB2B24-0722-42C7-AAA3-7A6F4F8BE960}" presName="linNode" presStyleCnt="0"/>
      <dgm:spPr/>
    </dgm:pt>
    <dgm:pt modelId="{6FF0BBF4-872D-47DC-B0DF-A56FA147AE65}" type="pres">
      <dgm:prSet presAssocID="{5ADB2B24-0722-42C7-AAA3-7A6F4F8BE960}" presName="parentText" presStyleLbl="node1" presStyleIdx="3" presStyleCnt="4">
        <dgm:presLayoutVars>
          <dgm:chMax val="1"/>
          <dgm:bulletEnabled val="1"/>
        </dgm:presLayoutVars>
      </dgm:prSet>
      <dgm:spPr/>
    </dgm:pt>
    <dgm:pt modelId="{6F7B1871-CF3B-4985-BEBC-A3A1C27B07AB}" type="pres">
      <dgm:prSet presAssocID="{5ADB2B24-0722-42C7-AAA3-7A6F4F8BE960}" presName="descendantText" presStyleLbl="alignAccFollowNode1" presStyleIdx="3" presStyleCnt="4">
        <dgm:presLayoutVars>
          <dgm:bulletEnabled val="1"/>
        </dgm:presLayoutVars>
      </dgm:prSet>
      <dgm:spPr/>
    </dgm:pt>
  </dgm:ptLst>
  <dgm:cxnLst>
    <dgm:cxn modelId="{A0F39E37-6C47-4AB3-B430-126A1D674A08}" type="presOf" srcId="{552CB504-2410-4FD7-8389-1397F5BED7BD}" destId="{6F7B1871-CF3B-4985-BEBC-A3A1C27B07AB}" srcOrd="0" destOrd="0" presId="urn:microsoft.com/office/officeart/2005/8/layout/vList5"/>
    <dgm:cxn modelId="{649F0338-BAC2-4FEE-B7DC-19E57D43A32D}" srcId="{003D0017-F500-4136-B3D2-E96F6F0921CA}" destId="{5ADB2B24-0722-42C7-AAA3-7A6F4F8BE960}" srcOrd="3" destOrd="0" parTransId="{48525483-FB11-4661-A5AF-99E9CE8F1DE5}" sibTransId="{A3A29FA7-51F5-4DA8-9B24-7D8F6004AD34}"/>
    <dgm:cxn modelId="{20350239-E42E-4E03-A68F-9135DDD37581}" type="presOf" srcId="{8157BF5D-DA30-4F88-9AEC-94706776A7A6}" destId="{00750E67-768A-48D3-9F3A-EE907EDA0E62}" srcOrd="0" destOrd="0" presId="urn:microsoft.com/office/officeart/2005/8/layout/vList5"/>
    <dgm:cxn modelId="{CC6A0C67-BB58-417F-B024-A3A872954A98}" srcId="{5ADB2B24-0722-42C7-AAA3-7A6F4F8BE960}" destId="{552CB504-2410-4FD7-8389-1397F5BED7BD}" srcOrd="0" destOrd="0" parTransId="{3331AF20-2B78-4339-B913-72E4FF861FCB}" sibTransId="{9D6F358D-C745-4BAD-BA4C-70B14941FC66}"/>
    <dgm:cxn modelId="{88A15B6E-60DA-401D-912C-7F7A2B54FDDB}" type="presOf" srcId="{5ADB2B24-0722-42C7-AAA3-7A6F4F8BE960}" destId="{6FF0BBF4-872D-47DC-B0DF-A56FA147AE65}" srcOrd="0" destOrd="0" presId="urn:microsoft.com/office/officeart/2005/8/layout/vList5"/>
    <dgm:cxn modelId="{B387B86E-A525-4B5E-8217-9AEA59F0911F}" type="presOf" srcId="{9A021045-A4DC-4E18-9750-DE0B4CD234F8}" destId="{9EBD4C63-6783-41C8-AC16-B05C029FBA45}" srcOrd="0" destOrd="0" presId="urn:microsoft.com/office/officeart/2005/8/layout/vList5"/>
    <dgm:cxn modelId="{A175FC71-F9B6-423D-9349-147ACA5FC677}" type="presOf" srcId="{0252C8EF-7E45-474A-A35E-3B56109634DB}" destId="{511363FC-6BE5-4EB1-9093-6EC9F1A98D62}" srcOrd="0" destOrd="0" presId="urn:microsoft.com/office/officeart/2005/8/layout/vList5"/>
    <dgm:cxn modelId="{9D72F25A-67DC-4047-80FC-82AD7E1C784D}" type="presOf" srcId="{CCAE8B05-6E05-403E-8F78-57D3D195D6E6}" destId="{BC97BD10-FC22-49C2-9FB4-224A48E25940}" srcOrd="0" destOrd="0" presId="urn:microsoft.com/office/officeart/2005/8/layout/vList5"/>
    <dgm:cxn modelId="{0A4F007F-63E0-4946-A5CB-DCD22600AE03}" srcId="{003D0017-F500-4136-B3D2-E96F6F0921CA}" destId="{8157BF5D-DA30-4F88-9AEC-94706776A7A6}" srcOrd="2" destOrd="0" parTransId="{C97768BB-9433-42EC-9214-A870052141DB}" sibTransId="{DE59FF66-4737-4706-BD6A-37E15D76807E}"/>
    <dgm:cxn modelId="{D5B45384-18D4-472D-B859-AED226C3CEEA}" srcId="{003D0017-F500-4136-B3D2-E96F6F0921CA}" destId="{CCAE8B05-6E05-403E-8F78-57D3D195D6E6}" srcOrd="1" destOrd="0" parTransId="{AA88F0AC-D6DA-429C-AF81-BFBDE583D273}" sibTransId="{73487AD9-B596-44AD-9D20-04A5F5163BDB}"/>
    <dgm:cxn modelId="{4AC87E91-C887-4D1D-81A6-D257A8A92B3B}" type="presOf" srcId="{003D0017-F500-4136-B3D2-E96F6F0921CA}" destId="{9F10572D-6672-47E3-9158-1EAE9103C0C7}" srcOrd="0" destOrd="0" presId="urn:microsoft.com/office/officeart/2005/8/layout/vList5"/>
    <dgm:cxn modelId="{DC132C98-8146-4E1D-9E53-41CE371A1095}" srcId="{CCAE8B05-6E05-403E-8F78-57D3D195D6E6}" destId="{9AFDE430-BCEC-41EC-BD27-84E59E380FFE}" srcOrd="0" destOrd="0" parTransId="{1E90CE77-3E0D-44C6-AA58-B1248B53D926}" sibTransId="{8EAAA94D-6016-4A68-9140-ECEA2D0D459A}"/>
    <dgm:cxn modelId="{FE8463B7-2557-49B4-9B34-3F0687C26962}" type="presOf" srcId="{9AFDE430-BCEC-41EC-BD27-84E59E380FFE}" destId="{F3C02DAA-8B9A-4940-87BE-C7F7A254F926}" srcOrd="0" destOrd="0" presId="urn:microsoft.com/office/officeart/2005/8/layout/vList5"/>
    <dgm:cxn modelId="{878493C0-94EF-4E6C-BC21-AF8FC638CEE7}" type="presOf" srcId="{99FC53BE-FB7F-49DE-A103-E81BC1E540F4}" destId="{45CCB3EE-72EB-4718-A04A-68EA04EAFED5}" srcOrd="0" destOrd="0" presId="urn:microsoft.com/office/officeart/2005/8/layout/vList5"/>
    <dgm:cxn modelId="{AD210BC5-C46C-4CD3-A6CE-9CED2738B61F}" srcId="{003D0017-F500-4136-B3D2-E96F6F0921CA}" destId="{0252C8EF-7E45-474A-A35E-3B56109634DB}" srcOrd="0" destOrd="0" parTransId="{63E97C3A-FC9B-4CC8-8E5A-7631E9487F6D}" sibTransId="{A0D816CB-4CB3-4828-AAB4-FFE93BC3BA45}"/>
    <dgm:cxn modelId="{C48745DE-D062-4107-A836-A1D9D1A32937}" srcId="{0252C8EF-7E45-474A-A35E-3B56109634DB}" destId="{99FC53BE-FB7F-49DE-A103-E81BC1E540F4}" srcOrd="0" destOrd="0" parTransId="{1144D7F3-7F05-485A-983C-661A9D52B58E}" sibTransId="{46088202-8B4C-4A55-BFB2-573B54F1819E}"/>
    <dgm:cxn modelId="{AAC5AFDF-5A45-4E32-AD25-DFC9AB259EE6}" srcId="{8157BF5D-DA30-4F88-9AEC-94706776A7A6}" destId="{9A021045-A4DC-4E18-9750-DE0B4CD234F8}" srcOrd="0" destOrd="0" parTransId="{09D5F959-C7C0-4A19-BC4E-51C03045C37B}" sibTransId="{52FC45BA-A675-4565-87E2-0462CFDF9970}"/>
    <dgm:cxn modelId="{049EEA05-36D0-496B-B97F-68851B312876}" type="presParOf" srcId="{9F10572D-6672-47E3-9158-1EAE9103C0C7}" destId="{39AB13EB-EC61-4B73-A3F9-C2DFAEA47561}" srcOrd="0" destOrd="0" presId="urn:microsoft.com/office/officeart/2005/8/layout/vList5"/>
    <dgm:cxn modelId="{87EF71AD-2861-46DE-B27C-A6E6A1167696}" type="presParOf" srcId="{39AB13EB-EC61-4B73-A3F9-C2DFAEA47561}" destId="{511363FC-6BE5-4EB1-9093-6EC9F1A98D62}" srcOrd="0" destOrd="0" presId="urn:microsoft.com/office/officeart/2005/8/layout/vList5"/>
    <dgm:cxn modelId="{C8FF7CB9-EA71-4D69-BE33-FDAAC4622312}" type="presParOf" srcId="{39AB13EB-EC61-4B73-A3F9-C2DFAEA47561}" destId="{45CCB3EE-72EB-4718-A04A-68EA04EAFED5}" srcOrd="1" destOrd="0" presId="urn:microsoft.com/office/officeart/2005/8/layout/vList5"/>
    <dgm:cxn modelId="{F708C115-363C-498E-B411-C5C332CF01F3}" type="presParOf" srcId="{9F10572D-6672-47E3-9158-1EAE9103C0C7}" destId="{8A83978C-0062-452F-B76B-015920FF8EE5}" srcOrd="1" destOrd="0" presId="urn:microsoft.com/office/officeart/2005/8/layout/vList5"/>
    <dgm:cxn modelId="{E1CFC775-CD73-4249-859F-5DAF3BD8F261}" type="presParOf" srcId="{9F10572D-6672-47E3-9158-1EAE9103C0C7}" destId="{3DC63655-BF53-45F5-A0D7-BE0EC1B27060}" srcOrd="2" destOrd="0" presId="urn:microsoft.com/office/officeart/2005/8/layout/vList5"/>
    <dgm:cxn modelId="{A5633751-1243-4455-8FA7-D1465F4B85B6}" type="presParOf" srcId="{3DC63655-BF53-45F5-A0D7-BE0EC1B27060}" destId="{BC97BD10-FC22-49C2-9FB4-224A48E25940}" srcOrd="0" destOrd="0" presId="urn:microsoft.com/office/officeart/2005/8/layout/vList5"/>
    <dgm:cxn modelId="{5419CC18-D8C0-4854-B648-0639C92124AE}" type="presParOf" srcId="{3DC63655-BF53-45F5-A0D7-BE0EC1B27060}" destId="{F3C02DAA-8B9A-4940-87BE-C7F7A254F926}" srcOrd="1" destOrd="0" presId="urn:microsoft.com/office/officeart/2005/8/layout/vList5"/>
    <dgm:cxn modelId="{5EAF409D-68F2-463B-9136-F9B0F8B17F35}" type="presParOf" srcId="{9F10572D-6672-47E3-9158-1EAE9103C0C7}" destId="{F3778EB5-B982-4074-9FA3-728BE0DA6ABA}" srcOrd="3" destOrd="0" presId="urn:microsoft.com/office/officeart/2005/8/layout/vList5"/>
    <dgm:cxn modelId="{B2C5DE62-E0F2-4320-ADA0-D79360F2DCF3}" type="presParOf" srcId="{9F10572D-6672-47E3-9158-1EAE9103C0C7}" destId="{3B697F5A-48EC-4BD0-A20D-355C69B53FD0}" srcOrd="4" destOrd="0" presId="urn:microsoft.com/office/officeart/2005/8/layout/vList5"/>
    <dgm:cxn modelId="{A0DC9EF4-1774-4584-9FC2-69641420D556}" type="presParOf" srcId="{3B697F5A-48EC-4BD0-A20D-355C69B53FD0}" destId="{00750E67-768A-48D3-9F3A-EE907EDA0E62}" srcOrd="0" destOrd="0" presId="urn:microsoft.com/office/officeart/2005/8/layout/vList5"/>
    <dgm:cxn modelId="{2BAAC91D-1471-4DC9-AA84-7E3419EBCFC1}" type="presParOf" srcId="{3B697F5A-48EC-4BD0-A20D-355C69B53FD0}" destId="{9EBD4C63-6783-41C8-AC16-B05C029FBA45}" srcOrd="1" destOrd="0" presId="urn:microsoft.com/office/officeart/2005/8/layout/vList5"/>
    <dgm:cxn modelId="{46E69066-280C-45E4-96C6-4D61C28DB4B7}" type="presParOf" srcId="{9F10572D-6672-47E3-9158-1EAE9103C0C7}" destId="{6022A630-D672-4E12-B2EE-4215F547EC50}" srcOrd="5" destOrd="0" presId="urn:microsoft.com/office/officeart/2005/8/layout/vList5"/>
    <dgm:cxn modelId="{F88459CC-EFA6-4D16-849D-A5030782D737}" type="presParOf" srcId="{9F10572D-6672-47E3-9158-1EAE9103C0C7}" destId="{B326D058-911B-40E2-84F3-A4054D46C933}" srcOrd="6" destOrd="0" presId="urn:microsoft.com/office/officeart/2005/8/layout/vList5"/>
    <dgm:cxn modelId="{9D28502F-9754-4BAC-8FBE-6BDB5CB5C2F8}" type="presParOf" srcId="{B326D058-911B-40E2-84F3-A4054D46C933}" destId="{6FF0BBF4-872D-47DC-B0DF-A56FA147AE65}" srcOrd="0" destOrd="0" presId="urn:microsoft.com/office/officeart/2005/8/layout/vList5"/>
    <dgm:cxn modelId="{B2B8AD85-2704-4C90-B06A-30F811A84F7A}" type="presParOf" srcId="{B326D058-911B-40E2-84F3-A4054D46C933}" destId="{6F7B1871-CF3B-4985-BEBC-A3A1C27B07AB}"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03D0017-F500-4136-B3D2-E96F6F0921CA}" type="doc">
      <dgm:prSet loTypeId="urn:microsoft.com/office/officeart/2005/8/layout/default" loCatId="list" qsTypeId="urn:microsoft.com/office/officeart/2005/8/quickstyle/simple1" qsCatId="simple" csTypeId="urn:microsoft.com/office/officeart/2005/8/colors/accent2_1" csCatId="accent2" phldr="1"/>
      <dgm:spPr/>
      <dgm:t>
        <a:bodyPr/>
        <a:lstStyle/>
        <a:p>
          <a:endParaRPr lang="zh-CN" altLang="en-US"/>
        </a:p>
      </dgm:t>
    </dgm:pt>
    <dgm:pt modelId="{0252C8EF-7E45-474A-A35E-3B56109634DB}">
      <dgm:prSet phldrT="[文本]"/>
      <dgm:spPr/>
      <dgm:t>
        <a:bodyPr/>
        <a:lstStyle/>
        <a:p>
          <a:r>
            <a:rPr lang="en-US" altLang="en-US" dirty="0"/>
            <a:t>1.</a:t>
          </a:r>
          <a:r>
            <a:rPr lang="zh-CN" altLang="en-US" dirty="0"/>
            <a:t>政府支出</a:t>
          </a:r>
        </a:p>
      </dgm:t>
    </dgm:pt>
    <dgm:pt modelId="{63E97C3A-FC9B-4CC8-8E5A-7631E9487F6D}" type="parTrans" cxnId="{AD210BC5-C46C-4CD3-A6CE-9CED2738B61F}">
      <dgm:prSet/>
      <dgm:spPr/>
      <dgm:t>
        <a:bodyPr/>
        <a:lstStyle/>
        <a:p>
          <a:endParaRPr lang="zh-CN" altLang="en-US"/>
        </a:p>
      </dgm:t>
    </dgm:pt>
    <dgm:pt modelId="{A0D816CB-4CB3-4828-AAB4-FFE93BC3BA45}" type="sibTrans" cxnId="{AD210BC5-C46C-4CD3-A6CE-9CED2738B61F}">
      <dgm:prSet/>
      <dgm:spPr/>
      <dgm:t>
        <a:bodyPr/>
        <a:lstStyle/>
        <a:p>
          <a:endParaRPr lang="zh-CN" altLang="en-US"/>
        </a:p>
      </dgm:t>
    </dgm:pt>
    <dgm:pt modelId="{CCAE8B05-6E05-403E-8F78-57D3D195D6E6}">
      <dgm:prSet phldrT="[文本]"/>
      <dgm:spPr/>
      <dgm:t>
        <a:bodyPr/>
        <a:lstStyle/>
        <a:p>
          <a:r>
            <a:rPr lang="en-US" altLang="en-US"/>
            <a:t>2.</a:t>
          </a:r>
          <a:r>
            <a:rPr lang="zh-CN" altLang="en-US"/>
            <a:t>政府收入</a:t>
          </a:r>
          <a:endParaRPr lang="zh-CN" altLang="en-US" dirty="0"/>
        </a:p>
      </dgm:t>
    </dgm:pt>
    <dgm:pt modelId="{AA88F0AC-D6DA-429C-AF81-BFBDE583D273}" type="parTrans" cxnId="{D5B45384-18D4-472D-B859-AED226C3CEEA}">
      <dgm:prSet/>
      <dgm:spPr/>
      <dgm:t>
        <a:bodyPr/>
        <a:lstStyle/>
        <a:p>
          <a:endParaRPr lang="zh-CN" altLang="en-US"/>
        </a:p>
      </dgm:t>
    </dgm:pt>
    <dgm:pt modelId="{73487AD9-B596-44AD-9D20-04A5F5163BDB}" type="sibTrans" cxnId="{D5B45384-18D4-472D-B859-AED226C3CEEA}">
      <dgm:prSet/>
      <dgm:spPr/>
      <dgm:t>
        <a:bodyPr/>
        <a:lstStyle/>
        <a:p>
          <a:endParaRPr lang="zh-CN" altLang="en-US"/>
        </a:p>
      </dgm:t>
    </dgm:pt>
    <dgm:pt modelId="{9AFDE430-BCEC-41EC-BD27-84E59E380FFE}">
      <dgm:prSet phldrT="[文本]"/>
      <dgm:spPr/>
      <dgm:t>
        <a:bodyPr/>
        <a:lstStyle/>
        <a:p>
          <a:r>
            <a:rPr lang="en-US" altLang="en-US" dirty="0"/>
            <a:t>(1) </a:t>
          </a:r>
          <a:r>
            <a:rPr lang="zh-CN" altLang="en-US" dirty="0"/>
            <a:t>税收。</a:t>
          </a:r>
        </a:p>
      </dgm:t>
    </dgm:pt>
    <dgm:pt modelId="{1E90CE77-3E0D-44C6-AA58-B1248B53D926}" type="parTrans" cxnId="{DC132C98-8146-4E1D-9E53-41CE371A1095}">
      <dgm:prSet/>
      <dgm:spPr/>
      <dgm:t>
        <a:bodyPr/>
        <a:lstStyle/>
        <a:p>
          <a:endParaRPr lang="zh-CN" altLang="en-US"/>
        </a:p>
      </dgm:t>
    </dgm:pt>
    <dgm:pt modelId="{8EAAA94D-6016-4A68-9140-ECEA2D0D459A}" type="sibTrans" cxnId="{DC132C98-8146-4E1D-9E53-41CE371A1095}">
      <dgm:prSet/>
      <dgm:spPr/>
      <dgm:t>
        <a:bodyPr/>
        <a:lstStyle/>
        <a:p>
          <a:endParaRPr lang="zh-CN" altLang="en-US"/>
        </a:p>
      </dgm:t>
    </dgm:pt>
    <dgm:pt modelId="{8157BF5D-DA30-4F88-9AEC-94706776A7A6}">
      <dgm:prSet phldrT="[文本]"/>
      <dgm:spPr/>
      <dgm:t>
        <a:bodyPr/>
        <a:lstStyle/>
        <a:p>
          <a:r>
            <a:rPr lang="en-US" altLang="en-US" dirty="0"/>
            <a:t>3.</a:t>
          </a:r>
          <a:r>
            <a:rPr lang="zh-CN" altLang="en-US" dirty="0"/>
            <a:t>财政预算</a:t>
          </a:r>
        </a:p>
      </dgm:t>
    </dgm:pt>
    <dgm:pt modelId="{C97768BB-9433-42EC-9214-A870052141DB}" type="parTrans" cxnId="{0A4F007F-63E0-4946-A5CB-DCD22600AE03}">
      <dgm:prSet/>
      <dgm:spPr/>
      <dgm:t>
        <a:bodyPr/>
        <a:lstStyle/>
        <a:p>
          <a:endParaRPr lang="zh-CN" altLang="en-US"/>
        </a:p>
      </dgm:t>
    </dgm:pt>
    <dgm:pt modelId="{DE59FF66-4737-4706-BD6A-37E15D76807E}" type="sibTrans" cxnId="{0A4F007F-63E0-4946-A5CB-DCD22600AE03}">
      <dgm:prSet/>
      <dgm:spPr/>
      <dgm:t>
        <a:bodyPr/>
        <a:lstStyle/>
        <a:p>
          <a:endParaRPr lang="zh-CN" altLang="en-US"/>
        </a:p>
      </dgm:t>
    </dgm:pt>
    <dgm:pt modelId="{9A021045-A4DC-4E18-9750-DE0B4CD234F8}">
      <dgm:prSet phldrT="[文本]"/>
      <dgm:spPr/>
      <dgm:t>
        <a:bodyPr/>
        <a:lstStyle/>
        <a:p>
          <a:r>
            <a:rPr lang="zh-CN" altLang="en-US" dirty="0"/>
            <a:t>财政预算</a:t>
          </a:r>
          <a:r>
            <a:rPr lang="en-US" altLang="en-US" dirty="0"/>
            <a:t>, </a:t>
          </a:r>
          <a:r>
            <a:rPr lang="zh-CN" altLang="en-US" dirty="0"/>
            <a:t>也称公共财政预算</a:t>
          </a:r>
          <a:r>
            <a:rPr lang="en-US" altLang="en-US" dirty="0"/>
            <a:t>, </a:t>
          </a:r>
          <a:r>
            <a:rPr lang="zh-CN" altLang="en-US" dirty="0"/>
            <a:t>是由政府编制</a:t>
          </a:r>
          <a:r>
            <a:rPr lang="en-US" altLang="en-US" dirty="0"/>
            <a:t>, </a:t>
          </a:r>
          <a:r>
            <a:rPr lang="zh-CN" altLang="en-US" dirty="0"/>
            <a:t>经立法机关审批</a:t>
          </a:r>
          <a:r>
            <a:rPr lang="en-US" altLang="en-US" dirty="0"/>
            <a:t>, </a:t>
          </a:r>
          <a:r>
            <a:rPr lang="zh-CN" altLang="en-US" dirty="0"/>
            <a:t>反映政府一</a:t>
          </a:r>
          <a:r>
            <a:rPr lang="zh-CN" altLang="en-US"/>
            <a:t>个财政年度内收支状况的计划。</a:t>
          </a:r>
          <a:endParaRPr lang="zh-CN" altLang="en-US" dirty="0"/>
        </a:p>
      </dgm:t>
    </dgm:pt>
    <dgm:pt modelId="{09D5F959-C7C0-4A19-BC4E-51C03045C37B}" type="parTrans" cxnId="{AAC5AFDF-5A45-4E32-AD25-DFC9AB259EE6}">
      <dgm:prSet/>
      <dgm:spPr/>
      <dgm:t>
        <a:bodyPr/>
        <a:lstStyle/>
        <a:p>
          <a:endParaRPr lang="zh-CN" altLang="en-US"/>
        </a:p>
      </dgm:t>
    </dgm:pt>
    <dgm:pt modelId="{52FC45BA-A675-4565-87E2-0462CFDF9970}" type="sibTrans" cxnId="{AAC5AFDF-5A45-4E32-AD25-DFC9AB259EE6}">
      <dgm:prSet/>
      <dgm:spPr/>
      <dgm:t>
        <a:bodyPr/>
        <a:lstStyle/>
        <a:p>
          <a:endParaRPr lang="zh-CN" altLang="en-US"/>
        </a:p>
      </dgm:t>
    </dgm:pt>
    <dgm:pt modelId="{33EDE5F3-02AA-4981-BAD3-B6EF6831B83C}">
      <dgm:prSet phldrT="[文本]"/>
      <dgm:spPr/>
      <dgm:t>
        <a:bodyPr/>
        <a:lstStyle/>
        <a:p>
          <a:r>
            <a:rPr lang="en-US" altLang="en-US" dirty="0"/>
            <a:t>(1) </a:t>
          </a:r>
          <a:r>
            <a:rPr lang="zh-CN" altLang="en-US" dirty="0"/>
            <a:t>政府购买。</a:t>
          </a:r>
        </a:p>
      </dgm:t>
    </dgm:pt>
    <dgm:pt modelId="{3B4DB267-DCC0-49DC-AC14-116C2BE0E2B0}" type="parTrans" cxnId="{6A684AB7-7191-41C0-91C8-C8DB1253BE04}">
      <dgm:prSet/>
      <dgm:spPr/>
      <dgm:t>
        <a:bodyPr/>
        <a:lstStyle/>
        <a:p>
          <a:endParaRPr lang="zh-CN" altLang="en-US"/>
        </a:p>
      </dgm:t>
    </dgm:pt>
    <dgm:pt modelId="{CD65EEB8-5606-41D4-971A-1788AC3A65DE}" type="sibTrans" cxnId="{6A684AB7-7191-41C0-91C8-C8DB1253BE04}">
      <dgm:prSet/>
      <dgm:spPr/>
      <dgm:t>
        <a:bodyPr/>
        <a:lstStyle/>
        <a:p>
          <a:endParaRPr lang="zh-CN" altLang="en-US"/>
        </a:p>
      </dgm:t>
    </dgm:pt>
    <dgm:pt modelId="{60BC4C65-63E0-46BF-A298-47294FBB1CE7}">
      <dgm:prSet phldrT="[文本]"/>
      <dgm:spPr/>
      <dgm:t>
        <a:bodyPr/>
        <a:lstStyle/>
        <a:p>
          <a:r>
            <a:rPr lang="en-US" altLang="en-US" dirty="0"/>
            <a:t>(2) </a:t>
          </a:r>
          <a:r>
            <a:rPr lang="zh-CN" altLang="en-US" dirty="0"/>
            <a:t>转移支付。</a:t>
          </a:r>
        </a:p>
      </dgm:t>
    </dgm:pt>
    <dgm:pt modelId="{B2DADBB8-1DF4-46C0-AEAD-6E886CA48F82}" type="parTrans" cxnId="{E2874ACD-1003-49E0-82CD-5DDC5BE06BB4}">
      <dgm:prSet/>
      <dgm:spPr/>
      <dgm:t>
        <a:bodyPr/>
        <a:lstStyle/>
        <a:p>
          <a:endParaRPr lang="zh-CN" altLang="en-US"/>
        </a:p>
      </dgm:t>
    </dgm:pt>
    <dgm:pt modelId="{FEDCEB71-45B2-48E2-ABFA-3582DB8A6D01}" type="sibTrans" cxnId="{E2874ACD-1003-49E0-82CD-5DDC5BE06BB4}">
      <dgm:prSet/>
      <dgm:spPr/>
      <dgm:t>
        <a:bodyPr/>
        <a:lstStyle/>
        <a:p>
          <a:endParaRPr lang="zh-CN" altLang="en-US"/>
        </a:p>
      </dgm:t>
    </dgm:pt>
    <dgm:pt modelId="{006D362D-4FA6-40D8-AF6D-F1B6A6FB07C3}">
      <dgm:prSet phldrT="[文本]"/>
      <dgm:spPr/>
      <dgm:t>
        <a:bodyPr/>
        <a:lstStyle/>
        <a:p>
          <a:r>
            <a:rPr lang="en-US" altLang="en-US" dirty="0"/>
            <a:t>(3) </a:t>
          </a:r>
          <a:r>
            <a:rPr lang="zh-CN" altLang="en-US" dirty="0"/>
            <a:t>净利息支付。</a:t>
          </a:r>
        </a:p>
      </dgm:t>
    </dgm:pt>
    <dgm:pt modelId="{9BA6B7D7-0D5B-410B-A9BC-BD1C2CFF68EF}" type="parTrans" cxnId="{EE38178A-71DB-42A1-80ED-F212C848B519}">
      <dgm:prSet/>
      <dgm:spPr/>
      <dgm:t>
        <a:bodyPr/>
        <a:lstStyle/>
        <a:p>
          <a:endParaRPr lang="zh-CN" altLang="en-US"/>
        </a:p>
      </dgm:t>
    </dgm:pt>
    <dgm:pt modelId="{527EA6C2-816F-4ECC-BF94-D71037B82F76}" type="sibTrans" cxnId="{EE38178A-71DB-42A1-80ED-F212C848B519}">
      <dgm:prSet/>
      <dgm:spPr/>
      <dgm:t>
        <a:bodyPr/>
        <a:lstStyle/>
        <a:p>
          <a:endParaRPr lang="zh-CN" altLang="en-US"/>
        </a:p>
      </dgm:t>
    </dgm:pt>
    <dgm:pt modelId="{6A500F9D-A7F8-4B49-89F4-17B623C71949}">
      <dgm:prSet phldrT="[文本]"/>
      <dgm:spPr/>
      <dgm:t>
        <a:bodyPr/>
        <a:lstStyle/>
        <a:p>
          <a:r>
            <a:rPr lang="en-US" altLang="en-US" dirty="0"/>
            <a:t>(2) </a:t>
          </a:r>
          <a:r>
            <a:rPr lang="zh-CN" altLang="en-US" dirty="0"/>
            <a:t>公债。</a:t>
          </a:r>
        </a:p>
      </dgm:t>
    </dgm:pt>
    <dgm:pt modelId="{C1A54D83-0AF7-4530-94FD-416347085D85}" type="parTrans" cxnId="{21579143-8650-4A0A-A2A8-87F349863E75}">
      <dgm:prSet/>
      <dgm:spPr/>
      <dgm:t>
        <a:bodyPr/>
        <a:lstStyle/>
        <a:p>
          <a:endParaRPr lang="zh-CN" altLang="en-US"/>
        </a:p>
      </dgm:t>
    </dgm:pt>
    <dgm:pt modelId="{F46B3BA3-C2F0-4DCB-8F28-04EE717DCD08}" type="sibTrans" cxnId="{21579143-8650-4A0A-A2A8-87F349863E75}">
      <dgm:prSet/>
      <dgm:spPr/>
      <dgm:t>
        <a:bodyPr/>
        <a:lstStyle/>
        <a:p>
          <a:endParaRPr lang="zh-CN" altLang="en-US"/>
        </a:p>
      </dgm:t>
    </dgm:pt>
    <dgm:pt modelId="{46C0E60F-5AB5-46BC-92D1-413FE3576774}" type="pres">
      <dgm:prSet presAssocID="{003D0017-F500-4136-B3D2-E96F6F0921CA}" presName="diagram" presStyleCnt="0">
        <dgm:presLayoutVars>
          <dgm:dir/>
          <dgm:resizeHandles val="exact"/>
        </dgm:presLayoutVars>
      </dgm:prSet>
      <dgm:spPr/>
    </dgm:pt>
    <dgm:pt modelId="{10B52046-BA89-4607-96AF-C09FE971DF7D}" type="pres">
      <dgm:prSet presAssocID="{0252C8EF-7E45-474A-A35E-3B56109634DB}" presName="node" presStyleLbl="node1" presStyleIdx="0" presStyleCnt="3">
        <dgm:presLayoutVars>
          <dgm:bulletEnabled val="1"/>
        </dgm:presLayoutVars>
      </dgm:prSet>
      <dgm:spPr/>
    </dgm:pt>
    <dgm:pt modelId="{4E0443B0-F4F6-4C34-AECC-844761EF2D39}" type="pres">
      <dgm:prSet presAssocID="{A0D816CB-4CB3-4828-AAB4-FFE93BC3BA45}" presName="sibTrans" presStyleCnt="0"/>
      <dgm:spPr/>
    </dgm:pt>
    <dgm:pt modelId="{4CD42459-E246-4648-9E9D-A3A498C7F7C3}" type="pres">
      <dgm:prSet presAssocID="{CCAE8B05-6E05-403E-8F78-57D3D195D6E6}" presName="node" presStyleLbl="node1" presStyleIdx="1" presStyleCnt="3">
        <dgm:presLayoutVars>
          <dgm:bulletEnabled val="1"/>
        </dgm:presLayoutVars>
      </dgm:prSet>
      <dgm:spPr/>
    </dgm:pt>
    <dgm:pt modelId="{CFF0C7F0-BD8D-4F6F-A9A0-938CDFCCE55D}" type="pres">
      <dgm:prSet presAssocID="{73487AD9-B596-44AD-9D20-04A5F5163BDB}" presName="sibTrans" presStyleCnt="0"/>
      <dgm:spPr/>
    </dgm:pt>
    <dgm:pt modelId="{236CA100-C43E-4F69-B33F-EDF9494773C5}" type="pres">
      <dgm:prSet presAssocID="{8157BF5D-DA30-4F88-9AEC-94706776A7A6}" presName="node" presStyleLbl="node1" presStyleIdx="2" presStyleCnt="3">
        <dgm:presLayoutVars>
          <dgm:bulletEnabled val="1"/>
        </dgm:presLayoutVars>
      </dgm:prSet>
      <dgm:spPr/>
    </dgm:pt>
  </dgm:ptLst>
  <dgm:cxnLst>
    <dgm:cxn modelId="{51EB9D24-5908-42FA-AC58-CB6223F4BDA8}" type="presOf" srcId="{6A500F9D-A7F8-4B49-89F4-17B623C71949}" destId="{4CD42459-E246-4648-9E9D-A3A498C7F7C3}" srcOrd="0" destOrd="2" presId="urn:microsoft.com/office/officeart/2005/8/layout/default"/>
    <dgm:cxn modelId="{A193D560-5874-4A55-8622-6B5FE118DC0E}" type="presOf" srcId="{60BC4C65-63E0-46BF-A298-47294FBB1CE7}" destId="{10B52046-BA89-4607-96AF-C09FE971DF7D}" srcOrd="0" destOrd="2" presId="urn:microsoft.com/office/officeart/2005/8/layout/default"/>
    <dgm:cxn modelId="{21579143-8650-4A0A-A2A8-87F349863E75}" srcId="{CCAE8B05-6E05-403E-8F78-57D3D195D6E6}" destId="{6A500F9D-A7F8-4B49-89F4-17B623C71949}" srcOrd="1" destOrd="0" parTransId="{C1A54D83-0AF7-4530-94FD-416347085D85}" sibTransId="{F46B3BA3-C2F0-4DCB-8F28-04EE717DCD08}"/>
    <dgm:cxn modelId="{EFFA2849-688B-4775-8E94-327270DCE928}" type="presOf" srcId="{0252C8EF-7E45-474A-A35E-3B56109634DB}" destId="{10B52046-BA89-4607-96AF-C09FE971DF7D}" srcOrd="0" destOrd="0" presId="urn:microsoft.com/office/officeart/2005/8/layout/default"/>
    <dgm:cxn modelId="{0A4F007F-63E0-4946-A5CB-DCD22600AE03}" srcId="{003D0017-F500-4136-B3D2-E96F6F0921CA}" destId="{8157BF5D-DA30-4F88-9AEC-94706776A7A6}" srcOrd="2" destOrd="0" parTransId="{C97768BB-9433-42EC-9214-A870052141DB}" sibTransId="{DE59FF66-4737-4706-BD6A-37E15D76807E}"/>
    <dgm:cxn modelId="{6561DE82-E067-4A84-AF7F-4B3E617A1EA0}" type="presOf" srcId="{9AFDE430-BCEC-41EC-BD27-84E59E380FFE}" destId="{4CD42459-E246-4648-9E9D-A3A498C7F7C3}" srcOrd="0" destOrd="1" presId="urn:microsoft.com/office/officeart/2005/8/layout/default"/>
    <dgm:cxn modelId="{D5B45384-18D4-472D-B859-AED226C3CEEA}" srcId="{003D0017-F500-4136-B3D2-E96F6F0921CA}" destId="{CCAE8B05-6E05-403E-8F78-57D3D195D6E6}" srcOrd="1" destOrd="0" parTransId="{AA88F0AC-D6DA-429C-AF81-BFBDE583D273}" sibTransId="{73487AD9-B596-44AD-9D20-04A5F5163BDB}"/>
    <dgm:cxn modelId="{EE38178A-71DB-42A1-80ED-F212C848B519}" srcId="{0252C8EF-7E45-474A-A35E-3B56109634DB}" destId="{006D362D-4FA6-40D8-AF6D-F1B6A6FB07C3}" srcOrd="2" destOrd="0" parTransId="{9BA6B7D7-0D5B-410B-A9BC-BD1C2CFF68EF}" sibTransId="{527EA6C2-816F-4ECC-BF94-D71037B82F76}"/>
    <dgm:cxn modelId="{36B9828B-0534-4384-84FB-D757E85BD212}" type="presOf" srcId="{CCAE8B05-6E05-403E-8F78-57D3D195D6E6}" destId="{4CD42459-E246-4648-9E9D-A3A498C7F7C3}" srcOrd="0" destOrd="0" presId="urn:microsoft.com/office/officeart/2005/8/layout/default"/>
    <dgm:cxn modelId="{309A5890-8229-400A-ADFE-BFCF58C27C4A}" type="presOf" srcId="{006D362D-4FA6-40D8-AF6D-F1B6A6FB07C3}" destId="{10B52046-BA89-4607-96AF-C09FE971DF7D}" srcOrd="0" destOrd="3" presId="urn:microsoft.com/office/officeart/2005/8/layout/default"/>
    <dgm:cxn modelId="{DC132C98-8146-4E1D-9E53-41CE371A1095}" srcId="{CCAE8B05-6E05-403E-8F78-57D3D195D6E6}" destId="{9AFDE430-BCEC-41EC-BD27-84E59E380FFE}" srcOrd="0" destOrd="0" parTransId="{1E90CE77-3E0D-44C6-AA58-B1248B53D926}" sibTransId="{8EAAA94D-6016-4A68-9140-ECEA2D0D459A}"/>
    <dgm:cxn modelId="{C380F6B4-7B28-420B-BE5E-D52A440AD71C}" type="presOf" srcId="{9A021045-A4DC-4E18-9750-DE0B4CD234F8}" destId="{236CA100-C43E-4F69-B33F-EDF9494773C5}" srcOrd="0" destOrd="1" presId="urn:microsoft.com/office/officeart/2005/8/layout/default"/>
    <dgm:cxn modelId="{6A684AB7-7191-41C0-91C8-C8DB1253BE04}" srcId="{0252C8EF-7E45-474A-A35E-3B56109634DB}" destId="{33EDE5F3-02AA-4981-BAD3-B6EF6831B83C}" srcOrd="0" destOrd="0" parTransId="{3B4DB267-DCC0-49DC-AC14-116C2BE0E2B0}" sibTransId="{CD65EEB8-5606-41D4-971A-1788AC3A65DE}"/>
    <dgm:cxn modelId="{AD210BC5-C46C-4CD3-A6CE-9CED2738B61F}" srcId="{003D0017-F500-4136-B3D2-E96F6F0921CA}" destId="{0252C8EF-7E45-474A-A35E-3B56109634DB}" srcOrd="0" destOrd="0" parTransId="{63E97C3A-FC9B-4CC8-8E5A-7631E9487F6D}" sibTransId="{A0D816CB-4CB3-4828-AAB4-FFE93BC3BA45}"/>
    <dgm:cxn modelId="{E2874ACD-1003-49E0-82CD-5DDC5BE06BB4}" srcId="{0252C8EF-7E45-474A-A35E-3B56109634DB}" destId="{60BC4C65-63E0-46BF-A298-47294FBB1CE7}" srcOrd="1" destOrd="0" parTransId="{B2DADBB8-1DF4-46C0-AEAD-6E886CA48F82}" sibTransId="{FEDCEB71-45B2-48E2-ABFA-3582DB8A6D01}"/>
    <dgm:cxn modelId="{DB0A5FCE-1314-43F0-BBAA-9D9276CC2635}" type="presOf" srcId="{8157BF5D-DA30-4F88-9AEC-94706776A7A6}" destId="{236CA100-C43E-4F69-B33F-EDF9494773C5}" srcOrd="0" destOrd="0" presId="urn:microsoft.com/office/officeart/2005/8/layout/default"/>
    <dgm:cxn modelId="{B14530DE-F15A-4CED-B9BB-3DD3B7662DB6}" type="presOf" srcId="{33EDE5F3-02AA-4981-BAD3-B6EF6831B83C}" destId="{10B52046-BA89-4607-96AF-C09FE971DF7D}" srcOrd="0" destOrd="1" presId="urn:microsoft.com/office/officeart/2005/8/layout/default"/>
    <dgm:cxn modelId="{AAC5AFDF-5A45-4E32-AD25-DFC9AB259EE6}" srcId="{8157BF5D-DA30-4F88-9AEC-94706776A7A6}" destId="{9A021045-A4DC-4E18-9750-DE0B4CD234F8}" srcOrd="0" destOrd="0" parTransId="{09D5F959-C7C0-4A19-BC4E-51C03045C37B}" sibTransId="{52FC45BA-A675-4565-87E2-0462CFDF9970}"/>
    <dgm:cxn modelId="{809929F4-B61F-49E5-9B3E-0A8988AB4669}" type="presOf" srcId="{003D0017-F500-4136-B3D2-E96F6F0921CA}" destId="{46C0E60F-5AB5-46BC-92D1-413FE3576774}" srcOrd="0" destOrd="0" presId="urn:microsoft.com/office/officeart/2005/8/layout/default"/>
    <dgm:cxn modelId="{5E505DAA-6F79-4EAB-B37C-11AC66F0644C}" type="presParOf" srcId="{46C0E60F-5AB5-46BC-92D1-413FE3576774}" destId="{10B52046-BA89-4607-96AF-C09FE971DF7D}" srcOrd="0" destOrd="0" presId="urn:microsoft.com/office/officeart/2005/8/layout/default"/>
    <dgm:cxn modelId="{D14F0225-DBDE-49BA-BE27-432754E56D7B}" type="presParOf" srcId="{46C0E60F-5AB5-46BC-92D1-413FE3576774}" destId="{4E0443B0-F4F6-4C34-AECC-844761EF2D39}" srcOrd="1" destOrd="0" presId="urn:microsoft.com/office/officeart/2005/8/layout/default"/>
    <dgm:cxn modelId="{075795BD-47F5-4A9B-BE7E-07D689128320}" type="presParOf" srcId="{46C0E60F-5AB5-46BC-92D1-413FE3576774}" destId="{4CD42459-E246-4648-9E9D-A3A498C7F7C3}" srcOrd="2" destOrd="0" presId="urn:microsoft.com/office/officeart/2005/8/layout/default"/>
    <dgm:cxn modelId="{6C9DB7E7-B52D-4A96-B9DC-CDA073D69C9A}" type="presParOf" srcId="{46C0E60F-5AB5-46BC-92D1-413FE3576774}" destId="{CFF0C7F0-BD8D-4F6F-A9A0-938CDFCCE55D}" srcOrd="3" destOrd="0" presId="urn:microsoft.com/office/officeart/2005/8/layout/default"/>
    <dgm:cxn modelId="{A8C7D1DF-BF98-4737-B080-24C337A418F0}" type="presParOf" srcId="{46C0E60F-5AB5-46BC-92D1-413FE3576774}" destId="{236CA100-C43E-4F69-B33F-EDF9494773C5}"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03D0017-F500-4136-B3D2-E96F6F0921CA}"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CN" altLang="en-US"/>
        </a:p>
      </dgm:t>
    </dgm:pt>
    <dgm:pt modelId="{0252C8EF-7E45-474A-A35E-3B56109634DB}">
      <dgm:prSet phldrT="[文本]"/>
      <dgm:spPr/>
      <dgm:t>
        <a:bodyPr/>
        <a:lstStyle/>
        <a:p>
          <a:r>
            <a:rPr lang="en-US" altLang="en-US"/>
            <a:t>(</a:t>
          </a:r>
          <a:r>
            <a:rPr lang="zh-CN" altLang="en-US"/>
            <a:t>一</a:t>
          </a:r>
          <a:r>
            <a:rPr lang="en-US" altLang="en-US"/>
            <a:t>) </a:t>
          </a:r>
          <a:r>
            <a:rPr lang="zh-CN" altLang="en-US"/>
            <a:t>失业保障机制</a:t>
          </a:r>
          <a:endParaRPr lang="zh-CN" altLang="en-US" dirty="0"/>
        </a:p>
      </dgm:t>
    </dgm:pt>
    <dgm:pt modelId="{63E97C3A-FC9B-4CC8-8E5A-7631E9487F6D}" type="parTrans" cxnId="{AD210BC5-C46C-4CD3-A6CE-9CED2738B61F}">
      <dgm:prSet/>
      <dgm:spPr/>
      <dgm:t>
        <a:bodyPr/>
        <a:lstStyle/>
        <a:p>
          <a:endParaRPr lang="zh-CN" altLang="en-US"/>
        </a:p>
      </dgm:t>
    </dgm:pt>
    <dgm:pt modelId="{A0D816CB-4CB3-4828-AAB4-FFE93BC3BA45}" type="sibTrans" cxnId="{AD210BC5-C46C-4CD3-A6CE-9CED2738B61F}">
      <dgm:prSet/>
      <dgm:spPr/>
      <dgm:t>
        <a:bodyPr/>
        <a:lstStyle/>
        <a:p>
          <a:endParaRPr lang="zh-CN" altLang="en-US"/>
        </a:p>
      </dgm:t>
    </dgm:pt>
    <dgm:pt modelId="{99FC53BE-FB7F-49DE-A103-E81BC1E540F4}">
      <dgm:prSet phldrT="[文本]"/>
      <dgm:spPr/>
      <dgm:t>
        <a:bodyPr/>
        <a:lstStyle/>
        <a:p>
          <a:r>
            <a:rPr lang="zh-CN" altLang="en-US"/>
            <a:t>如果国民经济出现衰退</a:t>
          </a:r>
          <a:r>
            <a:rPr lang="en-US" altLang="en-US"/>
            <a:t>, </a:t>
          </a:r>
          <a:r>
            <a:rPr lang="zh-CN" altLang="en-US"/>
            <a:t>失业人数增加</a:t>
          </a:r>
          <a:r>
            <a:rPr lang="en-US" altLang="en-US"/>
            <a:t>, </a:t>
          </a:r>
          <a:r>
            <a:rPr lang="zh-CN" altLang="en-US"/>
            <a:t>就会有一大批居民具备申请失业救济金的资格</a:t>
          </a:r>
          <a:r>
            <a:rPr lang="en-US" altLang="en-US"/>
            <a:t>, </a:t>
          </a:r>
          <a:r>
            <a:rPr lang="zh-CN" altLang="en-US"/>
            <a:t>政府向失业者支付的津贴或救济金就会相应增加。 这样就可以抑制人均收入特别是可支配收入的下降</a:t>
          </a:r>
          <a:r>
            <a:rPr lang="en-US" altLang="en-US"/>
            <a:t>, </a:t>
          </a:r>
          <a:r>
            <a:rPr lang="zh-CN" altLang="en-US"/>
            <a:t>进而抑制消费需求的下降。 同样</a:t>
          </a:r>
          <a:r>
            <a:rPr lang="en-US" altLang="en-US"/>
            <a:t>, </a:t>
          </a:r>
          <a:r>
            <a:rPr lang="zh-CN" altLang="en-US"/>
            <a:t>如果经济出现繁荣</a:t>
          </a:r>
          <a:r>
            <a:rPr lang="en-US" altLang="en-US"/>
            <a:t>, </a:t>
          </a:r>
          <a:r>
            <a:rPr lang="zh-CN" altLang="en-US"/>
            <a:t>失业者可以重新获得工作机会</a:t>
          </a:r>
          <a:r>
            <a:rPr lang="en-US" altLang="en-US"/>
            <a:t>, </a:t>
          </a:r>
          <a:r>
            <a:rPr lang="zh-CN" altLang="en-US"/>
            <a:t>失业救济金和其他福利支出也会自动减少</a:t>
          </a:r>
          <a:r>
            <a:rPr lang="en-US" altLang="en-US"/>
            <a:t>, </a:t>
          </a:r>
          <a:r>
            <a:rPr lang="zh-CN" altLang="en-US"/>
            <a:t>从而抑制可支配收入和消费的增长</a:t>
          </a:r>
          <a:r>
            <a:rPr lang="en-US" altLang="en-US"/>
            <a:t>, </a:t>
          </a:r>
          <a:r>
            <a:rPr lang="zh-CN" altLang="en-US"/>
            <a:t>使总需求不致过旺。</a:t>
          </a:r>
          <a:endParaRPr lang="zh-CN" altLang="en-US" dirty="0"/>
        </a:p>
      </dgm:t>
    </dgm:pt>
    <dgm:pt modelId="{1144D7F3-7F05-485A-983C-661A9D52B58E}" type="parTrans" cxnId="{C48745DE-D062-4107-A836-A1D9D1A32937}">
      <dgm:prSet/>
      <dgm:spPr/>
      <dgm:t>
        <a:bodyPr/>
        <a:lstStyle/>
        <a:p>
          <a:endParaRPr lang="zh-CN" altLang="en-US"/>
        </a:p>
      </dgm:t>
    </dgm:pt>
    <dgm:pt modelId="{46088202-8B4C-4A55-BFB2-573B54F1819E}" type="sibTrans" cxnId="{C48745DE-D062-4107-A836-A1D9D1A32937}">
      <dgm:prSet/>
      <dgm:spPr/>
      <dgm:t>
        <a:bodyPr/>
        <a:lstStyle/>
        <a:p>
          <a:endParaRPr lang="zh-CN" altLang="en-US"/>
        </a:p>
      </dgm:t>
    </dgm:pt>
    <dgm:pt modelId="{CCAE8B05-6E05-403E-8F78-57D3D195D6E6}">
      <dgm:prSet phldrT="[文本]"/>
      <dgm:spPr/>
      <dgm:t>
        <a:bodyPr/>
        <a:lstStyle/>
        <a:p>
          <a:r>
            <a:rPr lang="en-US" altLang="en-US"/>
            <a:t>(</a:t>
          </a:r>
          <a:r>
            <a:rPr lang="zh-CN" altLang="en-US"/>
            <a:t>二</a:t>
          </a:r>
          <a:r>
            <a:rPr lang="en-US" altLang="en-US"/>
            <a:t>) </a:t>
          </a:r>
          <a:r>
            <a:rPr lang="zh-CN" altLang="en-US"/>
            <a:t>农产品价格维持制度</a:t>
          </a:r>
          <a:endParaRPr lang="zh-CN" altLang="en-US" dirty="0"/>
        </a:p>
      </dgm:t>
    </dgm:pt>
    <dgm:pt modelId="{AA88F0AC-D6DA-429C-AF81-BFBDE583D273}" type="parTrans" cxnId="{D5B45384-18D4-472D-B859-AED226C3CEEA}">
      <dgm:prSet/>
      <dgm:spPr/>
      <dgm:t>
        <a:bodyPr/>
        <a:lstStyle/>
        <a:p>
          <a:endParaRPr lang="zh-CN" altLang="en-US"/>
        </a:p>
      </dgm:t>
    </dgm:pt>
    <dgm:pt modelId="{73487AD9-B596-44AD-9D20-04A5F5163BDB}" type="sibTrans" cxnId="{D5B45384-18D4-472D-B859-AED226C3CEEA}">
      <dgm:prSet/>
      <dgm:spPr/>
      <dgm:t>
        <a:bodyPr/>
        <a:lstStyle/>
        <a:p>
          <a:endParaRPr lang="zh-CN" altLang="en-US"/>
        </a:p>
      </dgm:t>
    </dgm:pt>
    <dgm:pt modelId="{9AFDE430-BCEC-41EC-BD27-84E59E380FFE}">
      <dgm:prSet phldrT="[文本]"/>
      <dgm:spPr/>
      <dgm:t>
        <a:bodyPr/>
        <a:lstStyle/>
        <a:p>
          <a:r>
            <a:rPr lang="zh-CN" altLang="en-US" dirty="0"/>
            <a:t>经济萧条时</a:t>
          </a:r>
          <a:r>
            <a:rPr lang="en-US" altLang="en-US" dirty="0"/>
            <a:t>, </a:t>
          </a:r>
          <a:r>
            <a:rPr lang="zh-CN" altLang="en-US" dirty="0"/>
            <a:t>国民收入下降</a:t>
          </a:r>
          <a:r>
            <a:rPr lang="en-US" altLang="en-US" dirty="0"/>
            <a:t>, </a:t>
          </a:r>
          <a:r>
            <a:rPr lang="zh-CN" altLang="en-US" dirty="0"/>
            <a:t>农产品价格下降</a:t>
          </a:r>
          <a:r>
            <a:rPr lang="en-US" altLang="en-US" dirty="0"/>
            <a:t>, </a:t>
          </a:r>
          <a:r>
            <a:rPr lang="zh-CN" altLang="en-US" dirty="0"/>
            <a:t>政府依照农产品价格维持制度</a:t>
          </a:r>
          <a:r>
            <a:rPr lang="en-US" altLang="en-US" dirty="0"/>
            <a:t>, </a:t>
          </a:r>
          <a:r>
            <a:rPr lang="zh-CN" altLang="en-US"/>
            <a:t>按支持价格收购农产品</a:t>
          </a:r>
          <a:r>
            <a:rPr lang="en-US" altLang="en-US"/>
            <a:t>, </a:t>
          </a:r>
          <a:r>
            <a:rPr lang="zh-CN" altLang="en-US"/>
            <a:t>使农民收入和消费维持在一定水平上。 经济繁荣时</a:t>
          </a:r>
          <a:r>
            <a:rPr lang="en-US" altLang="en-US"/>
            <a:t>, </a:t>
          </a:r>
          <a:r>
            <a:rPr lang="zh-CN" altLang="en-US"/>
            <a:t>国民收入水平上升</a:t>
          </a:r>
          <a:r>
            <a:rPr lang="en-US" altLang="en-US"/>
            <a:t>,</a:t>
          </a:r>
          <a:r>
            <a:rPr lang="zh-CN" altLang="en-US"/>
            <a:t>农产品价格上升</a:t>
          </a:r>
          <a:r>
            <a:rPr lang="en-US" altLang="en-US"/>
            <a:t>, </a:t>
          </a:r>
          <a:r>
            <a:rPr lang="zh-CN" altLang="en-US"/>
            <a:t>这时政府减少对农产品的收购并抛售农产品</a:t>
          </a:r>
          <a:r>
            <a:rPr lang="en-US" altLang="en-US"/>
            <a:t>, </a:t>
          </a:r>
          <a:r>
            <a:rPr lang="zh-CN" altLang="en-US"/>
            <a:t>限制农产品价格上升</a:t>
          </a:r>
          <a:r>
            <a:rPr lang="en-US" altLang="en-US"/>
            <a:t>, </a:t>
          </a:r>
          <a:r>
            <a:rPr lang="zh-CN" altLang="en-US"/>
            <a:t>从而抑制了农民收入的增加</a:t>
          </a:r>
          <a:r>
            <a:rPr lang="en-US" altLang="en-US"/>
            <a:t>, </a:t>
          </a:r>
          <a:r>
            <a:rPr lang="zh-CN" altLang="en-US"/>
            <a:t>也就减少了总需求的增加量。</a:t>
          </a:r>
          <a:endParaRPr lang="zh-CN" altLang="en-US" dirty="0"/>
        </a:p>
      </dgm:t>
    </dgm:pt>
    <dgm:pt modelId="{1E90CE77-3E0D-44C6-AA58-B1248B53D926}" type="parTrans" cxnId="{DC132C98-8146-4E1D-9E53-41CE371A1095}">
      <dgm:prSet/>
      <dgm:spPr/>
      <dgm:t>
        <a:bodyPr/>
        <a:lstStyle/>
        <a:p>
          <a:endParaRPr lang="zh-CN" altLang="en-US"/>
        </a:p>
      </dgm:t>
    </dgm:pt>
    <dgm:pt modelId="{8EAAA94D-6016-4A68-9140-ECEA2D0D459A}" type="sibTrans" cxnId="{DC132C98-8146-4E1D-9E53-41CE371A1095}">
      <dgm:prSet/>
      <dgm:spPr/>
      <dgm:t>
        <a:bodyPr/>
        <a:lstStyle/>
        <a:p>
          <a:endParaRPr lang="zh-CN" altLang="en-US"/>
        </a:p>
      </dgm:t>
    </dgm:pt>
    <dgm:pt modelId="{8157BF5D-DA30-4F88-9AEC-94706776A7A6}">
      <dgm:prSet phldrT="[文本]"/>
      <dgm:spPr/>
      <dgm:t>
        <a:bodyPr/>
        <a:lstStyle/>
        <a:p>
          <a:r>
            <a:rPr lang="en-US" altLang="en-US"/>
            <a:t>(</a:t>
          </a:r>
          <a:r>
            <a:rPr lang="zh-CN" altLang="en-US"/>
            <a:t>三</a:t>
          </a:r>
          <a:r>
            <a:rPr lang="en-US" altLang="en-US"/>
            <a:t>) </a:t>
          </a:r>
          <a:r>
            <a:rPr lang="zh-CN" altLang="en-US"/>
            <a:t>所得税税收体系</a:t>
          </a:r>
          <a:endParaRPr lang="zh-CN" altLang="en-US" dirty="0"/>
        </a:p>
      </dgm:t>
    </dgm:pt>
    <dgm:pt modelId="{C97768BB-9433-42EC-9214-A870052141DB}" type="parTrans" cxnId="{0A4F007F-63E0-4946-A5CB-DCD22600AE03}">
      <dgm:prSet/>
      <dgm:spPr/>
      <dgm:t>
        <a:bodyPr/>
        <a:lstStyle/>
        <a:p>
          <a:endParaRPr lang="zh-CN" altLang="en-US"/>
        </a:p>
      </dgm:t>
    </dgm:pt>
    <dgm:pt modelId="{DE59FF66-4737-4706-BD6A-37E15D76807E}" type="sibTrans" cxnId="{0A4F007F-63E0-4946-A5CB-DCD22600AE03}">
      <dgm:prSet/>
      <dgm:spPr/>
      <dgm:t>
        <a:bodyPr/>
        <a:lstStyle/>
        <a:p>
          <a:endParaRPr lang="zh-CN" altLang="en-US"/>
        </a:p>
      </dgm:t>
    </dgm:pt>
    <dgm:pt modelId="{9A021045-A4DC-4E18-9750-DE0B4CD234F8}">
      <dgm:prSet phldrT="[文本]"/>
      <dgm:spPr/>
      <dgm:t>
        <a:bodyPr/>
        <a:lstStyle/>
        <a:p>
          <a:r>
            <a:rPr lang="zh-CN" altLang="en-US"/>
            <a:t>所得税税收体系对经济活动水平的变化相当敏感。 当经济进入衰退期时</a:t>
          </a:r>
          <a:r>
            <a:rPr lang="en-US" altLang="en-US"/>
            <a:t>, </a:t>
          </a:r>
          <a:r>
            <a:rPr lang="zh-CN" altLang="en-US"/>
            <a:t>人们的收入减少</a:t>
          </a:r>
          <a:r>
            <a:rPr lang="en-US" altLang="en-US"/>
            <a:t>, </a:t>
          </a:r>
          <a:r>
            <a:rPr lang="zh-CN" altLang="en-US"/>
            <a:t>其支付的所得税随之减少</a:t>
          </a:r>
          <a:r>
            <a:rPr lang="en-US" altLang="en-US"/>
            <a:t>, </a:t>
          </a:r>
          <a:r>
            <a:rPr lang="zh-CN" altLang="en-US"/>
            <a:t>这种“自动减税”有助于减缓可支配收入的下降。 相反</a:t>
          </a:r>
          <a:r>
            <a:rPr lang="en-US" altLang="en-US"/>
            <a:t>, </a:t>
          </a:r>
          <a:r>
            <a:rPr lang="zh-CN" altLang="en-US"/>
            <a:t>如果经济进入繁荣期</a:t>
          </a:r>
          <a:r>
            <a:rPr lang="en-US" altLang="en-US"/>
            <a:t>, </a:t>
          </a:r>
          <a:r>
            <a:rPr lang="zh-CN" altLang="en-US"/>
            <a:t>人们的收入增加</a:t>
          </a:r>
          <a:r>
            <a:rPr lang="en-US" altLang="en-US"/>
            <a:t>, </a:t>
          </a:r>
          <a:r>
            <a:rPr lang="zh-CN" altLang="en-US"/>
            <a:t>政府会获得更多的所得税收入</a:t>
          </a:r>
          <a:r>
            <a:rPr lang="en-US" altLang="en-US"/>
            <a:t>, </a:t>
          </a:r>
          <a:r>
            <a:rPr lang="zh-CN" altLang="en-US"/>
            <a:t>这有助于抑制总需求的增加。</a:t>
          </a:r>
          <a:endParaRPr lang="zh-CN" altLang="en-US" dirty="0"/>
        </a:p>
      </dgm:t>
    </dgm:pt>
    <dgm:pt modelId="{09D5F959-C7C0-4A19-BC4E-51C03045C37B}" type="parTrans" cxnId="{AAC5AFDF-5A45-4E32-AD25-DFC9AB259EE6}">
      <dgm:prSet/>
      <dgm:spPr/>
      <dgm:t>
        <a:bodyPr/>
        <a:lstStyle/>
        <a:p>
          <a:endParaRPr lang="zh-CN" altLang="en-US"/>
        </a:p>
      </dgm:t>
    </dgm:pt>
    <dgm:pt modelId="{52FC45BA-A675-4565-87E2-0462CFDF9970}" type="sibTrans" cxnId="{AAC5AFDF-5A45-4E32-AD25-DFC9AB259EE6}">
      <dgm:prSet/>
      <dgm:spPr/>
      <dgm:t>
        <a:bodyPr/>
        <a:lstStyle/>
        <a:p>
          <a:endParaRPr lang="zh-CN" altLang="en-US"/>
        </a:p>
      </dgm:t>
    </dgm:pt>
    <dgm:pt modelId="{AC8B11D2-8747-4F8D-82DA-B81ECC03CCC0}" type="pres">
      <dgm:prSet presAssocID="{003D0017-F500-4136-B3D2-E96F6F0921CA}" presName="linear" presStyleCnt="0">
        <dgm:presLayoutVars>
          <dgm:dir/>
          <dgm:animLvl val="lvl"/>
          <dgm:resizeHandles val="exact"/>
        </dgm:presLayoutVars>
      </dgm:prSet>
      <dgm:spPr/>
    </dgm:pt>
    <dgm:pt modelId="{3EC88C10-D397-42F1-831B-1319CCA45F1D}" type="pres">
      <dgm:prSet presAssocID="{0252C8EF-7E45-474A-A35E-3B56109634DB}" presName="parentLin" presStyleCnt="0"/>
      <dgm:spPr/>
    </dgm:pt>
    <dgm:pt modelId="{6E140061-7973-4BA6-A364-9CC2DBF07C1C}" type="pres">
      <dgm:prSet presAssocID="{0252C8EF-7E45-474A-A35E-3B56109634DB}" presName="parentLeftMargin" presStyleLbl="node1" presStyleIdx="0" presStyleCnt="3"/>
      <dgm:spPr/>
    </dgm:pt>
    <dgm:pt modelId="{5838C7F9-3FD9-43AC-B142-BBB61A5C3E02}" type="pres">
      <dgm:prSet presAssocID="{0252C8EF-7E45-474A-A35E-3B56109634DB}" presName="parentText" presStyleLbl="node1" presStyleIdx="0" presStyleCnt="3">
        <dgm:presLayoutVars>
          <dgm:chMax val="0"/>
          <dgm:bulletEnabled val="1"/>
        </dgm:presLayoutVars>
      </dgm:prSet>
      <dgm:spPr/>
    </dgm:pt>
    <dgm:pt modelId="{F299F67F-51AB-453D-843E-A7592AC172E8}" type="pres">
      <dgm:prSet presAssocID="{0252C8EF-7E45-474A-A35E-3B56109634DB}" presName="negativeSpace" presStyleCnt="0"/>
      <dgm:spPr/>
    </dgm:pt>
    <dgm:pt modelId="{655EFAD7-A420-40FA-B736-7D9027C02167}" type="pres">
      <dgm:prSet presAssocID="{0252C8EF-7E45-474A-A35E-3B56109634DB}" presName="childText" presStyleLbl="conFgAcc1" presStyleIdx="0" presStyleCnt="3">
        <dgm:presLayoutVars>
          <dgm:bulletEnabled val="1"/>
        </dgm:presLayoutVars>
      </dgm:prSet>
      <dgm:spPr/>
    </dgm:pt>
    <dgm:pt modelId="{0D67B2F5-9052-4D5B-9580-5703D966638B}" type="pres">
      <dgm:prSet presAssocID="{A0D816CB-4CB3-4828-AAB4-FFE93BC3BA45}" presName="spaceBetweenRectangles" presStyleCnt="0"/>
      <dgm:spPr/>
    </dgm:pt>
    <dgm:pt modelId="{5D44EC2A-4385-48A5-ABFF-2FD4D1D0E727}" type="pres">
      <dgm:prSet presAssocID="{CCAE8B05-6E05-403E-8F78-57D3D195D6E6}" presName="parentLin" presStyleCnt="0"/>
      <dgm:spPr/>
    </dgm:pt>
    <dgm:pt modelId="{381CDB8E-1BC0-40AD-99C6-BE13F74A3B86}" type="pres">
      <dgm:prSet presAssocID="{CCAE8B05-6E05-403E-8F78-57D3D195D6E6}" presName="parentLeftMargin" presStyleLbl="node1" presStyleIdx="0" presStyleCnt="3"/>
      <dgm:spPr/>
    </dgm:pt>
    <dgm:pt modelId="{259C8A4A-E7A4-4E2F-ADCB-EBA2BCF81A70}" type="pres">
      <dgm:prSet presAssocID="{CCAE8B05-6E05-403E-8F78-57D3D195D6E6}" presName="parentText" presStyleLbl="node1" presStyleIdx="1" presStyleCnt="3">
        <dgm:presLayoutVars>
          <dgm:chMax val="0"/>
          <dgm:bulletEnabled val="1"/>
        </dgm:presLayoutVars>
      </dgm:prSet>
      <dgm:spPr/>
    </dgm:pt>
    <dgm:pt modelId="{6CB8B299-5138-4B84-8E47-600809036E99}" type="pres">
      <dgm:prSet presAssocID="{CCAE8B05-6E05-403E-8F78-57D3D195D6E6}" presName="negativeSpace" presStyleCnt="0"/>
      <dgm:spPr/>
    </dgm:pt>
    <dgm:pt modelId="{82635E30-03EB-419F-AFA3-AB6A14965DC6}" type="pres">
      <dgm:prSet presAssocID="{CCAE8B05-6E05-403E-8F78-57D3D195D6E6}" presName="childText" presStyleLbl="conFgAcc1" presStyleIdx="1" presStyleCnt="3">
        <dgm:presLayoutVars>
          <dgm:bulletEnabled val="1"/>
        </dgm:presLayoutVars>
      </dgm:prSet>
      <dgm:spPr/>
    </dgm:pt>
    <dgm:pt modelId="{24951C09-0BD7-4FA0-BC8D-475FC4ECCE56}" type="pres">
      <dgm:prSet presAssocID="{73487AD9-B596-44AD-9D20-04A5F5163BDB}" presName="spaceBetweenRectangles" presStyleCnt="0"/>
      <dgm:spPr/>
    </dgm:pt>
    <dgm:pt modelId="{86556DC3-124B-4A08-B4FE-3386E3834F4C}" type="pres">
      <dgm:prSet presAssocID="{8157BF5D-DA30-4F88-9AEC-94706776A7A6}" presName="parentLin" presStyleCnt="0"/>
      <dgm:spPr/>
    </dgm:pt>
    <dgm:pt modelId="{7EB9E45D-890B-4609-BE79-B22BF9C9CEA4}" type="pres">
      <dgm:prSet presAssocID="{8157BF5D-DA30-4F88-9AEC-94706776A7A6}" presName="parentLeftMargin" presStyleLbl="node1" presStyleIdx="1" presStyleCnt="3"/>
      <dgm:spPr/>
    </dgm:pt>
    <dgm:pt modelId="{EA17306F-3AF9-4C20-B5BD-A480E1DBF696}" type="pres">
      <dgm:prSet presAssocID="{8157BF5D-DA30-4F88-9AEC-94706776A7A6}" presName="parentText" presStyleLbl="node1" presStyleIdx="2" presStyleCnt="3">
        <dgm:presLayoutVars>
          <dgm:chMax val="0"/>
          <dgm:bulletEnabled val="1"/>
        </dgm:presLayoutVars>
      </dgm:prSet>
      <dgm:spPr/>
    </dgm:pt>
    <dgm:pt modelId="{6FD21927-7115-4146-8CDA-CD09C14B032E}" type="pres">
      <dgm:prSet presAssocID="{8157BF5D-DA30-4F88-9AEC-94706776A7A6}" presName="negativeSpace" presStyleCnt="0"/>
      <dgm:spPr/>
    </dgm:pt>
    <dgm:pt modelId="{0EA13226-C8AB-47F2-8291-D9648D20DA6B}" type="pres">
      <dgm:prSet presAssocID="{8157BF5D-DA30-4F88-9AEC-94706776A7A6}" presName="childText" presStyleLbl="conFgAcc1" presStyleIdx="2" presStyleCnt="3">
        <dgm:presLayoutVars>
          <dgm:bulletEnabled val="1"/>
        </dgm:presLayoutVars>
      </dgm:prSet>
      <dgm:spPr/>
    </dgm:pt>
  </dgm:ptLst>
  <dgm:cxnLst>
    <dgm:cxn modelId="{7ED41203-59FE-40BD-B090-6A5F19D0F80D}" type="presOf" srcId="{8157BF5D-DA30-4F88-9AEC-94706776A7A6}" destId="{7EB9E45D-890B-4609-BE79-B22BF9C9CEA4}" srcOrd="0" destOrd="0" presId="urn:microsoft.com/office/officeart/2005/8/layout/list1"/>
    <dgm:cxn modelId="{216FC410-08EF-40F5-A537-664449B4E15A}" type="presOf" srcId="{99FC53BE-FB7F-49DE-A103-E81BC1E540F4}" destId="{655EFAD7-A420-40FA-B736-7D9027C02167}" srcOrd="0" destOrd="0" presId="urn:microsoft.com/office/officeart/2005/8/layout/list1"/>
    <dgm:cxn modelId="{3C77842F-DBED-4BEA-A28A-46DB5EA93A00}" type="presOf" srcId="{003D0017-F500-4136-B3D2-E96F6F0921CA}" destId="{AC8B11D2-8747-4F8D-82DA-B81ECC03CCC0}" srcOrd="0" destOrd="0" presId="urn:microsoft.com/office/officeart/2005/8/layout/list1"/>
    <dgm:cxn modelId="{E42C6730-4F66-4D9C-8495-0135C84841C1}" type="presOf" srcId="{CCAE8B05-6E05-403E-8F78-57D3D195D6E6}" destId="{381CDB8E-1BC0-40AD-99C6-BE13F74A3B86}" srcOrd="0" destOrd="0" presId="urn:microsoft.com/office/officeart/2005/8/layout/list1"/>
    <dgm:cxn modelId="{1D7A8667-D1CE-4D4F-A505-D853427A6849}" type="presOf" srcId="{0252C8EF-7E45-474A-A35E-3B56109634DB}" destId="{6E140061-7973-4BA6-A364-9CC2DBF07C1C}" srcOrd="0" destOrd="0" presId="urn:microsoft.com/office/officeart/2005/8/layout/list1"/>
    <dgm:cxn modelId="{0A4F007F-63E0-4946-A5CB-DCD22600AE03}" srcId="{003D0017-F500-4136-B3D2-E96F6F0921CA}" destId="{8157BF5D-DA30-4F88-9AEC-94706776A7A6}" srcOrd="2" destOrd="0" parTransId="{C97768BB-9433-42EC-9214-A870052141DB}" sibTransId="{DE59FF66-4737-4706-BD6A-37E15D76807E}"/>
    <dgm:cxn modelId="{D5B45384-18D4-472D-B859-AED226C3CEEA}" srcId="{003D0017-F500-4136-B3D2-E96F6F0921CA}" destId="{CCAE8B05-6E05-403E-8F78-57D3D195D6E6}" srcOrd="1" destOrd="0" parTransId="{AA88F0AC-D6DA-429C-AF81-BFBDE583D273}" sibTransId="{73487AD9-B596-44AD-9D20-04A5F5163BDB}"/>
    <dgm:cxn modelId="{D31BD88B-1997-439C-A0B2-38A839A7C28F}" type="presOf" srcId="{CCAE8B05-6E05-403E-8F78-57D3D195D6E6}" destId="{259C8A4A-E7A4-4E2F-ADCB-EBA2BCF81A70}" srcOrd="1" destOrd="0" presId="urn:microsoft.com/office/officeart/2005/8/layout/list1"/>
    <dgm:cxn modelId="{DC132C98-8146-4E1D-9E53-41CE371A1095}" srcId="{CCAE8B05-6E05-403E-8F78-57D3D195D6E6}" destId="{9AFDE430-BCEC-41EC-BD27-84E59E380FFE}" srcOrd="0" destOrd="0" parTransId="{1E90CE77-3E0D-44C6-AA58-B1248B53D926}" sibTransId="{8EAAA94D-6016-4A68-9140-ECEA2D0D459A}"/>
    <dgm:cxn modelId="{CE7304A0-1D8D-4A81-9889-D0FA2E9BB9B0}" type="presOf" srcId="{8157BF5D-DA30-4F88-9AEC-94706776A7A6}" destId="{EA17306F-3AF9-4C20-B5BD-A480E1DBF696}" srcOrd="1" destOrd="0" presId="urn:microsoft.com/office/officeart/2005/8/layout/list1"/>
    <dgm:cxn modelId="{30DD20A9-AA84-4277-BDFF-C9C7C9C60329}" type="presOf" srcId="{9AFDE430-BCEC-41EC-BD27-84E59E380FFE}" destId="{82635E30-03EB-419F-AFA3-AB6A14965DC6}" srcOrd="0" destOrd="0" presId="urn:microsoft.com/office/officeart/2005/8/layout/list1"/>
    <dgm:cxn modelId="{FE2CAEB4-56ED-458C-BFBE-81E7CFE7E7F0}" type="presOf" srcId="{0252C8EF-7E45-474A-A35E-3B56109634DB}" destId="{5838C7F9-3FD9-43AC-B142-BBB61A5C3E02}" srcOrd="1" destOrd="0" presId="urn:microsoft.com/office/officeart/2005/8/layout/list1"/>
    <dgm:cxn modelId="{AD210BC5-C46C-4CD3-A6CE-9CED2738B61F}" srcId="{003D0017-F500-4136-B3D2-E96F6F0921CA}" destId="{0252C8EF-7E45-474A-A35E-3B56109634DB}" srcOrd="0" destOrd="0" parTransId="{63E97C3A-FC9B-4CC8-8E5A-7631E9487F6D}" sibTransId="{A0D816CB-4CB3-4828-AAB4-FFE93BC3BA45}"/>
    <dgm:cxn modelId="{EF641AD3-0ED2-4303-AB44-1749486EFAEF}" type="presOf" srcId="{9A021045-A4DC-4E18-9750-DE0B4CD234F8}" destId="{0EA13226-C8AB-47F2-8291-D9648D20DA6B}" srcOrd="0" destOrd="0" presId="urn:microsoft.com/office/officeart/2005/8/layout/list1"/>
    <dgm:cxn modelId="{C48745DE-D062-4107-A836-A1D9D1A32937}" srcId="{0252C8EF-7E45-474A-A35E-3B56109634DB}" destId="{99FC53BE-FB7F-49DE-A103-E81BC1E540F4}" srcOrd="0" destOrd="0" parTransId="{1144D7F3-7F05-485A-983C-661A9D52B58E}" sibTransId="{46088202-8B4C-4A55-BFB2-573B54F1819E}"/>
    <dgm:cxn modelId="{AAC5AFDF-5A45-4E32-AD25-DFC9AB259EE6}" srcId="{8157BF5D-DA30-4F88-9AEC-94706776A7A6}" destId="{9A021045-A4DC-4E18-9750-DE0B4CD234F8}" srcOrd="0" destOrd="0" parTransId="{09D5F959-C7C0-4A19-BC4E-51C03045C37B}" sibTransId="{52FC45BA-A675-4565-87E2-0462CFDF9970}"/>
    <dgm:cxn modelId="{3D9FBF54-905B-435D-B9D3-842D71BE38F1}" type="presParOf" srcId="{AC8B11D2-8747-4F8D-82DA-B81ECC03CCC0}" destId="{3EC88C10-D397-42F1-831B-1319CCA45F1D}" srcOrd="0" destOrd="0" presId="urn:microsoft.com/office/officeart/2005/8/layout/list1"/>
    <dgm:cxn modelId="{927ABE99-9FDF-4514-81A7-EF76AC3F95A2}" type="presParOf" srcId="{3EC88C10-D397-42F1-831B-1319CCA45F1D}" destId="{6E140061-7973-4BA6-A364-9CC2DBF07C1C}" srcOrd="0" destOrd="0" presId="urn:microsoft.com/office/officeart/2005/8/layout/list1"/>
    <dgm:cxn modelId="{70C280BD-9F34-462E-88AA-65CCEE69D09E}" type="presParOf" srcId="{3EC88C10-D397-42F1-831B-1319CCA45F1D}" destId="{5838C7F9-3FD9-43AC-B142-BBB61A5C3E02}" srcOrd="1" destOrd="0" presId="urn:microsoft.com/office/officeart/2005/8/layout/list1"/>
    <dgm:cxn modelId="{A894E833-C666-42DF-9597-80E208E5CC2D}" type="presParOf" srcId="{AC8B11D2-8747-4F8D-82DA-B81ECC03CCC0}" destId="{F299F67F-51AB-453D-843E-A7592AC172E8}" srcOrd="1" destOrd="0" presId="urn:microsoft.com/office/officeart/2005/8/layout/list1"/>
    <dgm:cxn modelId="{5CBC7D49-4DE6-4892-93A0-6C6FA883668C}" type="presParOf" srcId="{AC8B11D2-8747-4F8D-82DA-B81ECC03CCC0}" destId="{655EFAD7-A420-40FA-B736-7D9027C02167}" srcOrd="2" destOrd="0" presId="urn:microsoft.com/office/officeart/2005/8/layout/list1"/>
    <dgm:cxn modelId="{6198BF3A-A99E-4942-9FD6-BCEC4C333BFB}" type="presParOf" srcId="{AC8B11D2-8747-4F8D-82DA-B81ECC03CCC0}" destId="{0D67B2F5-9052-4D5B-9580-5703D966638B}" srcOrd="3" destOrd="0" presId="urn:microsoft.com/office/officeart/2005/8/layout/list1"/>
    <dgm:cxn modelId="{304B69DB-6869-421B-B226-F1A6B6E48534}" type="presParOf" srcId="{AC8B11D2-8747-4F8D-82DA-B81ECC03CCC0}" destId="{5D44EC2A-4385-48A5-ABFF-2FD4D1D0E727}" srcOrd="4" destOrd="0" presId="urn:microsoft.com/office/officeart/2005/8/layout/list1"/>
    <dgm:cxn modelId="{6E36373D-F977-4D0A-8983-419FC7AFDB5D}" type="presParOf" srcId="{5D44EC2A-4385-48A5-ABFF-2FD4D1D0E727}" destId="{381CDB8E-1BC0-40AD-99C6-BE13F74A3B86}" srcOrd="0" destOrd="0" presId="urn:microsoft.com/office/officeart/2005/8/layout/list1"/>
    <dgm:cxn modelId="{D8A83F3A-9D28-4D6A-8AAB-1563613B9D75}" type="presParOf" srcId="{5D44EC2A-4385-48A5-ABFF-2FD4D1D0E727}" destId="{259C8A4A-E7A4-4E2F-ADCB-EBA2BCF81A70}" srcOrd="1" destOrd="0" presId="urn:microsoft.com/office/officeart/2005/8/layout/list1"/>
    <dgm:cxn modelId="{3238A705-A379-408E-A151-6E6F0EBC2099}" type="presParOf" srcId="{AC8B11D2-8747-4F8D-82DA-B81ECC03CCC0}" destId="{6CB8B299-5138-4B84-8E47-600809036E99}" srcOrd="5" destOrd="0" presId="urn:microsoft.com/office/officeart/2005/8/layout/list1"/>
    <dgm:cxn modelId="{800922A1-EED0-4032-B3DC-66519D1B3BD8}" type="presParOf" srcId="{AC8B11D2-8747-4F8D-82DA-B81ECC03CCC0}" destId="{82635E30-03EB-419F-AFA3-AB6A14965DC6}" srcOrd="6" destOrd="0" presId="urn:microsoft.com/office/officeart/2005/8/layout/list1"/>
    <dgm:cxn modelId="{9587D32E-6D28-49CE-81B7-AC77C6CB9CBB}" type="presParOf" srcId="{AC8B11D2-8747-4F8D-82DA-B81ECC03CCC0}" destId="{24951C09-0BD7-4FA0-BC8D-475FC4ECCE56}" srcOrd="7" destOrd="0" presId="urn:microsoft.com/office/officeart/2005/8/layout/list1"/>
    <dgm:cxn modelId="{3D842D3A-D08B-4190-8B45-CEB8F46EAD94}" type="presParOf" srcId="{AC8B11D2-8747-4F8D-82DA-B81ECC03CCC0}" destId="{86556DC3-124B-4A08-B4FE-3386E3834F4C}" srcOrd="8" destOrd="0" presId="urn:microsoft.com/office/officeart/2005/8/layout/list1"/>
    <dgm:cxn modelId="{0C36FDF2-DD05-43A9-A924-C210CA5E8A85}" type="presParOf" srcId="{86556DC3-124B-4A08-B4FE-3386E3834F4C}" destId="{7EB9E45D-890B-4609-BE79-B22BF9C9CEA4}" srcOrd="0" destOrd="0" presId="urn:microsoft.com/office/officeart/2005/8/layout/list1"/>
    <dgm:cxn modelId="{C747A2B4-436C-4131-AD06-7B5663C24B5D}" type="presParOf" srcId="{86556DC3-124B-4A08-B4FE-3386E3834F4C}" destId="{EA17306F-3AF9-4C20-B5BD-A480E1DBF696}" srcOrd="1" destOrd="0" presId="urn:microsoft.com/office/officeart/2005/8/layout/list1"/>
    <dgm:cxn modelId="{FA9ED1F3-02C7-4D4D-A5F0-20D9EA1D30A7}" type="presParOf" srcId="{AC8B11D2-8747-4F8D-82DA-B81ECC03CCC0}" destId="{6FD21927-7115-4146-8CDA-CD09C14B032E}" srcOrd="9" destOrd="0" presId="urn:microsoft.com/office/officeart/2005/8/layout/list1"/>
    <dgm:cxn modelId="{F8FF52E9-CB36-465E-A5D4-84C6C27815C0}" type="presParOf" srcId="{AC8B11D2-8747-4F8D-82DA-B81ECC03CCC0}" destId="{0EA13226-C8AB-47F2-8291-D9648D20DA6B}"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03D0017-F500-4136-B3D2-E96F6F0921CA}"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lang="zh-CN" altLang="en-US"/>
        </a:p>
      </dgm:t>
    </dgm:pt>
    <dgm:pt modelId="{0252C8EF-7E45-474A-A35E-3B56109634DB}">
      <dgm:prSet phldrT="[文本]"/>
      <dgm:spPr/>
      <dgm:t>
        <a:bodyPr/>
        <a:lstStyle/>
        <a:p>
          <a:r>
            <a:rPr lang="en-US" altLang="en-US" dirty="0">
              <a:solidFill>
                <a:srgbClr val="0099CC"/>
              </a:solidFill>
            </a:rPr>
            <a:t>1.</a:t>
          </a:r>
          <a:r>
            <a:rPr lang="zh-CN" altLang="en-US" dirty="0">
              <a:solidFill>
                <a:srgbClr val="0099CC"/>
              </a:solidFill>
            </a:rPr>
            <a:t>减税</a:t>
          </a:r>
        </a:p>
      </dgm:t>
    </dgm:pt>
    <dgm:pt modelId="{63E97C3A-FC9B-4CC8-8E5A-7631E9487F6D}" type="parTrans" cxnId="{AD210BC5-C46C-4CD3-A6CE-9CED2738B61F}">
      <dgm:prSet/>
      <dgm:spPr/>
      <dgm:t>
        <a:bodyPr/>
        <a:lstStyle/>
        <a:p>
          <a:endParaRPr lang="zh-CN" altLang="en-US"/>
        </a:p>
      </dgm:t>
    </dgm:pt>
    <dgm:pt modelId="{A0D816CB-4CB3-4828-AAB4-FFE93BC3BA45}" type="sibTrans" cxnId="{AD210BC5-C46C-4CD3-A6CE-9CED2738B61F}">
      <dgm:prSet/>
      <dgm:spPr/>
      <dgm:t>
        <a:bodyPr/>
        <a:lstStyle/>
        <a:p>
          <a:endParaRPr lang="zh-CN" altLang="en-US"/>
        </a:p>
      </dgm:t>
    </dgm:pt>
    <dgm:pt modelId="{99FC53BE-FB7F-49DE-A103-E81BC1E540F4}">
      <dgm:prSet phldrT="[文本]"/>
      <dgm:spPr/>
      <dgm:t>
        <a:bodyPr/>
        <a:lstStyle/>
        <a:p>
          <a:r>
            <a:rPr lang="zh-CN" altLang="en-US" dirty="0"/>
            <a:t>减税可增加个人可支配收入</a:t>
          </a:r>
          <a:r>
            <a:rPr lang="en-US" altLang="en-US" dirty="0"/>
            <a:t>, </a:t>
          </a:r>
          <a:r>
            <a:rPr lang="zh-CN" altLang="en-US" dirty="0"/>
            <a:t>从而促进消费</a:t>
          </a:r>
          <a:r>
            <a:rPr lang="en-US" altLang="en-US" dirty="0"/>
            <a:t>; </a:t>
          </a:r>
          <a:r>
            <a:rPr lang="zh-CN" altLang="en-US" dirty="0"/>
            <a:t>减税可增加企业利润</a:t>
          </a:r>
          <a:r>
            <a:rPr lang="en-US" altLang="en-US" dirty="0"/>
            <a:t>, </a:t>
          </a:r>
          <a:r>
            <a:rPr lang="zh-CN" altLang="en-US" dirty="0"/>
            <a:t>从而促进投资。 因此</a:t>
          </a:r>
          <a:r>
            <a:rPr lang="en-US" altLang="en-US" dirty="0"/>
            <a:t>, </a:t>
          </a:r>
          <a:r>
            <a:rPr lang="zh-CN" altLang="en-US" dirty="0"/>
            <a:t>减税能刺激总需求增加。</a:t>
          </a:r>
        </a:p>
      </dgm:t>
    </dgm:pt>
    <dgm:pt modelId="{1144D7F3-7F05-485A-983C-661A9D52B58E}" type="parTrans" cxnId="{C48745DE-D062-4107-A836-A1D9D1A32937}">
      <dgm:prSet/>
      <dgm:spPr/>
      <dgm:t>
        <a:bodyPr/>
        <a:lstStyle/>
        <a:p>
          <a:endParaRPr lang="zh-CN" altLang="en-US"/>
        </a:p>
      </dgm:t>
    </dgm:pt>
    <dgm:pt modelId="{46088202-8B4C-4A55-BFB2-573B54F1819E}" type="sibTrans" cxnId="{C48745DE-D062-4107-A836-A1D9D1A32937}">
      <dgm:prSet/>
      <dgm:spPr/>
      <dgm:t>
        <a:bodyPr/>
        <a:lstStyle/>
        <a:p>
          <a:endParaRPr lang="zh-CN" altLang="en-US"/>
        </a:p>
      </dgm:t>
    </dgm:pt>
    <dgm:pt modelId="{CCAE8B05-6E05-403E-8F78-57D3D195D6E6}">
      <dgm:prSet phldrT="[文本]"/>
      <dgm:spPr/>
      <dgm:t>
        <a:bodyPr/>
        <a:lstStyle/>
        <a:p>
          <a:r>
            <a:rPr lang="en-US" altLang="en-US" dirty="0">
              <a:solidFill>
                <a:srgbClr val="0099CC"/>
              </a:solidFill>
            </a:rPr>
            <a:t>2.</a:t>
          </a:r>
          <a:r>
            <a:rPr lang="zh-CN" altLang="en-US" dirty="0">
              <a:solidFill>
                <a:srgbClr val="0099CC"/>
              </a:solidFill>
            </a:rPr>
            <a:t>扩大政府财政支出</a:t>
          </a:r>
        </a:p>
      </dgm:t>
    </dgm:pt>
    <dgm:pt modelId="{AA88F0AC-D6DA-429C-AF81-BFBDE583D273}" type="parTrans" cxnId="{D5B45384-18D4-472D-B859-AED226C3CEEA}">
      <dgm:prSet/>
      <dgm:spPr/>
      <dgm:t>
        <a:bodyPr/>
        <a:lstStyle/>
        <a:p>
          <a:endParaRPr lang="zh-CN" altLang="en-US"/>
        </a:p>
      </dgm:t>
    </dgm:pt>
    <dgm:pt modelId="{73487AD9-B596-44AD-9D20-04A5F5163BDB}" type="sibTrans" cxnId="{D5B45384-18D4-472D-B859-AED226C3CEEA}">
      <dgm:prSet/>
      <dgm:spPr/>
      <dgm:t>
        <a:bodyPr/>
        <a:lstStyle/>
        <a:p>
          <a:endParaRPr lang="zh-CN" altLang="en-US"/>
        </a:p>
      </dgm:t>
    </dgm:pt>
    <dgm:pt modelId="{9AFDE430-BCEC-41EC-BD27-84E59E380FFE}">
      <dgm:prSet phldrT="[文本]"/>
      <dgm:spPr/>
      <dgm:t>
        <a:bodyPr/>
        <a:lstStyle/>
        <a:p>
          <a:r>
            <a:rPr lang="zh-CN" altLang="en-US" dirty="0"/>
            <a:t>扩大政府财政支出的途径有增加政府购买、 增加政府转移支付、 实行赤字预算等。 政府购买是总需求的构成部分</a:t>
          </a:r>
          <a:r>
            <a:rPr lang="en-US" altLang="en-US" dirty="0"/>
            <a:t>, </a:t>
          </a:r>
          <a:r>
            <a:rPr lang="zh-CN" altLang="en-US" dirty="0"/>
            <a:t>增加政府购买就是增加总需求</a:t>
          </a:r>
          <a:r>
            <a:rPr lang="en-US" altLang="en-US" dirty="0"/>
            <a:t>, </a:t>
          </a:r>
          <a:r>
            <a:rPr lang="zh-CN" altLang="en-US" dirty="0"/>
            <a:t>同时还能刺激企业投资。 增加政府转移支付既能促进个人消费</a:t>
          </a:r>
          <a:r>
            <a:rPr lang="en-US" altLang="en-US" dirty="0"/>
            <a:t>, </a:t>
          </a:r>
          <a:r>
            <a:rPr lang="zh-CN" altLang="en-US" dirty="0"/>
            <a:t>也能促进企业投资。 因此</a:t>
          </a:r>
          <a:r>
            <a:rPr lang="en-US" altLang="en-US" dirty="0"/>
            <a:t>, </a:t>
          </a:r>
          <a:r>
            <a:rPr lang="zh-CN" altLang="en-US" dirty="0"/>
            <a:t>扩大政府财政支出能刺激总需求增加。 财政赤字是指年度财政支出大于财政收入的差额</a:t>
          </a:r>
          <a:r>
            <a:rPr lang="en-US" altLang="en-US" dirty="0"/>
            <a:t>, </a:t>
          </a:r>
          <a:r>
            <a:rPr lang="zh-CN" altLang="en-US" dirty="0"/>
            <a:t>也叫预算赤字。 实行预算赤字在一定限度内可以刺激经济增长</a:t>
          </a:r>
          <a:r>
            <a:rPr lang="en-US" altLang="en-US" dirty="0"/>
            <a:t>, </a:t>
          </a:r>
          <a:r>
            <a:rPr lang="zh-CN" altLang="en-US" dirty="0"/>
            <a:t>也可以在一定程度上解决政府的燃眉之急。 在经济萧条期</a:t>
          </a:r>
          <a:r>
            <a:rPr lang="en-US" altLang="en-US" dirty="0"/>
            <a:t>, </a:t>
          </a:r>
          <a:r>
            <a:rPr lang="zh-CN" altLang="en-US" dirty="0"/>
            <a:t>总需求小于总供给</a:t>
          </a:r>
          <a:r>
            <a:rPr lang="en-US" altLang="en-US" dirty="0"/>
            <a:t>, </a:t>
          </a:r>
          <a:r>
            <a:rPr lang="zh-CN" altLang="en-US" dirty="0"/>
            <a:t>政府就要采取扩张性财政政策来刺激总需求</a:t>
          </a:r>
          <a:r>
            <a:rPr lang="en-US" altLang="en-US" dirty="0"/>
            <a:t>, </a:t>
          </a:r>
          <a:r>
            <a:rPr lang="zh-CN" altLang="en-US" dirty="0"/>
            <a:t>以达到充分就业、 稳定经济增长的目标。</a:t>
          </a:r>
        </a:p>
      </dgm:t>
    </dgm:pt>
    <dgm:pt modelId="{1E90CE77-3E0D-44C6-AA58-B1248B53D926}" type="parTrans" cxnId="{DC132C98-8146-4E1D-9E53-41CE371A1095}">
      <dgm:prSet/>
      <dgm:spPr/>
      <dgm:t>
        <a:bodyPr/>
        <a:lstStyle/>
        <a:p>
          <a:endParaRPr lang="zh-CN" altLang="en-US"/>
        </a:p>
      </dgm:t>
    </dgm:pt>
    <dgm:pt modelId="{8EAAA94D-6016-4A68-9140-ECEA2D0D459A}" type="sibTrans" cxnId="{DC132C98-8146-4E1D-9E53-41CE371A1095}">
      <dgm:prSet/>
      <dgm:spPr/>
      <dgm:t>
        <a:bodyPr/>
        <a:lstStyle/>
        <a:p>
          <a:endParaRPr lang="zh-CN" altLang="en-US"/>
        </a:p>
      </dgm:t>
    </dgm:pt>
    <dgm:pt modelId="{21B53E5C-9CB3-48CD-B871-BB68FE55F49E}" type="pres">
      <dgm:prSet presAssocID="{003D0017-F500-4136-B3D2-E96F6F0921CA}" presName="linear" presStyleCnt="0">
        <dgm:presLayoutVars>
          <dgm:animLvl val="lvl"/>
          <dgm:resizeHandles val="exact"/>
        </dgm:presLayoutVars>
      </dgm:prSet>
      <dgm:spPr/>
    </dgm:pt>
    <dgm:pt modelId="{347C0E17-B8DA-4335-8727-7BC6E44BF44A}" type="pres">
      <dgm:prSet presAssocID="{0252C8EF-7E45-474A-A35E-3B56109634DB}" presName="parentText" presStyleLbl="node1" presStyleIdx="0" presStyleCnt="2">
        <dgm:presLayoutVars>
          <dgm:chMax val="0"/>
          <dgm:bulletEnabled val="1"/>
        </dgm:presLayoutVars>
      </dgm:prSet>
      <dgm:spPr/>
    </dgm:pt>
    <dgm:pt modelId="{C324F04D-AD19-41C3-B3F7-8FD908D8B192}" type="pres">
      <dgm:prSet presAssocID="{0252C8EF-7E45-474A-A35E-3B56109634DB}" presName="childText" presStyleLbl="revTx" presStyleIdx="0" presStyleCnt="2">
        <dgm:presLayoutVars>
          <dgm:bulletEnabled val="1"/>
        </dgm:presLayoutVars>
      </dgm:prSet>
      <dgm:spPr/>
    </dgm:pt>
    <dgm:pt modelId="{57145B48-307A-4A17-ABAE-7D8F0457F58F}" type="pres">
      <dgm:prSet presAssocID="{CCAE8B05-6E05-403E-8F78-57D3D195D6E6}" presName="parentText" presStyleLbl="node1" presStyleIdx="1" presStyleCnt="2" custLinFactNeighborX="-224" custLinFactNeighborY="855">
        <dgm:presLayoutVars>
          <dgm:chMax val="0"/>
          <dgm:bulletEnabled val="1"/>
        </dgm:presLayoutVars>
      </dgm:prSet>
      <dgm:spPr/>
    </dgm:pt>
    <dgm:pt modelId="{3FE56BF4-DE4E-4017-8AF8-3CDBE21FBB91}" type="pres">
      <dgm:prSet presAssocID="{CCAE8B05-6E05-403E-8F78-57D3D195D6E6}" presName="childText" presStyleLbl="revTx" presStyleIdx="1" presStyleCnt="2">
        <dgm:presLayoutVars>
          <dgm:bulletEnabled val="1"/>
        </dgm:presLayoutVars>
      </dgm:prSet>
      <dgm:spPr/>
    </dgm:pt>
  </dgm:ptLst>
  <dgm:cxnLst>
    <dgm:cxn modelId="{69295E78-75DA-4E71-8BDD-F3A4D366516A}" type="presOf" srcId="{0252C8EF-7E45-474A-A35E-3B56109634DB}" destId="{347C0E17-B8DA-4335-8727-7BC6E44BF44A}" srcOrd="0" destOrd="0" presId="urn:microsoft.com/office/officeart/2005/8/layout/vList2"/>
    <dgm:cxn modelId="{D5B45384-18D4-472D-B859-AED226C3CEEA}" srcId="{003D0017-F500-4136-B3D2-E96F6F0921CA}" destId="{CCAE8B05-6E05-403E-8F78-57D3D195D6E6}" srcOrd="1" destOrd="0" parTransId="{AA88F0AC-D6DA-429C-AF81-BFBDE583D273}" sibTransId="{73487AD9-B596-44AD-9D20-04A5F5163BDB}"/>
    <dgm:cxn modelId="{DC132C98-8146-4E1D-9E53-41CE371A1095}" srcId="{CCAE8B05-6E05-403E-8F78-57D3D195D6E6}" destId="{9AFDE430-BCEC-41EC-BD27-84E59E380FFE}" srcOrd="0" destOrd="0" parTransId="{1E90CE77-3E0D-44C6-AA58-B1248B53D926}" sibTransId="{8EAAA94D-6016-4A68-9140-ECEA2D0D459A}"/>
    <dgm:cxn modelId="{D311B4B3-F72F-4B75-A101-36861D1582E2}" type="presOf" srcId="{003D0017-F500-4136-B3D2-E96F6F0921CA}" destId="{21B53E5C-9CB3-48CD-B871-BB68FE55F49E}" srcOrd="0" destOrd="0" presId="urn:microsoft.com/office/officeart/2005/8/layout/vList2"/>
    <dgm:cxn modelId="{8244E3B9-0F92-42CB-8378-71793C6FF9B6}" type="presOf" srcId="{9AFDE430-BCEC-41EC-BD27-84E59E380FFE}" destId="{3FE56BF4-DE4E-4017-8AF8-3CDBE21FBB91}" srcOrd="0" destOrd="0" presId="urn:microsoft.com/office/officeart/2005/8/layout/vList2"/>
    <dgm:cxn modelId="{23122DC3-D652-4ECE-B953-DFDB9A4D3E9B}" type="presOf" srcId="{CCAE8B05-6E05-403E-8F78-57D3D195D6E6}" destId="{57145B48-307A-4A17-ABAE-7D8F0457F58F}" srcOrd="0" destOrd="0" presId="urn:microsoft.com/office/officeart/2005/8/layout/vList2"/>
    <dgm:cxn modelId="{AD210BC5-C46C-4CD3-A6CE-9CED2738B61F}" srcId="{003D0017-F500-4136-B3D2-E96F6F0921CA}" destId="{0252C8EF-7E45-474A-A35E-3B56109634DB}" srcOrd="0" destOrd="0" parTransId="{63E97C3A-FC9B-4CC8-8E5A-7631E9487F6D}" sibTransId="{A0D816CB-4CB3-4828-AAB4-FFE93BC3BA45}"/>
    <dgm:cxn modelId="{C48745DE-D062-4107-A836-A1D9D1A32937}" srcId="{0252C8EF-7E45-474A-A35E-3B56109634DB}" destId="{99FC53BE-FB7F-49DE-A103-E81BC1E540F4}" srcOrd="0" destOrd="0" parTransId="{1144D7F3-7F05-485A-983C-661A9D52B58E}" sibTransId="{46088202-8B4C-4A55-BFB2-573B54F1819E}"/>
    <dgm:cxn modelId="{9698C8DE-F96F-4120-A62E-3152B5BED739}" type="presOf" srcId="{99FC53BE-FB7F-49DE-A103-E81BC1E540F4}" destId="{C324F04D-AD19-41C3-B3F7-8FD908D8B192}" srcOrd="0" destOrd="0" presId="urn:microsoft.com/office/officeart/2005/8/layout/vList2"/>
    <dgm:cxn modelId="{FF479F4A-EDF0-444C-9ED5-04812887AC45}" type="presParOf" srcId="{21B53E5C-9CB3-48CD-B871-BB68FE55F49E}" destId="{347C0E17-B8DA-4335-8727-7BC6E44BF44A}" srcOrd="0" destOrd="0" presId="urn:microsoft.com/office/officeart/2005/8/layout/vList2"/>
    <dgm:cxn modelId="{09733E64-4E9B-459D-AFA2-664DF9AFE8D9}" type="presParOf" srcId="{21B53E5C-9CB3-48CD-B871-BB68FE55F49E}" destId="{C324F04D-AD19-41C3-B3F7-8FD908D8B192}" srcOrd="1" destOrd="0" presId="urn:microsoft.com/office/officeart/2005/8/layout/vList2"/>
    <dgm:cxn modelId="{70128311-FA53-43FF-AD8E-F2857646D95B}" type="presParOf" srcId="{21B53E5C-9CB3-48CD-B871-BB68FE55F49E}" destId="{57145B48-307A-4A17-ABAE-7D8F0457F58F}" srcOrd="2" destOrd="0" presId="urn:microsoft.com/office/officeart/2005/8/layout/vList2"/>
    <dgm:cxn modelId="{72E8BC9E-5C52-4D07-BC29-A90548C18C98}" type="presParOf" srcId="{21B53E5C-9CB3-48CD-B871-BB68FE55F49E}" destId="{3FE56BF4-DE4E-4017-8AF8-3CDBE21FBB91}"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03D0017-F500-4136-B3D2-E96F6F0921CA}"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lang="zh-CN" altLang="en-US"/>
        </a:p>
      </dgm:t>
    </dgm:pt>
    <dgm:pt modelId="{0252C8EF-7E45-474A-A35E-3B56109634DB}">
      <dgm:prSet phldrT="[文本]" custT="1"/>
      <dgm:spPr/>
      <dgm:t>
        <a:bodyPr/>
        <a:lstStyle/>
        <a:p>
          <a:pPr marL="0" lvl="0" indent="0" algn="l" defTabSz="933450">
            <a:lnSpc>
              <a:spcPct val="90000"/>
            </a:lnSpc>
            <a:spcBef>
              <a:spcPct val="0"/>
            </a:spcBef>
            <a:spcAft>
              <a:spcPct val="35000"/>
            </a:spcAft>
            <a:buNone/>
          </a:pPr>
          <a:r>
            <a:rPr lang="en-US" altLang="en-US" sz="2100" kern="1200" dirty="0">
              <a:solidFill>
                <a:srgbClr val="0099CC"/>
              </a:solidFill>
              <a:latin typeface="思源黑体 CN"/>
              <a:ea typeface="思源黑体 CN"/>
              <a:cs typeface="+mn-cs"/>
            </a:rPr>
            <a:t>1.</a:t>
          </a:r>
          <a:r>
            <a:rPr lang="zh-CN" altLang="en-US" sz="2100" kern="1200" dirty="0">
              <a:solidFill>
                <a:srgbClr val="0099CC"/>
              </a:solidFill>
              <a:latin typeface="思源黑体 CN"/>
              <a:ea typeface="思源黑体 CN"/>
              <a:cs typeface="+mn-cs"/>
            </a:rPr>
            <a:t>增税</a:t>
          </a:r>
        </a:p>
      </dgm:t>
    </dgm:pt>
    <dgm:pt modelId="{63E97C3A-FC9B-4CC8-8E5A-7631E9487F6D}" type="parTrans" cxnId="{AD210BC5-C46C-4CD3-A6CE-9CED2738B61F}">
      <dgm:prSet/>
      <dgm:spPr/>
      <dgm:t>
        <a:bodyPr/>
        <a:lstStyle/>
        <a:p>
          <a:endParaRPr lang="zh-CN" altLang="en-US"/>
        </a:p>
      </dgm:t>
    </dgm:pt>
    <dgm:pt modelId="{A0D816CB-4CB3-4828-AAB4-FFE93BC3BA45}" type="sibTrans" cxnId="{AD210BC5-C46C-4CD3-A6CE-9CED2738B61F}">
      <dgm:prSet/>
      <dgm:spPr/>
      <dgm:t>
        <a:bodyPr/>
        <a:lstStyle/>
        <a:p>
          <a:endParaRPr lang="zh-CN" altLang="en-US"/>
        </a:p>
      </dgm:t>
    </dgm:pt>
    <dgm:pt modelId="{99FC53BE-FB7F-49DE-A103-E81BC1E540F4}">
      <dgm:prSet phldrT="[文本]" custT="1"/>
      <dgm:spPr/>
      <dgm:t>
        <a:bodyPr/>
        <a:lstStyle/>
        <a:p>
          <a:r>
            <a:rPr lang="zh-CN" altLang="en-US" sz="1600" dirty="0"/>
            <a:t>增税会降低个人收入水平</a:t>
          </a:r>
          <a:r>
            <a:rPr lang="en-US" altLang="en-US" sz="1600" dirty="0"/>
            <a:t>, </a:t>
          </a:r>
          <a:r>
            <a:rPr lang="zh-CN" altLang="en-US" sz="1600" dirty="0"/>
            <a:t>从而减少消费</a:t>
          </a:r>
          <a:r>
            <a:rPr lang="en-US" altLang="en-US" sz="1600" dirty="0"/>
            <a:t>; </a:t>
          </a:r>
          <a:r>
            <a:rPr lang="zh-CN" altLang="en-US" sz="1600" dirty="0"/>
            <a:t>增税会降低企业利润</a:t>
          </a:r>
          <a:r>
            <a:rPr lang="en-US" altLang="en-US" sz="1600" dirty="0"/>
            <a:t>, </a:t>
          </a:r>
          <a:r>
            <a:rPr lang="zh-CN" altLang="en-US" sz="1600" dirty="0"/>
            <a:t>从而减少投资。 因此</a:t>
          </a:r>
          <a:r>
            <a:rPr lang="en-US" altLang="en-US" sz="1600" dirty="0"/>
            <a:t>, </a:t>
          </a:r>
          <a:r>
            <a:rPr lang="zh-CN" altLang="en-US" sz="1600" dirty="0"/>
            <a:t>增税会抑制总需求。</a:t>
          </a:r>
        </a:p>
      </dgm:t>
    </dgm:pt>
    <dgm:pt modelId="{1144D7F3-7F05-485A-983C-661A9D52B58E}" type="parTrans" cxnId="{C48745DE-D062-4107-A836-A1D9D1A32937}">
      <dgm:prSet/>
      <dgm:spPr/>
      <dgm:t>
        <a:bodyPr/>
        <a:lstStyle/>
        <a:p>
          <a:endParaRPr lang="zh-CN" altLang="en-US"/>
        </a:p>
      </dgm:t>
    </dgm:pt>
    <dgm:pt modelId="{46088202-8B4C-4A55-BFB2-573B54F1819E}" type="sibTrans" cxnId="{C48745DE-D062-4107-A836-A1D9D1A32937}">
      <dgm:prSet/>
      <dgm:spPr/>
      <dgm:t>
        <a:bodyPr/>
        <a:lstStyle/>
        <a:p>
          <a:endParaRPr lang="zh-CN" altLang="en-US"/>
        </a:p>
      </dgm:t>
    </dgm:pt>
    <dgm:pt modelId="{CCAE8B05-6E05-403E-8F78-57D3D195D6E6}">
      <dgm:prSet phldrT="[文本]" custT="1"/>
      <dgm:spPr/>
      <dgm:t>
        <a:bodyPr/>
        <a:lstStyle/>
        <a:p>
          <a:pPr marL="0" lvl="0" indent="0" algn="l" defTabSz="933450">
            <a:lnSpc>
              <a:spcPct val="90000"/>
            </a:lnSpc>
            <a:spcBef>
              <a:spcPct val="0"/>
            </a:spcBef>
            <a:spcAft>
              <a:spcPct val="35000"/>
            </a:spcAft>
            <a:buNone/>
          </a:pPr>
          <a:r>
            <a:rPr lang="en-US" altLang="en-US" sz="2100" kern="1200" dirty="0">
              <a:solidFill>
                <a:srgbClr val="0099CC"/>
              </a:solidFill>
              <a:latin typeface="思源黑体 CN"/>
              <a:ea typeface="思源黑体 CN"/>
              <a:cs typeface="+mn-cs"/>
            </a:rPr>
            <a:t>2.</a:t>
          </a:r>
          <a:r>
            <a:rPr lang="zh-CN" altLang="en-US" sz="2100" kern="1200" dirty="0">
              <a:solidFill>
                <a:srgbClr val="0099CC"/>
              </a:solidFill>
              <a:latin typeface="思源黑体 CN"/>
              <a:ea typeface="思源黑体 CN"/>
              <a:cs typeface="+mn-cs"/>
            </a:rPr>
            <a:t>减少政府财政支出</a:t>
          </a:r>
        </a:p>
      </dgm:t>
    </dgm:pt>
    <dgm:pt modelId="{AA88F0AC-D6DA-429C-AF81-BFBDE583D273}" type="parTrans" cxnId="{D5B45384-18D4-472D-B859-AED226C3CEEA}">
      <dgm:prSet/>
      <dgm:spPr/>
      <dgm:t>
        <a:bodyPr/>
        <a:lstStyle/>
        <a:p>
          <a:endParaRPr lang="zh-CN" altLang="en-US"/>
        </a:p>
      </dgm:t>
    </dgm:pt>
    <dgm:pt modelId="{73487AD9-B596-44AD-9D20-04A5F5163BDB}" type="sibTrans" cxnId="{D5B45384-18D4-472D-B859-AED226C3CEEA}">
      <dgm:prSet/>
      <dgm:spPr/>
      <dgm:t>
        <a:bodyPr/>
        <a:lstStyle/>
        <a:p>
          <a:endParaRPr lang="zh-CN" altLang="en-US"/>
        </a:p>
      </dgm:t>
    </dgm:pt>
    <dgm:pt modelId="{9AFDE430-BCEC-41EC-BD27-84E59E380FFE}">
      <dgm:prSet phldrT="[文本]" custT="1"/>
      <dgm:spPr/>
      <dgm:t>
        <a:bodyPr/>
        <a:lstStyle/>
        <a:p>
          <a:r>
            <a:rPr lang="zh-CN" altLang="en-US" sz="1600" dirty="0"/>
            <a:t>减少政府财政支出的途径有减少政府购买、 减少政府转移支付、 实行盈余预算等。 减少政府财政支出可抑制总需求。 在经济繁荣期</a:t>
          </a:r>
          <a:r>
            <a:rPr lang="en-US" altLang="en-US" sz="1600" dirty="0"/>
            <a:t>, </a:t>
          </a:r>
          <a:r>
            <a:rPr lang="zh-CN" altLang="en-US" sz="1600" dirty="0"/>
            <a:t>总需求大于总供给</a:t>
          </a:r>
          <a:r>
            <a:rPr lang="en-US" altLang="en-US" sz="1600" dirty="0"/>
            <a:t>, </a:t>
          </a:r>
          <a:r>
            <a:rPr lang="zh-CN" altLang="en-US" sz="1600" dirty="0"/>
            <a:t>经济中存在通货膨胀</a:t>
          </a:r>
          <a:r>
            <a:rPr lang="en-US" altLang="en-US" sz="1600" dirty="0"/>
            <a:t>,</a:t>
          </a:r>
          <a:r>
            <a:rPr lang="zh-CN" altLang="en-US" sz="1600" dirty="0"/>
            <a:t>政府要采取紧缩性财政政策来抑制总需求</a:t>
          </a:r>
          <a:r>
            <a:rPr lang="en-US" altLang="en-US" sz="1600" dirty="0"/>
            <a:t>, </a:t>
          </a:r>
          <a:r>
            <a:rPr lang="zh-CN" altLang="en-US" sz="1600" dirty="0"/>
            <a:t>以达到稳定物价的目标。</a:t>
          </a:r>
        </a:p>
      </dgm:t>
    </dgm:pt>
    <dgm:pt modelId="{1E90CE77-3E0D-44C6-AA58-B1248B53D926}" type="parTrans" cxnId="{DC132C98-8146-4E1D-9E53-41CE371A1095}">
      <dgm:prSet/>
      <dgm:spPr/>
      <dgm:t>
        <a:bodyPr/>
        <a:lstStyle/>
        <a:p>
          <a:endParaRPr lang="zh-CN" altLang="en-US"/>
        </a:p>
      </dgm:t>
    </dgm:pt>
    <dgm:pt modelId="{8EAAA94D-6016-4A68-9140-ECEA2D0D459A}" type="sibTrans" cxnId="{DC132C98-8146-4E1D-9E53-41CE371A1095}">
      <dgm:prSet/>
      <dgm:spPr/>
      <dgm:t>
        <a:bodyPr/>
        <a:lstStyle/>
        <a:p>
          <a:endParaRPr lang="zh-CN" altLang="en-US"/>
        </a:p>
      </dgm:t>
    </dgm:pt>
    <dgm:pt modelId="{21B53E5C-9CB3-48CD-B871-BB68FE55F49E}" type="pres">
      <dgm:prSet presAssocID="{003D0017-F500-4136-B3D2-E96F6F0921CA}" presName="linear" presStyleCnt="0">
        <dgm:presLayoutVars>
          <dgm:animLvl val="lvl"/>
          <dgm:resizeHandles val="exact"/>
        </dgm:presLayoutVars>
      </dgm:prSet>
      <dgm:spPr/>
    </dgm:pt>
    <dgm:pt modelId="{347C0E17-B8DA-4335-8727-7BC6E44BF44A}" type="pres">
      <dgm:prSet presAssocID="{0252C8EF-7E45-474A-A35E-3B56109634DB}" presName="parentText" presStyleLbl="node1" presStyleIdx="0" presStyleCnt="2">
        <dgm:presLayoutVars>
          <dgm:chMax val="0"/>
          <dgm:bulletEnabled val="1"/>
        </dgm:presLayoutVars>
      </dgm:prSet>
      <dgm:spPr/>
    </dgm:pt>
    <dgm:pt modelId="{C324F04D-AD19-41C3-B3F7-8FD908D8B192}" type="pres">
      <dgm:prSet presAssocID="{0252C8EF-7E45-474A-A35E-3B56109634DB}" presName="childText" presStyleLbl="revTx" presStyleIdx="0" presStyleCnt="2">
        <dgm:presLayoutVars>
          <dgm:bulletEnabled val="1"/>
        </dgm:presLayoutVars>
      </dgm:prSet>
      <dgm:spPr/>
    </dgm:pt>
    <dgm:pt modelId="{57145B48-307A-4A17-ABAE-7D8F0457F58F}" type="pres">
      <dgm:prSet presAssocID="{CCAE8B05-6E05-403E-8F78-57D3D195D6E6}" presName="parentText" presStyleLbl="node1" presStyleIdx="1" presStyleCnt="2" custLinFactNeighborX="-22463" custLinFactNeighborY="-1942">
        <dgm:presLayoutVars>
          <dgm:chMax val="0"/>
          <dgm:bulletEnabled val="1"/>
        </dgm:presLayoutVars>
      </dgm:prSet>
      <dgm:spPr/>
    </dgm:pt>
    <dgm:pt modelId="{3FE56BF4-DE4E-4017-8AF8-3CDBE21FBB91}" type="pres">
      <dgm:prSet presAssocID="{CCAE8B05-6E05-403E-8F78-57D3D195D6E6}" presName="childText" presStyleLbl="revTx" presStyleIdx="1" presStyleCnt="2">
        <dgm:presLayoutVars>
          <dgm:bulletEnabled val="1"/>
        </dgm:presLayoutVars>
      </dgm:prSet>
      <dgm:spPr/>
    </dgm:pt>
  </dgm:ptLst>
  <dgm:cxnLst>
    <dgm:cxn modelId="{69295E78-75DA-4E71-8BDD-F3A4D366516A}" type="presOf" srcId="{0252C8EF-7E45-474A-A35E-3B56109634DB}" destId="{347C0E17-B8DA-4335-8727-7BC6E44BF44A}" srcOrd="0" destOrd="0" presId="urn:microsoft.com/office/officeart/2005/8/layout/vList2"/>
    <dgm:cxn modelId="{D5B45384-18D4-472D-B859-AED226C3CEEA}" srcId="{003D0017-F500-4136-B3D2-E96F6F0921CA}" destId="{CCAE8B05-6E05-403E-8F78-57D3D195D6E6}" srcOrd="1" destOrd="0" parTransId="{AA88F0AC-D6DA-429C-AF81-BFBDE583D273}" sibTransId="{73487AD9-B596-44AD-9D20-04A5F5163BDB}"/>
    <dgm:cxn modelId="{DC132C98-8146-4E1D-9E53-41CE371A1095}" srcId="{CCAE8B05-6E05-403E-8F78-57D3D195D6E6}" destId="{9AFDE430-BCEC-41EC-BD27-84E59E380FFE}" srcOrd="0" destOrd="0" parTransId="{1E90CE77-3E0D-44C6-AA58-B1248B53D926}" sibTransId="{8EAAA94D-6016-4A68-9140-ECEA2D0D459A}"/>
    <dgm:cxn modelId="{D311B4B3-F72F-4B75-A101-36861D1582E2}" type="presOf" srcId="{003D0017-F500-4136-B3D2-E96F6F0921CA}" destId="{21B53E5C-9CB3-48CD-B871-BB68FE55F49E}" srcOrd="0" destOrd="0" presId="urn:microsoft.com/office/officeart/2005/8/layout/vList2"/>
    <dgm:cxn modelId="{8244E3B9-0F92-42CB-8378-71793C6FF9B6}" type="presOf" srcId="{9AFDE430-BCEC-41EC-BD27-84E59E380FFE}" destId="{3FE56BF4-DE4E-4017-8AF8-3CDBE21FBB91}" srcOrd="0" destOrd="0" presId="urn:microsoft.com/office/officeart/2005/8/layout/vList2"/>
    <dgm:cxn modelId="{23122DC3-D652-4ECE-B953-DFDB9A4D3E9B}" type="presOf" srcId="{CCAE8B05-6E05-403E-8F78-57D3D195D6E6}" destId="{57145B48-307A-4A17-ABAE-7D8F0457F58F}" srcOrd="0" destOrd="0" presId="urn:microsoft.com/office/officeart/2005/8/layout/vList2"/>
    <dgm:cxn modelId="{AD210BC5-C46C-4CD3-A6CE-9CED2738B61F}" srcId="{003D0017-F500-4136-B3D2-E96F6F0921CA}" destId="{0252C8EF-7E45-474A-A35E-3B56109634DB}" srcOrd="0" destOrd="0" parTransId="{63E97C3A-FC9B-4CC8-8E5A-7631E9487F6D}" sibTransId="{A0D816CB-4CB3-4828-AAB4-FFE93BC3BA45}"/>
    <dgm:cxn modelId="{C48745DE-D062-4107-A836-A1D9D1A32937}" srcId="{0252C8EF-7E45-474A-A35E-3B56109634DB}" destId="{99FC53BE-FB7F-49DE-A103-E81BC1E540F4}" srcOrd="0" destOrd="0" parTransId="{1144D7F3-7F05-485A-983C-661A9D52B58E}" sibTransId="{46088202-8B4C-4A55-BFB2-573B54F1819E}"/>
    <dgm:cxn modelId="{9698C8DE-F96F-4120-A62E-3152B5BED739}" type="presOf" srcId="{99FC53BE-FB7F-49DE-A103-E81BC1E540F4}" destId="{C324F04D-AD19-41C3-B3F7-8FD908D8B192}" srcOrd="0" destOrd="0" presId="urn:microsoft.com/office/officeart/2005/8/layout/vList2"/>
    <dgm:cxn modelId="{FF479F4A-EDF0-444C-9ED5-04812887AC45}" type="presParOf" srcId="{21B53E5C-9CB3-48CD-B871-BB68FE55F49E}" destId="{347C0E17-B8DA-4335-8727-7BC6E44BF44A}" srcOrd="0" destOrd="0" presId="urn:microsoft.com/office/officeart/2005/8/layout/vList2"/>
    <dgm:cxn modelId="{09733E64-4E9B-459D-AFA2-664DF9AFE8D9}" type="presParOf" srcId="{21B53E5C-9CB3-48CD-B871-BB68FE55F49E}" destId="{C324F04D-AD19-41C3-B3F7-8FD908D8B192}" srcOrd="1" destOrd="0" presId="urn:microsoft.com/office/officeart/2005/8/layout/vList2"/>
    <dgm:cxn modelId="{70128311-FA53-43FF-AD8E-F2857646D95B}" type="presParOf" srcId="{21B53E5C-9CB3-48CD-B871-BB68FE55F49E}" destId="{57145B48-307A-4A17-ABAE-7D8F0457F58F}" srcOrd="2" destOrd="0" presId="urn:microsoft.com/office/officeart/2005/8/layout/vList2"/>
    <dgm:cxn modelId="{72E8BC9E-5C52-4D07-BC29-A90548C18C98}" type="presParOf" srcId="{21B53E5C-9CB3-48CD-B871-BB68FE55F49E}" destId="{3FE56BF4-DE4E-4017-8AF8-3CDBE21FBB91}"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03D0017-F500-4136-B3D2-E96F6F0921CA}"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CN" altLang="en-US"/>
        </a:p>
      </dgm:t>
    </dgm:pt>
    <dgm:pt modelId="{0252C8EF-7E45-474A-A35E-3B56109634DB}">
      <dgm:prSet phldrT="[文本]"/>
      <dgm:spPr/>
      <dgm:t>
        <a:bodyPr/>
        <a:lstStyle/>
        <a:p>
          <a:r>
            <a:rPr lang="en-US" altLang="en-US" dirty="0"/>
            <a:t>1.</a:t>
          </a:r>
          <a:r>
            <a:rPr lang="zh-CN" altLang="en-US" dirty="0"/>
            <a:t>再贴现率</a:t>
          </a:r>
        </a:p>
      </dgm:t>
    </dgm:pt>
    <dgm:pt modelId="{63E97C3A-FC9B-4CC8-8E5A-7631E9487F6D}" type="parTrans" cxnId="{AD210BC5-C46C-4CD3-A6CE-9CED2738B61F}">
      <dgm:prSet/>
      <dgm:spPr/>
      <dgm:t>
        <a:bodyPr/>
        <a:lstStyle/>
        <a:p>
          <a:endParaRPr lang="zh-CN" altLang="en-US"/>
        </a:p>
      </dgm:t>
    </dgm:pt>
    <dgm:pt modelId="{A0D816CB-4CB3-4828-AAB4-FFE93BC3BA45}" type="sibTrans" cxnId="{AD210BC5-C46C-4CD3-A6CE-9CED2738B61F}">
      <dgm:prSet/>
      <dgm:spPr/>
      <dgm:t>
        <a:bodyPr/>
        <a:lstStyle/>
        <a:p>
          <a:endParaRPr lang="zh-CN" altLang="en-US"/>
        </a:p>
      </dgm:t>
    </dgm:pt>
    <dgm:pt modelId="{99FC53BE-FB7F-49DE-A103-E81BC1E540F4}">
      <dgm:prSet phldrT="[文本]"/>
      <dgm:spPr/>
      <dgm:t>
        <a:bodyPr/>
        <a:lstStyle/>
        <a:p>
          <a:r>
            <a:rPr lang="zh-CN" altLang="en-US" dirty="0"/>
            <a:t>再贴现主要是相对贴现而言的。 商业银行在其已贴现的票据未到期前</a:t>
          </a:r>
          <a:r>
            <a:rPr lang="en-US" altLang="en-US" dirty="0"/>
            <a:t>, </a:t>
          </a:r>
          <a:r>
            <a:rPr lang="zh-CN" altLang="en-US" dirty="0"/>
            <a:t>将票据卖给中央银行以得到中央银行的贷款</a:t>
          </a:r>
          <a:r>
            <a:rPr lang="en-US" altLang="en-US" dirty="0"/>
            <a:t>, </a:t>
          </a:r>
          <a:r>
            <a:rPr lang="zh-CN" altLang="en-US" dirty="0"/>
            <a:t>这种情况被称为再贴现。 中央银行在给商业银行办理贴现贷款时所收取的利率被称为再贴现率。 这一利率实际上是商业银行将其贴现的未到期票据向中央银行申请再贴现时的预扣利率。</a:t>
          </a:r>
        </a:p>
      </dgm:t>
    </dgm:pt>
    <dgm:pt modelId="{1144D7F3-7F05-485A-983C-661A9D52B58E}" type="parTrans" cxnId="{C48745DE-D062-4107-A836-A1D9D1A32937}">
      <dgm:prSet/>
      <dgm:spPr/>
      <dgm:t>
        <a:bodyPr/>
        <a:lstStyle/>
        <a:p>
          <a:endParaRPr lang="zh-CN" altLang="en-US"/>
        </a:p>
      </dgm:t>
    </dgm:pt>
    <dgm:pt modelId="{46088202-8B4C-4A55-BFB2-573B54F1819E}" type="sibTrans" cxnId="{C48745DE-D062-4107-A836-A1D9D1A32937}">
      <dgm:prSet/>
      <dgm:spPr/>
      <dgm:t>
        <a:bodyPr/>
        <a:lstStyle/>
        <a:p>
          <a:endParaRPr lang="zh-CN" altLang="en-US"/>
        </a:p>
      </dgm:t>
    </dgm:pt>
    <dgm:pt modelId="{CCAE8B05-6E05-403E-8F78-57D3D195D6E6}">
      <dgm:prSet phldrT="[文本]"/>
      <dgm:spPr/>
      <dgm:t>
        <a:bodyPr/>
        <a:lstStyle/>
        <a:p>
          <a:r>
            <a:rPr lang="en-US" altLang="en-US"/>
            <a:t>2.</a:t>
          </a:r>
          <a:r>
            <a:rPr lang="zh-CN" altLang="en-US"/>
            <a:t>法定准备金率</a:t>
          </a:r>
          <a:endParaRPr lang="zh-CN" altLang="en-US" dirty="0"/>
        </a:p>
      </dgm:t>
    </dgm:pt>
    <dgm:pt modelId="{AA88F0AC-D6DA-429C-AF81-BFBDE583D273}" type="parTrans" cxnId="{D5B45384-18D4-472D-B859-AED226C3CEEA}">
      <dgm:prSet/>
      <dgm:spPr/>
      <dgm:t>
        <a:bodyPr/>
        <a:lstStyle/>
        <a:p>
          <a:endParaRPr lang="zh-CN" altLang="en-US"/>
        </a:p>
      </dgm:t>
    </dgm:pt>
    <dgm:pt modelId="{73487AD9-B596-44AD-9D20-04A5F5163BDB}" type="sibTrans" cxnId="{D5B45384-18D4-472D-B859-AED226C3CEEA}">
      <dgm:prSet/>
      <dgm:spPr/>
      <dgm:t>
        <a:bodyPr/>
        <a:lstStyle/>
        <a:p>
          <a:endParaRPr lang="zh-CN" altLang="en-US"/>
        </a:p>
      </dgm:t>
    </dgm:pt>
    <dgm:pt modelId="{9AFDE430-BCEC-41EC-BD27-84E59E380FFE}">
      <dgm:prSet phldrT="[文本]"/>
      <dgm:spPr/>
      <dgm:t>
        <a:bodyPr/>
        <a:lstStyle/>
        <a:p>
          <a:r>
            <a:rPr lang="zh-CN" altLang="en-US" dirty="0"/>
            <a:t>扩大政府财政支出的途径有增加政府购买、 增加政府转移支付、 实行赤字预算等。 政府购买是总需求的构成部分</a:t>
          </a:r>
          <a:r>
            <a:rPr lang="en-US" altLang="en-US" dirty="0"/>
            <a:t>, </a:t>
          </a:r>
          <a:r>
            <a:rPr lang="zh-CN" altLang="en-US" dirty="0"/>
            <a:t>增加政府购买就是增加总需求</a:t>
          </a:r>
          <a:r>
            <a:rPr lang="en-US" altLang="en-US" dirty="0"/>
            <a:t>, </a:t>
          </a:r>
          <a:r>
            <a:rPr lang="zh-CN" altLang="en-US" dirty="0"/>
            <a:t>同时还能刺激企业投资。 增加政府转移支付既能促进个人消费</a:t>
          </a:r>
          <a:r>
            <a:rPr lang="en-US" altLang="en-US" dirty="0"/>
            <a:t>, </a:t>
          </a:r>
          <a:r>
            <a:rPr lang="zh-CN" altLang="en-US" dirty="0"/>
            <a:t>也能促进企业投资。 因此</a:t>
          </a:r>
          <a:r>
            <a:rPr lang="en-US" altLang="en-US" dirty="0"/>
            <a:t>, </a:t>
          </a:r>
          <a:r>
            <a:rPr lang="zh-CN" altLang="en-US" dirty="0"/>
            <a:t>扩大政府财政支出能刺激总需求增加。 财政赤字是指年度财政支出大于财政收入的差额</a:t>
          </a:r>
          <a:r>
            <a:rPr lang="en-US" altLang="en-US" dirty="0"/>
            <a:t>, </a:t>
          </a:r>
          <a:r>
            <a:rPr lang="zh-CN" altLang="en-US" dirty="0"/>
            <a:t>也叫预算赤字。 实行预算赤字在一定限度内可以刺激经济增长</a:t>
          </a:r>
          <a:r>
            <a:rPr lang="en-US" altLang="en-US" dirty="0"/>
            <a:t>, </a:t>
          </a:r>
          <a:r>
            <a:rPr lang="zh-CN" altLang="en-US" dirty="0"/>
            <a:t>也可以在一定程度上解决政府的燃眉之急。 在经济萧条期</a:t>
          </a:r>
          <a:r>
            <a:rPr lang="en-US" altLang="en-US" dirty="0"/>
            <a:t>, </a:t>
          </a:r>
          <a:r>
            <a:rPr lang="zh-CN" altLang="en-US" dirty="0"/>
            <a:t>总需求小于总供给</a:t>
          </a:r>
          <a:r>
            <a:rPr lang="en-US" altLang="en-US" dirty="0"/>
            <a:t>, </a:t>
          </a:r>
          <a:r>
            <a:rPr lang="zh-CN" altLang="en-US" dirty="0"/>
            <a:t>政府就由于银行存款创造量与法定准备金率成反比</a:t>
          </a:r>
          <a:r>
            <a:rPr lang="en-US" altLang="en-US" dirty="0"/>
            <a:t>, </a:t>
          </a:r>
          <a:r>
            <a:rPr lang="zh-CN" altLang="en-US" dirty="0"/>
            <a:t>即当中央银行降低法定准备金率时</a:t>
          </a:r>
          <a:r>
            <a:rPr lang="en-US" altLang="en-US"/>
            <a:t>, </a:t>
          </a:r>
          <a:r>
            <a:rPr lang="zh-CN" altLang="en-US"/>
            <a:t>商业银行需要留作准备金的资金减少</a:t>
          </a:r>
          <a:r>
            <a:rPr lang="en-US" altLang="en-US"/>
            <a:t>, </a:t>
          </a:r>
          <a:r>
            <a:rPr lang="zh-CN" altLang="en-US"/>
            <a:t>意味着货币供应量会增加</a:t>
          </a:r>
          <a:r>
            <a:rPr lang="en-US" altLang="en-US"/>
            <a:t>, </a:t>
          </a:r>
          <a:r>
            <a:rPr lang="zh-CN" altLang="en-US"/>
            <a:t>进而商业银行的可贷资金量也随之增加。 中央银行会根据不同的经济情况调整法定准备金率。</a:t>
          </a:r>
          <a:endParaRPr lang="zh-CN" altLang="en-US" dirty="0"/>
        </a:p>
      </dgm:t>
    </dgm:pt>
    <dgm:pt modelId="{1E90CE77-3E0D-44C6-AA58-B1248B53D926}" type="parTrans" cxnId="{DC132C98-8146-4E1D-9E53-41CE371A1095}">
      <dgm:prSet/>
      <dgm:spPr/>
      <dgm:t>
        <a:bodyPr/>
        <a:lstStyle/>
        <a:p>
          <a:endParaRPr lang="zh-CN" altLang="en-US"/>
        </a:p>
      </dgm:t>
    </dgm:pt>
    <dgm:pt modelId="{8EAAA94D-6016-4A68-9140-ECEA2D0D459A}" type="sibTrans" cxnId="{DC132C98-8146-4E1D-9E53-41CE371A1095}">
      <dgm:prSet/>
      <dgm:spPr/>
      <dgm:t>
        <a:bodyPr/>
        <a:lstStyle/>
        <a:p>
          <a:endParaRPr lang="zh-CN" altLang="en-US"/>
        </a:p>
      </dgm:t>
    </dgm:pt>
    <dgm:pt modelId="{A9FF5911-FE11-4738-A061-743A4519A5ED}">
      <dgm:prSet phldrT="[文本]"/>
      <dgm:spPr/>
      <dgm:t>
        <a:bodyPr/>
        <a:lstStyle/>
        <a:p>
          <a:r>
            <a:rPr lang="zh-CN" altLang="en-US" dirty="0"/>
            <a:t>从理论上说</a:t>
          </a:r>
          <a:r>
            <a:rPr lang="en-US" altLang="en-US" dirty="0"/>
            <a:t>, </a:t>
          </a:r>
          <a:r>
            <a:rPr lang="zh-CN" altLang="en-US" dirty="0"/>
            <a:t>变动法定准备金率是中央银行调整货币供应最简单的办法。 然而</a:t>
          </a:r>
          <a:r>
            <a:rPr lang="en-US" altLang="en-US" dirty="0"/>
            <a:t>, </a:t>
          </a:r>
          <a:r>
            <a:rPr lang="zh-CN" altLang="en-US" dirty="0"/>
            <a:t>中央银行一般不会轻易使用变动法定准备金率这一手段。 </a:t>
          </a:r>
        </a:p>
      </dgm:t>
    </dgm:pt>
    <dgm:pt modelId="{E9C082FA-8447-40E7-AF3E-8BF1D724622B}" type="parTrans" cxnId="{6D22BB32-445F-4007-A477-B7EC8AA7CB14}">
      <dgm:prSet/>
      <dgm:spPr/>
      <dgm:t>
        <a:bodyPr/>
        <a:lstStyle/>
        <a:p>
          <a:endParaRPr lang="zh-CN" altLang="en-US"/>
        </a:p>
      </dgm:t>
    </dgm:pt>
    <dgm:pt modelId="{E95CEE60-C1DC-4C80-91A0-0A503708CDFA}" type="sibTrans" cxnId="{6D22BB32-445F-4007-A477-B7EC8AA7CB14}">
      <dgm:prSet/>
      <dgm:spPr/>
      <dgm:t>
        <a:bodyPr/>
        <a:lstStyle/>
        <a:p>
          <a:endParaRPr lang="zh-CN" altLang="en-US"/>
        </a:p>
      </dgm:t>
    </dgm:pt>
    <dgm:pt modelId="{9B675F79-C32B-4965-A591-B5C7A27B5DAB}" type="pres">
      <dgm:prSet presAssocID="{003D0017-F500-4136-B3D2-E96F6F0921CA}" presName="linear" presStyleCnt="0">
        <dgm:presLayoutVars>
          <dgm:dir/>
          <dgm:animLvl val="lvl"/>
          <dgm:resizeHandles val="exact"/>
        </dgm:presLayoutVars>
      </dgm:prSet>
      <dgm:spPr/>
    </dgm:pt>
    <dgm:pt modelId="{A4D3030F-F06A-4624-B39E-D3DEDCFE46CD}" type="pres">
      <dgm:prSet presAssocID="{0252C8EF-7E45-474A-A35E-3B56109634DB}" presName="parentLin" presStyleCnt="0"/>
      <dgm:spPr/>
    </dgm:pt>
    <dgm:pt modelId="{F7B00211-F405-4B6F-A074-368B8EAC2878}" type="pres">
      <dgm:prSet presAssocID="{0252C8EF-7E45-474A-A35E-3B56109634DB}" presName="parentLeftMargin" presStyleLbl="node1" presStyleIdx="0" presStyleCnt="2"/>
      <dgm:spPr/>
    </dgm:pt>
    <dgm:pt modelId="{E1282E3E-46CD-4CDD-B53F-C5A421AF5FC2}" type="pres">
      <dgm:prSet presAssocID="{0252C8EF-7E45-474A-A35E-3B56109634DB}" presName="parentText" presStyleLbl="node1" presStyleIdx="0" presStyleCnt="2">
        <dgm:presLayoutVars>
          <dgm:chMax val="0"/>
          <dgm:bulletEnabled val="1"/>
        </dgm:presLayoutVars>
      </dgm:prSet>
      <dgm:spPr/>
    </dgm:pt>
    <dgm:pt modelId="{A430E73C-5D35-473F-8DA9-2AA94C8C4A47}" type="pres">
      <dgm:prSet presAssocID="{0252C8EF-7E45-474A-A35E-3B56109634DB}" presName="negativeSpace" presStyleCnt="0"/>
      <dgm:spPr/>
    </dgm:pt>
    <dgm:pt modelId="{4A2C0369-68AA-40CF-AF5B-F78D23682AD1}" type="pres">
      <dgm:prSet presAssocID="{0252C8EF-7E45-474A-A35E-3B56109634DB}" presName="childText" presStyleLbl="conFgAcc1" presStyleIdx="0" presStyleCnt="2">
        <dgm:presLayoutVars>
          <dgm:bulletEnabled val="1"/>
        </dgm:presLayoutVars>
      </dgm:prSet>
      <dgm:spPr/>
    </dgm:pt>
    <dgm:pt modelId="{183F0AD5-7AEB-45BC-85C5-C96E089A5354}" type="pres">
      <dgm:prSet presAssocID="{A0D816CB-4CB3-4828-AAB4-FFE93BC3BA45}" presName="spaceBetweenRectangles" presStyleCnt="0"/>
      <dgm:spPr/>
    </dgm:pt>
    <dgm:pt modelId="{1684B129-7402-4A1C-B4E3-BA805D549F68}" type="pres">
      <dgm:prSet presAssocID="{CCAE8B05-6E05-403E-8F78-57D3D195D6E6}" presName="parentLin" presStyleCnt="0"/>
      <dgm:spPr/>
    </dgm:pt>
    <dgm:pt modelId="{9D0FD7C4-8B2F-4DB2-970B-E13C887B81B8}" type="pres">
      <dgm:prSet presAssocID="{CCAE8B05-6E05-403E-8F78-57D3D195D6E6}" presName="parentLeftMargin" presStyleLbl="node1" presStyleIdx="0" presStyleCnt="2"/>
      <dgm:spPr/>
    </dgm:pt>
    <dgm:pt modelId="{36AE8951-2AB1-4F70-9353-68DA1EE3BE09}" type="pres">
      <dgm:prSet presAssocID="{CCAE8B05-6E05-403E-8F78-57D3D195D6E6}" presName="parentText" presStyleLbl="node1" presStyleIdx="1" presStyleCnt="2">
        <dgm:presLayoutVars>
          <dgm:chMax val="0"/>
          <dgm:bulletEnabled val="1"/>
        </dgm:presLayoutVars>
      </dgm:prSet>
      <dgm:spPr/>
    </dgm:pt>
    <dgm:pt modelId="{FABDBBCC-0F75-45A5-8B6E-A234C90C6B5A}" type="pres">
      <dgm:prSet presAssocID="{CCAE8B05-6E05-403E-8F78-57D3D195D6E6}" presName="negativeSpace" presStyleCnt="0"/>
      <dgm:spPr/>
    </dgm:pt>
    <dgm:pt modelId="{9DE42D13-0C4D-4D53-8B7E-F74DC131E80E}" type="pres">
      <dgm:prSet presAssocID="{CCAE8B05-6E05-403E-8F78-57D3D195D6E6}" presName="childText" presStyleLbl="conFgAcc1" presStyleIdx="1" presStyleCnt="2">
        <dgm:presLayoutVars>
          <dgm:bulletEnabled val="1"/>
        </dgm:presLayoutVars>
      </dgm:prSet>
      <dgm:spPr/>
    </dgm:pt>
  </dgm:ptLst>
  <dgm:cxnLst>
    <dgm:cxn modelId="{96E3F128-BA30-4237-BD9F-ECF9B95242EC}" type="presOf" srcId="{0252C8EF-7E45-474A-A35E-3B56109634DB}" destId="{E1282E3E-46CD-4CDD-B53F-C5A421AF5FC2}" srcOrd="1" destOrd="0" presId="urn:microsoft.com/office/officeart/2005/8/layout/list1"/>
    <dgm:cxn modelId="{6D22BB32-445F-4007-A477-B7EC8AA7CB14}" srcId="{CCAE8B05-6E05-403E-8F78-57D3D195D6E6}" destId="{A9FF5911-FE11-4738-A061-743A4519A5ED}" srcOrd="1" destOrd="0" parTransId="{E9C082FA-8447-40E7-AF3E-8BF1D724622B}" sibTransId="{E95CEE60-C1DC-4C80-91A0-0A503708CDFA}"/>
    <dgm:cxn modelId="{5AE3EF5D-053A-4D33-B94C-5A79BCCDB974}" type="presOf" srcId="{0252C8EF-7E45-474A-A35E-3B56109634DB}" destId="{F7B00211-F405-4B6F-A074-368B8EAC2878}" srcOrd="0" destOrd="0" presId="urn:microsoft.com/office/officeart/2005/8/layout/list1"/>
    <dgm:cxn modelId="{B98CA847-8677-447A-9AD8-1F01C1AE1483}" type="presOf" srcId="{99FC53BE-FB7F-49DE-A103-E81BC1E540F4}" destId="{4A2C0369-68AA-40CF-AF5B-F78D23682AD1}" srcOrd="0" destOrd="0" presId="urn:microsoft.com/office/officeart/2005/8/layout/list1"/>
    <dgm:cxn modelId="{D5B45384-18D4-472D-B859-AED226C3CEEA}" srcId="{003D0017-F500-4136-B3D2-E96F6F0921CA}" destId="{CCAE8B05-6E05-403E-8F78-57D3D195D6E6}" srcOrd="1" destOrd="0" parTransId="{AA88F0AC-D6DA-429C-AF81-BFBDE583D273}" sibTransId="{73487AD9-B596-44AD-9D20-04A5F5163BDB}"/>
    <dgm:cxn modelId="{01669E88-BF7D-470D-95C4-0732AC374783}" type="presOf" srcId="{9AFDE430-BCEC-41EC-BD27-84E59E380FFE}" destId="{9DE42D13-0C4D-4D53-8B7E-F74DC131E80E}" srcOrd="0" destOrd="0" presId="urn:microsoft.com/office/officeart/2005/8/layout/list1"/>
    <dgm:cxn modelId="{879DEF95-FF98-45BA-8876-211DF9D58D82}" type="presOf" srcId="{CCAE8B05-6E05-403E-8F78-57D3D195D6E6}" destId="{9D0FD7C4-8B2F-4DB2-970B-E13C887B81B8}" srcOrd="0" destOrd="0" presId="urn:microsoft.com/office/officeart/2005/8/layout/list1"/>
    <dgm:cxn modelId="{DC132C98-8146-4E1D-9E53-41CE371A1095}" srcId="{CCAE8B05-6E05-403E-8F78-57D3D195D6E6}" destId="{9AFDE430-BCEC-41EC-BD27-84E59E380FFE}" srcOrd="0" destOrd="0" parTransId="{1E90CE77-3E0D-44C6-AA58-B1248B53D926}" sibTransId="{8EAAA94D-6016-4A68-9140-ECEA2D0D459A}"/>
    <dgm:cxn modelId="{D134C9B5-CD37-48C7-BE05-BA04809E9814}" type="presOf" srcId="{CCAE8B05-6E05-403E-8F78-57D3D195D6E6}" destId="{36AE8951-2AB1-4F70-9353-68DA1EE3BE09}" srcOrd="1" destOrd="0" presId="urn:microsoft.com/office/officeart/2005/8/layout/list1"/>
    <dgm:cxn modelId="{02AB0CB6-F674-4091-B1E3-FBD9567FC473}" type="presOf" srcId="{A9FF5911-FE11-4738-A061-743A4519A5ED}" destId="{9DE42D13-0C4D-4D53-8B7E-F74DC131E80E}" srcOrd="0" destOrd="1" presId="urn:microsoft.com/office/officeart/2005/8/layout/list1"/>
    <dgm:cxn modelId="{AD210BC5-C46C-4CD3-A6CE-9CED2738B61F}" srcId="{003D0017-F500-4136-B3D2-E96F6F0921CA}" destId="{0252C8EF-7E45-474A-A35E-3B56109634DB}" srcOrd="0" destOrd="0" parTransId="{63E97C3A-FC9B-4CC8-8E5A-7631E9487F6D}" sibTransId="{A0D816CB-4CB3-4828-AAB4-FFE93BC3BA45}"/>
    <dgm:cxn modelId="{BFD3A5C8-1FF0-45CC-B743-4D38ECEE0AB4}" type="presOf" srcId="{003D0017-F500-4136-B3D2-E96F6F0921CA}" destId="{9B675F79-C32B-4965-A591-B5C7A27B5DAB}" srcOrd="0" destOrd="0" presId="urn:microsoft.com/office/officeart/2005/8/layout/list1"/>
    <dgm:cxn modelId="{C48745DE-D062-4107-A836-A1D9D1A32937}" srcId="{0252C8EF-7E45-474A-A35E-3B56109634DB}" destId="{99FC53BE-FB7F-49DE-A103-E81BC1E540F4}" srcOrd="0" destOrd="0" parTransId="{1144D7F3-7F05-485A-983C-661A9D52B58E}" sibTransId="{46088202-8B4C-4A55-BFB2-573B54F1819E}"/>
    <dgm:cxn modelId="{65B883C2-E12E-455B-81BD-BA9D64E1909F}" type="presParOf" srcId="{9B675F79-C32B-4965-A591-B5C7A27B5DAB}" destId="{A4D3030F-F06A-4624-B39E-D3DEDCFE46CD}" srcOrd="0" destOrd="0" presId="urn:microsoft.com/office/officeart/2005/8/layout/list1"/>
    <dgm:cxn modelId="{D110055A-C248-46B6-8F62-02C72A228D5E}" type="presParOf" srcId="{A4D3030F-F06A-4624-B39E-D3DEDCFE46CD}" destId="{F7B00211-F405-4B6F-A074-368B8EAC2878}" srcOrd="0" destOrd="0" presId="urn:microsoft.com/office/officeart/2005/8/layout/list1"/>
    <dgm:cxn modelId="{8CA2A5F6-1952-4142-9BC3-53D6F1CD203D}" type="presParOf" srcId="{A4D3030F-F06A-4624-B39E-D3DEDCFE46CD}" destId="{E1282E3E-46CD-4CDD-B53F-C5A421AF5FC2}" srcOrd="1" destOrd="0" presId="urn:microsoft.com/office/officeart/2005/8/layout/list1"/>
    <dgm:cxn modelId="{D9E8D55C-EBBD-48D8-B6B2-EF16A81ECC25}" type="presParOf" srcId="{9B675F79-C32B-4965-A591-B5C7A27B5DAB}" destId="{A430E73C-5D35-473F-8DA9-2AA94C8C4A47}" srcOrd="1" destOrd="0" presId="urn:microsoft.com/office/officeart/2005/8/layout/list1"/>
    <dgm:cxn modelId="{94A47E46-6E48-4107-8B15-CD3D5568FB9C}" type="presParOf" srcId="{9B675F79-C32B-4965-A591-B5C7A27B5DAB}" destId="{4A2C0369-68AA-40CF-AF5B-F78D23682AD1}" srcOrd="2" destOrd="0" presId="urn:microsoft.com/office/officeart/2005/8/layout/list1"/>
    <dgm:cxn modelId="{4F46E5E5-7C4B-482F-9210-72DFDF371F19}" type="presParOf" srcId="{9B675F79-C32B-4965-A591-B5C7A27B5DAB}" destId="{183F0AD5-7AEB-45BC-85C5-C96E089A5354}" srcOrd="3" destOrd="0" presId="urn:microsoft.com/office/officeart/2005/8/layout/list1"/>
    <dgm:cxn modelId="{B994E98E-9678-46F2-93B6-E73EE3856C2D}" type="presParOf" srcId="{9B675F79-C32B-4965-A591-B5C7A27B5DAB}" destId="{1684B129-7402-4A1C-B4E3-BA805D549F68}" srcOrd="4" destOrd="0" presId="urn:microsoft.com/office/officeart/2005/8/layout/list1"/>
    <dgm:cxn modelId="{34C05522-B426-4532-ABB4-564949960844}" type="presParOf" srcId="{1684B129-7402-4A1C-B4E3-BA805D549F68}" destId="{9D0FD7C4-8B2F-4DB2-970B-E13C887B81B8}" srcOrd="0" destOrd="0" presId="urn:microsoft.com/office/officeart/2005/8/layout/list1"/>
    <dgm:cxn modelId="{481AA82E-2EF9-46E0-BCD7-173BCD36E9AD}" type="presParOf" srcId="{1684B129-7402-4A1C-B4E3-BA805D549F68}" destId="{36AE8951-2AB1-4F70-9353-68DA1EE3BE09}" srcOrd="1" destOrd="0" presId="urn:microsoft.com/office/officeart/2005/8/layout/list1"/>
    <dgm:cxn modelId="{250DDC60-6064-4DC4-9989-14EAB99B9544}" type="presParOf" srcId="{9B675F79-C32B-4965-A591-B5C7A27B5DAB}" destId="{FABDBBCC-0F75-45A5-8B6E-A234C90C6B5A}" srcOrd="5" destOrd="0" presId="urn:microsoft.com/office/officeart/2005/8/layout/list1"/>
    <dgm:cxn modelId="{7D549577-397A-472E-9CE1-5CD4AF46E4CF}" type="presParOf" srcId="{9B675F79-C32B-4965-A591-B5C7A27B5DAB}" destId="{9DE42D13-0C4D-4D53-8B7E-F74DC131E80E}"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03D0017-F500-4136-B3D2-E96F6F0921CA}"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CN" altLang="en-US"/>
        </a:p>
      </dgm:t>
    </dgm:pt>
    <dgm:pt modelId="{B357F38F-0291-4E48-B7CC-021E04DC5453}">
      <dgm:prSet phldrT="[文本]"/>
      <dgm:spPr/>
      <dgm:t>
        <a:bodyPr/>
        <a:lstStyle/>
        <a:p>
          <a:r>
            <a:rPr lang="en-US" altLang="en-US" dirty="0"/>
            <a:t>3.</a:t>
          </a:r>
          <a:r>
            <a:rPr lang="zh-CN" altLang="en-US" dirty="0"/>
            <a:t>公开市场业务</a:t>
          </a:r>
        </a:p>
      </dgm:t>
    </dgm:pt>
    <dgm:pt modelId="{DC1BE6E7-E079-4778-80D8-608ADA7FB79F}" type="sibTrans" cxnId="{99540241-3B2B-4438-8C22-45B07A5EAB8E}">
      <dgm:prSet/>
      <dgm:spPr/>
      <dgm:t>
        <a:bodyPr/>
        <a:lstStyle/>
        <a:p>
          <a:endParaRPr lang="zh-CN" altLang="en-US"/>
        </a:p>
      </dgm:t>
    </dgm:pt>
    <dgm:pt modelId="{6BED453D-D5FB-4F04-95D2-68AB943BD2C2}" type="parTrans" cxnId="{99540241-3B2B-4438-8C22-45B07A5EAB8E}">
      <dgm:prSet/>
      <dgm:spPr/>
      <dgm:t>
        <a:bodyPr/>
        <a:lstStyle/>
        <a:p>
          <a:endParaRPr lang="zh-CN" altLang="en-US"/>
        </a:p>
      </dgm:t>
    </dgm:pt>
    <dgm:pt modelId="{9562607B-05F4-4FE4-9420-A1FB6643CD43}">
      <dgm:prSet phldrT="[文本]"/>
      <dgm:spPr/>
      <dgm:t>
        <a:bodyPr/>
        <a:lstStyle/>
        <a:p>
          <a:r>
            <a:rPr lang="zh-CN" altLang="en-US" dirty="0"/>
            <a:t>也称公开市场操作</a:t>
          </a:r>
          <a:r>
            <a:rPr lang="en-US" altLang="en-US" dirty="0"/>
            <a:t>, </a:t>
          </a:r>
          <a:r>
            <a:rPr lang="zh-CN" altLang="en-US" dirty="0"/>
            <a:t>是指中央银行通过在金融市场中公开买卖政府债券来调节货币供应量。 公开市场业务分两类</a:t>
          </a:r>
          <a:r>
            <a:rPr lang="en-US" altLang="en-US" dirty="0"/>
            <a:t>: </a:t>
          </a:r>
          <a:r>
            <a:rPr lang="zh-CN" altLang="en-US" dirty="0"/>
            <a:t>一类是主动性的市场业务公开</a:t>
          </a:r>
          <a:r>
            <a:rPr lang="en-US" altLang="en-US" dirty="0"/>
            <a:t>, </a:t>
          </a:r>
          <a:r>
            <a:rPr lang="zh-CN" altLang="en-US" dirty="0"/>
            <a:t>主要是改变准备金水平和基础货币</a:t>
          </a:r>
          <a:r>
            <a:rPr lang="en-US" altLang="en-US" dirty="0"/>
            <a:t>; </a:t>
          </a:r>
          <a:r>
            <a:rPr lang="zh-CN" altLang="en-US" dirty="0"/>
            <a:t>另一类是被动性的市场业务公开</a:t>
          </a:r>
          <a:r>
            <a:rPr lang="en-US" altLang="en-US" dirty="0"/>
            <a:t>, </a:t>
          </a:r>
          <a:r>
            <a:rPr lang="zh-CN" altLang="en-US" dirty="0"/>
            <a:t>主要是抵消影响基础货币的其他因素变动所带来的影响。</a:t>
          </a:r>
        </a:p>
      </dgm:t>
    </dgm:pt>
    <dgm:pt modelId="{956346BB-BD09-4F25-BA96-1AA3EE8AC364}" type="sibTrans" cxnId="{E6825173-BC9C-489A-A0A1-BD3686ACBFD2}">
      <dgm:prSet/>
      <dgm:spPr/>
      <dgm:t>
        <a:bodyPr/>
        <a:lstStyle/>
        <a:p>
          <a:endParaRPr lang="zh-CN" altLang="en-US"/>
        </a:p>
      </dgm:t>
    </dgm:pt>
    <dgm:pt modelId="{488D7CB2-CC2A-407A-9FC0-3ED3C48A87E9}" type="parTrans" cxnId="{E6825173-BC9C-489A-A0A1-BD3686ACBFD2}">
      <dgm:prSet/>
      <dgm:spPr/>
      <dgm:t>
        <a:bodyPr/>
        <a:lstStyle/>
        <a:p>
          <a:endParaRPr lang="zh-CN" altLang="en-US"/>
        </a:p>
      </dgm:t>
    </dgm:pt>
    <dgm:pt modelId="{CCA16E02-7F6A-4B23-85A0-2F756386F1A3}">
      <dgm:prSet phldrT="[文本]"/>
      <dgm:spPr/>
      <dgm:t>
        <a:bodyPr/>
        <a:lstStyle/>
        <a:p>
          <a:r>
            <a:rPr lang="en-US" altLang="en-US" dirty="0"/>
            <a:t>4.</a:t>
          </a:r>
          <a:r>
            <a:rPr lang="zh-CN" altLang="en-US" dirty="0"/>
            <a:t>其他货币政策工具</a:t>
          </a:r>
        </a:p>
      </dgm:t>
    </dgm:pt>
    <dgm:pt modelId="{C28B37AE-4E39-44D4-9EB7-84EAA1BFFE1D}" type="sibTrans" cxnId="{32E725E4-702D-4B41-BFD1-140EF8D2FAA1}">
      <dgm:prSet/>
      <dgm:spPr/>
      <dgm:t>
        <a:bodyPr/>
        <a:lstStyle/>
        <a:p>
          <a:endParaRPr lang="zh-CN" altLang="en-US"/>
        </a:p>
      </dgm:t>
    </dgm:pt>
    <dgm:pt modelId="{049512EF-6154-4942-AEBB-9FE25B43C058}" type="parTrans" cxnId="{32E725E4-702D-4B41-BFD1-140EF8D2FAA1}">
      <dgm:prSet/>
      <dgm:spPr/>
      <dgm:t>
        <a:bodyPr/>
        <a:lstStyle/>
        <a:p>
          <a:endParaRPr lang="zh-CN" altLang="en-US"/>
        </a:p>
      </dgm:t>
    </dgm:pt>
    <dgm:pt modelId="{F6208AD4-44DB-4F33-A43E-03389B90AEFF}">
      <dgm:prSet phldrT="[文本]"/>
      <dgm:spPr/>
      <dgm:t>
        <a:bodyPr/>
        <a:lstStyle/>
        <a:p>
          <a:r>
            <a:rPr lang="zh-CN" altLang="en-US" dirty="0"/>
            <a:t>现代货币政策工具逐渐趋向多元化</a:t>
          </a:r>
          <a:r>
            <a:rPr lang="en-US" altLang="en-US" dirty="0"/>
            <a:t>, </a:t>
          </a:r>
          <a:r>
            <a:rPr lang="zh-CN" altLang="en-US" dirty="0"/>
            <a:t>除上述三种主要政策工具之外</a:t>
          </a:r>
          <a:r>
            <a:rPr lang="en-US" altLang="en-US" dirty="0"/>
            <a:t>, </a:t>
          </a:r>
          <a:r>
            <a:rPr lang="zh-CN" altLang="en-US" dirty="0"/>
            <a:t>还有其他货币工具作为辅助性措施</a:t>
          </a:r>
          <a:r>
            <a:rPr lang="en-US" altLang="en-US" dirty="0"/>
            <a:t>, </a:t>
          </a:r>
          <a:r>
            <a:rPr lang="zh-CN" altLang="en-US" dirty="0"/>
            <a:t>主要有信用控制、 道义劝告和窗口指导等。</a:t>
          </a:r>
        </a:p>
      </dgm:t>
    </dgm:pt>
    <dgm:pt modelId="{7397E03A-F555-44DF-A089-8C84792F41AB}" type="sibTrans" cxnId="{7E3C8B12-BFB1-4758-9625-24FEBB1A01C8}">
      <dgm:prSet/>
      <dgm:spPr/>
      <dgm:t>
        <a:bodyPr/>
        <a:lstStyle/>
        <a:p>
          <a:endParaRPr lang="zh-CN" altLang="en-US"/>
        </a:p>
      </dgm:t>
    </dgm:pt>
    <dgm:pt modelId="{2C433000-8CDB-47F5-85AD-1A5809C7BD25}" type="parTrans" cxnId="{7E3C8B12-BFB1-4758-9625-24FEBB1A01C8}">
      <dgm:prSet/>
      <dgm:spPr/>
      <dgm:t>
        <a:bodyPr/>
        <a:lstStyle/>
        <a:p>
          <a:endParaRPr lang="zh-CN" altLang="en-US"/>
        </a:p>
      </dgm:t>
    </dgm:pt>
    <dgm:pt modelId="{9B675F79-C32B-4965-A591-B5C7A27B5DAB}" type="pres">
      <dgm:prSet presAssocID="{003D0017-F500-4136-B3D2-E96F6F0921CA}" presName="linear" presStyleCnt="0">
        <dgm:presLayoutVars>
          <dgm:dir/>
          <dgm:animLvl val="lvl"/>
          <dgm:resizeHandles val="exact"/>
        </dgm:presLayoutVars>
      </dgm:prSet>
      <dgm:spPr/>
    </dgm:pt>
    <dgm:pt modelId="{A7A545FB-A65A-441C-9098-FF3B818C5D6D}" type="pres">
      <dgm:prSet presAssocID="{B357F38F-0291-4E48-B7CC-021E04DC5453}" presName="parentLin" presStyleCnt="0"/>
      <dgm:spPr/>
    </dgm:pt>
    <dgm:pt modelId="{95D3307D-1E1C-4252-ADA2-FD47FFFFC275}" type="pres">
      <dgm:prSet presAssocID="{B357F38F-0291-4E48-B7CC-021E04DC5453}" presName="parentLeftMargin" presStyleLbl="node1" presStyleIdx="0" presStyleCnt="2"/>
      <dgm:spPr/>
    </dgm:pt>
    <dgm:pt modelId="{D600892C-3BBA-4670-B9AD-D2743B713182}" type="pres">
      <dgm:prSet presAssocID="{B357F38F-0291-4E48-B7CC-021E04DC5453}" presName="parentText" presStyleLbl="node1" presStyleIdx="0" presStyleCnt="2">
        <dgm:presLayoutVars>
          <dgm:chMax val="0"/>
          <dgm:bulletEnabled val="1"/>
        </dgm:presLayoutVars>
      </dgm:prSet>
      <dgm:spPr/>
    </dgm:pt>
    <dgm:pt modelId="{BE519FBC-F309-48B7-8599-41F519D76D70}" type="pres">
      <dgm:prSet presAssocID="{B357F38F-0291-4E48-B7CC-021E04DC5453}" presName="negativeSpace" presStyleCnt="0"/>
      <dgm:spPr/>
    </dgm:pt>
    <dgm:pt modelId="{4CFC093E-8C2B-48F9-82CE-1F160DA83B46}" type="pres">
      <dgm:prSet presAssocID="{B357F38F-0291-4E48-B7CC-021E04DC5453}" presName="childText" presStyleLbl="conFgAcc1" presStyleIdx="0" presStyleCnt="2">
        <dgm:presLayoutVars>
          <dgm:bulletEnabled val="1"/>
        </dgm:presLayoutVars>
      </dgm:prSet>
      <dgm:spPr/>
    </dgm:pt>
    <dgm:pt modelId="{2C15A34F-4B52-4473-8B23-BFAB0352AE66}" type="pres">
      <dgm:prSet presAssocID="{DC1BE6E7-E079-4778-80D8-608ADA7FB79F}" presName="spaceBetweenRectangles" presStyleCnt="0"/>
      <dgm:spPr/>
    </dgm:pt>
    <dgm:pt modelId="{CB47DDDC-F187-4595-B4B1-E15C4EAABE71}" type="pres">
      <dgm:prSet presAssocID="{CCA16E02-7F6A-4B23-85A0-2F756386F1A3}" presName="parentLin" presStyleCnt="0"/>
      <dgm:spPr/>
    </dgm:pt>
    <dgm:pt modelId="{32A44269-6E53-4EDE-B824-A7746C1AC65B}" type="pres">
      <dgm:prSet presAssocID="{CCA16E02-7F6A-4B23-85A0-2F756386F1A3}" presName="parentLeftMargin" presStyleLbl="node1" presStyleIdx="0" presStyleCnt="2"/>
      <dgm:spPr/>
    </dgm:pt>
    <dgm:pt modelId="{B1958BEA-4F95-48C4-8D0B-D8A59AD7FC79}" type="pres">
      <dgm:prSet presAssocID="{CCA16E02-7F6A-4B23-85A0-2F756386F1A3}" presName="parentText" presStyleLbl="node1" presStyleIdx="1" presStyleCnt="2">
        <dgm:presLayoutVars>
          <dgm:chMax val="0"/>
          <dgm:bulletEnabled val="1"/>
        </dgm:presLayoutVars>
      </dgm:prSet>
      <dgm:spPr/>
    </dgm:pt>
    <dgm:pt modelId="{49876451-4131-41DE-80CE-E29D3F38DF9F}" type="pres">
      <dgm:prSet presAssocID="{CCA16E02-7F6A-4B23-85A0-2F756386F1A3}" presName="negativeSpace" presStyleCnt="0"/>
      <dgm:spPr/>
    </dgm:pt>
    <dgm:pt modelId="{B5D27D36-9F57-48F6-A56F-4664BCB43F62}" type="pres">
      <dgm:prSet presAssocID="{CCA16E02-7F6A-4B23-85A0-2F756386F1A3}" presName="childText" presStyleLbl="conFgAcc1" presStyleIdx="1" presStyleCnt="2">
        <dgm:presLayoutVars>
          <dgm:bulletEnabled val="1"/>
        </dgm:presLayoutVars>
      </dgm:prSet>
      <dgm:spPr/>
    </dgm:pt>
  </dgm:ptLst>
  <dgm:cxnLst>
    <dgm:cxn modelId="{27FCCB00-5C06-41E3-9FB5-B4C2D095591F}" type="presOf" srcId="{B357F38F-0291-4E48-B7CC-021E04DC5453}" destId="{D600892C-3BBA-4670-B9AD-D2743B713182}" srcOrd="1" destOrd="0" presId="urn:microsoft.com/office/officeart/2005/8/layout/list1"/>
    <dgm:cxn modelId="{7E3C8B12-BFB1-4758-9625-24FEBB1A01C8}" srcId="{CCA16E02-7F6A-4B23-85A0-2F756386F1A3}" destId="{F6208AD4-44DB-4F33-A43E-03389B90AEFF}" srcOrd="0" destOrd="0" parTransId="{2C433000-8CDB-47F5-85AD-1A5809C7BD25}" sibTransId="{7397E03A-F555-44DF-A089-8C84792F41AB}"/>
    <dgm:cxn modelId="{20275129-698F-471F-9793-178650402240}" type="presOf" srcId="{9562607B-05F4-4FE4-9420-A1FB6643CD43}" destId="{4CFC093E-8C2B-48F9-82CE-1F160DA83B46}" srcOrd="0" destOrd="0" presId="urn:microsoft.com/office/officeart/2005/8/layout/list1"/>
    <dgm:cxn modelId="{834C035D-A6A9-4DD1-9229-1B12DFB7BC2D}" type="presOf" srcId="{CCA16E02-7F6A-4B23-85A0-2F756386F1A3}" destId="{B1958BEA-4F95-48C4-8D0B-D8A59AD7FC79}" srcOrd="1" destOrd="0" presId="urn:microsoft.com/office/officeart/2005/8/layout/list1"/>
    <dgm:cxn modelId="{99540241-3B2B-4438-8C22-45B07A5EAB8E}" srcId="{003D0017-F500-4136-B3D2-E96F6F0921CA}" destId="{B357F38F-0291-4E48-B7CC-021E04DC5453}" srcOrd="0" destOrd="0" parTransId="{6BED453D-D5FB-4F04-95D2-68AB943BD2C2}" sibTransId="{DC1BE6E7-E079-4778-80D8-608ADA7FB79F}"/>
    <dgm:cxn modelId="{E6825173-BC9C-489A-A0A1-BD3686ACBFD2}" srcId="{B357F38F-0291-4E48-B7CC-021E04DC5453}" destId="{9562607B-05F4-4FE4-9420-A1FB6643CD43}" srcOrd="0" destOrd="0" parTransId="{488D7CB2-CC2A-407A-9FC0-3ED3C48A87E9}" sibTransId="{956346BB-BD09-4F25-BA96-1AA3EE8AC364}"/>
    <dgm:cxn modelId="{D8061977-7C06-472A-833C-1BE8265D2126}" type="presOf" srcId="{B357F38F-0291-4E48-B7CC-021E04DC5453}" destId="{95D3307D-1E1C-4252-ADA2-FD47FFFFC275}" srcOrd="0" destOrd="0" presId="urn:microsoft.com/office/officeart/2005/8/layout/list1"/>
    <dgm:cxn modelId="{6AF2848E-DE02-494A-A141-EFACA1CDFEB4}" type="presOf" srcId="{CCA16E02-7F6A-4B23-85A0-2F756386F1A3}" destId="{32A44269-6E53-4EDE-B824-A7746C1AC65B}" srcOrd="0" destOrd="0" presId="urn:microsoft.com/office/officeart/2005/8/layout/list1"/>
    <dgm:cxn modelId="{8007A4BD-56D4-4CCE-98F9-46AFF98DAC93}" type="presOf" srcId="{F6208AD4-44DB-4F33-A43E-03389B90AEFF}" destId="{B5D27D36-9F57-48F6-A56F-4664BCB43F62}" srcOrd="0" destOrd="0" presId="urn:microsoft.com/office/officeart/2005/8/layout/list1"/>
    <dgm:cxn modelId="{BFD3A5C8-1FF0-45CC-B743-4D38ECEE0AB4}" type="presOf" srcId="{003D0017-F500-4136-B3D2-E96F6F0921CA}" destId="{9B675F79-C32B-4965-A591-B5C7A27B5DAB}" srcOrd="0" destOrd="0" presId="urn:microsoft.com/office/officeart/2005/8/layout/list1"/>
    <dgm:cxn modelId="{32E725E4-702D-4B41-BFD1-140EF8D2FAA1}" srcId="{003D0017-F500-4136-B3D2-E96F6F0921CA}" destId="{CCA16E02-7F6A-4B23-85A0-2F756386F1A3}" srcOrd="1" destOrd="0" parTransId="{049512EF-6154-4942-AEBB-9FE25B43C058}" sibTransId="{C28B37AE-4E39-44D4-9EB7-84EAA1BFFE1D}"/>
    <dgm:cxn modelId="{EADA7A4C-2701-491A-A544-3BADA2959BAF}" type="presParOf" srcId="{9B675F79-C32B-4965-A591-B5C7A27B5DAB}" destId="{A7A545FB-A65A-441C-9098-FF3B818C5D6D}" srcOrd="0" destOrd="0" presId="urn:microsoft.com/office/officeart/2005/8/layout/list1"/>
    <dgm:cxn modelId="{2C5F7142-9EE1-48B4-A720-8D6731284105}" type="presParOf" srcId="{A7A545FB-A65A-441C-9098-FF3B818C5D6D}" destId="{95D3307D-1E1C-4252-ADA2-FD47FFFFC275}" srcOrd="0" destOrd="0" presId="urn:microsoft.com/office/officeart/2005/8/layout/list1"/>
    <dgm:cxn modelId="{04E534E3-33B7-4EB7-AF18-3957EEFAD5C3}" type="presParOf" srcId="{A7A545FB-A65A-441C-9098-FF3B818C5D6D}" destId="{D600892C-3BBA-4670-B9AD-D2743B713182}" srcOrd="1" destOrd="0" presId="urn:microsoft.com/office/officeart/2005/8/layout/list1"/>
    <dgm:cxn modelId="{78F3C5F1-82BC-4959-A37A-54BD9F38418F}" type="presParOf" srcId="{9B675F79-C32B-4965-A591-B5C7A27B5DAB}" destId="{BE519FBC-F309-48B7-8599-41F519D76D70}" srcOrd="1" destOrd="0" presId="urn:microsoft.com/office/officeart/2005/8/layout/list1"/>
    <dgm:cxn modelId="{A05044FB-0D19-4E0D-853D-657626D0C1D8}" type="presParOf" srcId="{9B675F79-C32B-4965-A591-B5C7A27B5DAB}" destId="{4CFC093E-8C2B-48F9-82CE-1F160DA83B46}" srcOrd="2" destOrd="0" presId="urn:microsoft.com/office/officeart/2005/8/layout/list1"/>
    <dgm:cxn modelId="{EA66E45E-8E08-412B-921C-99F16BC33B36}" type="presParOf" srcId="{9B675F79-C32B-4965-A591-B5C7A27B5DAB}" destId="{2C15A34F-4B52-4473-8B23-BFAB0352AE66}" srcOrd="3" destOrd="0" presId="urn:microsoft.com/office/officeart/2005/8/layout/list1"/>
    <dgm:cxn modelId="{E010CB8A-24BC-4191-867B-DADA3DF8D420}" type="presParOf" srcId="{9B675F79-C32B-4965-A591-B5C7A27B5DAB}" destId="{CB47DDDC-F187-4595-B4B1-E15C4EAABE71}" srcOrd="4" destOrd="0" presId="urn:microsoft.com/office/officeart/2005/8/layout/list1"/>
    <dgm:cxn modelId="{27A5CFD4-2237-471D-AC9A-DA8C875115B8}" type="presParOf" srcId="{CB47DDDC-F187-4595-B4B1-E15C4EAABE71}" destId="{32A44269-6E53-4EDE-B824-A7746C1AC65B}" srcOrd="0" destOrd="0" presId="urn:microsoft.com/office/officeart/2005/8/layout/list1"/>
    <dgm:cxn modelId="{AC80B13D-2D99-407D-9781-D52790B1DDB0}" type="presParOf" srcId="{CB47DDDC-F187-4595-B4B1-E15C4EAABE71}" destId="{B1958BEA-4F95-48C4-8D0B-D8A59AD7FC79}" srcOrd="1" destOrd="0" presId="urn:microsoft.com/office/officeart/2005/8/layout/list1"/>
    <dgm:cxn modelId="{FB5AAD1C-B80D-43BF-88A8-259EE38A6434}" type="presParOf" srcId="{9B675F79-C32B-4965-A591-B5C7A27B5DAB}" destId="{49876451-4131-41DE-80CE-E29D3F38DF9F}" srcOrd="5" destOrd="0" presId="urn:microsoft.com/office/officeart/2005/8/layout/list1"/>
    <dgm:cxn modelId="{DBB56058-8C0E-4112-B9A8-D8B44D9D1B36}" type="presParOf" srcId="{9B675F79-C32B-4965-A591-B5C7A27B5DAB}" destId="{B5D27D36-9F57-48F6-A56F-4664BCB43F62}"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B20613-DFDB-4CCC-8924-3E25540F23F8}">
      <dsp:nvSpPr>
        <dsp:cNvPr id="0" name=""/>
        <dsp:cNvSpPr/>
      </dsp:nvSpPr>
      <dsp:spPr>
        <a:xfrm>
          <a:off x="0" y="344728"/>
          <a:ext cx="8577072" cy="11088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65676" tIns="333248" rIns="665676" bIns="113792"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a:t>在具备所有理想条件和市场机制能够充分发挥作用的情况下</a:t>
          </a:r>
          <a:r>
            <a:rPr lang="en-US" altLang="en-US" sz="1600" kern="1200" dirty="0"/>
            <a:t>, </a:t>
          </a:r>
          <a:r>
            <a:rPr lang="zh-CN" altLang="en-US" sz="1600" kern="1200" dirty="0"/>
            <a:t>市场对某些经济活动仍然无能为力。市场作用的局限性决定了市场失灵的存在。</a:t>
          </a:r>
        </a:p>
      </dsp:txBody>
      <dsp:txXfrm>
        <a:off x="0" y="344728"/>
        <a:ext cx="8577072" cy="1108800"/>
      </dsp:txXfrm>
    </dsp:sp>
    <dsp:sp modelId="{6819575A-D941-4810-A991-8C0D0173775B}">
      <dsp:nvSpPr>
        <dsp:cNvPr id="0" name=""/>
        <dsp:cNvSpPr/>
      </dsp:nvSpPr>
      <dsp:spPr>
        <a:xfrm>
          <a:off x="428853" y="108568"/>
          <a:ext cx="6003950" cy="47232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6935" tIns="0" rIns="226935" bIns="0" numCol="1" spcCol="1270" anchor="ctr" anchorCtr="0">
          <a:noAutofit/>
        </a:bodyPr>
        <a:lstStyle/>
        <a:p>
          <a:pPr marL="0" lvl="0" indent="0" algn="l" defTabSz="711200">
            <a:lnSpc>
              <a:spcPct val="90000"/>
            </a:lnSpc>
            <a:spcBef>
              <a:spcPct val="0"/>
            </a:spcBef>
            <a:spcAft>
              <a:spcPct val="35000"/>
            </a:spcAft>
            <a:buNone/>
          </a:pPr>
          <a:r>
            <a:rPr lang="en-US" altLang="en-US" sz="1600" kern="1200" dirty="0"/>
            <a:t>1.</a:t>
          </a:r>
          <a:r>
            <a:rPr lang="zh-CN" altLang="en-US" sz="1600" kern="1200" dirty="0"/>
            <a:t>市场作用的局限性</a:t>
          </a:r>
        </a:p>
      </dsp:txBody>
      <dsp:txXfrm>
        <a:off x="451910" y="131625"/>
        <a:ext cx="5957836" cy="426206"/>
      </dsp:txXfrm>
    </dsp:sp>
    <dsp:sp modelId="{6B048F03-8A9B-43F4-973C-DBBEC5039A0B}">
      <dsp:nvSpPr>
        <dsp:cNvPr id="0" name=""/>
        <dsp:cNvSpPr/>
      </dsp:nvSpPr>
      <dsp:spPr>
        <a:xfrm>
          <a:off x="0" y="1776088"/>
          <a:ext cx="8577072" cy="14112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65676" tIns="333248" rIns="665676" bIns="113792"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a:t>微观经济学理论认为</a:t>
          </a:r>
          <a:r>
            <a:rPr lang="en-US" altLang="en-US" sz="1600" kern="1200" dirty="0"/>
            <a:t>, </a:t>
          </a:r>
          <a:r>
            <a:rPr lang="zh-CN" altLang="en-US" sz="1600" kern="1200" dirty="0"/>
            <a:t>在完全竞争的市场条件下</a:t>
          </a:r>
          <a:r>
            <a:rPr lang="en-US" altLang="en-US" sz="1600" kern="1200" dirty="0"/>
            <a:t>, </a:t>
          </a:r>
          <a:r>
            <a:rPr lang="zh-CN" altLang="en-US" sz="1600" kern="1200" dirty="0"/>
            <a:t>市场调节机制使资源配置终将达到最优状态。 而现实经济中的市场有偏差</a:t>
          </a:r>
          <a:r>
            <a:rPr lang="en-US" altLang="en-US" sz="1600" kern="1200" dirty="0"/>
            <a:t>, </a:t>
          </a:r>
          <a:r>
            <a:rPr lang="zh-CN" altLang="en-US" sz="1600" kern="1200" dirty="0"/>
            <a:t>一般为垄断竞争市场、 寡头垄断市场和完全垄断市场</a:t>
          </a:r>
          <a:r>
            <a:rPr lang="en-US" altLang="en-US" sz="1600" kern="1200" dirty="0"/>
            <a:t>, </a:t>
          </a:r>
          <a:r>
            <a:rPr lang="zh-CN" altLang="en-US" sz="1600" kern="1200" dirty="0"/>
            <a:t>它们属于不完全竞争市场。</a:t>
          </a:r>
        </a:p>
      </dsp:txBody>
      <dsp:txXfrm>
        <a:off x="0" y="1776088"/>
        <a:ext cx="8577072" cy="1411200"/>
      </dsp:txXfrm>
    </dsp:sp>
    <dsp:sp modelId="{186D6433-9BA3-4673-9F80-4B9A5EC3582A}">
      <dsp:nvSpPr>
        <dsp:cNvPr id="0" name=""/>
        <dsp:cNvSpPr/>
      </dsp:nvSpPr>
      <dsp:spPr>
        <a:xfrm>
          <a:off x="428853" y="1539928"/>
          <a:ext cx="6003950" cy="47232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6935" tIns="0" rIns="226935" bIns="0" numCol="1" spcCol="1270" anchor="ctr" anchorCtr="0">
          <a:noAutofit/>
        </a:bodyPr>
        <a:lstStyle/>
        <a:p>
          <a:pPr marL="0" lvl="0" indent="0" algn="l" defTabSz="711200">
            <a:lnSpc>
              <a:spcPct val="90000"/>
            </a:lnSpc>
            <a:spcBef>
              <a:spcPct val="0"/>
            </a:spcBef>
            <a:spcAft>
              <a:spcPct val="35000"/>
            </a:spcAft>
            <a:buNone/>
          </a:pPr>
          <a:r>
            <a:rPr lang="en-US" altLang="en-US" sz="1600" kern="1200" dirty="0"/>
            <a:t>2.</a:t>
          </a:r>
          <a:r>
            <a:rPr lang="zh-CN" altLang="en-US" sz="1600" kern="1200" dirty="0"/>
            <a:t>市场竞争的不完全性</a:t>
          </a:r>
        </a:p>
      </dsp:txBody>
      <dsp:txXfrm>
        <a:off x="451910" y="1562985"/>
        <a:ext cx="5957836" cy="426206"/>
      </dsp:txXfrm>
    </dsp:sp>
    <dsp:sp modelId="{14B042DB-24C0-488C-9A65-550C1D03C8F9}">
      <dsp:nvSpPr>
        <dsp:cNvPr id="0" name=""/>
        <dsp:cNvSpPr/>
      </dsp:nvSpPr>
      <dsp:spPr>
        <a:xfrm>
          <a:off x="0" y="3509849"/>
          <a:ext cx="8577072" cy="7812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65676" tIns="333248" rIns="665676" bIns="113792"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a:t>市场不发达主要表现为经济发展水平低</a:t>
          </a:r>
          <a:r>
            <a:rPr lang="en-US" altLang="en-US" sz="1600" kern="1200"/>
            <a:t>, </a:t>
          </a:r>
          <a:r>
            <a:rPr lang="zh-CN" altLang="en-US" sz="1600" kern="1200"/>
            <a:t>社会化、 商品化、 货币化不发达。</a:t>
          </a:r>
          <a:endParaRPr lang="zh-CN" altLang="en-US" sz="1600" kern="1200" dirty="0"/>
        </a:p>
      </dsp:txBody>
      <dsp:txXfrm>
        <a:off x="0" y="3509849"/>
        <a:ext cx="8577072" cy="781200"/>
      </dsp:txXfrm>
    </dsp:sp>
    <dsp:sp modelId="{11B8E620-2AEA-4E26-95E4-03D6549756B9}">
      <dsp:nvSpPr>
        <dsp:cNvPr id="0" name=""/>
        <dsp:cNvSpPr/>
      </dsp:nvSpPr>
      <dsp:spPr>
        <a:xfrm>
          <a:off x="428853" y="3273689"/>
          <a:ext cx="6003950" cy="47232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6935" tIns="0" rIns="226935" bIns="0" numCol="1" spcCol="1270" anchor="ctr" anchorCtr="0">
          <a:noAutofit/>
        </a:bodyPr>
        <a:lstStyle/>
        <a:p>
          <a:pPr marL="0" lvl="0" indent="0" algn="l" defTabSz="711200">
            <a:lnSpc>
              <a:spcPct val="90000"/>
            </a:lnSpc>
            <a:spcBef>
              <a:spcPct val="0"/>
            </a:spcBef>
            <a:spcAft>
              <a:spcPct val="35000"/>
            </a:spcAft>
            <a:buNone/>
          </a:pPr>
          <a:r>
            <a:rPr lang="en-US" altLang="en-US" sz="1600" kern="1200" dirty="0"/>
            <a:t>3.</a:t>
          </a:r>
          <a:r>
            <a:rPr lang="zh-CN" altLang="en-US" sz="1600" kern="1200" dirty="0"/>
            <a:t>市场功能的不完善性</a:t>
          </a:r>
        </a:p>
      </dsp:txBody>
      <dsp:txXfrm>
        <a:off x="451910" y="3296746"/>
        <a:ext cx="5957836" cy="42620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F3E60B-1EE4-4128-9C6F-1BFA4ABB7E46}">
      <dsp:nvSpPr>
        <dsp:cNvPr id="0" name=""/>
        <dsp:cNvSpPr/>
      </dsp:nvSpPr>
      <dsp:spPr>
        <a:xfrm>
          <a:off x="0" y="0"/>
          <a:ext cx="4399618" cy="4399618"/>
        </a:xfrm>
        <a:prstGeom prst="pie">
          <a:avLst>
            <a:gd name="adj1" fmla="val 5400000"/>
            <a:gd name="adj2" fmla="val 1620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2225769-60AB-46BF-AD95-8D1DEB9D0173}">
      <dsp:nvSpPr>
        <dsp:cNvPr id="0" name=""/>
        <dsp:cNvSpPr/>
      </dsp:nvSpPr>
      <dsp:spPr>
        <a:xfrm>
          <a:off x="2199809" y="0"/>
          <a:ext cx="6377263" cy="4399618"/>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zh-CN" altLang="en-US" sz="2700" kern="1200" dirty="0"/>
            <a:t>第一</a:t>
          </a:r>
          <a:r>
            <a:rPr lang="en-US" altLang="en-US" sz="2700" kern="1200" dirty="0"/>
            <a:t>, </a:t>
          </a:r>
          <a:r>
            <a:rPr lang="zh-CN" altLang="en-US" sz="2700" kern="1200" dirty="0"/>
            <a:t>维持正常的市场秩序。 </a:t>
          </a:r>
        </a:p>
      </dsp:txBody>
      <dsp:txXfrm>
        <a:off x="2199809" y="0"/>
        <a:ext cx="3188631" cy="1319888"/>
      </dsp:txXfrm>
    </dsp:sp>
    <dsp:sp modelId="{3B96C2DC-A494-4E46-8A15-353ED48B9756}">
      <dsp:nvSpPr>
        <dsp:cNvPr id="0" name=""/>
        <dsp:cNvSpPr/>
      </dsp:nvSpPr>
      <dsp:spPr>
        <a:xfrm>
          <a:off x="769934" y="1319888"/>
          <a:ext cx="2859748" cy="2859748"/>
        </a:xfrm>
        <a:prstGeom prst="pie">
          <a:avLst>
            <a:gd name="adj1" fmla="val 5400000"/>
            <a:gd name="adj2" fmla="val 1620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402211D-E057-4A82-925A-7DA0D61426EA}">
      <dsp:nvSpPr>
        <dsp:cNvPr id="0" name=""/>
        <dsp:cNvSpPr/>
      </dsp:nvSpPr>
      <dsp:spPr>
        <a:xfrm>
          <a:off x="2199809" y="1319888"/>
          <a:ext cx="6377263" cy="2859748"/>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zh-CN" altLang="en-US" sz="2700" kern="1200"/>
            <a:t>第二</a:t>
          </a:r>
          <a:r>
            <a:rPr lang="en-US" altLang="en-US" sz="2700" kern="1200"/>
            <a:t>, </a:t>
          </a:r>
          <a:r>
            <a:rPr lang="zh-CN" altLang="en-US" sz="2700" kern="1200"/>
            <a:t>促进资源有效配置。 </a:t>
          </a:r>
          <a:endParaRPr lang="zh-CN" altLang="en-US" sz="2700" kern="1200" dirty="0"/>
        </a:p>
      </dsp:txBody>
      <dsp:txXfrm>
        <a:off x="2199809" y="1319888"/>
        <a:ext cx="3188631" cy="1319883"/>
      </dsp:txXfrm>
    </dsp:sp>
    <dsp:sp modelId="{84E9F4BC-2249-4FF5-9AC6-3B9E7A3CBBBA}">
      <dsp:nvSpPr>
        <dsp:cNvPr id="0" name=""/>
        <dsp:cNvSpPr/>
      </dsp:nvSpPr>
      <dsp:spPr>
        <a:xfrm>
          <a:off x="1539866" y="2639772"/>
          <a:ext cx="1319884" cy="1319884"/>
        </a:xfrm>
        <a:prstGeom prst="pie">
          <a:avLst>
            <a:gd name="adj1" fmla="val 5400000"/>
            <a:gd name="adj2" fmla="val 1620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3C5981-76B9-4658-A1EF-0CB8BA5BFD00}">
      <dsp:nvSpPr>
        <dsp:cNvPr id="0" name=""/>
        <dsp:cNvSpPr/>
      </dsp:nvSpPr>
      <dsp:spPr>
        <a:xfrm>
          <a:off x="2199809" y="2639772"/>
          <a:ext cx="6377263" cy="1319884"/>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zh-CN" altLang="en-US" sz="2700" kern="1200"/>
            <a:t>第三</a:t>
          </a:r>
          <a:r>
            <a:rPr lang="en-US" altLang="en-US" sz="2700" kern="1200"/>
            <a:t>, </a:t>
          </a:r>
          <a:r>
            <a:rPr lang="zh-CN" altLang="en-US" sz="2700" kern="1200"/>
            <a:t>促进社会公平。</a:t>
          </a:r>
          <a:endParaRPr lang="zh-CN" altLang="en-US" sz="2700" kern="1200" dirty="0"/>
        </a:p>
      </dsp:txBody>
      <dsp:txXfrm>
        <a:off x="2199809" y="2639772"/>
        <a:ext cx="3188631" cy="1319884"/>
      </dsp:txXfrm>
    </dsp:sp>
    <dsp:sp modelId="{03FF8A95-6C92-4A71-A06B-D04988E22300}">
      <dsp:nvSpPr>
        <dsp:cNvPr id="0" name=""/>
        <dsp:cNvSpPr/>
      </dsp:nvSpPr>
      <dsp:spPr>
        <a:xfrm>
          <a:off x="5388440" y="0"/>
          <a:ext cx="3188631" cy="1319888"/>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pPr>
          <a:r>
            <a:rPr lang="zh-CN" altLang="en-US" sz="1400" kern="1200"/>
            <a:t>正常的市场秩序是经济正常运行的基本前提。 政府运用各种强制性措施</a:t>
          </a:r>
          <a:r>
            <a:rPr lang="en-US" altLang="en-US" sz="1400" kern="1200"/>
            <a:t>, </a:t>
          </a:r>
          <a:r>
            <a:rPr lang="zh-CN" altLang="en-US" sz="1400" kern="1200"/>
            <a:t>建立并维持使市场机制能够有效发挥作用的经济环境。 </a:t>
          </a:r>
          <a:endParaRPr lang="zh-CN" altLang="en-US" sz="1400" kern="1200" dirty="0"/>
        </a:p>
      </dsp:txBody>
      <dsp:txXfrm>
        <a:off x="5388440" y="0"/>
        <a:ext cx="3188631" cy="1319888"/>
      </dsp:txXfrm>
    </dsp:sp>
    <dsp:sp modelId="{A5F5C784-60C4-41EC-8D57-A10D8408FA57}">
      <dsp:nvSpPr>
        <dsp:cNvPr id="0" name=""/>
        <dsp:cNvSpPr/>
      </dsp:nvSpPr>
      <dsp:spPr>
        <a:xfrm>
          <a:off x="5388440" y="1319888"/>
          <a:ext cx="3188631" cy="1319883"/>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pPr>
          <a:r>
            <a:rPr lang="zh-CN" altLang="en-US" sz="1400" kern="1200" dirty="0"/>
            <a:t>促进整个社会资源得到有效配置是微观经济政策的</a:t>
          </a:r>
          <a:r>
            <a:rPr lang="zh-CN" altLang="en-US" sz="1400" kern="1200"/>
            <a:t>重要目标之一。 </a:t>
          </a:r>
          <a:endParaRPr lang="zh-CN" altLang="en-US" sz="1400" kern="1200" dirty="0"/>
        </a:p>
      </dsp:txBody>
      <dsp:txXfrm>
        <a:off x="5388440" y="1319888"/>
        <a:ext cx="3188631" cy="1319883"/>
      </dsp:txXfrm>
    </dsp:sp>
    <dsp:sp modelId="{6FB47FDF-CB86-42DE-B817-73CC6A2C0B75}">
      <dsp:nvSpPr>
        <dsp:cNvPr id="0" name=""/>
        <dsp:cNvSpPr/>
      </dsp:nvSpPr>
      <dsp:spPr>
        <a:xfrm>
          <a:off x="5388440" y="2639772"/>
          <a:ext cx="3188631" cy="1319884"/>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pPr>
          <a:r>
            <a:rPr lang="zh-CN" altLang="en-US" sz="1400" kern="1200" dirty="0"/>
            <a:t>市场机制的调节作用在促进经济效率提高的同时</a:t>
          </a:r>
          <a:r>
            <a:rPr lang="en-US" altLang="en-US" sz="1400" kern="1200" dirty="0"/>
            <a:t>, </a:t>
          </a:r>
          <a:r>
            <a:rPr lang="zh-CN" altLang="en-US" sz="1400" kern="1200" dirty="0"/>
            <a:t>往往</a:t>
          </a:r>
          <a:r>
            <a:rPr lang="zh-CN" altLang="en-US" sz="1400" kern="1200"/>
            <a:t>会产生不平等的收入分配状况</a:t>
          </a:r>
          <a:r>
            <a:rPr lang="en-US" altLang="en-US" sz="1400" kern="1200"/>
            <a:t>, </a:t>
          </a:r>
          <a:r>
            <a:rPr lang="zh-CN" altLang="en-US" sz="1400" kern="1200"/>
            <a:t>导致贫富差距悬殊</a:t>
          </a:r>
          <a:r>
            <a:rPr lang="en-US" altLang="en-US" sz="1400" kern="1200"/>
            <a:t>, </a:t>
          </a:r>
          <a:r>
            <a:rPr lang="zh-CN" altLang="en-US" sz="1400" kern="1200"/>
            <a:t>从而带来严重的社会和经济问题。</a:t>
          </a:r>
          <a:endParaRPr lang="zh-CN" altLang="en-US" sz="1400" kern="1200" dirty="0"/>
        </a:p>
      </dsp:txBody>
      <dsp:txXfrm>
        <a:off x="5388440" y="2639772"/>
        <a:ext cx="3188631" cy="131988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CCB3EE-72EB-4718-A04A-68EA04EAFED5}">
      <dsp:nvSpPr>
        <dsp:cNvPr id="0" name=""/>
        <dsp:cNvSpPr/>
      </dsp:nvSpPr>
      <dsp:spPr>
        <a:xfrm rot="5400000">
          <a:off x="5628046" y="-2249094"/>
          <a:ext cx="1018080" cy="5776081"/>
        </a:xfrm>
        <a:prstGeom prst="round2Same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zh-CN" altLang="en-US" sz="1200" kern="1200" dirty="0"/>
            <a:t>充分就业是政府宏观调控的首要目标。 它在广泛意义上是指一切生产要素</a:t>
          </a:r>
          <a:r>
            <a:rPr lang="en-US" altLang="en-US" sz="1200" kern="1200" dirty="0"/>
            <a:t>( </a:t>
          </a:r>
          <a:r>
            <a:rPr lang="zh-CN" altLang="en-US" sz="1200" kern="1200"/>
            <a:t>包含劳动</a:t>
          </a:r>
          <a:r>
            <a:rPr lang="en-US" altLang="en-US" sz="1200" kern="1200"/>
            <a:t>) </a:t>
          </a:r>
          <a:r>
            <a:rPr lang="zh-CN" altLang="en-US" sz="1200" kern="1200"/>
            <a:t>都有机会以自己愿意的报酬参加生产的状态</a:t>
          </a:r>
          <a:r>
            <a:rPr lang="en-US" altLang="en-US" sz="1200" kern="1200"/>
            <a:t>, </a:t>
          </a:r>
          <a:r>
            <a:rPr lang="zh-CN" altLang="en-US" sz="1200" kern="1200"/>
            <a:t>也就是劳动力和生产设备都达到充分利用的状态。 从狭义角度看</a:t>
          </a:r>
          <a:r>
            <a:rPr lang="en-US" altLang="en-US" sz="1200" kern="1200"/>
            <a:t>, </a:t>
          </a:r>
          <a:r>
            <a:rPr lang="zh-CN" altLang="en-US" sz="1200" kern="1200"/>
            <a:t>是指总失业率等于自然失业率的状态。</a:t>
          </a:r>
          <a:endParaRPr lang="zh-CN" altLang="en-US" sz="1200" kern="1200" dirty="0"/>
        </a:p>
      </dsp:txBody>
      <dsp:txXfrm rot="-5400000">
        <a:off x="3249046" y="179605"/>
        <a:ext cx="5726382" cy="918682"/>
      </dsp:txXfrm>
    </dsp:sp>
    <dsp:sp modelId="{511363FC-6BE5-4EB1-9093-6EC9F1A98D62}">
      <dsp:nvSpPr>
        <dsp:cNvPr id="0" name=""/>
        <dsp:cNvSpPr/>
      </dsp:nvSpPr>
      <dsp:spPr>
        <a:xfrm>
          <a:off x="0" y="2645"/>
          <a:ext cx="3249046" cy="127260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n-US" altLang="en-US" sz="2600" kern="1200" dirty="0"/>
            <a:t>(</a:t>
          </a:r>
          <a:r>
            <a:rPr lang="zh-CN" altLang="en-US" sz="2600" kern="1200" dirty="0"/>
            <a:t>一</a:t>
          </a:r>
          <a:r>
            <a:rPr lang="en-US" altLang="en-US" sz="2600" kern="1200" dirty="0"/>
            <a:t>) </a:t>
          </a:r>
          <a:r>
            <a:rPr lang="zh-CN" altLang="en-US" sz="2600" kern="1200" dirty="0"/>
            <a:t>充分就业</a:t>
          </a:r>
        </a:p>
      </dsp:txBody>
      <dsp:txXfrm>
        <a:off x="62123" y="64768"/>
        <a:ext cx="3124800" cy="1148355"/>
      </dsp:txXfrm>
    </dsp:sp>
    <dsp:sp modelId="{F3C02DAA-8B9A-4940-87BE-C7F7A254F926}">
      <dsp:nvSpPr>
        <dsp:cNvPr id="0" name=""/>
        <dsp:cNvSpPr/>
      </dsp:nvSpPr>
      <dsp:spPr>
        <a:xfrm rot="5400000">
          <a:off x="5628046" y="-912863"/>
          <a:ext cx="1018080" cy="5776081"/>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zh-CN" altLang="en-US" sz="1200" kern="1200" dirty="0"/>
            <a:t>稳定物价是政府宏观调控的第二个目标。 物价水平是指物价总水平</a:t>
          </a:r>
          <a:r>
            <a:rPr lang="en-US" altLang="en-US" sz="1200" kern="1200" dirty="0"/>
            <a:t>, </a:t>
          </a:r>
          <a:r>
            <a:rPr lang="zh-CN" altLang="en-US" sz="1200" kern="1200" dirty="0"/>
            <a:t>稳定物价</a:t>
          </a:r>
          <a:r>
            <a:rPr lang="zh-CN" altLang="en-US" sz="1200" kern="1200"/>
            <a:t>不是维持物价固定不变</a:t>
          </a:r>
          <a:r>
            <a:rPr lang="en-US" altLang="en-US" sz="1200" kern="1200"/>
            <a:t>, </a:t>
          </a:r>
          <a:r>
            <a:rPr lang="zh-CN" altLang="en-US" sz="1200" kern="1200"/>
            <a:t>而是把物价的上涨控制在一定幅度之内。</a:t>
          </a:r>
          <a:endParaRPr lang="zh-CN" altLang="en-US" sz="1200" kern="1200" dirty="0"/>
        </a:p>
      </dsp:txBody>
      <dsp:txXfrm rot="-5400000">
        <a:off x="3249046" y="1515836"/>
        <a:ext cx="5726382" cy="918682"/>
      </dsp:txXfrm>
    </dsp:sp>
    <dsp:sp modelId="{BC97BD10-FC22-49C2-9FB4-224A48E25940}">
      <dsp:nvSpPr>
        <dsp:cNvPr id="0" name=""/>
        <dsp:cNvSpPr/>
      </dsp:nvSpPr>
      <dsp:spPr>
        <a:xfrm>
          <a:off x="0" y="1338876"/>
          <a:ext cx="3249046" cy="1272601"/>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n-US" altLang="en-US" sz="2600" kern="1200" dirty="0"/>
            <a:t>(</a:t>
          </a:r>
          <a:r>
            <a:rPr lang="zh-CN" altLang="en-US" sz="2600" kern="1200" dirty="0"/>
            <a:t>二</a:t>
          </a:r>
          <a:r>
            <a:rPr lang="en-US" altLang="en-US" sz="2600" kern="1200" dirty="0"/>
            <a:t>) </a:t>
          </a:r>
          <a:r>
            <a:rPr lang="zh-CN" altLang="en-US" sz="2600" kern="1200" dirty="0"/>
            <a:t>稳定物价</a:t>
          </a:r>
        </a:p>
      </dsp:txBody>
      <dsp:txXfrm>
        <a:off x="62123" y="1400999"/>
        <a:ext cx="3124800" cy="1148355"/>
      </dsp:txXfrm>
    </dsp:sp>
    <dsp:sp modelId="{9EBD4C63-6783-41C8-AC16-B05C029FBA45}">
      <dsp:nvSpPr>
        <dsp:cNvPr id="0" name=""/>
        <dsp:cNvSpPr/>
      </dsp:nvSpPr>
      <dsp:spPr>
        <a:xfrm rot="5400000">
          <a:off x="5628046" y="423367"/>
          <a:ext cx="1018080" cy="5776081"/>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zh-CN" altLang="en-US" sz="1200" kern="1200" dirty="0"/>
            <a:t>政府宏观调控的第三个目标是促进经济持续均衡增长。 经济增长是指在一个较</a:t>
          </a:r>
          <a:r>
            <a:rPr lang="zh-CN" altLang="en-US" sz="1200" kern="1200"/>
            <a:t>长时间跨度内一国人均产出</a:t>
          </a:r>
          <a:r>
            <a:rPr lang="en-US" altLang="en-US" sz="1200" kern="1200"/>
            <a:t>(</a:t>
          </a:r>
          <a:r>
            <a:rPr lang="zh-CN" altLang="en-US" sz="1200" kern="1200"/>
            <a:t>或人均收入</a:t>
          </a:r>
          <a:r>
            <a:rPr lang="en-US" altLang="en-US" sz="1200" kern="1200"/>
            <a:t>) </a:t>
          </a:r>
          <a:r>
            <a:rPr lang="zh-CN" altLang="en-US" sz="1200" kern="1200"/>
            <a:t>水平的持续提升</a:t>
          </a:r>
          <a:r>
            <a:rPr lang="en-US" altLang="en-US" sz="1200" kern="1200"/>
            <a:t>, </a:t>
          </a:r>
          <a:r>
            <a:rPr lang="zh-CN" altLang="en-US" sz="1200" kern="1200"/>
            <a:t>通常用一定时期内实际国内生产总值年均增长率来衡量。</a:t>
          </a:r>
          <a:endParaRPr lang="zh-CN" altLang="en-US" sz="1200" kern="1200" dirty="0"/>
        </a:p>
      </dsp:txBody>
      <dsp:txXfrm rot="-5400000">
        <a:off x="3249046" y="2852067"/>
        <a:ext cx="5726382" cy="918682"/>
      </dsp:txXfrm>
    </dsp:sp>
    <dsp:sp modelId="{00750E67-768A-48D3-9F3A-EE907EDA0E62}">
      <dsp:nvSpPr>
        <dsp:cNvPr id="0" name=""/>
        <dsp:cNvSpPr/>
      </dsp:nvSpPr>
      <dsp:spPr>
        <a:xfrm>
          <a:off x="0" y="2675108"/>
          <a:ext cx="3249046" cy="1272601"/>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n-US" altLang="en-US" sz="2600" kern="1200" dirty="0"/>
            <a:t>(</a:t>
          </a:r>
          <a:r>
            <a:rPr lang="zh-CN" altLang="en-US" sz="2600" kern="1200" dirty="0"/>
            <a:t>三</a:t>
          </a:r>
          <a:r>
            <a:rPr lang="en-US" altLang="en-US" sz="2600" kern="1200" dirty="0"/>
            <a:t>) </a:t>
          </a:r>
          <a:r>
            <a:rPr lang="zh-CN" altLang="en-US" sz="2600" kern="1200" dirty="0"/>
            <a:t>经济持续均衡增长</a:t>
          </a:r>
        </a:p>
      </dsp:txBody>
      <dsp:txXfrm>
        <a:off x="62123" y="2737231"/>
        <a:ext cx="3124800" cy="1148355"/>
      </dsp:txXfrm>
    </dsp:sp>
    <dsp:sp modelId="{6F7B1871-CF3B-4985-BEBC-A3A1C27B07AB}">
      <dsp:nvSpPr>
        <dsp:cNvPr id="0" name=""/>
        <dsp:cNvSpPr/>
      </dsp:nvSpPr>
      <dsp:spPr>
        <a:xfrm rot="5400000">
          <a:off x="5628046" y="1759598"/>
          <a:ext cx="1018080" cy="5776081"/>
        </a:xfrm>
        <a:prstGeom prst="round2Same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zh-CN" altLang="en-US" sz="1200" kern="1200" dirty="0"/>
            <a:t>政府宏观调控的第四个目标是促进国际收支平衡。 国际收支平衡就是采取</a:t>
          </a:r>
          <a:r>
            <a:rPr lang="zh-CN" altLang="en-US" sz="1200" kern="1200"/>
            <a:t>各种措施纠正国际收支差额</a:t>
          </a:r>
          <a:r>
            <a:rPr lang="en-US" altLang="en-US" sz="1200" kern="1200"/>
            <a:t>, </a:t>
          </a:r>
          <a:r>
            <a:rPr lang="zh-CN" altLang="en-US" sz="1200" kern="1200"/>
            <a:t>使其趋于平衡。 若一国国际收支出现失衡</a:t>
          </a:r>
          <a:r>
            <a:rPr lang="en-US" altLang="en-US" sz="1200" kern="1200"/>
            <a:t>, </a:t>
          </a:r>
          <a:r>
            <a:rPr lang="zh-CN" altLang="en-US" sz="1200" kern="1200"/>
            <a:t>无论是顺差或逆差</a:t>
          </a:r>
          <a:r>
            <a:rPr lang="en-US" altLang="en-US" sz="1200" kern="1200"/>
            <a:t>, </a:t>
          </a:r>
          <a:r>
            <a:rPr lang="zh-CN" altLang="en-US" sz="1200" kern="1200"/>
            <a:t>都会对本国经济造成不利影响。</a:t>
          </a:r>
          <a:endParaRPr lang="zh-CN" altLang="en-US" sz="1200" kern="1200" dirty="0"/>
        </a:p>
      </dsp:txBody>
      <dsp:txXfrm rot="-5400000">
        <a:off x="3249046" y="4188298"/>
        <a:ext cx="5726382" cy="918682"/>
      </dsp:txXfrm>
    </dsp:sp>
    <dsp:sp modelId="{6FF0BBF4-872D-47DC-B0DF-A56FA147AE65}">
      <dsp:nvSpPr>
        <dsp:cNvPr id="0" name=""/>
        <dsp:cNvSpPr/>
      </dsp:nvSpPr>
      <dsp:spPr>
        <a:xfrm>
          <a:off x="0" y="4011339"/>
          <a:ext cx="3249046" cy="1272601"/>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n-US" altLang="en-US" sz="2600" kern="1200" dirty="0"/>
            <a:t>(</a:t>
          </a:r>
          <a:r>
            <a:rPr lang="zh-CN" altLang="en-US" sz="2600" kern="1200" dirty="0"/>
            <a:t>四</a:t>
          </a:r>
          <a:r>
            <a:rPr lang="en-US" altLang="en-US" sz="2600" kern="1200" dirty="0"/>
            <a:t>) </a:t>
          </a:r>
          <a:r>
            <a:rPr lang="zh-CN" altLang="en-US" sz="2600" kern="1200" dirty="0"/>
            <a:t>国际收支平衡</a:t>
          </a:r>
        </a:p>
      </dsp:txBody>
      <dsp:txXfrm>
        <a:off x="62123" y="4073462"/>
        <a:ext cx="3124800" cy="114835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B52046-BA89-4607-96AF-C09FE971DF7D}">
      <dsp:nvSpPr>
        <dsp:cNvPr id="0" name=""/>
        <dsp:cNvSpPr/>
      </dsp:nvSpPr>
      <dsp:spPr>
        <a:xfrm>
          <a:off x="246340" y="2297"/>
          <a:ext cx="4063070" cy="2437842"/>
        </a:xfrm>
        <a:prstGeom prst="rect">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en-US" sz="2400" kern="1200" dirty="0"/>
            <a:t>1.</a:t>
          </a:r>
          <a:r>
            <a:rPr lang="zh-CN" altLang="en-US" sz="2400" kern="1200" dirty="0"/>
            <a:t>政府支出</a:t>
          </a:r>
        </a:p>
        <a:p>
          <a:pPr marL="171450" lvl="1" indent="-171450" algn="l" defTabSz="844550">
            <a:lnSpc>
              <a:spcPct val="90000"/>
            </a:lnSpc>
            <a:spcBef>
              <a:spcPct val="0"/>
            </a:spcBef>
            <a:spcAft>
              <a:spcPct val="15000"/>
            </a:spcAft>
            <a:buChar char="•"/>
          </a:pPr>
          <a:r>
            <a:rPr lang="en-US" altLang="en-US" sz="1900" kern="1200" dirty="0"/>
            <a:t>(1) </a:t>
          </a:r>
          <a:r>
            <a:rPr lang="zh-CN" altLang="en-US" sz="1900" kern="1200" dirty="0"/>
            <a:t>政府购买。</a:t>
          </a:r>
        </a:p>
        <a:p>
          <a:pPr marL="171450" lvl="1" indent="-171450" algn="l" defTabSz="844550">
            <a:lnSpc>
              <a:spcPct val="90000"/>
            </a:lnSpc>
            <a:spcBef>
              <a:spcPct val="0"/>
            </a:spcBef>
            <a:spcAft>
              <a:spcPct val="15000"/>
            </a:spcAft>
            <a:buChar char="•"/>
          </a:pPr>
          <a:r>
            <a:rPr lang="en-US" altLang="en-US" sz="1900" kern="1200" dirty="0"/>
            <a:t>(2) </a:t>
          </a:r>
          <a:r>
            <a:rPr lang="zh-CN" altLang="en-US" sz="1900" kern="1200" dirty="0"/>
            <a:t>转移支付。</a:t>
          </a:r>
        </a:p>
        <a:p>
          <a:pPr marL="171450" lvl="1" indent="-171450" algn="l" defTabSz="844550">
            <a:lnSpc>
              <a:spcPct val="90000"/>
            </a:lnSpc>
            <a:spcBef>
              <a:spcPct val="0"/>
            </a:spcBef>
            <a:spcAft>
              <a:spcPct val="15000"/>
            </a:spcAft>
            <a:buChar char="•"/>
          </a:pPr>
          <a:r>
            <a:rPr lang="en-US" altLang="en-US" sz="1900" kern="1200" dirty="0"/>
            <a:t>(3) </a:t>
          </a:r>
          <a:r>
            <a:rPr lang="zh-CN" altLang="en-US" sz="1900" kern="1200" dirty="0"/>
            <a:t>净利息支付。</a:t>
          </a:r>
        </a:p>
      </dsp:txBody>
      <dsp:txXfrm>
        <a:off x="246340" y="2297"/>
        <a:ext cx="4063070" cy="2437842"/>
      </dsp:txXfrm>
    </dsp:sp>
    <dsp:sp modelId="{4CD42459-E246-4648-9E9D-A3A498C7F7C3}">
      <dsp:nvSpPr>
        <dsp:cNvPr id="0" name=""/>
        <dsp:cNvSpPr/>
      </dsp:nvSpPr>
      <dsp:spPr>
        <a:xfrm>
          <a:off x="4715717" y="2297"/>
          <a:ext cx="4063070" cy="2437842"/>
        </a:xfrm>
        <a:prstGeom prst="rect">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en-US" sz="2400" kern="1200"/>
            <a:t>2.</a:t>
          </a:r>
          <a:r>
            <a:rPr lang="zh-CN" altLang="en-US" sz="2400" kern="1200"/>
            <a:t>政府收入</a:t>
          </a:r>
          <a:endParaRPr lang="zh-CN" altLang="en-US" sz="2400" kern="1200" dirty="0"/>
        </a:p>
        <a:p>
          <a:pPr marL="171450" lvl="1" indent="-171450" algn="l" defTabSz="844550">
            <a:lnSpc>
              <a:spcPct val="90000"/>
            </a:lnSpc>
            <a:spcBef>
              <a:spcPct val="0"/>
            </a:spcBef>
            <a:spcAft>
              <a:spcPct val="15000"/>
            </a:spcAft>
            <a:buChar char="•"/>
          </a:pPr>
          <a:r>
            <a:rPr lang="en-US" altLang="en-US" sz="1900" kern="1200" dirty="0"/>
            <a:t>(1) </a:t>
          </a:r>
          <a:r>
            <a:rPr lang="zh-CN" altLang="en-US" sz="1900" kern="1200" dirty="0"/>
            <a:t>税收。</a:t>
          </a:r>
        </a:p>
        <a:p>
          <a:pPr marL="171450" lvl="1" indent="-171450" algn="l" defTabSz="844550">
            <a:lnSpc>
              <a:spcPct val="90000"/>
            </a:lnSpc>
            <a:spcBef>
              <a:spcPct val="0"/>
            </a:spcBef>
            <a:spcAft>
              <a:spcPct val="15000"/>
            </a:spcAft>
            <a:buChar char="•"/>
          </a:pPr>
          <a:r>
            <a:rPr lang="en-US" altLang="en-US" sz="1900" kern="1200" dirty="0"/>
            <a:t>(2) </a:t>
          </a:r>
          <a:r>
            <a:rPr lang="zh-CN" altLang="en-US" sz="1900" kern="1200" dirty="0"/>
            <a:t>公债。</a:t>
          </a:r>
        </a:p>
      </dsp:txBody>
      <dsp:txXfrm>
        <a:off x="4715717" y="2297"/>
        <a:ext cx="4063070" cy="2437842"/>
      </dsp:txXfrm>
    </dsp:sp>
    <dsp:sp modelId="{236CA100-C43E-4F69-B33F-EDF9494773C5}">
      <dsp:nvSpPr>
        <dsp:cNvPr id="0" name=""/>
        <dsp:cNvSpPr/>
      </dsp:nvSpPr>
      <dsp:spPr>
        <a:xfrm>
          <a:off x="2481028" y="2846446"/>
          <a:ext cx="4063070" cy="2437842"/>
        </a:xfrm>
        <a:prstGeom prst="rect">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altLang="en-US" sz="2400" kern="1200" dirty="0"/>
            <a:t>3.</a:t>
          </a:r>
          <a:r>
            <a:rPr lang="zh-CN" altLang="en-US" sz="2400" kern="1200" dirty="0"/>
            <a:t>财政预算</a:t>
          </a:r>
        </a:p>
        <a:p>
          <a:pPr marL="171450" lvl="1" indent="-171450" algn="l" defTabSz="844550">
            <a:lnSpc>
              <a:spcPct val="90000"/>
            </a:lnSpc>
            <a:spcBef>
              <a:spcPct val="0"/>
            </a:spcBef>
            <a:spcAft>
              <a:spcPct val="15000"/>
            </a:spcAft>
            <a:buChar char="•"/>
          </a:pPr>
          <a:r>
            <a:rPr lang="zh-CN" altLang="en-US" sz="1900" kern="1200" dirty="0"/>
            <a:t>财政预算</a:t>
          </a:r>
          <a:r>
            <a:rPr lang="en-US" altLang="en-US" sz="1900" kern="1200" dirty="0"/>
            <a:t>, </a:t>
          </a:r>
          <a:r>
            <a:rPr lang="zh-CN" altLang="en-US" sz="1900" kern="1200" dirty="0"/>
            <a:t>也称公共财政预算</a:t>
          </a:r>
          <a:r>
            <a:rPr lang="en-US" altLang="en-US" sz="1900" kern="1200" dirty="0"/>
            <a:t>, </a:t>
          </a:r>
          <a:r>
            <a:rPr lang="zh-CN" altLang="en-US" sz="1900" kern="1200" dirty="0"/>
            <a:t>是由政府编制</a:t>
          </a:r>
          <a:r>
            <a:rPr lang="en-US" altLang="en-US" sz="1900" kern="1200" dirty="0"/>
            <a:t>, </a:t>
          </a:r>
          <a:r>
            <a:rPr lang="zh-CN" altLang="en-US" sz="1900" kern="1200" dirty="0"/>
            <a:t>经立法机关审批</a:t>
          </a:r>
          <a:r>
            <a:rPr lang="en-US" altLang="en-US" sz="1900" kern="1200" dirty="0"/>
            <a:t>, </a:t>
          </a:r>
          <a:r>
            <a:rPr lang="zh-CN" altLang="en-US" sz="1900" kern="1200" dirty="0"/>
            <a:t>反映政府一</a:t>
          </a:r>
          <a:r>
            <a:rPr lang="zh-CN" altLang="en-US" sz="1900" kern="1200"/>
            <a:t>个财政年度内收支状况的计划。</a:t>
          </a:r>
          <a:endParaRPr lang="zh-CN" altLang="en-US" sz="1900" kern="1200" dirty="0"/>
        </a:p>
      </dsp:txBody>
      <dsp:txXfrm>
        <a:off x="2481028" y="2846446"/>
        <a:ext cx="4063070" cy="243784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5EFAD7-A420-40FA-B736-7D9027C02167}">
      <dsp:nvSpPr>
        <dsp:cNvPr id="0" name=""/>
        <dsp:cNvSpPr/>
      </dsp:nvSpPr>
      <dsp:spPr>
        <a:xfrm>
          <a:off x="0" y="303472"/>
          <a:ext cx="9025128" cy="15435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00450" tIns="291592" rIns="700450" bIns="99568"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a:t>如果国民经济出现衰退</a:t>
          </a:r>
          <a:r>
            <a:rPr lang="en-US" altLang="en-US" sz="1400" kern="1200"/>
            <a:t>, </a:t>
          </a:r>
          <a:r>
            <a:rPr lang="zh-CN" altLang="en-US" sz="1400" kern="1200"/>
            <a:t>失业人数增加</a:t>
          </a:r>
          <a:r>
            <a:rPr lang="en-US" altLang="en-US" sz="1400" kern="1200"/>
            <a:t>, </a:t>
          </a:r>
          <a:r>
            <a:rPr lang="zh-CN" altLang="en-US" sz="1400" kern="1200"/>
            <a:t>就会有一大批居民具备申请失业救济金的资格</a:t>
          </a:r>
          <a:r>
            <a:rPr lang="en-US" altLang="en-US" sz="1400" kern="1200"/>
            <a:t>, </a:t>
          </a:r>
          <a:r>
            <a:rPr lang="zh-CN" altLang="en-US" sz="1400" kern="1200"/>
            <a:t>政府向失业者支付的津贴或救济金就会相应增加。 这样就可以抑制人均收入特别是可支配收入的下降</a:t>
          </a:r>
          <a:r>
            <a:rPr lang="en-US" altLang="en-US" sz="1400" kern="1200"/>
            <a:t>, </a:t>
          </a:r>
          <a:r>
            <a:rPr lang="zh-CN" altLang="en-US" sz="1400" kern="1200"/>
            <a:t>进而抑制消费需求的下降。 同样</a:t>
          </a:r>
          <a:r>
            <a:rPr lang="en-US" altLang="en-US" sz="1400" kern="1200"/>
            <a:t>, </a:t>
          </a:r>
          <a:r>
            <a:rPr lang="zh-CN" altLang="en-US" sz="1400" kern="1200"/>
            <a:t>如果经济出现繁荣</a:t>
          </a:r>
          <a:r>
            <a:rPr lang="en-US" altLang="en-US" sz="1400" kern="1200"/>
            <a:t>, </a:t>
          </a:r>
          <a:r>
            <a:rPr lang="zh-CN" altLang="en-US" sz="1400" kern="1200"/>
            <a:t>失业者可以重新获得工作机会</a:t>
          </a:r>
          <a:r>
            <a:rPr lang="en-US" altLang="en-US" sz="1400" kern="1200"/>
            <a:t>, </a:t>
          </a:r>
          <a:r>
            <a:rPr lang="zh-CN" altLang="en-US" sz="1400" kern="1200"/>
            <a:t>失业救济金和其他福利支出也会自动减少</a:t>
          </a:r>
          <a:r>
            <a:rPr lang="en-US" altLang="en-US" sz="1400" kern="1200"/>
            <a:t>, </a:t>
          </a:r>
          <a:r>
            <a:rPr lang="zh-CN" altLang="en-US" sz="1400" kern="1200"/>
            <a:t>从而抑制可支配收入和消费的增长</a:t>
          </a:r>
          <a:r>
            <a:rPr lang="en-US" altLang="en-US" sz="1400" kern="1200"/>
            <a:t>, </a:t>
          </a:r>
          <a:r>
            <a:rPr lang="zh-CN" altLang="en-US" sz="1400" kern="1200"/>
            <a:t>使总需求不致过旺。</a:t>
          </a:r>
          <a:endParaRPr lang="zh-CN" altLang="en-US" sz="1400" kern="1200" dirty="0"/>
        </a:p>
      </dsp:txBody>
      <dsp:txXfrm>
        <a:off x="0" y="303472"/>
        <a:ext cx="9025128" cy="1543500"/>
      </dsp:txXfrm>
    </dsp:sp>
    <dsp:sp modelId="{5838C7F9-3FD9-43AC-B142-BBB61A5C3E02}">
      <dsp:nvSpPr>
        <dsp:cNvPr id="0" name=""/>
        <dsp:cNvSpPr/>
      </dsp:nvSpPr>
      <dsp:spPr>
        <a:xfrm>
          <a:off x="451256" y="96832"/>
          <a:ext cx="6317589" cy="4132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8790" tIns="0" rIns="238790" bIns="0" numCol="1" spcCol="1270" anchor="ctr" anchorCtr="0">
          <a:noAutofit/>
        </a:bodyPr>
        <a:lstStyle/>
        <a:p>
          <a:pPr marL="0" lvl="0" indent="0" algn="l" defTabSz="622300">
            <a:lnSpc>
              <a:spcPct val="90000"/>
            </a:lnSpc>
            <a:spcBef>
              <a:spcPct val="0"/>
            </a:spcBef>
            <a:spcAft>
              <a:spcPct val="35000"/>
            </a:spcAft>
            <a:buNone/>
          </a:pPr>
          <a:r>
            <a:rPr lang="en-US" altLang="en-US" sz="1400" kern="1200"/>
            <a:t>(</a:t>
          </a:r>
          <a:r>
            <a:rPr lang="zh-CN" altLang="en-US" sz="1400" kern="1200"/>
            <a:t>一</a:t>
          </a:r>
          <a:r>
            <a:rPr lang="en-US" altLang="en-US" sz="1400" kern="1200"/>
            <a:t>) </a:t>
          </a:r>
          <a:r>
            <a:rPr lang="zh-CN" altLang="en-US" sz="1400" kern="1200"/>
            <a:t>失业保障机制</a:t>
          </a:r>
          <a:endParaRPr lang="zh-CN" altLang="en-US" sz="1400" kern="1200" dirty="0"/>
        </a:p>
      </dsp:txBody>
      <dsp:txXfrm>
        <a:off x="471431" y="117007"/>
        <a:ext cx="6277239" cy="372930"/>
      </dsp:txXfrm>
    </dsp:sp>
    <dsp:sp modelId="{82635E30-03EB-419F-AFA3-AB6A14965DC6}">
      <dsp:nvSpPr>
        <dsp:cNvPr id="0" name=""/>
        <dsp:cNvSpPr/>
      </dsp:nvSpPr>
      <dsp:spPr>
        <a:xfrm>
          <a:off x="0" y="2129212"/>
          <a:ext cx="9025128" cy="15435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00450" tIns="291592" rIns="700450" bIns="99568"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a:t>经济萧条时</a:t>
          </a:r>
          <a:r>
            <a:rPr lang="en-US" altLang="en-US" sz="1400" kern="1200" dirty="0"/>
            <a:t>, </a:t>
          </a:r>
          <a:r>
            <a:rPr lang="zh-CN" altLang="en-US" sz="1400" kern="1200" dirty="0"/>
            <a:t>国民收入下降</a:t>
          </a:r>
          <a:r>
            <a:rPr lang="en-US" altLang="en-US" sz="1400" kern="1200" dirty="0"/>
            <a:t>, </a:t>
          </a:r>
          <a:r>
            <a:rPr lang="zh-CN" altLang="en-US" sz="1400" kern="1200" dirty="0"/>
            <a:t>农产品价格下降</a:t>
          </a:r>
          <a:r>
            <a:rPr lang="en-US" altLang="en-US" sz="1400" kern="1200" dirty="0"/>
            <a:t>, </a:t>
          </a:r>
          <a:r>
            <a:rPr lang="zh-CN" altLang="en-US" sz="1400" kern="1200" dirty="0"/>
            <a:t>政府依照农产品价格维持制度</a:t>
          </a:r>
          <a:r>
            <a:rPr lang="en-US" altLang="en-US" sz="1400" kern="1200" dirty="0"/>
            <a:t>, </a:t>
          </a:r>
          <a:r>
            <a:rPr lang="zh-CN" altLang="en-US" sz="1400" kern="1200"/>
            <a:t>按支持价格收购农产品</a:t>
          </a:r>
          <a:r>
            <a:rPr lang="en-US" altLang="en-US" sz="1400" kern="1200"/>
            <a:t>, </a:t>
          </a:r>
          <a:r>
            <a:rPr lang="zh-CN" altLang="en-US" sz="1400" kern="1200"/>
            <a:t>使农民收入和消费维持在一定水平上。 经济繁荣时</a:t>
          </a:r>
          <a:r>
            <a:rPr lang="en-US" altLang="en-US" sz="1400" kern="1200"/>
            <a:t>, </a:t>
          </a:r>
          <a:r>
            <a:rPr lang="zh-CN" altLang="en-US" sz="1400" kern="1200"/>
            <a:t>国民收入水平上升</a:t>
          </a:r>
          <a:r>
            <a:rPr lang="en-US" altLang="en-US" sz="1400" kern="1200"/>
            <a:t>,</a:t>
          </a:r>
          <a:r>
            <a:rPr lang="zh-CN" altLang="en-US" sz="1400" kern="1200"/>
            <a:t>农产品价格上升</a:t>
          </a:r>
          <a:r>
            <a:rPr lang="en-US" altLang="en-US" sz="1400" kern="1200"/>
            <a:t>, </a:t>
          </a:r>
          <a:r>
            <a:rPr lang="zh-CN" altLang="en-US" sz="1400" kern="1200"/>
            <a:t>这时政府减少对农产品的收购并抛售农产品</a:t>
          </a:r>
          <a:r>
            <a:rPr lang="en-US" altLang="en-US" sz="1400" kern="1200"/>
            <a:t>, </a:t>
          </a:r>
          <a:r>
            <a:rPr lang="zh-CN" altLang="en-US" sz="1400" kern="1200"/>
            <a:t>限制农产品价格上升</a:t>
          </a:r>
          <a:r>
            <a:rPr lang="en-US" altLang="en-US" sz="1400" kern="1200"/>
            <a:t>, </a:t>
          </a:r>
          <a:r>
            <a:rPr lang="zh-CN" altLang="en-US" sz="1400" kern="1200"/>
            <a:t>从而抑制了农民收入的增加</a:t>
          </a:r>
          <a:r>
            <a:rPr lang="en-US" altLang="en-US" sz="1400" kern="1200"/>
            <a:t>, </a:t>
          </a:r>
          <a:r>
            <a:rPr lang="zh-CN" altLang="en-US" sz="1400" kern="1200"/>
            <a:t>也就减少了总需求的增加量。</a:t>
          </a:r>
          <a:endParaRPr lang="zh-CN" altLang="en-US" sz="1400" kern="1200" dirty="0"/>
        </a:p>
      </dsp:txBody>
      <dsp:txXfrm>
        <a:off x="0" y="2129212"/>
        <a:ext cx="9025128" cy="1543500"/>
      </dsp:txXfrm>
    </dsp:sp>
    <dsp:sp modelId="{259C8A4A-E7A4-4E2F-ADCB-EBA2BCF81A70}">
      <dsp:nvSpPr>
        <dsp:cNvPr id="0" name=""/>
        <dsp:cNvSpPr/>
      </dsp:nvSpPr>
      <dsp:spPr>
        <a:xfrm>
          <a:off x="451256" y="1922572"/>
          <a:ext cx="6317589" cy="4132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8790" tIns="0" rIns="238790" bIns="0" numCol="1" spcCol="1270" anchor="ctr" anchorCtr="0">
          <a:noAutofit/>
        </a:bodyPr>
        <a:lstStyle/>
        <a:p>
          <a:pPr marL="0" lvl="0" indent="0" algn="l" defTabSz="622300">
            <a:lnSpc>
              <a:spcPct val="90000"/>
            </a:lnSpc>
            <a:spcBef>
              <a:spcPct val="0"/>
            </a:spcBef>
            <a:spcAft>
              <a:spcPct val="35000"/>
            </a:spcAft>
            <a:buNone/>
          </a:pPr>
          <a:r>
            <a:rPr lang="en-US" altLang="en-US" sz="1400" kern="1200"/>
            <a:t>(</a:t>
          </a:r>
          <a:r>
            <a:rPr lang="zh-CN" altLang="en-US" sz="1400" kern="1200"/>
            <a:t>二</a:t>
          </a:r>
          <a:r>
            <a:rPr lang="en-US" altLang="en-US" sz="1400" kern="1200"/>
            <a:t>) </a:t>
          </a:r>
          <a:r>
            <a:rPr lang="zh-CN" altLang="en-US" sz="1400" kern="1200"/>
            <a:t>农产品价格维持制度</a:t>
          </a:r>
          <a:endParaRPr lang="zh-CN" altLang="en-US" sz="1400" kern="1200" dirty="0"/>
        </a:p>
      </dsp:txBody>
      <dsp:txXfrm>
        <a:off x="471431" y="1942747"/>
        <a:ext cx="6277239" cy="372930"/>
      </dsp:txXfrm>
    </dsp:sp>
    <dsp:sp modelId="{0EA13226-C8AB-47F2-8291-D9648D20DA6B}">
      <dsp:nvSpPr>
        <dsp:cNvPr id="0" name=""/>
        <dsp:cNvSpPr/>
      </dsp:nvSpPr>
      <dsp:spPr>
        <a:xfrm>
          <a:off x="0" y="3954953"/>
          <a:ext cx="9025128" cy="12348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00450" tIns="291592" rIns="700450" bIns="99568"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a:t>所得税税收体系对经济活动水平的变化相当敏感。 当经济进入衰退期时</a:t>
          </a:r>
          <a:r>
            <a:rPr lang="en-US" altLang="en-US" sz="1400" kern="1200"/>
            <a:t>, </a:t>
          </a:r>
          <a:r>
            <a:rPr lang="zh-CN" altLang="en-US" sz="1400" kern="1200"/>
            <a:t>人们的收入减少</a:t>
          </a:r>
          <a:r>
            <a:rPr lang="en-US" altLang="en-US" sz="1400" kern="1200"/>
            <a:t>, </a:t>
          </a:r>
          <a:r>
            <a:rPr lang="zh-CN" altLang="en-US" sz="1400" kern="1200"/>
            <a:t>其支付的所得税随之减少</a:t>
          </a:r>
          <a:r>
            <a:rPr lang="en-US" altLang="en-US" sz="1400" kern="1200"/>
            <a:t>, </a:t>
          </a:r>
          <a:r>
            <a:rPr lang="zh-CN" altLang="en-US" sz="1400" kern="1200"/>
            <a:t>这种“自动减税”有助于减缓可支配收入的下降。 相反</a:t>
          </a:r>
          <a:r>
            <a:rPr lang="en-US" altLang="en-US" sz="1400" kern="1200"/>
            <a:t>, </a:t>
          </a:r>
          <a:r>
            <a:rPr lang="zh-CN" altLang="en-US" sz="1400" kern="1200"/>
            <a:t>如果经济进入繁荣期</a:t>
          </a:r>
          <a:r>
            <a:rPr lang="en-US" altLang="en-US" sz="1400" kern="1200"/>
            <a:t>, </a:t>
          </a:r>
          <a:r>
            <a:rPr lang="zh-CN" altLang="en-US" sz="1400" kern="1200"/>
            <a:t>人们的收入增加</a:t>
          </a:r>
          <a:r>
            <a:rPr lang="en-US" altLang="en-US" sz="1400" kern="1200"/>
            <a:t>, </a:t>
          </a:r>
          <a:r>
            <a:rPr lang="zh-CN" altLang="en-US" sz="1400" kern="1200"/>
            <a:t>政府会获得更多的所得税收入</a:t>
          </a:r>
          <a:r>
            <a:rPr lang="en-US" altLang="en-US" sz="1400" kern="1200"/>
            <a:t>, </a:t>
          </a:r>
          <a:r>
            <a:rPr lang="zh-CN" altLang="en-US" sz="1400" kern="1200"/>
            <a:t>这有助于抑制总需求的增加。</a:t>
          </a:r>
          <a:endParaRPr lang="zh-CN" altLang="en-US" sz="1400" kern="1200" dirty="0"/>
        </a:p>
      </dsp:txBody>
      <dsp:txXfrm>
        <a:off x="0" y="3954953"/>
        <a:ext cx="9025128" cy="1234800"/>
      </dsp:txXfrm>
    </dsp:sp>
    <dsp:sp modelId="{EA17306F-3AF9-4C20-B5BD-A480E1DBF696}">
      <dsp:nvSpPr>
        <dsp:cNvPr id="0" name=""/>
        <dsp:cNvSpPr/>
      </dsp:nvSpPr>
      <dsp:spPr>
        <a:xfrm>
          <a:off x="451256" y="3748312"/>
          <a:ext cx="6317589" cy="41328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8790" tIns="0" rIns="238790" bIns="0" numCol="1" spcCol="1270" anchor="ctr" anchorCtr="0">
          <a:noAutofit/>
        </a:bodyPr>
        <a:lstStyle/>
        <a:p>
          <a:pPr marL="0" lvl="0" indent="0" algn="l" defTabSz="622300">
            <a:lnSpc>
              <a:spcPct val="90000"/>
            </a:lnSpc>
            <a:spcBef>
              <a:spcPct val="0"/>
            </a:spcBef>
            <a:spcAft>
              <a:spcPct val="35000"/>
            </a:spcAft>
            <a:buNone/>
          </a:pPr>
          <a:r>
            <a:rPr lang="en-US" altLang="en-US" sz="1400" kern="1200"/>
            <a:t>(</a:t>
          </a:r>
          <a:r>
            <a:rPr lang="zh-CN" altLang="en-US" sz="1400" kern="1200"/>
            <a:t>三</a:t>
          </a:r>
          <a:r>
            <a:rPr lang="en-US" altLang="en-US" sz="1400" kern="1200"/>
            <a:t>) </a:t>
          </a:r>
          <a:r>
            <a:rPr lang="zh-CN" altLang="en-US" sz="1400" kern="1200"/>
            <a:t>所得税税收体系</a:t>
          </a:r>
          <a:endParaRPr lang="zh-CN" altLang="en-US" sz="1400" kern="1200" dirty="0"/>
        </a:p>
      </dsp:txBody>
      <dsp:txXfrm>
        <a:off x="471431" y="3768487"/>
        <a:ext cx="6277239" cy="37293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7C0E17-B8DA-4335-8727-7BC6E44BF44A}">
      <dsp:nvSpPr>
        <dsp:cNvPr id="0" name=""/>
        <dsp:cNvSpPr/>
      </dsp:nvSpPr>
      <dsp:spPr>
        <a:xfrm>
          <a:off x="0" y="242212"/>
          <a:ext cx="9025128" cy="660318"/>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altLang="en-US" sz="2100" kern="1200" dirty="0">
              <a:solidFill>
                <a:srgbClr val="0099CC"/>
              </a:solidFill>
            </a:rPr>
            <a:t>1.</a:t>
          </a:r>
          <a:r>
            <a:rPr lang="zh-CN" altLang="en-US" sz="2100" kern="1200" dirty="0">
              <a:solidFill>
                <a:srgbClr val="0099CC"/>
              </a:solidFill>
            </a:rPr>
            <a:t>减税</a:t>
          </a:r>
        </a:p>
      </dsp:txBody>
      <dsp:txXfrm>
        <a:off x="32234" y="274446"/>
        <a:ext cx="8960660" cy="595850"/>
      </dsp:txXfrm>
    </dsp:sp>
    <dsp:sp modelId="{C324F04D-AD19-41C3-B3F7-8FD908D8B192}">
      <dsp:nvSpPr>
        <dsp:cNvPr id="0" name=""/>
        <dsp:cNvSpPr/>
      </dsp:nvSpPr>
      <dsp:spPr>
        <a:xfrm>
          <a:off x="0" y="902531"/>
          <a:ext cx="9025128" cy="695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6548"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zh-CN" altLang="en-US" sz="1600" kern="1200" dirty="0"/>
            <a:t>减税可增加个人可支配收入</a:t>
          </a:r>
          <a:r>
            <a:rPr lang="en-US" altLang="en-US" sz="1600" kern="1200" dirty="0"/>
            <a:t>, </a:t>
          </a:r>
          <a:r>
            <a:rPr lang="zh-CN" altLang="en-US" sz="1600" kern="1200" dirty="0"/>
            <a:t>从而促进消费</a:t>
          </a:r>
          <a:r>
            <a:rPr lang="en-US" altLang="en-US" sz="1600" kern="1200" dirty="0"/>
            <a:t>; </a:t>
          </a:r>
          <a:r>
            <a:rPr lang="zh-CN" altLang="en-US" sz="1600" kern="1200" dirty="0"/>
            <a:t>减税可增加企业利润</a:t>
          </a:r>
          <a:r>
            <a:rPr lang="en-US" altLang="en-US" sz="1600" kern="1200" dirty="0"/>
            <a:t>, </a:t>
          </a:r>
          <a:r>
            <a:rPr lang="zh-CN" altLang="en-US" sz="1600" kern="1200" dirty="0"/>
            <a:t>从而促进投资。 因此</a:t>
          </a:r>
          <a:r>
            <a:rPr lang="en-US" altLang="en-US" sz="1600" kern="1200" dirty="0"/>
            <a:t>, </a:t>
          </a:r>
          <a:r>
            <a:rPr lang="zh-CN" altLang="en-US" sz="1600" kern="1200" dirty="0"/>
            <a:t>减税能刺激总需求增加。</a:t>
          </a:r>
        </a:p>
      </dsp:txBody>
      <dsp:txXfrm>
        <a:off x="0" y="902531"/>
        <a:ext cx="9025128" cy="695520"/>
      </dsp:txXfrm>
    </dsp:sp>
    <dsp:sp modelId="{57145B48-307A-4A17-ABAE-7D8F0457F58F}">
      <dsp:nvSpPr>
        <dsp:cNvPr id="0" name=""/>
        <dsp:cNvSpPr/>
      </dsp:nvSpPr>
      <dsp:spPr>
        <a:xfrm>
          <a:off x="0" y="1615147"/>
          <a:ext cx="9025128" cy="660318"/>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altLang="en-US" sz="2100" kern="1200" dirty="0">
              <a:solidFill>
                <a:srgbClr val="0099CC"/>
              </a:solidFill>
            </a:rPr>
            <a:t>2.</a:t>
          </a:r>
          <a:r>
            <a:rPr lang="zh-CN" altLang="en-US" sz="2100" kern="1200" dirty="0">
              <a:solidFill>
                <a:srgbClr val="0099CC"/>
              </a:solidFill>
            </a:rPr>
            <a:t>扩大政府财政支出</a:t>
          </a:r>
        </a:p>
      </dsp:txBody>
      <dsp:txXfrm>
        <a:off x="32234" y="1647381"/>
        <a:ext cx="8960660" cy="595850"/>
      </dsp:txXfrm>
    </dsp:sp>
    <dsp:sp modelId="{3FE56BF4-DE4E-4017-8AF8-3CDBE21FBB91}">
      <dsp:nvSpPr>
        <dsp:cNvPr id="0" name=""/>
        <dsp:cNvSpPr/>
      </dsp:nvSpPr>
      <dsp:spPr>
        <a:xfrm>
          <a:off x="0" y="2258369"/>
          <a:ext cx="9025128" cy="19996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6548"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zh-CN" altLang="en-US" sz="1600" kern="1200" dirty="0"/>
            <a:t>扩大政府财政支出的途径有增加政府购买、 增加政府转移支付、 实行赤字预算等。 政府购买是总需求的构成部分</a:t>
          </a:r>
          <a:r>
            <a:rPr lang="en-US" altLang="en-US" sz="1600" kern="1200" dirty="0"/>
            <a:t>, </a:t>
          </a:r>
          <a:r>
            <a:rPr lang="zh-CN" altLang="en-US" sz="1600" kern="1200" dirty="0"/>
            <a:t>增加政府购买就是增加总需求</a:t>
          </a:r>
          <a:r>
            <a:rPr lang="en-US" altLang="en-US" sz="1600" kern="1200" dirty="0"/>
            <a:t>, </a:t>
          </a:r>
          <a:r>
            <a:rPr lang="zh-CN" altLang="en-US" sz="1600" kern="1200" dirty="0"/>
            <a:t>同时还能刺激企业投资。 增加政府转移支付既能促进个人消费</a:t>
          </a:r>
          <a:r>
            <a:rPr lang="en-US" altLang="en-US" sz="1600" kern="1200" dirty="0"/>
            <a:t>, </a:t>
          </a:r>
          <a:r>
            <a:rPr lang="zh-CN" altLang="en-US" sz="1600" kern="1200" dirty="0"/>
            <a:t>也能促进企业投资。 因此</a:t>
          </a:r>
          <a:r>
            <a:rPr lang="en-US" altLang="en-US" sz="1600" kern="1200" dirty="0"/>
            <a:t>, </a:t>
          </a:r>
          <a:r>
            <a:rPr lang="zh-CN" altLang="en-US" sz="1600" kern="1200" dirty="0"/>
            <a:t>扩大政府财政支出能刺激总需求增加。 财政赤字是指年度财政支出大于财政收入的差额</a:t>
          </a:r>
          <a:r>
            <a:rPr lang="en-US" altLang="en-US" sz="1600" kern="1200" dirty="0"/>
            <a:t>, </a:t>
          </a:r>
          <a:r>
            <a:rPr lang="zh-CN" altLang="en-US" sz="1600" kern="1200" dirty="0"/>
            <a:t>也叫预算赤字。 实行预算赤字在一定限度内可以刺激经济增长</a:t>
          </a:r>
          <a:r>
            <a:rPr lang="en-US" altLang="en-US" sz="1600" kern="1200" dirty="0"/>
            <a:t>, </a:t>
          </a:r>
          <a:r>
            <a:rPr lang="zh-CN" altLang="en-US" sz="1600" kern="1200" dirty="0"/>
            <a:t>也可以在一定程度上解决政府的燃眉之急。 在经济萧条期</a:t>
          </a:r>
          <a:r>
            <a:rPr lang="en-US" altLang="en-US" sz="1600" kern="1200" dirty="0"/>
            <a:t>, </a:t>
          </a:r>
          <a:r>
            <a:rPr lang="zh-CN" altLang="en-US" sz="1600" kern="1200" dirty="0"/>
            <a:t>总需求小于总供给</a:t>
          </a:r>
          <a:r>
            <a:rPr lang="en-US" altLang="en-US" sz="1600" kern="1200" dirty="0"/>
            <a:t>, </a:t>
          </a:r>
          <a:r>
            <a:rPr lang="zh-CN" altLang="en-US" sz="1600" kern="1200" dirty="0"/>
            <a:t>政府就要采取扩张性财政政策来刺激总需求</a:t>
          </a:r>
          <a:r>
            <a:rPr lang="en-US" altLang="en-US" sz="1600" kern="1200" dirty="0"/>
            <a:t>, </a:t>
          </a:r>
          <a:r>
            <a:rPr lang="zh-CN" altLang="en-US" sz="1600" kern="1200" dirty="0"/>
            <a:t>以达到充分就业、 稳定经济增长的目标。</a:t>
          </a:r>
        </a:p>
      </dsp:txBody>
      <dsp:txXfrm>
        <a:off x="0" y="2258369"/>
        <a:ext cx="9025128" cy="199961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7C0E17-B8DA-4335-8727-7BC6E44BF44A}">
      <dsp:nvSpPr>
        <dsp:cNvPr id="0" name=""/>
        <dsp:cNvSpPr/>
      </dsp:nvSpPr>
      <dsp:spPr>
        <a:xfrm>
          <a:off x="0" y="27460"/>
          <a:ext cx="9025128" cy="11793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altLang="en-US" sz="2100" kern="1200" dirty="0">
              <a:solidFill>
                <a:srgbClr val="0099CC"/>
              </a:solidFill>
              <a:latin typeface="思源黑体 CN"/>
              <a:ea typeface="思源黑体 CN"/>
              <a:cs typeface="+mn-cs"/>
            </a:rPr>
            <a:t>1.</a:t>
          </a:r>
          <a:r>
            <a:rPr lang="zh-CN" altLang="en-US" sz="2100" kern="1200" dirty="0">
              <a:solidFill>
                <a:srgbClr val="0099CC"/>
              </a:solidFill>
              <a:latin typeface="思源黑体 CN"/>
              <a:ea typeface="思源黑体 CN"/>
              <a:cs typeface="+mn-cs"/>
            </a:rPr>
            <a:t>增税</a:t>
          </a:r>
        </a:p>
      </dsp:txBody>
      <dsp:txXfrm>
        <a:off x="57572" y="85032"/>
        <a:ext cx="8909984" cy="1064216"/>
      </dsp:txXfrm>
    </dsp:sp>
    <dsp:sp modelId="{C324F04D-AD19-41C3-B3F7-8FD908D8B192}">
      <dsp:nvSpPr>
        <dsp:cNvPr id="0" name=""/>
        <dsp:cNvSpPr/>
      </dsp:nvSpPr>
      <dsp:spPr>
        <a:xfrm>
          <a:off x="0" y="1206820"/>
          <a:ext cx="9025128" cy="104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6548"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zh-CN" altLang="en-US" sz="1600" kern="1200" dirty="0"/>
            <a:t>增税会降低个人收入水平</a:t>
          </a:r>
          <a:r>
            <a:rPr lang="en-US" altLang="en-US" sz="1600" kern="1200" dirty="0"/>
            <a:t>, </a:t>
          </a:r>
          <a:r>
            <a:rPr lang="zh-CN" altLang="en-US" sz="1600" kern="1200" dirty="0"/>
            <a:t>从而减少消费</a:t>
          </a:r>
          <a:r>
            <a:rPr lang="en-US" altLang="en-US" sz="1600" kern="1200" dirty="0"/>
            <a:t>; </a:t>
          </a:r>
          <a:r>
            <a:rPr lang="zh-CN" altLang="en-US" sz="1600" kern="1200" dirty="0"/>
            <a:t>增税会降低企业利润</a:t>
          </a:r>
          <a:r>
            <a:rPr lang="en-US" altLang="en-US" sz="1600" kern="1200" dirty="0"/>
            <a:t>, </a:t>
          </a:r>
          <a:r>
            <a:rPr lang="zh-CN" altLang="en-US" sz="1600" kern="1200" dirty="0"/>
            <a:t>从而减少投资。 因此</a:t>
          </a:r>
          <a:r>
            <a:rPr lang="en-US" altLang="en-US" sz="1600" kern="1200" dirty="0"/>
            <a:t>, </a:t>
          </a:r>
          <a:r>
            <a:rPr lang="zh-CN" altLang="en-US" sz="1600" kern="1200" dirty="0"/>
            <a:t>增税会抑制总需求。</a:t>
          </a:r>
        </a:p>
      </dsp:txBody>
      <dsp:txXfrm>
        <a:off x="0" y="1206820"/>
        <a:ext cx="9025128" cy="1043280"/>
      </dsp:txXfrm>
    </dsp:sp>
    <dsp:sp modelId="{57145B48-307A-4A17-ABAE-7D8F0457F58F}">
      <dsp:nvSpPr>
        <dsp:cNvPr id="0" name=""/>
        <dsp:cNvSpPr/>
      </dsp:nvSpPr>
      <dsp:spPr>
        <a:xfrm>
          <a:off x="0" y="2229840"/>
          <a:ext cx="9025128" cy="11793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altLang="en-US" sz="2100" kern="1200" dirty="0">
              <a:solidFill>
                <a:srgbClr val="0099CC"/>
              </a:solidFill>
              <a:latin typeface="思源黑体 CN"/>
              <a:ea typeface="思源黑体 CN"/>
              <a:cs typeface="+mn-cs"/>
            </a:rPr>
            <a:t>2.</a:t>
          </a:r>
          <a:r>
            <a:rPr lang="zh-CN" altLang="en-US" sz="2100" kern="1200" dirty="0">
              <a:solidFill>
                <a:srgbClr val="0099CC"/>
              </a:solidFill>
              <a:latin typeface="思源黑体 CN"/>
              <a:ea typeface="思源黑体 CN"/>
              <a:cs typeface="+mn-cs"/>
            </a:rPr>
            <a:t>减少政府财政支出</a:t>
          </a:r>
        </a:p>
      </dsp:txBody>
      <dsp:txXfrm>
        <a:off x="57572" y="2287412"/>
        <a:ext cx="8909984" cy="1064216"/>
      </dsp:txXfrm>
    </dsp:sp>
    <dsp:sp modelId="{3FE56BF4-DE4E-4017-8AF8-3CDBE21FBB91}">
      <dsp:nvSpPr>
        <dsp:cNvPr id="0" name=""/>
        <dsp:cNvSpPr/>
      </dsp:nvSpPr>
      <dsp:spPr>
        <a:xfrm>
          <a:off x="0" y="3429461"/>
          <a:ext cx="9025128" cy="104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6548"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zh-CN" altLang="en-US" sz="1600" kern="1200" dirty="0"/>
            <a:t>减少政府财政支出的途径有减少政府购买、 减少政府转移支付、 实行盈余预算等。 减少政府财政支出可抑制总需求。 在经济繁荣期</a:t>
          </a:r>
          <a:r>
            <a:rPr lang="en-US" altLang="en-US" sz="1600" kern="1200" dirty="0"/>
            <a:t>, </a:t>
          </a:r>
          <a:r>
            <a:rPr lang="zh-CN" altLang="en-US" sz="1600" kern="1200" dirty="0"/>
            <a:t>总需求大于总供给</a:t>
          </a:r>
          <a:r>
            <a:rPr lang="en-US" altLang="en-US" sz="1600" kern="1200" dirty="0"/>
            <a:t>, </a:t>
          </a:r>
          <a:r>
            <a:rPr lang="zh-CN" altLang="en-US" sz="1600" kern="1200" dirty="0"/>
            <a:t>经济中存在通货膨胀</a:t>
          </a:r>
          <a:r>
            <a:rPr lang="en-US" altLang="en-US" sz="1600" kern="1200" dirty="0"/>
            <a:t>,</a:t>
          </a:r>
          <a:r>
            <a:rPr lang="zh-CN" altLang="en-US" sz="1600" kern="1200" dirty="0"/>
            <a:t>政府要采取紧缩性财政政策来抑制总需求</a:t>
          </a:r>
          <a:r>
            <a:rPr lang="en-US" altLang="en-US" sz="1600" kern="1200" dirty="0"/>
            <a:t>, </a:t>
          </a:r>
          <a:r>
            <a:rPr lang="zh-CN" altLang="en-US" sz="1600" kern="1200" dirty="0"/>
            <a:t>以达到稳定物价的目标。</a:t>
          </a:r>
        </a:p>
      </dsp:txBody>
      <dsp:txXfrm>
        <a:off x="0" y="3429461"/>
        <a:ext cx="9025128" cy="104328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2C0369-68AA-40CF-AF5B-F78D23682AD1}">
      <dsp:nvSpPr>
        <dsp:cNvPr id="0" name=""/>
        <dsp:cNvSpPr/>
      </dsp:nvSpPr>
      <dsp:spPr>
        <a:xfrm>
          <a:off x="0" y="533736"/>
          <a:ext cx="9884663" cy="12348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7160" tIns="291592" rIns="767160" bIns="99568"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a:t>再贴现主要是相对贴现而言的。 商业银行在其已贴现的票据未到期前</a:t>
          </a:r>
          <a:r>
            <a:rPr lang="en-US" altLang="en-US" sz="1400" kern="1200" dirty="0"/>
            <a:t>, </a:t>
          </a:r>
          <a:r>
            <a:rPr lang="zh-CN" altLang="en-US" sz="1400" kern="1200" dirty="0"/>
            <a:t>将票据卖给中央银行以得到中央银行的贷款</a:t>
          </a:r>
          <a:r>
            <a:rPr lang="en-US" altLang="en-US" sz="1400" kern="1200" dirty="0"/>
            <a:t>, </a:t>
          </a:r>
          <a:r>
            <a:rPr lang="zh-CN" altLang="en-US" sz="1400" kern="1200" dirty="0"/>
            <a:t>这种情况被称为再贴现。 中央银行在给商业银行办理贴现贷款时所收取的利率被称为再贴现率。 这一利率实际上是商业银行将其贴现的未到期票据向中央银行申请再贴现时的预扣利率。</a:t>
          </a:r>
        </a:p>
      </dsp:txBody>
      <dsp:txXfrm>
        <a:off x="0" y="533736"/>
        <a:ext cx="9884663" cy="1234800"/>
      </dsp:txXfrm>
    </dsp:sp>
    <dsp:sp modelId="{E1282E3E-46CD-4CDD-B53F-C5A421AF5FC2}">
      <dsp:nvSpPr>
        <dsp:cNvPr id="0" name=""/>
        <dsp:cNvSpPr/>
      </dsp:nvSpPr>
      <dsp:spPr>
        <a:xfrm>
          <a:off x="494233" y="327095"/>
          <a:ext cx="6919264" cy="4132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1532" tIns="0" rIns="261532" bIns="0" numCol="1" spcCol="1270" anchor="ctr" anchorCtr="0">
          <a:noAutofit/>
        </a:bodyPr>
        <a:lstStyle/>
        <a:p>
          <a:pPr marL="0" lvl="0" indent="0" algn="l" defTabSz="622300">
            <a:lnSpc>
              <a:spcPct val="90000"/>
            </a:lnSpc>
            <a:spcBef>
              <a:spcPct val="0"/>
            </a:spcBef>
            <a:spcAft>
              <a:spcPct val="35000"/>
            </a:spcAft>
            <a:buNone/>
          </a:pPr>
          <a:r>
            <a:rPr lang="en-US" altLang="en-US" sz="1400" kern="1200" dirty="0"/>
            <a:t>1.</a:t>
          </a:r>
          <a:r>
            <a:rPr lang="zh-CN" altLang="en-US" sz="1400" kern="1200" dirty="0"/>
            <a:t>再贴现率</a:t>
          </a:r>
        </a:p>
      </dsp:txBody>
      <dsp:txXfrm>
        <a:off x="514408" y="347270"/>
        <a:ext cx="6878914" cy="372930"/>
      </dsp:txXfrm>
    </dsp:sp>
    <dsp:sp modelId="{9DE42D13-0C4D-4D53-8B7E-F74DC131E80E}">
      <dsp:nvSpPr>
        <dsp:cNvPr id="0" name=""/>
        <dsp:cNvSpPr/>
      </dsp:nvSpPr>
      <dsp:spPr>
        <a:xfrm>
          <a:off x="0" y="2050776"/>
          <a:ext cx="9884663" cy="29988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7160" tIns="291592" rIns="767160" bIns="99568"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a:t>扩大政府财政支出的途径有增加政府购买、 增加政府转移支付、 实行赤字预算等。 政府购买是总需求的构成部分</a:t>
          </a:r>
          <a:r>
            <a:rPr lang="en-US" altLang="en-US" sz="1400" kern="1200" dirty="0"/>
            <a:t>, </a:t>
          </a:r>
          <a:r>
            <a:rPr lang="zh-CN" altLang="en-US" sz="1400" kern="1200" dirty="0"/>
            <a:t>增加政府购买就是增加总需求</a:t>
          </a:r>
          <a:r>
            <a:rPr lang="en-US" altLang="en-US" sz="1400" kern="1200" dirty="0"/>
            <a:t>, </a:t>
          </a:r>
          <a:r>
            <a:rPr lang="zh-CN" altLang="en-US" sz="1400" kern="1200" dirty="0"/>
            <a:t>同时还能刺激企业投资。 增加政府转移支付既能促进个人消费</a:t>
          </a:r>
          <a:r>
            <a:rPr lang="en-US" altLang="en-US" sz="1400" kern="1200" dirty="0"/>
            <a:t>, </a:t>
          </a:r>
          <a:r>
            <a:rPr lang="zh-CN" altLang="en-US" sz="1400" kern="1200" dirty="0"/>
            <a:t>也能促进企业投资。 因此</a:t>
          </a:r>
          <a:r>
            <a:rPr lang="en-US" altLang="en-US" sz="1400" kern="1200" dirty="0"/>
            <a:t>, </a:t>
          </a:r>
          <a:r>
            <a:rPr lang="zh-CN" altLang="en-US" sz="1400" kern="1200" dirty="0"/>
            <a:t>扩大政府财政支出能刺激总需求增加。 财政赤字是指年度财政支出大于财政收入的差额</a:t>
          </a:r>
          <a:r>
            <a:rPr lang="en-US" altLang="en-US" sz="1400" kern="1200" dirty="0"/>
            <a:t>, </a:t>
          </a:r>
          <a:r>
            <a:rPr lang="zh-CN" altLang="en-US" sz="1400" kern="1200" dirty="0"/>
            <a:t>也叫预算赤字。 实行预算赤字在一定限度内可以刺激经济增长</a:t>
          </a:r>
          <a:r>
            <a:rPr lang="en-US" altLang="en-US" sz="1400" kern="1200" dirty="0"/>
            <a:t>, </a:t>
          </a:r>
          <a:r>
            <a:rPr lang="zh-CN" altLang="en-US" sz="1400" kern="1200" dirty="0"/>
            <a:t>也可以在一定程度上解决政府的燃眉之急。 在经济萧条期</a:t>
          </a:r>
          <a:r>
            <a:rPr lang="en-US" altLang="en-US" sz="1400" kern="1200" dirty="0"/>
            <a:t>, </a:t>
          </a:r>
          <a:r>
            <a:rPr lang="zh-CN" altLang="en-US" sz="1400" kern="1200" dirty="0"/>
            <a:t>总需求小于总供给</a:t>
          </a:r>
          <a:r>
            <a:rPr lang="en-US" altLang="en-US" sz="1400" kern="1200" dirty="0"/>
            <a:t>, </a:t>
          </a:r>
          <a:r>
            <a:rPr lang="zh-CN" altLang="en-US" sz="1400" kern="1200" dirty="0"/>
            <a:t>政府就由于银行存款创造量与法定准备金率成反比</a:t>
          </a:r>
          <a:r>
            <a:rPr lang="en-US" altLang="en-US" sz="1400" kern="1200" dirty="0"/>
            <a:t>, </a:t>
          </a:r>
          <a:r>
            <a:rPr lang="zh-CN" altLang="en-US" sz="1400" kern="1200" dirty="0"/>
            <a:t>即当中央银行降低法定准备金率时</a:t>
          </a:r>
          <a:r>
            <a:rPr lang="en-US" altLang="en-US" sz="1400" kern="1200"/>
            <a:t>, </a:t>
          </a:r>
          <a:r>
            <a:rPr lang="zh-CN" altLang="en-US" sz="1400" kern="1200"/>
            <a:t>商业银行需要留作准备金的资金减少</a:t>
          </a:r>
          <a:r>
            <a:rPr lang="en-US" altLang="en-US" sz="1400" kern="1200"/>
            <a:t>, </a:t>
          </a:r>
          <a:r>
            <a:rPr lang="zh-CN" altLang="en-US" sz="1400" kern="1200"/>
            <a:t>意味着货币供应量会增加</a:t>
          </a:r>
          <a:r>
            <a:rPr lang="en-US" altLang="en-US" sz="1400" kern="1200"/>
            <a:t>, </a:t>
          </a:r>
          <a:r>
            <a:rPr lang="zh-CN" altLang="en-US" sz="1400" kern="1200"/>
            <a:t>进而商业银行的可贷资金量也随之增加。 中央银行会根据不同的经济情况调整法定准备金率。</a:t>
          </a:r>
          <a:endParaRPr lang="zh-CN" altLang="en-US" sz="1400" kern="1200" dirty="0"/>
        </a:p>
        <a:p>
          <a:pPr marL="114300" lvl="1" indent="-114300" algn="l" defTabSz="622300">
            <a:lnSpc>
              <a:spcPct val="90000"/>
            </a:lnSpc>
            <a:spcBef>
              <a:spcPct val="0"/>
            </a:spcBef>
            <a:spcAft>
              <a:spcPct val="15000"/>
            </a:spcAft>
            <a:buChar char="•"/>
          </a:pPr>
          <a:r>
            <a:rPr lang="zh-CN" altLang="en-US" sz="1400" kern="1200" dirty="0"/>
            <a:t>从理论上说</a:t>
          </a:r>
          <a:r>
            <a:rPr lang="en-US" altLang="en-US" sz="1400" kern="1200" dirty="0"/>
            <a:t>, </a:t>
          </a:r>
          <a:r>
            <a:rPr lang="zh-CN" altLang="en-US" sz="1400" kern="1200" dirty="0"/>
            <a:t>变动法定准备金率是中央银行调整货币供应最简单的办法。 然而</a:t>
          </a:r>
          <a:r>
            <a:rPr lang="en-US" altLang="en-US" sz="1400" kern="1200" dirty="0"/>
            <a:t>, </a:t>
          </a:r>
          <a:r>
            <a:rPr lang="zh-CN" altLang="en-US" sz="1400" kern="1200" dirty="0"/>
            <a:t>中央银行一般不会轻易使用变动法定准备金率这一手段。 </a:t>
          </a:r>
        </a:p>
      </dsp:txBody>
      <dsp:txXfrm>
        <a:off x="0" y="2050776"/>
        <a:ext cx="9884663" cy="2998800"/>
      </dsp:txXfrm>
    </dsp:sp>
    <dsp:sp modelId="{36AE8951-2AB1-4F70-9353-68DA1EE3BE09}">
      <dsp:nvSpPr>
        <dsp:cNvPr id="0" name=""/>
        <dsp:cNvSpPr/>
      </dsp:nvSpPr>
      <dsp:spPr>
        <a:xfrm>
          <a:off x="494233" y="1844136"/>
          <a:ext cx="6919264" cy="4132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1532" tIns="0" rIns="261532" bIns="0" numCol="1" spcCol="1270" anchor="ctr" anchorCtr="0">
          <a:noAutofit/>
        </a:bodyPr>
        <a:lstStyle/>
        <a:p>
          <a:pPr marL="0" lvl="0" indent="0" algn="l" defTabSz="622300">
            <a:lnSpc>
              <a:spcPct val="90000"/>
            </a:lnSpc>
            <a:spcBef>
              <a:spcPct val="0"/>
            </a:spcBef>
            <a:spcAft>
              <a:spcPct val="35000"/>
            </a:spcAft>
            <a:buNone/>
          </a:pPr>
          <a:r>
            <a:rPr lang="en-US" altLang="en-US" sz="1400" kern="1200"/>
            <a:t>2.</a:t>
          </a:r>
          <a:r>
            <a:rPr lang="zh-CN" altLang="en-US" sz="1400" kern="1200"/>
            <a:t>法定准备金率</a:t>
          </a:r>
          <a:endParaRPr lang="zh-CN" altLang="en-US" sz="1400" kern="1200" dirty="0"/>
        </a:p>
      </dsp:txBody>
      <dsp:txXfrm>
        <a:off x="514408" y="1864311"/>
        <a:ext cx="6878914" cy="37293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FC093E-8C2B-48F9-82CE-1F160DA83B46}">
      <dsp:nvSpPr>
        <dsp:cNvPr id="0" name=""/>
        <dsp:cNvSpPr/>
      </dsp:nvSpPr>
      <dsp:spPr>
        <a:xfrm>
          <a:off x="0" y="580985"/>
          <a:ext cx="9884663" cy="22491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7160" tIns="437388" rIns="767160" bIns="149352" numCol="1" spcCol="1270" anchor="t" anchorCtr="0">
          <a:noAutofit/>
        </a:bodyPr>
        <a:lstStyle/>
        <a:p>
          <a:pPr marL="228600" lvl="1" indent="-228600" algn="l" defTabSz="933450">
            <a:lnSpc>
              <a:spcPct val="90000"/>
            </a:lnSpc>
            <a:spcBef>
              <a:spcPct val="0"/>
            </a:spcBef>
            <a:spcAft>
              <a:spcPct val="15000"/>
            </a:spcAft>
            <a:buChar char="•"/>
          </a:pPr>
          <a:r>
            <a:rPr lang="zh-CN" altLang="en-US" sz="2100" kern="1200" dirty="0"/>
            <a:t>也称公开市场操作</a:t>
          </a:r>
          <a:r>
            <a:rPr lang="en-US" altLang="en-US" sz="2100" kern="1200" dirty="0"/>
            <a:t>, </a:t>
          </a:r>
          <a:r>
            <a:rPr lang="zh-CN" altLang="en-US" sz="2100" kern="1200" dirty="0"/>
            <a:t>是指中央银行通过在金融市场中公开买卖政府债券来调节货币供应量。 公开市场业务分两类</a:t>
          </a:r>
          <a:r>
            <a:rPr lang="en-US" altLang="en-US" sz="2100" kern="1200" dirty="0"/>
            <a:t>: </a:t>
          </a:r>
          <a:r>
            <a:rPr lang="zh-CN" altLang="en-US" sz="2100" kern="1200" dirty="0"/>
            <a:t>一类是主动性的市场业务公开</a:t>
          </a:r>
          <a:r>
            <a:rPr lang="en-US" altLang="en-US" sz="2100" kern="1200" dirty="0"/>
            <a:t>, </a:t>
          </a:r>
          <a:r>
            <a:rPr lang="zh-CN" altLang="en-US" sz="2100" kern="1200" dirty="0"/>
            <a:t>主要是改变准备金水平和基础货币</a:t>
          </a:r>
          <a:r>
            <a:rPr lang="en-US" altLang="en-US" sz="2100" kern="1200" dirty="0"/>
            <a:t>; </a:t>
          </a:r>
          <a:r>
            <a:rPr lang="zh-CN" altLang="en-US" sz="2100" kern="1200" dirty="0"/>
            <a:t>另一类是被动性的市场业务公开</a:t>
          </a:r>
          <a:r>
            <a:rPr lang="en-US" altLang="en-US" sz="2100" kern="1200" dirty="0"/>
            <a:t>, </a:t>
          </a:r>
          <a:r>
            <a:rPr lang="zh-CN" altLang="en-US" sz="2100" kern="1200" dirty="0"/>
            <a:t>主要是抵消影响基础货币的其他因素变动所带来的影响。</a:t>
          </a:r>
        </a:p>
      </dsp:txBody>
      <dsp:txXfrm>
        <a:off x="0" y="580985"/>
        <a:ext cx="9884663" cy="2249100"/>
      </dsp:txXfrm>
    </dsp:sp>
    <dsp:sp modelId="{D600892C-3BBA-4670-B9AD-D2743B713182}">
      <dsp:nvSpPr>
        <dsp:cNvPr id="0" name=""/>
        <dsp:cNvSpPr/>
      </dsp:nvSpPr>
      <dsp:spPr>
        <a:xfrm>
          <a:off x="494233" y="271025"/>
          <a:ext cx="6919264" cy="61992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1532" tIns="0" rIns="261532" bIns="0" numCol="1" spcCol="1270" anchor="ctr" anchorCtr="0">
          <a:noAutofit/>
        </a:bodyPr>
        <a:lstStyle/>
        <a:p>
          <a:pPr marL="0" lvl="0" indent="0" algn="l" defTabSz="933450">
            <a:lnSpc>
              <a:spcPct val="90000"/>
            </a:lnSpc>
            <a:spcBef>
              <a:spcPct val="0"/>
            </a:spcBef>
            <a:spcAft>
              <a:spcPct val="35000"/>
            </a:spcAft>
            <a:buNone/>
          </a:pPr>
          <a:r>
            <a:rPr lang="en-US" altLang="en-US" sz="2100" kern="1200" dirty="0"/>
            <a:t>3.</a:t>
          </a:r>
          <a:r>
            <a:rPr lang="zh-CN" altLang="en-US" sz="2100" kern="1200" dirty="0"/>
            <a:t>公开市场业务</a:t>
          </a:r>
        </a:p>
      </dsp:txBody>
      <dsp:txXfrm>
        <a:off x="524495" y="301287"/>
        <a:ext cx="6858740" cy="559396"/>
      </dsp:txXfrm>
    </dsp:sp>
    <dsp:sp modelId="{B5D27D36-9F57-48F6-A56F-4664BCB43F62}">
      <dsp:nvSpPr>
        <dsp:cNvPr id="0" name=""/>
        <dsp:cNvSpPr/>
      </dsp:nvSpPr>
      <dsp:spPr>
        <a:xfrm>
          <a:off x="0" y="3253446"/>
          <a:ext cx="9884663" cy="18522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7160" tIns="437388" rIns="767160" bIns="149352" numCol="1" spcCol="1270" anchor="t" anchorCtr="0">
          <a:noAutofit/>
        </a:bodyPr>
        <a:lstStyle/>
        <a:p>
          <a:pPr marL="228600" lvl="1" indent="-228600" algn="l" defTabSz="933450">
            <a:lnSpc>
              <a:spcPct val="90000"/>
            </a:lnSpc>
            <a:spcBef>
              <a:spcPct val="0"/>
            </a:spcBef>
            <a:spcAft>
              <a:spcPct val="15000"/>
            </a:spcAft>
            <a:buChar char="•"/>
          </a:pPr>
          <a:r>
            <a:rPr lang="zh-CN" altLang="en-US" sz="2100" kern="1200" dirty="0"/>
            <a:t>现代货币政策工具逐渐趋向多元化</a:t>
          </a:r>
          <a:r>
            <a:rPr lang="en-US" altLang="en-US" sz="2100" kern="1200" dirty="0"/>
            <a:t>, </a:t>
          </a:r>
          <a:r>
            <a:rPr lang="zh-CN" altLang="en-US" sz="2100" kern="1200" dirty="0"/>
            <a:t>除上述三种主要政策工具之外</a:t>
          </a:r>
          <a:r>
            <a:rPr lang="en-US" altLang="en-US" sz="2100" kern="1200" dirty="0"/>
            <a:t>, </a:t>
          </a:r>
          <a:r>
            <a:rPr lang="zh-CN" altLang="en-US" sz="2100" kern="1200" dirty="0"/>
            <a:t>还有其他货币工具作为辅助性措施</a:t>
          </a:r>
          <a:r>
            <a:rPr lang="en-US" altLang="en-US" sz="2100" kern="1200" dirty="0"/>
            <a:t>, </a:t>
          </a:r>
          <a:r>
            <a:rPr lang="zh-CN" altLang="en-US" sz="2100" kern="1200" dirty="0"/>
            <a:t>主要有信用控制、 道义劝告和窗口指导等。</a:t>
          </a:r>
        </a:p>
      </dsp:txBody>
      <dsp:txXfrm>
        <a:off x="0" y="3253446"/>
        <a:ext cx="9884663" cy="1852200"/>
      </dsp:txXfrm>
    </dsp:sp>
    <dsp:sp modelId="{B1958BEA-4F95-48C4-8D0B-D8A59AD7FC79}">
      <dsp:nvSpPr>
        <dsp:cNvPr id="0" name=""/>
        <dsp:cNvSpPr/>
      </dsp:nvSpPr>
      <dsp:spPr>
        <a:xfrm>
          <a:off x="494233" y="2943486"/>
          <a:ext cx="6919264" cy="61992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1532" tIns="0" rIns="261532" bIns="0" numCol="1" spcCol="1270" anchor="ctr" anchorCtr="0">
          <a:noAutofit/>
        </a:bodyPr>
        <a:lstStyle/>
        <a:p>
          <a:pPr marL="0" lvl="0" indent="0" algn="l" defTabSz="933450">
            <a:lnSpc>
              <a:spcPct val="90000"/>
            </a:lnSpc>
            <a:spcBef>
              <a:spcPct val="0"/>
            </a:spcBef>
            <a:spcAft>
              <a:spcPct val="35000"/>
            </a:spcAft>
            <a:buNone/>
          </a:pPr>
          <a:r>
            <a:rPr lang="en-US" altLang="en-US" sz="2100" kern="1200" dirty="0"/>
            <a:t>4.</a:t>
          </a:r>
          <a:r>
            <a:rPr lang="zh-CN" altLang="en-US" sz="2100" kern="1200" dirty="0"/>
            <a:t>其他货币政策工具</a:t>
          </a:r>
        </a:p>
      </dsp:txBody>
      <dsp:txXfrm>
        <a:off x="524495" y="2973748"/>
        <a:ext cx="6858740" cy="55939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7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7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slideLayout" Target="../slideLayouts/slideLayout5.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4.xml"/><Relationship Id="rId3" Type="http://schemas.openxmlformats.org/officeDocument/2006/relationships/tags" Target="../tags/tag24.xml"/><Relationship Id="rId7" Type="http://schemas.openxmlformats.org/officeDocument/2006/relationships/tags" Target="../tags/tag28.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slideLayout" Target="../slideLayouts/slideLayout4.xml"/><Relationship Id="rId1" Type="http://schemas.openxmlformats.org/officeDocument/2006/relationships/tags" Target="../tags/tag29.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slideLayout" Target="../slideLayouts/slideLayout4.xml"/><Relationship Id="rId1" Type="http://schemas.openxmlformats.org/officeDocument/2006/relationships/tags" Target="../tags/tag30.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slideLayout" Target="../slideLayouts/slideLayout4.xml"/><Relationship Id="rId1" Type="http://schemas.openxmlformats.org/officeDocument/2006/relationships/tags" Target="../tags/tag3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slideLayout" Target="../slideLayouts/slideLayout4.xml"/><Relationship Id="rId1" Type="http://schemas.openxmlformats.org/officeDocument/2006/relationships/tags" Target="../tags/tag3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4.xml"/><Relationship Id="rId1" Type="http://schemas.openxmlformats.org/officeDocument/2006/relationships/tags" Target="../tags/tag3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slideLayout" Target="../slideLayouts/slideLayout4.xml"/><Relationship Id="rId1" Type="http://schemas.openxmlformats.org/officeDocument/2006/relationships/tags" Target="../tags/tag36.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slideLayout" Target="../slideLayouts/slideLayout4.xml"/><Relationship Id="rId1" Type="http://schemas.openxmlformats.org/officeDocument/2006/relationships/tags" Target="../tags/tag3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4.xml"/><Relationship Id="rId1" Type="http://schemas.openxmlformats.org/officeDocument/2006/relationships/tags" Target="../tags/tag1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slideLayout" Target="../slideLayouts/slideLayout4.xml"/><Relationship Id="rId1" Type="http://schemas.openxmlformats.org/officeDocument/2006/relationships/tags" Target="../tags/tag2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4.xml"/><Relationship Id="rId1" Type="http://schemas.openxmlformats.org/officeDocument/2006/relationships/tags" Target="../tags/tag2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6" name="文本框 15"/>
          <p:cNvSpPr txBox="1"/>
          <p:nvPr/>
        </p:nvSpPr>
        <p:spPr>
          <a:xfrm>
            <a:off x="1717675" y="1952625"/>
            <a:ext cx="8836660"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dirty="0">
                <a:solidFill>
                  <a:srgbClr val="000000"/>
                </a:solidFill>
                <a:cs typeface="+mn-ea"/>
                <a:sym typeface="+mn-lt"/>
              </a:rPr>
              <a:t>第七章</a:t>
            </a:r>
            <a:endParaRPr lang="en-US" altLang="zh-CN" sz="2800" dirty="0">
              <a:solidFill>
                <a:srgbClr val="000000"/>
              </a:solidFill>
              <a:cs typeface="+mn-ea"/>
              <a:sym typeface="+mn-lt"/>
            </a:endParaRPr>
          </a:p>
        </p:txBody>
      </p:sp>
      <p:sp>
        <p:nvSpPr>
          <p:cNvPr id="26" name="文本框 25"/>
          <p:cNvSpPr txBox="1"/>
          <p:nvPr/>
        </p:nvSpPr>
        <p:spPr>
          <a:xfrm>
            <a:off x="1717830" y="2511584"/>
            <a:ext cx="7656284" cy="110680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宏观经济调控</a:t>
            </a:r>
          </a:p>
        </p:txBody>
      </p:sp>
      <p:grpSp>
        <p:nvGrpSpPr>
          <p:cNvPr id="43" name="Shape;222;p28"/>
          <p:cNvGrpSpPr/>
          <p:nvPr/>
        </p:nvGrpSpPr>
        <p:grpSpPr>
          <a:xfrm rot="5400000">
            <a:off x="2115956" y="1297239"/>
            <a:ext cx="83474" cy="584215"/>
            <a:chOff x="687750" y="1096650"/>
            <a:chExt cx="64500" cy="451421"/>
          </a:xfrm>
          <a:solidFill>
            <a:schemeClr val="accent6">
              <a:lumMod val="60000"/>
              <a:lumOff val="40000"/>
            </a:schemeClr>
          </a:solidFill>
        </p:grpSpPr>
        <p:sp>
          <p:nvSpPr>
            <p:cNvPr id="44" name="Shape;223;p28"/>
            <p:cNvSpPr/>
            <p:nvPr>
              <p:custDataLst>
                <p:tags r:id="rId2"/>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5" name="Shape;224;p28"/>
            <p:cNvSpPr/>
            <p:nvPr>
              <p:custDataLst>
                <p:tags r:id="rId3"/>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6" name="Shape;225;p28"/>
            <p:cNvSpPr/>
            <p:nvPr>
              <p:custDataLst>
                <p:tags r:id="rId4"/>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财政政策的含义及工具</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653173" y="1144099"/>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财政政策的含义</a:t>
            </a:r>
          </a:p>
        </p:txBody>
      </p:sp>
      <p:sp>
        <p:nvSpPr>
          <p:cNvPr id="8" name="文本框 7">
            <a:extLst>
              <a:ext uri="{FF2B5EF4-FFF2-40B4-BE49-F238E27FC236}">
                <a16:creationId xmlns:a16="http://schemas.microsoft.com/office/drawing/2014/main" id="{DD2A8FCD-A86E-186C-B6B2-F6F9E2DBAFB0}"/>
              </a:ext>
            </a:extLst>
          </p:cNvPr>
          <p:cNvSpPr txBox="1"/>
          <p:nvPr/>
        </p:nvSpPr>
        <p:spPr>
          <a:xfrm>
            <a:off x="2288666" y="1859340"/>
            <a:ext cx="8592693" cy="1015663"/>
          </a:xfrm>
          <a:prstGeom prst="rect">
            <a:avLst/>
          </a:prstGeom>
          <a:noFill/>
        </p:spPr>
        <p:txBody>
          <a:bodyPr wrap="square">
            <a:spAutoFit/>
          </a:bodyPr>
          <a:lstStyle/>
          <a:p>
            <a:r>
              <a:rPr lang="zh-CN" altLang="en-US" sz="2000" dirty="0"/>
              <a:t>         财政政策是指为了促进就业水平提高、 减轻经济波动、 防止通货膨胀、 实现稳定增长</a:t>
            </a:r>
            <a:r>
              <a:rPr lang="en-US" altLang="zh-CN" sz="2000" dirty="0"/>
              <a:t>,</a:t>
            </a:r>
            <a:r>
              <a:rPr lang="zh-CN" altLang="en-US" sz="2000" dirty="0"/>
              <a:t>而对政府收支、 税收和借债水平所进行的选择</a:t>
            </a:r>
            <a:r>
              <a:rPr lang="en-US" altLang="zh-CN" sz="2000" dirty="0"/>
              <a:t>, </a:t>
            </a:r>
            <a:r>
              <a:rPr lang="zh-CN" altLang="en-US" sz="2000" dirty="0"/>
              <a:t>或对政府收入和支出水平所做出的决策。</a:t>
            </a:r>
          </a:p>
        </p:txBody>
      </p:sp>
      <p:grpSp>
        <p:nvGrpSpPr>
          <p:cNvPr id="2" name="组合 1">
            <a:extLst>
              <a:ext uri="{FF2B5EF4-FFF2-40B4-BE49-F238E27FC236}">
                <a16:creationId xmlns:a16="http://schemas.microsoft.com/office/drawing/2014/main" id="{24C71CAC-A7C7-CF32-3A01-AA6697CB548B}"/>
              </a:ext>
            </a:extLst>
          </p:cNvPr>
          <p:cNvGrpSpPr/>
          <p:nvPr/>
        </p:nvGrpSpPr>
        <p:grpSpPr>
          <a:xfrm>
            <a:off x="8875627" y="3347720"/>
            <a:ext cx="629920" cy="81280"/>
            <a:chOff x="11043920" y="6238240"/>
            <a:chExt cx="629920" cy="81280"/>
          </a:xfrm>
          <a:solidFill>
            <a:srgbClr val="ED7D31"/>
          </a:solidFill>
        </p:grpSpPr>
        <p:sp>
          <p:nvSpPr>
            <p:cNvPr id="3" name="椭圆 2">
              <a:extLst>
                <a:ext uri="{FF2B5EF4-FFF2-40B4-BE49-F238E27FC236}">
                  <a16:creationId xmlns:a16="http://schemas.microsoft.com/office/drawing/2014/main" id="{85A20A16-E7A2-1EB3-494F-7298D5F6878F}"/>
                </a:ext>
              </a:extLst>
            </p:cNvPr>
            <p:cNvSpPr/>
            <p:nvPr>
              <p:custDataLst>
                <p:tags r:id="rId5"/>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椭圆 6">
              <a:extLst>
                <a:ext uri="{FF2B5EF4-FFF2-40B4-BE49-F238E27FC236}">
                  <a16:creationId xmlns:a16="http://schemas.microsoft.com/office/drawing/2014/main" id="{35D7E565-CC2F-639E-C426-17FC0456AE13}"/>
                </a:ext>
              </a:extLst>
            </p:cNvPr>
            <p:cNvSpPr/>
            <p:nvPr>
              <p:custDataLst>
                <p:tags r:id="rId6"/>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a:extLst>
                <a:ext uri="{FF2B5EF4-FFF2-40B4-BE49-F238E27FC236}">
                  <a16:creationId xmlns:a16="http://schemas.microsoft.com/office/drawing/2014/main" id="{4DAC0FB6-C73A-2945-E2BB-C6BB29EB984D}"/>
                </a:ext>
              </a:extLst>
            </p:cNvPr>
            <p:cNvSpPr/>
            <p:nvPr>
              <p:custDataLst>
                <p:tags r:id="rId7"/>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grpSp>
        <p:nvGrpSpPr>
          <p:cNvPr id="10" name="组合 9">
            <a:extLst>
              <a:ext uri="{FF2B5EF4-FFF2-40B4-BE49-F238E27FC236}">
                <a16:creationId xmlns:a16="http://schemas.microsoft.com/office/drawing/2014/main" id="{2176C78A-FA11-FA49-9388-68F32BC97E0E}"/>
              </a:ext>
            </a:extLst>
          </p:cNvPr>
          <p:cNvGrpSpPr/>
          <p:nvPr/>
        </p:nvGrpSpPr>
        <p:grpSpPr>
          <a:xfrm>
            <a:off x="9917027" y="3347720"/>
            <a:ext cx="629920" cy="81280"/>
            <a:chOff x="11043920" y="6238240"/>
            <a:chExt cx="629920" cy="81280"/>
          </a:xfrm>
          <a:solidFill>
            <a:srgbClr val="ED7D31"/>
          </a:solidFill>
        </p:grpSpPr>
        <p:sp>
          <p:nvSpPr>
            <p:cNvPr id="11" name="椭圆 10">
              <a:extLst>
                <a:ext uri="{FF2B5EF4-FFF2-40B4-BE49-F238E27FC236}">
                  <a16:creationId xmlns:a16="http://schemas.microsoft.com/office/drawing/2014/main" id="{8620B5C7-7F7F-8C77-15D2-692404E96E0C}"/>
                </a:ext>
              </a:extLst>
            </p:cNvPr>
            <p:cNvSpPr/>
            <p:nvPr>
              <p:custDataLst>
                <p:tags r:id="rId2"/>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2" name="椭圆 11">
              <a:extLst>
                <a:ext uri="{FF2B5EF4-FFF2-40B4-BE49-F238E27FC236}">
                  <a16:creationId xmlns:a16="http://schemas.microsoft.com/office/drawing/2014/main" id="{9292B1C5-19E4-7F68-B7DA-5C7B918E8FE6}"/>
                </a:ext>
              </a:extLst>
            </p:cNvPr>
            <p:cNvSpPr/>
            <p:nvPr>
              <p:custDataLst>
                <p:tags r:id="rId3"/>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3" name="椭圆 12">
              <a:extLst>
                <a:ext uri="{FF2B5EF4-FFF2-40B4-BE49-F238E27FC236}">
                  <a16:creationId xmlns:a16="http://schemas.microsoft.com/office/drawing/2014/main" id="{587E284C-A760-FEDC-4790-C3AED1D2FD8B}"/>
                </a:ext>
              </a:extLst>
            </p:cNvPr>
            <p:cNvSpPr/>
            <p:nvPr>
              <p:custDataLst>
                <p:tags r:id="rId4"/>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14" name="矩形 13">
            <a:extLst>
              <a:ext uri="{FF2B5EF4-FFF2-40B4-BE49-F238E27FC236}">
                <a16:creationId xmlns:a16="http://schemas.microsoft.com/office/drawing/2014/main" id="{3D367496-D68C-7C91-EC1E-B7BC89010944}"/>
              </a:ext>
            </a:extLst>
          </p:cNvPr>
          <p:cNvSpPr/>
          <p:nvPr/>
        </p:nvSpPr>
        <p:spPr>
          <a:xfrm>
            <a:off x="1731946" y="3597596"/>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财政政策的工具</a:t>
            </a:r>
          </a:p>
        </p:txBody>
      </p:sp>
      <p:sp>
        <p:nvSpPr>
          <p:cNvPr id="16" name="文本框 15">
            <a:extLst>
              <a:ext uri="{FF2B5EF4-FFF2-40B4-BE49-F238E27FC236}">
                <a16:creationId xmlns:a16="http://schemas.microsoft.com/office/drawing/2014/main" id="{0B815FB9-E0F3-F771-8234-18BC0B663D23}"/>
              </a:ext>
            </a:extLst>
          </p:cNvPr>
          <p:cNvSpPr txBox="1"/>
          <p:nvPr/>
        </p:nvSpPr>
        <p:spPr>
          <a:xfrm>
            <a:off x="2288667" y="4500613"/>
            <a:ext cx="8592692" cy="1631216"/>
          </a:xfrm>
          <a:prstGeom prst="rect">
            <a:avLst/>
          </a:prstGeom>
          <a:noFill/>
        </p:spPr>
        <p:txBody>
          <a:bodyPr wrap="square">
            <a:spAutoFit/>
          </a:bodyPr>
          <a:lstStyle/>
          <a:p>
            <a:r>
              <a:rPr lang="zh-CN" altLang="en-US" sz="2000" b="0" i="0" dirty="0">
                <a:solidFill>
                  <a:srgbClr val="000000"/>
                </a:solidFill>
                <a:effectLst/>
                <a:latin typeface="FZSSK--GBK1-0"/>
              </a:rPr>
              <a:t>         财政政策工具是指政府为实现既定的经济政策目标所选择的操作手段</a:t>
            </a:r>
            <a:r>
              <a:rPr lang="zh-CN" altLang="en-US" sz="2000" b="0" i="0" dirty="0">
                <a:solidFill>
                  <a:srgbClr val="000000"/>
                </a:solidFill>
                <a:effectLst/>
                <a:latin typeface="E-BZ"/>
              </a:rPr>
              <a:t>。 </a:t>
            </a:r>
            <a:r>
              <a:rPr lang="zh-CN" altLang="en-US" sz="2000" b="0" i="0" dirty="0">
                <a:solidFill>
                  <a:srgbClr val="000000"/>
                </a:solidFill>
                <a:effectLst/>
                <a:latin typeface="FZSSK--GBK1-0"/>
              </a:rPr>
              <a:t>国家为了实现既定的经济政策目标</a:t>
            </a:r>
            <a:r>
              <a:rPr lang="en-US" altLang="zh-CN" sz="2000" b="0" i="0" dirty="0">
                <a:solidFill>
                  <a:srgbClr val="000000"/>
                </a:solidFill>
                <a:effectLst/>
                <a:latin typeface="E-BZ"/>
              </a:rPr>
              <a:t>, </a:t>
            </a:r>
            <a:r>
              <a:rPr lang="zh-CN" altLang="en-US" sz="2000" b="0" i="0" dirty="0">
                <a:solidFill>
                  <a:srgbClr val="000000"/>
                </a:solidFill>
                <a:effectLst/>
                <a:latin typeface="FZSSK--GBK1-0"/>
              </a:rPr>
              <a:t>主要通过政府预算变动等财政政策工具来调整政府支出和收入</a:t>
            </a:r>
            <a:r>
              <a:rPr lang="zh-CN" altLang="en-US" sz="2000" b="0" i="0" dirty="0">
                <a:solidFill>
                  <a:srgbClr val="000000"/>
                </a:solidFill>
                <a:effectLst/>
                <a:latin typeface="E-BZ"/>
              </a:rPr>
              <a:t>。</a:t>
            </a:r>
            <a:r>
              <a:rPr lang="zh-CN" altLang="en-US" sz="2000" b="0" i="0" dirty="0">
                <a:solidFill>
                  <a:srgbClr val="000000"/>
                </a:solidFill>
                <a:effectLst/>
                <a:latin typeface="FZSSK--GBK1-0"/>
              </a:rPr>
              <a:t>其中</a:t>
            </a:r>
            <a:r>
              <a:rPr lang="en-US" altLang="zh-CN" sz="2000" b="0" i="0" dirty="0">
                <a:solidFill>
                  <a:srgbClr val="000000"/>
                </a:solidFill>
                <a:effectLst/>
                <a:latin typeface="E-BZ"/>
              </a:rPr>
              <a:t>, </a:t>
            </a:r>
            <a:r>
              <a:rPr lang="zh-CN" altLang="en-US" sz="2000" b="0" i="0" dirty="0">
                <a:solidFill>
                  <a:srgbClr val="000000"/>
                </a:solidFill>
                <a:effectLst/>
                <a:latin typeface="FZSSK--GBK1-0"/>
              </a:rPr>
              <a:t>政府支出包括政府购买</a:t>
            </a:r>
            <a:r>
              <a:rPr lang="zh-CN" altLang="en-US" sz="2000" b="0" i="0" dirty="0">
                <a:solidFill>
                  <a:srgbClr val="000000"/>
                </a:solidFill>
                <a:effectLst/>
                <a:latin typeface="E-BZ"/>
              </a:rPr>
              <a:t>、</a:t>
            </a:r>
            <a:r>
              <a:rPr lang="zh-CN" altLang="en-US" sz="2000" b="0" i="0" dirty="0">
                <a:solidFill>
                  <a:srgbClr val="000000"/>
                </a:solidFill>
                <a:effectLst/>
                <a:latin typeface="FZSSK--GBK1-0"/>
              </a:rPr>
              <a:t>转移支付以及净利息支付等</a:t>
            </a:r>
            <a:r>
              <a:rPr lang="en-US" altLang="zh-CN" sz="2000" b="0" i="0" dirty="0">
                <a:solidFill>
                  <a:srgbClr val="000000"/>
                </a:solidFill>
                <a:effectLst/>
                <a:latin typeface="E-BZ"/>
              </a:rPr>
              <a:t>, </a:t>
            </a:r>
            <a:r>
              <a:rPr lang="zh-CN" altLang="en-US" sz="2000" b="0" i="0" dirty="0">
                <a:solidFill>
                  <a:srgbClr val="000000"/>
                </a:solidFill>
                <a:effectLst/>
                <a:latin typeface="FZSSK--GBK1-0"/>
              </a:rPr>
              <a:t>政府收入包括征税</a:t>
            </a:r>
            <a:r>
              <a:rPr lang="zh-CN" altLang="en-US" sz="2000" b="0" i="0" dirty="0">
                <a:solidFill>
                  <a:srgbClr val="000000"/>
                </a:solidFill>
                <a:effectLst/>
                <a:latin typeface="E-BZ"/>
              </a:rPr>
              <a:t>、</a:t>
            </a:r>
            <a:r>
              <a:rPr lang="zh-CN" altLang="en-US" sz="2000" b="0" i="0" dirty="0">
                <a:solidFill>
                  <a:srgbClr val="000000"/>
                </a:solidFill>
                <a:effectLst/>
                <a:latin typeface="FZSSK--GBK1-0"/>
              </a:rPr>
              <a:t>发行公债等</a:t>
            </a:r>
            <a:r>
              <a:rPr lang="zh-CN" altLang="en-US" sz="2000" b="0" i="0" dirty="0">
                <a:solidFill>
                  <a:srgbClr val="000000"/>
                </a:solidFill>
                <a:effectLst/>
                <a:latin typeface="E-BZ"/>
              </a:rPr>
              <a:t>。</a:t>
            </a:r>
            <a:r>
              <a:rPr lang="zh-CN" altLang="en-US" sz="2000" dirty="0"/>
              <a:t> </a:t>
            </a:r>
            <a:br>
              <a:rPr lang="zh-CN" altLang="en-US" sz="2000" dirty="0"/>
            </a:br>
            <a:endParaRPr lang="zh-CN" altLang="en-US" sz="2000" dirty="0"/>
          </a:p>
        </p:txBody>
      </p:sp>
    </p:spTree>
    <p:extLst>
      <p:ext uri="{BB962C8B-B14F-4D97-AF65-F5344CB8AC3E}">
        <p14:creationId xmlns:p14="http://schemas.microsoft.com/office/powerpoint/2010/main" val="408286946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par>
                          <p:cTn id="23" fill="hold">
                            <p:stCondLst>
                              <p:cond delay="2000"/>
                            </p:stCondLst>
                            <p:childTnLst>
                              <p:par>
                                <p:cTn id="24" presetID="9"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graphicFrame>
        <p:nvGraphicFramePr>
          <p:cNvPr id="3" name="图示 2">
            <a:extLst>
              <a:ext uri="{FF2B5EF4-FFF2-40B4-BE49-F238E27FC236}">
                <a16:creationId xmlns:a16="http://schemas.microsoft.com/office/drawing/2014/main" id="{6709F427-A039-FC9C-02FD-A2E80B05D82B}"/>
              </a:ext>
            </a:extLst>
          </p:cNvPr>
          <p:cNvGraphicFramePr/>
          <p:nvPr>
            <p:extLst>
              <p:ext uri="{D42A27DB-BD31-4B8C-83A1-F6EECF244321}">
                <p14:modId xmlns:p14="http://schemas.microsoft.com/office/powerpoint/2010/main" val="1231314954"/>
              </p:ext>
            </p:extLst>
          </p:nvPr>
        </p:nvGraphicFramePr>
        <p:xfrm>
          <a:off x="1673352" y="1188720"/>
          <a:ext cx="9025128" cy="52865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29259753"/>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50838"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自动稳定器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aphicFrame>
        <p:nvGraphicFramePr>
          <p:cNvPr id="3" name="图示 2">
            <a:extLst>
              <a:ext uri="{FF2B5EF4-FFF2-40B4-BE49-F238E27FC236}">
                <a16:creationId xmlns:a16="http://schemas.microsoft.com/office/drawing/2014/main" id="{6709F427-A039-FC9C-02FD-A2E80B05D82B}"/>
              </a:ext>
            </a:extLst>
          </p:cNvPr>
          <p:cNvGraphicFramePr/>
          <p:nvPr>
            <p:extLst>
              <p:ext uri="{D42A27DB-BD31-4B8C-83A1-F6EECF244321}">
                <p14:modId xmlns:p14="http://schemas.microsoft.com/office/powerpoint/2010/main" val="4038408424"/>
              </p:ext>
            </p:extLst>
          </p:nvPr>
        </p:nvGraphicFramePr>
        <p:xfrm>
          <a:off x="1673352" y="1188720"/>
          <a:ext cx="9025128" cy="52865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7038308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50838"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财政政策的类型与应用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aphicFrame>
        <p:nvGraphicFramePr>
          <p:cNvPr id="3" name="图示 2">
            <a:extLst>
              <a:ext uri="{FF2B5EF4-FFF2-40B4-BE49-F238E27FC236}">
                <a16:creationId xmlns:a16="http://schemas.microsoft.com/office/drawing/2014/main" id="{6709F427-A039-FC9C-02FD-A2E80B05D82B}"/>
              </a:ext>
            </a:extLst>
          </p:cNvPr>
          <p:cNvGraphicFramePr/>
          <p:nvPr>
            <p:extLst>
              <p:ext uri="{D42A27DB-BD31-4B8C-83A1-F6EECF244321}">
                <p14:modId xmlns:p14="http://schemas.microsoft.com/office/powerpoint/2010/main" val="2611792131"/>
              </p:ext>
            </p:extLst>
          </p:nvPr>
        </p:nvGraphicFramePr>
        <p:xfrm>
          <a:off x="1673352" y="1975104"/>
          <a:ext cx="9025128" cy="45002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矩形 1">
            <a:extLst>
              <a:ext uri="{FF2B5EF4-FFF2-40B4-BE49-F238E27FC236}">
                <a16:creationId xmlns:a16="http://schemas.microsoft.com/office/drawing/2014/main" id="{8EC57E39-5734-D186-1D97-F9E0981AA066}"/>
              </a:ext>
            </a:extLst>
          </p:cNvPr>
          <p:cNvSpPr/>
          <p:nvPr/>
        </p:nvSpPr>
        <p:spPr>
          <a:xfrm>
            <a:off x="1653173" y="1144099"/>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扩张性财政政策</a:t>
            </a:r>
          </a:p>
        </p:txBody>
      </p:sp>
    </p:spTree>
    <p:extLst>
      <p:ext uri="{BB962C8B-B14F-4D97-AF65-F5344CB8AC3E}">
        <p14:creationId xmlns:p14="http://schemas.microsoft.com/office/powerpoint/2010/main" val="24171071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50838"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财政政策的类型与应用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aphicFrame>
        <p:nvGraphicFramePr>
          <p:cNvPr id="3" name="图示 2">
            <a:extLst>
              <a:ext uri="{FF2B5EF4-FFF2-40B4-BE49-F238E27FC236}">
                <a16:creationId xmlns:a16="http://schemas.microsoft.com/office/drawing/2014/main" id="{6709F427-A039-FC9C-02FD-A2E80B05D82B}"/>
              </a:ext>
            </a:extLst>
          </p:cNvPr>
          <p:cNvGraphicFramePr/>
          <p:nvPr>
            <p:extLst>
              <p:ext uri="{D42A27DB-BD31-4B8C-83A1-F6EECF244321}">
                <p14:modId xmlns:p14="http://schemas.microsoft.com/office/powerpoint/2010/main" val="3437225377"/>
              </p:ext>
            </p:extLst>
          </p:nvPr>
        </p:nvGraphicFramePr>
        <p:xfrm>
          <a:off x="1673352" y="1975104"/>
          <a:ext cx="9025128" cy="45002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矩形 1">
            <a:extLst>
              <a:ext uri="{FF2B5EF4-FFF2-40B4-BE49-F238E27FC236}">
                <a16:creationId xmlns:a16="http://schemas.microsoft.com/office/drawing/2014/main" id="{8EC57E39-5734-D186-1D97-F9E0981AA066}"/>
              </a:ext>
            </a:extLst>
          </p:cNvPr>
          <p:cNvSpPr/>
          <p:nvPr/>
        </p:nvSpPr>
        <p:spPr>
          <a:xfrm>
            <a:off x="1653173" y="1144099"/>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紧缩性财政政策</a:t>
            </a:r>
          </a:p>
        </p:txBody>
      </p:sp>
    </p:spTree>
    <p:extLst>
      <p:ext uri="{BB962C8B-B14F-4D97-AF65-F5344CB8AC3E}">
        <p14:creationId xmlns:p14="http://schemas.microsoft.com/office/powerpoint/2010/main" val="3355934588"/>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50838"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财政政策的类型与应用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矩形 1">
            <a:extLst>
              <a:ext uri="{FF2B5EF4-FFF2-40B4-BE49-F238E27FC236}">
                <a16:creationId xmlns:a16="http://schemas.microsoft.com/office/drawing/2014/main" id="{8EC57E39-5734-D186-1D97-F9E0981AA066}"/>
              </a:ext>
            </a:extLst>
          </p:cNvPr>
          <p:cNvSpPr/>
          <p:nvPr/>
        </p:nvSpPr>
        <p:spPr>
          <a:xfrm>
            <a:off x="1653173" y="1144099"/>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三</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中性财政政策</a:t>
            </a:r>
          </a:p>
        </p:txBody>
      </p:sp>
      <p:sp>
        <p:nvSpPr>
          <p:cNvPr id="8" name="文本框 7">
            <a:extLst>
              <a:ext uri="{FF2B5EF4-FFF2-40B4-BE49-F238E27FC236}">
                <a16:creationId xmlns:a16="http://schemas.microsoft.com/office/drawing/2014/main" id="{0DD5DA05-4777-5CAE-E5F2-31BC81FD35DA}"/>
              </a:ext>
            </a:extLst>
          </p:cNvPr>
          <p:cNvSpPr txBox="1"/>
          <p:nvPr/>
        </p:nvSpPr>
        <p:spPr>
          <a:xfrm>
            <a:off x="2201141" y="2274838"/>
            <a:ext cx="7455478" cy="2308324"/>
          </a:xfrm>
          <a:prstGeom prst="rect">
            <a:avLst/>
          </a:prstGeom>
          <a:noFill/>
        </p:spPr>
        <p:txBody>
          <a:bodyPr wrap="square">
            <a:spAutoFit/>
          </a:bodyPr>
          <a:lstStyle/>
          <a:p>
            <a:r>
              <a:rPr lang="zh-CN" altLang="en-US" sz="1800" b="0" i="0" dirty="0">
                <a:solidFill>
                  <a:srgbClr val="000000"/>
                </a:solidFill>
                <a:effectLst/>
                <a:latin typeface="FZSSK--GBK1-0"/>
              </a:rPr>
              <a:t>         中性财政政策是指财政收支保持平衡</a:t>
            </a:r>
            <a:r>
              <a:rPr lang="en-US" altLang="zh-CN" sz="1800" b="0" i="0" dirty="0">
                <a:solidFill>
                  <a:srgbClr val="000000"/>
                </a:solidFill>
                <a:effectLst/>
                <a:latin typeface="E-BZ"/>
              </a:rPr>
              <a:t>, </a:t>
            </a:r>
            <a:r>
              <a:rPr lang="zh-CN" altLang="en-US" sz="1800" b="0" i="0" dirty="0">
                <a:solidFill>
                  <a:srgbClr val="000000"/>
                </a:solidFill>
                <a:effectLst/>
                <a:latin typeface="FZSSK--GBK1-0"/>
              </a:rPr>
              <a:t>不对社会总需求产生扩张或紧缩影响的财政政策</a:t>
            </a:r>
            <a:r>
              <a:rPr lang="zh-CN" altLang="en-US" sz="1800" b="0" i="0" dirty="0">
                <a:solidFill>
                  <a:srgbClr val="000000"/>
                </a:solidFill>
                <a:effectLst/>
                <a:latin typeface="E-BZ"/>
              </a:rPr>
              <a:t>。 </a:t>
            </a:r>
            <a:r>
              <a:rPr lang="zh-CN" altLang="en-US" sz="1800" b="0" i="0" dirty="0">
                <a:solidFill>
                  <a:srgbClr val="000000"/>
                </a:solidFill>
                <a:effectLst/>
                <a:latin typeface="FZSSK--GBK1-0"/>
              </a:rPr>
              <a:t>中性财政政策并不意味着保守或停滞</a:t>
            </a:r>
            <a:r>
              <a:rPr lang="en-US" altLang="zh-CN" sz="1800" b="0" i="0" dirty="0">
                <a:solidFill>
                  <a:srgbClr val="000000"/>
                </a:solidFill>
                <a:effectLst/>
                <a:latin typeface="E-BZ"/>
              </a:rPr>
              <a:t>, </a:t>
            </a:r>
            <a:r>
              <a:rPr lang="zh-CN" altLang="en-US" sz="1800" b="0" i="0" dirty="0">
                <a:solidFill>
                  <a:srgbClr val="000000"/>
                </a:solidFill>
                <a:effectLst/>
                <a:latin typeface="FZSSK--GBK1-0"/>
              </a:rPr>
              <a:t>我国所称的</a:t>
            </a:r>
            <a:r>
              <a:rPr lang="zh-CN" altLang="en-US" sz="1800" b="0" i="0" dirty="0">
                <a:solidFill>
                  <a:srgbClr val="000000"/>
                </a:solidFill>
                <a:effectLst/>
                <a:latin typeface="E-BZ"/>
              </a:rPr>
              <a:t>“</a:t>
            </a:r>
            <a:r>
              <a:rPr lang="zh-CN" altLang="en-US" sz="1800" b="0" i="0" dirty="0">
                <a:solidFill>
                  <a:srgbClr val="000000"/>
                </a:solidFill>
                <a:effectLst/>
                <a:latin typeface="FZSSK--GBK1-0"/>
              </a:rPr>
              <a:t>积极的财政政策</a:t>
            </a:r>
            <a:r>
              <a:rPr lang="zh-CN" altLang="en-US" sz="1800" b="0" i="0" dirty="0">
                <a:solidFill>
                  <a:srgbClr val="000000"/>
                </a:solidFill>
                <a:effectLst/>
                <a:latin typeface="E-BZ"/>
              </a:rPr>
              <a:t>”</a:t>
            </a:r>
            <a:r>
              <a:rPr lang="zh-CN" altLang="en-US" sz="1800" b="0" i="0" dirty="0">
                <a:solidFill>
                  <a:srgbClr val="000000"/>
                </a:solidFill>
                <a:effectLst/>
                <a:latin typeface="FZSSK--GBK1-0"/>
              </a:rPr>
              <a:t>即属于中性财政政策</a:t>
            </a:r>
            <a:r>
              <a:rPr lang="zh-CN" altLang="en-US" sz="1800" b="0" i="0" dirty="0">
                <a:solidFill>
                  <a:srgbClr val="000000"/>
                </a:solidFill>
                <a:effectLst/>
                <a:latin typeface="E-BZ"/>
              </a:rPr>
              <a:t>。 </a:t>
            </a:r>
            <a:r>
              <a:rPr lang="zh-CN" altLang="en-US" sz="1800" b="0" i="0" dirty="0">
                <a:solidFill>
                  <a:srgbClr val="000000"/>
                </a:solidFill>
                <a:effectLst/>
                <a:latin typeface="FZSSK--GBK1-0"/>
              </a:rPr>
              <a:t>其特点是</a:t>
            </a:r>
            <a:r>
              <a:rPr lang="en-US" altLang="zh-CN" sz="1800" b="0" i="0" dirty="0">
                <a:solidFill>
                  <a:srgbClr val="000000"/>
                </a:solidFill>
                <a:effectLst/>
                <a:latin typeface="E-BZ"/>
              </a:rPr>
              <a:t>: </a:t>
            </a:r>
            <a:r>
              <a:rPr lang="zh-CN" altLang="en-US" sz="1800" b="0" i="0" dirty="0">
                <a:solidFill>
                  <a:srgbClr val="000000"/>
                </a:solidFill>
                <a:effectLst/>
                <a:latin typeface="FZSSK--GBK1-0"/>
              </a:rPr>
              <a:t>在总量上</a:t>
            </a:r>
            <a:r>
              <a:rPr lang="en-US" altLang="zh-CN" sz="1800" b="0" i="0" dirty="0">
                <a:solidFill>
                  <a:srgbClr val="000000"/>
                </a:solidFill>
                <a:effectLst/>
                <a:latin typeface="E-BZ"/>
              </a:rPr>
              <a:t>, </a:t>
            </a:r>
            <a:r>
              <a:rPr lang="zh-CN" altLang="en-US" sz="1800" b="0" i="0" dirty="0">
                <a:solidFill>
                  <a:srgbClr val="000000"/>
                </a:solidFill>
                <a:effectLst/>
                <a:latin typeface="FZSSK--GBK1-0"/>
              </a:rPr>
              <a:t>财政收支基本平衡</a:t>
            </a:r>
            <a:r>
              <a:rPr lang="en-US" altLang="zh-CN" sz="1800" b="0" i="0" dirty="0">
                <a:solidFill>
                  <a:srgbClr val="000000"/>
                </a:solidFill>
                <a:effectLst/>
                <a:latin typeface="E-BZ"/>
              </a:rPr>
              <a:t>; </a:t>
            </a:r>
            <a:r>
              <a:rPr lang="zh-CN" altLang="en-US" sz="1800" b="0" i="0" dirty="0">
                <a:solidFill>
                  <a:srgbClr val="000000"/>
                </a:solidFill>
                <a:effectLst/>
                <a:latin typeface="FZSSK--GBK1-0"/>
              </a:rPr>
              <a:t>在具体结构内容方面</a:t>
            </a:r>
            <a:r>
              <a:rPr lang="en-US" altLang="zh-CN" sz="1800" b="0" i="0" dirty="0">
                <a:solidFill>
                  <a:srgbClr val="000000"/>
                </a:solidFill>
                <a:effectLst/>
                <a:latin typeface="E-BZ"/>
              </a:rPr>
              <a:t>, </a:t>
            </a:r>
            <a:r>
              <a:rPr lang="zh-CN" altLang="en-US" sz="1800" b="0" i="0" dirty="0">
                <a:solidFill>
                  <a:srgbClr val="000000"/>
                </a:solidFill>
                <a:effectLst/>
                <a:latin typeface="FZSSK--GBK1-0"/>
              </a:rPr>
              <a:t>则是</a:t>
            </a:r>
            <a:r>
              <a:rPr lang="zh-CN" altLang="en-US" sz="1800" b="0" i="0" dirty="0">
                <a:solidFill>
                  <a:srgbClr val="000000"/>
                </a:solidFill>
                <a:effectLst/>
                <a:latin typeface="E-BZ"/>
              </a:rPr>
              <a:t>“</a:t>
            </a:r>
            <a:r>
              <a:rPr lang="zh-CN" altLang="en-US" sz="1800" b="0" i="0" dirty="0">
                <a:solidFill>
                  <a:srgbClr val="000000"/>
                </a:solidFill>
                <a:effectLst/>
                <a:latin typeface="FZSSK--GBK1-0"/>
              </a:rPr>
              <a:t>有松有紧</a:t>
            </a:r>
            <a:r>
              <a:rPr lang="zh-CN" altLang="en-US" sz="1800" b="0" i="0" dirty="0">
                <a:solidFill>
                  <a:srgbClr val="000000"/>
                </a:solidFill>
                <a:effectLst/>
                <a:latin typeface="E-BZ"/>
              </a:rPr>
              <a:t>”“</a:t>
            </a:r>
            <a:r>
              <a:rPr lang="zh-CN" altLang="en-US" sz="1800" b="0" i="0" dirty="0">
                <a:solidFill>
                  <a:srgbClr val="000000"/>
                </a:solidFill>
                <a:effectLst/>
                <a:latin typeface="FZSSK--GBK1-0"/>
              </a:rPr>
              <a:t>有保有控</a:t>
            </a:r>
            <a:r>
              <a:rPr lang="zh-CN" altLang="en-US" sz="1800" b="0" i="0" dirty="0">
                <a:solidFill>
                  <a:srgbClr val="000000"/>
                </a:solidFill>
                <a:effectLst/>
                <a:latin typeface="E-BZ"/>
              </a:rPr>
              <a:t>”</a:t>
            </a:r>
            <a:r>
              <a:rPr lang="en-US" altLang="zh-CN" sz="1800" b="0" i="0" dirty="0">
                <a:solidFill>
                  <a:srgbClr val="000000"/>
                </a:solidFill>
                <a:effectLst/>
                <a:latin typeface="E-BZ"/>
              </a:rPr>
              <a:t>, </a:t>
            </a:r>
            <a:r>
              <a:rPr lang="zh-CN" altLang="en-US" sz="1800" b="0" i="0" dirty="0">
                <a:solidFill>
                  <a:srgbClr val="000000"/>
                </a:solidFill>
                <a:effectLst/>
                <a:latin typeface="FZSSK--GBK1-0"/>
              </a:rPr>
              <a:t>如在科技创新</a:t>
            </a:r>
            <a:r>
              <a:rPr lang="zh-CN" altLang="en-US" sz="1800" b="0" i="0" dirty="0">
                <a:solidFill>
                  <a:srgbClr val="000000"/>
                </a:solidFill>
                <a:effectLst/>
                <a:latin typeface="E-BZ"/>
              </a:rPr>
              <a:t>、 </a:t>
            </a:r>
            <a:r>
              <a:rPr lang="zh-CN" altLang="en-US" sz="1800" b="0" i="0" dirty="0">
                <a:solidFill>
                  <a:srgbClr val="000000"/>
                </a:solidFill>
                <a:effectLst/>
                <a:latin typeface="FZSSK--GBK1-0"/>
              </a:rPr>
              <a:t>教育</a:t>
            </a:r>
            <a:r>
              <a:rPr lang="zh-CN" altLang="en-US" sz="1800" b="0" i="0" dirty="0">
                <a:solidFill>
                  <a:srgbClr val="000000"/>
                </a:solidFill>
                <a:effectLst/>
                <a:latin typeface="E-BZ"/>
              </a:rPr>
              <a:t>、 </a:t>
            </a:r>
            <a:r>
              <a:rPr lang="zh-CN" altLang="en-US" sz="1800" b="0" i="0" dirty="0">
                <a:solidFill>
                  <a:srgbClr val="000000"/>
                </a:solidFill>
                <a:effectLst/>
                <a:latin typeface="FZSSK--GBK1-0"/>
              </a:rPr>
              <a:t>新能源</a:t>
            </a:r>
            <a:r>
              <a:rPr lang="zh-CN" altLang="en-US" sz="1800" b="0" i="0" dirty="0">
                <a:solidFill>
                  <a:srgbClr val="000000"/>
                </a:solidFill>
                <a:effectLst/>
                <a:latin typeface="E-BZ"/>
              </a:rPr>
              <a:t>、 </a:t>
            </a:r>
            <a:r>
              <a:rPr lang="zh-CN" altLang="en-US" sz="1800" b="0" i="0" dirty="0">
                <a:solidFill>
                  <a:srgbClr val="000000"/>
                </a:solidFill>
                <a:effectLst/>
                <a:latin typeface="FZSSK--GBK1-0"/>
              </a:rPr>
              <a:t>农业等薄弱领域</a:t>
            </a:r>
            <a:r>
              <a:rPr lang="en-US" altLang="zh-CN" sz="1800" b="0" i="0" dirty="0">
                <a:solidFill>
                  <a:srgbClr val="000000"/>
                </a:solidFill>
                <a:effectLst/>
                <a:latin typeface="E-BZ"/>
              </a:rPr>
              <a:t>, </a:t>
            </a:r>
            <a:r>
              <a:rPr lang="zh-CN" altLang="en-US" sz="1800" b="0" i="0" dirty="0">
                <a:solidFill>
                  <a:srgbClr val="000000"/>
                </a:solidFill>
                <a:effectLst/>
                <a:latin typeface="FZSSK--GBK1-0"/>
              </a:rPr>
              <a:t>需要进一步加大投入力度</a:t>
            </a:r>
            <a:r>
              <a:rPr lang="en-US" altLang="zh-CN" sz="1800" b="0" i="0" dirty="0">
                <a:solidFill>
                  <a:srgbClr val="000000"/>
                </a:solidFill>
                <a:effectLst/>
                <a:latin typeface="E-BZ"/>
              </a:rPr>
              <a:t>, </a:t>
            </a:r>
            <a:r>
              <a:rPr lang="zh-CN" altLang="en-US" sz="1800" b="0" i="0" dirty="0">
                <a:solidFill>
                  <a:srgbClr val="000000"/>
                </a:solidFill>
                <a:effectLst/>
                <a:latin typeface="FZSSK--GBK1-0"/>
              </a:rPr>
              <a:t>而在钢铁</a:t>
            </a:r>
            <a:r>
              <a:rPr lang="zh-CN" altLang="en-US" sz="1800" b="0" i="0" dirty="0">
                <a:solidFill>
                  <a:srgbClr val="000000"/>
                </a:solidFill>
                <a:effectLst/>
                <a:latin typeface="E-BZ"/>
              </a:rPr>
              <a:t>、</a:t>
            </a:r>
            <a:r>
              <a:rPr lang="zh-CN" altLang="en-US" sz="1800" b="0" i="0" dirty="0">
                <a:solidFill>
                  <a:srgbClr val="000000"/>
                </a:solidFill>
                <a:effectLst/>
                <a:latin typeface="FZSSK--GBK1-0"/>
              </a:rPr>
              <a:t>水泥</a:t>
            </a:r>
            <a:r>
              <a:rPr lang="zh-CN" altLang="en-US" sz="1800" b="0" i="0" dirty="0">
                <a:solidFill>
                  <a:srgbClr val="000000"/>
                </a:solidFill>
                <a:effectLst/>
                <a:latin typeface="E-BZ"/>
              </a:rPr>
              <a:t>、 </a:t>
            </a:r>
            <a:r>
              <a:rPr lang="zh-CN" altLang="en-US" sz="1800" b="0" i="0" dirty="0">
                <a:solidFill>
                  <a:srgbClr val="000000"/>
                </a:solidFill>
                <a:effectLst/>
                <a:latin typeface="FZSSK--GBK1-0"/>
              </a:rPr>
              <a:t>电解铝等行业</a:t>
            </a:r>
            <a:r>
              <a:rPr lang="en-US" altLang="zh-CN" sz="1800" b="0" i="0" dirty="0">
                <a:solidFill>
                  <a:srgbClr val="000000"/>
                </a:solidFill>
                <a:effectLst/>
                <a:latin typeface="E-BZ"/>
              </a:rPr>
              <a:t>, </a:t>
            </a:r>
            <a:r>
              <a:rPr lang="zh-CN" altLang="en-US" sz="1800" b="0" i="0" dirty="0">
                <a:solidFill>
                  <a:srgbClr val="000000"/>
                </a:solidFill>
                <a:effectLst/>
                <a:latin typeface="FZSSK--GBK1-0"/>
              </a:rPr>
              <a:t>则需要进行控制</a:t>
            </a:r>
            <a:r>
              <a:rPr lang="zh-CN" altLang="en-US" sz="1800" b="0" i="0" dirty="0">
                <a:solidFill>
                  <a:srgbClr val="000000"/>
                </a:solidFill>
                <a:effectLst/>
                <a:latin typeface="E-BZ"/>
              </a:rPr>
              <a:t>。 </a:t>
            </a:r>
            <a:r>
              <a:rPr lang="zh-CN" altLang="en-US" sz="1800" b="0" i="0" dirty="0">
                <a:solidFill>
                  <a:srgbClr val="000000"/>
                </a:solidFill>
                <a:effectLst/>
                <a:latin typeface="FZSSK--GBK1-0"/>
              </a:rPr>
              <a:t>因此</a:t>
            </a:r>
            <a:r>
              <a:rPr lang="en-US" altLang="zh-CN" sz="1800" b="0" i="0" dirty="0">
                <a:solidFill>
                  <a:srgbClr val="000000"/>
                </a:solidFill>
                <a:effectLst/>
                <a:latin typeface="E-BZ"/>
              </a:rPr>
              <a:t>, </a:t>
            </a:r>
            <a:r>
              <a:rPr lang="zh-CN" altLang="en-US" sz="1800" b="0" i="0" dirty="0">
                <a:solidFill>
                  <a:srgbClr val="000000"/>
                </a:solidFill>
                <a:effectLst/>
                <a:latin typeface="FZSSK--GBK1-0"/>
              </a:rPr>
              <a:t>中性财政政策注重规模与效益</a:t>
            </a:r>
            <a:r>
              <a:rPr lang="zh-CN" altLang="en-US" sz="1800" b="0" i="0" dirty="0">
                <a:solidFill>
                  <a:srgbClr val="000000"/>
                </a:solidFill>
                <a:effectLst/>
                <a:latin typeface="E-BZ"/>
              </a:rPr>
              <a:t>、 </a:t>
            </a:r>
            <a:r>
              <a:rPr lang="zh-CN" altLang="en-US" sz="1800" b="0" i="0" dirty="0">
                <a:solidFill>
                  <a:srgbClr val="000000"/>
                </a:solidFill>
                <a:effectLst/>
                <a:latin typeface="FZSSK--GBK1-0"/>
              </a:rPr>
              <a:t>速度与质量的统一</a:t>
            </a:r>
            <a:r>
              <a:rPr lang="en-US" altLang="zh-CN" sz="1800" b="0" i="0" dirty="0">
                <a:solidFill>
                  <a:srgbClr val="000000"/>
                </a:solidFill>
                <a:effectLst/>
                <a:latin typeface="E-BZ"/>
              </a:rPr>
              <a:t>, </a:t>
            </a:r>
            <a:r>
              <a:rPr lang="zh-CN" altLang="en-US" sz="1800" b="0" i="0" dirty="0">
                <a:solidFill>
                  <a:srgbClr val="000000"/>
                </a:solidFill>
                <a:effectLst/>
                <a:latin typeface="FZSSK--GBK1-0"/>
              </a:rPr>
              <a:t>是具有可持续性的财政政策</a:t>
            </a:r>
            <a:r>
              <a:rPr lang="zh-CN" altLang="en-US" sz="1800" b="0" i="0" dirty="0">
                <a:solidFill>
                  <a:srgbClr val="000000"/>
                </a:solidFill>
                <a:effectLst/>
                <a:latin typeface="E-BZ"/>
              </a:rPr>
              <a:t>。</a:t>
            </a:r>
            <a:r>
              <a:rPr lang="zh-CN" altLang="en-US" dirty="0"/>
              <a:t> </a:t>
            </a:r>
            <a:br>
              <a:rPr lang="zh-CN" altLang="en-US" dirty="0"/>
            </a:br>
            <a:endParaRPr lang="zh-CN" altLang="en-US" dirty="0"/>
          </a:p>
        </p:txBody>
      </p:sp>
    </p:spTree>
    <p:extLst>
      <p:ext uri="{BB962C8B-B14F-4D97-AF65-F5344CB8AC3E}">
        <p14:creationId xmlns:p14="http://schemas.microsoft.com/office/powerpoint/2010/main" val="2503990053"/>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50838"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财政政策的类型与应用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矩形 1">
            <a:extLst>
              <a:ext uri="{FF2B5EF4-FFF2-40B4-BE49-F238E27FC236}">
                <a16:creationId xmlns:a16="http://schemas.microsoft.com/office/drawing/2014/main" id="{8EC57E39-5734-D186-1D97-F9E0981AA066}"/>
              </a:ext>
            </a:extLst>
          </p:cNvPr>
          <p:cNvSpPr/>
          <p:nvPr/>
        </p:nvSpPr>
        <p:spPr>
          <a:xfrm>
            <a:off x="1653173" y="1144099"/>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三</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中性财政政策</a:t>
            </a:r>
          </a:p>
        </p:txBody>
      </p:sp>
      <p:pic>
        <p:nvPicPr>
          <p:cNvPr id="7" name="图片 6">
            <a:extLst>
              <a:ext uri="{FF2B5EF4-FFF2-40B4-BE49-F238E27FC236}">
                <a16:creationId xmlns:a16="http://schemas.microsoft.com/office/drawing/2014/main" id="{D376C423-8A01-16F7-4F1E-0EEF1ACF3511}"/>
              </a:ext>
            </a:extLst>
          </p:cNvPr>
          <p:cNvPicPr>
            <a:picLocks noChangeAspect="1"/>
          </p:cNvPicPr>
          <p:nvPr/>
        </p:nvPicPr>
        <p:blipFill>
          <a:blip r:embed="rId3"/>
          <a:stretch>
            <a:fillRect/>
          </a:stretch>
        </p:blipFill>
        <p:spPr>
          <a:xfrm>
            <a:off x="2228088" y="1685544"/>
            <a:ext cx="8686800" cy="4876800"/>
          </a:xfrm>
          <a:prstGeom prst="rect">
            <a:avLst/>
          </a:prstGeom>
        </p:spPr>
      </p:pic>
    </p:spTree>
    <p:extLst>
      <p:ext uri="{BB962C8B-B14F-4D97-AF65-F5344CB8AC3E}">
        <p14:creationId xmlns:p14="http://schemas.microsoft.com/office/powerpoint/2010/main" val="149520752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5936882" cy="1200329"/>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THREE</a:t>
            </a:r>
          </a:p>
        </p:txBody>
      </p:sp>
      <p:sp>
        <p:nvSpPr>
          <p:cNvPr id="31" name="标题 3"/>
          <p:cNvSpPr txBox="1"/>
          <p:nvPr/>
        </p:nvSpPr>
        <p:spPr>
          <a:xfrm>
            <a:off x="1112321" y="2826754"/>
            <a:ext cx="8909503" cy="229388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货币政策</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第三节</a:t>
            </a:r>
          </a:p>
        </p:txBody>
      </p:sp>
    </p:spTree>
    <p:extLst>
      <p:ext uri="{BB962C8B-B14F-4D97-AF65-F5344CB8AC3E}">
        <p14:creationId xmlns:p14="http://schemas.microsoft.com/office/powerpoint/2010/main" val="2939242077"/>
      </p:ext>
    </p:extLst>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货币政策的含义及工具</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货币政策的含义</a:t>
            </a:r>
          </a:p>
        </p:txBody>
      </p:sp>
      <p:sp>
        <p:nvSpPr>
          <p:cNvPr id="23" name="矩形 22"/>
          <p:cNvSpPr/>
          <p:nvPr/>
        </p:nvSpPr>
        <p:spPr>
          <a:xfrm>
            <a:off x="2331721" y="2087390"/>
            <a:ext cx="8403336" cy="1492203"/>
          </a:xfrm>
          <a:prstGeom prst="rect">
            <a:avLst/>
          </a:prstGeom>
        </p:spPr>
        <p:txBody>
          <a:bodyPr wrap="square">
            <a:spAutoFit/>
          </a:bodyPr>
          <a:lstStyle/>
          <a:p>
            <a:pPr lvl="0">
              <a:lnSpc>
                <a:spcPct val="130000"/>
              </a:lnSpc>
            </a:pPr>
            <a:r>
              <a:rPr lang="zh-CN" altLang="en-US" sz="2400" dirty="0">
                <a:solidFill>
                  <a:schemeClr val="accent4"/>
                </a:solidFill>
                <a:cs typeface="+mn-ea"/>
                <a:sym typeface="+mn-lt"/>
              </a:rPr>
              <a:t>         货币政策是指货币当局即中央银行通过控制货币供应量来调节金融市场信贷供给与利率</a:t>
            </a:r>
            <a:r>
              <a:rPr lang="en-US" altLang="zh-CN" sz="2400" dirty="0">
                <a:solidFill>
                  <a:schemeClr val="accent4"/>
                </a:solidFill>
                <a:cs typeface="+mn-ea"/>
                <a:sym typeface="+mn-lt"/>
              </a:rPr>
              <a:t>, </a:t>
            </a:r>
            <a:r>
              <a:rPr lang="zh-CN" altLang="en-US" sz="2400" dirty="0">
                <a:solidFill>
                  <a:schemeClr val="accent4"/>
                </a:solidFill>
                <a:cs typeface="+mn-ea"/>
                <a:sym typeface="+mn-lt"/>
              </a:rPr>
              <a:t>从而影响投资和社会总需求</a:t>
            </a:r>
            <a:r>
              <a:rPr lang="en-US" altLang="zh-CN" sz="2400" dirty="0">
                <a:solidFill>
                  <a:schemeClr val="accent4"/>
                </a:solidFill>
                <a:cs typeface="+mn-ea"/>
                <a:sym typeface="+mn-lt"/>
              </a:rPr>
              <a:t>, </a:t>
            </a:r>
            <a:r>
              <a:rPr lang="zh-CN" altLang="en-US" sz="2400" dirty="0">
                <a:solidFill>
                  <a:schemeClr val="accent4"/>
                </a:solidFill>
                <a:cs typeface="+mn-ea"/>
                <a:sym typeface="+mn-lt"/>
              </a:rPr>
              <a:t>以实现既定的宏观经济目标的经济政策。</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dissolv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50838"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货币政策的含义及工具</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aphicFrame>
        <p:nvGraphicFramePr>
          <p:cNvPr id="3" name="图示 2">
            <a:extLst>
              <a:ext uri="{FF2B5EF4-FFF2-40B4-BE49-F238E27FC236}">
                <a16:creationId xmlns:a16="http://schemas.microsoft.com/office/drawing/2014/main" id="{6709F427-A039-FC9C-02FD-A2E80B05D82B}"/>
              </a:ext>
            </a:extLst>
          </p:cNvPr>
          <p:cNvGraphicFramePr/>
          <p:nvPr>
            <p:extLst>
              <p:ext uri="{D42A27DB-BD31-4B8C-83A1-F6EECF244321}">
                <p14:modId xmlns:p14="http://schemas.microsoft.com/office/powerpoint/2010/main" val="2179121068"/>
              </p:ext>
            </p:extLst>
          </p:nvPr>
        </p:nvGraphicFramePr>
        <p:xfrm>
          <a:off x="1527048" y="1481328"/>
          <a:ext cx="9884663" cy="53766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矩形 1">
            <a:extLst>
              <a:ext uri="{FF2B5EF4-FFF2-40B4-BE49-F238E27FC236}">
                <a16:creationId xmlns:a16="http://schemas.microsoft.com/office/drawing/2014/main" id="{8EC57E39-5734-D186-1D97-F9E0981AA066}"/>
              </a:ext>
            </a:extLst>
          </p:cNvPr>
          <p:cNvSpPr/>
          <p:nvPr/>
        </p:nvSpPr>
        <p:spPr>
          <a:xfrm>
            <a:off x="1738042" y="1022088"/>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货币政策的工具</a:t>
            </a:r>
          </a:p>
        </p:txBody>
      </p:sp>
    </p:spTree>
    <p:extLst>
      <p:ext uri="{BB962C8B-B14F-4D97-AF65-F5344CB8AC3E}">
        <p14:creationId xmlns:p14="http://schemas.microsoft.com/office/powerpoint/2010/main" val="440705123"/>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B2DEA4A-E6B5-3623-0702-68905EB47A8A}"/>
              </a:ext>
            </a:extLst>
          </p:cNvPr>
          <p:cNvPicPr>
            <a:picLocks noChangeAspect="1"/>
          </p:cNvPicPr>
          <p:nvPr/>
        </p:nvPicPr>
        <p:blipFill>
          <a:blip r:embed="rId2"/>
          <a:stretch>
            <a:fillRect/>
          </a:stretch>
        </p:blipFill>
        <p:spPr>
          <a:xfrm>
            <a:off x="2346374" y="1423987"/>
            <a:ext cx="7499252" cy="4857941"/>
          </a:xfrm>
          <a:prstGeom prst="rect">
            <a:avLst/>
          </a:prstGeom>
        </p:spPr>
      </p:pic>
    </p:spTree>
  </p:cSld>
  <p:clrMapOvr>
    <a:masterClrMapping/>
  </p:clrMapOvr>
  <p:transition spd="slow" advClick="0" advTm="3000">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50838"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货币政策的含义及工具</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aphicFrame>
        <p:nvGraphicFramePr>
          <p:cNvPr id="3" name="图示 2">
            <a:extLst>
              <a:ext uri="{FF2B5EF4-FFF2-40B4-BE49-F238E27FC236}">
                <a16:creationId xmlns:a16="http://schemas.microsoft.com/office/drawing/2014/main" id="{6709F427-A039-FC9C-02FD-A2E80B05D82B}"/>
              </a:ext>
            </a:extLst>
          </p:cNvPr>
          <p:cNvGraphicFramePr/>
          <p:nvPr>
            <p:extLst>
              <p:ext uri="{D42A27DB-BD31-4B8C-83A1-F6EECF244321}">
                <p14:modId xmlns:p14="http://schemas.microsoft.com/office/powerpoint/2010/main" val="3117530470"/>
              </p:ext>
            </p:extLst>
          </p:nvPr>
        </p:nvGraphicFramePr>
        <p:xfrm>
          <a:off x="1527048" y="1481328"/>
          <a:ext cx="9884663" cy="53766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矩形 1">
            <a:extLst>
              <a:ext uri="{FF2B5EF4-FFF2-40B4-BE49-F238E27FC236}">
                <a16:creationId xmlns:a16="http://schemas.microsoft.com/office/drawing/2014/main" id="{8EC57E39-5734-D186-1D97-F9E0981AA066}"/>
              </a:ext>
            </a:extLst>
          </p:cNvPr>
          <p:cNvSpPr/>
          <p:nvPr/>
        </p:nvSpPr>
        <p:spPr>
          <a:xfrm>
            <a:off x="1738042" y="1022088"/>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货币政策的工具</a:t>
            </a:r>
          </a:p>
        </p:txBody>
      </p:sp>
    </p:spTree>
    <p:extLst>
      <p:ext uri="{BB962C8B-B14F-4D97-AF65-F5344CB8AC3E}">
        <p14:creationId xmlns:p14="http://schemas.microsoft.com/office/powerpoint/2010/main" val="2119080585"/>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货币政策的类型与应用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扩张性货币政策</a:t>
            </a:r>
          </a:p>
        </p:txBody>
      </p:sp>
      <p:sp>
        <p:nvSpPr>
          <p:cNvPr id="23" name="矩形 22"/>
          <p:cNvSpPr/>
          <p:nvPr/>
        </p:nvSpPr>
        <p:spPr>
          <a:xfrm>
            <a:off x="1854340" y="2188051"/>
            <a:ext cx="9484219" cy="2859373"/>
          </a:xfrm>
          <a:prstGeom prst="rect">
            <a:avLst/>
          </a:prstGeom>
        </p:spPr>
        <p:txBody>
          <a:bodyPr wrap="square">
            <a:spAutoFit/>
          </a:bodyPr>
          <a:lstStyle/>
          <a:p>
            <a:pPr lvl="0">
              <a:lnSpc>
                <a:spcPct val="130000"/>
              </a:lnSpc>
            </a:pPr>
            <a:r>
              <a:rPr lang="zh-CN" altLang="en-US" sz="2000" dirty="0">
                <a:solidFill>
                  <a:srgbClr val="000000"/>
                </a:solidFill>
                <a:cs typeface="+mn-ea"/>
                <a:sym typeface="+mn-lt"/>
              </a:rPr>
              <a:t>        扩张性货币政策也被称为积极或宽松的货币政策</a:t>
            </a:r>
            <a:r>
              <a:rPr lang="en-US" altLang="zh-CN" sz="2000" dirty="0">
                <a:solidFill>
                  <a:srgbClr val="000000"/>
                </a:solidFill>
                <a:cs typeface="+mn-ea"/>
                <a:sym typeface="+mn-lt"/>
              </a:rPr>
              <a:t>, </a:t>
            </a:r>
            <a:r>
              <a:rPr lang="zh-CN" altLang="en-US" sz="2000" dirty="0">
                <a:solidFill>
                  <a:srgbClr val="000000"/>
                </a:solidFill>
                <a:cs typeface="+mn-ea"/>
                <a:sym typeface="+mn-lt"/>
              </a:rPr>
              <a:t>是通过增加货币供应量、 降低利率来刺激总需求的货币政策。</a:t>
            </a:r>
            <a:endParaRPr lang="en-US" altLang="zh-CN" sz="2000" dirty="0">
              <a:solidFill>
                <a:srgbClr val="000000"/>
              </a:solidFill>
              <a:cs typeface="+mn-ea"/>
              <a:sym typeface="+mn-lt"/>
            </a:endParaRPr>
          </a:p>
          <a:p>
            <a:pPr lvl="0">
              <a:lnSpc>
                <a:spcPct val="130000"/>
              </a:lnSpc>
            </a:pPr>
            <a:endParaRPr lang="zh-CN" altLang="en-US" sz="2000" dirty="0">
              <a:solidFill>
                <a:srgbClr val="000000"/>
              </a:solidFill>
              <a:cs typeface="+mn-ea"/>
              <a:sym typeface="+mn-lt"/>
            </a:endParaRPr>
          </a:p>
          <a:p>
            <a:pPr lvl="0">
              <a:lnSpc>
                <a:spcPct val="130000"/>
              </a:lnSpc>
            </a:pPr>
            <a:r>
              <a:rPr lang="zh-CN" altLang="en-US" sz="2000" dirty="0">
                <a:solidFill>
                  <a:srgbClr val="000000"/>
                </a:solidFill>
                <a:cs typeface="+mn-ea"/>
                <a:sym typeface="+mn-lt"/>
              </a:rPr>
              <a:t>         在经济萧条期</a:t>
            </a:r>
            <a:r>
              <a:rPr lang="en-US" altLang="zh-CN" sz="2000" dirty="0">
                <a:solidFill>
                  <a:srgbClr val="000000"/>
                </a:solidFill>
                <a:cs typeface="+mn-ea"/>
                <a:sym typeface="+mn-lt"/>
              </a:rPr>
              <a:t>, </a:t>
            </a:r>
            <a:r>
              <a:rPr lang="zh-CN" altLang="en-US" sz="2000" dirty="0">
                <a:solidFill>
                  <a:srgbClr val="000000"/>
                </a:solidFill>
                <a:cs typeface="+mn-ea"/>
                <a:sym typeface="+mn-lt"/>
              </a:rPr>
              <a:t>总需求小于总供给</a:t>
            </a:r>
            <a:r>
              <a:rPr lang="en-US" altLang="zh-CN" sz="2000" dirty="0">
                <a:solidFill>
                  <a:srgbClr val="000000"/>
                </a:solidFill>
                <a:cs typeface="+mn-ea"/>
                <a:sym typeface="+mn-lt"/>
              </a:rPr>
              <a:t>, </a:t>
            </a:r>
            <a:r>
              <a:rPr lang="zh-CN" altLang="en-US" sz="2000" dirty="0">
                <a:solidFill>
                  <a:srgbClr val="000000"/>
                </a:solidFill>
                <a:cs typeface="+mn-ea"/>
                <a:sym typeface="+mn-lt"/>
              </a:rPr>
              <a:t>存在大量失业人员</a:t>
            </a:r>
            <a:r>
              <a:rPr lang="en-US" altLang="zh-CN" sz="2000" dirty="0">
                <a:solidFill>
                  <a:srgbClr val="000000"/>
                </a:solidFill>
                <a:cs typeface="+mn-ea"/>
                <a:sym typeface="+mn-lt"/>
              </a:rPr>
              <a:t>, </a:t>
            </a:r>
            <a:r>
              <a:rPr lang="zh-CN" altLang="en-US" sz="2000" dirty="0">
                <a:solidFill>
                  <a:srgbClr val="000000"/>
                </a:solidFill>
                <a:cs typeface="+mn-ea"/>
                <a:sym typeface="+mn-lt"/>
              </a:rPr>
              <a:t>政府就要采取扩张性货币政策来刺激总需求</a:t>
            </a:r>
            <a:r>
              <a:rPr lang="en-US" altLang="zh-CN" sz="2000" dirty="0">
                <a:solidFill>
                  <a:srgbClr val="000000"/>
                </a:solidFill>
                <a:cs typeface="+mn-ea"/>
                <a:sym typeface="+mn-lt"/>
              </a:rPr>
              <a:t>, </a:t>
            </a:r>
            <a:r>
              <a:rPr lang="zh-CN" altLang="en-US" sz="2000" dirty="0">
                <a:solidFill>
                  <a:srgbClr val="000000"/>
                </a:solidFill>
                <a:cs typeface="+mn-ea"/>
                <a:sym typeface="+mn-lt"/>
              </a:rPr>
              <a:t>其中包括降低法定准备金率、降低再贴现率并放宽再贴现条件、在公开市场上买进有价证券等</a:t>
            </a:r>
            <a:r>
              <a:rPr lang="en-US" altLang="zh-CN" sz="2000" dirty="0">
                <a:solidFill>
                  <a:srgbClr val="000000"/>
                </a:solidFill>
                <a:cs typeface="+mn-ea"/>
                <a:sym typeface="+mn-lt"/>
              </a:rPr>
              <a:t>, </a:t>
            </a:r>
            <a:r>
              <a:rPr lang="zh-CN" altLang="en-US" sz="2000" dirty="0">
                <a:solidFill>
                  <a:srgbClr val="000000"/>
                </a:solidFill>
                <a:cs typeface="+mn-ea"/>
                <a:sym typeface="+mn-lt"/>
              </a:rPr>
              <a:t>通过增加货币供应量、降低利率来刺激总需求</a:t>
            </a:r>
            <a:r>
              <a:rPr lang="en-US" altLang="zh-CN" sz="2000" dirty="0">
                <a:solidFill>
                  <a:srgbClr val="000000"/>
                </a:solidFill>
                <a:cs typeface="+mn-ea"/>
                <a:sym typeface="+mn-lt"/>
              </a:rPr>
              <a:t>, </a:t>
            </a:r>
            <a:r>
              <a:rPr lang="zh-CN" altLang="en-US" sz="2000" dirty="0">
                <a:solidFill>
                  <a:srgbClr val="000000"/>
                </a:solidFill>
                <a:cs typeface="+mn-ea"/>
                <a:sym typeface="+mn-lt"/>
              </a:rPr>
              <a:t>促进充分就业和经济增长。</a:t>
            </a:r>
          </a:p>
        </p:txBody>
      </p:sp>
    </p:spTree>
    <p:extLst>
      <p:ext uri="{BB962C8B-B14F-4D97-AF65-F5344CB8AC3E}">
        <p14:creationId xmlns:p14="http://schemas.microsoft.com/office/powerpoint/2010/main" val="2392043550"/>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dissolv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货币政策的类型与应用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紧缩性货币政策</a:t>
            </a:r>
          </a:p>
        </p:txBody>
      </p:sp>
      <p:sp>
        <p:nvSpPr>
          <p:cNvPr id="23" name="矩形 22"/>
          <p:cNvSpPr/>
          <p:nvPr/>
        </p:nvSpPr>
        <p:spPr>
          <a:xfrm>
            <a:off x="1854340" y="2188051"/>
            <a:ext cx="9484219" cy="2459263"/>
          </a:xfrm>
          <a:prstGeom prst="rect">
            <a:avLst/>
          </a:prstGeom>
        </p:spPr>
        <p:txBody>
          <a:bodyPr wrap="square">
            <a:spAutoFit/>
          </a:bodyPr>
          <a:lstStyle/>
          <a:p>
            <a:pPr lvl="0">
              <a:lnSpc>
                <a:spcPct val="130000"/>
              </a:lnSpc>
            </a:pPr>
            <a:r>
              <a:rPr lang="zh-CN" altLang="en-US" sz="2000" dirty="0">
                <a:solidFill>
                  <a:srgbClr val="000000"/>
                </a:solidFill>
                <a:cs typeface="+mn-ea"/>
                <a:sym typeface="+mn-lt"/>
              </a:rPr>
              <a:t>        紧缩性货币政策是通过减少货币供应量、 提高利率来抑制总需求的货币政策。</a:t>
            </a:r>
            <a:endParaRPr lang="en-US" altLang="zh-CN" sz="2000" dirty="0">
              <a:solidFill>
                <a:srgbClr val="000000"/>
              </a:solidFill>
              <a:cs typeface="+mn-ea"/>
              <a:sym typeface="+mn-lt"/>
            </a:endParaRPr>
          </a:p>
          <a:p>
            <a:pPr lvl="0">
              <a:lnSpc>
                <a:spcPct val="130000"/>
              </a:lnSpc>
            </a:pPr>
            <a:endParaRPr lang="zh-CN" altLang="en-US" sz="2000" dirty="0">
              <a:solidFill>
                <a:srgbClr val="000000"/>
              </a:solidFill>
              <a:cs typeface="+mn-ea"/>
              <a:sym typeface="+mn-lt"/>
            </a:endParaRPr>
          </a:p>
          <a:p>
            <a:pPr lvl="0">
              <a:lnSpc>
                <a:spcPct val="130000"/>
              </a:lnSpc>
            </a:pPr>
            <a:r>
              <a:rPr lang="zh-CN" altLang="en-US" sz="2000" dirty="0">
                <a:solidFill>
                  <a:srgbClr val="000000"/>
                </a:solidFill>
                <a:cs typeface="+mn-ea"/>
                <a:sym typeface="+mn-lt"/>
              </a:rPr>
              <a:t>       在经济繁荣期</a:t>
            </a:r>
            <a:r>
              <a:rPr lang="en-US" altLang="zh-CN" sz="2000" dirty="0">
                <a:solidFill>
                  <a:srgbClr val="000000"/>
                </a:solidFill>
                <a:cs typeface="+mn-ea"/>
                <a:sym typeface="+mn-lt"/>
              </a:rPr>
              <a:t>, </a:t>
            </a:r>
            <a:r>
              <a:rPr lang="zh-CN" altLang="en-US" sz="2000" dirty="0">
                <a:solidFill>
                  <a:srgbClr val="000000"/>
                </a:solidFill>
                <a:cs typeface="+mn-ea"/>
                <a:sym typeface="+mn-lt"/>
              </a:rPr>
              <a:t>总需求大于总供给</a:t>
            </a:r>
            <a:r>
              <a:rPr lang="en-US" altLang="zh-CN" sz="2000" dirty="0">
                <a:solidFill>
                  <a:srgbClr val="000000"/>
                </a:solidFill>
                <a:cs typeface="+mn-ea"/>
                <a:sym typeface="+mn-lt"/>
              </a:rPr>
              <a:t>, </a:t>
            </a:r>
            <a:r>
              <a:rPr lang="zh-CN" altLang="en-US" sz="2000" dirty="0">
                <a:solidFill>
                  <a:srgbClr val="000000"/>
                </a:solidFill>
                <a:cs typeface="+mn-ea"/>
                <a:sym typeface="+mn-lt"/>
              </a:rPr>
              <a:t>存在通货膨胀</a:t>
            </a:r>
            <a:r>
              <a:rPr lang="en-US" altLang="zh-CN" sz="2000" dirty="0">
                <a:solidFill>
                  <a:srgbClr val="000000"/>
                </a:solidFill>
                <a:cs typeface="+mn-ea"/>
                <a:sym typeface="+mn-lt"/>
              </a:rPr>
              <a:t>, </a:t>
            </a:r>
            <a:r>
              <a:rPr lang="zh-CN" altLang="en-US" sz="2000" dirty="0">
                <a:solidFill>
                  <a:srgbClr val="000000"/>
                </a:solidFill>
                <a:cs typeface="+mn-ea"/>
                <a:sym typeface="+mn-lt"/>
              </a:rPr>
              <a:t>政府则要采取紧缩性货币政策来抑制总需求</a:t>
            </a:r>
            <a:r>
              <a:rPr lang="en-US" altLang="zh-CN" sz="2000" dirty="0">
                <a:solidFill>
                  <a:srgbClr val="000000"/>
                </a:solidFill>
                <a:cs typeface="+mn-ea"/>
                <a:sym typeface="+mn-lt"/>
              </a:rPr>
              <a:t>, </a:t>
            </a:r>
            <a:r>
              <a:rPr lang="zh-CN" altLang="en-US" sz="2000" dirty="0">
                <a:solidFill>
                  <a:srgbClr val="000000"/>
                </a:solidFill>
                <a:cs typeface="+mn-ea"/>
                <a:sym typeface="+mn-lt"/>
              </a:rPr>
              <a:t>其中包括提高法定准备金率、 提高再贴现率和再贴现条件、 在公开市场上卖出有价证券等</a:t>
            </a:r>
            <a:r>
              <a:rPr lang="en-US" altLang="zh-CN" sz="2000" dirty="0">
                <a:solidFill>
                  <a:srgbClr val="000000"/>
                </a:solidFill>
                <a:cs typeface="+mn-ea"/>
                <a:sym typeface="+mn-lt"/>
              </a:rPr>
              <a:t>, </a:t>
            </a:r>
            <a:r>
              <a:rPr lang="zh-CN" altLang="en-US" sz="2000" dirty="0">
                <a:solidFill>
                  <a:srgbClr val="000000"/>
                </a:solidFill>
                <a:cs typeface="+mn-ea"/>
                <a:sym typeface="+mn-lt"/>
              </a:rPr>
              <a:t>通过减少货币供应量、 提高利率来抑制总需求</a:t>
            </a:r>
            <a:r>
              <a:rPr lang="en-US" altLang="zh-CN" sz="2000" dirty="0">
                <a:solidFill>
                  <a:srgbClr val="000000"/>
                </a:solidFill>
                <a:cs typeface="+mn-ea"/>
                <a:sym typeface="+mn-lt"/>
              </a:rPr>
              <a:t>, </a:t>
            </a:r>
            <a:r>
              <a:rPr lang="zh-CN" altLang="en-US" sz="2000" dirty="0">
                <a:solidFill>
                  <a:srgbClr val="000000"/>
                </a:solidFill>
                <a:cs typeface="+mn-ea"/>
                <a:sym typeface="+mn-lt"/>
              </a:rPr>
              <a:t>达到稳定物价的目标。</a:t>
            </a:r>
          </a:p>
        </p:txBody>
      </p:sp>
    </p:spTree>
    <p:extLst>
      <p:ext uri="{BB962C8B-B14F-4D97-AF65-F5344CB8AC3E}">
        <p14:creationId xmlns:p14="http://schemas.microsoft.com/office/powerpoint/2010/main" val="190561283"/>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dissolv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货币政策的类型与应用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三</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中性货币政策</a:t>
            </a:r>
          </a:p>
        </p:txBody>
      </p:sp>
      <p:sp>
        <p:nvSpPr>
          <p:cNvPr id="23" name="矩形 22"/>
          <p:cNvSpPr/>
          <p:nvPr/>
        </p:nvSpPr>
        <p:spPr>
          <a:xfrm>
            <a:off x="1854340" y="2188051"/>
            <a:ext cx="9484219" cy="4059701"/>
          </a:xfrm>
          <a:prstGeom prst="rect">
            <a:avLst/>
          </a:prstGeom>
        </p:spPr>
        <p:txBody>
          <a:bodyPr wrap="square">
            <a:spAutoFit/>
          </a:bodyPr>
          <a:lstStyle/>
          <a:p>
            <a:pPr lvl="0">
              <a:lnSpc>
                <a:spcPct val="130000"/>
              </a:lnSpc>
            </a:pPr>
            <a:r>
              <a:rPr lang="zh-CN" altLang="en-US" sz="2000" dirty="0">
                <a:solidFill>
                  <a:srgbClr val="000000"/>
                </a:solidFill>
                <a:cs typeface="+mn-ea"/>
                <a:sym typeface="+mn-lt"/>
              </a:rPr>
              <a:t>       中性货币政策是一种保证货币因素不对经济运行产生影响</a:t>
            </a:r>
            <a:r>
              <a:rPr lang="en-US" altLang="zh-CN" sz="2000" dirty="0">
                <a:solidFill>
                  <a:srgbClr val="000000"/>
                </a:solidFill>
                <a:cs typeface="+mn-ea"/>
                <a:sym typeface="+mn-lt"/>
              </a:rPr>
              <a:t>, </a:t>
            </a:r>
            <a:r>
              <a:rPr lang="zh-CN" altLang="en-US" sz="2000" dirty="0">
                <a:solidFill>
                  <a:srgbClr val="000000"/>
                </a:solidFill>
                <a:cs typeface="+mn-ea"/>
                <a:sym typeface="+mn-lt"/>
              </a:rPr>
              <a:t>从而保证市场机制可以不受干扰地在资源配置过程中发挥决定性作用的货币政策。</a:t>
            </a:r>
            <a:endParaRPr lang="en-US" altLang="zh-CN" sz="2000" dirty="0">
              <a:solidFill>
                <a:srgbClr val="000000"/>
              </a:solidFill>
              <a:cs typeface="+mn-ea"/>
              <a:sym typeface="+mn-lt"/>
            </a:endParaRPr>
          </a:p>
          <a:p>
            <a:pPr lvl="0">
              <a:lnSpc>
                <a:spcPct val="130000"/>
              </a:lnSpc>
            </a:pPr>
            <a:endParaRPr lang="zh-CN" altLang="en-US" sz="2000" dirty="0">
              <a:solidFill>
                <a:srgbClr val="000000"/>
              </a:solidFill>
              <a:cs typeface="+mn-ea"/>
              <a:sym typeface="+mn-lt"/>
            </a:endParaRPr>
          </a:p>
          <a:p>
            <a:pPr lvl="0">
              <a:lnSpc>
                <a:spcPct val="130000"/>
              </a:lnSpc>
            </a:pPr>
            <a:r>
              <a:rPr lang="zh-CN" altLang="en-US" sz="2000" dirty="0">
                <a:solidFill>
                  <a:srgbClr val="000000"/>
                </a:solidFill>
                <a:cs typeface="+mn-ea"/>
                <a:sym typeface="+mn-lt"/>
              </a:rPr>
              <a:t>       中性货币政策是“顺经济风向行事”的货币政策。 执行中性货币政策的中央银行根据真实利率来调整名义利率。 由于真实经济运行的连续性</a:t>
            </a:r>
            <a:r>
              <a:rPr lang="en-US" altLang="zh-CN" sz="2000" dirty="0">
                <a:solidFill>
                  <a:srgbClr val="000000"/>
                </a:solidFill>
                <a:cs typeface="+mn-ea"/>
                <a:sym typeface="+mn-lt"/>
              </a:rPr>
              <a:t>, </a:t>
            </a:r>
            <a:r>
              <a:rPr lang="zh-CN" altLang="en-US" sz="2000" dirty="0">
                <a:solidFill>
                  <a:srgbClr val="000000"/>
                </a:solidFill>
                <a:cs typeface="+mn-ea"/>
                <a:sym typeface="+mn-lt"/>
              </a:rPr>
              <a:t>真实利率的变动也是连续的</a:t>
            </a:r>
            <a:r>
              <a:rPr lang="en-US" altLang="zh-CN" sz="2000" dirty="0">
                <a:solidFill>
                  <a:srgbClr val="000000"/>
                </a:solidFill>
                <a:cs typeface="+mn-ea"/>
                <a:sym typeface="+mn-lt"/>
              </a:rPr>
              <a:t>, </a:t>
            </a:r>
            <a:r>
              <a:rPr lang="zh-CN" altLang="en-US" sz="2000" dirty="0">
                <a:solidFill>
                  <a:srgbClr val="000000"/>
                </a:solidFill>
                <a:cs typeface="+mn-ea"/>
                <a:sym typeface="+mn-lt"/>
              </a:rPr>
              <a:t>而名义利率的调整是中央银行分散进行的。 如果中央银行调整名义利率的时间间隔过长</a:t>
            </a:r>
            <a:r>
              <a:rPr lang="en-US" altLang="zh-CN" sz="2000" dirty="0">
                <a:solidFill>
                  <a:srgbClr val="000000"/>
                </a:solidFill>
                <a:cs typeface="+mn-ea"/>
                <a:sym typeface="+mn-lt"/>
              </a:rPr>
              <a:t>, </a:t>
            </a:r>
            <a:r>
              <a:rPr lang="zh-CN" altLang="en-US" sz="2000" dirty="0">
                <a:solidFill>
                  <a:srgbClr val="000000"/>
                </a:solidFill>
                <a:cs typeface="+mn-ea"/>
                <a:sym typeface="+mn-lt"/>
              </a:rPr>
              <a:t>会导致名义利率滞后于真实利率而影响真实经济。 为了不影响真实经济进而影响真实利率</a:t>
            </a:r>
            <a:r>
              <a:rPr lang="en-US" altLang="zh-CN" sz="2000" dirty="0">
                <a:solidFill>
                  <a:srgbClr val="000000"/>
                </a:solidFill>
                <a:cs typeface="+mn-ea"/>
                <a:sym typeface="+mn-lt"/>
              </a:rPr>
              <a:t>,</a:t>
            </a:r>
            <a:r>
              <a:rPr lang="zh-CN" altLang="en-US" sz="2000" dirty="0">
                <a:solidFill>
                  <a:srgbClr val="000000"/>
                </a:solidFill>
                <a:cs typeface="+mn-ea"/>
                <a:sym typeface="+mn-lt"/>
              </a:rPr>
              <a:t>中性货币政策的操作方法是小幅微调、 经常变动。 实施中性货币政策有严格的条件限制</a:t>
            </a:r>
            <a:r>
              <a:rPr lang="en-US" altLang="zh-CN" sz="2000" dirty="0">
                <a:solidFill>
                  <a:srgbClr val="000000"/>
                </a:solidFill>
                <a:cs typeface="+mn-ea"/>
                <a:sym typeface="+mn-lt"/>
              </a:rPr>
              <a:t>,</a:t>
            </a:r>
            <a:r>
              <a:rPr lang="zh-CN" altLang="en-US" sz="2000" dirty="0">
                <a:solidFill>
                  <a:srgbClr val="000000"/>
                </a:solidFill>
                <a:cs typeface="+mn-ea"/>
                <a:sym typeface="+mn-lt"/>
              </a:rPr>
              <a:t>包括中央银行的指导思想、 最终目标、 信誉基础、 行动顺序和信息环境。</a:t>
            </a:r>
          </a:p>
        </p:txBody>
      </p:sp>
    </p:spTree>
    <p:extLst>
      <p:ext uri="{BB962C8B-B14F-4D97-AF65-F5344CB8AC3E}">
        <p14:creationId xmlns:p14="http://schemas.microsoft.com/office/powerpoint/2010/main" val="220911849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dissolv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a:extLst>
              <a:ext uri="{FF2B5EF4-FFF2-40B4-BE49-F238E27FC236}">
                <a16:creationId xmlns:a16="http://schemas.microsoft.com/office/drawing/2014/main" id="{455294ED-8154-DDDF-31EC-4B7681E08010}"/>
              </a:ext>
            </a:extLst>
          </p:cNvPr>
          <p:cNvSpPr txBox="1"/>
          <p:nvPr/>
        </p:nvSpPr>
        <p:spPr>
          <a:xfrm>
            <a:off x="1066601" y="741922"/>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本章小节</a:t>
            </a:r>
          </a:p>
        </p:txBody>
      </p:sp>
      <p:sp>
        <p:nvSpPr>
          <p:cNvPr id="4" name="文本框 3">
            <a:extLst>
              <a:ext uri="{FF2B5EF4-FFF2-40B4-BE49-F238E27FC236}">
                <a16:creationId xmlns:a16="http://schemas.microsoft.com/office/drawing/2014/main" id="{2082EF59-ECA7-F14F-59D0-4EC94A2D9719}"/>
              </a:ext>
            </a:extLst>
          </p:cNvPr>
          <p:cNvSpPr txBox="1"/>
          <p:nvPr/>
        </p:nvSpPr>
        <p:spPr>
          <a:xfrm>
            <a:off x="1271016" y="2179796"/>
            <a:ext cx="10588752" cy="4524315"/>
          </a:xfrm>
          <a:prstGeom prst="rect">
            <a:avLst/>
          </a:prstGeom>
          <a:noFill/>
        </p:spPr>
        <p:txBody>
          <a:bodyPr wrap="square">
            <a:spAutoFit/>
          </a:bodyPr>
          <a:lstStyle/>
          <a:p>
            <a:r>
              <a:rPr lang="en-US" altLang="zh-CN" i="0" dirty="0">
                <a:solidFill>
                  <a:srgbClr val="000000"/>
                </a:solidFill>
                <a:effectLst/>
                <a:latin typeface="E-BZ"/>
              </a:rPr>
              <a:t>1.(1) </a:t>
            </a:r>
            <a:r>
              <a:rPr lang="zh-CN" altLang="en-US" i="0" dirty="0">
                <a:solidFill>
                  <a:srgbClr val="000000"/>
                </a:solidFill>
                <a:effectLst/>
                <a:latin typeface="E-BZ"/>
              </a:rPr>
              <a:t>市场失灵是指由于市场机制不能充分地发挥作用而导致的资源配置缺乏效率或资源配置失当的情况。 </a:t>
            </a:r>
            <a:r>
              <a:rPr lang="en-US" altLang="zh-CN" i="0" dirty="0">
                <a:solidFill>
                  <a:srgbClr val="000000"/>
                </a:solidFill>
                <a:effectLst/>
                <a:latin typeface="E-BZ"/>
              </a:rPr>
              <a:t>(2) </a:t>
            </a:r>
            <a:r>
              <a:rPr lang="zh-CN" altLang="en-US" i="0" dirty="0">
                <a:solidFill>
                  <a:srgbClr val="000000"/>
                </a:solidFill>
                <a:effectLst/>
                <a:latin typeface="E-BZ"/>
              </a:rPr>
              <a:t>市场失灵的原因有很多</a:t>
            </a:r>
            <a:r>
              <a:rPr lang="en-US" altLang="zh-CN" i="0" dirty="0">
                <a:solidFill>
                  <a:srgbClr val="000000"/>
                </a:solidFill>
                <a:effectLst/>
                <a:latin typeface="E-BZ"/>
              </a:rPr>
              <a:t>, </a:t>
            </a:r>
            <a:r>
              <a:rPr lang="zh-CN" altLang="en-US" i="0" dirty="0">
                <a:solidFill>
                  <a:srgbClr val="000000"/>
                </a:solidFill>
                <a:effectLst/>
                <a:latin typeface="E-BZ"/>
              </a:rPr>
              <a:t>主要有三个方面</a:t>
            </a:r>
            <a:r>
              <a:rPr lang="en-US" altLang="zh-CN" i="0" dirty="0">
                <a:solidFill>
                  <a:srgbClr val="000000"/>
                </a:solidFill>
                <a:effectLst/>
                <a:latin typeface="E-BZ"/>
              </a:rPr>
              <a:t>: </a:t>
            </a:r>
            <a:r>
              <a:rPr lang="zh-CN" altLang="en-US" i="0" dirty="0">
                <a:solidFill>
                  <a:srgbClr val="000000"/>
                </a:solidFill>
                <a:effectLst/>
                <a:latin typeface="E-BZ"/>
              </a:rPr>
              <a:t>第一</a:t>
            </a:r>
            <a:r>
              <a:rPr lang="en-US" altLang="zh-CN" i="0" dirty="0">
                <a:solidFill>
                  <a:srgbClr val="000000"/>
                </a:solidFill>
                <a:effectLst/>
                <a:latin typeface="E-BZ"/>
              </a:rPr>
              <a:t>, </a:t>
            </a:r>
            <a:r>
              <a:rPr lang="zh-CN" altLang="en-US" i="0" dirty="0">
                <a:solidFill>
                  <a:srgbClr val="000000"/>
                </a:solidFill>
                <a:effectLst/>
                <a:latin typeface="E-BZ"/>
              </a:rPr>
              <a:t>市场作用的局限性</a:t>
            </a:r>
            <a:r>
              <a:rPr lang="en-US" altLang="zh-CN" i="0" dirty="0">
                <a:solidFill>
                  <a:srgbClr val="000000"/>
                </a:solidFill>
                <a:effectLst/>
                <a:latin typeface="E-BZ"/>
              </a:rPr>
              <a:t>; </a:t>
            </a:r>
            <a:r>
              <a:rPr lang="zh-CN" altLang="en-US" i="0" dirty="0">
                <a:solidFill>
                  <a:srgbClr val="000000"/>
                </a:solidFill>
                <a:effectLst/>
                <a:latin typeface="E-BZ"/>
              </a:rPr>
              <a:t>第二</a:t>
            </a:r>
            <a:r>
              <a:rPr lang="en-US" altLang="zh-CN" i="0" dirty="0">
                <a:solidFill>
                  <a:srgbClr val="000000"/>
                </a:solidFill>
                <a:effectLst/>
                <a:latin typeface="E-BZ"/>
              </a:rPr>
              <a:t>, </a:t>
            </a:r>
            <a:r>
              <a:rPr lang="zh-CN" altLang="en-US" i="0" dirty="0">
                <a:solidFill>
                  <a:srgbClr val="000000"/>
                </a:solidFill>
                <a:effectLst/>
                <a:latin typeface="E-BZ"/>
              </a:rPr>
              <a:t>市场竞争的不完全性</a:t>
            </a:r>
            <a:r>
              <a:rPr lang="en-US" altLang="zh-CN" i="0" dirty="0">
                <a:solidFill>
                  <a:srgbClr val="000000"/>
                </a:solidFill>
                <a:effectLst/>
                <a:latin typeface="E-BZ"/>
              </a:rPr>
              <a:t>; </a:t>
            </a:r>
            <a:r>
              <a:rPr lang="zh-CN" altLang="en-US" i="0" dirty="0">
                <a:solidFill>
                  <a:srgbClr val="000000"/>
                </a:solidFill>
                <a:effectLst/>
                <a:latin typeface="E-BZ"/>
              </a:rPr>
              <a:t>第三</a:t>
            </a:r>
            <a:r>
              <a:rPr lang="en-US" altLang="zh-CN" i="0" dirty="0">
                <a:solidFill>
                  <a:srgbClr val="000000"/>
                </a:solidFill>
                <a:effectLst/>
                <a:latin typeface="E-BZ"/>
              </a:rPr>
              <a:t>, </a:t>
            </a:r>
            <a:r>
              <a:rPr lang="zh-CN" altLang="en-US" i="0" dirty="0">
                <a:solidFill>
                  <a:srgbClr val="000000"/>
                </a:solidFill>
                <a:effectLst/>
                <a:latin typeface="E-BZ"/>
              </a:rPr>
              <a:t>市场功能的不完善性。</a:t>
            </a:r>
            <a:endParaRPr lang="en-US" altLang="zh-CN" i="0" dirty="0">
              <a:solidFill>
                <a:srgbClr val="000000"/>
              </a:solidFill>
              <a:effectLst/>
              <a:latin typeface="E-BZ"/>
            </a:endParaRPr>
          </a:p>
          <a:p>
            <a:endParaRPr lang="zh-CN" altLang="en-US" i="0" dirty="0">
              <a:solidFill>
                <a:srgbClr val="000000"/>
              </a:solidFill>
              <a:effectLst/>
              <a:latin typeface="E-BZ"/>
            </a:endParaRPr>
          </a:p>
          <a:p>
            <a:r>
              <a:rPr lang="en-US" altLang="zh-CN" i="0" dirty="0">
                <a:solidFill>
                  <a:srgbClr val="000000"/>
                </a:solidFill>
                <a:effectLst/>
                <a:latin typeface="E-BZ"/>
              </a:rPr>
              <a:t>2.</a:t>
            </a:r>
            <a:r>
              <a:rPr lang="zh-CN" altLang="en-US" i="0" dirty="0">
                <a:solidFill>
                  <a:srgbClr val="000000"/>
                </a:solidFill>
                <a:effectLst/>
                <a:latin typeface="E-BZ"/>
              </a:rPr>
              <a:t>政府宏观调控的目标有四个</a:t>
            </a:r>
            <a:r>
              <a:rPr lang="en-US" altLang="zh-CN" i="0" dirty="0">
                <a:solidFill>
                  <a:srgbClr val="000000"/>
                </a:solidFill>
                <a:effectLst/>
                <a:latin typeface="E-BZ"/>
              </a:rPr>
              <a:t>, </a:t>
            </a:r>
            <a:r>
              <a:rPr lang="zh-CN" altLang="en-US" i="0" dirty="0">
                <a:solidFill>
                  <a:srgbClr val="000000"/>
                </a:solidFill>
                <a:effectLst/>
                <a:latin typeface="E-BZ"/>
              </a:rPr>
              <a:t>即充分就业、 稳定物价、 经济持续均衡增长和国际收支平衡。</a:t>
            </a:r>
            <a:endParaRPr lang="en-US" altLang="zh-CN" i="0" dirty="0">
              <a:solidFill>
                <a:srgbClr val="000000"/>
              </a:solidFill>
              <a:effectLst/>
              <a:latin typeface="E-BZ"/>
            </a:endParaRPr>
          </a:p>
          <a:p>
            <a:endParaRPr lang="en-US" altLang="zh-CN" dirty="0">
              <a:solidFill>
                <a:srgbClr val="000000"/>
              </a:solidFill>
              <a:latin typeface="E-BZ"/>
            </a:endParaRPr>
          </a:p>
          <a:p>
            <a:r>
              <a:rPr lang="zh-CN" altLang="en-US" i="0" dirty="0">
                <a:solidFill>
                  <a:srgbClr val="000000"/>
                </a:solidFill>
                <a:effectLst/>
                <a:latin typeface="E-BZ"/>
              </a:rPr>
              <a:t> </a:t>
            </a:r>
            <a:r>
              <a:rPr lang="en-US" altLang="zh-CN" i="0" dirty="0">
                <a:solidFill>
                  <a:srgbClr val="000000"/>
                </a:solidFill>
                <a:effectLst/>
                <a:latin typeface="E-BZ"/>
              </a:rPr>
              <a:t>3.(1) </a:t>
            </a:r>
            <a:r>
              <a:rPr lang="zh-CN" altLang="en-US" i="0" dirty="0">
                <a:solidFill>
                  <a:srgbClr val="000000"/>
                </a:solidFill>
                <a:effectLst/>
                <a:latin typeface="E-BZ"/>
              </a:rPr>
              <a:t>财政政策是指为了促进就业水平提高、 减轻经济波动、 防止通货膨胀、 实现稳定增长</a:t>
            </a:r>
            <a:r>
              <a:rPr lang="en-US" altLang="zh-CN" i="0" dirty="0">
                <a:solidFill>
                  <a:srgbClr val="000000"/>
                </a:solidFill>
                <a:effectLst/>
                <a:latin typeface="E-BZ"/>
              </a:rPr>
              <a:t>, </a:t>
            </a:r>
            <a:r>
              <a:rPr lang="zh-CN" altLang="en-US" i="0" dirty="0">
                <a:solidFill>
                  <a:srgbClr val="000000"/>
                </a:solidFill>
                <a:effectLst/>
                <a:latin typeface="E-BZ"/>
              </a:rPr>
              <a:t>而对政府收支、 税收和借债水平所进行的选择</a:t>
            </a:r>
            <a:r>
              <a:rPr lang="en-US" altLang="zh-CN" i="0" dirty="0">
                <a:solidFill>
                  <a:srgbClr val="000000"/>
                </a:solidFill>
                <a:effectLst/>
                <a:latin typeface="E-BZ"/>
              </a:rPr>
              <a:t>, </a:t>
            </a:r>
            <a:r>
              <a:rPr lang="zh-CN" altLang="en-US" i="0" dirty="0">
                <a:solidFill>
                  <a:srgbClr val="000000"/>
                </a:solidFill>
                <a:effectLst/>
                <a:latin typeface="E-BZ"/>
              </a:rPr>
              <a:t>或对政府收入和支出水平所做出的决策。 </a:t>
            </a:r>
            <a:r>
              <a:rPr lang="en-US" altLang="zh-CN" i="0" dirty="0">
                <a:solidFill>
                  <a:srgbClr val="000000"/>
                </a:solidFill>
                <a:effectLst/>
                <a:latin typeface="E-BZ"/>
              </a:rPr>
              <a:t>(2) </a:t>
            </a:r>
            <a:r>
              <a:rPr lang="zh-CN" altLang="en-US" i="0" dirty="0">
                <a:solidFill>
                  <a:srgbClr val="000000"/>
                </a:solidFill>
                <a:effectLst/>
                <a:latin typeface="E-BZ"/>
              </a:rPr>
              <a:t>财政政策工具是指政府为实现既定的经济政策目标所选择的操作手段。 国家为了实现既定的经济政策目标</a:t>
            </a:r>
            <a:r>
              <a:rPr lang="en-US" altLang="zh-CN" i="0" dirty="0">
                <a:solidFill>
                  <a:srgbClr val="000000"/>
                </a:solidFill>
                <a:effectLst/>
                <a:latin typeface="E-BZ"/>
              </a:rPr>
              <a:t>, </a:t>
            </a:r>
            <a:r>
              <a:rPr lang="zh-CN" altLang="en-US" i="0" dirty="0">
                <a:solidFill>
                  <a:srgbClr val="000000"/>
                </a:solidFill>
                <a:effectLst/>
                <a:latin typeface="E-BZ"/>
              </a:rPr>
              <a:t>主要通过政府预算变动等财政政策工具来调整政府支出和收入。 </a:t>
            </a:r>
            <a:r>
              <a:rPr lang="en-US" altLang="zh-CN" i="0" dirty="0">
                <a:solidFill>
                  <a:srgbClr val="000000"/>
                </a:solidFill>
                <a:effectLst/>
                <a:latin typeface="E-BZ"/>
              </a:rPr>
              <a:t>(3) </a:t>
            </a:r>
            <a:r>
              <a:rPr lang="zh-CN" altLang="en-US" i="0" dirty="0">
                <a:solidFill>
                  <a:srgbClr val="000000"/>
                </a:solidFill>
                <a:effectLst/>
                <a:latin typeface="E-BZ"/>
              </a:rPr>
              <a:t>根据总需求调节方向的不同</a:t>
            </a:r>
            <a:r>
              <a:rPr lang="en-US" altLang="zh-CN" i="0" dirty="0">
                <a:solidFill>
                  <a:srgbClr val="000000"/>
                </a:solidFill>
                <a:effectLst/>
                <a:latin typeface="E-BZ"/>
              </a:rPr>
              <a:t>, </a:t>
            </a:r>
            <a:r>
              <a:rPr lang="zh-CN" altLang="en-US" i="0" dirty="0">
                <a:solidFill>
                  <a:srgbClr val="000000"/>
                </a:solidFill>
                <a:effectLst/>
                <a:latin typeface="E-BZ"/>
              </a:rPr>
              <a:t>财政政策可分为扩张性财政政策、 紧缩性财政政策和中性财政政策。 </a:t>
            </a:r>
            <a:endParaRPr lang="en-US" altLang="zh-CN" i="0" dirty="0">
              <a:solidFill>
                <a:srgbClr val="000000"/>
              </a:solidFill>
              <a:effectLst/>
              <a:latin typeface="E-BZ"/>
            </a:endParaRPr>
          </a:p>
          <a:p>
            <a:endParaRPr lang="en-US" altLang="zh-CN" i="0" dirty="0">
              <a:solidFill>
                <a:srgbClr val="000000"/>
              </a:solidFill>
              <a:effectLst/>
              <a:latin typeface="E-BZ"/>
            </a:endParaRPr>
          </a:p>
          <a:p>
            <a:r>
              <a:rPr lang="en-US" altLang="zh-CN" i="0" dirty="0">
                <a:solidFill>
                  <a:srgbClr val="000000"/>
                </a:solidFill>
                <a:effectLst/>
                <a:latin typeface="E-BZ"/>
              </a:rPr>
              <a:t>4.(1) </a:t>
            </a:r>
            <a:r>
              <a:rPr lang="zh-CN" altLang="en-US" i="0" dirty="0">
                <a:solidFill>
                  <a:srgbClr val="000000"/>
                </a:solidFill>
                <a:effectLst/>
                <a:latin typeface="E-BZ"/>
              </a:rPr>
              <a:t>货币政策是指货币当局即中央银行通过控制货币供应量来调节金融市场信贷供给与利率</a:t>
            </a:r>
            <a:r>
              <a:rPr lang="en-US" altLang="zh-CN" i="0" dirty="0">
                <a:solidFill>
                  <a:srgbClr val="000000"/>
                </a:solidFill>
                <a:effectLst/>
                <a:latin typeface="E-BZ"/>
              </a:rPr>
              <a:t>, </a:t>
            </a:r>
            <a:r>
              <a:rPr lang="zh-CN" altLang="en-US" i="0" dirty="0">
                <a:solidFill>
                  <a:srgbClr val="000000"/>
                </a:solidFill>
                <a:effectLst/>
                <a:latin typeface="E-BZ"/>
              </a:rPr>
              <a:t>从而影响投资和社会总需求</a:t>
            </a:r>
            <a:r>
              <a:rPr lang="en-US" altLang="zh-CN" i="0" dirty="0">
                <a:solidFill>
                  <a:srgbClr val="000000"/>
                </a:solidFill>
                <a:effectLst/>
                <a:latin typeface="E-BZ"/>
              </a:rPr>
              <a:t>, </a:t>
            </a:r>
            <a:r>
              <a:rPr lang="zh-CN" altLang="en-US" i="0" dirty="0">
                <a:solidFill>
                  <a:srgbClr val="000000"/>
                </a:solidFill>
                <a:effectLst/>
                <a:latin typeface="E-BZ"/>
              </a:rPr>
              <a:t>以实现既定的宏观经济目标的经济政策。 </a:t>
            </a:r>
            <a:r>
              <a:rPr lang="en-US" altLang="zh-CN" i="0" dirty="0">
                <a:solidFill>
                  <a:srgbClr val="000000"/>
                </a:solidFill>
                <a:effectLst/>
                <a:latin typeface="E-BZ"/>
              </a:rPr>
              <a:t>(2) </a:t>
            </a:r>
            <a:r>
              <a:rPr lang="zh-CN" altLang="en-US" i="0" dirty="0">
                <a:solidFill>
                  <a:srgbClr val="000000"/>
                </a:solidFill>
                <a:effectLst/>
                <a:latin typeface="E-BZ"/>
              </a:rPr>
              <a:t>中央银行变动货币供应量的工具主要有三种</a:t>
            </a:r>
            <a:r>
              <a:rPr lang="en-US" altLang="zh-CN" i="0" dirty="0">
                <a:solidFill>
                  <a:srgbClr val="000000"/>
                </a:solidFill>
                <a:effectLst/>
                <a:latin typeface="E-BZ"/>
              </a:rPr>
              <a:t>: </a:t>
            </a:r>
            <a:r>
              <a:rPr lang="zh-CN" altLang="en-US" i="0" dirty="0">
                <a:solidFill>
                  <a:srgbClr val="000000"/>
                </a:solidFill>
                <a:effectLst/>
                <a:latin typeface="E-BZ"/>
              </a:rPr>
              <a:t>再贴现率</a:t>
            </a:r>
            <a:r>
              <a:rPr lang="en-US" altLang="zh-CN" i="0" dirty="0">
                <a:solidFill>
                  <a:srgbClr val="000000"/>
                </a:solidFill>
                <a:effectLst/>
                <a:latin typeface="E-BZ"/>
              </a:rPr>
              <a:t>; </a:t>
            </a:r>
            <a:r>
              <a:rPr lang="zh-CN" altLang="en-US" i="0" dirty="0">
                <a:solidFill>
                  <a:srgbClr val="000000"/>
                </a:solidFill>
                <a:effectLst/>
                <a:latin typeface="E-BZ"/>
              </a:rPr>
              <a:t>法定准备金率</a:t>
            </a:r>
            <a:r>
              <a:rPr lang="en-US" altLang="zh-CN" i="0" dirty="0">
                <a:solidFill>
                  <a:srgbClr val="000000"/>
                </a:solidFill>
                <a:effectLst/>
                <a:latin typeface="E-BZ"/>
              </a:rPr>
              <a:t>; </a:t>
            </a:r>
            <a:r>
              <a:rPr lang="zh-CN" altLang="en-US" i="0" dirty="0">
                <a:solidFill>
                  <a:srgbClr val="000000"/>
                </a:solidFill>
                <a:effectLst/>
                <a:latin typeface="E-BZ"/>
              </a:rPr>
              <a:t>公开市场业务。 </a:t>
            </a:r>
            <a:r>
              <a:rPr lang="en-US" altLang="zh-CN" i="0" dirty="0">
                <a:solidFill>
                  <a:srgbClr val="000000"/>
                </a:solidFill>
                <a:effectLst/>
                <a:latin typeface="E-BZ"/>
              </a:rPr>
              <a:t>(3) </a:t>
            </a:r>
            <a:r>
              <a:rPr lang="zh-CN" altLang="en-US" i="0" dirty="0">
                <a:solidFill>
                  <a:srgbClr val="000000"/>
                </a:solidFill>
                <a:effectLst/>
                <a:latin typeface="E-BZ"/>
              </a:rPr>
              <a:t>与财政政策一样</a:t>
            </a:r>
            <a:r>
              <a:rPr lang="en-US" altLang="zh-CN" i="0" dirty="0">
                <a:solidFill>
                  <a:srgbClr val="000000"/>
                </a:solidFill>
                <a:effectLst/>
                <a:latin typeface="E-BZ"/>
              </a:rPr>
              <a:t>, </a:t>
            </a:r>
            <a:r>
              <a:rPr lang="zh-CN" altLang="en-US" i="0" dirty="0">
                <a:solidFill>
                  <a:srgbClr val="000000"/>
                </a:solidFill>
                <a:effectLst/>
                <a:latin typeface="E-BZ"/>
              </a:rPr>
              <a:t>根据总需求调节方向的不同</a:t>
            </a:r>
            <a:r>
              <a:rPr lang="en-US" altLang="zh-CN" i="0" dirty="0">
                <a:solidFill>
                  <a:srgbClr val="000000"/>
                </a:solidFill>
                <a:effectLst/>
                <a:latin typeface="E-BZ"/>
              </a:rPr>
              <a:t>, </a:t>
            </a:r>
            <a:r>
              <a:rPr lang="zh-CN" altLang="en-US" i="0" dirty="0">
                <a:solidFill>
                  <a:srgbClr val="000000"/>
                </a:solidFill>
                <a:effectLst/>
                <a:latin typeface="E-BZ"/>
              </a:rPr>
              <a:t>货币政策可分为扩张性货币政策、 紧缩性货币政策和中性货币政策。</a:t>
            </a:r>
            <a:endParaRPr lang="zh-CN" altLang="en-US" dirty="0"/>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354512" y="1397580"/>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1"/>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12"/>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13"/>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8"/>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9"/>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10"/>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1"/>
            </p:custDataLst>
          </p:nvPr>
        </p:nvSpPr>
        <p:spPr>
          <a:xfrm>
            <a:off x="1274430" y="4482759"/>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p>
        </p:txBody>
      </p:sp>
      <p:sp>
        <p:nvSpPr>
          <p:cNvPr id="14" name="íSľïḑe"/>
          <p:cNvSpPr txBox="1"/>
          <p:nvPr>
            <p:custDataLst>
              <p:tags r:id="rId2"/>
            </p:custDataLst>
          </p:nvPr>
        </p:nvSpPr>
        <p:spPr>
          <a:xfrm>
            <a:off x="2137129" y="2802452"/>
            <a:ext cx="3107110" cy="1077218"/>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200" kern="0" dirty="0">
                <a:solidFill>
                  <a:schemeClr val="accent6">
                    <a:lumMod val="75000"/>
                  </a:schemeClr>
                </a:solidFill>
                <a:cs typeface="+mn-ea"/>
                <a:sym typeface="+mn-lt"/>
              </a:rPr>
              <a:t>市场失灵与</a:t>
            </a:r>
            <a:endParaRPr lang="en-US" altLang="zh-CN" sz="3200" kern="0" dirty="0">
              <a:solidFill>
                <a:schemeClr val="accent6">
                  <a:lumMod val="75000"/>
                </a:schemeClr>
              </a:solidFill>
              <a:cs typeface="+mn-ea"/>
              <a:sym typeface="+mn-lt"/>
            </a:endParaRPr>
          </a:p>
          <a:p>
            <a:pPr lvl="0" algn="l">
              <a:defRPr/>
            </a:pPr>
            <a:r>
              <a:rPr lang="zh-CN" altLang="en-US" sz="3200" kern="0" dirty="0">
                <a:solidFill>
                  <a:schemeClr val="accent6">
                    <a:lumMod val="75000"/>
                  </a:schemeClr>
                </a:solidFill>
                <a:cs typeface="+mn-ea"/>
                <a:sym typeface="+mn-lt"/>
              </a:rPr>
              <a:t>政府干预</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16" name="išlïḑé"/>
          <p:cNvCxnSpPr/>
          <p:nvPr/>
        </p:nvCxnSpPr>
        <p:spPr>
          <a:xfrm flipV="1">
            <a:off x="1821516" y="3037099"/>
            <a:ext cx="0" cy="1445660"/>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3"/>
            </p:custDataLst>
          </p:nvPr>
        </p:nvSpPr>
        <p:spPr>
          <a:xfrm>
            <a:off x="4676393" y="4494333"/>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p>
        </p:txBody>
      </p:sp>
      <p:sp>
        <p:nvSpPr>
          <p:cNvPr id="18" name="iS1iḓè"/>
          <p:cNvSpPr txBox="1"/>
          <p:nvPr>
            <p:custDataLst>
              <p:tags r:id="rId4"/>
            </p:custDataLst>
          </p:nvPr>
        </p:nvSpPr>
        <p:spPr>
          <a:xfrm>
            <a:off x="5559851" y="2911526"/>
            <a:ext cx="2973996" cy="5847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200" kern="0" noProof="0" dirty="0">
                <a:solidFill>
                  <a:schemeClr val="accent6">
                    <a:lumMod val="75000"/>
                  </a:schemeClr>
                </a:solidFill>
                <a:cs typeface="+mn-ea"/>
                <a:sym typeface="+mn-lt"/>
              </a:rPr>
              <a:t>财政政策</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0" name="ïślíḓê"/>
          <p:cNvCxnSpPr/>
          <p:nvPr>
            <p:custDataLst>
              <p:tags r:id="rId5"/>
            </p:custDataLst>
          </p:nvPr>
        </p:nvCxnSpPr>
        <p:spPr>
          <a:xfrm flipV="1">
            <a:off x="5223479" y="3048673"/>
            <a:ext cx="0" cy="1445660"/>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6"/>
            </p:custDataLst>
          </p:nvPr>
        </p:nvSpPr>
        <p:spPr>
          <a:xfrm>
            <a:off x="8204015" y="4482759"/>
            <a:ext cx="1194173"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p>
        </p:txBody>
      </p:sp>
      <p:sp>
        <p:nvSpPr>
          <p:cNvPr id="22" name="îṧḻiḍê"/>
          <p:cNvSpPr txBox="1"/>
          <p:nvPr>
            <p:custDataLst>
              <p:tags r:id="rId7"/>
            </p:custDataLst>
          </p:nvPr>
        </p:nvSpPr>
        <p:spPr>
          <a:xfrm>
            <a:off x="9074469" y="2913700"/>
            <a:ext cx="2713509" cy="5847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200" kern="0" dirty="0">
                <a:solidFill>
                  <a:schemeClr val="accent6">
                    <a:lumMod val="75000"/>
                  </a:schemeClr>
                </a:solidFill>
                <a:cs typeface="+mn-ea"/>
                <a:sym typeface="+mn-lt"/>
              </a:rPr>
              <a:t>货币政策</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4" name="iśľíḑê"/>
          <p:cNvCxnSpPr>
            <a:cxnSpLocks/>
          </p:cNvCxnSpPr>
          <p:nvPr/>
        </p:nvCxnSpPr>
        <p:spPr>
          <a:xfrm flipV="1">
            <a:off x="8751102" y="3037099"/>
            <a:ext cx="0" cy="1445660"/>
          </a:xfrm>
          <a:prstGeom prst="line">
            <a:avLst/>
          </a:prstGeom>
          <a:noFill/>
          <a:ln w="15875" cap="flat" cmpd="sng" algn="ctr">
            <a:solidFill>
              <a:srgbClr val="ED7D31"/>
            </a:solidFill>
            <a:prstDash val="solid"/>
            <a:miter lim="800000"/>
            <a:tailEnd type="oval"/>
          </a:ln>
          <a:effectLst/>
        </p:spPr>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4" grpId="0" bldLvl="0" animBg="1"/>
      <p:bldP spid="17" grpId="0" bldLvl="0" animBg="1"/>
      <p:bldP spid="18" grpId="0" bldLvl="0" animBg="1"/>
      <p:bldP spid="21" grpId="0" bldLvl="0" animBg="1"/>
      <p:bldP spid="2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535805"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ONE</a:t>
            </a:r>
          </a:p>
        </p:txBody>
      </p:sp>
      <p:sp>
        <p:nvSpPr>
          <p:cNvPr id="31" name="标题 3"/>
          <p:cNvSpPr txBox="1"/>
          <p:nvPr/>
        </p:nvSpPr>
        <p:spPr>
          <a:xfrm>
            <a:off x="1112321" y="2826754"/>
            <a:ext cx="8580319"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市场失灵与政府干预</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第一节</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市场失灵</a:t>
            </a:r>
          </a:p>
        </p:txBody>
      </p:sp>
      <p:sp>
        <p:nvSpPr>
          <p:cNvPr id="15" name="文本框 14"/>
          <p:cNvSpPr txBox="1"/>
          <p:nvPr/>
        </p:nvSpPr>
        <p:spPr>
          <a:xfrm>
            <a:off x="1854341" y="2313194"/>
            <a:ext cx="9022176" cy="1659044"/>
          </a:xfrm>
          <a:prstGeom prst="rect">
            <a:avLst/>
          </a:prstGeom>
          <a:noFill/>
        </p:spPr>
        <p:txBody>
          <a:bodyPr wrap="square">
            <a:spAutoFit/>
          </a:bodyPr>
          <a:lstStyle/>
          <a:p>
            <a:pPr lvl="0">
              <a:lnSpc>
                <a:spcPct val="130000"/>
              </a:lnSpc>
            </a:pPr>
            <a:r>
              <a:rPr lang="zh-CN" altLang="en-US" sz="2000" dirty="0">
                <a:solidFill>
                  <a:srgbClr val="002FA7"/>
                </a:solidFill>
                <a:cs typeface="+mn-ea"/>
                <a:sym typeface="+mn-lt"/>
              </a:rPr>
              <a:t>         市场失灵是指由于市场机制不能充分地发挥作用而导致的资源配置缺乏效率或资源配置失当的情况。</a:t>
            </a:r>
          </a:p>
          <a:p>
            <a:pPr lvl="0">
              <a:lnSpc>
                <a:spcPct val="130000"/>
              </a:lnSpc>
            </a:pPr>
            <a:r>
              <a:rPr lang="zh-CN" altLang="en-US" sz="2000" dirty="0">
                <a:solidFill>
                  <a:srgbClr val="002FA7"/>
                </a:solidFill>
                <a:cs typeface="+mn-ea"/>
                <a:sym typeface="+mn-lt"/>
              </a:rPr>
              <a:t>         市场失灵主要表现为垄断、 负面的外部影响、 公共产品与公共资源缺失、 信息的不完全和不对称、 贫富两极分化、 经济危机等。</a:t>
            </a:r>
          </a:p>
        </p:txBody>
      </p:sp>
      <p:sp>
        <p:nvSpPr>
          <p:cNvPr id="2" name="矩形 1">
            <a:extLst>
              <a:ext uri="{FF2B5EF4-FFF2-40B4-BE49-F238E27FC236}">
                <a16:creationId xmlns:a16="http://schemas.microsoft.com/office/drawing/2014/main" id="{A728DEB4-C167-995C-2956-D2D1EF42EAE2}"/>
              </a:ext>
            </a:extLst>
          </p:cNvPr>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市场失灵的含义及表现</a:t>
            </a:r>
          </a:p>
        </p:txBody>
      </p:sp>
    </p:spTree>
    <p:extLst>
      <p:ext uri="{BB962C8B-B14F-4D97-AF65-F5344CB8AC3E}">
        <p14:creationId xmlns:p14="http://schemas.microsoft.com/office/powerpoint/2010/main" val="283249822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dissolve">
                                      <p:cBhvr>
                                        <p:cTn id="13" dur="500"/>
                                        <p:tgtEl>
                                          <p:spTgt spid="15"/>
                                        </p:tgtEl>
                                      </p:cBhvr>
                                    </p:animEffect>
                                  </p:childTnLst>
                                </p:cTn>
                              </p:par>
                            </p:childTnLst>
                          </p:cTn>
                        </p:par>
                        <p:par>
                          <p:cTn id="14" fill="hold">
                            <p:stCondLst>
                              <p:cond delay="500"/>
                            </p:stCondLst>
                            <p:childTnLst>
                              <p:par>
                                <p:cTn id="15" presetID="9"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ssolv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市场失灵</a:t>
            </a:r>
          </a:p>
        </p:txBody>
      </p:sp>
      <p:sp>
        <p:nvSpPr>
          <p:cNvPr id="2" name="矩形 1">
            <a:extLst>
              <a:ext uri="{FF2B5EF4-FFF2-40B4-BE49-F238E27FC236}">
                <a16:creationId xmlns:a16="http://schemas.microsoft.com/office/drawing/2014/main" id="{A728DEB4-C167-995C-2956-D2D1EF42EAE2}"/>
              </a:ext>
            </a:extLst>
          </p:cNvPr>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市场失灵的原因</a:t>
            </a:r>
          </a:p>
        </p:txBody>
      </p:sp>
      <p:graphicFrame>
        <p:nvGraphicFramePr>
          <p:cNvPr id="6" name="图示 5">
            <a:extLst>
              <a:ext uri="{FF2B5EF4-FFF2-40B4-BE49-F238E27FC236}">
                <a16:creationId xmlns:a16="http://schemas.microsoft.com/office/drawing/2014/main" id="{538A9A10-572A-DC42-0359-0A9DE55DE134}"/>
              </a:ext>
            </a:extLst>
          </p:cNvPr>
          <p:cNvGraphicFramePr/>
          <p:nvPr>
            <p:extLst>
              <p:ext uri="{D42A27DB-BD31-4B8C-83A1-F6EECF244321}">
                <p14:modId xmlns:p14="http://schemas.microsoft.com/office/powerpoint/2010/main" val="4051914475"/>
              </p:ext>
            </p:extLst>
          </p:nvPr>
        </p:nvGraphicFramePr>
        <p:xfrm>
          <a:off x="2276856" y="1968595"/>
          <a:ext cx="8577072" cy="43996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8852462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政府干预</a:t>
            </a:r>
          </a:p>
        </p:txBody>
      </p:sp>
      <p:graphicFrame>
        <p:nvGraphicFramePr>
          <p:cNvPr id="6" name="图示 5">
            <a:extLst>
              <a:ext uri="{FF2B5EF4-FFF2-40B4-BE49-F238E27FC236}">
                <a16:creationId xmlns:a16="http://schemas.microsoft.com/office/drawing/2014/main" id="{538A9A10-572A-DC42-0359-0A9DE55DE134}"/>
              </a:ext>
            </a:extLst>
          </p:cNvPr>
          <p:cNvGraphicFramePr/>
          <p:nvPr>
            <p:extLst>
              <p:ext uri="{D42A27DB-BD31-4B8C-83A1-F6EECF244321}">
                <p14:modId xmlns:p14="http://schemas.microsoft.com/office/powerpoint/2010/main" val="1749992993"/>
              </p:ext>
            </p:extLst>
          </p:nvPr>
        </p:nvGraphicFramePr>
        <p:xfrm>
          <a:off x="1316736" y="1776571"/>
          <a:ext cx="8577072" cy="43996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454549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688205" cy="1198880"/>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TWO</a:t>
            </a:r>
          </a:p>
        </p:txBody>
      </p:sp>
      <p:sp>
        <p:nvSpPr>
          <p:cNvPr id="31" name="标题 3"/>
          <p:cNvSpPr txBox="1"/>
          <p:nvPr/>
        </p:nvSpPr>
        <p:spPr>
          <a:xfrm>
            <a:off x="1112321" y="2826754"/>
            <a:ext cx="9942775"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财政政策</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第二节</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50838"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政府宏观调控的目标</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aphicFrame>
        <p:nvGraphicFramePr>
          <p:cNvPr id="3" name="图示 2">
            <a:extLst>
              <a:ext uri="{FF2B5EF4-FFF2-40B4-BE49-F238E27FC236}">
                <a16:creationId xmlns:a16="http://schemas.microsoft.com/office/drawing/2014/main" id="{6709F427-A039-FC9C-02FD-A2E80B05D82B}"/>
              </a:ext>
            </a:extLst>
          </p:cNvPr>
          <p:cNvGraphicFramePr/>
          <p:nvPr>
            <p:extLst>
              <p:ext uri="{D42A27DB-BD31-4B8C-83A1-F6EECF244321}">
                <p14:modId xmlns:p14="http://schemas.microsoft.com/office/powerpoint/2010/main" val="1800860209"/>
              </p:ext>
            </p:extLst>
          </p:nvPr>
        </p:nvGraphicFramePr>
        <p:xfrm>
          <a:off x="1673352" y="1188720"/>
          <a:ext cx="9025128" cy="52865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1419230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6.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4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1489</TotalTime>
  <Words>2761</Words>
  <Application>Microsoft Office PowerPoint</Application>
  <PresentationFormat>宽屏</PresentationFormat>
  <Paragraphs>125</Paragraphs>
  <Slides>24</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24</vt:i4>
      </vt:variant>
    </vt:vector>
  </HeadingPairs>
  <TitlesOfParts>
    <vt:vector size="33" baseType="lpstr">
      <vt:lpstr>E-BZ</vt:lpstr>
      <vt:lpstr>FZSSK--GBK1-0</vt:lpstr>
      <vt:lpstr>Source Han Sans CN Bold</vt:lpstr>
      <vt:lpstr>方正兰亭大黑_GBK</vt:lpstr>
      <vt:lpstr>思源黑体 CN</vt:lpstr>
      <vt:lpstr>Arial</vt:lpstr>
      <vt:lpstr>Calibri</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86135</cp:lastModifiedBy>
  <cp:revision>62</cp:revision>
  <dcterms:created xsi:type="dcterms:W3CDTF">2023-11-08T11:26:17Z</dcterms:created>
  <dcterms:modified xsi:type="dcterms:W3CDTF">2024-09-23T08:19:10Z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2052-6.2.2.8394</vt:lpwstr>
  </property>
</Properties>
</file>