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tags/tag1.xml" ContentType="application/vnd.openxmlformats-officedocument.presentationml.tags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tags/tag3.xml" ContentType="application/vnd.openxmlformats-officedocument.presentationml.tags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7"/>
  </p:notesMasterIdLst>
  <p:sldIdLst>
    <p:sldId id="256" r:id="rId2"/>
    <p:sldId id="257" r:id="rId3"/>
    <p:sldId id="258" r:id="rId4"/>
    <p:sldId id="259" r:id="rId5"/>
    <p:sldId id="260" r:id="rId6"/>
    <p:sldId id="261" r:id="rId7"/>
    <p:sldId id="43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10" r:id="rId53"/>
    <p:sldId id="312" r:id="rId54"/>
    <p:sldId id="314" r:id="rId55"/>
    <p:sldId id="448" r:id="rId56"/>
    <p:sldId id="315" r:id="rId57"/>
    <p:sldId id="316" r:id="rId58"/>
    <p:sldId id="317" r:id="rId59"/>
    <p:sldId id="319" r:id="rId60"/>
    <p:sldId id="320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441" r:id="rId70"/>
    <p:sldId id="449" r:id="rId71"/>
    <p:sldId id="330" r:id="rId72"/>
    <p:sldId id="332" r:id="rId73"/>
    <p:sldId id="333" r:id="rId74"/>
    <p:sldId id="334" r:id="rId75"/>
    <p:sldId id="335" r:id="rId76"/>
    <p:sldId id="338" r:id="rId77"/>
    <p:sldId id="442" r:id="rId78"/>
    <p:sldId id="340" r:id="rId79"/>
    <p:sldId id="342" r:id="rId80"/>
    <p:sldId id="343" r:id="rId81"/>
    <p:sldId id="344" r:id="rId82"/>
    <p:sldId id="345" r:id="rId83"/>
    <p:sldId id="347" r:id="rId84"/>
    <p:sldId id="348" r:id="rId85"/>
    <p:sldId id="349" r:id="rId86"/>
    <p:sldId id="350" r:id="rId87"/>
    <p:sldId id="443" r:id="rId88"/>
    <p:sldId id="351" r:id="rId89"/>
    <p:sldId id="352" r:id="rId90"/>
    <p:sldId id="353" r:id="rId91"/>
    <p:sldId id="354" r:id="rId92"/>
    <p:sldId id="355" r:id="rId93"/>
    <p:sldId id="356" r:id="rId94"/>
    <p:sldId id="357" r:id="rId95"/>
    <p:sldId id="358" r:id="rId96"/>
    <p:sldId id="360" r:id="rId97"/>
    <p:sldId id="361" r:id="rId98"/>
    <p:sldId id="362" r:id="rId99"/>
    <p:sldId id="363" r:id="rId100"/>
    <p:sldId id="364" r:id="rId101"/>
    <p:sldId id="365" r:id="rId102"/>
    <p:sldId id="368" r:id="rId103"/>
    <p:sldId id="369" r:id="rId104"/>
    <p:sldId id="370" r:id="rId105"/>
    <p:sldId id="371" r:id="rId106"/>
    <p:sldId id="450" r:id="rId107"/>
    <p:sldId id="372" r:id="rId108"/>
    <p:sldId id="373" r:id="rId109"/>
    <p:sldId id="374" r:id="rId110"/>
    <p:sldId id="375" r:id="rId111"/>
    <p:sldId id="376" r:id="rId112"/>
    <p:sldId id="377" r:id="rId113"/>
    <p:sldId id="378" r:id="rId114"/>
    <p:sldId id="445" r:id="rId115"/>
    <p:sldId id="381" r:id="rId116"/>
    <p:sldId id="382" r:id="rId117"/>
    <p:sldId id="383" r:id="rId118"/>
    <p:sldId id="384" r:id="rId119"/>
    <p:sldId id="386" r:id="rId120"/>
    <p:sldId id="446" r:id="rId121"/>
    <p:sldId id="387" r:id="rId122"/>
    <p:sldId id="451" r:id="rId123"/>
    <p:sldId id="388" r:id="rId124"/>
    <p:sldId id="389" r:id="rId125"/>
    <p:sldId id="390" r:id="rId126"/>
    <p:sldId id="392" r:id="rId127"/>
    <p:sldId id="393" r:id="rId128"/>
    <p:sldId id="395" r:id="rId129"/>
    <p:sldId id="396" r:id="rId130"/>
    <p:sldId id="397" r:id="rId131"/>
    <p:sldId id="398" r:id="rId132"/>
    <p:sldId id="399" r:id="rId133"/>
    <p:sldId id="400" r:id="rId134"/>
    <p:sldId id="401" r:id="rId135"/>
    <p:sldId id="402" r:id="rId136"/>
    <p:sldId id="404" r:id="rId137"/>
    <p:sldId id="405" r:id="rId138"/>
    <p:sldId id="406" r:id="rId139"/>
    <p:sldId id="408" r:id="rId140"/>
    <p:sldId id="409" r:id="rId141"/>
    <p:sldId id="410" r:id="rId142"/>
    <p:sldId id="411" r:id="rId143"/>
    <p:sldId id="412" r:id="rId144"/>
    <p:sldId id="413" r:id="rId145"/>
    <p:sldId id="414" r:id="rId146"/>
    <p:sldId id="415" r:id="rId147"/>
    <p:sldId id="416" r:id="rId148"/>
    <p:sldId id="417" r:id="rId149"/>
    <p:sldId id="418" r:id="rId150"/>
    <p:sldId id="419" r:id="rId151"/>
    <p:sldId id="420" r:id="rId152"/>
    <p:sldId id="421" r:id="rId153"/>
    <p:sldId id="422" r:id="rId154"/>
    <p:sldId id="423" r:id="rId155"/>
    <p:sldId id="424" r:id="rId156"/>
    <p:sldId id="425" r:id="rId157"/>
    <p:sldId id="426" r:id="rId158"/>
    <p:sldId id="447" r:id="rId159"/>
    <p:sldId id="427" r:id="rId160"/>
    <p:sldId id="428" r:id="rId161"/>
    <p:sldId id="429" r:id="rId162"/>
    <p:sldId id="430" r:id="rId163"/>
    <p:sldId id="431" r:id="rId164"/>
    <p:sldId id="432" r:id="rId165"/>
    <p:sldId id="433" r:id="rId16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theme" Target="theme/theme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tableStyles" Target="tableStyle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75757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136</a:t>
            </a:fld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138</a:t>
            </a:fld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141</a:t>
            </a:fld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142</a:t>
            </a:fld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143</a:t>
            </a:fld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144</a:t>
            </a:fld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145</a:t>
            </a:fld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146</a:t>
            </a:fld>
            <a:endParaRPr 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148</a:t>
            </a:fld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149</a:t>
            </a:fld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150</a:t>
            </a:fld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151</a:t>
            </a:fld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152</a:t>
            </a:fld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153</a:t>
            </a:fld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154</a:t>
            </a:fld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155</a:t>
            </a:fld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156</a:t>
            </a:fld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159</a:t>
            </a:fld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160</a:t>
            </a:fld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161</a:t>
            </a:fld>
            <a:endParaRPr lang="en-US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162</a:t>
            </a:fld>
            <a:endParaRPr lang="en-US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163</a:t>
            </a:fld>
            <a:endParaRPr lang="en-US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164</a:t>
            </a:fld>
            <a:endParaRPr lang="en-US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301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53f116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119203B-7582-4659-BBF5-44369B600F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3f116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396AA22-474D-4EA0-95CE-CF49DA1881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96bdd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975f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96bdd33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bc975f7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53f116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D1C655D-0285-4DA4-94CA-29E3DE1B01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96bdd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975f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96bdd33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bc975f7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f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48DB3C-9B46-E24A-C863-E9A0EFEB75B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714947C-6EBB-4EBD-8F7E-F7EC0142D1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78E3C67-C1E3-4FB2-82D4-9E63F6F69E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96bdd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975f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96bdd33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bc975f7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68CFA61-E5B1-4EC5-97BD-64D99620D9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96bdd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975f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96bdd33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bc975f7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62.png"/><Relationship Id="rId4" Type="http://schemas.openxmlformats.org/officeDocument/2006/relationships/tags" Target="../tags/tag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4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34.jpeg"/><Relationship Id="rId5" Type="http://schemas.openxmlformats.org/officeDocument/2006/relationships/image" Target="../media/image115.png"/><Relationship Id="rId4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8.jpe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3.png"/><Relationship Id="rId4" Type="http://schemas.openxmlformats.org/officeDocument/2006/relationships/image" Target="../media/image1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6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3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176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0.png"/><Relationship Id="rId5" Type="http://schemas.openxmlformats.org/officeDocument/2006/relationships/image" Target="../media/image187.png"/><Relationship Id="rId4" Type="http://schemas.openxmlformats.org/officeDocument/2006/relationships/image" Target="../media/image180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3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4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3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3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3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3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6.png"/><Relationship Id="rId4" Type="http://schemas.openxmlformats.org/officeDocument/2006/relationships/image" Target="../media/image215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3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4.png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6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3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3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3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6.jpe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3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1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11.jpe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1.png"/><Relationship Id="rId4" Type="http://schemas.openxmlformats.org/officeDocument/2006/relationships/image" Target="../media/image18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6.png"/><Relationship Id="rId4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9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2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10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11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10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4.png"/><Relationship Id="rId4" Type="http://schemas.openxmlformats.org/officeDocument/2006/relationships/image" Target="../media/image2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8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9.png"/><Relationship Id="rId4" Type="http://schemas.openxmlformats.org/officeDocument/2006/relationships/image" Target="../media/image12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14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9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526D86F7-08EF-4233-9B55-2E6A06B81EF0}"/>
                  </a:ext>
                </a:extLst>
              </p:cNvPr>
              <p:cNvSpPr/>
              <p:nvPr/>
            </p:nvSpPr>
            <p:spPr>
              <a:xfrm>
                <a:off x="462842" y="610896"/>
                <a:ext cx="11311469" cy="1943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11.06 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铜和氧气在加热的条件下反应生成氧化铜</a:t>
                </a:r>
                <a:r>
                  <a:rPr lang="en-US" altLang="zh-CN" sz="280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蛭石不参加反应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与铜反应的氧气的质量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=11.06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−8.98 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=2.08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，根据该反应的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方程式可求出滤渣丙中铜的质量为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8.32 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526D86F7-08EF-4233-9B55-2E6A06B81E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42" y="610896"/>
                <a:ext cx="11311469" cy="1943417"/>
              </a:xfrm>
              <a:prstGeom prst="rect">
                <a:avLst/>
              </a:prstGeom>
              <a:blipFill>
                <a:blip r:embed="rId3"/>
                <a:stretch>
                  <a:fillRect l="-1132" r="-4313" b="-6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AS.1_1#b14dd27b9?iti=3&amp;vaa=1&amp;vcp=1&amp;vis=1&amp;pid=ec4333632&amp;color=0,0,0&amp;tib=255,255,255&amp;vtp=1&amp;vaab=1" descr="preencoded.png">
            <a:extLst>
              <a:ext uri="{FF2B5EF4-FFF2-40B4-BE49-F238E27FC236}">
                <a16:creationId xmlns:a16="http://schemas.microsoft.com/office/drawing/2014/main" id="{AD605042-D0DD-4F9A-98C8-F32FF1CC644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496" y="2768336"/>
            <a:ext cx="653796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b14dd27b9?iti=3&amp;vaa=1&amp;vcp=1&amp;vis=1&amp;pid=ec4333632&amp;color=0,0,0&amp;vtp=1&amp;vaab=1&amp;bbb=1">
            <a:extLst>
              <a:ext uri="{FF2B5EF4-FFF2-40B4-BE49-F238E27FC236}">
                <a16:creationId xmlns:a16="http://schemas.microsoft.com/office/drawing/2014/main" id="{3E551ADA-1F96-4A25-AA89-A9325C72D48F}"/>
              </a:ext>
            </a:extLst>
          </p:cNvPr>
          <p:cNvSpPr/>
          <p:nvPr/>
        </p:nvSpPr>
        <p:spPr>
          <a:xfrm>
            <a:off x="8073295" y="5044177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b14dd27b9?vaa=1&amp;vcp=1&amp;vis=1&amp;pid=ec4333632&amp;color=0,0,0&amp;vtp=1&amp;vaab=1&amp;bbb=1">
                <a:extLst>
                  <a:ext uri="{FF2B5EF4-FFF2-40B4-BE49-F238E27FC236}">
                    <a16:creationId xmlns:a16="http://schemas.microsoft.com/office/drawing/2014/main" id="{E80E0B5D-C684-494E-98EC-0CD1868E8554}"/>
                  </a:ext>
                </a:extLst>
              </p:cNvPr>
              <p:cNvSpPr/>
              <p:nvPr/>
            </p:nvSpPr>
            <p:spPr>
              <a:xfrm>
                <a:off x="462842" y="2810639"/>
                <a:ext cx="11109960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8.32 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N.1_1#b14dd27b9?vaa=1&amp;vcp=1&amp;vis=1&amp;pid=ec4333632&amp;color=0,0,0&amp;vtp=1&amp;vaab=1&amp;bbb=1">
                <a:extLst>
                  <a:ext uri="{FF2B5EF4-FFF2-40B4-BE49-F238E27FC236}">
                    <a16:creationId xmlns:a16="http://schemas.microsoft.com/office/drawing/2014/main" id="{E80E0B5D-C684-494E-98EC-0CD1868E85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42" y="2810639"/>
                <a:ext cx="11109960" cy="542354"/>
              </a:xfrm>
              <a:prstGeom prst="rect">
                <a:avLst/>
              </a:prstGeom>
              <a:blipFill>
                <a:blip r:embed="rId5"/>
                <a:stretch>
                  <a:fillRect l="-1976" t="-1124" b="-38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uiExpand="1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4d9fdbc3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影响因素（利用控制变量法）的探究</a:t>
            </a:r>
            <a:endParaRPr lang="en-US" altLang="zh-CN" sz="3200" dirty="0"/>
          </a:p>
        </p:txBody>
      </p:sp>
      <p:sp>
        <p:nvSpPr>
          <p:cNvPr id="3" name="QO_5_BD.229_1#d0b8a5ec3?vaa=1&amp;vcp=1&amp;vis=1&amp;pid=24d9fdbc3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（2024·广西·中考）氢气是一种对环境友好的清洁能源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水为原料制备氢气在新能源领域备受关注。某兴趣小组的同学为此开展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了电解水的实验探究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：探究电解水产生的气体。</a:t>
            </a:r>
            <a:endParaRPr lang="en-US" altLang="zh-CN" sz="2800" dirty="0"/>
          </a:p>
        </p:txBody>
      </p:sp>
      <p:pic>
        <p:nvPicPr>
          <p:cNvPr id="4" name="QB_6_BD.230_1#592143bbc?iti=53&amp;htil=31&amp;vaa=1&amp;vcp=1&amp;vis=1&amp;pid=d0b8a5ec3&amp;color=0,0,0&amp;tib=255,255,255&amp;vtp=1&amp;vaab=1" descr="preencoded.png">
            <a:extLst>
              <a:ext uri="{FF2B5EF4-FFF2-40B4-BE49-F238E27FC236}">
                <a16:creationId xmlns:a16="http://schemas.microsoft.com/office/drawing/2014/main" id="{F68CA361-F720-40D6-ADF4-86B9B64E7F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0888" y="2795016"/>
            <a:ext cx="225856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30_2#592143bbc?iti=53&amp;htil=31&amp;vaa=1&amp;vcp=1&amp;vis=1&amp;pid=d0b8a5ec3&amp;color=0,0,0&amp;vtp=1&amp;vaab=1&amp;bbb=1">
            <a:extLst>
              <a:ext uri="{FF2B5EF4-FFF2-40B4-BE49-F238E27FC236}">
                <a16:creationId xmlns:a16="http://schemas.microsoft.com/office/drawing/2014/main" id="{C39EBB13-E9A1-4E1E-B66F-AF646145A44F}"/>
              </a:ext>
            </a:extLst>
          </p:cNvPr>
          <p:cNvSpPr/>
          <p:nvPr/>
        </p:nvSpPr>
        <p:spPr>
          <a:xfrm>
            <a:off x="10124091" y="5317744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230_3#592143bbc?htil=31&amp;sp=1&amp;vaa=1&amp;vcp=1&amp;vis=1&amp;pid=d0b8a5ec3&amp;color=0,0,0&amp;vtp=1&amp;vaab=1&amp;bt=1&amp;bbb=1&amp;hb=1">
                <a:extLst>
                  <a:ext uri="{FF2B5EF4-FFF2-40B4-BE49-F238E27FC236}">
                    <a16:creationId xmlns:a16="http://schemas.microsoft.com/office/drawing/2014/main" id="{5D43D760-9436-4E67-AD39-CD8EE23740EC}"/>
                  </a:ext>
                </a:extLst>
              </p:cNvPr>
              <p:cNvSpPr/>
              <p:nvPr/>
            </p:nvSpPr>
            <p:spPr>
              <a:xfrm>
                <a:off x="557784" y="3772408"/>
                <a:ext cx="872337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（1）同学们向图17所示装置中加入蒸馏水，接通电源后，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没有观察到明显现象。查阅课本后，他们向水中添加了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少量氢氧化钠溶液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管很快出现了气泡。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管内收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集到的气体是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230_3#592143bbc?htil=31&amp;sp=1&amp;vaa=1&amp;vcp=1&amp;vis=1&amp;pid=d0b8a5ec3&amp;color=0,0,0&amp;vtp=1&amp;vaab=1&amp;bt=1&amp;bbb=1&amp;hb=1">
                <a:extLst>
                  <a:ext uri="{FF2B5EF4-FFF2-40B4-BE49-F238E27FC236}">
                    <a16:creationId xmlns:a16="http://schemas.microsoft.com/office/drawing/2014/main" id="{5D43D760-9436-4E67-AD39-CD8EE23740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84" y="3772408"/>
                <a:ext cx="8723376" cy="2496757"/>
              </a:xfrm>
              <a:prstGeom prst="rect">
                <a:avLst/>
              </a:prstGeom>
              <a:blipFill>
                <a:blip r:embed="rId4"/>
                <a:stretch>
                  <a:fillRect l="-2516" r="-6080" b="-7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_1#592143bbc.blank?vaa=1&amp;vcp=1&amp;vis=1&amp;pid=d0b8a5ec3&amp;color=0,0,0&amp;vpa=87&amp;vtp=1&amp;vaab=1&amp;bbb=1">
            <a:extLst>
              <a:ext uri="{FF2B5EF4-FFF2-40B4-BE49-F238E27FC236}">
                <a16:creationId xmlns:a16="http://schemas.microsoft.com/office/drawing/2014/main" id="{B5F05E0B-4AE1-49EA-9996-7F16158A14B4}"/>
              </a:ext>
            </a:extLst>
          </p:cNvPr>
          <p:cNvSpPr/>
          <p:nvPr/>
        </p:nvSpPr>
        <p:spPr>
          <a:xfrm>
            <a:off x="2701702" y="56640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_6_BD#fb544c093?htil=31&amp;vcp=1&amp;vis=1&amp;pid=d0b8a5ec3&amp;color=0,0,0&amp;vtp=1&amp;vaab=1&amp;bbb=1"/>
          <p:cNvSpPr/>
          <p:nvPr/>
        </p:nvSpPr>
        <p:spPr>
          <a:xfrm>
            <a:off x="539496" y="541115"/>
            <a:ext cx="87233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任务二：探究物质对电解水产生氢气的速率的影响。</a:t>
            </a:r>
            <a:endParaRPr lang="en-US" altLang="zh-CN" sz="2800" dirty="0"/>
          </a:p>
        </p:txBody>
      </p:sp>
      <p:sp>
        <p:nvSpPr>
          <p:cNvPr id="7" name="P_6_BD#fb544c093?vcp=1&amp;vis=1&amp;pid=d0b8a5ec3&amp;color=0,0,0&amp;mp=1&amp;vtp=1&amp;vaab=1&amp;bt=1&amp;bbb=1">
            <a:extLst>
              <a:ext uri="{FF2B5EF4-FFF2-40B4-BE49-F238E27FC236}">
                <a16:creationId xmlns:a16="http://schemas.microsoft.com/office/drawing/2014/main" id="{6FB13C20-6D5D-44BD-83F4-FCC6B92BA1B3}"/>
              </a:ext>
            </a:extLst>
          </p:cNvPr>
          <p:cNvSpPr/>
          <p:nvPr/>
        </p:nvSpPr>
        <p:spPr>
          <a:xfrm>
            <a:off x="539496" y="11421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加入碳酸钠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硫酸钠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氢氧化钠都可以提高水的电解效率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232_1#fff782e9a?sp=1&amp;vaa=1&amp;vcp=1&amp;vis=1&amp;pid=d0b8a5ec3&amp;color=0,0,0&amp;vtp=1&amp;vaab=1&amp;bbb=1&amp;hb=1">
                <a:extLst>
                  <a:ext uri="{FF2B5EF4-FFF2-40B4-BE49-F238E27FC236}">
                    <a16:creationId xmlns:a16="http://schemas.microsoft.com/office/drawing/2014/main" id="{BC9E7B63-6A9B-4531-A9CD-28F63EE0FD3F}"/>
                  </a:ext>
                </a:extLst>
              </p:cNvPr>
              <p:cNvSpPr/>
              <p:nvPr/>
            </p:nvSpPr>
            <p:spPr>
              <a:xfrm>
                <a:off x="539496" y="169672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（2）甲同学分别取等质量的、溶质质量分数均为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的碳酸钠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、硫酸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、氢氧化钠溶液，在相同条件下进行实验，产生氢气的速率如图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。由此可知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，在相同条件下加入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产生氢气的速率最大。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6_BD.232_1#fff782e9a?sp=1&amp;vaa=1&amp;vcp=1&amp;vis=1&amp;pid=d0b8a5ec3&amp;color=0,0,0&amp;vtp=1&amp;vaab=1&amp;bbb=1&amp;hb=1">
                <a:extLst>
                  <a:ext uri="{FF2B5EF4-FFF2-40B4-BE49-F238E27FC236}">
                    <a16:creationId xmlns:a16="http://schemas.microsoft.com/office/drawing/2014/main" id="{BC9E7B63-6A9B-4531-A9CD-28F63EE0FD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672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4116" b="-10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6_BD.232_2#fff782e9a?iti=54&amp;vaa=1&amp;vcp=1&amp;vis=1&amp;pid=d0b8a5ec3&amp;color=0,0,0&amp;tib=255,255,255&amp;vtp=1&amp;vaab=1" descr="preencoded.png">
            <a:extLst>
              <a:ext uri="{FF2B5EF4-FFF2-40B4-BE49-F238E27FC236}">
                <a16:creationId xmlns:a16="http://schemas.microsoft.com/office/drawing/2014/main" id="{7B1BCBD8-9778-44E3-9B7B-54211D6B06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855" y="3677920"/>
            <a:ext cx="4897120" cy="244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6_BD.232_3#fff782e9a?iti=54&amp;vaa=1&amp;vcp=1&amp;vis=1&amp;pid=d0b8a5ec3&amp;color=0,0,0&amp;vtp=1&amp;vaab=1&amp;bbb=1">
            <a:extLst>
              <a:ext uri="{FF2B5EF4-FFF2-40B4-BE49-F238E27FC236}">
                <a16:creationId xmlns:a16="http://schemas.microsoft.com/office/drawing/2014/main" id="{CE92FB4D-05D2-4B13-B47A-558E17B4A3A8}"/>
              </a:ext>
            </a:extLst>
          </p:cNvPr>
          <p:cNvSpPr/>
          <p:nvPr/>
        </p:nvSpPr>
        <p:spPr>
          <a:xfrm>
            <a:off x="5702967" y="5781367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11" name="QB_6_AN.233_1#fff782e9a.blank?vaa=1&amp;vcp=1&amp;vis=1&amp;pid=d0b8a5ec3&amp;color=0,0,0&amp;vpa=88&amp;vtp=1&amp;vaab=1&amp;bbb=1">
            <a:extLst>
              <a:ext uri="{FF2B5EF4-FFF2-40B4-BE49-F238E27FC236}">
                <a16:creationId xmlns:a16="http://schemas.microsoft.com/office/drawing/2014/main" id="{4023961C-7EFF-4A0A-B2EB-47F7C10911A8}"/>
              </a:ext>
            </a:extLst>
          </p:cNvPr>
          <p:cNvSpPr/>
          <p:nvPr/>
        </p:nvSpPr>
        <p:spPr>
          <a:xfrm>
            <a:off x="6239415" y="294068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4_1#36f326333?vaa=1&amp;vcp=1&amp;vis=1&amp;pid=d0b8a5ec3&amp;color=0,0,0&amp;vtp=1&amp;vaab=1&amp;bt=1&amp;bbb=1&amp;hb=1&amp;hltap=1"/>
          <p:cNvSpPr/>
          <p:nvPr/>
        </p:nvSpPr>
        <p:spPr>
          <a:xfrm>
            <a:off x="539496" y="5445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（3）乙同学取不同溶质质量分数的氢氧化钠溶液，在相同条件下进行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实验，其结果如图18乙所示。产生氢气速率的变化趋势为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34_1#36f326333?vaa=1&amp;vcp=1&amp;vis=1&amp;pid=d0b8a5ec3&amp;color=0,0,0&amp;vtp=1&amp;vaab=1&amp;bt=1&amp;bbb=1&amp;hb=1&amp;hla=1"/>
              <p:cNvSpPr/>
              <p:nvPr/>
            </p:nvSpPr>
            <p:spPr>
              <a:xfrm>
                <a:off x="539496" y="115922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12%∼18%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时，随着溶液浓度增大，产生氢气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的速率增大；氢氧化钠溶液的溶质质量分数为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18%∼20%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时，随着溶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液浓度增大，产生氢气的速率减小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N.234_1#36f326333?vaa=1&amp;vcp=1&amp;vis=1&amp;pid=d0b8a5ec3&amp;color=0,0,0&amp;vtp=1&amp;vaab=1&amp;bt=1&amp;bbb=1&amp;hb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9224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6_BD.232_2#fff782e9a?iti=54&amp;vaa=1&amp;vcp=1&amp;vis=1&amp;pid=d0b8a5ec3&amp;color=0,0,0&amp;tib=255,255,255&amp;vtp=1&amp;vaab=1" descr="preencoded.png">
            <a:extLst>
              <a:ext uri="{FF2B5EF4-FFF2-40B4-BE49-F238E27FC236}">
                <a16:creationId xmlns:a16="http://schemas.microsoft.com/office/drawing/2014/main" id="{8A566247-2175-4D97-A2E1-D0E9BB7D54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855" y="3677920"/>
            <a:ext cx="4897120" cy="244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6_BD.232_3#fff782e9a?iti=54&amp;vaa=1&amp;vcp=1&amp;vis=1&amp;pid=d0b8a5ec3&amp;color=0,0,0&amp;vtp=1&amp;vaab=1&amp;bbb=1">
            <a:extLst>
              <a:ext uri="{FF2B5EF4-FFF2-40B4-BE49-F238E27FC236}">
                <a16:creationId xmlns:a16="http://schemas.microsoft.com/office/drawing/2014/main" id="{A269D105-CEED-428F-8215-4D47A1BF43E9}"/>
              </a:ext>
            </a:extLst>
          </p:cNvPr>
          <p:cNvSpPr/>
          <p:nvPr/>
        </p:nvSpPr>
        <p:spPr>
          <a:xfrm>
            <a:off x="5702967" y="5781367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5_1#f67056686?vaa=1&amp;vcp=1&amp;vis=1&amp;pid=d0b8a5ec3&amp;color=0,0,0&amp;vtp=1&amp;vaab=1&amp;bt=1&amp;bbb=1&amp;hb=1"/>
          <p:cNvSpPr/>
          <p:nvPr/>
        </p:nvSpPr>
        <p:spPr>
          <a:xfrm>
            <a:off x="539496" y="12235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（4）丙同学从实验室取用了一瓶久置的氢氧化钠固体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，在相同条件下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，发现产生氢气的速率比乙同学的小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。丙同学猜想速率变小的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用化学方程式解释）。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37_1#f67056686.blank?vaa=1&amp;vcp=1&amp;vis=1&amp;pid=d0b8a5ec3&amp;color=0,0,0&amp;vpa=89&amp;vtp=1&amp;vaab=1&amp;bbb=1"/>
              <p:cNvSpPr/>
              <p:nvPr/>
            </p:nvSpPr>
            <p:spPr>
              <a:xfrm>
                <a:off x="2404808" y="2594927"/>
                <a:ext cx="50006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237_1#f67056686.blank?vaa=1&amp;vcp=1&amp;vis=1&amp;pid=d0b8a5ec3&amp;color=0,0,0&amp;vpa=8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08" y="2594927"/>
                <a:ext cx="5000625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79" r="1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f67056686?vaa=1&amp;vcp=1&amp;vis=1&amp;pid=d0b8a5ec3&amp;color=0,0,0&amp;vtp=1&amp;vaab=1&amp;bbb=1&amp;hb=1"/>
              <p:cNvSpPr/>
              <p:nvPr/>
            </p:nvSpPr>
            <p:spPr>
              <a:xfrm>
                <a:off x="539496" y="314725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丙同学用久置的氢氧化钠固体在相同条件下进行实验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生氢气的速率比乙同学的小，原因可能是氢氧化钠和空气中的二氧化碳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反应生成了碳酸钠和水，反应的化学方程式是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S.1_1#f67056686?vaa=1&amp;vcp=1&amp;vis=1&amp;pid=d0b8a5ec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7250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-179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39_1#2482b7229?iti=55&amp;htil=32&amp;vaa=1&amp;vcp=1&amp;vis=1&amp;pid=d0b8a5e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650" y="1243552"/>
            <a:ext cx="2514600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39_2#2482b7229?iti=55&amp;htil=32&amp;vaa=1&amp;vcp=1&amp;vis=1&amp;pid=d0b8a5ec3&amp;color=0,0,0&amp;vtp=1&amp;vaab=1&amp;bbb=1"/>
          <p:cNvSpPr/>
          <p:nvPr/>
        </p:nvSpPr>
        <p:spPr>
          <a:xfrm>
            <a:off x="9966868" y="404060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图19</a:t>
            </a:r>
            <a:endParaRPr lang="en-US" altLang="zh-CN" sz="2800" dirty="0"/>
          </a:p>
        </p:txBody>
      </p:sp>
      <p:sp>
        <p:nvSpPr>
          <p:cNvPr id="4" name="QB_6_BD.239_3#2482b7229?htil=32&amp;sp=1&amp;vaa=1&amp;vcp=1&amp;vis=1&amp;pid=d0b8a5ec3&amp;color=0,0,0&amp;vtp=1&amp;vaab=1&amp;bt=1&amp;bbb=1&amp;hb=1"/>
          <p:cNvSpPr/>
          <p:nvPr/>
        </p:nvSpPr>
        <p:spPr>
          <a:xfrm>
            <a:off x="539496" y="1225264"/>
            <a:ext cx="846734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（5）为了验证猜想，丙同学设计了图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19所示的实验装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。当他滴加稀硫酸时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，观察到饱和澄清石灰水变浑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，他认为猜想正确。同学们讨论后发现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，该设计方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案不够严谨，原因是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。请你在该装置的基础上提出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改进方法以达到验证目的：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2482b7229?iti=56&amp;htil=33&amp;vaa=1&amp;vcp=1&amp;vis=1&amp;pid=d0b8a5e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6568" y="923036"/>
            <a:ext cx="2514600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2482b7229?iti=56&amp;htil=33&amp;vaa=1&amp;vcp=1&amp;vis=1&amp;pid=d0b8a5ec3&amp;color=0,0,0&amp;vtp=1&amp;vaab=1&amp;bbb=1"/>
          <p:cNvSpPr/>
          <p:nvPr/>
        </p:nvSpPr>
        <p:spPr>
          <a:xfrm>
            <a:off x="9977787" y="3720084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图19</a:t>
            </a:r>
            <a:endParaRPr lang="en-US" altLang="zh-CN" sz="2800" dirty="0"/>
          </a:p>
        </p:txBody>
      </p:sp>
      <p:sp>
        <p:nvSpPr>
          <p:cNvPr id="4" name="QB_6_AS.1_1#2482b7229?htil=33&amp;vaa=1&amp;vcp=1&amp;vis=1&amp;pid=d0b8a5ec3&amp;color=0,0,0&amp;vtp=1&amp;vaab=1&amp;bt=1&amp;bbb=1&amp;hb=1&amp;hs=1"/>
          <p:cNvSpPr/>
          <p:nvPr/>
        </p:nvSpPr>
        <p:spPr>
          <a:xfrm>
            <a:off x="539496" y="904748"/>
            <a:ext cx="846734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氢氧化钙的溶解度随着温度升高而减小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硫酸和氢氧化钠反应放热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也能使澄清石灰水变浑浊，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故丙同学的实验方案不够严谨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。改进方法是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：把澄清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石灰水换成滴加了紫色石蕊溶液的蒸馏水，碳酸钠和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稀硫酸反应生成的二氧化碳进入滴加了紫色石蕊溶液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的蒸馏水中时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，能使溶液变红色。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39_1#2482b7229?iti=55&amp;htil=32&amp;vaa=1&amp;vcp=1&amp;vis=1&amp;pid=d0b8a5e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650" y="1243552"/>
            <a:ext cx="2514600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39_2#2482b7229?iti=55&amp;htil=32&amp;vaa=1&amp;vcp=1&amp;vis=1&amp;pid=d0b8a5ec3&amp;color=0,0,0&amp;vtp=1&amp;vaab=1&amp;bbb=1"/>
          <p:cNvSpPr/>
          <p:nvPr/>
        </p:nvSpPr>
        <p:spPr>
          <a:xfrm>
            <a:off x="9966868" y="404060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图19</a:t>
            </a:r>
            <a:endParaRPr lang="en-US" altLang="zh-CN" sz="2800" dirty="0"/>
          </a:p>
        </p:txBody>
      </p:sp>
      <p:sp>
        <p:nvSpPr>
          <p:cNvPr id="4" name="QB_6_BD.239_3#2482b7229?htil=32&amp;sp=1&amp;vaa=1&amp;vcp=1&amp;vis=1&amp;pid=d0b8a5ec3&amp;color=0,0,0&amp;vtp=1&amp;vaab=1&amp;bt=1&amp;bbb=1&amp;hb=1"/>
          <p:cNvSpPr/>
          <p:nvPr/>
        </p:nvSpPr>
        <p:spPr>
          <a:xfrm>
            <a:off x="539496" y="1225264"/>
            <a:ext cx="8467344" cy="45024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（5）为了验证猜想，丙同学设计了图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19所示的实验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当他滴加稀硫酸时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，观察到饱和澄清石灰水变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浑浊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他认为猜想正确。同学们讨论后发现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，该设计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不够严谨，原因是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。请你在该装置的基础上提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进方法以达到验证目的：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E169B2-854E-484A-ADA3-3C603695C6E2}"/>
              </a:ext>
            </a:extLst>
          </p:cNvPr>
          <p:cNvSpPr txBox="1"/>
          <p:nvPr/>
        </p:nvSpPr>
        <p:spPr>
          <a:xfrm>
            <a:off x="539496" y="3117564"/>
            <a:ext cx="8467344" cy="13166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3130296">
              <a:lnSpc>
                <a:spcPts val="51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稀硫酸和氢氧化钠反应放热，也能使澄清石灰水变浑浊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FC16AE-62E7-4E72-B469-A8BD0DAAE96E}"/>
              </a:ext>
            </a:extLst>
          </p:cNvPr>
          <p:cNvSpPr txBox="1"/>
          <p:nvPr/>
        </p:nvSpPr>
        <p:spPr>
          <a:xfrm>
            <a:off x="539496" y="4412964"/>
            <a:ext cx="8467344" cy="13166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4552696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把澄清石灰水换成滴加了紫色石蕊溶液的蒸馏水</a:t>
            </a:r>
          </a:p>
        </p:txBody>
      </p:sp>
    </p:spTree>
    <p:extLst>
      <p:ext uri="{BB962C8B-B14F-4D97-AF65-F5344CB8AC3E}">
        <p14:creationId xmlns:p14="http://schemas.microsoft.com/office/powerpoint/2010/main" val="26250420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44_1#157ca350d?vaa=1&amp;vcp=1&amp;vis=1&amp;pid=d0b8a5ec3&amp;color=0,0,0&amp;vtp=1&amp;vaab=1&amp;bt=1&amp;bbb=1&amp;hb=1"/>
              <p:cNvSpPr/>
              <p:nvPr/>
            </p:nvSpPr>
            <p:spPr>
              <a:xfrm>
                <a:off x="539496" y="125752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（6）基于安全考虑，老师建议电解水时最好选用碳酸钠溶液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44_1#157ca350d?vaa=1&amp;vcp=1&amp;vis=1&amp;pid=d0b8a5e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752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157ca350d.blank?vaa=1&amp;vcp=1&amp;vis=1&amp;pid=d0b8a5ec3&amp;color=0,0,0&amp;vpa=92&amp;vtp=1&amp;vaab=1&amp;bbb=1"/>
          <p:cNvSpPr/>
          <p:nvPr/>
        </p:nvSpPr>
        <p:spPr>
          <a:xfrm>
            <a:off x="2151603" y="185378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强腐蚀性</a:t>
            </a:r>
            <a:endParaRPr lang="en-US" altLang="zh-CN" sz="2800" dirty="0"/>
          </a:p>
        </p:txBody>
      </p:sp>
      <p:sp>
        <p:nvSpPr>
          <p:cNvPr id="4" name="QO_5_EX.2_1#d0b8a5ec3?vaa=1&amp;vcp=1&amp;vis=1&amp;pid=24d9fdbc3&amp;color=0,0,0&amp;vtp=1&amp;vaab=1&amp;bbb=1&amp;hb=1"/>
          <p:cNvSpPr/>
          <p:nvPr/>
        </p:nvSpPr>
        <p:spPr>
          <a:xfrm>
            <a:off x="539496" y="246745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控制变量法指当事物受到多个因素影响时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每一次只改变其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中的某一个因素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而控制其他因素不变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从而研究被改变的这个因素对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事物的影响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依次分别对各个因素加以研究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最后再综合解决问题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行控制变量探究性实验的一般思路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明确探究问题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寻找影响因素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比寻找变量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88db4fd?vcp=1&amp;pid=24d9fdbc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O_6_BD.247_1#18a90e52b?iti=57&amp;htil=34&amp;vaa=1&amp;vcp=1&amp;vis=1&amp;pid=2e88db4f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2535" y="1251757"/>
            <a:ext cx="4334256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47_2#18a90e52b?iti=57&amp;htil=34&amp;vaa=1&amp;vcp=1&amp;vis=1&amp;pid=2e88db4fd&amp;color=0,0,0&amp;vtp=1&amp;vaab=1&amp;bbb=1"/>
          <p:cNvSpPr/>
          <p:nvPr/>
        </p:nvSpPr>
        <p:spPr>
          <a:xfrm>
            <a:off x="9063582" y="328985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</a:t>
            </a:r>
            <a:endParaRPr lang="en-US" altLang="zh-CN" sz="2800" dirty="0"/>
          </a:p>
        </p:txBody>
      </p:sp>
      <p:sp>
        <p:nvSpPr>
          <p:cNvPr id="5" name="QO_6_BD.247_3#18a90e52b?htil=34&amp;vaa=1&amp;vcp=1&amp;vis=1&amp;pid=2e88db4fd&amp;color=0,0,0&amp;vtp=1&amp;vaab=1&amp;bbb=1&amp;hb=1&amp;hs=1"/>
          <p:cNvSpPr/>
          <p:nvPr/>
        </p:nvSpPr>
        <p:spPr>
          <a:xfrm>
            <a:off x="539496" y="1233469"/>
            <a:ext cx="664768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）同学们把盛有自上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而下依次呈现多种颜色溶液的试管称为“彩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虹管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”。化学兴趣小组的同学看到某个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虹管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”的制作过程（如图20）后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，对影响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彩虹管”效果的因素进行探究。</a:t>
            </a:r>
            <a:endParaRPr lang="en-US" altLang="zh-CN" sz="2800" dirty="0"/>
          </a:p>
        </p:txBody>
      </p:sp>
      <p:sp>
        <p:nvSpPr>
          <p:cNvPr id="6" name="QO_6_BD.247_4#18a90e52b?vaa=1&amp;vcp=1&amp;vis=1&amp;pid=2e88db4fd&amp;color=0,0,0&amp;vtp=1&amp;vaab=1&amp;bbb=1&amp;hs=1"/>
          <p:cNvSpPr/>
          <p:nvPr/>
        </p:nvSpPr>
        <p:spPr>
          <a:xfrm>
            <a:off x="539496" y="4433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彩虹管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呈现出的颜色越多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保持时间越长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效果越好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7_5#18a90e52b?vaa=1&amp;vcp=1&amp;vis=1&amp;pid=2e88db4fd&amp;color=0,0,0&amp;vtp=1&amp;vaab=1&amp;bt=1&amp;bbb=1"/>
          <p:cNvSpPr/>
          <p:nvPr/>
        </p:nvSpPr>
        <p:spPr>
          <a:xfrm>
            <a:off x="539496" y="9453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【进行实验】</a:t>
            </a:r>
            <a:endParaRPr lang="en-US" altLang="zh-CN" sz="2800" dirty="0"/>
          </a:p>
        </p:txBody>
      </p:sp>
      <p:pic>
        <p:nvPicPr>
          <p:cNvPr id="3" name="QO_6_BD.247_6#18a90e52b?iti=58&amp;vaa=1&amp;vcp=1&amp;vis=1&amp;pid=2e88db4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724098"/>
            <a:ext cx="5013960" cy="216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47_7#18a90e52b?iti=58&amp;vaa=1&amp;vcp=1&amp;vis=1&amp;pid=2e88db4fd&amp;color=0,0,0&amp;vtp=1&amp;vaab=1&amp;bbb=1"/>
          <p:cNvSpPr/>
          <p:nvPr/>
        </p:nvSpPr>
        <p:spPr>
          <a:xfrm>
            <a:off x="5698395" y="301793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47_8#18a90e52b?vaa=1&amp;vcp=1&amp;vis=1&amp;pid=2e88db4fd&amp;color=0,0,0&amp;vtp=1&amp;vaab=1&amp;bbb=1&amp;hb=1"/>
              <p:cNvSpPr/>
              <p:nvPr/>
            </p:nvSpPr>
            <p:spPr>
              <a:xfrm>
                <a:off x="541020" y="347303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实验1：用蒸馏水浸泡黑枸杞得到浸取液，分别滴入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不同的无色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溶液中，记录现象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247_8#18a90e52b?vaa=1&amp;vcp=1&amp;vis=1&amp;pid=2e88db4f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47303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274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O_6_BD.247_9#18a90e52b?colgroup=4,2,4,4,4,2,4&amp;vaa=1&amp;vcp=1&amp;vis=1&amp;pid=2e88db4fd&amp;color=0,0,0&amp;vtp=1&amp;vaab=1&amp;bt=1&amp;bbb=1">
                <a:extLst>
                  <a:ext uri="{FF2B5EF4-FFF2-40B4-BE49-F238E27FC236}">
                    <a16:creationId xmlns:a16="http://schemas.microsoft.com/office/drawing/2014/main" id="{6722D155-25DB-4409-A780-D151E20AD0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9847923"/>
                  </p:ext>
                </p:extLst>
              </p:nvPr>
            </p:nvGraphicFramePr>
            <p:xfrm>
              <a:off x="559308" y="4986819"/>
              <a:ext cx="11091672" cy="1137603"/>
            </p:xfrm>
            <a:graphic>
              <a:graphicData uri="http://schemas.openxmlformats.org/drawingml/2006/table">
                <a:tbl>
                  <a:tblPr/>
                  <a:tblGrid>
                    <a:gridCol w="17647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≤3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11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≥13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O_6_BD.247_9#18a90e52b?colgroup=4,2,4,4,4,2,4&amp;vaa=1&amp;vcp=1&amp;vis=1&amp;pid=2e88db4fd&amp;color=0,0,0&amp;vtp=1&amp;vaab=1&amp;bt=1&amp;bbb=1">
                <a:extLst>
                  <a:ext uri="{FF2B5EF4-FFF2-40B4-BE49-F238E27FC236}">
                    <a16:creationId xmlns:a16="http://schemas.microsoft.com/office/drawing/2014/main" id="{6722D155-25DB-4409-A780-D151E20AD0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9847923"/>
                  </p:ext>
                </p:extLst>
              </p:nvPr>
            </p:nvGraphicFramePr>
            <p:xfrm>
              <a:off x="559308" y="4986819"/>
              <a:ext cx="11091672" cy="1137603"/>
            </p:xfrm>
            <a:graphic>
              <a:graphicData uri="http://schemas.openxmlformats.org/drawingml/2006/table">
                <a:tbl>
                  <a:tblPr/>
                  <a:tblGrid>
                    <a:gridCol w="17647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45" t="-1064" r="-528276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51563" t="-1064" r="-697917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68293" t="-1064" r="-366899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69231" t="-1064" r="-268182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67944" t="-1064" r="-167247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34843" t="-1064" r="-348" b="-1255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_1#ffd87be3b?sp=1&amp;vaa=1&amp;vcp=1&amp;vis=1&amp;pid=ec4333632&amp;color=0,0,0&amp;vtp=1&amp;vaab=1&amp;bt=1&amp;bbb=1&amp;hb=1"/>
              <p:cNvSpPr/>
              <p:nvPr/>
            </p:nvSpPr>
            <p:spPr>
              <a:xfrm>
                <a:off x="539496" y="554400"/>
                <a:ext cx="11109960" cy="3436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②若所测样品中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的质量分数偏大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，则可能的原因有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.没有连接装置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.点燃酒精灯前未先通入一段时间氧气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.硬质玻璃管中产生的气体未被完全吸收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.实验结束时硬质玻璃管中仍有紫红色固体残留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5_1#ffd87be3b?sp=1&amp;vaa=1&amp;vcp=1&amp;vis=1&amp;pid=ec433363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436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5_2#ffd87be3b?iti=4&amp;vaa=1&amp;vcp=1&amp;vis=1&amp;pid=ec433363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0440" y="4111416"/>
            <a:ext cx="514807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_3#ffd87be3b?iti=4&amp;vaa=1&amp;vcp=1&amp;vis=1&amp;pid=ec4333632&amp;color=0,0,0&amp;vtp=1&amp;vaab=1&amp;bbb=1"/>
          <p:cNvSpPr/>
          <p:nvPr/>
        </p:nvSpPr>
        <p:spPr>
          <a:xfrm>
            <a:off x="5787295" y="5966632"/>
            <a:ext cx="614362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247_10#18a90e52b?iti=59&amp;vaa=1&amp;vcp=1&amp;vis=1&amp;pid=2e88db4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1820" y="542716"/>
            <a:ext cx="4725313" cy="204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47_11#18a90e52b?iti=59&amp;vaa=1&amp;vcp=1&amp;vis=1&amp;pid=2e88db4fd&amp;color=0,0,0&amp;vtp=1&amp;vaab=1&amp;bbb=1"/>
          <p:cNvSpPr/>
          <p:nvPr/>
        </p:nvSpPr>
        <p:spPr>
          <a:xfrm>
            <a:off x="5698396" y="271181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47_12#18a90e52b?vaa=1&amp;vcp=1&amp;vis=1&amp;pid=2e88db4fd&amp;color=0,0,0&amp;vtp=1&amp;vaab=1&amp;bbb=1&amp;hb=1"/>
              <p:cNvSpPr/>
              <p:nvPr/>
            </p:nvSpPr>
            <p:spPr>
              <a:xfrm>
                <a:off x="539496" y="328591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实验2：向试管中加入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一定溶质质量分数的盐酸，滴入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5滴黑枸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杞浸取液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，振荡，再逐滴滴入约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一定溶质质量分数的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之后记录溶液颜色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247_12#18a90e52b?vaa=1&amp;vcp=1&amp;vis=1&amp;pid=2e88db4f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85916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1372" b="-1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" name="QO_6_BD.247_13#18a90e52b?colgroup=1,5,6,15&amp;vaa=1&amp;vcp=1&amp;vis=1&amp;pid=2e88db4fd&amp;color=0,0,0&amp;vtp=1&amp;vaab=1&amp;bt=1&amp;bbb=1&amp;hb=1"/>
              <p:cNvGraphicFramePr>
                <a:graphicFrameLocks noGrp="1"/>
              </p:cNvGraphicFramePr>
              <p:nvPr>
                <p:custDataLst>
                  <p:tags r:id="rId1"/>
                </p:custDataLst>
              </p:nvPr>
            </p:nvGraphicFramePr>
            <p:xfrm>
              <a:off x="539750" y="603250"/>
              <a:ext cx="11073130" cy="5767070"/>
            </p:xfrm>
            <a:graphic>
              <a:graphicData uri="http://schemas.openxmlformats.org/drawingml/2006/table">
                <a:tbl>
                  <a:tblPr/>
                  <a:tblGrid>
                    <a:gridCol w="13112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821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2534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75437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28016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盐酸的溶质质量分数/%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溶液的溶质质量分数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801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自上而下依次为红色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只剩红色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自上而下依次为红色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自上而下为无色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0731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自上而下依次为红色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 min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只剩红色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2" name="QO_6_BD.247_13#18a90e52b?colgroup=1,5,6,15&amp;vaa=1&amp;vcp=1&amp;vis=1&amp;pid=2e88db4fd&amp;color=0,0,0&amp;vtp=1&amp;vaab=1&amp;bt=1&amp;bbb=1&amp;hb=1"/>
              <p:cNvGraphicFramePr>
                <a:graphicFrameLocks noGrp="1"/>
              </p:cNvGraphicFramePr>
              <p:nvPr>
                <p:custDataLst>
                  <p:tags r:id="rId4"/>
                </p:custDataLst>
              </p:nvPr>
            </p:nvGraphicFramePr>
            <p:xfrm>
              <a:off x="539750" y="603250"/>
              <a:ext cx="11073130" cy="5767070"/>
            </p:xfrm>
            <a:graphic>
              <a:graphicData uri="http://schemas.openxmlformats.org/drawingml/2006/table">
                <a:tbl>
                  <a:tblPr/>
                  <a:tblGrid>
                    <a:gridCol w="1311275"/>
                    <a:gridCol w="1882140"/>
                    <a:gridCol w="2125345"/>
                    <a:gridCol w="5754370"/>
                  </a:tblGrid>
                  <a:tr h="128016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盐酸的溶质质量分数/%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853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自上而下为无色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7315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自上而下依次为红色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min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只剩红色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47_14#18a90e52b?iti=60&amp;htil=35&amp;vaa=1&amp;vcp=1&amp;vis=1&amp;pid=2e88db4f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691560"/>
            <a:ext cx="542239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47_15#18a90e52b?iti=60&amp;htil=35&amp;vaa=1&amp;vcp=1&amp;vis=1&amp;pid=2e88db4fd&amp;color=0,0,0&amp;vtp=1&amp;vaab=1&amp;bbb=1"/>
          <p:cNvSpPr/>
          <p:nvPr/>
        </p:nvSpPr>
        <p:spPr>
          <a:xfrm>
            <a:off x="8523891" y="315866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247_16#18a90e52b?htil=35&amp;vaa=1&amp;vcp=1&amp;vis=1&amp;pid=2e88db4fd&amp;color=0,0,0&amp;vtp=1&amp;vaab=1&amp;bt=1&amp;bbb=1&amp;hs=1"/>
          <p:cNvSpPr/>
          <p:nvPr/>
        </p:nvSpPr>
        <p:spPr>
          <a:xfrm>
            <a:off x="539496" y="55440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【解释与结论】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48_1#52b0cf28a?htil=35&amp;vaa=1&amp;vcp=1&amp;vis=1&amp;pid=18a90e52b&amp;color=0,0,0&amp;vtp=1&amp;vaab=1&amp;bbb=1&amp;hb=1&amp;hs=1"/>
              <p:cNvSpPr/>
              <p:nvPr/>
            </p:nvSpPr>
            <p:spPr>
              <a:xfrm>
                <a:off x="539496" y="1113581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的无色溶液中滴加黑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枸杞浸取液，溶液颜色变为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248_1#52b0cf28a?htil=35&amp;vaa=1&amp;vcp=1&amp;vis=1&amp;pid=18a90e52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3581"/>
                <a:ext cx="55595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35" r="-3806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_1#52b0cf28a.blank?vaa=1&amp;vcp=1&amp;vis=1&amp;pid=18a90e52b&amp;color=0,0,0&amp;vpa=93&amp;vtp=1&amp;vaab=1&amp;bbb=1"/>
          <p:cNvSpPr/>
          <p:nvPr/>
        </p:nvSpPr>
        <p:spPr>
          <a:xfrm>
            <a:off x="4817015" y="170984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紫色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50_1#3ca2bb130?htil=35&amp;vaa=1&amp;vcp=1&amp;vis=1&amp;pid=18a90e52b&amp;color=0,0,0&amp;vtp=1&amp;vaab=1&amp;bbb=1&amp;hb=1&amp;hs=1"/>
              <p:cNvSpPr/>
              <p:nvPr/>
            </p:nvSpPr>
            <p:spPr>
              <a:xfrm>
                <a:off x="539496" y="2327066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（2）盐酸与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250_1#3ca2bb130?htil=35&amp;vaa=1&amp;vcp=1&amp;vis=1&amp;pid=18a90e52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27066"/>
                <a:ext cx="5559552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7" t="-35" r="-608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_1#3ca2bb130.blank?vaa=1&amp;vcp=1&amp;vis=1&amp;pid=18a90e52b&amp;color=0,0,0&amp;vpa=94&amp;vtp=1&amp;vaab=1&amp;bbb=1"/>
              <p:cNvSpPr/>
              <p:nvPr/>
            </p:nvSpPr>
            <p:spPr>
              <a:xfrm>
                <a:off x="1338009" y="3046711"/>
                <a:ext cx="42748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_1#3ca2bb130.blank?vaa=1&amp;vcp=1&amp;vis=1&amp;pid=18a90e52b&amp;color=0,0,0&amp;vpa=9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009" y="3046711"/>
                <a:ext cx="4274820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" t="-153" r="1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252_1#26d9b1057?vaa=1&amp;vcp=1&amp;vis=1&amp;pid=18a90e52b&amp;color=0,0,0&amp;vtp=1&amp;vaab=1&amp;bbb=1&amp;hb=1&amp;hs=1"/>
          <p:cNvSpPr/>
          <p:nvPr/>
        </p:nvSpPr>
        <p:spPr>
          <a:xfrm>
            <a:off x="539496" y="380413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（3）实验2中，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（4）实验2中，“彩虹管”效果最佳的是③，理由是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7_AN.3_1#26d9b1057.blank?vaa=1&amp;vcp=1&amp;vis=1&amp;pid=18a90e52b&amp;color=0,0,0&amp;vpa=95&amp;vtp=1&amp;vaab=1&amp;bbb=1&amp;hb=1"/>
          <p:cNvSpPr/>
          <p:nvPr/>
        </p:nvSpPr>
        <p:spPr>
          <a:xfrm>
            <a:off x="539496" y="377365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探究盐酸和氢氧化钠反应的质量关系对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“彩虹管”效果的影响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255_1#26d9b1057.blank?vaa=1&amp;vcp=1&amp;vis=1&amp;pid=18a90e52b&amp;color=0,0,0&amp;vpa=96&amp;vtp=1&amp;vaab=1&amp;bbb=1&amp;hb=1"/>
          <p:cNvSpPr/>
          <p:nvPr/>
        </p:nvSpPr>
        <p:spPr>
          <a:xfrm>
            <a:off x="539496" y="506905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呈现出的颜色较多、保持时间较长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e36f49361?vcp=1&amp;vis=1&amp;pid=18a90e52b&amp;color=0,0,0&amp;vtp=1&amp;vaab=1&amp;bt=1&amp;bbb=1&amp;hb=1&amp;htil=1"/>
              <p:cNvSpPr/>
              <p:nvPr/>
            </p:nvSpPr>
            <p:spPr>
              <a:xfrm>
                <a:off x="539995" y="540734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进一步探究】查阅资料发现，在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溶液中加入一定量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“彩虹管”效果更好。同学们设计实验3进行验证，并与实验2中的③对照。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实验3：向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溶液中加入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固体，搅拌后得到溶液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进行如下实验并记录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e36f49361?vcp=1&amp;vis=1&amp;pid=18a90e52b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40734"/>
                <a:ext cx="11112011" cy="2496757"/>
              </a:xfrm>
              <a:prstGeom prst="rect">
                <a:avLst/>
              </a:prstGeom>
              <a:blipFill>
                <a:blip r:embed="rId3"/>
                <a:stretch>
                  <a:fillRect l="-1976" r="-6202" b="-7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P_7_BD#e36f49361?colgroup=9,20&amp;vcp=1&amp;vis=1&amp;pid=18a90e52b&amp;color=0,0,0&amp;vtp=1&amp;vaab=1&amp;bbb=1&amp;hb=1">
                <a:extLst>
                  <a:ext uri="{FF2B5EF4-FFF2-40B4-BE49-F238E27FC236}">
                    <a16:creationId xmlns:a16="http://schemas.microsoft.com/office/drawing/2014/main" id="{8845B497-C91E-42AF-A376-B879B98943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5711669"/>
                  </p:ext>
                </p:extLst>
              </p:nvPr>
            </p:nvGraphicFramePr>
            <p:xfrm>
              <a:off x="560334" y="3282360"/>
              <a:ext cx="11091672" cy="2566925"/>
            </p:xfrm>
            <a:graphic>
              <a:graphicData uri="http://schemas.openxmlformats.org/drawingml/2006/table">
                <a:tbl>
                  <a:tblPr/>
                  <a:tblGrid>
                    <a:gridCol w="3529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62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75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059369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再逐滴滴入约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立即出现气泡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滴加完成后溶液颜色自上而下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依次为红色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粉色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紫色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蓝色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绿色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黄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静置约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P_7_BD#e36f49361?colgroup=9,20&amp;vcp=1&amp;vis=1&amp;pid=18a90e52b&amp;color=0,0,0&amp;vtp=1&amp;vaab=1&amp;bbb=1&amp;hb=1">
                <a:extLst>
                  <a:ext uri="{FF2B5EF4-FFF2-40B4-BE49-F238E27FC236}">
                    <a16:creationId xmlns:a16="http://schemas.microsoft.com/office/drawing/2014/main" id="{8845B497-C91E-42AF-A376-B879B98943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5711669"/>
                  </p:ext>
                </p:extLst>
              </p:nvPr>
            </p:nvGraphicFramePr>
            <p:xfrm>
              <a:off x="560334" y="3282360"/>
              <a:ext cx="11091672" cy="2566925"/>
            </p:xfrm>
            <a:graphic>
              <a:graphicData uri="http://schemas.openxmlformats.org/drawingml/2006/table">
                <a:tbl>
                  <a:tblPr/>
                  <a:tblGrid>
                    <a:gridCol w="3529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62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75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0593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t="-28319" r="-214680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6618" t="-28319" r="-81" b="-88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_BD#e36f49361?vcp=1&amp;vis=1&amp;pid=18a90e52b&amp;color=0,0,0&amp;vtp=1&amp;vaab=1&amp;bbb=1&amp;htil=1"/>
          <p:cNvSpPr/>
          <p:nvPr/>
        </p:nvSpPr>
        <p:spPr>
          <a:xfrm>
            <a:off x="539995" y="533400"/>
            <a:ext cx="11112011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【解释与结论】</a:t>
            </a:r>
            <a:endParaRPr lang="en-US" altLang="zh-CN" sz="2800" dirty="0"/>
          </a:p>
        </p:txBody>
      </p:sp>
      <p:pic>
        <p:nvPicPr>
          <p:cNvPr id="4" name="QO_6_BD.247_14#18a90e52b?iti=85&amp;htil=35&amp;vaa=1&amp;vcp=1&amp;vis=1&amp;pid=2e88db4f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59" y="1691608"/>
            <a:ext cx="4740359" cy="20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47_15#18a90e52b?iti=85&amp;htil=35&amp;vaa=1&amp;vcp=1&amp;vis=1&amp;pid=2e88db4fd&amp;color=0,0,0&amp;vtp=1&amp;vaab=1&amp;bbb=1"/>
          <p:cNvSpPr/>
          <p:nvPr/>
        </p:nvSpPr>
        <p:spPr>
          <a:xfrm>
            <a:off x="8790158" y="3881024"/>
            <a:ext cx="7921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</a:t>
            </a:r>
            <a:endParaRPr lang="en-US" altLang="zh-CN" sz="2800" dirty="0"/>
          </a:p>
        </p:txBody>
      </p:sp>
      <p:sp>
        <p:nvSpPr>
          <p:cNvPr id="6" name="QB_7_BD.258_3#db2c05d93?htil=36&amp;vaa=1&amp;vcp=1&amp;vis=1&amp;pid=18a90e52b&amp;color=0,0,0&amp;vtp=1&amp;vaab=1&amp;bt=1&amp;bbb=1&amp;hb=1&amp;hs=1">
            <a:extLst>
              <a:ext uri="{FF2B5EF4-FFF2-40B4-BE49-F238E27FC236}">
                <a16:creationId xmlns:a16="http://schemas.microsoft.com/office/drawing/2014/main" id="{93215B4F-8E10-4B04-9D0E-F3A89AB628A0}"/>
              </a:ext>
            </a:extLst>
          </p:cNvPr>
          <p:cNvSpPr/>
          <p:nvPr/>
        </p:nvSpPr>
        <p:spPr>
          <a:xfrm>
            <a:off x="539496" y="91516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（5）请补全实验3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的操作：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_1#db2c05d93.blank?vaa=1&amp;vcp=1&amp;vis=1&amp;pid=18a90e52b&amp;color=0,0,0&amp;vpa=98&amp;vtp=1&amp;vaab=1&amp;bbb=1&amp;hb=1">
                <a:extLst>
                  <a:ext uri="{FF2B5EF4-FFF2-40B4-BE49-F238E27FC236}">
                    <a16:creationId xmlns:a16="http://schemas.microsoft.com/office/drawing/2014/main" id="{6D31847F-B3F3-4CD0-B96F-C1C031CAB1F1}"/>
                  </a:ext>
                </a:extLst>
              </p:cNvPr>
              <p:cNvSpPr/>
              <p:nvPr/>
            </p:nvSpPr>
            <p:spPr>
              <a:xfrm>
                <a:off x="539496" y="884682"/>
                <a:ext cx="5559552" cy="18471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向试管中加入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的盐酸，滴入5滴黑枸杞浸取液，振荡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N.1_1#db2c05d93.blank?vaa=1&amp;vcp=1&amp;vis=1&amp;pid=18a90e52b&amp;color=0,0,0&amp;vpa=98&amp;vtp=1&amp;vaab=1&amp;bbb=1&amp;hb=1">
                <a:extLst>
                  <a:ext uri="{FF2B5EF4-FFF2-40B4-BE49-F238E27FC236}">
                    <a16:creationId xmlns:a16="http://schemas.microsoft.com/office/drawing/2014/main" id="{6D31847F-B3F3-4CD0-B96F-C1C031CAB1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4682"/>
                <a:ext cx="5559552" cy="1847152"/>
              </a:xfrm>
              <a:prstGeom prst="rect">
                <a:avLst/>
              </a:prstGeom>
              <a:blipFill>
                <a:blip r:embed="rId3"/>
                <a:stretch>
                  <a:fillRect l="-3947" r="-3070" b="-1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260_1#577d8e69f?htil=36&amp;vaa=1&amp;vcp=1&amp;vis=1&amp;pid=18a90e52b&amp;color=0,0,0&amp;vtp=1&amp;vaab=1&amp;bbb=1&amp;hb=1&amp;hs=1">
            <a:extLst>
              <a:ext uri="{FF2B5EF4-FFF2-40B4-BE49-F238E27FC236}">
                <a16:creationId xmlns:a16="http://schemas.microsoft.com/office/drawing/2014/main" id="{D6D697A3-3DED-4650-92E5-EC459F6894F9}"/>
              </a:ext>
            </a:extLst>
          </p:cNvPr>
          <p:cNvSpPr/>
          <p:nvPr/>
        </p:nvSpPr>
        <p:spPr>
          <a:xfrm>
            <a:off x="539496" y="284346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（6）实验3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中观察到有气泡产生，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推测有气体生成，该气体是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2_1#577d8e69f.blank?vaa=1&amp;vcp=1&amp;vis=1&amp;pid=18a90e52b&amp;color=0,0,0&amp;vpa=99&amp;vtp=1&amp;vaab=1&amp;bbb=1&amp;hb=1">
            <a:extLst>
              <a:ext uri="{FF2B5EF4-FFF2-40B4-BE49-F238E27FC236}">
                <a16:creationId xmlns:a16="http://schemas.microsoft.com/office/drawing/2014/main" id="{CA7E1229-B1E6-4A49-A940-7C68E2F9E34F}"/>
              </a:ext>
            </a:extLst>
          </p:cNvPr>
          <p:cNvSpPr/>
          <p:nvPr/>
        </p:nvSpPr>
        <p:spPr>
          <a:xfrm>
            <a:off x="539496" y="3460686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BD.262_1#7a321ca10?vaa=1&amp;vcp=1&amp;vis=1&amp;pid=18a90e52b&amp;color=0,0,0&amp;vtp=1&amp;vaab=1&amp;bbb=1&amp;hb=1&amp;hs=1">
            <a:extLst>
              <a:ext uri="{FF2B5EF4-FFF2-40B4-BE49-F238E27FC236}">
                <a16:creationId xmlns:a16="http://schemas.microsoft.com/office/drawing/2014/main" id="{618DAA5B-071A-498D-BB45-CB9267200273}"/>
              </a:ext>
            </a:extLst>
          </p:cNvPr>
          <p:cNvSpPr/>
          <p:nvPr/>
        </p:nvSpPr>
        <p:spPr>
          <a:xfrm>
            <a:off x="539496" y="47738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（7）由实验2、3可知：在制作“彩虹管”的过程中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，影响其效果的因素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263_1#7a321ca10.blank?vaa=1&amp;vcp=1&amp;vis=1&amp;pid=18a90e52b&amp;color=0,0,0&amp;vpa=100&amp;vtp=1&amp;vaab=1&amp;bbb=1">
                <a:extLst>
                  <a:ext uri="{FF2B5EF4-FFF2-40B4-BE49-F238E27FC236}">
                    <a16:creationId xmlns:a16="http://schemas.microsoft.com/office/drawing/2014/main" id="{E7E0F006-A325-4C79-A18B-30B74294E9A2}"/>
                  </a:ext>
                </a:extLst>
              </p:cNvPr>
              <p:cNvSpPr/>
              <p:nvPr/>
            </p:nvSpPr>
            <p:spPr>
              <a:xfrm>
                <a:off x="1578514" y="5487797"/>
                <a:ext cx="319087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的变化情况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QB_7_AN.263_1#7a321ca10.blank?vaa=1&amp;vcp=1&amp;vis=1&amp;pid=18a90e52b&amp;color=0,0,0&amp;vpa=100&amp;vtp=1&amp;vaab=1&amp;bbb=1">
                <a:extLst>
                  <a:ext uri="{FF2B5EF4-FFF2-40B4-BE49-F238E27FC236}">
                    <a16:creationId xmlns:a16="http://schemas.microsoft.com/office/drawing/2014/main" id="{E7E0F006-A325-4C79-A18B-30B74294E9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514" y="5487797"/>
                <a:ext cx="3190875" cy="410782"/>
              </a:xfrm>
              <a:prstGeom prst="rect">
                <a:avLst/>
              </a:prstGeom>
              <a:blipFill>
                <a:blip r:embed="rId4"/>
                <a:stretch>
                  <a:fillRect l="-2677" t="-36765" r="-2486" b="-45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fd235b97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考点8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项目式探究</a:t>
            </a:r>
            <a:endParaRPr lang="en-US" altLang="zh-CN" sz="3200" dirty="0"/>
          </a:p>
        </p:txBody>
      </p:sp>
      <p:sp>
        <p:nvSpPr>
          <p:cNvPr id="3" name="QO_5_BD.264_1#7c5ab6c0f?vaa=1&amp;vcp=1&amp;vis=1&amp;pid=3fd235b97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爱吃饼干的同学在查看饼干配料表时，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发现有些饼干的膨松剂含有碳酸氢钠，而有些饼干的膨松剂含有碳酸氢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。同学们深感好奇：碳酸氢铵不是一种肥料吗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，怎么也可以做膨松剂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？为此，他们进行了如下的探究。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64_2#7c5ab6c0f?vaa=1&amp;vcp=1&amp;vis=1&amp;pid=3fd235b97&amp;color=0,0,0&amp;vtp=1&amp;vaab=1&amp;bt=1&amp;bbb=1&amp;hb=1"/>
              <p:cNvSpPr/>
              <p:nvPr/>
            </p:nvSpPr>
            <p:spPr>
              <a:xfrm>
                <a:off x="539496" y="832612"/>
                <a:ext cx="11109960" cy="3893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查阅资料：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通过控制碳酸氢铵的用量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，不仅能使残留在食品中的氨气含量符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合食品安全标准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，还能使食品具有独特的味道。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：初识膨松剂。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264_2#7c5ab6c0f?vaa=1&amp;vcp=1&amp;vis=1&amp;pid=3fd235b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2612"/>
                <a:ext cx="11109960" cy="38937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265_1#f3c3e8527?vaa=1&amp;vcp=1&amp;vis=1&amp;pid=7c5ab6c0f&amp;color=0,0,0&amp;vtp=1&amp;vaab=1&amp;bbb=1&amp;hb=1"/>
          <p:cNvSpPr/>
          <p:nvPr/>
        </p:nvSpPr>
        <p:spPr>
          <a:xfrm>
            <a:off x="539496" y="47802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（1）膨松剂能使食品变松软。碳酸氢铵、碳酸氢钠常用作膨松剂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酸氢铵别名碳铵，碳酸氢钠的俗名是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66_1#f3c3e8527.blank?vaa=1&amp;vcp=1&amp;vis=1&amp;pid=7c5ab6c0f&amp;color=0,0,0&amp;vpa=101&amp;vtp=1&amp;vaab=1&amp;bbb=1"/>
          <p:cNvSpPr/>
          <p:nvPr/>
        </p:nvSpPr>
        <p:spPr>
          <a:xfrm>
            <a:off x="6239415" y="53764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小苏打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795da1aa?vcp=1&amp;vis=1&amp;pid=7c5ab6c0f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任务二：比较蓬松效果。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" name="P_6_BD#8795da1aa?colgroup=3,26&amp;vcp=1&amp;vis=1&amp;pid=7c5ab6c0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168190"/>
              <a:ext cx="11073384" cy="3629154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235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具体操作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838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面粉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碳酸氢钠置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于蒸发皿中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面粉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碳酸氢铵置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于蒸发皿中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04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用玻璃棒搅拌至水被吸干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揉搓成面团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盖上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表面皿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04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烘焙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模拟烘焙过程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用酒精灯加热约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熄灭酒精灯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停止实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9" name="P_6_BD#8795da1aa?colgroup=3,26&amp;vcp=1&amp;vis=1&amp;pid=7c5ab6c0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168190"/>
              <a:ext cx="11073384" cy="3629154"/>
            </p:xfrm>
            <a:graphic>
              <a:graphicData uri="http://schemas.openxmlformats.org/drawingml/2006/table">
                <a:tbl>
                  <a:tblPr/>
                  <a:tblGrid>
                    <a:gridCol w="1307592"/>
                    <a:gridCol w="4882896"/>
                    <a:gridCol w="4882896"/>
                  </a:tblGrid>
                  <a:tr h="5235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具体操作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10833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0541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</a:tr>
                  <a:tr h="10541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烘焙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BD.267_1#d00d6b088?vaa=1&amp;vcp=1&amp;vis=1&amp;pid=7c5ab6c0f&amp;color=0,0,0&amp;vtp=1&amp;vaab=1&amp;bbb=1&amp;hb=1"/>
          <p:cNvSpPr/>
          <p:nvPr/>
        </p:nvSpPr>
        <p:spPr>
          <a:xfrm>
            <a:off x="539496" y="4933740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（2）通过以上实验发现，加入碳酸氢铵的面团更大更松软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endParaRPr lang="en-US" altLang="zh-CN" sz="100" b="0" i="0" u="sng" kern="0" spc="-99900">
              <a:solidFill>
                <a:srgbClr val="FFFF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68_1#d00d6b088.blank?vaa=1&amp;vcp=1&amp;vis=1&amp;pid=7c5ab6c0f&amp;color=0,0,0&amp;vpa=102&amp;vtp=1&amp;vaab=1&amp;bbb=1&amp;hb=1"/>
          <p:cNvSpPr/>
          <p:nvPr/>
        </p:nvSpPr>
        <p:spPr>
          <a:xfrm>
            <a:off x="539496" y="5429040"/>
            <a:ext cx="11023600" cy="10203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加热分解等质量的碳酸氢铵和碳酸氢钠，碳酸氢铵生成的气体更多（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0b324c7?vcp=1&amp;vis=1&amp;pid=7c5ab6c0f&amp;color=0,0,0&amp;vtp=1&amp;vaab=1&amp;bt=1&amp;bbb=1"/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任务三：测定膨松剂中碳酸氢铵的含量。</a:t>
            </a:r>
            <a:endParaRPr lang="en-US" altLang="zh-CN" sz="2800" dirty="0"/>
          </a:p>
        </p:txBody>
      </p:sp>
      <p:sp>
        <p:nvSpPr>
          <p:cNvPr id="3" name="QO_6_BD.269_1#d35c225bb?sp=1&amp;vaa=1&amp;vcp=1&amp;vis=1&amp;pid=7c5ab6c0f&amp;color=0,0,0&amp;vtp=1&amp;vaab=1&amp;bbb=1&amp;hb=1"/>
          <p:cNvSpPr/>
          <p:nvPr/>
        </p:nvSpPr>
        <p:spPr>
          <a:xfrm>
            <a:off x="539496" y="153219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（3）膨松剂中的其他成分受热不分解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，为测定膨松剂中碳酸氢铵的含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，同学们分别设计了以下实验方案：</a:t>
            </a:r>
            <a:endParaRPr lang="en-US" altLang="zh-CN" sz="2800" dirty="0"/>
          </a:p>
        </p:txBody>
      </p:sp>
      <p:sp>
        <p:nvSpPr>
          <p:cNvPr id="4" name="QO_6_BD.269_2#d35c225bb?sp=1&amp;vaa=1&amp;vcp=1&amp;vis=1&amp;pid=7c5ab6c0f&amp;color=0,0,0&amp;vtp=1&amp;vaab=1&amp;bbb=1&amp;hb=1"/>
          <p:cNvSpPr/>
          <p:nvPr/>
        </p:nvSpPr>
        <p:spPr>
          <a:xfrm>
            <a:off x="539496" y="28091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①甲同学提出，加热一定质量的膨松剂，使其完全分解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。通过测定反应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前后物质的质量差来算出碳酸氢铵的含量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270_1#e1be8a1a3?sp=1&amp;vaa=1&amp;vcp=1&amp;vis=1&amp;pid=d35c225bb&amp;color=0,0,0&amp;vtp=1&amp;vaab=1&amp;bt=1&amp;bbb=1&amp;hb=1"/>
          <p:cNvSpPr/>
          <p:nvPr/>
        </p:nvSpPr>
        <p:spPr>
          <a:xfrm>
            <a:off x="539496" y="40861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②乙同学认为，膨松剂中可能含有水分，会影响实验结果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。他提出可以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通过测定反应后生成氨气的质量来达到实验目的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，故设计了图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21所示实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验装置及主要步骤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" name="QB_7_BD.270_2#e1be8a1a3?colgroup=30&amp;vaa=1&amp;vcp=1&amp;vis=1&amp;pid=d35c225bb&amp;color=0,0,0&amp;vtp=1&amp;vaab=1&amp;bt=1&amp;bbb=1"/>
              <p:cNvGraphicFramePr>
                <a:graphicFrameLocks noGrp="1"/>
              </p:cNvGraphicFramePr>
              <p:nvPr>
                <p:custDataLst>
                  <p:tags r:id="rId1"/>
                </p:custDataLst>
                <p:extLst>
                  <p:ext uri="{D42A27DB-BD31-4B8C-83A1-F6EECF244321}">
                    <p14:modId xmlns:p14="http://schemas.microsoft.com/office/powerpoint/2010/main" val="1367915262"/>
                  </p:ext>
                </p:extLst>
              </p:nvPr>
            </p:nvGraphicFramePr>
            <p:xfrm>
              <a:off x="191880" y="554355"/>
              <a:ext cx="11101070" cy="5755514"/>
            </p:xfrm>
            <a:graphic>
              <a:graphicData uri="http://schemas.openxmlformats.org/drawingml/2006/table">
                <a:tbl>
                  <a:tblPr/>
                  <a:tblGrid>
                    <a:gridCol w="1110107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937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实验装置及主要步骤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装置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中试剂均足量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碱石灰是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的固体混合物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4017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800"/>
                            </a:lnSpc>
                          </a:pPr>
                          <a:r>
                            <a:rPr lang="en-US" altLang="zh-CN" sz="93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检查装置气密性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装入试剂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端通入氮气一段时间后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称量装置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的质量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点燃酒精灯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充分反应后停止加热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⋯⋯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再次称量装置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的质量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2" name="QB_7_BD.270_2#e1be8a1a3?colgroup=30&amp;vaa=1&amp;vcp=1&amp;vis=1&amp;pid=d35c225bb&amp;color=0,0,0&amp;vtp=1&amp;vaab=1&amp;bt=1&amp;bbb=1"/>
              <p:cNvGraphicFramePr>
                <a:graphicFrameLocks noGrp="1"/>
              </p:cNvGraphicFramePr>
              <p:nvPr>
                <p:custDataLst>
                  <p:tags r:id="rId4"/>
                </p:custDataLst>
                <p:extLst>
                  <p:ext uri="{D42A27DB-BD31-4B8C-83A1-F6EECF244321}">
                    <p14:modId xmlns:p14="http://schemas.microsoft.com/office/powerpoint/2010/main" val="1367915262"/>
                  </p:ext>
                </p:extLst>
              </p:nvPr>
            </p:nvGraphicFramePr>
            <p:xfrm>
              <a:off x="191880" y="554355"/>
              <a:ext cx="11101070" cy="5755514"/>
            </p:xfrm>
            <a:graphic>
              <a:graphicData uri="http://schemas.openxmlformats.org/drawingml/2006/table">
                <a:tbl>
                  <a:tblPr/>
                  <a:tblGrid>
                    <a:gridCol w="1110107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108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5" t="-6627" r="-110" b="-4903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446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5" t="-22692" r="-110" b="-4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7_BD.270_3#e1be8a1a3.table_image?tii=3&amp;vaa=1&amp;vcp=1&amp;vis=1&amp;pid=d35c225bb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402" y="1675302"/>
            <a:ext cx="55412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DCEA4DB-1F22-450C-898C-5C0E384E6919}"/>
              </a:ext>
            </a:extLst>
          </p:cNvPr>
          <p:cNvSpPr/>
          <p:nvPr/>
        </p:nvSpPr>
        <p:spPr>
          <a:xfrm>
            <a:off x="11185270" y="5747568"/>
            <a:ext cx="902811" cy="6706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ffd87be3b?vaa=1&amp;vcp=1&amp;vis=1&amp;pid=ec4333632&amp;color=0,0,0&amp;vtp=1&amp;vaab=1&amp;bt=1&amp;bbb=1&amp;hb=1"/>
              <p:cNvSpPr/>
              <p:nvPr/>
            </p:nvSpPr>
            <p:spPr>
              <a:xfrm>
                <a:off x="541020" y="475232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若没有连接装置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则空气中的二氧化碳会进入装置D，装置D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增加的质量偏大，炭粉质量偏大，导致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质量分数偏小；若点燃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酒精灯前未先通入一段时间氧气，则装置内的二氧化碳进入装置D，装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置D增加的质量偏大，炭粉质量偏大，导致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质量分数偏小；若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硬质玻璃管中产生的气体未被完全吸收，则装置D增加的质量偏小，炭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粉质量偏小，导致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偏大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；若实验结束时硬质玻璃管中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仍有紫红色固体残留，则说明铜未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完全反应，铜的质量偏小，导致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质量分数偏大。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ffd87be3b?vaa=1&amp;vcp=1&amp;vis=1&amp;pid=ec433363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75232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1043" b="-16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S.1_1#ffd87be3b?iti=5&amp;vaa=1&amp;vcp=1&amp;vis=1&amp;pid=ec4333632&amp;color=0,0,0&amp;tib=255,255,255&amp;vtp=1&amp;vaab=1" descr="preencoded.png">
            <a:extLst>
              <a:ext uri="{FF2B5EF4-FFF2-40B4-BE49-F238E27FC236}">
                <a16:creationId xmlns:a16="http://schemas.microsoft.com/office/drawing/2014/main" id="{CE5A01E0-0F12-4F86-972F-30557D301F6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5672" y="3733989"/>
            <a:ext cx="555040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ffd87be3b?iti=5&amp;vaa=1&amp;vcp=1&amp;vis=1&amp;pid=ec4333632&amp;color=0,0,0&amp;vtp=1&amp;vaab=1&amp;bbb=1">
            <a:extLst>
              <a:ext uri="{FF2B5EF4-FFF2-40B4-BE49-F238E27FC236}">
                <a16:creationId xmlns:a16="http://schemas.microsoft.com/office/drawing/2014/main" id="{F6A93411-DF70-420B-96E1-45BA576D1C80}"/>
              </a:ext>
            </a:extLst>
          </p:cNvPr>
          <p:cNvSpPr/>
          <p:nvPr/>
        </p:nvSpPr>
        <p:spPr>
          <a:xfrm>
            <a:off x="9332006" y="5475126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ffd87be3b?vaa=1&amp;vcp=1&amp;vis=1&amp;pid=ec4333632&amp;color=0,0,0&amp;vtp=1&amp;vaab=1&amp;bbb=1">
                <a:extLst>
                  <a:ext uri="{FF2B5EF4-FFF2-40B4-BE49-F238E27FC236}">
                    <a16:creationId xmlns:a16="http://schemas.microsoft.com/office/drawing/2014/main" id="{1312457D-15D2-4FE1-B01E-68BF2DE319A8}"/>
                  </a:ext>
                </a:extLst>
              </p:cNvPr>
              <p:cNvSpPr/>
              <p:nvPr/>
            </p:nvSpPr>
            <p:spPr>
              <a:xfrm>
                <a:off x="9578289" y="5840414"/>
                <a:ext cx="2440771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N.1_1#ffd87be3b?vaa=1&amp;vcp=1&amp;vis=1&amp;pid=ec4333632&amp;color=0,0,0&amp;vtp=1&amp;vaab=1&amp;bbb=1">
                <a:extLst>
                  <a:ext uri="{FF2B5EF4-FFF2-40B4-BE49-F238E27FC236}">
                    <a16:creationId xmlns:a16="http://schemas.microsoft.com/office/drawing/2014/main" id="{1312457D-15D2-4FE1-B01E-68BF2DE319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8289" y="5840414"/>
                <a:ext cx="2440771" cy="542354"/>
              </a:xfrm>
              <a:prstGeom prst="rect">
                <a:avLst/>
              </a:prstGeom>
              <a:blipFill>
                <a:blip r:embed="rId5"/>
                <a:stretch>
                  <a:fillRect l="-8728" t="-1124" b="-38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uiExpand="1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70_4#e1be8a1a3?vaa=1&amp;vcp=1&amp;vis=1&amp;pid=d35c225bb&amp;color=0,0,0&amp;vtp=1&amp;vaab=1&amp;bbb=1&amp;hb=1"/>
              <p:cNvSpPr/>
              <p:nvPr/>
            </p:nvSpPr>
            <p:spPr>
              <a:xfrm>
                <a:off x="539496" y="53565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.步骤4的具体操作是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有此操作，则会使测量结果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（填“偏大”或“偏小”）。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装置C中发生化合反应，其反应的化学方程式是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装置D的作用是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70_4#e1be8a1a3?vaa=1&amp;vcp=1&amp;vis=1&amp;pid=d35c225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5654"/>
                <a:ext cx="11109960" cy="3792157"/>
              </a:xfrm>
              <a:prstGeom prst="rect">
                <a:avLst/>
              </a:prstGeom>
              <a:blipFill>
                <a:blip r:embed="rId2"/>
                <a:stretch>
                  <a:fillRect l="-1976" r="-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e1be8a1a3?vaa=1&amp;vcp=1&amp;vis=1&amp;pid=d35c225bb&amp;color=0,0,0&amp;vtp=1&amp;vaab=1&amp;bt=1&amp;bbb=1&amp;hb=1"/>
              <p:cNvSpPr/>
              <p:nvPr/>
            </p:nvSpPr>
            <p:spPr>
              <a:xfrm>
                <a:off x="539496" y="554400"/>
                <a:ext cx="11109960" cy="4182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.实验结束后，为了使产生的氨气全部被浓硫酸吸收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，需要继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续通入氮气将装置内残留的氨气全部赶入装置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C中，故步骤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4的具体操作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端继续通入氮气直到装置冷却至室温。若没有此操作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，则会使产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生的氨气残留于装置内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，导致测定的氨气的质量偏小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，计算得出的碳酸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氢铵的质量也偏小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.装置C用浓硫酸来吸收氨气，由题意可知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的是化合反应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，反应物是浓硫酸和氨气，反应在常温下进行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，化学方程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e1be8a1a3?vaa=1&amp;vcp=1&amp;vis=1&amp;pid=d35c225b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418268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648" b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70_4#e1be8a1a3?vaa=1&amp;vcp=1&amp;vis=1&amp;pid=d35c225bb&amp;color=0,0,0&amp;vtp=1&amp;vaab=1&amp;bbb=1&amp;hb=1"/>
              <p:cNvSpPr/>
              <p:nvPr/>
            </p:nvSpPr>
            <p:spPr>
              <a:xfrm>
                <a:off x="539496" y="53565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.步骤4的具体操作是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有此操作，则会使测量结果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（填“偏大”或“偏小”）。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装置C中发生化合反应，其反应的化学方程式是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装置D的作用是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70_4#e1be8a1a3?vaa=1&amp;vcp=1&amp;vis=1&amp;pid=d35c225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5654"/>
                <a:ext cx="11109960" cy="3792157"/>
              </a:xfrm>
              <a:prstGeom prst="rect">
                <a:avLst/>
              </a:prstGeom>
              <a:blipFill>
                <a:blip r:embed="rId2"/>
                <a:stretch>
                  <a:fillRect l="-1976" r="-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C3F94E4-4699-4968-832A-DEEE1BCAE90A}"/>
              </a:ext>
            </a:extLst>
          </p:cNvPr>
          <p:cNvSpPr txBox="1"/>
          <p:nvPr/>
        </p:nvSpPr>
        <p:spPr>
          <a:xfrm>
            <a:off x="3926841" y="482600"/>
            <a:ext cx="6664325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端继续通入氮气直至装置冷却至室温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52FDBB-69F3-49BD-BFD5-B052F7C18D15}"/>
              </a:ext>
            </a:extLst>
          </p:cNvPr>
          <p:cNvSpPr txBox="1"/>
          <p:nvPr/>
        </p:nvSpPr>
        <p:spPr>
          <a:xfrm>
            <a:off x="4917440" y="1121985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偏小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BA17E8-1218-4E1D-939B-65F5E19774DB}"/>
                  </a:ext>
                </a:extLst>
              </p:cNvPr>
              <p:cNvSpPr txBox="1"/>
              <p:nvPr/>
            </p:nvSpPr>
            <p:spPr>
              <a:xfrm>
                <a:off x="496570" y="1778255"/>
                <a:ext cx="11421110" cy="122687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indent="7527925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 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BA17E8-1218-4E1D-939B-65F5E19774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570" y="1778255"/>
                <a:ext cx="11421110" cy="1226874"/>
              </a:xfrm>
              <a:prstGeom prst="rect">
                <a:avLst/>
              </a:prstGeom>
              <a:blipFill>
                <a:blip r:embed="rId3"/>
                <a:stretch>
                  <a:fillRect b="-11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4BA7035-6EEB-42DF-9806-A23FF5415820}"/>
              </a:ext>
            </a:extLst>
          </p:cNvPr>
          <p:cNvSpPr txBox="1"/>
          <p:nvPr/>
        </p:nvSpPr>
        <p:spPr>
          <a:xfrm>
            <a:off x="3133646" y="3042324"/>
            <a:ext cx="8250714" cy="6241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防止空气中的水蒸气进入装置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，影响测定结果</a:t>
            </a:r>
          </a:p>
        </p:txBody>
      </p:sp>
    </p:spTree>
    <p:extLst>
      <p:ext uri="{BB962C8B-B14F-4D97-AF65-F5344CB8AC3E}">
        <p14:creationId xmlns:p14="http://schemas.microsoft.com/office/powerpoint/2010/main" val="4109273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11" grpId="0" build="p"/>
      <p:bldP spid="12" grpId="0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7_1#91cb8dc87?vaa=1&amp;vcp=1&amp;vis=1&amp;pid=d35c225bb&amp;color=0,0,0&amp;vtp=1&amp;vaab=1&amp;bt=1&amp;bbb=1&amp;hb=1&amp;hltap=1"/>
          <p:cNvSpPr/>
          <p:nvPr/>
        </p:nvSpPr>
        <p:spPr>
          <a:xfrm>
            <a:off x="539496" y="1391730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③丙同学提出，将图中装置B、C对调，也可以达到实验目的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，其理由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S.1_1#91cb8dc87?vaa=1&amp;vcp=1&amp;vis=1&amp;pid=d35c225bb&amp;color=0,0,0&amp;vtp=1&amp;vaab=1&amp;bbb=1&amp;hb=1"/>
          <p:cNvSpPr/>
          <p:nvPr/>
        </p:nvSpPr>
        <p:spPr>
          <a:xfrm>
            <a:off x="539496" y="375983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将图中装置B、C对调，装置C可以吸收氨气和水，装置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B增加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的质量为产生的二氧化碳的质量，根据二氧化碳的质量也可以通过化学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方程式计算出碳酸氢铵的含量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77_1#91cb8dc87?vaa=1&amp;vcp=1&amp;vis=1&amp;pid=d35c225bb&amp;color=0,0,0&amp;vtp=1&amp;vaab=1&amp;bt=1&amp;bbb=1&amp;hb=1&amp;hla=1"/>
          <p:cNvSpPr/>
          <p:nvPr/>
        </p:nvSpPr>
        <p:spPr>
          <a:xfrm>
            <a:off x="539496" y="1955229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B、C对调后，浓硫酸除去氨气和水，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碱石灰吸收二氧化碳，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称量对调后的干燥管反应前后的质量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其质量差即为二氧化碳的质量，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进而算出碳酸氢铵的含量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7c5ab6c0f?vaa=1&amp;vcp=1&amp;vis=1&amp;pid=3fd235b9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项目式探究题是近年来出现的一类新题型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试题以项目式学习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为载体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以物质的组成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实验操作等为命题主线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分任务进行组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合探究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该类试题涉及面广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有时还会与其他学科组合形成跨学科项目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式探究题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该类试题难度不大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但综合性强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对学生的综合解题能力有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一定要求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解答该类试题时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一定要认真审题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了解题目要求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并对学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过的知识进行充分联想与迁移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结合题目提供的信息进行综合分析解答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c91f331?vcp=1&amp;pid=3fd235b97&amp;color=0,0,0&amp;vtp=1&amp;vaab=1&amp;bt=1&amp;bbb=1"/>
          <p:cNvSpPr/>
          <p:nvPr/>
        </p:nvSpPr>
        <p:spPr>
          <a:xfrm>
            <a:off x="539496" y="5417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281_1#2460bab05?vaa=1&amp;vcp=1&amp;vis=1&amp;pid=b8c91f331&amp;color=0,0,0&amp;vtp=1&amp;vaab=1&amp;bbb=1&amp;hb=1"/>
          <p:cNvSpPr/>
          <p:nvPr/>
        </p:nvSpPr>
        <p:spPr>
          <a:xfrm>
            <a:off x="539496" y="122076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（2024·广西柳州·模拟）力争2030年实现碳达峰、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2060年实现碳中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，是我国政府对国际社会的郑重承诺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。某小组的同学对二氧化碳的来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、吸收、转化以及低碳措施产生兴趣，开启“低碳行动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”项目化学习探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究之旅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：探究生活中二氧化碳的来源。</a:t>
            </a:r>
            <a:endParaRPr lang="en-US" altLang="zh-CN" sz="2800" dirty="0"/>
          </a:p>
        </p:txBody>
      </p:sp>
      <p:pic>
        <p:nvPicPr>
          <p:cNvPr id="4" name="QO_6_BD.281_2#2460bab05?iti=63&amp;htil=37&amp;vaa=1&amp;vcp=1&amp;vis=1&amp;pid=b8c91f331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F6DE12D9-A5F8-47E9-80CD-DA7C768DBE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0039" y="3099217"/>
            <a:ext cx="4825497" cy="15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81_3#2460bab05?iti=63&amp;htil=37&amp;vaa=1&amp;vcp=1&amp;vis=1&amp;pid=b8c91f331&amp;color=0,0,0&amp;vtp=1&amp;vaab=1&amp;bbb=1">
            <a:extLst>
              <a:ext uri="{FF2B5EF4-FFF2-40B4-BE49-F238E27FC236}">
                <a16:creationId xmlns:a16="http://schemas.microsoft.com/office/drawing/2014/main" id="{594D86F9-A1F2-45AC-A7DD-A18383537C1E}"/>
              </a:ext>
            </a:extLst>
          </p:cNvPr>
          <p:cNvSpPr/>
          <p:nvPr/>
        </p:nvSpPr>
        <p:spPr>
          <a:xfrm>
            <a:off x="9236706" y="448523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6" name="QO_6_BD.281_4#2460bab05?htil=37&amp;vaa=1&amp;vcp=1&amp;vis=1&amp;pid=b8c91f331&amp;color=0,0,0&amp;vtp=1&amp;vaab=1&amp;bt=1&amp;bbb=1&amp;hb=1">
            <a:extLst>
              <a:ext uri="{FF2B5EF4-FFF2-40B4-BE49-F238E27FC236}">
                <a16:creationId xmlns:a16="http://schemas.microsoft.com/office/drawing/2014/main" id="{8E9046E2-9BC2-45C0-BBD5-BFEFC01311A1}"/>
              </a:ext>
            </a:extLst>
          </p:cNvPr>
          <p:cNvSpPr/>
          <p:nvPr/>
        </p:nvSpPr>
        <p:spPr>
          <a:xfrm>
            <a:off x="539496" y="4485231"/>
            <a:ext cx="7571744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设计并进行实验】同学们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个相同的塑料瓶分别收集空气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车尾气。设计如图22所示实验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在阳光下照射，观察水柱的移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81_5#2460bab05?vaa=1&amp;vcp=1&amp;vis=1&amp;pid=b8c91f331&amp;color=0,0,0&amp;mp=1&amp;vtp=1&amp;vaab=1&amp;bt=1&amp;bbb=1"/>
          <p:cNvSpPr/>
          <p:nvPr/>
        </p:nvSpPr>
        <p:spPr>
          <a:xfrm>
            <a:off x="539496" y="18864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【实验现象】</a:t>
            </a:r>
            <a:endParaRPr lang="en-US" altLang="zh-CN" sz="2800" dirty="0"/>
          </a:p>
        </p:txBody>
      </p:sp>
      <p:pic>
        <p:nvPicPr>
          <p:cNvPr id="3" name="QO_6_BD.281_6#2460bab05?iti=64&amp;htil=38&amp;vaa=1&amp;vcp=1&amp;vis=1&amp;pid=b8c91f33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0355" y="2572607"/>
            <a:ext cx="542239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81_7#2460bab05?iti=64&amp;htil=38&amp;vaa=1&amp;vcp=1&amp;vis=1&amp;pid=b8c91f331&amp;color=0,0,0&amp;vtp=1&amp;vaab=1&amp;bbb=1"/>
          <p:cNvSpPr/>
          <p:nvPr/>
        </p:nvSpPr>
        <p:spPr>
          <a:xfrm>
            <a:off x="7655470" y="438553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</a:t>
            </a:r>
            <a:endParaRPr lang="en-US" altLang="zh-CN" sz="2800" dirty="0"/>
          </a:p>
        </p:txBody>
      </p:sp>
      <p:sp>
        <p:nvSpPr>
          <p:cNvPr id="5" name="QB_7_BD.282_1#bc8b94b8b?htil=38&amp;vaa=1&amp;vcp=1&amp;vis=1&amp;pid=2460bab05&amp;color=0,0,0&amp;vtp=1&amp;vaab=1&amp;bbb=1&amp;hb=1"/>
          <p:cNvSpPr/>
          <p:nvPr/>
        </p:nvSpPr>
        <p:spPr>
          <a:xfrm>
            <a:off x="539496" y="251869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）红墨水水柱向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填“左”或“右”）移动。</a:t>
            </a:r>
            <a:endParaRPr lang="en-US" altLang="zh-CN" sz="2800" dirty="0"/>
          </a:p>
        </p:txBody>
      </p:sp>
      <p:sp>
        <p:nvSpPr>
          <p:cNvPr id="6" name="QB_7_AN.1_1#bc8b94b8b.blank?vaa=1&amp;vcp=1&amp;vis=1&amp;pid=2460bab05&amp;color=0,0,0&amp;vpa=107&amp;vtp=1&amp;vaab=1"/>
          <p:cNvSpPr/>
          <p:nvPr/>
        </p:nvSpPr>
        <p:spPr>
          <a:xfrm>
            <a:off x="3572415" y="248821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393f8e0b?vcp=1&amp;vis=1&amp;pid=2460bab05&amp;color=0,0,0&amp;vtp=1&amp;vaab=1&amp;bt=1&amp;bbb=1&amp;hb=1&amp;htil=1"/>
          <p:cNvSpPr/>
          <p:nvPr/>
        </p:nvSpPr>
        <p:spPr>
          <a:xfrm>
            <a:off x="539750" y="554355"/>
            <a:ext cx="11149330" cy="36079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汽车尾气中二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碳含量增多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说明汽车燃料燃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生了二氧化碳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实验室模拟吸收二氧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碳的原理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同学们利用图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23所示装置测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反应前后圆底烧瓶内压强的变化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步骤1：某同学检验了图23所示装置的气密性，得到图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24所示图像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明装置气密性良好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P_7_BD#6393f8e0b?iti=65&amp;htil=1&amp;vcp=1&amp;vis=1&amp;pid=2460bab0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B8CFF396-64C7-4456-973D-6A22E310CB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4696" y="3557492"/>
            <a:ext cx="2359152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6393f8e0b?iti=66&amp;htil=1&amp;vcp=1&amp;vis=1&amp;pid=2460bab05&amp;color=0,0,0&amp;tib=255,255,255&amp;vtp=1&amp;vaab=1" descr="preencoded.png">
            <a:extLst>
              <a:ext uri="{FF2B5EF4-FFF2-40B4-BE49-F238E27FC236}">
                <a16:creationId xmlns:a16="http://schemas.microsoft.com/office/drawing/2014/main" id="{3C8ABD70-24D5-4BE4-AAAE-DA7CD8C1F95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5408" y="3708368"/>
            <a:ext cx="3182112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6393f8e0b?iti=65&amp;htil=1&amp;vcp=1&amp;vis=1&amp;pid=2460bab05&amp;color=0,0,0&amp;vtp=1&amp;vaab=1&amp;bbb=1">
            <a:extLst>
              <a:ext uri="{FF2B5EF4-FFF2-40B4-BE49-F238E27FC236}">
                <a16:creationId xmlns:a16="http://schemas.microsoft.com/office/drawing/2014/main" id="{55B654D7-CC94-475E-AE26-340965FB8B16}"/>
              </a:ext>
            </a:extLst>
          </p:cNvPr>
          <p:cNvSpPr/>
          <p:nvPr/>
        </p:nvSpPr>
        <p:spPr>
          <a:xfrm>
            <a:off x="4432110" y="5806916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8" name="P_7_BD#6393f8e0b?iti=66&amp;htil=1&amp;vcp=1&amp;vis=1&amp;pid=2460bab05&amp;color=0,0,0&amp;vtp=1&amp;vaab=1&amp;bbb=1">
            <a:extLst>
              <a:ext uri="{FF2B5EF4-FFF2-40B4-BE49-F238E27FC236}">
                <a16:creationId xmlns:a16="http://schemas.microsoft.com/office/drawing/2014/main" id="{2E4221B2-D3A0-43F0-8A08-CB8A6D185A65}"/>
              </a:ext>
            </a:extLst>
          </p:cNvPr>
          <p:cNvSpPr/>
          <p:nvPr/>
        </p:nvSpPr>
        <p:spPr>
          <a:xfrm>
            <a:off x="8863743" y="568436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6393f8e0b?iti=67&amp;htil=40&amp;vcp=1&amp;vis=1&amp;pid=2460bab0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05" y="927608"/>
            <a:ext cx="4261104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6393f8e0b?iti=67&amp;htil=40&amp;vcp=1&amp;vis=1&amp;pid=2460bab05&amp;color=0,0,0&amp;vtp=1&amp;vaab=1&amp;bbb=1"/>
          <p:cNvSpPr/>
          <p:nvPr/>
        </p:nvSpPr>
        <p:spPr>
          <a:xfrm>
            <a:off x="9077076" y="362407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7_BD#6393f8e0b?htil=40&amp;vcp=1&amp;vis=1&amp;pid=2460bab05&amp;color=0,0,0&amp;vtp=1&amp;vaab=1&amp;bt=1&amp;bbb=1&amp;hb=1&amp;hs=1"/>
              <p:cNvSpPr/>
              <p:nvPr/>
            </p:nvSpPr>
            <p:spPr>
              <a:xfrm>
                <a:off x="539496" y="900176"/>
                <a:ext cx="672084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步骤2：常温下，在两个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的烧瓶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内收集满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，注射器内各装有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饱和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氢氧化钠溶液和饱和澄清石灰水，连接好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装置和压强传感器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。打开活塞1和活塞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同时迅速将注射器内的液体全部注入各自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烧瓶中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，关闭活塞1，一段时间后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，同时振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7_BD#6393f8e0b?htil=40&amp;vcp=1&amp;vis=1&amp;pid=2460bab0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0176"/>
                <a:ext cx="672084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0" r="-675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7_BD#6393f8e0b?htil=40&amp;vcp=1&amp;vis=1&amp;pid=2460bab05&amp;color=0,0,0&amp;vtp=1&amp;vaab=1&amp;bt=1&amp;bbb=1&amp;hb=1&amp;hs=1"/>
          <p:cNvSpPr/>
          <p:nvPr/>
        </p:nvSpPr>
        <p:spPr>
          <a:xfrm>
            <a:off x="539496" y="475075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荡烧瓶。压强传感器定量实时传回烧瓶内气压变化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形成的图像如图25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84_1#5c1953d46?iti=68&amp;htil=41&amp;vaa=1&amp;vcp=1&amp;vis=1&amp;pid=2460bab0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17956"/>
            <a:ext cx="542239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84_2#5c1953d46?iti=68&amp;htil=41&amp;vaa=1&amp;vcp=1&amp;vis=1&amp;pid=2460bab05&amp;color=0,0,0&amp;vtp=1&amp;vaab=1&amp;bbb=1"/>
          <p:cNvSpPr/>
          <p:nvPr/>
        </p:nvSpPr>
        <p:spPr>
          <a:xfrm>
            <a:off x="8500020" y="273659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284_3#5c1953d46?htil=41&amp;vaa=1&amp;vcp=1&amp;vis=1&amp;pid=2460bab05&amp;color=0,0,0&amp;vtp=1&amp;vaab=1&amp;bt=1&amp;bbb=1&amp;hb=1&amp;hs=1"/>
          <p:cNvSpPr/>
          <p:nvPr/>
        </p:nvSpPr>
        <p:spPr>
          <a:xfrm>
            <a:off x="539496" y="899668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1中该同学进行装置气密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性检查的操作是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：打开活塞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1和活塞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填“推”或“拉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”）注射器活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塞一段距离后停止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_1#5c1953d46.blank?vaa=1&amp;vcp=1&amp;vis=1&amp;pid=2460bab05&amp;color=0,0,0&amp;vpa=108&amp;vtp=1&amp;vaab=1"/>
          <p:cNvSpPr/>
          <p:nvPr/>
        </p:nvSpPr>
        <p:spPr>
          <a:xfrm>
            <a:off x="1083215" y="216458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86_1#9ca6dbfa1?vaa=1&amp;vcp=1&amp;vis=1&amp;pid=2460bab05&amp;color=0,0,0&amp;vtp=1&amp;vaab=1&amp;bbb=1&amp;hb=1&amp;hs=1"/>
              <p:cNvSpPr/>
              <p:nvPr/>
            </p:nvSpPr>
            <p:spPr>
              <a:xfrm>
                <a:off x="539496" y="34711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（3）图25中，表示注入的是饱和澄清石灰水的是曲线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（填“Ⅰ”或“Ⅱ”）。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（4）图25中，曲线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段压强上升的原因是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286_1#9ca6dbfa1?vaa=1&amp;vcp=1&amp;vis=1&amp;pid=2460bab0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1100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4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9ca6dbfa1.blank?vaa=1&amp;vcp=1&amp;vis=1&amp;pid=2460bab05&amp;color=0,0,0&amp;vpa=109&amp;vtp=1&amp;vaab=1&amp;bbb=1"/>
              <p:cNvSpPr/>
              <p:nvPr/>
            </p:nvSpPr>
            <p:spPr>
              <a:xfrm>
                <a:off x="8932607" y="3572954"/>
                <a:ext cx="2968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9ca6dbfa1.blank?vaa=1&amp;vcp=1&amp;vis=1&amp;pid=2460bab05&amp;color=0,0,0&amp;vpa=10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2607" y="3572954"/>
                <a:ext cx="29686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1" t="-110" r="128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289_1#9ca6dbfa1.blank?vaa=1&amp;vcp=1&amp;vis=1&amp;pid=2460bab05&amp;color=0,0,0&amp;vpa=110&amp;vtp=1&amp;vaab=1&amp;bbb=1&amp;hb=1"/>
          <p:cNvSpPr/>
          <p:nvPr/>
        </p:nvSpPr>
        <p:spPr>
          <a:xfrm>
            <a:off x="497337" y="407209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注射器里的液体注入烧瓶中，造成烧瓶内的气体被压缩，压强迅速增大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f063b892d?vaa=1&amp;vcp=1&amp;vis=1&amp;pid=66e2ea46b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混合物成分的探究题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一般以物质的化学性质为依据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重点考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查对物质性质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探究流程的掌握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对所给信息理解的准确性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以及思维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的严密性和表述的条理性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试题的呈现方式灵活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强调过程和方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是比较常见的一类探究题型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解答该类试题时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首先要根据题给信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推测出混合物可能的组成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再结合各成分的特性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确定实验原理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设计实验方案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预测实验现象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从而解答相关问题并得出最终结论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070323d4?vcp=1&amp;vis=1&amp;pid=2460bab05&amp;color=0,0,0&amp;vtp=1&amp;vaab=1&amp;bt=1&amp;bbb=1"/>
          <p:cNvSpPr/>
          <p:nvPr/>
        </p:nvSpPr>
        <p:spPr>
          <a:xfrm>
            <a:off x="539496" y="104689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任务三：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制订低碳行动方案。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（5）通过该项目的探究，同学们对低碳行动有了新的认识，请将下表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补充完整。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" name="QB_7_BD.290_2#7e6f3c46c?colgroup=5,24&amp;vaa=1&amp;vcp=1&amp;vis=1&amp;pid=2460bab0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029108"/>
              <a:ext cx="11082528" cy="2782000"/>
            </p:xfrm>
            <a:graphic>
              <a:graphicData uri="http://schemas.openxmlformats.org/drawingml/2006/table">
                <a:tbl>
                  <a:tblPr/>
                  <a:tblGrid>
                    <a:gridCol w="21214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611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低碳途径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低碳行动具体措施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减少二氧化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碳的排放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请举出一种具体做法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任写一条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促进二氧化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碳的吸收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植树造林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利用绿色植物的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作用吸收大气中的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3" name="QB_7_BD.290_2#7e6f3c46c?colgroup=5,24&amp;vaa=1&amp;vcp=1&amp;vis=1&amp;pid=2460bab0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029108"/>
              <a:ext cx="11082528" cy="2782000"/>
            </p:xfrm>
            <a:graphic>
              <a:graphicData uri="http://schemas.openxmlformats.org/drawingml/2006/table">
                <a:tbl>
                  <a:tblPr/>
                  <a:tblGrid>
                    <a:gridCol w="2121408"/>
                    <a:gridCol w="896112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低碳途径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低碳行动具体措施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减少二氧化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碳的排放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请举出一种具体做法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任写一条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促进二氧化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碳的吸收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291_1#7e6f3c46c.blank?vaa=1&amp;vcp=1&amp;vis=1&amp;pid=2460bab05&amp;color=0,0,0&amp;vpa=111&amp;vtp=1&amp;vaab=1&amp;bbb=1"/>
          <p:cNvSpPr/>
          <p:nvPr/>
        </p:nvSpPr>
        <p:spPr>
          <a:xfrm>
            <a:off x="2743222" y="4111085"/>
            <a:ext cx="5237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多使用新能源汽车（合理即可）</a:t>
            </a:r>
            <a:endParaRPr lang="en-US" altLang="zh-CN" sz="2800" dirty="0"/>
          </a:p>
        </p:txBody>
      </p:sp>
      <p:sp>
        <p:nvSpPr>
          <p:cNvPr id="6" name="QB_7_AN.292_1#7e6f3c46c.blank?vaa=1&amp;vcp=1&amp;vis=1&amp;pid=2460bab05&amp;color=0,0,0&amp;vpa=112&amp;vtp=1&amp;vaab=1&amp;bbb=1"/>
          <p:cNvSpPr/>
          <p:nvPr/>
        </p:nvSpPr>
        <p:spPr>
          <a:xfrm>
            <a:off x="6997722" y="49585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" name="QB_7_BD.293_1#7e6f3c46c?colgroup=5,24&amp;vaa=1&amp;vcp=1&amp;vis=1&amp;pid=2460bab05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318831"/>
              <a:ext cx="11082528" cy="4924934"/>
            </p:xfrm>
            <a:graphic>
              <a:graphicData uri="http://schemas.openxmlformats.org/drawingml/2006/table">
                <a:tbl>
                  <a:tblPr/>
                  <a:tblGrid>
                    <a:gridCol w="21214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611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低碳途径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低碳行动具体措施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8537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二氧化碳的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转化和封存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二氧化碳与氨气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在高温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高压下可以合成尿素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同时生成水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该反应的化学方程式为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8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</a:t>
                          </a:r>
                          <a:r>
                            <a:rPr lang="en-US" altLang="zh-CN" sz="5200" b="0" i="0" u="sng" kern="0" spc="-99900">
                              <a:solidFill>
                                <a:srgbClr val="FF00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②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2021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中国科学家在人工合成淀粉方面取得重大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突破性进展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在国际上首次在实验室实现了二氧化碳到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淀粉的人工合成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成功探索了二氧化碳转化的新方法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③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⋯⋯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4" name="QB_7_BD.293_1#7e6f3c46c?colgroup=5,24&amp;vaa=1&amp;vcp=1&amp;vis=1&amp;pid=2460bab05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318831"/>
              <a:ext cx="11082528" cy="4924934"/>
            </p:xfrm>
            <a:graphic>
              <a:graphicData uri="http://schemas.openxmlformats.org/drawingml/2006/table">
                <a:tbl>
                  <a:tblPr/>
                  <a:tblGrid>
                    <a:gridCol w="2121408"/>
                    <a:gridCol w="896112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低碳途径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低碳行动具体措施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38531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二氧化碳的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转化和封存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94_1#7e6f3c46c.blank?vaa=1&amp;vcp=1&amp;vis=1&amp;pid=2460bab05&amp;color=0,0,0&amp;vpa=113&amp;vtp=1&amp;vaab=1&amp;bbb=1&amp;rh=64.69504"/>
              <p:cNvSpPr/>
              <p:nvPr/>
            </p:nvSpPr>
            <p:spPr>
              <a:xfrm>
                <a:off x="2756716" y="2995707"/>
                <a:ext cx="5287074" cy="8149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800" b="0" baseline="-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高温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800" b="0" i="1" baseline="-8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高压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94_1#7e6f3c46c.blank?vaa=1&amp;vcp=1&amp;vis=1&amp;pid=2460bab05&amp;color=0,0,0&amp;vpa=113&amp;vtp=1&amp;vaab=1&amp;bbb=1&amp;rh=64.6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6716" y="2995707"/>
                <a:ext cx="5287074" cy="814959"/>
              </a:xfrm>
              <a:prstGeom prst="rect">
                <a:avLst/>
              </a:prstGeom>
              <a:blipFill rotWithShape="1">
                <a:blip r:embed="rId4"/>
                <a:stretch>
                  <a:fillRect l="-3" t="-1453" r="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7_BD.293_1#7e6f3c46c?colgroup=5,24&amp;vaa=1&amp;vcp=1&amp;vis=1&amp;pid=2460bab05&amp;color=0,0,0&amp;vtp=1&amp;vaab=1&amp;bt=1&amp;bbb=1"/>
          <p:cNvSpPr txBox="1"/>
          <p:nvPr/>
        </p:nvSpPr>
        <p:spPr>
          <a:xfrm>
            <a:off x="10903879" y="6104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295_3#7e6f3c46c?htil=42&amp;vaa=1&amp;vcp=1&amp;vis=1&amp;pid=2460bab05&amp;color=0,0,0&amp;mp=1&amp;vtp=1&amp;vaab=1&amp;bt=1&amp;bbb=1&amp;hb=1"/>
          <p:cNvSpPr/>
          <p:nvPr/>
        </p:nvSpPr>
        <p:spPr>
          <a:xfrm>
            <a:off x="597408" y="2812837"/>
            <a:ext cx="10997184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愉快的项目之旅结束了，同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决定立刻行动起来，助力“双碳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标早日实现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657e61bf?vcp=1&amp;pid=b8c91f33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提醒：请完成第25讲备考练习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bc975f72.fixed?vcp=1&amp;pid=353f1160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中考化学探究题</a:t>
            </a:r>
            <a:endParaRPr lang="en-US" altLang="zh-CN" sz="4000" dirty="0"/>
          </a:p>
        </p:txBody>
      </p:sp>
      <p:sp>
        <p:nvSpPr>
          <p:cNvPr id="3" name="C_3_BD#7bc975f72.fixed?vcp=1&amp;pid=353f116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753a391f?vcp=1&amp;pid=7bc975f7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5_BD.296_1#0e49affad?sp=1&amp;vaa=1&amp;vcp=1&amp;vis=1&amp;pid=4753a391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（2024·福建·中考）排放含磷废水会使水体富营养化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。为除去废水中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，某化学小组的同学开展下列研究。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.制备吸附剂。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297_1#4e550b813?vaa=1&amp;vcp=1&amp;vis=1&amp;pid=0e49affa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C86A0219-F456-4473-9166-777942629A76}"/>
                  </a:ext>
                </a:extLst>
              </p:cNvPr>
              <p:cNvSpPr/>
              <p:nvPr/>
            </p:nvSpPr>
            <p:spPr>
              <a:xfrm>
                <a:off x="539496" y="331891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【实验1】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往桑枝木炭中加入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溶液，浸泡后再加入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，经系列操作制得吸附剂A和吸附剂B。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297_1#4e550b813?vaa=1&amp;vcp=1&amp;vis=1&amp;pid=0e49affa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C86A0219-F456-4473-9166-777942629A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1891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3952" b="-17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98_1#280392f7c?vaa=1&amp;vcp=1&amp;vis=1&amp;pid=4e550b813&amp;color=0,0,0&amp;vtp=1&amp;vaab=1&amp;bbb=1">
                <a:extLst>
                  <a:ext uri="{FF2B5EF4-FFF2-40B4-BE49-F238E27FC236}">
                    <a16:creationId xmlns:a16="http://schemas.microsoft.com/office/drawing/2014/main" id="{2DFCA79F-A807-40B2-AF72-1D5E65AF6F63}"/>
                  </a:ext>
                </a:extLst>
              </p:cNvPr>
              <p:cNvSpPr/>
              <p:nvPr/>
            </p:nvSpPr>
            <p:spPr>
              <a:xfrm>
                <a:off x="539496" y="452528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）使用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可测定溶液的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应的化学方程式为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298_1#280392f7c?vaa=1&amp;vcp=1&amp;vis=1&amp;pid=4e550b813&amp;color=0,0,0&amp;vtp=1&amp;vaab=1&amp;bbb=1">
                <a:extLst>
                  <a:ext uri="{FF2B5EF4-FFF2-40B4-BE49-F238E27FC236}">
                    <a16:creationId xmlns:a16="http://schemas.microsoft.com/office/drawing/2014/main" id="{2DFCA79F-A807-40B2-AF72-1D5E65AF6F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25283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b="-10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280392f7c.blank?vaa=1&amp;vcp=1&amp;vis=1&amp;pid=4e550b813&amp;color=0,0,0&amp;vpa=114&amp;vtp=1&amp;vaab=1&amp;bbb=1">
                <a:extLst>
                  <a:ext uri="{FF2B5EF4-FFF2-40B4-BE49-F238E27FC236}">
                    <a16:creationId xmlns:a16="http://schemas.microsoft.com/office/drawing/2014/main" id="{8890924D-8E30-4085-BACC-61BF917D628B}"/>
                  </a:ext>
                </a:extLst>
              </p:cNvPr>
              <p:cNvSpPr/>
              <p:nvPr/>
            </p:nvSpPr>
            <p:spPr>
              <a:xfrm>
                <a:off x="2111914" y="4614183"/>
                <a:ext cx="141287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试纸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1_1#280392f7c.blank?vaa=1&amp;vcp=1&amp;vis=1&amp;pid=4e550b813&amp;color=0,0,0&amp;vpa=114&amp;vtp=1&amp;vaab=1&amp;bbb=1">
                <a:extLst>
                  <a:ext uri="{FF2B5EF4-FFF2-40B4-BE49-F238E27FC236}">
                    <a16:creationId xmlns:a16="http://schemas.microsoft.com/office/drawing/2014/main" id="{8890924D-8E30-4085-BACC-61BF917D6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914" y="4614183"/>
                <a:ext cx="1412875" cy="410782"/>
              </a:xfrm>
              <a:prstGeom prst="rect">
                <a:avLst/>
              </a:prstGeom>
              <a:blipFill>
                <a:blip r:embed="rId5"/>
                <a:stretch>
                  <a:fillRect t="-37313" r="-6034" b="-46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01_1#280392f7c.blank?vaa=1&amp;vcp=1&amp;vis=1&amp;pid=4e550b813&amp;color=0,0,0&amp;vpa=115&amp;vtp=1&amp;vaab=1&amp;bbb=1">
                <a:extLst>
                  <a:ext uri="{FF2B5EF4-FFF2-40B4-BE49-F238E27FC236}">
                    <a16:creationId xmlns:a16="http://schemas.microsoft.com/office/drawing/2014/main" id="{43F24D7E-FEEC-4E2D-99E3-455898C8E6AD}"/>
                  </a:ext>
                </a:extLst>
              </p:cNvPr>
              <p:cNvSpPr/>
              <p:nvPr/>
            </p:nvSpPr>
            <p:spPr>
              <a:xfrm>
                <a:off x="3433509" y="5900756"/>
                <a:ext cx="720172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01_1#280392f7c.blank?vaa=1&amp;vcp=1&amp;vis=1&amp;pid=4e550b813&amp;color=0,0,0&amp;vpa=115&amp;vtp=1&amp;vaab=1&amp;bbb=1">
                <a:extLst>
                  <a:ext uri="{FF2B5EF4-FFF2-40B4-BE49-F238E27FC236}">
                    <a16:creationId xmlns:a16="http://schemas.microsoft.com/office/drawing/2014/main" id="{43F24D7E-FEEC-4E2D-99E3-455898C8E6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509" y="5900756"/>
                <a:ext cx="7201726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8569c7fa?vcp=1&amp;vis=1&amp;pid=0e49affad&amp;color=0,0,0&amp;vtp=1&amp;vaab=1&amp;bt=1&amp;bbb=1"/>
          <p:cNvSpPr/>
          <p:nvPr/>
        </p:nvSpPr>
        <p:spPr>
          <a:xfrm>
            <a:off x="539496" y="54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Ⅱ.研究吸附剂的性能。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302_1#47d7d3b1c?vaa=1&amp;vcp=1&amp;vis=1&amp;pid=0e49affad&amp;color=0,0,0&amp;vtp=1&amp;vaab=1&amp;bbb=1&amp;hb=1"/>
              <p:cNvSpPr/>
              <p:nvPr/>
            </p:nvSpPr>
            <p:spPr>
              <a:xfrm>
                <a:off x="539496" y="109940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【实验2】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为比较两种吸附剂的除磷性能，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，分别取含磷浓度为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的两份等量含磷废水，将废水的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均调至6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，用两种吸附剂进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行控制单一变量实验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，结果如下表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（吸附量是指每克吸附剂吸附的废水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中磷元素的质量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302_1#47d7d3b1c?vaa=1&amp;vcp=1&amp;vis=1&amp;pid=0e49affa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9940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988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O_6_BD.302_2#47d7d3b1c?colgroup=2,16,10&amp;vaa=1&amp;vcp=1&amp;vis=1&amp;pid=0e49affa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49734F7F-B56A-4FF7-BE97-26CE70E72E7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295709"/>
                  </p:ext>
                </p:extLst>
              </p:nvPr>
            </p:nvGraphicFramePr>
            <p:xfrm>
              <a:off x="539496" y="3596164"/>
              <a:ext cx="11027664" cy="2795080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3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44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1328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吸附剂质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废水的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吸附率/%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吸附量/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𝑦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O_6_BD.302_2#47d7d3b1c?colgroup=2,16,10&amp;vaa=1&amp;vcp=1&amp;vis=1&amp;pid=0e49affa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49734F7F-B56A-4FF7-BE97-26CE70E72E7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295709"/>
                  </p:ext>
                </p:extLst>
              </p:nvPr>
            </p:nvGraphicFramePr>
            <p:xfrm>
              <a:off x="539496" y="3596164"/>
              <a:ext cx="11027664" cy="2795080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3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44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1328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9808" t="-52459" r="-351282" b="-1180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2532" t="-52459" r="-362447" b="-1180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237" t="-52459" r="-263983" b="-1180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吸附率/%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2315" t="-52459" r="-643" b="-1180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237" t="-296809" r="-263983" b="-1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9808" t="-396809" r="-351282" b="-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" name="QO_6_BD.302_2#47d7d3b1c?colgroup=2,16,10&amp;vaa=1&amp;vcp=1&amp;vis=1&amp;pid=0e49affad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678146"/>
              <a:ext cx="11027664" cy="2795080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3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44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1328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吸附剂质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废水的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吸附率/%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吸附量/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𝑦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1" name="QO_6_BD.302_2#47d7d3b1c?colgroup=2,16,10&amp;vaa=1&amp;vcp=1&amp;vis=1&amp;pid=0e49affad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678146"/>
              <a:ext cx="11027664" cy="2795080"/>
            </p:xfrm>
            <a:graphic>
              <a:graphicData uri="http://schemas.openxmlformats.org/drawingml/2006/table">
                <a:tbl>
                  <a:tblPr/>
                  <a:tblGrid>
                    <a:gridCol w="1106424"/>
                    <a:gridCol w="1353312"/>
                    <a:gridCol w="1901952"/>
                    <a:gridCol w="1444752"/>
                    <a:gridCol w="1435608"/>
                    <a:gridCol w="1892808"/>
                    <a:gridCol w="1892808"/>
                  </a:tblGrid>
                  <a:tr h="53956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111315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吸附率/%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03_1#467cf0f49?vaa=1&amp;vcp=1&amp;vis=1&amp;pid=47d7d3b1c&amp;color=0,0,0&amp;vtp=1&amp;vaab=1&amp;bbb=1"/>
              <p:cNvSpPr/>
              <p:nvPr/>
            </p:nvSpPr>
            <p:spPr>
              <a:xfrm>
                <a:off x="539496" y="461286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（3）上表中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303_1#467cf0f49?vaa=1&amp;vcp=1&amp;vis=1&amp;pid=47d7d3b1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12862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304_1#467cf0f49.blank?vaa=1&amp;vcp=1&amp;vis=1&amp;pid=47d7d3b1c&amp;color=0,0,0&amp;vpa=116&amp;vtp=1&amp;vaab=1&amp;bbb=1"/>
          <p:cNvSpPr/>
          <p:nvPr/>
        </p:nvSpPr>
        <p:spPr>
          <a:xfrm>
            <a:off x="3069241" y="4561427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260</a:t>
            </a:r>
            <a:endParaRPr lang="en-US" altLang="zh-CN" sz="2800" dirty="0"/>
          </a:p>
        </p:txBody>
      </p:sp>
      <p:sp>
        <p:nvSpPr>
          <p:cNvPr id="5" name="QB_7_AN.305_1#467cf0f49.blank?vaa=1&amp;vcp=1&amp;vis=1&amp;pid=47d7d3b1c&amp;color=0,0,0&amp;vpa=117&amp;vtp=1&amp;vaab=1&amp;bbb=1"/>
          <p:cNvSpPr/>
          <p:nvPr/>
        </p:nvSpPr>
        <p:spPr>
          <a:xfrm>
            <a:off x="4844192" y="4561427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306_1#7d81e052c?vaa=1&amp;vcp=1&amp;vis=1&amp;pid=0e49affad&amp;color=0,0,0&amp;vtp=1&amp;vaab=1&amp;bt=1&amp;bbb=1&amp;hb=1"/>
              <p:cNvSpPr/>
              <p:nvPr/>
            </p:nvSpPr>
            <p:spPr>
              <a:xfrm>
                <a:off x="539496" y="5445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【实验3】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为研究废水的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对吸附剂A除磷性能的影响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，请你设计实验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306_1#7d81e052c?vaa=1&amp;vcp=1&amp;vis=1&amp;pid=0e49aff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576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823" b="-16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BD.307_1#fed0686de?vaa=1&amp;vcp=1&amp;vis=1&amp;pid=7d81e052c&amp;color=0,0,0&amp;vtp=1&amp;vaab=1&amp;bbb=1&amp;hb=1"/>
          <p:cNvSpPr/>
          <p:nvPr/>
        </p:nvSpPr>
        <p:spPr>
          <a:xfrm>
            <a:off x="539496" y="18240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）该实验方案为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308_1#fed0686de.blank?vaa=1&amp;vcp=1&amp;vis=1&amp;pid=7d81e052c&amp;color=0,0,0&amp;vpa=118&amp;vtp=1&amp;vaab=1&amp;bbb=1&amp;hb=1"/>
              <p:cNvSpPr/>
              <p:nvPr/>
            </p:nvSpPr>
            <p:spPr>
              <a:xfrm>
                <a:off x="539496" y="1793557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将废水的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调成不同大小，控制其他条件相同，分别用吸附剂A进行除磷实验，测定吸附率和吸附量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308_1#fed0686de.blank?vaa=1&amp;vcp=1&amp;vis=1&amp;pid=7d81e052c&amp;color=0,0,0&amp;vpa=11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3557"/>
                <a:ext cx="11109960" cy="1207072"/>
              </a:xfrm>
              <a:prstGeom prst="rect">
                <a:avLst/>
              </a:prstGeom>
              <a:blipFill>
                <a:blip r:embed="rId4"/>
                <a:stretch>
                  <a:fillRect l="-1976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7_BD#94b885652?vcp=1&amp;vis=1&amp;pid=7d81e052c&amp;color=0,0,0&amp;vtp=1&amp;vaab=1&amp;bt=1&amp;bbb=1">
            <a:extLst>
              <a:ext uri="{FF2B5EF4-FFF2-40B4-BE49-F238E27FC236}">
                <a16:creationId xmlns:a16="http://schemas.microsoft.com/office/drawing/2014/main" id="{13F387D7-CF0D-4726-A1D0-44D3E5F00EDF}"/>
              </a:ext>
            </a:extLst>
          </p:cNvPr>
          <p:cNvSpPr/>
          <p:nvPr/>
        </p:nvSpPr>
        <p:spPr>
          <a:xfrm>
            <a:off x="539496" y="3048253"/>
            <a:ext cx="4215384" cy="18414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Ⅲ.研究吸附剂的应用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含磷废水的净化处理过程如图1所示。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6" name="P_7_BD#94b885652?iti=70&amp;vcp=1&amp;vis=1&amp;pid=7d81e052c&amp;color=0,0,0&amp;tib=255,255,255&amp;vtp=1&amp;vaab=1" descr="preencoded.png">
            <a:extLst>
              <a:ext uri="{FF2B5EF4-FFF2-40B4-BE49-F238E27FC236}">
                <a16:creationId xmlns:a16="http://schemas.microsoft.com/office/drawing/2014/main" id="{1B49F4B0-C2C3-41F9-99DA-947021CE718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7280" y="3055874"/>
            <a:ext cx="7126806" cy="321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94b885652?iti=70&amp;vcp=1&amp;vis=1&amp;pid=7d81e052c&amp;color=0,0,0&amp;vtp=1&amp;vaab=1&amp;bbb=1">
            <a:extLst>
              <a:ext uri="{FF2B5EF4-FFF2-40B4-BE49-F238E27FC236}">
                <a16:creationId xmlns:a16="http://schemas.microsoft.com/office/drawing/2014/main" id="{139DD11D-2546-42E5-91C4-2AAB730B374B}"/>
              </a:ext>
            </a:extLst>
          </p:cNvPr>
          <p:cNvSpPr/>
          <p:nvPr/>
        </p:nvSpPr>
        <p:spPr>
          <a:xfrm>
            <a:off x="7856321" y="5851202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09_1#44b48dfb4?vaa=1&amp;vcp=1&amp;vis=1&amp;pid=7d81e052c&amp;color=0,0,0&amp;mp=1&amp;vtp=1&amp;vaab=1&amp;bt=1&amp;bbb=1&amp;hb=1"/>
              <p:cNvSpPr/>
              <p:nvPr/>
            </p:nvSpPr>
            <p:spPr>
              <a:xfrm>
                <a:off x="539496" y="5407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（5）从实验2数据判断，“吸附剂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”应选择吸附剂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填“A”或“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B”），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除磷效果较好。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（6）从以上净水过程可以归纳出物质分离的一般思路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：明确混合物中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的物质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确定物质的分离方法。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09_1#44b48dfb4?vaa=1&amp;vcp=1&amp;vis=1&amp;pid=7d81e052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0734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317" b="-7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44b48dfb4.blank?vaa=1&amp;vcp=1&amp;vis=1&amp;pid=7d81e052c&amp;color=0,0,0&amp;mp=1&amp;vpa=119&amp;vtp=1&amp;vaab=1"/>
          <p:cNvSpPr/>
          <p:nvPr/>
        </p:nvSpPr>
        <p:spPr>
          <a:xfrm>
            <a:off x="8153939" y="5102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7_AN.312_1#44b48dfb4.blank?vaa=1&amp;vcp=1&amp;vis=1&amp;pid=7d81e052c&amp;color=0,0,0&amp;vpa=120&amp;vtp=1&amp;vaab=1&amp;bbb=1"/>
          <p:cNvSpPr/>
          <p:nvPr/>
        </p:nvSpPr>
        <p:spPr>
          <a:xfrm>
            <a:off x="2448464" y="2432399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分析各物质的性质差异</a:t>
            </a:r>
            <a:endParaRPr lang="en-US" altLang="zh-CN" sz="2800" dirty="0"/>
          </a:p>
        </p:txBody>
      </p:sp>
      <p:pic>
        <p:nvPicPr>
          <p:cNvPr id="6" name="P_7_BD#94b885652?iti=70&amp;vcp=1&amp;vis=1&amp;pid=7d81e052c&amp;color=0,0,0&amp;tib=255,255,255&amp;vtp=1&amp;vaab=1" descr="preencoded.png">
            <a:extLst>
              <a:ext uri="{FF2B5EF4-FFF2-40B4-BE49-F238E27FC236}">
                <a16:creationId xmlns:a16="http://schemas.microsoft.com/office/drawing/2014/main" id="{FE434994-5398-4BDB-A918-68128A48755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7280" y="3055874"/>
            <a:ext cx="7126806" cy="321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94b885652?iti=70&amp;vcp=1&amp;vis=1&amp;pid=7d81e052c&amp;color=0,0,0&amp;vtp=1&amp;vaab=1&amp;bbb=1">
            <a:extLst>
              <a:ext uri="{FF2B5EF4-FFF2-40B4-BE49-F238E27FC236}">
                <a16:creationId xmlns:a16="http://schemas.microsoft.com/office/drawing/2014/main" id="{B1158C3D-CE88-4F39-A352-32FF93F720CD}"/>
              </a:ext>
            </a:extLst>
          </p:cNvPr>
          <p:cNvSpPr/>
          <p:nvPr/>
        </p:nvSpPr>
        <p:spPr>
          <a:xfrm>
            <a:off x="7856321" y="5851202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0cf6cf9?vcp=1&amp;pid=66e2ea46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20_1#40ab0ec96?vaa=1&amp;vcp=1&amp;vis=1&amp;pid=480cf6cf9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（2024·广西柳州·模拟）某饼干的配料表如下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，研究性学习小组的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同学对其部分成分进行相关探究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O_6_BD.20_2#40ab0ec96?colgroup=30&amp;vaa=1&amp;vcp=1&amp;vis=1&amp;pid=480cf6cf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212891"/>
              <a:ext cx="11100816" cy="1688656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6886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×××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饼干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u="none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  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配料表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：小麦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白砂糖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植物油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乳粉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玉米淀粉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麦芽糖精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食用盐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食用香精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豆磷脂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O_6_BD.20_2#40ab0ec96?colgroup=30&amp;vaa=1&amp;vcp=1&amp;vis=1&amp;pid=480cf6cf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212891"/>
              <a:ext cx="11100816" cy="1688656"/>
            </p:xfrm>
            <a:graphic>
              <a:graphicData uri="http://schemas.openxmlformats.org/drawingml/2006/table">
                <a:tbl>
                  <a:tblPr/>
                  <a:tblGrid>
                    <a:gridCol w="11100816"/>
                  </a:tblGrid>
                  <a:tr h="1688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13_1#c905d5ef5?iti=71&amp;htil=43&amp;vaa=1&amp;vcp=1&amp;vis=1&amp;pid=4753a391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3548" y="544270"/>
            <a:ext cx="3838845" cy="401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13_2#c905d5ef5?iti=71&amp;htil=43&amp;vaa=1&amp;vcp=1&amp;vis=1&amp;pid=4753a391f&amp;color=0,0,0&amp;vtp=1&amp;vaab=1&amp;bbb=1"/>
          <p:cNvSpPr/>
          <p:nvPr/>
        </p:nvSpPr>
        <p:spPr>
          <a:xfrm>
            <a:off x="9915811" y="4557608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313_3#c905d5ef5?htil=43&amp;sp=1&amp;vaa=1&amp;vcp=1&amp;vis=1&amp;pid=4753a391f&amp;color=0,0,0&amp;vtp=1&amp;vaab=1&amp;bt=1&amp;bbb=1&amp;hb=1&amp;hs=1"/>
              <p:cNvSpPr/>
              <p:nvPr/>
            </p:nvSpPr>
            <p:spPr>
              <a:xfrm>
                <a:off x="539496" y="545782"/>
                <a:ext cx="7446264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（2024·陕西·中考）某化学兴趣小组的同学，用图2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示实验以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DIY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”的形式探究酸、碱、盐的化学性质。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O_5_BD.313_3#c905d5ef5?htil=43&amp;sp=1&amp;vaa=1&amp;vcp=1&amp;vis=1&amp;pid=4753a391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782"/>
                <a:ext cx="7446264" cy="1886350"/>
              </a:xfrm>
              <a:prstGeom prst="rect">
                <a:avLst/>
              </a:prstGeom>
              <a:blipFill>
                <a:blip r:embed="rId4"/>
                <a:stretch>
                  <a:fillRect l="-2948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314_1#49119886d?htil=43&amp;vaa=1&amp;vcp=1&amp;vis=1&amp;pid=c905d5ef5&amp;color=0,0,0&amp;vtp=1&amp;vaab=1&amp;bbb=1&amp;hb=1&amp;hs=1"/>
          <p:cNvSpPr/>
          <p:nvPr/>
        </p:nvSpPr>
        <p:spPr>
          <a:xfrm>
            <a:off x="464801" y="2470232"/>
            <a:ext cx="7949184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【学习交流】（1）如图2所示，步骤Ⅰ是向镁带和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碳酸钙的混合物中加入稀盐酸后关闭分液漏斗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塞。实验中，观察到甲中镁带逐渐减少，碳酸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钙逐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渐消失，乙和丙中始终只有无色气泡，再无其他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QB_7_AN.315_1#49119886d.blank?vaa=1&amp;vcp=1&amp;vis=1&amp;pid=c905d5ef5&amp;color=0,0,0&amp;vpa=121&amp;vtp=1&amp;vaab=1&amp;bbb=1"/>
          <p:cNvSpPr/>
          <p:nvPr/>
        </p:nvSpPr>
        <p:spPr>
          <a:xfrm>
            <a:off x="3954412" y="504238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16_1#49119886d.blank?vaa=1&amp;vcp=1&amp;vis=1&amp;pid=c905d5ef5&amp;color=0,0,0&amp;vpa=122&amp;vtp=1&amp;vaab=1&amp;bbb=1&amp;hb=1"/>
              <p:cNvSpPr/>
              <p:nvPr/>
            </p:nvSpPr>
            <p:spPr>
              <a:xfrm>
                <a:off x="540493" y="5034769"/>
                <a:ext cx="11112011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16_1#49119886d.blank?vaa=1&amp;vcp=1&amp;vis=1&amp;pid=c905d5ef5&amp;color=0,0,0&amp;vpa=12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3" y="5034769"/>
                <a:ext cx="11112011" cy="1145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314_1#49119886d?htil=43&amp;vaa=1&amp;vcp=1&amp;vis=1&amp;pid=c905d5ef5&amp;color=0,0,0&amp;vtp=1&amp;vaab=1&amp;bbb=1&amp;hb=1&amp;hs=1"/>
              <p:cNvSpPr/>
              <p:nvPr/>
            </p:nvSpPr>
            <p:spPr>
              <a:xfrm>
                <a:off x="464801" y="5072869"/>
                <a:ext cx="11187703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明显现象。则气体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乙中反应的化学方程式为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314_1#49119886d?htil=43&amp;vaa=1&amp;vcp=1&amp;vis=1&amp;pid=c905d5e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01" y="5072869"/>
                <a:ext cx="11187703" cy="1201357"/>
              </a:xfrm>
              <a:prstGeom prst="rect">
                <a:avLst/>
              </a:prstGeom>
              <a:blipFill>
                <a:blip r:embed="rId6"/>
                <a:stretch>
                  <a:fillRect l="-1906" r="-381" b="-16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17_1#da8087bf9?iti=72&amp;htil=44&amp;vaa=1&amp;vcp=1&amp;vis=1&amp;pid=c905d5ef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9019" y="572103"/>
            <a:ext cx="4227864" cy="434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17_2#da8087bf9?iti=72&amp;htil=44&amp;vaa=1&amp;vcp=1&amp;vis=1&amp;pid=c905d5ef5&amp;color=0,0,0&amp;vtp=1&amp;vaab=1&amp;bbb=1"/>
          <p:cNvSpPr/>
          <p:nvPr/>
        </p:nvSpPr>
        <p:spPr>
          <a:xfrm>
            <a:off x="9892951" y="49830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4" name="QB_7_BD.317_3#da8087bf9?htil=44&amp;vaa=1&amp;vcp=1&amp;vis=1&amp;pid=c905d5ef5&amp;color=0,0,0&amp;vtp=1&amp;vaab=1&amp;bt=1&amp;bbb=1&amp;hb=1"/>
          <p:cNvSpPr/>
          <p:nvPr/>
        </p:nvSpPr>
        <p:spPr>
          <a:xfrm>
            <a:off x="539495" y="2442629"/>
            <a:ext cx="7853885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（2）步骤Ⅱ是在甲中碳酸钙完全消失后，将甲、乙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的导管接口重新进行了连接。实验中，当观察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中液面下降时，丙中同时产生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束实验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QB_7_AN.1_1#da8087bf9.blank?vaa=1&amp;vcp=1&amp;vis=1&amp;pid=c905d5ef5&amp;color=0,0,0&amp;vpa=123&amp;vtp=1&amp;vaab=1&amp;bbb=1"/>
          <p:cNvSpPr/>
          <p:nvPr/>
        </p:nvSpPr>
        <p:spPr>
          <a:xfrm>
            <a:off x="6180675" y="370944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白色沉淀</a:t>
            </a:r>
            <a:endParaRPr lang="en-US" altLang="zh-CN" sz="2800" dirty="0"/>
          </a:p>
        </p:txBody>
      </p:sp>
      <p:sp>
        <p:nvSpPr>
          <p:cNvPr id="6" name="P_6_BD#87582c424?htil=44&amp;vcp=1&amp;vis=1&amp;pid=c905d5ef5&amp;color=0,0,0&amp;vtp=1&amp;vaab=1&amp;bbb=1&amp;hb=1"/>
          <p:cNvSpPr/>
          <p:nvPr/>
        </p:nvSpPr>
        <p:spPr>
          <a:xfrm>
            <a:off x="539496" y="4921536"/>
            <a:ext cx="81107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提出问题】实验结束后，丙中溶液的溶质成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19_1#79333b24b?iti=73&amp;htil=45&amp;vaa=1&amp;vcp=1&amp;vis=1&amp;pid=c905d5ef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3840" y="631429"/>
            <a:ext cx="4038600" cy="41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19_2#79333b24b?iti=73&amp;htil=45&amp;vaa=1&amp;vcp=1&amp;vis=1&amp;pid=c905d5ef5&amp;color=0,0,0&amp;vtp=1&amp;vaab=1&amp;bbb=1"/>
          <p:cNvSpPr/>
          <p:nvPr/>
        </p:nvSpPr>
        <p:spPr>
          <a:xfrm>
            <a:off x="9878002" y="481422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319_3#79333b24b?htil=45&amp;vaa=1&amp;vcp=1&amp;vis=1&amp;pid=c905d5ef5&amp;color=0,0,0&amp;mp=1&amp;vtp=1&amp;vaab=1&amp;bt=1&amp;bbb=1&amp;hb=1"/>
              <p:cNvSpPr/>
              <p:nvPr/>
            </p:nvSpPr>
            <p:spPr>
              <a:xfrm>
                <a:off x="539496" y="1519904"/>
                <a:ext cx="811987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【作出猜想】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小组讨论后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，确定只有猜想四不合理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。你认为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319_3#79333b24b?htil=45&amp;vaa=1&amp;vcp=1&amp;vis=1&amp;pid=c905d5ef5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904"/>
                <a:ext cx="811987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730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320_1#79333b24b.blank?vaa=1&amp;vcp=1&amp;vis=1&amp;pid=c905d5ef5&amp;color=0,0,0&amp;mp=1&amp;vpa=124&amp;vtp=1&amp;vaab=1&amp;bbb=1"/>
              <p:cNvSpPr/>
              <p:nvPr/>
            </p:nvSpPr>
            <p:spPr>
              <a:xfrm>
                <a:off x="1616614" y="4830921"/>
                <a:ext cx="666464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能发生反应，不能共存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6_AN.320_1#79333b24b.blank?vaa=1&amp;vcp=1&amp;vis=1&amp;pid=c905d5ef5&amp;color=0,0,0&amp;mp=1&amp;vpa=1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614" y="4830921"/>
                <a:ext cx="6664643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8" t="-116" r="3" b="-5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21_1#285ac1cf6?iti=74&amp;htil=46&amp;vaa=1&amp;vcp=1&amp;vis=1&amp;pid=c905d5e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5613" y="824516"/>
            <a:ext cx="3983617" cy="408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21_2#285ac1cf6?iti=74&amp;htil=46&amp;vaa=1&amp;vcp=1&amp;vis=1&amp;pid=c905d5ef5&amp;color=0,0,0&amp;vtp=1&amp;vaab=1&amp;bbb=1"/>
          <p:cNvSpPr/>
          <p:nvPr/>
        </p:nvSpPr>
        <p:spPr>
          <a:xfrm>
            <a:off x="9522368" y="50378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21_3#285ac1cf6?htil=46&amp;vaa=1&amp;vcp=1&amp;vis=1&amp;pid=c905d5ef5&amp;color=0,0,0&amp;vtp=1&amp;vaab=1&amp;bt=1&amp;bbb=1&amp;hb=1"/>
              <p:cNvSpPr/>
              <p:nvPr/>
            </p:nvSpPr>
            <p:spPr>
              <a:xfrm>
                <a:off x="539496" y="1253204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【实验验证】（1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）小明认为选择无色酚酞溶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、稀盐酸即可验证以上三种合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理猜想。你认为不用上述试剂中的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也能达到实验目的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21_3#285ac1cf6?htil=46&amp;vaa=1&amp;vcp=1&amp;vis=1&amp;pid=c905d5e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3204"/>
                <a:ext cx="74340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-446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322_1#285ac1cf6.blank?vaa=1&amp;vcp=1&amp;vis=1&amp;pid=c905d5ef5&amp;color=0,0,0&amp;vpa=125&amp;vtp=1&amp;vaab=1&amp;bbb=1&amp;hb=1"/>
          <p:cNvSpPr/>
          <p:nvPr/>
        </p:nvSpPr>
        <p:spPr>
          <a:xfrm>
            <a:off x="539496" y="2518124"/>
            <a:ext cx="743407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无色酚酞溶液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3_1#af5f2a8ca?sp=1&amp;vaa=1&amp;vcp=1&amp;vis=1&amp;pid=c905d5ef5&amp;color=0,0,0&amp;vtp=1&amp;vaab=1&amp;bt=1&amp;bbb=1"/>
          <p:cNvSpPr/>
          <p:nvPr/>
        </p:nvSpPr>
        <p:spPr>
          <a:xfrm>
            <a:off x="539496" y="13286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（2）小明用三支试管各取少量实验后丙中的溶液，并分别进行下列实验。</a:t>
            </a:r>
            <a:endParaRPr lang="en-US" altLang="zh-CN" sz="2800" spc="-50" dirty="0"/>
          </a:p>
        </p:txBody>
      </p:sp>
      <p:pic>
        <p:nvPicPr>
          <p:cNvPr id="3" name="QB_7_BD.323_2#af5f2a8ca?vaa=1&amp;vcp=1&amp;vis=1&amp;pid=c905d5e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4056" y="2010251"/>
            <a:ext cx="672084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23_3#af5f2a8ca?vaa=1&amp;vcp=1&amp;vis=1&amp;pid=c905d5ef5&amp;color=0,0,0&amp;vtp=1&amp;vaab=1&amp;bbb=1&amp;hb=1"/>
          <p:cNvSpPr/>
          <p:nvPr/>
        </p:nvSpPr>
        <p:spPr>
          <a:xfrm>
            <a:off x="539496" y="43089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实验中观察到A中溶液颜色变红，B中无明显现象，C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中有气泡生成，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则证明猜想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324_1#af5f2a8ca.blank?vaa=1&amp;vcp=1&amp;vis=1&amp;pid=c905d5ef5&amp;color=0,0,0&amp;vpa=126&amp;vtp=1&amp;vaab=1"/>
          <p:cNvSpPr/>
          <p:nvPr/>
        </p:nvSpPr>
        <p:spPr>
          <a:xfrm>
            <a:off x="2327814" y="490521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25_1#92eb57979?vaa=1&amp;vcp=1&amp;vis=1&amp;pid=c905d5ef5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【拓展反思】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实验结束后，将甲、乙、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丙中的溶液倒入废液缸中，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测得废液的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，则废液中溶质的成分除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325_1#92eb57979?vaa=1&amp;vcp=1&amp;vis=1&amp;pid=c905d5e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1711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326_1#92eb57979.blank?vaa=1&amp;vcp=1&amp;vis=1&amp;pid=c905d5ef5&amp;color=0,0,0&amp;vpa=127&amp;vtp=1&amp;vaab=1"/>
          <p:cNvSpPr/>
          <p:nvPr/>
        </p:nvSpPr>
        <p:spPr>
          <a:xfrm>
            <a:off x="9305640" y="11506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4" name="QO_5_BD.325_2#92eb57979?iti=75&amp;vaa=1&amp;vcp=1&amp;vis=1&amp;pid=c905d5ef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1891329"/>
            <a:ext cx="3584448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25_3#92eb57979?iti=75&amp;vaa=1&amp;vcp=1&amp;vis=1&amp;pid=c905d5ef5&amp;color=0,0,0&amp;vtp=1&amp;vaab=1&amp;bbb=1"/>
          <p:cNvSpPr/>
          <p:nvPr/>
        </p:nvSpPr>
        <p:spPr>
          <a:xfrm>
            <a:off x="5791867" y="565764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327_1#37c8192f0?sp=1&amp;vaa=1&amp;vcp=1&amp;vis=1&amp;pid=4753a391f&amp;color=0,0,0&amp;vtp=1&amp;vaab=1&amp;bt=1&amp;bbb=1&amp;hb=1"/>
              <p:cNvSpPr/>
              <p:nvPr/>
            </p:nvSpPr>
            <p:spPr>
              <a:xfrm>
                <a:off x="539496" y="554400"/>
                <a:ext cx="11109960" cy="442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（2024·四川眉山·中考）已知草酸钙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加热易分解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。某实验小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组的同学对其分解产物进行探究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查阅资料】草酸钙加热分解产生金属氧化物和非金属氧化物。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提出问题】非金属氧化物的成分是什么？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提出猜想】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。猜想二：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。猜想四：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327_1#37c8192f0?sp=1&amp;vaa=1&amp;vcp=1&amp;vis=1&amp;pid=4753a391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4428554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328_1#3008ea99f?vaa=1&amp;vcp=1&amp;vis=1&amp;pid=37c8192f0&amp;color=0,0,0&amp;vtp=1&amp;vaab=1&amp;bbb=1&amp;hb=1"/>
          <p:cNvSpPr/>
          <p:nvPr/>
        </p:nvSpPr>
        <p:spPr>
          <a:xfrm>
            <a:off x="539496" y="49541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【提出疑问】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猜想四不成立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329_1#3008ea99f.blank?vaa=1&amp;vcp=1&amp;vis=1&amp;pid=37c8192f0&amp;color=0,0,0&amp;vpa=128&amp;vtp=1&amp;vaab=1&amp;bbb=1&amp;hb=1"/>
          <p:cNvSpPr/>
          <p:nvPr/>
        </p:nvSpPr>
        <p:spPr>
          <a:xfrm>
            <a:off x="539496" y="492370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化学反应前后元素种类不变，反应物中不含氢元素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，不可能生成水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0_1#7b2df52c7?vaa=1&amp;vcp=1&amp;vis=1&amp;pid=37c8192f0&amp;color=0,0,0&amp;vtp=1&amp;vaab=1&amp;bt=1&amp;bbb=1"/>
          <p:cNvSpPr/>
          <p:nvPr/>
        </p:nvSpPr>
        <p:spPr>
          <a:xfrm>
            <a:off x="539496" y="7403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【设计实验】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实验装置如图3所示。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B_6_BD.330_2#7b2df52c7?iti=76&amp;vaa=1&amp;vcp=1&amp;vis=1&amp;pid=37c8192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936" y="1421923"/>
            <a:ext cx="6364224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30_3#7b2df52c7?iti=76&amp;vaa=1&amp;vcp=1&amp;vis=1&amp;pid=37c8192f0&amp;color=0,0,0&amp;vtp=1&amp;vaab=1&amp;bbb=1"/>
          <p:cNvSpPr/>
          <p:nvPr/>
        </p:nvSpPr>
        <p:spPr>
          <a:xfrm>
            <a:off x="5791867" y="37251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2" name="QB_6_BD.330_4#7b2df52c7?colgroup=16,13&amp;vaa=1&amp;vcp=1&amp;vis=1&amp;pid=37c8192f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31823"/>
              <a:ext cx="11091672" cy="1672528"/>
            </p:xfrm>
            <a:graphic>
              <a:graphicData uri="http://schemas.openxmlformats.org/drawingml/2006/table">
                <a:tbl>
                  <a:tblPr/>
                  <a:tblGrid>
                    <a:gridCol w="6099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9926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中观察到澄清石灰水变浑浊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非金属氧化物中有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中观察到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非金属氧化物中有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2" name="QB_6_BD.330_4#7b2df52c7?colgroup=16,13&amp;vaa=1&amp;vcp=1&amp;vis=1&amp;pid=37c8192f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431823"/>
              <a:ext cx="11091672" cy="1672528"/>
            </p:xfrm>
            <a:graphic>
              <a:graphicData uri="http://schemas.openxmlformats.org/drawingml/2006/table">
                <a:tbl>
                  <a:tblPr/>
                  <a:tblGrid>
                    <a:gridCol w="6099048"/>
                    <a:gridCol w="499262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中观察到澄清石灰水变浑浊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非金属氧化物中有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中观察到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31_1#7b2df52c7.blank?vaa=1&amp;vcp=1&amp;vis=1&amp;pid=37c8192f0&amp;color=0,0,0&amp;vpa=129&amp;vtp=1&amp;vaab=1&amp;bbb=1"/>
              <p:cNvSpPr/>
              <p:nvPr/>
            </p:nvSpPr>
            <p:spPr>
              <a:xfrm>
                <a:off x="9617256" y="5023706"/>
                <a:ext cx="7783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331_1#7b2df52c7.blank?vaa=1&amp;vcp=1&amp;vis=1&amp;pid=37c8192f0&amp;color=0,0,0&amp;vpa=12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7256" y="5023706"/>
                <a:ext cx="77832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3" t="-55" r="80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332_1#7b2df52c7.blank?vaa=1&amp;vcp=1&amp;vis=1&amp;pid=37c8192f0&amp;color=0,0,0&amp;vpa=130&amp;vtp=1&amp;vaab=1&amp;bbb=1"/>
          <p:cNvSpPr/>
          <p:nvPr/>
        </p:nvSpPr>
        <p:spPr>
          <a:xfrm>
            <a:off x="2301390" y="5523516"/>
            <a:ext cx="3103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黑色固体变成红色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3_1#b8652a9c1?vaa=1&amp;vcp=1&amp;vis=1&amp;pid=37c8192f0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成立，则草酸钙分解的化学方程式为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【交流反思】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从环保的角度考虑，该实验装置的不足之处是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b8652a9c1.blank?vaa=1&amp;vcp=1&amp;vis=1&amp;pid=37c8192f0&amp;color=0,0,0&amp;vpa=131&amp;vtp=1&amp;vaab=1"/>
          <p:cNvSpPr/>
          <p:nvPr/>
        </p:nvSpPr>
        <p:spPr>
          <a:xfrm>
            <a:off x="4283615" y="217395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2_1#b8652a9c1.blank?vaa=1&amp;vcp=1&amp;vis=1&amp;pid=37c8192f0&amp;color=0,0,0&amp;vpa=132&amp;vtp=1&amp;vaab=1&amp;bbb=1&amp;rh=43.6"/>
              <p:cNvSpPr/>
              <p:nvPr/>
            </p:nvSpPr>
            <p:spPr>
              <a:xfrm>
                <a:off x="563308" y="2848070"/>
                <a:ext cx="4937252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2_1#b8652a9c1.blank?vaa=1&amp;vcp=1&amp;vis=1&amp;pid=37c8192f0&amp;color=0,0,0&amp;vpa=13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2848070"/>
                <a:ext cx="4937252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1" t="-22265" r="4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337_1#b8652a9c1.blank?vaa=1&amp;vcp=1&amp;vis=1&amp;pid=37c8192f0&amp;color=0,0,0&amp;vpa=133&amp;vtp=1&amp;vaab=1&amp;bbb=1&amp;hb=1"/>
          <p:cNvSpPr/>
          <p:nvPr/>
        </p:nvSpPr>
        <p:spPr>
          <a:xfrm>
            <a:off x="539496" y="346935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缺少尾气处理装置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8_1#f9a3316a4?vaa=1&amp;vcp=1&amp;vis=1&amp;pid=4753a391f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（2024·四川自贡·中考）某化学兴趣小组的同学研究盐与盐反应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一定量的氯化钡溶液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、硫酸铜溶液混合，发现有大量白色沉淀产生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滤后得到蓝色滤液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BD.339_1#232a54c52?vaa=1&amp;vcp=1&amp;vis=1&amp;pid=f9a3316a4&amp;color=0,0,0&amp;vtp=1&amp;vaab=1&amp;bbb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232a54c52.blank?vaa=1&amp;vcp=1&amp;vis=1&amp;pid=f9a3316a4&amp;color=0,0,0&amp;vpa=134&amp;vtp=1&amp;vaab=1&amp;bbb=1"/>
              <p:cNvSpPr/>
              <p:nvPr/>
            </p:nvSpPr>
            <p:spPr>
              <a:xfrm>
                <a:off x="5046409" y="2548363"/>
                <a:ext cx="540207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_1#232a54c52.blank?vaa=1&amp;vcp=1&amp;vis=1&amp;pid=f9a3316a4&amp;color=0,0,0&amp;vpa=1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409" y="2548363"/>
                <a:ext cx="5402072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27" r="4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6_BD#fecb06c77?vcp=1&amp;vis=1&amp;pid=f9a3316a4&amp;color=0,0,0&amp;vtp=1&amp;vaab=1&amp;bbb=1"/>
          <p:cNvSpPr/>
          <p:nvPr/>
        </p:nvSpPr>
        <p:spPr>
          <a:xfrm>
            <a:off x="539496" y="309979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同学们对蓝色滤液进行了以下探究。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所得蓝色滤液的溶质是什么？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【猜想假设】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（2）假设一：蓝色滤液的溶质为氯化铜。假设二：蓝色滤液的溶质为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氯化铜和硫酸铜。假设三：蓝色滤液的溶质为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6_AN.342_1#fecb06c77.blank?vaa=1&amp;vcp=1&amp;vis=1&amp;pid=f9a3316a4&amp;color=0,0,0&amp;vpa=135&amp;vtp=1&amp;vaab=1&amp;bbb=1"/>
          <p:cNvSpPr/>
          <p:nvPr/>
        </p:nvSpPr>
        <p:spPr>
          <a:xfrm>
            <a:off x="7661814" y="5639162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氯化铜和氯化钡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0_3#40ab0ec96?sp=1&amp;vaa=1&amp;vcp=1&amp;vis=1&amp;pid=480cf6cf9&amp;color=0,0,0&amp;mp=1&amp;vtp=1&amp;vaab=1&amp;bt=1&amp;bbb=1&amp;hb=1"/>
          <p:cNvSpPr/>
          <p:nvPr/>
        </p:nvSpPr>
        <p:spPr>
          <a:xfrm>
            <a:off x="539496" y="8948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（1）在饼干的烘焙过程中，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配料中的碳酸氢钠受热分解转化为碳酸钠，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而碳酸钠不分解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BD.20_4#40ab0ec96?sp=1&amp;vaa=1&amp;vcp=1&amp;vis=1&amp;pid=480cf6cf9&amp;color=0,0,0&amp;mp=1&amp;vtp=1&amp;vaab=1&amp;bbb=1"/>
          <p:cNvSpPr/>
          <p:nvPr/>
        </p:nvSpPr>
        <p:spPr>
          <a:xfrm>
            <a:off x="539496" y="2161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（2）碱石灰是固体氢氧化钠和氧化钙的混合物。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20_5#40ab0ec96?vaa=1&amp;vcp=1&amp;vis=1&amp;pid=480cf6cf9&amp;color=0,0,0&amp;vtp=1&amp;vaab=1&amp;bt=1&amp;bbb=1&amp;hb=1"/>
              <p:cNvSpPr/>
              <p:nvPr/>
            </p:nvSpPr>
            <p:spPr>
              <a:xfrm>
                <a:off x="539496" y="279139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【实验准备】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称取质量为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的饼干样品放入烧杯中，加入适量蒸馏水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，充分溶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解后过滤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，将滤液通过半透膜渗析（除去蛋白质等有机物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），得到待检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。将待检液平均分为甲、乙两份。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任务一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：定性验证饼干样品中的有关成分。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20_5#40ab0ec96?vaa=1&amp;vcp=1&amp;vis=1&amp;pid=480cf6cf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9139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111" b="-2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e0435d7?sp=1&amp;vcp=1&amp;vis=1&amp;pid=f9a3316a4&amp;color=0,0,0&amp;vtp=1&amp;vaab=1&amp;bt=1&amp;bbb=1"/>
          <p:cNvSpPr/>
          <p:nvPr/>
        </p:nvSpPr>
        <p:spPr>
          <a:xfrm>
            <a:off x="539496" y="103343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设计实验】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（3）在不使用新试剂的情况下，同学们设计出下列实验确定蓝色滤液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的成分。</a:t>
            </a:r>
            <a:endParaRPr lang="en-US" altLang="zh-CN" sz="2800" dirty="0"/>
          </a:p>
        </p:txBody>
      </p:sp>
      <p:graphicFrame>
        <p:nvGraphicFramePr>
          <p:cNvPr id="165" name="QB_6_BD.343_2#2510aa6e1?colgroup=2,10,9,6&amp;vaa=1&amp;vcp=1&amp;vis=1&amp;pid=f9a3316a4&amp;color=0,0,0&amp;vtp=1&amp;vaab=1&amp;bbb=1&amp;hb=1"/>
          <p:cNvGraphicFramePr>
            <a:graphicFrameLocks noGrp="1"/>
          </p:cNvGraphicFramePr>
          <p:nvPr/>
        </p:nvGraphicFramePr>
        <p:xfrm>
          <a:off x="539496" y="3015646"/>
          <a:ext cx="11073384" cy="2808924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取少量滤液滴加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假设二不或立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取少量滤液滴加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假设三成立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344_1#2510aa6e1.blank?vaa=1&amp;vcp=1&amp;vis=1&amp;pid=f9a3316a4&amp;color=0,0,0&amp;vpa=136&amp;vtp=1&amp;vaab=1&amp;bbb=1"/>
          <p:cNvSpPr/>
          <p:nvPr/>
        </p:nvSpPr>
        <p:spPr>
          <a:xfrm>
            <a:off x="1775483" y="412454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氯化钡溶液</a:t>
            </a:r>
            <a:endParaRPr lang="en-US" altLang="zh-CN" sz="2800" dirty="0"/>
          </a:p>
        </p:txBody>
      </p:sp>
      <p:sp>
        <p:nvSpPr>
          <p:cNvPr id="6" name="QB_6_AN.345_1#2510aa6e1.blank?vaa=1&amp;vcp=1&amp;vis=1&amp;pid=f9a3316a4&amp;color=0,0,0&amp;vpa=137&amp;vtp=1&amp;vaab=1&amp;bbb=1"/>
          <p:cNvSpPr/>
          <p:nvPr/>
        </p:nvSpPr>
        <p:spPr>
          <a:xfrm>
            <a:off x="5933462" y="3845147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无白色沉淀生成</a:t>
            </a:r>
            <a:endParaRPr lang="en-US" altLang="zh-CN" sz="2800" dirty="0"/>
          </a:p>
        </p:txBody>
      </p:sp>
      <p:sp>
        <p:nvSpPr>
          <p:cNvPr id="7" name="QB_6_AN.346_1#2510aa6e1.blank?vaa=1&amp;vcp=1&amp;vis=1&amp;pid=f9a3316a4&amp;color=0,0,0&amp;vpa=138&amp;vtp=1&amp;vaab=1&amp;bbb=1"/>
          <p:cNvSpPr/>
          <p:nvPr/>
        </p:nvSpPr>
        <p:spPr>
          <a:xfrm>
            <a:off x="1775483" y="524576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硫酸铜溶液</a:t>
            </a:r>
            <a:endParaRPr lang="en-US" altLang="zh-CN" sz="2800" dirty="0"/>
          </a:p>
        </p:txBody>
      </p:sp>
      <p:sp>
        <p:nvSpPr>
          <p:cNvPr id="8" name="QB_6_AN.347_1#2510aa6e1.blank?vaa=1&amp;vcp=1&amp;vis=1&amp;pid=f9a3316a4&amp;color=0,0,0&amp;vpa=139&amp;vtp=1&amp;vaab=1&amp;bbb=1"/>
          <p:cNvSpPr/>
          <p:nvPr/>
        </p:nvSpPr>
        <p:spPr>
          <a:xfrm>
            <a:off x="5933462" y="4966367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产生白色沉淀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244689107?sp=1&amp;vcp=1&amp;vis=1&amp;pid=f9a3316a4&amp;color=0,0,0&amp;vtp=1&amp;vaab=1&amp;bt=1&amp;bbb=1"/>
              <p:cNvSpPr/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拓展延伸】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（4）同学们在上述所得蓝色滤液中加入过量的氢氧化钠溶液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蓝色沉淀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，则所用原硫酸铜溶液中溶质的质量为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244689107?sp=1&amp;vcp=1&amp;vis=1&amp;pid=f9a3316a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349_1#244689107.blank?vaa=1&amp;vcp=1&amp;vis=1&amp;pid=f9a3316a4&amp;color=0,0,0&amp;vpa=140&amp;vtp=1&amp;vaab=1&amp;bbb=1"/>
          <p:cNvSpPr/>
          <p:nvPr/>
        </p:nvSpPr>
        <p:spPr>
          <a:xfrm>
            <a:off x="8738139" y="374938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513a3242?vcp=1&amp;pid=7bc975f7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350_1#9cd733019?vaa=1&amp;vcp=1&amp;vis=1&amp;pid=e513a3242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（2024·湖北·中考）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是治疗胃酸过多的一种抗酸药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。某学习小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组的同学在室温下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是否适合作为抗酸药进行了如下探究。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350_1#9cd733019?vaa=1&amp;vcp=1&amp;vis=1&amp;pid=e513a32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351_1#3c670385f?sp=1&amp;vaa=1&amp;vcp=1&amp;vis=1&amp;pid=9cd733019&amp;color=0,0,0&amp;vtp=1&amp;vaab=1&amp;bbb=1"/>
              <p:cNvSpPr/>
              <p:nvPr/>
            </p:nvSpPr>
            <p:spPr>
              <a:xfrm>
                <a:off x="539496" y="25428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【查阅资料】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俗称小苏打，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俗称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351_1#3c670385f?sp=1&amp;vaa=1&amp;vcp=1&amp;vis=1&amp;pid=9cd73301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83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351_2#3c670385f?sp=1&amp;vaa=1&amp;vcp=1&amp;vis=1&amp;pid=9cd733019&amp;color=0,0,0&amp;vtp=1&amp;vaab=1&amp;bbb=1&amp;hb=1"/>
              <p:cNvSpPr/>
              <p:nvPr/>
            </p:nvSpPr>
            <p:spPr>
              <a:xfrm>
                <a:off x="539496" y="309922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②人体胃液（含有盐酸）通常约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，体温约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抗酸药的标准之一：药物发生疗效时，胃液的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过高会导致胃痛等不适症状。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351_2#3c670385f?sp=1&amp;vaa=1&amp;vcp=1&amp;vis=1&amp;pid=9cd7330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9226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3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352_1#3c670385f.blank?vaa=1&amp;vcp=1&amp;vis=1&amp;pid=9cd733019&amp;color=0,0,0&amp;vpa=141&amp;vtp=1&amp;vaab=1&amp;bbb=1"/>
          <p:cNvSpPr/>
          <p:nvPr/>
        </p:nvSpPr>
        <p:spPr>
          <a:xfrm>
            <a:off x="8501920" y="24914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纯碱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53_1#09648af90?vaa=1&amp;vcp=1&amp;vis=1&amp;pid=9cd733019&amp;color=0,0,0&amp;vtp=1&amp;vaab=1&amp;bt=1&amp;bbb=1&amp;hb=1"/>
              <p:cNvSpPr/>
              <p:nvPr/>
            </p:nvSpPr>
            <p:spPr>
              <a:xfrm>
                <a:off x="539496" y="15714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【提出猜想】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猜想甲：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适合作为抗酸药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，理由是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用化学方程式表示）。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不适合作为抗酸药，原因可能是碱性较强。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353_1#09648af90?vaa=1&amp;vcp=1&amp;vis=1&amp;pid=9cd73301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146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_1#09648af90.blank?vaa=1&amp;vcp=1&amp;vis=1&amp;pid=9cd733019&amp;color=0,0,0&amp;vpa=142&amp;vtp=1&amp;vaab=1&amp;bbb=1"/>
              <p:cNvSpPr/>
              <p:nvPr/>
            </p:nvSpPr>
            <p:spPr>
              <a:xfrm>
                <a:off x="563308" y="2313844"/>
                <a:ext cx="618883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_1#09648af90.blank?vaa=1&amp;vcp=1&amp;vis=1&amp;pid=9cd733019&amp;color=0,0,0&amp;vpa=1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2313844"/>
                <a:ext cx="6188837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134" r="3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355_1#4f7053a6a?vaa=1&amp;vcp=1&amp;vis=1&amp;pid=9cd733019&amp;color=0,0,0&amp;vtp=1&amp;vaab=1&amp;bbb=1&amp;hb=1"/>
              <p:cNvSpPr/>
              <p:nvPr/>
            </p:nvSpPr>
            <p:spPr>
              <a:xfrm>
                <a:off x="539496" y="34266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【实验探究1】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碱性的强弱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：依次测量等浓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，结果分别为11和9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。浓度相同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溶液的碱性比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填“强”或“弱”）。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355_1#4f7053a6a?vaa=1&amp;vcp=1&amp;vis=1&amp;pid=9cd7330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6682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356_1#4f7053a6a.blank?vaa=1&amp;vcp=1&amp;vis=1&amp;pid=9cd733019&amp;color=0,0,0&amp;vpa=143&amp;vtp=1&amp;vaab=1"/>
          <p:cNvSpPr/>
          <p:nvPr/>
        </p:nvSpPr>
        <p:spPr>
          <a:xfrm>
            <a:off x="6546120" y="467064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255dd0d37?vcp=1&amp;vis=1&amp;pid=9cd733019&amp;color=0,0,0&amp;mp=1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【实验探究2】探究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作为抗酸药的适应性：先向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的盐酸，用自动注射器向烧杯中以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的盐酸模拟人体分泌胃液，再加入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并持续搅拌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传感器记录溶液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随时间的变化曲线。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255dd0d37?vcp=1&amp;vis=1&amp;pid=9cd73301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340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255dd0d37?iti=77&amp;htil=47&amp;vcp=1&amp;vis=1&amp;pid=9cd73301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5681" y="883317"/>
            <a:ext cx="4189862" cy="253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_BD#255dd0d37?iti=77&amp;htil=47&amp;vcp=1&amp;vis=1&amp;pid=9cd733019&amp;color=0,0,0&amp;vtp=1&amp;vaab=1&amp;bbb=1"/>
          <p:cNvSpPr/>
          <p:nvPr/>
        </p:nvSpPr>
        <p:spPr>
          <a:xfrm>
            <a:off x="9542372" y="343471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255dd0d37?htil=47&amp;vcp=1&amp;vis=1&amp;pid=9cd733019&amp;color=0,0,0&amp;vtp=1&amp;vaab=1&amp;bt=1&amp;bbb=1&amp;hb=1&amp;hs=1"/>
              <p:cNvSpPr/>
              <p:nvPr/>
            </p:nvSpPr>
            <p:spPr>
              <a:xfrm>
                <a:off x="539496" y="1393920"/>
                <a:ext cx="744321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将上述实验中的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。所得两条曲线如图4所示。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P_6_BD#255dd0d37?htil=47&amp;vcp=1&amp;vis=1&amp;pid=9cd73301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3920"/>
                <a:ext cx="744321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672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357_1#696df8d8a?vaa=1&amp;vcp=1&amp;vis=1&amp;pid=9cd733019&amp;color=0,0,0&amp;vtp=1&amp;vaab=1&amp;bbb=1&amp;hb=1&amp;hs=1"/>
              <p:cNvSpPr/>
              <p:nvPr/>
            </p:nvSpPr>
            <p:spPr>
              <a:xfrm>
                <a:off x="539496" y="42512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【分析数据】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由图4可知，与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相比：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反应时造成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胃液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远大于5；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357_1#696df8d8a?vaa=1&amp;vcp=1&amp;vis=1&amp;pid=9cd73301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51293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50" r="-3226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58_1#696df8d8a.blank?vaa=1&amp;vcp=1&amp;vis=1&amp;pid=9cd733019&amp;color=0,0,0&amp;vpa=144&amp;vtp=1&amp;vaab=1&amp;bbb=1"/>
              <p:cNvSpPr/>
              <p:nvPr/>
            </p:nvSpPr>
            <p:spPr>
              <a:xfrm>
                <a:off x="4831175" y="4959571"/>
                <a:ext cx="6696837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&gt;5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的持续时间过长，会导致胃部不适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N.358_1#696df8d8a.blank?vaa=1&amp;vcp=1&amp;vis=1&amp;pid=9cd733019&amp;color=0,0,0&amp;vpa=1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175" y="4959571"/>
                <a:ext cx="6696837" cy="410782"/>
              </a:xfrm>
              <a:prstGeom prst="rect">
                <a:avLst/>
              </a:prstGeom>
              <a:blipFill rotWithShape="1">
                <a:blip r:embed="rId6"/>
                <a:stretch>
                  <a:fillRect l="-1" t="-54" r="3" b="-5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323a3c8c2?vcp=1&amp;vis=1&amp;pid=9cd733019&amp;color=0,0,0&amp;vtp=1&amp;vaab=1&amp;bt=1&amp;bbb=1"/>
              <p:cNvSpPr/>
              <p:nvPr/>
            </p:nvSpPr>
            <p:spPr>
              <a:xfrm>
                <a:off x="539496" y="12897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【得出结论】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不适合作为抗酸药，猜想乙正确。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323a3c8c2?vcp=1&amp;vis=1&amp;pid=9cd73301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978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359_1#548ddb3a3?vaa=1&amp;vcp=1&amp;vis=1&amp;pid=9cd733019&amp;color=0,0,0&amp;vtp=1&amp;vaab=1&amp;bbb=1&amp;hb=1"/>
          <p:cNvSpPr/>
          <p:nvPr/>
        </p:nvSpPr>
        <p:spPr>
          <a:xfrm>
            <a:off x="539496" y="18535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【反思评价】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有小组成员提出，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从控制变量和对比实验的角度看，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实验探究2”设计不够严谨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，你认为不严谨之处是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548ddb3a3.blank?vaa=1&amp;vcp=1&amp;vis=1&amp;pid=9cd733019&amp;color=0,0,0&amp;vpa=145&amp;vtp=1&amp;vaab=1&amp;bbb=1&amp;hb=1"/>
          <p:cNvSpPr/>
          <p:nvPr/>
        </p:nvSpPr>
        <p:spPr>
          <a:xfrm>
            <a:off x="539496" y="2470753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实验没有模拟人体的温度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361_1#70eba5d78?vaa=1&amp;vcp=1&amp;vis=1&amp;pid=9cd733019&amp;color=0,0,0&amp;vtp=1&amp;vaab=1&amp;bbb=1&amp;hb=1"/>
              <p:cNvSpPr/>
              <p:nvPr/>
            </p:nvSpPr>
            <p:spPr>
              <a:xfrm>
                <a:off x="539496" y="370773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【拓展延伸】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也是一种常用的抗酸药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。从与胃酸反应的产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抗酸药存在的不足是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361_1#70eba5d78?vaa=1&amp;vcp=1&amp;vis=1&amp;pid=9cd7330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7733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-911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362_1#70eba5d78.blank?vaa=1&amp;vcp=1&amp;vis=1&amp;pid=9cd733019&amp;color=0,0,0&amp;vpa=146&amp;vtp=1&amp;vaab=1&amp;bbb=1&amp;hb=1"/>
          <p:cNvSpPr/>
          <p:nvPr/>
        </p:nvSpPr>
        <p:spPr>
          <a:xfrm>
            <a:off x="539496" y="4324953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与胃酸反应产生气体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，可能造成胃胀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c8417a0?vcp=1&amp;pid=7bc975f72&amp;color=146,208,8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63_1#506dd717b?vaa=1&amp;vcp=1&amp;vis=1&amp;pid=d6c8417a0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（2024·山西·中考）氢能作为极具发展潜力的多元化能源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，在我国经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济发展中具有重要的地位。某校实践小组的同学们对此产生了浓厚的兴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，他们对氢气的制取方法、应用优势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、储存手段和发展前景等展开了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项目式问题探究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4_1#c62b2099d?vaa=1&amp;vcp=1&amp;vis=1&amp;pid=506dd717b&amp;color=0,0,0&amp;mp=1&amp;vtp=1&amp;vaab=1&amp;bbb=1&amp;hb=1"/>
          <p:cNvSpPr/>
          <p:nvPr/>
        </p:nvSpPr>
        <p:spPr>
          <a:xfrm>
            <a:off x="539496" y="1179122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调查氢能制取方法。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咨询专家】小组同学通过数字化平台向专家进行咨询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，知道氢气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可用多种工艺制备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，方法有电解水制氢和工业副产品制氢等。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模型构建】用可再生能源电解水制氢，将是应用广泛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、技术成熟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的一种手段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，某制氢过程如图5所示。</a:t>
            </a:r>
            <a:endParaRPr lang="en-US" altLang="zh-CN" sz="2800" dirty="0"/>
          </a:p>
        </p:txBody>
      </p:sp>
      <p:pic>
        <p:nvPicPr>
          <p:cNvPr id="3" name="QO_6_BD.364_2#c62b2099d?iti=78&amp;vaa=1&amp;vcp=1&amp;vis=1&amp;pid=506dd717b&amp;color=0,0,0&amp;mp=1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4442342"/>
            <a:ext cx="4892040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64_3#c62b2099d?iti=78&amp;vaa=1&amp;vcp=1&amp;vis=1&amp;pid=506dd717b&amp;color=0,0,0&amp;mp=1&amp;vtp=1&amp;vaab=1&amp;bbb=1"/>
          <p:cNvSpPr/>
          <p:nvPr/>
        </p:nvSpPr>
        <p:spPr>
          <a:xfrm>
            <a:off x="5787295" y="5081406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4_4#c62b2099d?vaa=1&amp;vcp=1&amp;vis=1&amp;pid=506dd717b&amp;color=0,0,0&amp;mp=1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【交流讨论】</a:t>
            </a:r>
            <a:endParaRPr lang="en-US" altLang="zh-CN" sz="2800" dirty="0"/>
          </a:p>
        </p:txBody>
      </p:sp>
      <p:sp>
        <p:nvSpPr>
          <p:cNvPr id="3" name="QB_7_BD.365_1#6c9959fcf?vaa=1&amp;vcp=1&amp;vis=1&amp;pid=c62b2099d&amp;color=0,0,0&amp;vtp=1&amp;vaab=1&amp;bb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，能用来发电的可再生能源有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（2）化石燃料也可用于氢的制取，但不足之处有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6c9959fcf.blank?vaa=1&amp;vcp=1&amp;vis=1&amp;pid=c62b2099d&amp;color=0,0,0&amp;vpa=147&amp;vtp=1&amp;vaab=1&amp;bbb=1"/>
          <p:cNvSpPr/>
          <p:nvPr/>
        </p:nvSpPr>
        <p:spPr>
          <a:xfrm>
            <a:off x="7128414" y="278212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太阳能（合理即可）</a:t>
            </a:r>
            <a:endParaRPr lang="en-US" altLang="zh-CN" sz="2800" dirty="0"/>
          </a:p>
        </p:txBody>
      </p:sp>
      <p:sp>
        <p:nvSpPr>
          <p:cNvPr id="6" name="QB_7_AN.368_1#6c9959fcf.blank?vaa=1&amp;vcp=1&amp;vis=1&amp;pid=c62b2099d&amp;color=0,0,0&amp;vpa=148&amp;vtp=1&amp;vaab=1&amp;bbb=1&amp;hb=1"/>
          <p:cNvSpPr/>
          <p:nvPr/>
        </p:nvSpPr>
        <p:spPr>
          <a:xfrm>
            <a:off x="539496" y="342982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会产生大量污染物（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_1#297ad63a8?vaa=1&amp;vcp=1&amp;vis=1&amp;pid=40ab0ec96&amp;color=0,0,0&amp;mp=1&amp;vtp=1&amp;vaab=1&amp;bt=1&amp;bbb=1"/>
          <p:cNvSpPr/>
          <p:nvPr/>
        </p:nvSpPr>
        <p:spPr>
          <a:xfrm>
            <a:off x="539496" y="6974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【实验验证】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17" name="QB_7_BD.21_2#297ad63a8?colgroup=11,8,8&amp;vaa=1&amp;vcp=1&amp;vis=1&amp;pid=40ab0ec96&amp;color=0,0,0&amp;mp=1&amp;vtp=1&amp;vaab=1&amp;bbb=1&amp;hb=1"/>
          <p:cNvGraphicFramePr>
            <a:graphicFrameLocks noGrp="1"/>
          </p:cNvGraphicFramePr>
          <p:nvPr/>
        </p:nvGraphicFramePr>
        <p:xfrm>
          <a:off x="539496" y="1379061"/>
          <a:ext cx="11091672" cy="2782000"/>
        </p:xfrm>
        <a:graphic>
          <a:graphicData uri="http://schemas.openxmlformats.org/drawingml/2006/table">
            <a:tbl>
              <a:tblPr/>
              <a:tblGrid>
                <a:gridCol w="432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3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实验步骤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取少许待检液甲于试管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滴入过量稀硝酸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饼干中含有碳酸钠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Ⅱ.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向步骤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反应后的溶液中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滴入少量硝酸银溶液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有白色沉淀产生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饼干中含有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_1#297ad63a8.blank?vaa=1&amp;vcp=1&amp;vis=1&amp;pid=40ab0ec96&amp;color=0,0,0&amp;mp=1&amp;vpa=6&amp;vtp=1&amp;vaab=1&amp;bbb=1"/>
          <p:cNvSpPr/>
          <p:nvPr/>
        </p:nvSpPr>
        <p:spPr>
          <a:xfrm>
            <a:off x="4985026" y="218163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有气泡产生</a:t>
            </a:r>
            <a:endParaRPr lang="en-US" altLang="zh-CN" sz="2800" dirty="0"/>
          </a:p>
        </p:txBody>
      </p:sp>
      <p:sp>
        <p:nvSpPr>
          <p:cNvPr id="5" name="QB_7_AN.2_1#297ad63a8.blank?vaa=1&amp;vcp=1&amp;vis=1&amp;pid=40ab0ec96&amp;color=0,0,0&amp;mp=1&amp;vpa=7&amp;vtp=1&amp;vaab=1&amp;bbb=1"/>
          <p:cNvSpPr/>
          <p:nvPr/>
        </p:nvSpPr>
        <p:spPr>
          <a:xfrm>
            <a:off x="10108207" y="330285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</a:t>
            </a:r>
            <a:endParaRPr lang="en-US" altLang="zh-CN" sz="2800" dirty="0"/>
          </a:p>
        </p:txBody>
      </p:sp>
      <p:sp>
        <p:nvSpPr>
          <p:cNvPr id="6" name="QB_7_BD.24_1#e10770dc6?vaa=1&amp;vcp=1&amp;vis=1&amp;pid=40ab0ec96&amp;color=0,0,0&amp;vtp=1&amp;vaab=1&amp;bbb=1&amp;hb=1"/>
          <p:cNvSpPr/>
          <p:nvPr/>
        </p:nvSpPr>
        <p:spPr>
          <a:xfrm>
            <a:off x="539496" y="43000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【交流讨论】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有同学认为可以把步骤Ⅰ中的稀硝酸改为稀盐酸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。经讨论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，大家一致认为不可行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5_1#e10770dc6.blank?vaa=1&amp;vcp=1&amp;vis=1&amp;pid=40ab0ec96&amp;color=0,0,0&amp;vpa=8&amp;vtp=1&amp;vaab=1&amp;bbb=1&amp;hb=1"/>
          <p:cNvSpPr/>
          <p:nvPr/>
        </p:nvSpPr>
        <p:spPr>
          <a:xfrm>
            <a:off x="539496" y="491728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稀盐酸中含有氯离子，会影响对氯化钠的检验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9_1#64f394cb9?vaa=1&amp;vcp=1&amp;vis=1&amp;pid=506dd717b&amp;color=0,0,0&amp;vtp=1&amp;vaab=1&amp;bt=1&amp;bbb=1"/>
          <p:cNvSpPr/>
          <p:nvPr/>
        </p:nvSpPr>
        <p:spPr>
          <a:xfrm>
            <a:off x="539496" y="13260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探究氢能应用优势。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提出问题】氢气作为理想能源的原因是什么？</a:t>
            </a:r>
            <a:endParaRPr lang="en-US" altLang="zh-CN" sz="2800" dirty="0"/>
          </a:p>
        </p:txBody>
      </p:sp>
      <p:sp>
        <p:nvSpPr>
          <p:cNvPr id="3" name="QB_7_BD.370_1#e9eb19993?vaa=1&amp;vcp=1&amp;vis=1&amp;pid=64f394cb9&amp;color=0,0,0&amp;vtp=1&amp;vaab=1&amp;bbb=1"/>
          <p:cNvSpPr/>
          <p:nvPr/>
        </p:nvSpPr>
        <p:spPr>
          <a:xfrm>
            <a:off x="539496" y="26012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【进行实验】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设计纯净氢气、天然气燃烧的对比实验。</a:t>
            </a:r>
            <a:endParaRPr lang="en-US" altLang="zh-CN" sz="2800" dirty="0"/>
          </a:p>
        </p:txBody>
      </p:sp>
      <p:graphicFrame>
        <p:nvGraphicFramePr>
          <p:cNvPr id="174" name="QB_7_BD.370_2#e9eb19993?colgroup=13,9,7&amp;vaa=1&amp;vcp=1&amp;vis=1&amp;pid=64f394cb9&amp;color=0,0,0&amp;vtp=1&amp;vaab=1&amp;bbb=1&amp;hb=1"/>
          <p:cNvGraphicFramePr>
            <a:graphicFrameLocks noGrp="1"/>
          </p:cNvGraphicFramePr>
          <p:nvPr/>
        </p:nvGraphicFramePr>
        <p:xfrm>
          <a:off x="539496" y="3284664"/>
          <a:ext cx="11073384" cy="2215516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实验步骤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分别在带尖嘴的导管口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点燃氢气和天然气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在火焰上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方罩一个干冷的小烧杯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均有水生成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7_AN.371_1#e9eb19993.blank?vaa=1&amp;vcp=1&amp;vis=1&amp;pid=64f394cb9&amp;color=0,0,0&amp;vpa=149&amp;vtp=1&amp;vaab=1&amp;bbb=1&amp;hb=1"/>
          <p:cNvSpPr/>
          <p:nvPr/>
        </p:nvSpPr>
        <p:spPr>
          <a:xfrm>
            <a:off x="5485248" y="4105275"/>
            <a:ext cx="330200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烧杯内壁均有水雾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QB_7_BD.372_1#e9eb19993?colgroup=13,9,7&amp;vaa=1&amp;vcp=1&amp;vis=1&amp;pid=64f394cb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实验步骤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迅速把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中的烧杯倒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分别注入少量澄清石灰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振荡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罩在天然气火焰上方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烧杯内的澄清石灰水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变浑浊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而氢气火焰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上方的烧杯内无变化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373_1#e9eb19993.blank?vaa=1&amp;vcp=1&amp;vis=1&amp;pid=64f394cb9&amp;color=0,0,0&amp;mp=1&amp;vpa=150&amp;vtp=1&amp;vaab=1&amp;bbb=1&amp;hb=1"/>
          <p:cNvSpPr/>
          <p:nvPr/>
        </p:nvSpPr>
        <p:spPr>
          <a:xfrm>
            <a:off x="8914248" y="2935351"/>
            <a:ext cx="2643632" cy="216719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天然气燃烧生成了二氧化碳，氢气燃烧不生成二氧化碳</a:t>
            </a:r>
            <a:endParaRPr lang="en-US" altLang="zh-CN" sz="2800" dirty="0"/>
          </a:p>
        </p:txBody>
      </p:sp>
      <p:sp>
        <p:nvSpPr>
          <p:cNvPr id="2" name="QB_7_BD.372_1#e9eb19993?colgroup=13,9,7&amp;vaa=1&amp;vcp=1&amp;vis=1&amp;pid=64f394cb9&amp;color=0,0,0&amp;mp=1&amp;vtp=1&amp;vaab=1&amp;bt=1&amp;bbb=1"/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4_1#cdaa7f87d?sp=1&amp;vaa=1&amp;vcp=1&amp;vis=1&amp;pid=64f394cb9&amp;color=0,0,0&amp;vtp=1&amp;vaab=1&amp;bt=1&amp;bbb=1&amp;hb=1"/>
          <p:cNvSpPr/>
          <p:nvPr/>
        </p:nvSpPr>
        <p:spPr>
          <a:xfrm>
            <a:off x="539496" y="55778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【反思评价】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（1）通过上述实验对比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，氢气作为燃料的优点是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374_2#cdaa7f87d?sp=1&amp;vaa=1&amp;vcp=1&amp;vis=1&amp;pid=64f394cb9&amp;color=0,0,0&amp;vtp=1&amp;vaab=1&amp;bbb=1&amp;hb=1"/>
          <p:cNvSpPr/>
          <p:nvPr/>
        </p:nvSpPr>
        <p:spPr>
          <a:xfrm>
            <a:off x="539496" y="1764220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（2）在理想状态下，小组同学通过图6实验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，将测得的实验数据绘制成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（如图7所示），分析图像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，可得出的结论是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375_1#cdaa7f87d.blank?vaa=1&amp;vcp=1&amp;vis=1&amp;pid=64f394cb9&amp;color=0,0,0&amp;vpa=151&amp;vtp=1&amp;vaab=1&amp;bbb=1&amp;hb=1"/>
          <p:cNvSpPr/>
          <p:nvPr/>
        </p:nvSpPr>
        <p:spPr>
          <a:xfrm>
            <a:off x="539496" y="531876"/>
            <a:ext cx="11109960" cy="11323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生成物只有水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，无污染</a:t>
            </a:r>
            <a:endParaRPr lang="en-US" altLang="zh-CN" sz="2800" dirty="0"/>
          </a:p>
        </p:txBody>
      </p:sp>
      <p:sp>
        <p:nvSpPr>
          <p:cNvPr id="5" name="QB_7_AN.377_1#cdaa7f87d.blank?vaa=1&amp;vcp=1&amp;vis=1&amp;pid=64f394cb9&amp;color=0,0,0&amp;vpa=152&amp;vtp=1&amp;vaab=1&amp;bbb=1&amp;hb=1"/>
          <p:cNvSpPr/>
          <p:nvPr/>
        </p:nvSpPr>
        <p:spPr>
          <a:xfrm>
            <a:off x="539496" y="2347912"/>
            <a:ext cx="11109960" cy="11323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氢气燃烧的热值比天然气高</a:t>
            </a:r>
            <a:endParaRPr lang="en-US" altLang="zh-CN" sz="2800" dirty="0"/>
          </a:p>
        </p:txBody>
      </p:sp>
      <p:pic>
        <p:nvPicPr>
          <p:cNvPr id="6" name="QB_7_BD.376_2#cdaa7f87d?iti=79&amp;htil=1&amp;vaa=1&amp;vcp=1&amp;vis=1&amp;pid=64f394c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160" y="3844036"/>
            <a:ext cx="40782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7_BD.376_3#cdaa7f87d?iti=80&amp;htil=1&amp;vaa=1&amp;vcp=1&amp;vis=1&amp;pid=64f394cb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0" y="3441700"/>
            <a:ext cx="2560320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7_BD.376_4#cdaa7f87d?iti=79&amp;htil=1&amp;vaa=1&amp;vcp=1&amp;vis=1&amp;pid=64f394cb9&amp;color=0,0,0&amp;vtp=1&amp;vaab=1&amp;bbb=1"/>
          <p:cNvSpPr/>
          <p:nvPr/>
        </p:nvSpPr>
        <p:spPr>
          <a:xfrm>
            <a:off x="3012091" y="5772404"/>
            <a:ext cx="6143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9" name="QB_7_BD.376_5#cdaa7f87d?iti=80&amp;htil=1&amp;vaa=1&amp;vcp=1&amp;vis=1&amp;pid=64f394cb9&amp;color=0,0,0&amp;vtp=1&amp;vaab=1&amp;bbb=1"/>
          <p:cNvSpPr/>
          <p:nvPr/>
        </p:nvSpPr>
        <p:spPr>
          <a:xfrm>
            <a:off x="8562499" y="5772404"/>
            <a:ext cx="6143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8_1#f90093fff?vaa=1&amp;vcp=1&amp;vis=1&amp;pid=506dd717b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任务三：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调研氢能储存手段。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查阅资料】我国绿氢规模化储存是商业化应用的基本保障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进行大量储存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，通常将氢气转化为液氢，从微观角度分析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，该过程中发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生改变的是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79_1#f90093fff.blank?vaa=1&amp;vcp=1&amp;vis=1&amp;pid=506dd717b&amp;color=0,0,0&amp;vpa=153&amp;vtp=1&amp;vaab=1&amp;bbb=1"/>
          <p:cNvSpPr/>
          <p:nvPr/>
        </p:nvSpPr>
        <p:spPr>
          <a:xfrm>
            <a:off x="2327814" y="4070699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分子间的间隔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380_1#1dd0b5e39?iti=81&amp;htil=49&amp;vaa=1&amp;vcp=1&amp;vis=1&amp;pid=506dd717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1557242"/>
            <a:ext cx="352044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80_2#1dd0b5e39?iti=81&amp;htil=49&amp;vaa=1&amp;vcp=1&amp;vis=1&amp;pid=506dd717b&amp;color=0,0,0&amp;vtp=1&amp;vaab=1&amp;bbb=1"/>
          <p:cNvSpPr/>
          <p:nvPr/>
        </p:nvSpPr>
        <p:spPr>
          <a:xfrm>
            <a:off x="9563767" y="383308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380_3#1dd0b5e39?htil=49&amp;vaa=1&amp;vcp=1&amp;vis=1&amp;pid=506dd717b&amp;color=0,0,0&amp;vtp=1&amp;vaab=1&amp;bt=1&amp;bbb=1&amp;hb=1"/>
          <p:cNvSpPr/>
          <p:nvPr/>
        </p:nvSpPr>
        <p:spPr>
          <a:xfrm>
            <a:off x="539496" y="1538954"/>
            <a:ext cx="74523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任务四：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展望氢能发展前景。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市场调研】目前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，氢燃料电池在公共交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通中的应用已较为成熟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，其工作原理如图8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，氢能将在航空、航天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、电力和建筑领域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大力推广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381_1#1dd0b5e39.blank?vaa=1&amp;vcp=1&amp;vis=1&amp;pid=506dd717b&amp;color=0,0,0&amp;vpa=154&amp;vtp=1&amp;vaab=1&amp;bbb=1&amp;rh=46.61504"/>
              <p:cNvSpPr/>
              <p:nvPr/>
            </p:nvSpPr>
            <p:spPr>
              <a:xfrm>
                <a:off x="4487609" y="3440715"/>
                <a:ext cx="3312097" cy="5920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381_1#1dd0b5e39.blank?vaa=1&amp;vcp=1&amp;vis=1&amp;pid=506dd717b&amp;color=0,0,0&amp;vpa=154&amp;vtp=1&amp;vaab=1&amp;bbb=1&amp;rh=46.6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609" y="3440715"/>
                <a:ext cx="3312097" cy="592011"/>
              </a:xfrm>
              <a:prstGeom prst="rect">
                <a:avLst/>
              </a:prstGeom>
              <a:blipFill rotWithShape="1">
                <a:blip r:embed="rId4"/>
                <a:stretch>
                  <a:fillRect l="-2" t="-23109" b="-1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2_1#1dd0b5e39?vaa=1&amp;vcp=1&amp;vis=1&amp;pid=506dd717b&amp;color=0,0,0&amp;vtp=1&amp;vaab=1&amp;bt=1&amp;bbb=1&amp;hb=1"/>
          <p:cNvSpPr/>
          <p:nvPr/>
        </p:nvSpPr>
        <p:spPr>
          <a:xfrm>
            <a:off x="539496" y="79956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【成果分享】通过问题探究，大家对氢能有了较为全面的认识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气作为一种理想的新型能源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，其产业链包括“制—储—输—用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”四个主要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。因此，降本增效、规模化发展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，将是我国经济增长和服务民生的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一项重要举措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382_2#1dd0b5e39?iti=82&amp;vaa=1&amp;vcp=1&amp;vis=1&amp;pid=506dd717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9737" y="2941382"/>
            <a:ext cx="4172984" cy="249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82_3#1dd0b5e39?iti=82&amp;vaa=1&amp;vcp=1&amp;vis=1&amp;pid=506dd717b&amp;color=0,0,0&amp;vtp=1&amp;vaab=1&amp;bbb=1"/>
          <p:cNvSpPr/>
          <p:nvPr/>
        </p:nvSpPr>
        <p:spPr>
          <a:xfrm>
            <a:off x="5791867" y="549144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39409456?vcp=1&amp;vis=1&amp;pid=40ab0ec96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任务二：定量测定饼干样品中碳酸钠的质量分数。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实验探究】小组同学用待检液乙进行图2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所示实验。</a:t>
            </a:r>
            <a:endParaRPr lang="en-US" altLang="zh-CN" sz="2800" dirty="0"/>
          </a:p>
        </p:txBody>
      </p:sp>
      <p:pic>
        <p:nvPicPr>
          <p:cNvPr id="3" name="P_7_BD#839409456?iti=6&amp;vcp=1&amp;vis=1&amp;pid=40ab0ec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6350" y="1772229"/>
            <a:ext cx="4481889" cy="235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839409456?iti=6&amp;vcp=1&amp;vis=1&amp;pid=40ab0ec96&amp;color=0,0,0&amp;vtp=1&amp;vaab=1&amp;bbb=1"/>
          <p:cNvSpPr/>
          <p:nvPr/>
        </p:nvSpPr>
        <p:spPr>
          <a:xfrm>
            <a:off x="5787295" y="407674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7_BD#839409456?vcp=1&amp;vis=1&amp;pid=40ab0ec96&amp;color=0,0,0&amp;vtp=1&amp;vaab=1&amp;bbb=1&amp;hb=1"/>
              <p:cNvSpPr/>
              <p:nvPr/>
            </p:nvSpPr>
            <p:spPr>
              <a:xfrm>
                <a:off x="539496" y="447971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主要步骤：①检查装置气密性后装入试剂；②通入一段时间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③称量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C的质量为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；④滴加稀硫酸充分反应；⑤再通入一段时间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称量装置C的质量为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7_BD#839409456?vcp=1&amp;vis=1&amp;pid=40ab0ec9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79716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3" r="-534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_1#3f663dca8?vaa=1&amp;vcp=1&amp;vis=1&amp;pid=40ab0ec96&amp;color=0,0,0&amp;vtp=1&amp;vaab=1&amp;bt=1&amp;bbb=1&amp;hb=1"/>
              <p:cNvSpPr/>
              <p:nvPr/>
            </p:nvSpPr>
            <p:spPr>
              <a:xfrm>
                <a:off x="539496" y="827119"/>
                <a:ext cx="11109960" cy="527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【实验分析】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装置A中发生反应的化学方程式为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6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【实验结论】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该饼干样品中碳酸钠的质量分数为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kumimoji="0" lang="en-US" altLang="zh-CN" sz="3650" b="0" i="0" u="sng" strike="noStrike" kern="0" cap="none" spc="-9990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（用含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的表达式表示）。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反思评价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】（1）上述装置中D的作用是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（2）在探究过程中两次通入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是为了减小实验误差，若省略了步骤⑤，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则会造成实验结果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（填“偏大”“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偏小”或“无影响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6_1#3f663dca8?vaa=1&amp;vcp=1&amp;vis=1&amp;pid=40ab0ec9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7119"/>
                <a:ext cx="11109960" cy="52780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2134" b="-1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3f663dca8.blank?vaa=1&amp;vcp=1&amp;vis=1&amp;pid=40ab0ec96&amp;color=0,0,0&amp;vpa=9&amp;vtp=1&amp;vaab=1&amp;bbb=1&amp;hb=1"/>
              <p:cNvSpPr/>
              <p:nvPr/>
            </p:nvSpPr>
            <p:spPr>
              <a:xfrm>
                <a:off x="539496" y="755152"/>
                <a:ext cx="11109960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3f663dca8.blank?vaa=1&amp;vcp=1&amp;vis=1&amp;pid=40ab0ec96&amp;color=0,0,0&amp;vpa=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5152"/>
                <a:ext cx="11109960" cy="12346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_1#3f663dca8.blank?vaa=1&amp;vcp=1&amp;vis=1&amp;pid=40ab0ec96&amp;color=0,0,0&amp;vpa=10&amp;vtp=1&amp;vaab=1&amp;bbb=1&amp;rh=49.18504"/>
              <p:cNvSpPr/>
              <p:nvPr/>
            </p:nvSpPr>
            <p:spPr>
              <a:xfrm>
                <a:off x="8246808" y="2131627"/>
                <a:ext cx="2382584" cy="6228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5 300(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_1#3f663dca8.blank?vaa=1&amp;vcp=1&amp;vis=1&amp;pid=40ab0ec96&amp;color=0,0,0&amp;vpa=10&amp;vtp=1&amp;vaab=1&amp;bbb=1&amp;rh=49.1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808" y="2131627"/>
                <a:ext cx="2382584" cy="622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3_1#3f663dca8.blank?vaa=1&amp;vcp=1&amp;vis=1&amp;pid=40ab0ec96&amp;color=0,0,0&amp;vpa=11&amp;vtp=1&amp;vaab=1&amp;bbb=1&amp;hb=1"/>
          <p:cNvSpPr/>
          <p:nvPr/>
        </p:nvSpPr>
        <p:spPr>
          <a:xfrm>
            <a:off x="539496" y="357793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防止空气中的二氧化碳进入装置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C，影响实验结果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33_1#3f663dca8.blank?vaa=1&amp;vcp=1&amp;vis=1&amp;pid=40ab0ec96&amp;color=0,0,0&amp;vpa=12&amp;vtp=1&amp;vaab=1&amp;bbb=1"/>
          <p:cNvSpPr/>
          <p:nvPr/>
        </p:nvSpPr>
        <p:spPr>
          <a:xfrm>
            <a:off x="3394615" y="55000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37360751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反应后物质成分的探究</a:t>
            </a:r>
            <a:endParaRPr lang="en-US" altLang="zh-CN" sz="3200" dirty="0"/>
          </a:p>
        </p:txBody>
      </p:sp>
      <p:sp>
        <p:nvSpPr>
          <p:cNvPr id="3" name="QO_5_BD.34_1#b35626d0a?vaa=1&amp;vcp=1&amp;vis=1&amp;pid=d37360751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（2024·甘肃白银·中考）化学课上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，老师让同学们设计实验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鉴别稀盐酸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、食盐水和澄清石灰水三种无色溶液，并进行性质实验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学们设计了如下实验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6_BD.35_1#93d95c37f?vaa=1&amp;vcp=1&amp;vis=1&amp;pid=b35626d0a&amp;color=0,0,0&amp;vtp=1&amp;vaab=1&amp;bbb=1&amp;hb=1&amp;hltap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（1）第1组：用紫色石蕊溶液鉴别三种溶液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，他们如此设计的理由是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35_1#93d95c37f?vaa=1&amp;vcp=1&amp;vis=1&amp;pid=b35626d0a&amp;color=0,0,0&amp;vtp=1&amp;vaab=1&amp;bbb=1&amp;hb=1&amp;hla=1"/>
          <p:cNvSpPr/>
          <p:nvPr/>
        </p:nvSpPr>
        <p:spPr>
          <a:xfrm>
            <a:off x="539496" y="38028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稀盐酸显酸性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，能使紫色石蕊溶液变红色；食盐水显中性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紫色石蕊溶液变色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；澄清石灰水显碱性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，能使紫色石蕊溶液变蓝色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be5b56940.fixed?vcp=1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be5b56940.fixed?vcp=1&amp;color=86,186,157&amp;vtp=1&amp;vaab=1&amp;bbb=1"/>
          <p:cNvSpPr/>
          <p:nvPr/>
        </p:nvSpPr>
        <p:spPr>
          <a:xfrm>
            <a:off x="265176" y="295351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6_1#f03c1614e?iti=7&amp;htil=1&amp;vaa=1&amp;vcp=1&amp;vis=1&amp;pid=b35626d0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1672" y="1308830"/>
            <a:ext cx="459943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6_2#f03c1614e?iti=7&amp;htil=1&amp;vaa=1&amp;vcp=1&amp;vis=1&amp;pid=b35626d0a&amp;color=0,0,0&amp;vtp=1&amp;vaab=1&amp;bbb=1"/>
          <p:cNvSpPr/>
          <p:nvPr/>
        </p:nvSpPr>
        <p:spPr>
          <a:xfrm>
            <a:off x="8984207" y="354809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O_6_BD.36_3#f03c1614e?htil=1&amp;sp=1&amp;vaa=1&amp;vcp=1&amp;vis=1&amp;pid=b35626d0a&amp;color=0,0,0&amp;vtp=1&amp;vaab=1&amp;bt=1&amp;bbb=1&amp;hb=1&amp;hs=1"/>
          <p:cNvSpPr/>
          <p:nvPr/>
        </p:nvSpPr>
        <p:spPr>
          <a:xfrm>
            <a:off x="539496" y="1290542"/>
            <a:ext cx="638251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（2）第2组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：分别用三支试管取少量上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述三种溶液，各加入一定量的碳酸钠溶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，观察现象。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37_1#594c74eb0?htil=1&amp;vaa=1&amp;vcp=1&amp;vis=1&amp;pid=f03c1614e&amp;color=0,0,0&amp;vtp=1&amp;vaab=1&amp;bbb=1&amp;hb=1&amp;hs=1"/>
              <p:cNvSpPr/>
              <p:nvPr/>
            </p:nvSpPr>
            <p:spPr>
              <a:xfrm>
                <a:off x="539496" y="3141186"/>
                <a:ext cx="63825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中有气泡产生，证明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37_1#594c74eb0?htil=1&amp;vaa=1&amp;vcp=1&amp;vis=1&amp;pid=f03c1614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1186"/>
                <a:ext cx="638251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6" t="-40" r="-141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_1#594c74eb0.blank?vaa=1&amp;vcp=1&amp;vis=1&amp;pid=f03c1614e&amp;color=0,0,0&amp;vpa=13&amp;vtp=1&amp;vaab=1&amp;bbb=1&amp;hb=1"/>
          <p:cNvSpPr/>
          <p:nvPr/>
        </p:nvSpPr>
        <p:spPr>
          <a:xfrm>
            <a:off x="539496" y="3110706"/>
            <a:ext cx="638251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2_1#594c74eb0?htil=1&amp;vaa=1&amp;vcp=1&amp;vis=1&amp;pid=f03c1614e&amp;color=0,0,0&amp;vtp=1&amp;vaab=1&amp;bbb=1&amp;hb=1&amp;hs=1"/>
              <p:cNvSpPr/>
              <p:nvPr/>
            </p:nvSpPr>
            <p:spPr>
              <a:xfrm>
                <a:off x="539496" y="43546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稀盐酸与碳酸钠反应生成氯化钠、二氧化碳和水，所以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气泡产生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中溶液是稀盐酸。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S.2_1#594c74eb0?htil=1&amp;vaa=1&amp;vcp=1&amp;vis=1&amp;pid=f03c1614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5467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942498eaf?iti=8&amp;htil=2&amp;vaa=1&amp;vcp=1&amp;vis=1&amp;pid=f03c1614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126966"/>
            <a:ext cx="4389120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1_2#942498eaf?iti=8&amp;htil=2&amp;vaa=1&amp;vcp=1&amp;vis=1&amp;pid=f03c1614e&amp;color=0,0,0&amp;vtp=1&amp;vaab=1&amp;bbb=1"/>
          <p:cNvSpPr/>
          <p:nvPr/>
        </p:nvSpPr>
        <p:spPr>
          <a:xfrm>
            <a:off x="9122321" y="326907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1_3#942498eaf?htil=2&amp;sp=1&amp;vaa=1&amp;vcp=1&amp;vis=1&amp;pid=f03c1614e&amp;color=0,0,0&amp;vtp=1&amp;vaab=1&amp;bt=1&amp;bbb=1&amp;hb=1&amp;hs=1"/>
              <p:cNvSpPr/>
              <p:nvPr/>
            </p:nvSpPr>
            <p:spPr>
              <a:xfrm>
                <a:off x="539496" y="989806"/>
                <a:ext cx="658368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中产生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（填实验现象），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中溶液是澄清石灰水。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41_3#942498eaf?htil=2&amp;sp=1&amp;vaa=1&amp;vcp=1&amp;vis=1&amp;pid=f03c1614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9806"/>
                <a:ext cx="658368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6" t="-40" r="6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41_4#942498eaf?htil=2&amp;sp=1&amp;vaa=1&amp;vcp=1&amp;vis=1&amp;pid=f03c1614e&amp;color=0,0,0&amp;vtp=1&amp;vaab=1&amp;bbb=1&amp;hb=1&amp;hs=1"/>
              <p:cNvSpPr/>
              <p:nvPr/>
            </p:nvSpPr>
            <p:spPr>
              <a:xfrm>
                <a:off x="539496" y="2191607"/>
                <a:ext cx="65836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中无明显现象。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第3组：为进一步探究稀盐酸和澄清石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灰水反应后所得溶液中溶质的成分，同学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们进行如下探究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41_4#942498eaf?htil=2&amp;sp=1&amp;vaa=1&amp;vcp=1&amp;vis=1&amp;pid=f03c1614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91607"/>
                <a:ext cx="6583680" cy="2496757"/>
              </a:xfrm>
              <a:prstGeom prst="rect">
                <a:avLst/>
              </a:prstGeom>
              <a:blipFill>
                <a:blip r:embed="rId5"/>
                <a:stretch>
                  <a:fillRect l="-3333" b="-7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43_1#942498eaf.blank?vaa=1&amp;vcp=1&amp;vis=1&amp;pid=f03c1614e&amp;color=0,0,0&amp;vpa=14&amp;vtp=1&amp;vaab=1&amp;bbb=1"/>
          <p:cNvSpPr/>
          <p:nvPr/>
        </p:nvSpPr>
        <p:spPr>
          <a:xfrm>
            <a:off x="2345278" y="95932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白色沉淀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942498eaf?vaa=1&amp;vcp=1&amp;vis=1&amp;pid=f03c1614e&amp;color=0,0,0&amp;vtp=1&amp;vaab=1&amp;bbb=1&amp;hb=1&amp;hs=1"/>
              <p:cNvSpPr/>
              <p:nvPr/>
            </p:nvSpPr>
            <p:spPr>
              <a:xfrm>
                <a:off x="539496" y="468080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中溶液是澄清石灰水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，碳酸钠与氢氧化钙反应生成氢氧化钠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和碳酸钙白色沉淀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中的实验现象是产生白色沉淀。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S.1_1#942498eaf?vaa=1&amp;vcp=1&amp;vis=1&amp;pid=f03c1614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0807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5_1#51651fa97?sp=1&amp;vaa=1&amp;vcp=1&amp;vis=1&amp;pid=b35626d0a&amp;color=0,0,0&amp;vtp=1&amp;vaab=1&amp;bt=1&amp;bbb=1&amp;hb=1"/>
              <p:cNvSpPr/>
              <p:nvPr/>
            </p:nvSpPr>
            <p:spPr>
              <a:xfrm>
                <a:off x="539496" y="545814"/>
                <a:ext cx="11109960" cy="41616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（3）【假设猜想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】该组同学的猜想如下：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猜想一：只有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猜想二：有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猜想三：有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猜想四：有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其他小组的同学对以上猜想提出疑问，认为猜想四不合理，理由是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45_1#51651fa97?sp=1&amp;vaa=1&amp;vcp=1&amp;vis=1&amp;pid=b35626d0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814"/>
                <a:ext cx="11109960" cy="4161653"/>
              </a:xfrm>
              <a:prstGeom prst="rect">
                <a:avLst/>
              </a:prstGeom>
              <a:blipFill>
                <a:blip r:embed="rId3"/>
                <a:stretch>
                  <a:fillRect l="-1976" t="-733" r="-878" b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S.1_1#51651fa97?vaa=1&amp;vcp=1&amp;vis=1&amp;pid=b35626d0a&amp;color=0,0,0&amp;vtp=1&amp;vaab=1&amp;bt=1&amp;bbb=1&amp;hb=1">
                <a:extLst>
                  <a:ext uri="{FF2B5EF4-FFF2-40B4-BE49-F238E27FC236}">
                    <a16:creationId xmlns:a16="http://schemas.microsoft.com/office/drawing/2014/main" id="{1D85F651-8354-4F14-AA7F-CDE168E8952B}"/>
                  </a:ext>
                </a:extLst>
              </p:cNvPr>
              <p:cNvSpPr/>
              <p:nvPr/>
            </p:nvSpPr>
            <p:spPr>
              <a:xfrm>
                <a:off x="539496" y="4707467"/>
                <a:ext cx="11109960" cy="17278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盐酸和氢氧化钙反应生成氯化钙和水，若恰好完全反应，则溶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；若盐酸过量，则溶液中有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若氢氧化钙过量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则溶液中有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反应，二者不能共存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猜想四不合理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S.1_1#51651fa97?vaa=1&amp;vcp=1&amp;vis=1&amp;pid=b35626d0a&amp;color=0,0,0&amp;vtp=1&amp;vaab=1&amp;bt=1&amp;bbb=1&amp;hb=1">
                <a:extLst>
                  <a:ext uri="{FF2B5EF4-FFF2-40B4-BE49-F238E27FC236}">
                    <a16:creationId xmlns:a16="http://schemas.microsoft.com/office/drawing/2014/main" id="{1D85F651-8354-4F14-AA7F-CDE168E895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7467"/>
                <a:ext cx="11109960" cy="1727871"/>
              </a:xfrm>
              <a:prstGeom prst="rect">
                <a:avLst/>
              </a:prstGeom>
              <a:blipFill>
                <a:blip r:embed="rId4"/>
                <a:stretch>
                  <a:fillRect l="-1976" t="-8803" r="-4995" b="-9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2_1#51651fa97?vaa=1&amp;vcp=1&amp;vis=1&amp;pid=b35626d0a&amp;color=0,0,0&amp;vtp=1&amp;vaab=1&amp;bbb=1">
                <a:extLst>
                  <a:ext uri="{FF2B5EF4-FFF2-40B4-BE49-F238E27FC236}">
                    <a16:creationId xmlns:a16="http://schemas.microsoft.com/office/drawing/2014/main" id="{E00B0B76-AF7E-49A3-8BC8-972E2EC18C55}"/>
                  </a:ext>
                </a:extLst>
              </p:cNvPr>
              <p:cNvSpPr/>
              <p:nvPr/>
            </p:nvSpPr>
            <p:spPr>
              <a:xfrm>
                <a:off x="3386666" y="1043220"/>
                <a:ext cx="99342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CaCl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4" name="QB_6_AN.2_1#51651fa97?vaa=1&amp;vcp=1&amp;vis=1&amp;pid=b35626d0a&amp;color=0,0,0&amp;vtp=1&amp;vaab=1&amp;bbb=1">
                <a:extLst>
                  <a:ext uri="{FF2B5EF4-FFF2-40B4-BE49-F238E27FC236}">
                    <a16:creationId xmlns:a16="http://schemas.microsoft.com/office/drawing/2014/main" id="{E00B0B76-AF7E-49A3-8BC8-972E2EC18C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6666" y="1043220"/>
                <a:ext cx="993421" cy="5536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2_1#51651fa97?vaa=1&amp;vcp=1&amp;vis=1&amp;pid=b35626d0a&amp;color=0,0,0&amp;vtp=1&amp;vaab=1&amp;bbb=1">
                <a:extLst>
                  <a:ext uri="{FF2B5EF4-FFF2-40B4-BE49-F238E27FC236}">
                    <a16:creationId xmlns:a16="http://schemas.microsoft.com/office/drawing/2014/main" id="{CE025EBD-AAA7-4F61-BA6B-C1CEA15E4ABB}"/>
                  </a:ext>
                </a:extLst>
              </p:cNvPr>
              <p:cNvSpPr/>
              <p:nvPr/>
            </p:nvSpPr>
            <p:spPr>
              <a:xfrm>
                <a:off x="539496" y="4000909"/>
                <a:ext cx="384059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HCl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和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Ca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OH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)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不能共存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11" name="QB_6_AN.2_1#51651fa97?vaa=1&amp;vcp=1&amp;vis=1&amp;pid=b35626d0a&amp;color=0,0,0&amp;vtp=1&amp;vaab=1&amp;bbb=1">
                <a:extLst>
                  <a:ext uri="{FF2B5EF4-FFF2-40B4-BE49-F238E27FC236}">
                    <a16:creationId xmlns:a16="http://schemas.microsoft.com/office/drawing/2014/main" id="{CE025EBD-AAA7-4F61-BA6B-C1CEA15E4A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00909"/>
                <a:ext cx="3840591" cy="5536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build="p"/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dc18ee70c?sp=1&amp;vaa=1&amp;vcp=1&amp;vis=1&amp;pid=b35626d0a&amp;color=0,0,0&amp;vtp=1&amp;vaab=1&amp;bt=1&amp;bbb=1&amp;hb=1"/>
          <p:cNvSpPr/>
          <p:nvPr/>
        </p:nvSpPr>
        <p:spPr>
          <a:xfrm>
            <a:off x="539496" y="8060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（4）【实验探究】为证明其余猜想是否正确，第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3组的同学们进行了如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B_6_BD.50_2#dc18ee70c?colgroup=15,6,6&amp;vaa=1&amp;vcp=1&amp;vis=1&amp;pid=b35626d0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42997"/>
              <a:ext cx="11082528" cy="3903220"/>
            </p:xfrm>
            <a:graphic>
              <a:graphicData uri="http://schemas.openxmlformats.org/drawingml/2006/table">
                <a:tbl>
                  <a:tblPr/>
                  <a:tblGrid>
                    <a:gridCol w="5760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用镊子将锌粒放入试管中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中滴加反应后的溶液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加入硝酸银溶液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B_6_BD.50_2#dc18ee70c?colgroup=15,6,6&amp;vaa=1&amp;vcp=1&amp;vis=1&amp;pid=b35626d0a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142997"/>
              <a:ext cx="11082528" cy="3903220"/>
            </p:xfrm>
            <a:graphic>
              <a:graphicData uri="http://schemas.openxmlformats.org/drawingml/2006/table">
                <a:tbl>
                  <a:tblPr/>
                  <a:tblGrid>
                    <a:gridCol w="5760720"/>
                    <a:gridCol w="2660904"/>
                    <a:gridCol w="2660904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用镊子将锌粒放入试管中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中滴加反应后的溶液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加入硝酸银溶液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dc18ee70c?vaa=1&amp;vcp=1&amp;vis=1&amp;pid=b35626d0a&amp;color=0,0,0&amp;vtp=1&amp;vaab=1&amp;bt=1&amp;bbb=1&amp;hb=1"/>
              <p:cNvSpPr/>
              <p:nvPr/>
            </p:nvSpPr>
            <p:spPr>
              <a:xfrm>
                <a:off x="539496" y="46338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氢氧化钙与氯化铜反应会生成氯化钙和氢氧化铜沉淀。故取少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量反应后的溶液于试管中，加入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溶液无明显现象，说明溶液中不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含氢氧化钙，猜想三不成立；猜想二成立，即溶液中存在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液能与锌粒反应生成氯化锌和氢气，可观察到有气泡产生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dc18ee70c?vaa=1&amp;vcp=1&amp;vis=1&amp;pid=b35626d0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338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t="-1220" r="-933" b="-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B_6_BD.50_2#dc18ee70c?colgroup=15,6,6&amp;vaa=1&amp;vcp=1&amp;vis=1&amp;pid=b35626d0a&amp;color=0,0,0&amp;vtp=1&amp;vaab=1&amp;bbb=1&amp;hb=1">
                <a:extLst>
                  <a:ext uri="{FF2B5EF4-FFF2-40B4-BE49-F238E27FC236}">
                    <a16:creationId xmlns:a16="http://schemas.microsoft.com/office/drawing/2014/main" id="{1E5E4641-E585-4DF5-982C-E63620AC5E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3623949"/>
                  </p:ext>
                </p:extLst>
              </p:nvPr>
            </p:nvGraphicFramePr>
            <p:xfrm>
              <a:off x="539496" y="2767719"/>
              <a:ext cx="11082528" cy="3633853"/>
            </p:xfrm>
            <a:graphic>
              <a:graphicData uri="http://schemas.openxmlformats.org/drawingml/2006/table">
                <a:tbl>
                  <a:tblPr/>
                  <a:tblGrid>
                    <a:gridCol w="5760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441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2286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2286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用镊子将锌粒放入试管中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中滴加反应后的溶液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2286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加入硝酸银溶液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B_6_BD.50_2#dc18ee70c?colgroup=15,6,6&amp;vaa=1&amp;vcp=1&amp;vis=1&amp;pid=b35626d0a&amp;color=0,0,0&amp;vtp=1&amp;vaab=1&amp;bbb=1&amp;hb=1">
                <a:extLst>
                  <a:ext uri="{FF2B5EF4-FFF2-40B4-BE49-F238E27FC236}">
                    <a16:creationId xmlns:a16="http://schemas.microsoft.com/office/drawing/2014/main" id="{1E5E4641-E585-4DF5-982C-E63620AC5E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3623949"/>
                  </p:ext>
                </p:extLst>
              </p:nvPr>
            </p:nvGraphicFramePr>
            <p:xfrm>
              <a:off x="539496" y="2767719"/>
              <a:ext cx="11082528" cy="3633853"/>
            </p:xfrm>
            <a:graphic>
              <a:graphicData uri="http://schemas.openxmlformats.org/drawingml/2006/table">
                <a:tbl>
                  <a:tblPr/>
                  <a:tblGrid>
                    <a:gridCol w="5760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457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6" t="-54386" r="-92495" b="-2187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4578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用镊子将锌粒放入试管中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中滴加反应后的溶液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4578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取少量反应后的溶液于试管中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加入硝酸银溶液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有白色沉淀生成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F02A95E-D4E7-46D2-B445-62BA02358D63}"/>
              </a:ext>
            </a:extLst>
          </p:cNvPr>
          <p:cNvSpPr txBox="1"/>
          <p:nvPr/>
        </p:nvSpPr>
        <p:spPr>
          <a:xfrm>
            <a:off x="9794240" y="3466522"/>
            <a:ext cx="6985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0E0E9C-ADCC-44C3-A345-7D5A70691C56}"/>
              </a:ext>
            </a:extLst>
          </p:cNvPr>
          <p:cNvSpPr txBox="1"/>
          <p:nvPr/>
        </p:nvSpPr>
        <p:spPr>
          <a:xfrm>
            <a:off x="6746240" y="4465509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气泡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7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5_1#e99210fe0?vaa=1&amp;vcp=1&amp;vis=1&amp;pid=b35626d0a&amp;color=0,0,0&amp;vtp=1&amp;vaab=1&amp;bt=1&amp;bbb=1&amp;hb=1"/>
          <p:cNvSpPr/>
          <p:nvPr/>
        </p:nvSpPr>
        <p:spPr>
          <a:xfrm>
            <a:off x="539496" y="544544"/>
            <a:ext cx="11109960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（5）【交流评价】老师对同学们能用多种方法进行探究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，并且能够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结论给予表扬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，同时指出上述实验探究中有明显的错误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。同学们经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思后发现了错误，错误的原因是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QB_6_AS.1_1#e99210fe0?vaa=1&amp;vcp=1&amp;vis=1&amp;pid=b35626d0a&amp;color=0,0,0&amp;mp=1&amp;vtp=1&amp;vaab=1&amp;bt=1&amp;bbb=1&amp;hb=1">
            <a:extLst>
              <a:ext uri="{FF2B5EF4-FFF2-40B4-BE49-F238E27FC236}">
                <a16:creationId xmlns:a16="http://schemas.microsoft.com/office/drawing/2014/main" id="{E485A002-B016-4948-8D92-6474D405483F}"/>
              </a:ext>
            </a:extLst>
          </p:cNvPr>
          <p:cNvSpPr/>
          <p:nvPr/>
        </p:nvSpPr>
        <p:spPr>
          <a:xfrm>
            <a:off x="539496" y="36789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向反应后的溶液中加入硝酸银溶液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，氯化钙与硝酸银反应生成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氯化银白色沉淀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，但盐酸与硝酸银反应也生成氯化银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，故以此方法不能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证明猜想一成立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FC9123-6530-4D75-AF50-CE19FC78EE33}"/>
              </a:ext>
            </a:extLst>
          </p:cNvPr>
          <p:cNvSpPr txBox="1"/>
          <p:nvPr/>
        </p:nvSpPr>
        <p:spPr>
          <a:xfrm>
            <a:off x="539496" y="1789144"/>
            <a:ext cx="11109960" cy="197066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5263896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氯化钙、盐酸均能与硝酸银反应生成氯化银白色沉淀，则加入硝酸银溶液产生白色沉淀，不能说明猜想一成立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9_1#9abd1b190?vaa=1&amp;vcp=1&amp;vis=1&amp;pid=b35626d0a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（6）【反思拓展】在分析化学反应后所得物质的成分时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，除考虑生成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物外还需考虑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1_1#9abd1b190.blank?vaa=1&amp;vcp=1&amp;vis=1&amp;pid=b35626d0a&amp;color=0,0,0&amp;vpa=20&amp;vtp=1&amp;vaab=1&amp;bbb=1"/>
          <p:cNvSpPr/>
          <p:nvPr/>
        </p:nvSpPr>
        <p:spPr>
          <a:xfrm>
            <a:off x="2683414" y="2457323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反应物是否有剩余</a:t>
            </a:r>
            <a:endParaRPr lang="en-US" altLang="zh-CN" sz="2800" dirty="0"/>
          </a:p>
        </p:txBody>
      </p:sp>
      <p:sp>
        <p:nvSpPr>
          <p:cNvPr id="4" name="QB_6_AS.1_1#9abd1b190?vaa=1&amp;vcp=1&amp;vis=1&amp;pid=b35626d0a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由于发生化学反应时反应物不一定恰好完全反应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，即某种反应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物可能有剩余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，所以在分析化学反应后所得物质的成分时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，除考虑生成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物外还需考虑反应物是否有剩余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b35626d0a?vaa=1&amp;vcp=1&amp;vis=1&amp;pid=d37360751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该类试题主要探究反应后物质的成分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解答此类试题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要根据题给信息及物质间发生的反应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确定反应的生成物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然后还要考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虑反应物是否过量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因此一般有三种可能组成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只有生成物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生成物和反应物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116762a?vcp=1&amp;pid=d373607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64_1#8219946f3?vaa=1&amp;vcp=1&amp;vis=1&amp;pid=66116762a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化学探究不仅能激发同学们学习化学的兴趣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，还能提高同学们的学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，有助于开发同学们的智慧潜力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。某化学兴趣小组的同学在老师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的指导下，对水蒸气通过灼热的焦炭后得到的混合气体的成分进行了实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提出问题】水蒸气通过灼热的焦炭后得到的混合气体含有哪些成分？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4_2#8219946f3?vaa=1&amp;vcp=1&amp;vis=1&amp;pid=66116762a&amp;color=0,0,0&amp;vtp=1&amp;vaab=1&amp;bt=1&amp;bbb=1"/>
          <p:cNvSpPr/>
          <p:nvPr/>
        </p:nvSpPr>
        <p:spPr>
          <a:xfrm>
            <a:off x="539496" y="88350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【猜想与假设】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：含有一氧化碳、氢气和水蒸气。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：含有一氧化碳、二氧化碳、氢气和水蒸气。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：含有二氧化碳、氢气和水蒸气。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查阅资料】</a:t>
            </a:r>
            <a:endParaRPr lang="en-US" altLang="zh-CN" sz="2800" dirty="0"/>
          </a:p>
        </p:txBody>
      </p:sp>
      <p:sp>
        <p:nvSpPr>
          <p:cNvPr id="3" name="QO_6_BD.64_3#8219946f3?sp=1&amp;vaa=1&amp;vcp=1&amp;vis=1&amp;pid=66116762a&amp;color=0,0,0&amp;vtp=1&amp;vaab=1&amp;bbb=1"/>
          <p:cNvSpPr/>
          <p:nvPr/>
        </p:nvSpPr>
        <p:spPr>
          <a:xfrm>
            <a:off x="539496" y="40867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①无水硫酸铜遇水由白色变为蓝色。</a:t>
            </a:r>
            <a:endParaRPr lang="en-US" altLang="zh-CN" sz="2800" dirty="0"/>
          </a:p>
        </p:txBody>
      </p:sp>
      <p:sp>
        <p:nvSpPr>
          <p:cNvPr id="4" name="QO_6_BD.64_4#8219946f3?sp=1&amp;vaa=1&amp;vcp=1&amp;vis=1&amp;pid=66116762a&amp;color=0,0,0&amp;vtp=1&amp;vaab=1&amp;bbb=1"/>
          <p:cNvSpPr/>
          <p:nvPr/>
        </p:nvSpPr>
        <p:spPr>
          <a:xfrm>
            <a:off x="539496" y="47083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②碱石灰是固体氢氧化钠和氧化钙的混合物。</a:t>
            </a:r>
            <a:endParaRPr lang="en-US" altLang="zh-CN" sz="2800" dirty="0"/>
          </a:p>
        </p:txBody>
      </p:sp>
      <p:sp>
        <p:nvSpPr>
          <p:cNvPr id="5" name="QO_6_BD.64_5#8219946f3?sp=1&amp;vaa=1&amp;vcp=1&amp;vis=1&amp;pid=66116762a&amp;color=0,0,0&amp;vtp=1&amp;vaab=1&amp;bbb=1"/>
          <p:cNvSpPr/>
          <p:nvPr/>
        </p:nvSpPr>
        <p:spPr>
          <a:xfrm>
            <a:off x="539496" y="53300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③氢气与一氧化碳都具有还原性。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f96bdd33.fixed?vcp=1&amp;pid=353f1160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中考化学探究题</a:t>
            </a:r>
            <a:endParaRPr lang="en-US" altLang="zh-CN" sz="4000" dirty="0"/>
          </a:p>
        </p:txBody>
      </p:sp>
      <p:sp>
        <p:nvSpPr>
          <p:cNvPr id="3" name="C_3_BD#0f96bdd33.fixed?vcp=1&amp;pid=353f1160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4_6#8219946f3?vaa=1&amp;vcp=1&amp;vis=1&amp;pid=66116762a&amp;color=0,0,0&amp;vtp=1&amp;vaab=1&amp;bt=1&amp;bbb=1&amp;hb=1"/>
          <p:cNvSpPr/>
          <p:nvPr/>
        </p:nvSpPr>
        <p:spPr>
          <a:xfrm>
            <a:off x="539496" y="7627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【收集证据】同学们在老师的指导下设计了图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4所示装置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部分夹持仪器已略去），并进行了实验。</a:t>
            </a:r>
            <a:endParaRPr lang="en-US" altLang="zh-CN" sz="2800" dirty="0"/>
          </a:p>
        </p:txBody>
      </p:sp>
      <p:pic>
        <p:nvPicPr>
          <p:cNvPr id="3" name="QO_6_BD.64_7#8219946f3?iti=9&amp;vaa=1&amp;vcp=1&amp;vis=1&amp;pid=6611676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091563"/>
            <a:ext cx="6830568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4_8#8219946f3?iti=9&amp;vaa=1&amp;vcp=1&amp;vis=1&amp;pid=66116762a&amp;color=0,0,0&amp;vtp=1&amp;vaab=1&amp;bbb=1"/>
          <p:cNvSpPr/>
          <p:nvPr/>
        </p:nvSpPr>
        <p:spPr>
          <a:xfrm>
            <a:off x="5787295" y="423938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5" name="QB_7_BD.65_1#4b3bc6b72?vaa=1&amp;vcp=1&amp;vis=1&amp;pid=8219946f3&amp;color=0,0,0&amp;vtp=1&amp;vaab=1&amp;bbb=1&amp;hb=1"/>
          <p:cNvSpPr/>
          <p:nvPr/>
        </p:nvSpPr>
        <p:spPr>
          <a:xfrm>
            <a:off x="539496" y="48824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（1）装置A中无水硫酸铜由白色变为蓝色，装置B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中澄清石灰水变浑浊，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由此得出的结论为混合气体中有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66_1#4b3bc6b72.blank?vaa=1&amp;vcp=1&amp;vis=1&amp;pid=8219946f3&amp;color=0,0,0&amp;vpa=21&amp;vtp=1&amp;vaab=1&amp;bbb=1"/>
          <p:cNvSpPr/>
          <p:nvPr/>
        </p:nvSpPr>
        <p:spPr>
          <a:xfrm>
            <a:off x="5528215" y="5478716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水蒸气和二氧化碳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7_1#2decbf9dd?vaa=1&amp;vcp=1&amp;vis=1&amp;pid=8219946f3&amp;color=0,0,0&amp;vtp=1&amp;vaab=1&amp;bt=1&amp;bbb=1&amp;hb=1"/>
          <p:cNvSpPr/>
          <p:nvPr/>
        </p:nvSpPr>
        <p:spPr>
          <a:xfrm>
            <a:off x="539496" y="13271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2）装置C中的试剂为氢氧化钠溶液，其作用为除去二氧化碳气体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干扰后面的实验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。装置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D中应盛放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以除去混合气体中的水蒸气。</a:t>
            </a:r>
            <a:endParaRPr lang="en-US" altLang="zh-CN" sz="2800" spc="-100" dirty="0"/>
          </a:p>
        </p:txBody>
      </p:sp>
      <p:sp>
        <p:nvSpPr>
          <p:cNvPr id="3" name="QB_7_AN.68_1#2decbf9dd.blank?vaa=1&amp;vcp=1&amp;vis=1&amp;pid=8219946f3&amp;color=0,0,0&amp;vpa=22&amp;vtp=1&amp;vaab=1&amp;bbb=1"/>
          <p:cNvSpPr/>
          <p:nvPr/>
        </p:nvSpPr>
        <p:spPr>
          <a:xfrm>
            <a:off x="5575840" y="1923383"/>
            <a:ext cx="127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浓硫酸</a:t>
            </a:r>
            <a:endParaRPr lang="en-US" altLang="zh-CN" sz="2800" spc="-100" dirty="0"/>
          </a:p>
        </p:txBody>
      </p:sp>
      <p:pic>
        <p:nvPicPr>
          <p:cNvPr id="4" name="QO_6_BD.67_2#2decbf9dd?iti=10&amp;vaa=1&amp;vcp=1&amp;vis=1&amp;pid=8219946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304" y="2664047"/>
            <a:ext cx="7333488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7_3#2decbf9dd?iti=10&amp;vaa=1&amp;vcp=1&amp;vis=1&amp;pid=8219946f3&amp;color=0,0,0&amp;vtp=1&amp;vaab=1&amp;bbb=1"/>
          <p:cNvSpPr/>
          <p:nvPr/>
        </p:nvSpPr>
        <p:spPr>
          <a:xfrm>
            <a:off x="5791867" y="495817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9_1#363126cab?vaa=1&amp;vcp=1&amp;vis=1&amp;pid=8219946f3&amp;color=0,0,0&amp;vtp=1&amp;vaab=1&amp;bt=1&amp;bbb=1&amp;hb=1"/>
              <p:cNvSpPr/>
              <p:nvPr/>
            </p:nvSpPr>
            <p:spPr>
              <a:xfrm>
                <a:off x="539496" y="71205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（3）反应后装置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玻璃管中的现象是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水硫酸铜由白色变为蓝色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中澄清石灰水变浑浊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，说明混合气体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中还存在的气体是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9_1#363126cab?vaa=1&amp;vcp=1&amp;vis=1&amp;pid=8219946f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205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363126cab.blank?vaa=1&amp;vcp=1&amp;vis=1&amp;pid=8219946f3&amp;color=0,0,0&amp;vpa=23&amp;vtp=1&amp;vaab=1&amp;bbb=1"/>
          <p:cNvSpPr/>
          <p:nvPr/>
        </p:nvSpPr>
        <p:spPr>
          <a:xfrm>
            <a:off x="6266402" y="681577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红色粉末变为黑色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_1#363126cab.blank?vaa=1&amp;vcp=1&amp;vis=1&amp;pid=8219946f3&amp;color=0,0,0&amp;vpa=24&amp;vtp=1&amp;vaab=1&amp;bbb=1"/>
              <p:cNvSpPr/>
              <p:nvPr/>
            </p:nvSpPr>
            <p:spPr>
              <a:xfrm>
                <a:off x="3331115" y="2075910"/>
                <a:ext cx="5012182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氢气和一氧化碳（或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N.2_1#363126cab.blank?vaa=1&amp;vcp=1&amp;vis=1&amp;pid=8219946f3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115" y="2075910"/>
                <a:ext cx="5012182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11" t="-23" r="1" b="-5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71_1#363126cab?iti=11&amp;vaa=1&amp;vcp=1&amp;vis=1&amp;pid=8219946f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2694273"/>
            <a:ext cx="728776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71_2#363126cab?iti=11&amp;vaa=1&amp;vcp=1&amp;vis=1&amp;pid=8219946f3&amp;color=0,0,0&amp;vtp=1&amp;vaab=1&amp;bbb=1"/>
          <p:cNvSpPr/>
          <p:nvPr/>
        </p:nvSpPr>
        <p:spPr>
          <a:xfrm>
            <a:off x="5787296" y="497925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73_1#f01efaa21?vaa=1&amp;vcp=1&amp;vis=1&amp;pid=8219946f3&amp;color=0,0,0&amp;vtp=1&amp;vaab=1&amp;bbb=1"/>
              <p:cNvSpPr/>
              <p:nvPr/>
            </p:nvSpPr>
            <p:spPr>
              <a:xfrm>
                <a:off x="539496" y="561705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73_1#f01efaa21?vaa=1&amp;vcp=1&amp;vis=1&amp;pid=8219946f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17051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74_1#f01efaa21.blank?vaa=1&amp;vcp=1&amp;vis=1&amp;pid=8219946f3&amp;color=0,0,0&amp;vpa=25&amp;vtp=1&amp;vaab=1&amp;bbb=1"/>
              <p:cNvSpPr/>
              <p:nvPr/>
            </p:nvSpPr>
            <p:spPr>
              <a:xfrm>
                <a:off x="3778790" y="5681694"/>
                <a:ext cx="460216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点燃尾气，防止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污染空气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7_AN.74_1#f01efaa21.blank?vaa=1&amp;vcp=1&amp;vis=1&amp;pid=8219946f3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8790" y="5681694"/>
                <a:ext cx="4602163" cy="410782"/>
              </a:xfrm>
              <a:prstGeom prst="rect">
                <a:avLst/>
              </a:prstGeom>
              <a:blipFill rotWithShape="1">
                <a:blip r:embed="rId7"/>
                <a:stretch>
                  <a:fillRect l="-12" t="-85" r="5" b="-5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29c1dbe2?vcp=1&amp;vis=1&amp;pid=8219946f3&amp;color=0,0,0&amp;vtp=1&amp;vaab=1&amp;bt=1&amp;bbb=1"/>
          <p:cNvSpPr/>
          <p:nvPr/>
        </p:nvSpPr>
        <p:spPr>
          <a:xfrm>
            <a:off x="539496" y="13220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（5）猜想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</a:t>
            </a:r>
            <a:endParaRPr lang="en-US" altLang="zh-CN" sz="2800" dirty="0"/>
          </a:p>
        </p:txBody>
      </p:sp>
      <p:sp>
        <p:nvSpPr>
          <p:cNvPr id="4" name="QB_7_AN.76_1#529c1dbe2.blank?vaa=1&amp;vcp=1&amp;vis=1&amp;pid=8219946f3&amp;color=0,0,0&amp;vpa=26&amp;vtp=1&amp;vaab=1"/>
          <p:cNvSpPr/>
          <p:nvPr/>
        </p:nvSpPr>
        <p:spPr>
          <a:xfrm>
            <a:off x="2150014" y="191830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/>
          </a:p>
        </p:txBody>
      </p:sp>
      <p:pic>
        <p:nvPicPr>
          <p:cNvPr id="5" name="QO_6_BD.75_2#7e4412646?iti=12&amp;vaa=1&amp;vcp=1&amp;vis=1&amp;pid=8219946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4016" y="2650839"/>
            <a:ext cx="7370064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75_3#7e4412646?iti=12&amp;vaa=1&amp;vcp=1&amp;vis=1&amp;pid=8219946f3&amp;color=0,0,0&amp;vtp=1&amp;vaab=1&amp;bbb=1"/>
          <p:cNvSpPr/>
          <p:nvPr/>
        </p:nvSpPr>
        <p:spPr>
          <a:xfrm>
            <a:off x="5791867" y="496325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cb6274b2?vcp=1&amp;vis=1&amp;pid=8219946f3&amp;color=0,0,0&amp;vtp=1&amp;vaab=1&amp;bt=1&amp;bbb=1"/>
          <p:cNvSpPr/>
          <p:nvPr/>
        </p:nvSpPr>
        <p:spPr>
          <a:xfrm>
            <a:off x="539496" y="9024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【实验反思】</a:t>
            </a:r>
            <a:endParaRPr lang="en-US" altLang="zh-CN" sz="2800" dirty="0"/>
          </a:p>
        </p:txBody>
      </p:sp>
      <p:pic>
        <p:nvPicPr>
          <p:cNvPr id="3" name="QB_7_BD.77_1#f09e6423b?iti=13&amp;htil=3&amp;vaa=1&amp;vcp=1&amp;vis=1&amp;pid=8219946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7655" y="1553019"/>
            <a:ext cx="2450592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77_2#f09e6423b?iti=13&amp;htil=3&amp;vaa=1&amp;vcp=1&amp;vis=1&amp;pid=8219946f3&amp;color=0,0,0&amp;vtp=1&amp;vaab=1&amp;bbb=1"/>
          <p:cNvSpPr/>
          <p:nvPr/>
        </p:nvSpPr>
        <p:spPr>
          <a:xfrm>
            <a:off x="10055770" y="49169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B_7_BD.77_3#f09e6423b?htil=3&amp;sp=1&amp;vaa=1&amp;vcp=1&amp;vis=1&amp;pid=8219946f3&amp;color=0,0,0&amp;vtp=1&amp;vaab=1&amp;bbb=1&amp;hb=1"/>
          <p:cNvSpPr/>
          <p:nvPr/>
        </p:nvSpPr>
        <p:spPr>
          <a:xfrm>
            <a:off x="539496" y="1534731"/>
            <a:ext cx="85313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（6）经过讨论，同学们对图4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所示装置进行了简化，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只用图5所示装置并自选必要试剂就能完成探究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假设每步都完全反应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）。实验过程中点燃玻璃尖嘴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导出的气体，干燥的凉烧杯内壁能观察到的现象是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。应补充的最后一步实验操作及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78_1#f09e6423b.blank?vaa=1&amp;vcp=1&amp;vis=1&amp;pid=8219946f3&amp;color=0,0,0&amp;vpa=27&amp;vtp=1&amp;vaab=1&amp;bbb=1"/>
          <p:cNvSpPr/>
          <p:nvPr/>
        </p:nvSpPr>
        <p:spPr>
          <a:xfrm>
            <a:off x="549815" y="4095051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烧杯内壁出现水雾</a:t>
            </a:r>
            <a:endParaRPr lang="en-US" altLang="zh-CN" sz="2800" dirty="0"/>
          </a:p>
        </p:txBody>
      </p:sp>
      <p:sp>
        <p:nvSpPr>
          <p:cNvPr id="7" name="QB_7_AN.79_1#f09e6423b.blank?vaa=1&amp;vcp=1&amp;vis=1&amp;pid=8219946f3&amp;color=0,0,0&amp;vpa=28&amp;vtp=1&amp;vaab=1&amp;bbb=1&amp;hb=1"/>
          <p:cNvSpPr/>
          <p:nvPr/>
        </p:nvSpPr>
        <p:spPr>
          <a:xfrm>
            <a:off x="539496" y="4742751"/>
            <a:ext cx="85313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把烧杯翻转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，迅速倒入适量澄清石灰水，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振荡，澄清石灰水变浑浊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2d7f79fb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探究标签受损试剂的成分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80_1#d20ac7385?vaa=1&amp;vcp=1&amp;vis=1&amp;pid=32d7f79fb&amp;color=0,0,0&amp;vtp=1&amp;vaab=1&amp;bbb=1&amp;hb=1"/>
              <p:cNvSpPr/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（2022·广西河池·中考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）某校化学兴趣小组的同学和老师一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起整理实验台时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，发现有一瓶未盖瓶塞且失去标签的无色溶液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，据老师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回忆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：这瓶溶液可能是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。于是同学们对这瓶溶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液的成分进行了探究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80_1#d20ac7385?vaa=1&amp;vcp=1&amp;vis=1&amp;pid=32d7f79f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80_2#d20ac7385?sp=1&amp;vaa=1&amp;vcp=1&amp;vis=1&amp;pid=32d7f79fb&amp;color=0,0,0&amp;vtp=1&amp;vaab=1&amp;bbb=1"/>
          <p:cNvSpPr/>
          <p:nvPr/>
        </p:nvSpPr>
        <p:spPr>
          <a:xfrm>
            <a:off x="539496" y="38280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（1）提出问题：这瓶溶液的成分是什么？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0_3#d20ac7385?sp=1&amp;vaa=1&amp;vcp=1&amp;vis=1&amp;pid=32d7f79fb&amp;color=0,0,0&amp;mp=1&amp;vtp=1&amp;vaab=1&amp;bt=1&amp;bbb=1"/>
          <p:cNvSpPr/>
          <p:nvPr/>
        </p:nvSpPr>
        <p:spPr>
          <a:xfrm>
            <a:off x="376301" y="6122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（2）查阅资料：氯化钙和氯化钠的水溶液呈中性。</a:t>
            </a:r>
            <a:endParaRPr lang="en-US" altLang="zh-CN" sz="2800" dirty="0"/>
          </a:p>
        </p:txBody>
      </p:sp>
      <p:sp>
        <p:nvSpPr>
          <p:cNvPr id="4" name="QO_5_AS.1_1#d20ac7385?vaa=1&amp;vcp=1&amp;vis=1&amp;pid=32d7f79fb&amp;color=0,0,0&amp;vtp=1&amp;vaab=1&amp;bt=1&amp;bbb=1&amp;hb=1"/>
          <p:cNvSpPr/>
          <p:nvPr/>
        </p:nvSpPr>
        <p:spPr>
          <a:xfrm>
            <a:off x="471551" y="116557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取适量样品于试管中，加入过量的氯化钙溶液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，有白色沉淀生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，说明氯化钙与碳酸钠反应生成了碳酸钙沉淀和氯化钠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，故加入过量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氯化钙溶液可检验并除去碳酸钠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。向滤液B中滴加无色酚酞溶液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变红色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，说明滤液B中有氢氧化钠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，还有反应生成的氯化钠和过量的氯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。检验滤液B，即检验氢氧化钠，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氧化铜和铁均不与氢氧化钠反应，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不能代替酚酞溶液用于检验；硫酸镁能与氢氧化钠反应生成氢氧化镁沉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淀和硫酸钠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，现象明显，可用于检验滤液B。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EX.1_1#d20ac7385?vaa=1&amp;vcp=1&amp;vis=1&amp;pid=32d7f79fb&amp;color=0,0,0&amp;vtp=1&amp;vaab=1&amp;bbb=1&amp;hb=1"/>
          <p:cNvSpPr/>
          <p:nvPr/>
        </p:nvSpPr>
        <p:spPr>
          <a:xfrm>
            <a:off x="539496" y="26999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解答探究标签受损试剂的成分的题目时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应注意认真阅读标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签上的残留信息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根据残留信息排除不符合标签的物质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然后设计实验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确定试剂的成分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3_1#956ffc952?sp=1&amp;vaa=1&amp;vcp=1&amp;vis=1&amp;pid=d20ac7385&amp;color=0,0,0&amp;vtp=1&amp;vaab=1&amp;bt=1&amp;bbb=1"/>
          <p:cNvSpPr/>
          <p:nvPr/>
        </p:nvSpPr>
        <p:spPr>
          <a:xfrm>
            <a:off x="539496" y="16841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（3）设计实验方案：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QB_6_BD.83_2#956ffc952?colgroup=7,5,7,7&amp;vaa=1&amp;vcp=1&amp;vis=1&amp;pid=d20ac738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65787"/>
              <a:ext cx="11082528" cy="2794700"/>
            </p:xfrm>
            <a:graphic>
              <a:graphicData uri="http://schemas.openxmlformats.org/drawingml/2006/table">
                <a:tbl>
                  <a:tblPr/>
                  <a:tblGrid>
                    <a:gridCol w="2971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19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gridSpan="4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滴加紫色石蕊溶液若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该溶液是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33920"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取少量样品于试管中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滴加稀盐酸若有气泡产生该溶液是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QB_6_BD.83_2#956ffc952?colgroup=7,5,7,7&amp;vaa=1&amp;vcp=1&amp;vis=1&amp;pid=d20ac738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65787"/>
              <a:ext cx="11082528" cy="2794700"/>
            </p:xfrm>
            <a:graphic>
              <a:graphicData uri="http://schemas.openxmlformats.org/drawingml/2006/table">
                <a:tbl>
                  <a:tblPr/>
                  <a:tblGrid>
                    <a:gridCol w="2971800"/>
                    <a:gridCol w="2221992"/>
                    <a:gridCol w="2944368"/>
                    <a:gridCol w="294436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1134110"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6_AN.84_1#956ffc952.blank?vaa=1&amp;vcp=1&amp;vis=1&amp;pid=d20ac7385&amp;color=0,0,0&amp;vpa=29&amp;vtp=1&amp;vaab=1&amp;bbb=1"/>
          <p:cNvSpPr/>
          <p:nvPr/>
        </p:nvSpPr>
        <p:spPr>
          <a:xfrm>
            <a:off x="7773828" y="290903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溶液变蓝色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5_1#7137b9a1a?vaa=1&amp;vcp=1&amp;vis=1&amp;pid=d20ac7385&amp;color=0,0,0&amp;mp=1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（4）交流讨论：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86_1#b399902a6?vaa=1&amp;vcp=1&amp;vis=1&amp;pid=7137b9a1a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①小李认为方案1的结论不合理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②写出方案2中有气泡产生的反应的化学方程式：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b399902a6.blank?vaa=1&amp;vcp=1&amp;vis=1&amp;pid=7137b9a1a&amp;color=0,0,0&amp;vpa=30&amp;vtp=1&amp;vaab=1&amp;bbb=1&amp;hb=1"/>
          <p:cNvSpPr/>
          <p:nvPr/>
        </p:nvSpPr>
        <p:spPr>
          <a:xfrm>
            <a:off x="539496" y="246208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碳酸钠溶液也呈碱性，也能使紫色石蕊溶液变蓝色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89_1#b399902a6.blank?vaa=1&amp;vcp=1&amp;vis=1&amp;pid=7137b9a1a&amp;color=0,0,0&amp;vpa=31&amp;vtp=1&amp;vaab=1&amp;bbb=1&amp;hb=1"/>
              <p:cNvSpPr/>
              <p:nvPr/>
            </p:nvSpPr>
            <p:spPr>
              <a:xfrm>
                <a:off x="539496" y="3749865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89_1#b399902a6.blank?vaa=1&amp;vcp=1&amp;vis=1&amp;pid=7137b9a1a&amp;color=0,0,0&amp;vpa=3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9865"/>
                <a:ext cx="11109960" cy="1145794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7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6e2ea46b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探究混合物的成分或某物质的含量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1_1#f063b892d?vaa=1&amp;vcp=1&amp;vis=1&amp;pid=66e2ea46b&amp;color=0,0,0&amp;vtp=1&amp;vaab=1&amp;bbb=1&amp;h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（2024·湖北武汉·中考）暖宝宝是常见的局部取暖贴剂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用后的固体中含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、铁粉、炭粉和蛭石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。为探究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其中各组分的性质和含量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，化学项目小组的同学进行如下实验。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蛭石呈黄褐色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不溶于水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不参加反应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1_1#f063b892d?vaa=1&amp;vcp=1&amp;vis=1&amp;pid=66e2ea46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BD.2_1#e8ba11f96?vaa=1&amp;vcp=1&amp;vis=1&amp;pid=f063b892d&amp;color=0,0,0&amp;vtp=1&amp;vaab=1&amp;bbb=1&amp;hb=1"/>
          <p:cNvSpPr/>
          <p:nvPr/>
        </p:nvSpPr>
        <p:spPr>
          <a:xfrm>
            <a:off x="539496" y="43978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（1）取出使用后的暖宝宝中的固体，观察到部分呈黑色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，呈黑色的物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3_1#e8ba11f96.blank?vaa=1&amp;vcp=1&amp;vis=1&amp;pid=f063b892d&amp;color=0,0,0&amp;vpa=1&amp;vtp=1&amp;vaab=1&amp;bbb=1"/>
          <p:cNvSpPr/>
          <p:nvPr/>
        </p:nvSpPr>
        <p:spPr>
          <a:xfrm>
            <a:off x="1261015" y="4994066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铁粉、炭粉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779dc5da4?sp=1&amp;vaa=1&amp;vcp=1&amp;vis=1&amp;pid=d20ac7385&amp;color=0,0,0&amp;vtp=1&amp;vaab=1&amp;bt=1&amp;bbb=1&amp;hb=1"/>
          <p:cNvSpPr/>
          <p:nvPr/>
        </p:nvSpPr>
        <p:spPr>
          <a:xfrm>
            <a:off x="539496" y="8895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（5）实验探究：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老师指出方案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2也不够严谨。经讨论后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，小组同学按以下步骤进行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90_2#779dc5da4?sp=1&amp;vaa=1&amp;vcp=1&amp;vis=1&amp;pid=d20ac7385&amp;color=0,0,0&amp;vtp=1&amp;vaab=1&amp;bbb=1&amp;hb=1"/>
          <p:cNvSpPr/>
          <p:nvPr/>
        </p:nvSpPr>
        <p:spPr>
          <a:xfrm>
            <a:off x="539496" y="2813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①取适量样品于试管中，加入过量的氯化钙溶液，充分反应后过滤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到白色沉淀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A和滤液B。</a:t>
            </a:r>
            <a:endParaRPr lang="en-US" altLang="zh-CN" sz="2800" dirty="0"/>
          </a:p>
        </p:txBody>
      </p:sp>
      <p:sp>
        <p:nvSpPr>
          <p:cNvPr id="4" name="QB_6_BD.90_3#779dc5da4?sp=1&amp;vaa=1&amp;vcp=1&amp;vis=1&amp;pid=d20ac7385&amp;color=0,0,0&amp;vtp=1&amp;vaab=1&amp;bbb=1&amp;hb=1"/>
          <p:cNvSpPr/>
          <p:nvPr/>
        </p:nvSpPr>
        <p:spPr>
          <a:xfrm>
            <a:off x="539496" y="409022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②向滤液B中滴加无色酚酞溶液，溶液变红色。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加入过量氯化钙溶液的目的是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滤液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B中的溶质为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91_1#779dc5da4.blank?vaa=1&amp;vcp=1&amp;vis=1&amp;pid=d20ac7385&amp;color=0,0,0&amp;vpa=32&amp;vtp=1&amp;vaab=1&amp;bbb=1"/>
          <p:cNvSpPr/>
          <p:nvPr/>
        </p:nvSpPr>
        <p:spPr>
          <a:xfrm>
            <a:off x="5172615" y="470744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检验并除去碳酸钠</a:t>
            </a:r>
            <a:endParaRPr lang="en-US" altLang="zh-CN" sz="2800" dirty="0"/>
          </a:p>
        </p:txBody>
      </p:sp>
      <p:sp>
        <p:nvSpPr>
          <p:cNvPr id="6" name="QB_6_AN.92_1#779dc5da4.blank?vaa=1&amp;vcp=1&amp;vis=1&amp;pid=d20ac7385&amp;color=0,0,0&amp;vpa=33&amp;vtp=1&amp;vaab=1&amp;bbb=1"/>
          <p:cNvSpPr/>
          <p:nvPr/>
        </p:nvSpPr>
        <p:spPr>
          <a:xfrm>
            <a:off x="549815" y="5334190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氯化钠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、氯化钙、氢氧化钠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cedbc7ffe?sp=1&amp;vcp=1&amp;vis=1&amp;pid=d20ac7385&amp;color=0,0,0&amp;mp=1&amp;vtp=1&amp;vaab=1&amp;bt=1&amp;bbb=1"/>
              <p:cNvSpPr/>
              <p:nvPr/>
            </p:nvSpPr>
            <p:spPr>
              <a:xfrm>
                <a:off x="539496" y="189077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（6）实验结论：这瓶溶液的原溶液是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溶液，且溶质已部分变质。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P_6_BD#cedbc7ffe?sp=1&amp;vcp=1&amp;vis=1&amp;pid=d20ac7385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077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9" r="3" b="-12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93_1#27055e292?vaa=1&amp;vcp=1&amp;vis=1&amp;pid=d20ac7385&amp;color=0,0,0&amp;vtp=1&amp;vaab=1&amp;bbb=1"/>
          <p:cNvSpPr/>
          <p:nvPr/>
        </p:nvSpPr>
        <p:spPr>
          <a:xfrm>
            <a:off x="539496" y="24545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（7）拓展延伸：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94_1#54e8ca93e?vaa=1&amp;vcp=1&amp;vis=1&amp;pid=27055e292&amp;color=0,0,0&amp;vtp=1&amp;vaab=1&amp;bbb=1"/>
          <p:cNvSpPr/>
          <p:nvPr/>
        </p:nvSpPr>
        <p:spPr>
          <a:xfrm>
            <a:off x="539496" y="30779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①取完试剂后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_1#54e8ca93e.blank?vaa=1&amp;vcp=1&amp;vis=1&amp;pid=27055e292&amp;color=0,0,0&amp;vpa=34&amp;vtp=1&amp;vaab=1&amp;bbb=1"/>
          <p:cNvSpPr/>
          <p:nvPr/>
        </p:nvSpPr>
        <p:spPr>
          <a:xfrm>
            <a:off x="3394615" y="302653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立即盖好瓶塞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96_1#82559f5a7?sp=1&amp;vaa=1&amp;vcp=1&amp;vis=1&amp;pid=27055e292&amp;color=0,0,0&amp;vtp=1&amp;vaab=1&amp;bbb=1"/>
              <p:cNvSpPr/>
              <p:nvPr/>
            </p:nvSpPr>
            <p:spPr>
              <a:xfrm>
                <a:off x="539496" y="370744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检验滤液B时，下列试剂能代替酚酞溶液的有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.铁丝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.硫酸镁溶液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96_1#82559f5a7?sp=1&amp;vaa=1&amp;vcp=1&amp;vis=1&amp;pid=27055e29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744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8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97_1#82559f5a7.blank?vaa=1&amp;vcp=1&amp;vis=1&amp;pid=27055e292&amp;color=0,0,0&amp;vpa=35&amp;vtp=1&amp;vaab=1&amp;bbb=1"/>
              <p:cNvSpPr/>
              <p:nvPr/>
            </p:nvSpPr>
            <p:spPr>
              <a:xfrm>
                <a:off x="7899146" y="3806253"/>
                <a:ext cx="3381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97_1#82559f5a7.blank?vaa=1&amp;vcp=1&amp;vis=1&amp;pid=27055e292&amp;color=0,0,0&amp;vpa=3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9146" y="3806253"/>
                <a:ext cx="3381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3" t="-16" r="19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35e49b3?vcp=1&amp;pid=32d7f79f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98_1#c67fdd716?vaa=1&amp;vcp=1&amp;vis=1&amp;pid=4d35e49b3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（2023·山东聊城·中考）某化学兴趣小组的同学在整理实验室时发现两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瓶失去标签的无色溶液，已知一瓶是稀盐酸或稀硫酸，另一瓶是氢氧化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钠溶液或氢氧化钙溶液。请你和同学们一起完成探究活动（每种方案或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实验的1、2号试管中，都事先分别加入等量的上述两种无色溶液）。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#c67fdd716?sp=1&amp;vaa=1&amp;vcp=1&amp;vis=1&amp;pid=4d35e49b3&amp;color=0,0,0&amp;vtp=1&amp;vaab=1&amp;bt=1&amp;bbb=1"/>
          <p:cNvSpPr/>
          <p:nvPr/>
        </p:nvSpPr>
        <p:spPr>
          <a:xfrm>
            <a:off x="539496" y="1676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【设计实验】</a:t>
            </a:r>
            <a:endParaRPr lang="en-US" altLang="zh-CN" sz="2800" dirty="0"/>
          </a:p>
        </p:txBody>
      </p:sp>
      <p:sp>
        <p:nvSpPr>
          <p:cNvPr id="3" name="QC_7_BD.99_1#2f060eb0e?sp=1&amp;vaa=1&amp;vcp=1&amp;vis=1&amp;pid=c67fdd716&amp;color=0,0,0&amp;vtp=1&amp;vaab=1&amp;bbb=1&amp;hb=1"/>
          <p:cNvSpPr/>
          <p:nvPr/>
        </p:nvSpPr>
        <p:spPr>
          <a:xfrm>
            <a:off x="539496" y="23086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（1）为鉴别哪一瓶是酸溶液，哪一瓶是碱溶液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，小明设计了下列四种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方案，其中不可行的是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C_7_AN.100_1#2f060eb0e.blank?vaa=1&amp;vcp=1&amp;vis=1&amp;pid=c67fdd716&amp;color=0,0,0&amp;vpa=36&amp;vtp=1&amp;vaab=1"/>
          <p:cNvSpPr/>
          <p:nvPr/>
        </p:nvSpPr>
        <p:spPr>
          <a:xfrm>
            <a:off x="4080415" y="29049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9_2#2f060eb0e.choices?vaa=1&amp;vcp=1&amp;vis=1&amp;pid=c67fdd716&amp;color=0,0,0&amp;vtp=1&amp;vaab=1&amp;bbb=1"/>
          <p:cNvSpPr/>
          <p:nvPr/>
        </p:nvSpPr>
        <p:spPr>
          <a:xfrm>
            <a:off x="539496" y="3512566"/>
            <a:ext cx="11109960" cy="1634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4600"/>
              </a:lnSpc>
              <a:tabLst>
                <a:tab pos="3133090" algn="l"/>
                <a:tab pos="5720080" algn="l"/>
                <a:tab pos="84213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8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8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99_2#2f060eb0e.choice_image?vaa=1&amp;vcp=1&amp;vis=1&amp;pid=c67fdd716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463" y="3525774"/>
            <a:ext cx="1325880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99_2#2f060eb0e.choice_image?vaa=1&amp;vcp=1&amp;vis=1&amp;pid=c67fdd716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1485" y="3626358"/>
            <a:ext cx="85039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99_2#2f060eb0e.choice_image?vaa=1&amp;vcp=1&amp;vis=1&amp;pid=c67fdd716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333" y="3516630"/>
            <a:ext cx="95097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99_2#2f060eb0e.choice_image?vaa=1&amp;vcp=1&amp;vis=1&amp;pid=c67fdd716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5261" y="3562350"/>
            <a:ext cx="1106424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936F317-E227-4B3E-A41F-9ABB446BCAE9}"/>
              </a:ext>
            </a:extLst>
          </p:cNvPr>
          <p:cNvSpPr/>
          <p:nvPr/>
        </p:nvSpPr>
        <p:spPr>
          <a:xfrm>
            <a:off x="526183" y="122845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探究一：鉴别酸溶液与碱溶液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9626069b?vcp=1&amp;vis=1&amp;pid=c67fdd716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探究二：探究两瓶溶液的溶质。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提出问题】两瓶无色溶液的溶质各是什么？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设计实验】小华为鉴别两瓶溶液的溶质，分别向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1、2号试管中加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入的试剂及实验现象如下表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P_7_BD#b9626069b?colgroup=6,5,5,5,6&amp;vcp=1&amp;vis=1&amp;pid=c67fdd71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41296"/>
              <a:ext cx="11055096" cy="3375408"/>
            </p:xfrm>
            <a:graphic>
              <a:graphicData uri="http://schemas.openxmlformats.org/drawingml/2006/table">
                <a:tbl>
                  <a:tblPr/>
                  <a:tblGrid>
                    <a:gridCol w="9784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镁条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1号试管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2号试管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产生蓝色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P_7_BD#b9626069b?colgroup=6,5,5,5,6&amp;vcp=1&amp;vis=1&amp;pid=c67fdd71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41296"/>
              <a:ext cx="11055096" cy="3375408"/>
            </p:xfrm>
            <a:graphic>
              <a:graphicData uri="http://schemas.openxmlformats.org/drawingml/2006/table">
                <a:tbl>
                  <a:tblPr/>
                  <a:tblGrid>
                    <a:gridCol w="978408"/>
                    <a:gridCol w="1545336"/>
                    <a:gridCol w="1993392"/>
                    <a:gridCol w="1993392"/>
                    <a:gridCol w="1993392"/>
                    <a:gridCol w="2551176"/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镁条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1号试管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2号试管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产生蓝色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9626069b?vcp=1&amp;vis=1&amp;pid=c67fdd716&amp;color=0,0,0&amp;mp=1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【获得结论】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01_1#fc7debb81?vaa=1&amp;vcp=1&amp;vis=1&amp;pid=c67fdd716&amp;color=0,0,0&amp;vtp=1&amp;vaab=1&amp;bbb=1&amp;hb=1"/>
          <p:cNvSpPr/>
          <p:nvPr/>
        </p:nvSpPr>
        <p:spPr>
          <a:xfrm>
            <a:off x="539496" y="28148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2）1号试管中的溶质是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在以上四个实验中，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只根据其中一个实验的现象即可证明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号试管中原溶液为氢氧化钠溶液，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该实验是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填实验序号）。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02_1#fc7debb81.blank?vaa=1&amp;vcp=1&amp;vis=1&amp;pid=c67fdd716&amp;color=0,0,0&amp;vpa=37&amp;vtp=1&amp;vaab=1&amp;bbb=1"/>
              <p:cNvSpPr/>
              <p:nvPr/>
            </p:nvSpPr>
            <p:spPr>
              <a:xfrm>
                <a:off x="4500309" y="2917761"/>
                <a:ext cx="116452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02_1#fc7debb81.blank?vaa=1&amp;vcp=1&amp;vis=1&amp;pid=c67fdd716&amp;color=0,0,0&amp;vpa=3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309" y="2917761"/>
                <a:ext cx="1164527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5" t="-142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03_1#fc7debb81.blank?vaa=1&amp;vcp=1&amp;vis=1&amp;pid=c67fdd716&amp;color=0,0,0&amp;vpa=38&amp;vtp=1&amp;vaab=1&amp;bbb=1"/>
          <p:cNvSpPr/>
          <p:nvPr/>
        </p:nvSpPr>
        <p:spPr>
          <a:xfrm>
            <a:off x="1972214" y="405885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c5ebbfcab?vcp=1&amp;vis=1&amp;pid=c67fdd71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【讨论交流】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04_1#86c22983a?vaa=1&amp;vcp=1&amp;vis=1&amp;pid=c67fdd716&amp;color=0,0,0&amp;vtp=1&amp;vaab=1&amp;bbb=1&amp;h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（3）小强对实验二2号试管中产生白色沉淀的现象提出疑问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，大家一致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2号试管中的原溶液已变质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，则变质发生的反应的化学方程式为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86c22983a.blank?vaa=1&amp;vcp=1&amp;vis=1&amp;pid=c67fdd716&amp;color=0,0,0&amp;vpa=39&amp;vtp=1&amp;vaab=1&amp;bbb=1"/>
              <p:cNvSpPr/>
              <p:nvPr/>
            </p:nvSpPr>
            <p:spPr>
              <a:xfrm>
                <a:off x="626808" y="2566270"/>
                <a:ext cx="50006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86c22983a.blank?vaa=1&amp;vcp=1&amp;vis=1&amp;pid=c67fdd716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2566270"/>
                <a:ext cx="5000625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58" r="1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7_BD#8f1eb09dc?vcp=1&amp;vis=1&amp;pid=c67fdd716&amp;color=0,0,0&amp;vtp=1&amp;vaab=1&amp;bbb=1"/>
              <p:cNvSpPr/>
              <p:nvPr/>
            </p:nvSpPr>
            <p:spPr>
              <a:xfrm>
                <a:off x="539496" y="311706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探究三：探究氢氧化钠溶液变质后溶质的成分。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提出问题】氢氧化钠溶液变质后溶质的成分是什么？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猜想假设】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P_7_BD#8f1eb09dc?vcp=1&amp;vis=1&amp;pid=c67fdd71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7069"/>
                <a:ext cx="1110996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3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f1eb09dc?vcp=1&amp;vis=1&amp;pid=c67fdd716&amp;color=0,0,0&amp;vtp=1&amp;vaab=1&amp;bt=1&amp;bbb=1"/>
          <p:cNvSpPr/>
          <p:nvPr/>
        </p:nvSpPr>
        <p:spPr>
          <a:xfrm>
            <a:off x="539496" y="10933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设计实验】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（4）请完善下面的表格。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1" name="QB_7_BD.106_2#ae2905290?colgroup=16,7,5&amp;vaa=1&amp;vcp=1&amp;vis=1&amp;pid=c67fdd71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22175"/>
              <a:ext cx="11082528" cy="3336736"/>
            </p:xfrm>
            <a:graphic>
              <a:graphicData uri="http://schemas.openxmlformats.org/drawingml/2006/table">
                <a:tbl>
                  <a:tblPr/>
                  <a:tblGrid>
                    <a:gridCol w="61904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974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945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实验方案及操作步骤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步骤一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取少量瓶中变质后的氢氧化钠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溶液于试管中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溶液充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分反应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取少量步骤一中的滤液于试管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向其中滴加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1" name="QB_7_BD.106_2#ae2905290?colgroup=16,7,5&amp;vaa=1&amp;vcp=1&amp;vis=1&amp;pid=c67fdd71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22175"/>
              <a:ext cx="11082528" cy="3336736"/>
            </p:xfrm>
            <a:graphic>
              <a:graphicData uri="http://schemas.openxmlformats.org/drawingml/2006/table">
                <a:tbl>
                  <a:tblPr/>
                  <a:tblGrid>
                    <a:gridCol w="6190488"/>
                    <a:gridCol w="2697480"/>
                    <a:gridCol w="21945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实验方案及操作步骤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猜想一成立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取少量步骤一中的滤液于试管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向其中滴加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溶液变红色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07_1#ae2905290.blank?vaa=1&amp;vcp=1&amp;vis=1&amp;pid=c67fdd716&amp;color=0,0,0&amp;vpa=40&amp;vtp=1&amp;vaab=1&amp;bbb=1"/>
              <p:cNvSpPr/>
              <p:nvPr/>
            </p:nvSpPr>
            <p:spPr>
              <a:xfrm>
                <a:off x="3034815" y="5227986"/>
                <a:ext cx="288207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2∼3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滴酚酞溶液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107_1#ae2905290.blank?vaa=1&amp;vcp=1&amp;vis=1&amp;pid=c67fdd716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4815" y="5227986"/>
                <a:ext cx="2882075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21" b="-5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cedbc839?vcp=1&amp;vis=1&amp;pid=c67fdd716&amp;color=0,0,0&amp;vtp=1&amp;vaab=1&amp;bt=1&amp;bbb=1"/>
          <p:cNvSpPr/>
          <p:nvPr/>
        </p:nvSpPr>
        <p:spPr>
          <a:xfrm>
            <a:off x="539496" y="2219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【反思评价】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08_1#ff8a889f1?vaa=1&amp;vcp=1&amp;vis=1&amp;pid=c67fdd716&amp;color=0,0,0&amp;vtp=1&amp;vaab=1&amp;bbb=1&amp;hb=1"/>
              <p:cNvSpPr/>
              <p:nvPr/>
            </p:nvSpPr>
            <p:spPr>
              <a:xfrm>
                <a:off x="539496" y="277834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（5）小明认为可用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溶液代替步骤一中的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溶液进行实验，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大家一致认为此方案不可行，理由是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08_1#ff8a889f1?vaa=1&amp;vcp=1&amp;vis=1&amp;pid=c67fdd71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834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820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09_1#ff8a889f1.blank?vaa=1&amp;vcp=1&amp;vis=1&amp;pid=c67fdd716&amp;color=0,0,0&amp;vpa=41&amp;vtp=1&amp;vaab=1&amp;bbb=1&amp;hb=1"/>
              <p:cNvSpPr/>
              <p:nvPr/>
            </p:nvSpPr>
            <p:spPr>
              <a:xfrm>
                <a:off x="539496" y="3387947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溶液与碳酸钠反应生成碳酸钡沉淀和氢氧化钠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，无法验证原溶液中是否有氢氧化钠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09_1#ff8a889f1.blank?vaa=1&amp;vcp=1&amp;vis=1&amp;pid=c67fdd716&amp;color=0,0,0&amp;vpa=4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87947"/>
                <a:ext cx="11109960" cy="122040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6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_1#2e9198ff8?vaa=1&amp;vcp=1&amp;vis=1&amp;pid=f063b892d&amp;color=0,0,0&amp;vtp=1&amp;vaab=1&amp;bt=1&amp;bbb=1&amp;hb=1"/>
              <p:cNvSpPr/>
              <p:nvPr/>
            </p:nvSpPr>
            <p:spPr>
              <a:xfrm>
                <a:off x="539496" y="122148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（2）称取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样品，加入足量水，充分搅拌，过滤得到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。向滤渣甲中加入过量的硝酸铜溶液，充分反应后过滤，得到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滤渣乙。铁与硝酸铜反应的化学方程式为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4_1#2e9198ff8?vaa=1&amp;vcp=1&amp;vis=1&amp;pid=f063b892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148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820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_1#2e9198ff8.blank?vaa=1&amp;vcp=1&amp;vis=1&amp;pid=f063b892d&amp;color=0,0,0&amp;vpa=2&amp;vtp=1&amp;vaab=1&amp;bbb=1&amp;hb=1"/>
              <p:cNvSpPr/>
              <p:nvPr/>
            </p:nvSpPr>
            <p:spPr>
              <a:xfrm>
                <a:off x="539496" y="2478786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_1#2e9198ff8.blank?vaa=1&amp;vcp=1&amp;vis=1&amp;pid=f063b892d&amp;color=0,0,0&amp;vpa=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8786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_1#8d7fa1154?vaa=1&amp;vcp=1&amp;vis=1&amp;pid=f063b892d&amp;color=0,0,0&amp;vtp=1&amp;vaab=1&amp;bbb=1&amp;hb=1"/>
              <p:cNvSpPr/>
              <p:nvPr/>
            </p:nvSpPr>
            <p:spPr>
              <a:xfrm>
                <a:off x="539496" y="378936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（3）向滤渣乙中加入稀硫酸至过量，充分反应后过滤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，得到滤液和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10.18 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滤渣丙，滤渣丙中有紫红色固体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。所得滤液中的阳离子有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填离子符号）。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6_1#8d7fa1154?vaa=1&amp;vcp=1&amp;vis=1&amp;pid=f063b892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9362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771384d4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探究物质的变质情况</a:t>
            </a:r>
            <a:endParaRPr lang="en-US" altLang="zh-CN" sz="3200" dirty="0"/>
          </a:p>
        </p:txBody>
      </p:sp>
      <p:sp>
        <p:nvSpPr>
          <p:cNvPr id="3" name="QO_5_BD.110_1#b4a4b8855?vaa=1&amp;vcp=1&amp;vis=1&amp;pid=f771384d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（2024·新疆·中考）水果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、蔬菜等在生长及运输过程中可能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会使用杀虫剂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、防腐剂等，食用前需要去除残留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，果蔬洗盐能达到此效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。化学兴趣小组的同学针对某临期果蔬洗盐的成分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、含量及是否变质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0_2#b4a4b8855?sp=1&amp;vaa=1&amp;vcp=1&amp;vis=1&amp;pid=f771384d4&amp;color=0,0,0&amp;vtp=1&amp;vaab=1&amp;bt=1&amp;bbb=1"/>
          <p:cNvSpPr/>
          <p:nvPr/>
        </p:nvSpPr>
        <p:spPr>
          <a:xfrm>
            <a:off x="539496" y="3837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（1）【阅读标签】如图6所示。</a:t>
            </a:r>
            <a:endParaRPr lang="en-US" altLang="zh-CN" sz="2800" dirty="0"/>
          </a:p>
        </p:txBody>
      </p:sp>
      <p:pic>
        <p:nvPicPr>
          <p:cNvPr id="3" name="QO_5_BD.110_3#b4a4b8855?iti=14&amp;vaa=1&amp;vcp=1&amp;vis=1&amp;pid=f771384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4280" y="521303"/>
            <a:ext cx="368503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0_4#b4a4b8855?iti=14&amp;vaa=1&amp;vcp=1&amp;vis=1&amp;pid=f771384d4&amp;color=0,0,0&amp;vtp=1&amp;vaab=1&amp;bbb=1"/>
          <p:cNvSpPr/>
          <p:nvPr/>
        </p:nvSpPr>
        <p:spPr>
          <a:xfrm>
            <a:off x="9109615" y="24918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O_5_BD.110_5#b4a4b8855?sp=1&amp;vaa=1&amp;vcp=1&amp;vis=1&amp;pid=f771384d4&amp;color=0,0,0&amp;vtp=1&amp;vaab=1&amp;bt=1&amp;bbb=1">
            <a:extLst>
              <a:ext uri="{FF2B5EF4-FFF2-40B4-BE49-F238E27FC236}">
                <a16:creationId xmlns:a16="http://schemas.microsoft.com/office/drawing/2014/main" id="{79956A2C-02D5-4B35-AA22-7C92CC65DD90}"/>
              </a:ext>
            </a:extLst>
          </p:cNvPr>
          <p:cNvSpPr/>
          <p:nvPr/>
        </p:nvSpPr>
        <p:spPr>
          <a:xfrm>
            <a:off x="541020" y="981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（2）【查阅资料】</a:t>
            </a:r>
            <a:endParaRPr lang="en-US" altLang="zh-CN" sz="2800" dirty="0"/>
          </a:p>
        </p:txBody>
      </p:sp>
      <p:sp>
        <p:nvSpPr>
          <p:cNvPr id="6" name="QO_5_BD.110_8#b4a4b8855?sp=1&amp;vaa=1&amp;vcp=1&amp;vis=1&amp;pid=f771384d4&amp;color=0,0,0&amp;vtp=1&amp;vaab=1&amp;bbb=1">
            <a:extLst>
              <a:ext uri="{FF2B5EF4-FFF2-40B4-BE49-F238E27FC236}">
                <a16:creationId xmlns:a16="http://schemas.microsoft.com/office/drawing/2014/main" id="{61725591-CF76-48DA-B7CC-2995309DD9AE}"/>
              </a:ext>
            </a:extLst>
          </p:cNvPr>
          <p:cNvSpPr/>
          <p:nvPr/>
        </p:nvSpPr>
        <p:spPr>
          <a:xfrm>
            <a:off x="678180" y="1535207"/>
            <a:ext cx="6713220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①碳酸钠溶液与氯化钙溶液反应产生白色沉淀。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110_9#b4a4b8855?sp=1&amp;vaa=1&amp;vcp=1&amp;vis=1&amp;pid=f771384d4&amp;color=0,0,0&amp;vtp=1&amp;vaab=1&amp;bbb=1&amp;hb=1">
                <a:extLst>
                  <a:ext uri="{FF2B5EF4-FFF2-40B4-BE49-F238E27FC236}">
                    <a16:creationId xmlns:a16="http://schemas.microsoft.com/office/drawing/2014/main" id="{AAAC4D14-7A0F-4166-A6D6-E9C4B26E85CD}"/>
                  </a:ext>
                </a:extLst>
              </p:cNvPr>
              <p:cNvSpPr/>
              <p:nvPr/>
            </p:nvSpPr>
            <p:spPr>
              <a:xfrm>
                <a:off x="678180" y="2769352"/>
                <a:ext cx="860298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②碳酸氢钠在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以上逐渐分解产生二氧化碳、碳酸钠和水；碳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受热不分解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O_5_BD.110_9#b4a4b8855?sp=1&amp;vaa=1&amp;vcp=1&amp;vis=1&amp;pid=f771384d4&amp;color=0,0,0&amp;vtp=1&amp;vaab=1&amp;bbb=1&amp;hb=1">
                <a:extLst>
                  <a:ext uri="{FF2B5EF4-FFF2-40B4-BE49-F238E27FC236}">
                    <a16:creationId xmlns:a16="http://schemas.microsoft.com/office/drawing/2014/main" id="{AAAC4D14-7A0F-4166-A6D6-E9C4B26E85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" y="2769352"/>
                <a:ext cx="8602980" cy="1232325"/>
              </a:xfrm>
              <a:prstGeom prst="rect">
                <a:avLst/>
              </a:prstGeom>
              <a:blipFill>
                <a:blip r:embed="rId4"/>
                <a:stretch>
                  <a:fillRect l="-2479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110_10#b4a4b8855?sp=1&amp;vaa=1&amp;vcp=1&amp;vis=1&amp;pid=f771384d4&amp;color=0,0,0&amp;vtp=1&amp;vaab=1&amp;bt=1&amp;bbb=1&amp;hb=1">
                <a:extLst>
                  <a:ext uri="{FF2B5EF4-FFF2-40B4-BE49-F238E27FC236}">
                    <a16:creationId xmlns:a16="http://schemas.microsoft.com/office/drawing/2014/main" id="{735831FE-0498-495C-916F-D562C7955203}"/>
                  </a:ext>
                </a:extLst>
              </p:cNvPr>
              <p:cNvSpPr/>
              <p:nvPr/>
            </p:nvSpPr>
            <p:spPr>
              <a:xfrm>
                <a:off x="678180" y="393416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③向溶质质量分数大于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的碳酸氢钠溶液中加入溶质质量分数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的氯化钙溶液，产生白色沉淀；向溶质质量分数小于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酸氢钠溶液中加入溶质质量分数为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的氯化钙溶液则无现象。室温下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碳酸氢钠饱和溶液的溶质质量分数为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110_10#b4a4b8855?sp=1&amp;vaa=1&amp;vcp=1&amp;vis=1&amp;pid=f771384d4&amp;color=0,0,0&amp;vtp=1&amp;vaab=1&amp;bt=1&amp;bbb=1&amp;hb=1">
                <a:extLst>
                  <a:ext uri="{FF2B5EF4-FFF2-40B4-BE49-F238E27FC236}">
                    <a16:creationId xmlns:a16="http://schemas.microsoft.com/office/drawing/2014/main" id="{735831FE-0498-495C-916F-D562C79552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" y="3934164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20" r="-4717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10_11#b4a4b8855?iti=16&amp;vaa=1&amp;vcp=1&amp;vis=1&amp;pid=f771384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216" y="581700"/>
            <a:ext cx="388620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0_12#b4a4b8855?iti=16&amp;vaa=1&amp;vcp=1&amp;vis=1&amp;pid=f771384d4&amp;color=0,0,0&amp;vtp=1&amp;vaab=1&amp;bbb=1"/>
          <p:cNvSpPr/>
          <p:nvPr/>
        </p:nvSpPr>
        <p:spPr>
          <a:xfrm>
            <a:off x="9460135" y="26106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O_5_BD.110_13#b4a4b8855?vaa=1&amp;vcp=1&amp;vis=1&amp;pid=f771384d4&amp;color=0,0,0&amp;vtp=1&amp;vaab=1&amp;bbb=1"/>
          <p:cNvSpPr/>
          <p:nvPr/>
        </p:nvSpPr>
        <p:spPr>
          <a:xfrm>
            <a:off x="356616" y="4445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任务一：验证该临期果蔬洗盐的成分。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11_3#ba993baef?htil=4&amp;sp=1&amp;vaa=1&amp;vcp=1&amp;vis=1&amp;pid=b4a4b8855&amp;color=0,0,0&amp;vtp=1&amp;vaab=1&amp;bt=1&amp;bbb=1&amp;hb=1">
                <a:extLst>
                  <a:ext uri="{FF2B5EF4-FFF2-40B4-BE49-F238E27FC236}">
                    <a16:creationId xmlns:a16="http://schemas.microsoft.com/office/drawing/2014/main" id="{C6357684-8F65-4ABB-BA9D-A3770EA67E49}"/>
                  </a:ext>
                </a:extLst>
              </p:cNvPr>
              <p:cNvSpPr/>
              <p:nvPr/>
            </p:nvSpPr>
            <p:spPr>
              <a:xfrm>
                <a:off x="462026" y="1188047"/>
                <a:ext cx="64922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（3）【作出猜想】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该临期果蔬洗盐中除了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外，可能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还含有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。猜想2：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111_3#ba993baef?htil=4&amp;sp=1&amp;vaa=1&amp;vcp=1&amp;vis=1&amp;pid=b4a4b8855&amp;color=0,0,0&amp;vtp=1&amp;vaab=1&amp;bt=1&amp;bbb=1&amp;hb=1">
                <a:extLst>
                  <a:ext uri="{FF2B5EF4-FFF2-40B4-BE49-F238E27FC236}">
                    <a16:creationId xmlns:a16="http://schemas.microsoft.com/office/drawing/2014/main" id="{C6357684-8F65-4ABB-BA9D-A3770EA67E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26" y="1188047"/>
                <a:ext cx="6492240" cy="3144457"/>
              </a:xfrm>
              <a:prstGeom prst="rect">
                <a:avLst/>
              </a:prstGeom>
              <a:blipFill>
                <a:blip r:embed="rId4"/>
                <a:stretch>
                  <a:fillRect l="-3380" r="-5070" b="-6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12_1#ba993baef.blank?vaa=1&amp;vcp=1&amp;vis=1&amp;pid=b4a4b8855&amp;color=0,0,0&amp;vpa=42&amp;vtp=1&amp;vaab=1&amp;bbb=1&amp;hb=1">
                <a:extLst>
                  <a:ext uri="{FF2B5EF4-FFF2-40B4-BE49-F238E27FC236}">
                    <a16:creationId xmlns:a16="http://schemas.microsoft.com/office/drawing/2014/main" id="{EF3DB588-8445-4373-B907-165EE0ED461F}"/>
                  </a:ext>
                </a:extLst>
              </p:cNvPr>
              <p:cNvSpPr/>
              <p:nvPr/>
            </p:nvSpPr>
            <p:spPr>
              <a:xfrm>
                <a:off x="653796" y="3740747"/>
                <a:ext cx="2976880" cy="55568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12_1#ba993baef.blank?vaa=1&amp;vcp=1&amp;vis=1&amp;pid=b4a4b8855&amp;color=0,0,0&amp;vpa=42&amp;vtp=1&amp;vaab=1&amp;bbb=1&amp;hb=1">
                <a:extLst>
                  <a:ext uri="{FF2B5EF4-FFF2-40B4-BE49-F238E27FC236}">
                    <a16:creationId xmlns:a16="http://schemas.microsoft.com/office/drawing/2014/main" id="{EF3DB588-8445-4373-B907-165EE0ED46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96" y="3740747"/>
                <a:ext cx="2976880" cy="555689"/>
              </a:xfrm>
              <a:prstGeom prst="rect">
                <a:avLst/>
              </a:prstGeom>
              <a:blipFill>
                <a:blip r:embed="rId5"/>
                <a:stretch>
                  <a:fillRect b="-36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3_1#28ed07a03?sp=1&amp;vaa=1&amp;vcp=1&amp;vis=1&amp;pid=b4a4b8855&amp;color=0,0,0&amp;vtp=1&amp;vaab=1&amp;bt=1&amp;bbb=1"/>
          <p:cNvSpPr/>
          <p:nvPr/>
        </p:nvSpPr>
        <p:spPr>
          <a:xfrm>
            <a:off x="539496" y="53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（4）【实验验证】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8" name="QB_6_BD.113_2#28ed07a03?colgroup=15,6,8&amp;vaa=1&amp;vcp=1&amp;vis=1&amp;pid=b4a4b885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9672047"/>
                  </p:ext>
                </p:extLst>
              </p:nvPr>
            </p:nvGraphicFramePr>
            <p:xfrm>
              <a:off x="539496" y="1216437"/>
              <a:ext cx="11073384" cy="4945382"/>
            </p:xfrm>
            <a:graphic>
              <a:graphicData uri="http://schemas.openxmlformats.org/drawingml/2006/table">
                <a:tbl>
                  <a:tblPr/>
                  <a:tblGrid>
                    <a:gridCol w="5586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08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溶液呈碱性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取样加热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将产生的气体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为使现象明显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并用玻璃棒搅拌形成饱和溶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加入溶质质量分数为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19632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8" name="QB_6_BD.113_2#28ed07a03?colgroup=15,6,8&amp;vaa=1&amp;vcp=1&amp;vis=1&amp;pid=b4a4b885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9672047"/>
                  </p:ext>
                </p:extLst>
              </p:nvPr>
            </p:nvGraphicFramePr>
            <p:xfrm>
              <a:off x="539496" y="1216437"/>
              <a:ext cx="11073384" cy="4945382"/>
            </p:xfrm>
            <a:graphic>
              <a:graphicData uri="http://schemas.openxmlformats.org/drawingml/2006/table">
                <a:tbl>
                  <a:tblPr/>
                  <a:tblGrid>
                    <a:gridCol w="5586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08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溶液呈碱性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取样加热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将产生的气体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163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9" t="-130704" r="-98364" b="-87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6471" t="-130704" r="-392" b="-87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1196322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28ed07a03?htil=5&amp;vaa=1&amp;vcp=1&amp;vis=1&amp;pid=b4a4b8855&amp;color=0,0,0&amp;vtp=1&amp;vaab=1&amp;bt=1&amp;bbb=1&amp;hb=1&amp;hs=1"/>
          <p:cNvSpPr/>
          <p:nvPr/>
        </p:nvSpPr>
        <p:spPr>
          <a:xfrm>
            <a:off x="539496" y="1553178"/>
            <a:ext cx="11134344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碳酸钠、碳酸氢钠的水溶液都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性，滴加无色酚酞溶液，溶液变红色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清石灰水变浑浊，说明有二氧化碳生成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酸氢钠受热分解生成碳酸钠、水和二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碳，可见样品中含有碳酸氢钠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3_1#28ed07a03?sp=1&amp;vaa=1&amp;vcp=1&amp;vis=1&amp;pid=b4a4b8855&amp;color=0,0,0&amp;vtp=1&amp;vaab=1&amp;bt=1&amp;bbb=1"/>
          <p:cNvSpPr/>
          <p:nvPr/>
        </p:nvSpPr>
        <p:spPr>
          <a:xfrm>
            <a:off x="539496" y="534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（4）【实验验证】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8" name="QB_6_BD.113_2#28ed07a03?colgroup=15,6,8&amp;vaa=1&amp;vcp=1&amp;vis=1&amp;pid=b4a4b885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16437"/>
              <a:ext cx="11073384" cy="4945382"/>
            </p:xfrm>
            <a:graphic>
              <a:graphicData uri="http://schemas.openxmlformats.org/drawingml/2006/table">
                <a:tbl>
                  <a:tblPr/>
                  <a:tblGrid>
                    <a:gridCol w="5586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08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溶液呈碱性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取样加热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将产生的气体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为使现象明显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并用玻璃棒搅拌形成饱和溶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加入溶质质量分数为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19632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8" name="QB_6_BD.113_2#28ed07a03?colgroup=15,6,8&amp;vaa=1&amp;vcp=1&amp;vis=1&amp;pid=b4a4b885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16437"/>
              <a:ext cx="11073384" cy="4945382"/>
            </p:xfrm>
            <a:graphic>
              <a:graphicData uri="http://schemas.openxmlformats.org/drawingml/2006/table">
                <a:tbl>
                  <a:tblPr/>
                  <a:tblGrid>
                    <a:gridCol w="5586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08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取样溶于水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滴加无色酚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溶液呈碱性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取样加热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将产生的气体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澄清石灰水变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163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9" t="-130704" r="-98364" b="-87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6471" t="-130704" r="-392" b="-87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119632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2_1#28ed07a03?vaa=1&amp;vcp=1&amp;vis=1&amp;pid=b4a4b8855&amp;color=0,0,0&amp;vtp=1&amp;vaab=1&amp;bbb=1&amp;hs=1">
            <a:extLst>
              <a:ext uri="{FF2B5EF4-FFF2-40B4-BE49-F238E27FC236}">
                <a16:creationId xmlns:a16="http://schemas.microsoft.com/office/drawing/2014/main" id="{159D60B8-8BA8-42D6-BD15-84F17BF57F1F}"/>
              </a:ext>
            </a:extLst>
          </p:cNvPr>
          <p:cNvSpPr/>
          <p:nvPr/>
        </p:nvSpPr>
        <p:spPr>
          <a:xfrm>
            <a:off x="7040880" y="1956848"/>
            <a:ext cx="129540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变红色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2_1#28ed07a03?vaa=1&amp;vcp=1&amp;vis=1&amp;pid=b4a4b8855&amp;color=0,0,0&amp;vtp=1&amp;vaab=1&amp;bbb=1&amp;hs=1">
                <a:extLst>
                  <a:ext uri="{FF2B5EF4-FFF2-40B4-BE49-F238E27FC236}">
                    <a16:creationId xmlns:a16="http://schemas.microsoft.com/office/drawing/2014/main" id="{922A49B6-1BD5-4FD1-9D58-196B20B0C32B}"/>
                  </a:ext>
                </a:extLst>
              </p:cNvPr>
              <p:cNvSpPr/>
              <p:nvPr/>
            </p:nvSpPr>
            <p:spPr>
              <a:xfrm>
                <a:off x="9372600" y="3055176"/>
                <a:ext cx="129540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NaHCO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8" name="QB_6_AN.2_1#28ed07a03?vaa=1&amp;vcp=1&amp;vis=1&amp;pid=b4a4b8855&amp;color=0,0,0&amp;vtp=1&amp;vaab=1&amp;bbb=1&amp;hs=1">
                <a:extLst>
                  <a:ext uri="{FF2B5EF4-FFF2-40B4-BE49-F238E27FC236}">
                    <a16:creationId xmlns:a16="http://schemas.microsoft.com/office/drawing/2014/main" id="{922A49B6-1BD5-4FD1-9D58-196B20B0C3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2600" y="3055176"/>
                <a:ext cx="1295400" cy="5552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51921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BD.119_3#14f4b5d67?htil=6&amp;sp=1&amp;vaa=1&amp;vcp=1&amp;vis=1&amp;pid=b4a4b8855&amp;color=0,0,0&amp;vtp=1&amp;vaab=1&amp;bt=1&amp;bbb=1&amp;hb=1"/>
          <p:cNvSpPr/>
          <p:nvPr/>
        </p:nvSpPr>
        <p:spPr>
          <a:xfrm>
            <a:off x="539496" y="892524"/>
            <a:ext cx="10981944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（5）【交流反思】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    实验3中玻璃棒搅拌的作用是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    小组同学认为实验3的结论不严谨，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_________________________________________________________________________________________________________________________________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QB_6_AN.120_1#14f4b5d67.blank?vaa=1&amp;vcp=1&amp;vis=1&amp;pid=b4a4b8855&amp;color=0,0,0&amp;vpa=45&amp;vtp=1&amp;vaab=1&amp;bbb=1&amp;hb=1"/>
          <p:cNvSpPr/>
          <p:nvPr/>
        </p:nvSpPr>
        <p:spPr>
          <a:xfrm>
            <a:off x="539496" y="1509744"/>
            <a:ext cx="8619744" cy="684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4846638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加快固体物质的溶解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21_1#14f4b5d67.blank?vaa=1&amp;vcp=1&amp;vis=1&amp;pid=b4a4b8855&amp;color=0,0,0&amp;vpa=46&amp;vtp=1&amp;vaab=1&amp;bbb=1&amp;hb=1"/>
              <p:cNvSpPr/>
              <p:nvPr/>
            </p:nvSpPr>
            <p:spPr>
              <a:xfrm>
                <a:off x="539496" y="2187513"/>
                <a:ext cx="10981944" cy="2036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6994525"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向溶质质量分数大于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0.83%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的碳酸氢钠溶液中加入溶质质量分数为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0.1%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的氯化钙溶液，也能产生白色沉淀，不能说明溶液中一定含有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N.121_1#14f4b5d67.blank?vaa=1&amp;vcp=1&amp;vis=1&amp;pid=b4a4b8855&amp;color=0,0,0&amp;vpa=4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7513"/>
                <a:ext cx="10981944" cy="2036618"/>
              </a:xfrm>
              <a:prstGeom prst="rect">
                <a:avLst/>
              </a:prstGeom>
              <a:blipFill>
                <a:blip r:embed="rId3"/>
                <a:stretch>
                  <a:fillRect l="-1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2_1#727cd6924?sp=1&amp;vaa=1&amp;vcp=1&amp;vis=1&amp;pid=b4a4b8855&amp;color=0,0,0&amp;vtp=1&amp;vaab=1&amp;bt=1&amp;bbb=1"/>
          <p:cNvSpPr/>
          <p:nvPr/>
        </p:nvSpPr>
        <p:spPr>
          <a:xfrm>
            <a:off x="539496" y="13979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（6）【实验验证】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为保证实验的严谨性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，小组同学进一步探究。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2" name="QB_6_BD.122_2#727cd6924?colgroup=11,4,13&amp;vaa=1&amp;vcp=1&amp;vis=1&amp;pid=b4a4b885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732341"/>
              <a:ext cx="11091672" cy="2702942"/>
            </p:xfrm>
            <a:graphic>
              <a:graphicData uri="http://schemas.openxmlformats.org/drawingml/2006/table">
                <a:tbl>
                  <a:tblPr/>
                  <a:tblGrid>
                    <a:gridCol w="4297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07067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另取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8 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样品与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992 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水配制成溶液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中滴加溶质质量分数为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0.1%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反应的化学方程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式为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2" name="QB_6_BD.122_2#727cd6924?colgroup=11,4,13&amp;vaa=1&amp;vcp=1&amp;vis=1&amp;pid=b4a4b885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732341"/>
              <a:ext cx="11091672" cy="2702942"/>
            </p:xfrm>
            <a:graphic>
              <a:graphicData uri="http://schemas.openxmlformats.org/drawingml/2006/table">
                <a:tbl>
                  <a:tblPr/>
                  <a:tblGrid>
                    <a:gridCol w="4297680"/>
                    <a:gridCol w="1746504"/>
                    <a:gridCol w="50474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09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沉淀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23_1#727cd6924.blank?vaa=1&amp;vcp=1&amp;vis=1&amp;pid=b4a4b8855&amp;color=0,0,0&amp;vpa=47&amp;vtp=1&amp;vaab=1&amp;bbb=1&amp;hb=1"/>
              <p:cNvSpPr/>
              <p:nvPr/>
            </p:nvSpPr>
            <p:spPr>
              <a:xfrm>
                <a:off x="6655680" y="4073906"/>
                <a:ext cx="4920488" cy="1012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24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23_1#727cd6924.blank?vaa=1&amp;vcp=1&amp;vis=1&amp;pid=b4a4b8855&amp;color=0,0,0&amp;vpa=47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5680" y="4073906"/>
                <a:ext cx="4920488" cy="1012444"/>
              </a:xfrm>
              <a:prstGeom prst="rect">
                <a:avLst/>
              </a:prstGeom>
              <a:blipFill rotWithShape="1">
                <a:blip r:embed="rId4"/>
                <a:stretch>
                  <a:fillRect l="-5" t="-38" r="2" b="-6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6_BD#fb2c39fe6?htil=7&amp;sp=1&amp;vcp=1&amp;vis=1&amp;pid=b4a4b8855&amp;color=0,0,0&amp;vtp=1&amp;vaab=1&amp;bt=1&amp;bbb=1&amp;hb=1&amp;hs=1"/>
          <p:cNvSpPr/>
          <p:nvPr/>
        </p:nvSpPr>
        <p:spPr>
          <a:xfrm>
            <a:off x="539496" y="526670"/>
            <a:ext cx="8436864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（7）【实验结论】猜想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2正确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任务二：验证该临期果蔬洗盐的成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P_6_BD#fb2c39fe6?htil=7&amp;sp=1&amp;vcp=1&amp;vis=1&amp;pid=b4a4b8855&amp;color=0,0,0&amp;vtp=1&amp;vaab=1&amp;bbb=1&amp;hb=1&amp;hs=1"/>
          <p:cNvSpPr/>
          <p:nvPr/>
        </p:nvSpPr>
        <p:spPr>
          <a:xfrm>
            <a:off x="539496" y="1758995"/>
            <a:ext cx="8436864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（8）【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实验方案】查阅资料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实验探究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P_6_BD#fb2c39fe6?htil=7&amp;sp=1&amp;vcp=1&amp;vis=1&amp;pid=b4a4b8855&amp;color=0,0,0&amp;vtp=1&amp;vaab=1&amp;bbb=1&amp;hs=1"/>
          <p:cNvSpPr/>
          <p:nvPr/>
        </p:nvSpPr>
        <p:spPr>
          <a:xfrm>
            <a:off x="539496" y="233729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（9）【实验结论】确定该临期果蔬洗盐中碳酸钠的质量分数增大。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BD.125_1#ecf1df439?vaa=1&amp;vcp=1&amp;vis=1&amp;pid=b4a4b8855&amp;color=0,0,0&amp;vtp=1&amp;vaab=1&amp;bbb=1&amp;hb=1&amp;hs=1"/>
          <p:cNvSpPr/>
          <p:nvPr/>
        </p:nvSpPr>
        <p:spPr>
          <a:xfrm>
            <a:off x="539496" y="28909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（10）【交流反思】同学们讨论后认为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，该样品长期放置在灶台旁受热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是导致其变质的主要原因。请根据资料信息写出变质所涉及的化学方程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26_1#ecf1df439.blank?vaa=1&amp;vcp=1&amp;vis=1&amp;pid=b4a4b8855&amp;color=0,0,0&amp;vpa=48&amp;vtp=1&amp;vaab=1&amp;bbb=1&amp;rh=43.6"/>
              <p:cNvSpPr/>
              <p:nvPr/>
            </p:nvSpPr>
            <p:spPr>
              <a:xfrm>
                <a:off x="1225296" y="4155809"/>
                <a:ext cx="5837301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26_1#ecf1df439.blank?vaa=1&amp;vcp=1&amp;vis=1&amp;pid=b4a4b8855&amp;color=0,0,0&amp;vpa=48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5296" y="4155809"/>
                <a:ext cx="5837301" cy="5537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BD.127_3#7135dd5c8?htil=8&amp;vaa=1&amp;vcp=1&amp;vis=1&amp;pid=b4a4b8855&amp;color=0,0,0&amp;vtp=1&amp;vaab=1&amp;bt=1&amp;bbb=1&amp;hb=1">
            <a:extLst>
              <a:ext uri="{FF2B5EF4-FFF2-40B4-BE49-F238E27FC236}">
                <a16:creationId xmlns:a16="http://schemas.microsoft.com/office/drawing/2014/main" id="{0102D901-1730-4368-81E5-E337FF7FADCD}"/>
              </a:ext>
            </a:extLst>
          </p:cNvPr>
          <p:cNvSpPr/>
          <p:nvPr/>
        </p:nvSpPr>
        <p:spPr>
          <a:xfrm>
            <a:off x="707516" y="4764457"/>
            <a:ext cx="10941939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（11）【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迁移应用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推测此类果蔬洗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贮存条件为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QB_6_AN.129_1#7135dd5c8.blank?vaa=1&amp;vcp=1&amp;vis=1&amp;pid=b4a4b8855&amp;color=0,0,0&amp;vpa=49&amp;vtp=1&amp;vaab=1&amp;bbb=1">
            <a:extLst>
              <a:ext uri="{FF2B5EF4-FFF2-40B4-BE49-F238E27FC236}">
                <a16:creationId xmlns:a16="http://schemas.microsoft.com/office/drawing/2014/main" id="{E4EFC89A-91AA-4CFD-9891-C244F7AC8E55}"/>
              </a:ext>
            </a:extLst>
          </p:cNvPr>
          <p:cNvSpPr/>
          <p:nvPr/>
        </p:nvSpPr>
        <p:spPr>
          <a:xfrm>
            <a:off x="8976360" y="475067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S.1_1#7135dd5c8?htil=8&amp;vaa=1&amp;vcp=1&amp;vis=1&amp;pid=b4a4b8855&amp;color=0,0,0&amp;vtp=1&amp;vaab=1&amp;bbb=1&amp;hb=1">
                <a:extLst>
                  <a:ext uri="{FF2B5EF4-FFF2-40B4-BE49-F238E27FC236}">
                    <a16:creationId xmlns:a16="http://schemas.microsoft.com/office/drawing/2014/main" id="{5BBDEC4D-8B95-4383-BF99-CE01963B19A3}"/>
                  </a:ext>
                </a:extLst>
              </p:cNvPr>
              <p:cNvSpPr/>
              <p:nvPr/>
            </p:nvSpPr>
            <p:spPr>
              <a:xfrm>
                <a:off x="623505" y="5281697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碳酸氢钠在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以上会逐渐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分解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故此类果蔬洗盐的贮存条件是低温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QB_6_AS.1_1#7135dd5c8?htil=8&amp;vaa=1&amp;vcp=1&amp;vis=1&amp;pid=b4a4b8855&amp;color=0,0,0&amp;vtp=1&amp;vaab=1&amp;bbb=1&amp;hb=1">
                <a:extLst>
                  <a:ext uri="{FF2B5EF4-FFF2-40B4-BE49-F238E27FC236}">
                    <a16:creationId xmlns:a16="http://schemas.microsoft.com/office/drawing/2014/main" id="{5BBDEC4D-8B95-4383-BF99-CE01963B1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05" y="5281697"/>
                <a:ext cx="11109960" cy="1232325"/>
              </a:xfrm>
              <a:prstGeom prst="rect">
                <a:avLst/>
              </a:prstGeom>
              <a:blipFill>
                <a:blip r:embed="rId4"/>
                <a:stretch>
                  <a:fillRect l="-1920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1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BD.131_3#898e75e3d?htil=9&amp;sp=1&amp;vaa=1&amp;vcp=1&amp;vis=1&amp;pid=b4a4b8855&amp;color=0,0,0&amp;vtp=1&amp;vaab=1&amp;bt=1&amp;bbb=1&amp;hb=1"/>
          <p:cNvSpPr/>
          <p:nvPr/>
        </p:nvSpPr>
        <p:spPr>
          <a:xfrm>
            <a:off x="539496" y="1218914"/>
            <a:ext cx="11113008" cy="31751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（12）【拓展延伸】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    小明的弟弟不小心将盛放食盐与果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蔬洗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盐的容器标签损毁了，请你借助家庭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生活用品或食品等设计方案进行区分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____________________________________________________________________</a:t>
            </a:r>
            <a:r>
              <a:rPr lang="zh-CN" altLang="en-US" sz="280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写明所选物品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、现象及结论）。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QB_6_AN.132_1#898e75e3d.blank?vaa=1&amp;vcp=1&amp;vis=1&amp;pid=b4a4b8855&amp;color=0,0,0&amp;vpa=50&amp;vtp=1&amp;vaab=1&amp;bbb=1&amp;hb=1"/>
          <p:cNvSpPr/>
          <p:nvPr/>
        </p:nvSpPr>
        <p:spPr>
          <a:xfrm>
            <a:off x="539496" y="2463514"/>
            <a:ext cx="1111300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7753096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取少量样品，滴加食醋，有气泡产生的是果蔬洗盐，无明显现象的是食盐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d7fa1154?vaa=1&amp;vcp=1&amp;vis=1&amp;pid=f063b892d&amp;color=0,0,0&amp;vtp=1&amp;vaab=1&amp;bt=1&amp;bbb=1&amp;hb=1"/>
              <p:cNvSpPr/>
              <p:nvPr/>
            </p:nvSpPr>
            <p:spPr>
              <a:xfrm>
                <a:off x="539496" y="868680"/>
                <a:ext cx="11109960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样品，加入足量水，充分搅拌，过滤得到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，则滤渣甲中含有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、铁粉、炭粉和蛭石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；向滤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渣甲中加入过量的硝酸铜溶液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铁与硝酸铜溶液反应生成铜和硝酸亚铁；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充分反应后过滤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滤渣乙，则滤渣乙中含有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、炭粉、蛭石和铜；向滤渣乙中加入稀硫酸至过量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，氧化铁和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稀硫酸反应生成硫酸铁和水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氢氧化铁和稀硫酸反应生成硫酸铁和水，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铜和硫酸铁反应生成硫酸铜和硫酸亚铁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，炭粉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、铜和蛭石不与稀硫酸反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；充分反应后过滤，得到滤液和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，滤渣丙中有紫红色固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d7fa1154?vaa=1&amp;vcp=1&amp;vis=1&amp;pid=f063b892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8680"/>
                <a:ext cx="11109960" cy="5181600"/>
              </a:xfrm>
              <a:prstGeom prst="rect">
                <a:avLst/>
              </a:prstGeom>
              <a:blipFill rotWithShape="1">
                <a:blip r:embed="rId3"/>
                <a:stretch>
                  <a:fillRect l="-3" r="-3312" b="-1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b4a4b8855?vaa=1&amp;vcp=1&amp;vis=1&amp;pid=f771384d4&amp;color=0,0,0&amp;vtp=1&amp;vaab=1&amp;bt=1&amp;bbb=1&amp;hb=1"/>
              <p:cNvSpPr/>
              <p:nvPr/>
            </p:nvSpPr>
            <p:spPr>
              <a:xfrm>
                <a:off x="539496" y="544544"/>
                <a:ext cx="11109960" cy="31425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从命题点来看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物质变质的探究角度主要有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氢氧化钠的变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氧化钙或氢氧化钙的变质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铁粉的变质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碱石灰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zh-CN" altLang="en-US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的混合物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的变质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及其他物质的变质等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解答物质变质类试题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先要根据学过的知识或试题提供的信息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弄清楚物质变质后的生成物及其性质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以及生成物与未变质时物质性质的差异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b4a4b8855?vaa=1&amp;vcp=1&amp;vis=1&amp;pid=f771384d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544"/>
                <a:ext cx="11109960" cy="3142552"/>
              </a:xfrm>
              <a:prstGeom prst="rect">
                <a:avLst/>
              </a:prstGeom>
              <a:blipFill>
                <a:blip r:embed="rId3"/>
                <a:stretch>
                  <a:fillRect l="-1976" r="-1372" b="-6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EX.1_1#b4a4b8855?vaa=1&amp;vcp=1&amp;vis=1&amp;pid=f771384d4&amp;color=0,0,0&amp;mp=1&amp;vtp=1&amp;vaab=1&amp;bt=1&amp;bbb=1&amp;hb=1">
            <a:extLst>
              <a:ext uri="{FF2B5EF4-FFF2-40B4-BE49-F238E27FC236}">
                <a16:creationId xmlns:a16="http://schemas.microsoft.com/office/drawing/2014/main" id="{ACCBA2F3-09E8-4F2D-AFB4-E39CBC84D365}"/>
              </a:ext>
            </a:extLst>
          </p:cNvPr>
          <p:cNvSpPr/>
          <p:nvPr/>
        </p:nvSpPr>
        <p:spPr>
          <a:xfrm>
            <a:off x="539496" y="368709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然后根据性质差异采用适当的方法分离混合物或除去变质物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并进一步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验证是否还存在未变质成分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从而确定物质的变质程度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未变质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变质或全部变质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861ce9d?vcp=1&amp;pid=f771384d4&amp;color=0,0,0&amp;vtp=1&amp;vaab=1&amp;bt=1&amp;bbb=1"/>
          <p:cNvSpPr/>
          <p:nvPr/>
        </p:nvSpPr>
        <p:spPr>
          <a:xfrm>
            <a:off x="539496" y="554400"/>
            <a:ext cx="11109960" cy="58534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34_1#6d1227a1f?vaa=1&amp;vcp=1&amp;vis=1&amp;pid=60861ce9d&amp;color=0,0,0&amp;vtp=1&amp;vaab=1&amp;bbb=1&amp;hb=1"/>
              <p:cNvSpPr/>
              <p:nvPr/>
            </p:nvSpPr>
            <p:spPr>
              <a:xfrm>
                <a:off x="539496" y="1216450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）某校化学兴趣小组的同学想检验实验室内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一瓶久置的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固体是否变质。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134_1#6d1227a1f?vaa=1&amp;vcp=1&amp;vis=1&amp;pid=60861ce9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6450"/>
                <a:ext cx="11109960" cy="1134682"/>
              </a:xfrm>
              <a:prstGeom prst="rect">
                <a:avLst/>
              </a:prstGeom>
              <a:blipFill rotWithShape="1">
                <a:blip r:embed="rId3"/>
                <a:stretch>
                  <a:fillRect l="-3" t="-37" r="3" b="-5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6_BD.134_2#6d1227a1f?sp=1&amp;vaa=1&amp;vcp=1&amp;vis=1&amp;pid=60861ce9d&amp;color=0,0,0&amp;vtp=1&amp;vaab=1&amp;bbb=1"/>
          <p:cNvSpPr/>
          <p:nvPr/>
        </p:nvSpPr>
        <p:spPr>
          <a:xfrm>
            <a:off x="539496" y="235773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（1）【查阅资料】氯化钡溶液呈中性。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34_3#6d1227a1f?sp=1&amp;vaa=1&amp;vcp=1&amp;vis=1&amp;pid=60861ce9d&amp;color=0,0,0&amp;vtp=1&amp;vaab=1&amp;bbb=1"/>
              <p:cNvSpPr/>
              <p:nvPr/>
            </p:nvSpPr>
            <p:spPr>
              <a:xfrm>
                <a:off x="539496" y="2952795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（2）【提出问题】这瓶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固体是否变质？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6_BD.134_3#6d1227a1f?sp=1&amp;vaa=1&amp;vcp=1&amp;vis=1&amp;pid=60861ce9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52795"/>
                <a:ext cx="11109960" cy="525082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3" b="-1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35_1#83b7d0e15?sp=1&amp;vaa=1&amp;vcp=1&amp;vis=1&amp;pid=6d1227a1f&amp;color=0,0,0&amp;vtp=1&amp;vaab=1&amp;bbb=1&amp;hb=1"/>
              <p:cNvSpPr/>
              <p:nvPr/>
            </p:nvSpPr>
            <p:spPr>
              <a:xfrm>
                <a:off x="539496" y="3480798"/>
                <a:ext cx="11109960" cy="23880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（3）【猜想假设】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猜想一：没有变质，成分全部为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猜想二：发生变质，成分为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zh-CN" altLang="en-US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写化学式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猜想的依据是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QB_7_BD.135_1#83b7d0e15?sp=1&amp;vaa=1&amp;vcp=1&amp;vis=1&amp;pid=6d1227a1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0798"/>
                <a:ext cx="11109960" cy="2388090"/>
              </a:xfrm>
              <a:prstGeom prst="rect">
                <a:avLst/>
              </a:prstGeom>
              <a:blipFill>
                <a:blip r:embed="rId5"/>
                <a:stretch>
                  <a:fillRect l="-1976" t="-765" r="-4391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36_1#83b7d0e15.blank?vaa=1&amp;vcp=1&amp;vis=1&amp;pid=6d1227a1f&amp;color=0,0,0&amp;vpa=51&amp;vtp=1&amp;vaab=1&amp;bbb=1"/>
              <p:cNvSpPr/>
              <p:nvPr/>
            </p:nvSpPr>
            <p:spPr>
              <a:xfrm>
                <a:off x="5229289" y="4735113"/>
                <a:ext cx="4151059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36_1#83b7d0e15.blank?vaa=1&amp;vcp=1&amp;vis=1&amp;pid=6d1227a1f&amp;color=0,0,0&amp;vpa=5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289" y="4735113"/>
                <a:ext cx="4151059" cy="418529"/>
              </a:xfrm>
              <a:prstGeom prst="rect">
                <a:avLst/>
              </a:prstGeom>
              <a:blipFill>
                <a:blip r:embed="rId6"/>
                <a:stretch>
                  <a:fillRect t="-32353" b="-4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137_1#83b7d0e15.blank?vaa=1&amp;vcp=1&amp;vis=1&amp;pid=6d1227a1f&amp;color=0,0,0&amp;vpa=52&amp;vtp=1&amp;vaab=1&amp;bbb=1"/>
          <p:cNvSpPr/>
          <p:nvPr/>
        </p:nvSpPr>
        <p:spPr>
          <a:xfrm>
            <a:off x="2683415" y="5324457"/>
            <a:ext cx="73707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氢氧化钠与空气中的二氧化碳反应生成碳酸钠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43f5dc6c7?sp=1&amp;vaa=1&amp;vcp=1&amp;vis=1&amp;pid=6d1227a1f&amp;color=0,0,0&amp;vtp=1&amp;vaab=1&amp;bt=1&amp;bbb=1"/>
          <p:cNvSpPr/>
          <p:nvPr/>
        </p:nvSpPr>
        <p:spPr>
          <a:xfrm>
            <a:off x="539496" y="9730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（4）【实验活动1】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甲组同学设计并进行了下表所示实验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9" name="QB_7_BD.138_2#43f5dc6c7?colgroup=16,6,6&amp;vaa=1&amp;vcp=1&amp;vis=1&amp;pid=6d1227a1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09971"/>
              <a:ext cx="11100816" cy="2215516"/>
            </p:xfrm>
            <a:graphic>
              <a:graphicData uri="http://schemas.openxmlformats.org/drawingml/2006/table">
                <a:tbl>
                  <a:tblPr/>
                  <a:tblGrid>
                    <a:gridCol w="62544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23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23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样品于试管中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加水配制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成溶液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再向其中加入过量稀盐酸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察现象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猜想二正确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9" name="QB_7_BD.138_2#43f5dc6c7?colgroup=16,6,6&amp;vaa=1&amp;vcp=1&amp;vis=1&amp;pid=6d1227a1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09971"/>
              <a:ext cx="11100816" cy="2215516"/>
            </p:xfrm>
            <a:graphic>
              <a:graphicData uri="http://schemas.openxmlformats.org/drawingml/2006/table">
                <a:tbl>
                  <a:tblPr/>
                  <a:tblGrid>
                    <a:gridCol w="6254496"/>
                    <a:gridCol w="2423160"/>
                    <a:gridCol w="24231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猜想二正确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BD.138_3#43f5dc6c7?vaa=1&amp;vcp=1&amp;vis=1&amp;pid=6d1227a1f&amp;color=0,0,0&amp;vtp=1&amp;vaab=1&amp;bbb=1&amp;hb=1"/>
          <p:cNvSpPr/>
          <p:nvPr/>
        </p:nvSpPr>
        <p:spPr>
          <a:xfrm>
            <a:off x="539496" y="46594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该实验中一定发生的反应的化学方程式为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39_1#43f5dc6c7.blank?vaa=1&amp;vcp=1&amp;vis=1&amp;pid=6d1227a1f&amp;color=0,0,0&amp;vpa=53&amp;vtp=1&amp;vaab=1&amp;bbb=1"/>
          <p:cNvSpPr/>
          <p:nvPr/>
        </p:nvSpPr>
        <p:spPr>
          <a:xfrm>
            <a:off x="6914410" y="338991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有气泡产生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40_1#43f5dc6c7.blank?vaa=1&amp;vcp=1&amp;vis=1&amp;pid=6d1227a1f&amp;color=0,0,0&amp;vpa=54&amp;vtp=1&amp;vaab=1&amp;bbb=1&amp;hb=1"/>
              <p:cNvSpPr/>
              <p:nvPr/>
            </p:nvSpPr>
            <p:spPr>
              <a:xfrm>
                <a:off x="539496" y="4621371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40_1#43f5dc6c7.blank?vaa=1&amp;vcp=1&amp;vis=1&amp;pid=6d1227a1f&amp;color=0,0,0&amp;vpa=5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21371"/>
                <a:ext cx="11109960" cy="1145794"/>
              </a:xfrm>
              <a:prstGeom prst="rect">
                <a:avLst/>
              </a:prstGeom>
              <a:blipFill rotWithShape="1">
                <a:blip r:embed="rId4"/>
                <a:stretch>
                  <a:fillRect l="-3" t="-42" r="3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1_1#1c586e010?sp=1&amp;vaa=1&amp;vcp=1&amp;vis=1&amp;pid=6d1227a1f&amp;color=0,0,0&amp;vtp=1&amp;vaab=1&amp;bt=1&amp;bbb=1&amp;h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（5）【实验活动2】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乙组同学为了检验该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样品的变质程度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，设计了如下实验方案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并进行实验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取少量固体样品于烧杯中加水充分溶解后，向其中滴加过量氯化钡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溶液至沉淀完全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，过滤，取少许滤液于试管中，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滴加几滴无色酚酞溶液，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观察到无色酚酞溶液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样品发生了部分变质。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1_1#1c586e010?sp=1&amp;vaa=1&amp;vcp=1&amp;vis=1&amp;pid=6d1227a1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312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42_1#1c586e010.blank?vaa=1&amp;vcp=1&amp;vis=1&amp;pid=6d1227a1f&amp;color=0,0,0&amp;vpa=55&amp;vtp=1&amp;vaab=1&amp;bbb=1"/>
          <p:cNvSpPr/>
          <p:nvPr/>
        </p:nvSpPr>
        <p:spPr>
          <a:xfrm>
            <a:off x="3750215" y="471966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变红色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3_1#f6e094b56?sp=1&amp;vaa=1&amp;vcp=1&amp;vis=1&amp;pid=6d1227a1f&amp;color=0,0,0&amp;vtp=1&amp;vaab=1&amp;bt=1&amp;bbb=1&amp;hb=1"/>
          <p:cNvSpPr/>
          <p:nvPr/>
        </p:nvSpPr>
        <p:spPr>
          <a:xfrm>
            <a:off x="539496" y="5396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（6）【实验活动3】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丙组同学设计了新的实验方案并利用乙组剩余的滤液进行下表所示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1" name="QB_7_BD.143_2#f6e094b56?colgroup=14,15&amp;vaa=1&amp;vcp=1&amp;vis=1&amp;pid=6d1227a1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6005"/>
                  </p:ext>
                </p:extLst>
              </p:nvPr>
            </p:nvGraphicFramePr>
            <p:xfrm>
              <a:off x="539496" y="2517266"/>
              <a:ext cx="11082528" cy="2239012"/>
            </p:xfrm>
            <a:graphic>
              <a:graphicData uri="http://schemas.openxmlformats.org/drawingml/2006/table">
                <a:tbl>
                  <a:tblPr/>
                  <a:tblGrid>
                    <a:gridCol w="5340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42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取少许滤液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取少许滤液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既有白色沉淀又有蓝色沉淀产生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取少许滤液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1" name="QB_7_BD.143_2#f6e094b56?colgroup=14,15&amp;vaa=1&amp;vcp=1&amp;vis=1&amp;pid=6d1227a1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6005"/>
                  </p:ext>
                </p:extLst>
              </p:nvPr>
            </p:nvGraphicFramePr>
            <p:xfrm>
              <a:off x="539496" y="2517266"/>
              <a:ext cx="11082528" cy="2239012"/>
            </p:xfrm>
            <a:graphic>
              <a:graphicData uri="http://schemas.openxmlformats.org/drawingml/2006/table">
                <a:tbl>
                  <a:tblPr/>
                  <a:tblGrid>
                    <a:gridCol w="5340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42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" t="-103226" r="-107877" b="-226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取少许滤液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滴加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既有白色沉淀又有蓝色沉淀产生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" t="-304301" r="-107877" b="-25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144_1#f6e094b56.blank?vaa=1&amp;vcp=1&amp;vis=1&amp;pid=6d1227a1f&amp;color=0,0,0&amp;vpa=56&amp;vtp=1&amp;vaab=1&amp;bbb=1"/>
          <p:cNvSpPr/>
          <p:nvPr/>
        </p:nvSpPr>
        <p:spPr>
          <a:xfrm>
            <a:off x="3453914" y="360895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硫酸铜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45_1#f6e094b56?vaa=1&amp;vcp=1&amp;vis=1&amp;pid=6d1227a1f&amp;color=0,0,0&amp;mp=1&amp;vtp=1&amp;vaab=1&amp;bt=1&amp;bbb=1">
                <a:extLst>
                  <a:ext uri="{FF2B5EF4-FFF2-40B4-BE49-F238E27FC236}">
                    <a16:creationId xmlns:a16="http://schemas.microsoft.com/office/drawing/2014/main" id="{90251910-F155-4F9C-87C3-B87DCA362526}"/>
                  </a:ext>
                </a:extLst>
              </p:cNvPr>
              <p:cNvSpPr/>
              <p:nvPr/>
            </p:nvSpPr>
            <p:spPr>
              <a:xfrm>
                <a:off x="539496" y="488486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上述实验证明该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样品发生部分变质。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45_1#f6e094b56?vaa=1&amp;vcp=1&amp;vis=1&amp;pid=6d1227a1f&amp;color=0,0,0&amp;mp=1&amp;vtp=1&amp;vaab=1&amp;bt=1&amp;bbb=1">
                <a:extLst>
                  <a:ext uri="{FF2B5EF4-FFF2-40B4-BE49-F238E27FC236}">
                    <a16:creationId xmlns:a16="http://schemas.microsoft.com/office/drawing/2014/main" id="{90251910-F155-4F9C-87C3-B87DCA3625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84865"/>
                <a:ext cx="11109960" cy="553657"/>
              </a:xfrm>
              <a:prstGeom prst="rect">
                <a:avLst/>
              </a:prstGeom>
              <a:blipFill>
                <a:blip r:embed="rId4"/>
                <a:stretch>
                  <a:fillRect t="-1099" b="-35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46_1#504d116f8?sp=1&amp;vaa=1&amp;vcp=1&amp;vis=1&amp;pid=6d1227a1f&amp;color=0,0,0&amp;vtp=1&amp;vaab=1&amp;bbb=1&amp;hb=1"/>
              <p:cNvSpPr/>
              <p:nvPr/>
            </p:nvSpPr>
            <p:spPr>
              <a:xfrm>
                <a:off x="539496" y="277428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（7）【总结提升】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、丙两组同学通过实验证明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样品发生部分变质的共同思路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46_1#504d116f8?sp=1&amp;vaa=1&amp;vcp=1&amp;vis=1&amp;pid=6d1227a1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428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47_1#504d116f8.blank?vaa=1&amp;vcp=1&amp;vis=1&amp;pid=6d1227a1f&amp;color=0,0,0&amp;vpa=57&amp;vtp=1&amp;vaab=1&amp;bbb=1"/>
              <p:cNvSpPr/>
              <p:nvPr/>
            </p:nvSpPr>
            <p:spPr>
              <a:xfrm>
                <a:off x="982408" y="4138136"/>
                <a:ext cx="3916363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检验样品中仍含有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47_1#504d116f8.blank?vaa=1&amp;vcp=1&amp;vis=1&amp;pid=6d1227a1f&amp;color=0,0,0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408" y="4138136"/>
                <a:ext cx="3916363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2" t="-114" r="10" b="-9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48e99ed7?vcp=1&amp;pid=0f96bdd33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探究物质的性质</a:t>
            </a:r>
            <a:endParaRPr lang="en-US" altLang="zh-CN" sz="3200" dirty="0"/>
          </a:p>
        </p:txBody>
      </p:sp>
      <p:sp>
        <p:nvSpPr>
          <p:cNvPr id="3" name="QO_5_BD.148_1#bc074ede7?vaa=1&amp;vcp=1&amp;vis=1&amp;pid=b48e99ed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）化学兴趣小组的同学们进行稀硫酸化学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性质的探究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。回答下列问题：</a:t>
            </a:r>
            <a:endParaRPr lang="en-US" altLang="zh-CN" sz="2800" dirty="0"/>
          </a:p>
        </p:txBody>
      </p:sp>
      <p:pic>
        <p:nvPicPr>
          <p:cNvPr id="4" name="QB_6_BD.149_1#a54912d74?iti=25&amp;htil=10&amp;vaa=1&amp;vcp=1&amp;vis=1&amp;pid=bc074ed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4717" y="2565762"/>
            <a:ext cx="408736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49_2#a54912d74?iti=25&amp;htil=10&amp;vaa=1&amp;vcp=1&amp;vis=1&amp;pid=bc074ede7&amp;color=0,0,0&amp;vtp=1&amp;vaab=1&amp;bbb=1"/>
          <p:cNvSpPr/>
          <p:nvPr/>
        </p:nvSpPr>
        <p:spPr>
          <a:xfrm>
            <a:off x="9211219" y="493304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6" name="QB_6_BD.149_3#a54912d74?htil=10&amp;sp=1&amp;vaa=1&amp;vcp=1&amp;vis=1&amp;pid=bc074ede7&amp;color=0,0,0&amp;vtp=1&amp;vaab=1&amp;bbb=1&amp;hb=1"/>
          <p:cNvSpPr/>
          <p:nvPr/>
        </p:nvSpPr>
        <p:spPr>
          <a:xfrm>
            <a:off x="539496" y="2547474"/>
            <a:ext cx="6894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（1）将稀硫酸分别加入图7所示各试管中，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无明显现象的是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要证明该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试管中已发生了化学反应，以下方案可行的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sp>
        <p:nvSpPr>
          <p:cNvPr id="9" name="QB_6_BD.151_1#a54912d74?htil=10&amp;sp=1&amp;vaa=1&amp;vcp=1&amp;vis=1&amp;pid=bc074ede7&amp;color=0,0,0&amp;vtp=1&amp;vaab=1&amp;bbb=1"/>
          <p:cNvSpPr/>
          <p:nvPr/>
        </p:nvSpPr>
        <p:spPr>
          <a:xfrm>
            <a:off x="539496" y="5105064"/>
            <a:ext cx="6894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①滴入酚酞溶液无明显现象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53_1#a54912d74?sp=1&amp;vaa=1&amp;vcp=1&amp;vis=1&amp;pid=bc074ede7&amp;color=0,0,0&amp;vtp=1&amp;vaab=1&amp;bt=1&amp;bbb=1"/>
              <p:cNvSpPr/>
              <p:nvPr/>
            </p:nvSpPr>
            <p:spPr>
              <a:xfrm>
                <a:off x="539496" y="54302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②测得试管中溶液的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小于7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53_1#a54912d74?sp=1&amp;vaa=1&amp;vcp=1&amp;vis=1&amp;pid=bc074ede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3020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9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53_2#a54912d74?iti=26&amp;vaa=1&amp;vcp=1&amp;vis=1&amp;pid=bc074ed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588423"/>
            <a:ext cx="436168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53_3#a54912d74?iti=26&amp;vaa=1&amp;vcp=1&amp;vis=1&amp;pid=bc074ede7&amp;color=0,0,0&amp;vtp=1&amp;vaab=1&amp;bbb=1"/>
          <p:cNvSpPr/>
          <p:nvPr/>
        </p:nvSpPr>
        <p:spPr>
          <a:xfrm>
            <a:off x="8804815" y="306543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53_4#a54912d74?sp=1&amp;vaa=1&amp;vcp=1&amp;vis=1&amp;pid=bc074ede7&amp;color=0,0,0&amp;vtp=1&amp;vaab=1&amp;bbb=1"/>
              <p:cNvSpPr/>
              <p:nvPr/>
            </p:nvSpPr>
            <p:spPr>
              <a:xfrm>
                <a:off x="539496" y="119989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溶液有白色沉淀出现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溶液无蓝色沉淀出现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53_4#a54912d74?sp=1&amp;vaa=1&amp;vcp=1&amp;vis=1&amp;pid=bc074ede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9896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S.1_1#a54912d74?htil=11&amp;vaa=1&amp;vcp=1&amp;vis=1&amp;pid=bc074ede7&amp;color=0,0,0&amp;vtp=1&amp;vaab=1&amp;bt=1&amp;bbb=1&amp;hb=1&amp;hs=1">
            <a:extLst>
              <a:ext uri="{FF2B5EF4-FFF2-40B4-BE49-F238E27FC236}">
                <a16:creationId xmlns:a16="http://schemas.microsoft.com/office/drawing/2014/main" id="{FD6F28C4-F40C-4C9C-8D33-814C523B2ABD}"/>
              </a:ext>
            </a:extLst>
          </p:cNvPr>
          <p:cNvSpPr/>
          <p:nvPr/>
        </p:nvSpPr>
        <p:spPr>
          <a:xfrm>
            <a:off x="539496" y="2938431"/>
            <a:ext cx="11241024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试管A中镁粉和稀硫酸反应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酸镁和氢气，现象为有气泡产生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管B中氧化铜和稀硫酸反应生成硫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和水，现象为黑色固体逐渐溶解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由无色变为蓝色。试管C中氢氧化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钠和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稀硫酸反应生成硫酸钠和水，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该反应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无明显现象。试管D中碳酸钠和稀硫酸反应生成硫酸钠、水和二氧化碳，现象为有气泡产生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a54912d74?iti=27&amp;htil=11&amp;vaa=1&amp;vcp=1&amp;vis=1&amp;pid=bc074ed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745" y="3111138"/>
            <a:ext cx="4873752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a54912d74?iti=27&amp;htil=11&amp;vaa=1&amp;vcp=1&amp;vis=1&amp;pid=bc074ede7&amp;color=0,0,0&amp;vtp=1&amp;vaab=1&amp;bbb=1"/>
          <p:cNvSpPr/>
          <p:nvPr/>
        </p:nvSpPr>
        <p:spPr>
          <a:xfrm>
            <a:off x="9330440" y="5889898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a54912d74?htil=11&amp;vaa=1&amp;vcp=1&amp;vis=1&amp;pid=bc074ede7&amp;color=0,0,0&amp;vtp=1&amp;vaab=1&amp;bt=1&amp;bbb=1&amp;hb=1&amp;hs=1"/>
              <p:cNvSpPr/>
              <p:nvPr/>
            </p:nvSpPr>
            <p:spPr>
              <a:xfrm>
                <a:off x="487665" y="395250"/>
                <a:ext cx="11112011" cy="3195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中氯化钡和稀硫酸反应生成硫酸钡沉淀和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氯化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氢，现象为有白色沉淀产生。故无明显现象的是试管C。要验证稀硫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酸和氢氧化钠溶液发生了反应有两种方法：一是检验反应物</a:t>
                </a:r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消失，二是检验有新物质硫酸钠生成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6_AS.1_1#a54912d74?htil=11&amp;vaa=1&amp;vcp=1&amp;vis=1&amp;pid=bc074ed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65" y="395250"/>
                <a:ext cx="11112011" cy="3195618"/>
              </a:xfrm>
              <a:prstGeom prst="rect">
                <a:avLst/>
              </a:prstGeom>
              <a:blipFill>
                <a:blip r:embed="rId4"/>
                <a:stretch>
                  <a:fillRect l="-1975" r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a54912d74?htil=11&amp;vaa=1&amp;vcp=1&amp;vis=1&amp;pid=bc074ede7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57E71E0F-09DD-4487-B1E7-2F9E6E8E4590}"/>
                  </a:ext>
                </a:extLst>
              </p:cNvPr>
              <p:cNvSpPr/>
              <p:nvPr/>
            </p:nvSpPr>
            <p:spPr>
              <a:xfrm>
                <a:off x="539495" y="2982831"/>
                <a:ext cx="6493609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向反应后的溶液中滴入酚酞溶液无明显现象，说明溶液中无氢氧化钠，方案①符合题意。测得反应后溶液的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小于7，说明溶液中无氢氧化钠，方案②符合题意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QB_6_AS.1_1#a54912d74?htil=11&amp;vaa=1&amp;vcp=1&amp;vis=1&amp;pid=bc074ede7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57E71E0F-09DD-4487-B1E7-2F9E6E8E45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2982831"/>
                <a:ext cx="6493609" cy="2540375"/>
              </a:xfrm>
              <a:prstGeom prst="rect">
                <a:avLst/>
              </a:prstGeom>
              <a:blipFill>
                <a:blip r:embed="rId5"/>
                <a:stretch>
                  <a:fillRect l="-3283" r="-1407" b="-6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uiExpand="1" build="p"/>
      <p:bldP spid="7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a54912d74?htil=11&amp;vaa=1&amp;vcp=1&amp;vis=1&amp;pid=bc074ede7&amp;color=0,0,0&amp;vtp=1&amp;vaab=1&amp;bt=1&amp;bbb=1&amp;hb=1&amp;hs=1"/>
              <p:cNvSpPr/>
              <p:nvPr/>
            </p:nvSpPr>
            <p:spPr>
              <a:xfrm>
                <a:off x="539496" y="618330"/>
                <a:ext cx="6090920" cy="505434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向反应后的溶液中滴入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，不论硫酸是否与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，溶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液中的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反应生成硫酸钡白色沉淀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，无法证明稀硫酸和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氢氧化钠溶液发生了反应，方案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③不符合题意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。向反应后的溶液中滴入</a:t>
                </a: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溶液，无蓝色沉淀出现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，说明溶液中无氢氧化钠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，方案④符合题意。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a54912d74?htil=11&amp;vaa=1&amp;vcp=1&amp;vis=1&amp;pid=bc074ed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330"/>
                <a:ext cx="6090920" cy="5054346"/>
              </a:xfrm>
              <a:prstGeom prst="rect">
                <a:avLst/>
              </a:prstGeom>
              <a:blipFill rotWithShape="1">
                <a:blip r:embed="rId2"/>
                <a:stretch>
                  <a:fillRect l="-6" t="-9" r="6" b="-1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AS.1_1#a54912d74?iti=84&amp;htil=11&amp;vaa=1&amp;vcp=1&amp;vis=1&amp;pid=bc074ed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474" y="758874"/>
            <a:ext cx="4873752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S.1_1#a54912d74?iti=84&amp;htil=11&amp;vaa=1&amp;vcp=1&amp;vis=1&amp;pid=bc074ede7&amp;color=0,0,0&amp;vtp=1&amp;vaab=1&amp;bbb=1"/>
          <p:cNvSpPr/>
          <p:nvPr/>
        </p:nvSpPr>
        <p:spPr>
          <a:xfrm>
            <a:off x="8811169" y="353763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d7fa1154?vaa=1&amp;vcp=1&amp;vis=1&amp;pid=f063b892d&amp;color=0,0,0&amp;vtp=1&amp;vaab=1&amp;bt=1&amp;bbb=1&amp;hb=1"/>
              <p:cNvSpPr/>
              <p:nvPr/>
            </p:nvSpPr>
            <p:spPr>
              <a:xfrm>
                <a:off x="539496" y="218921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，说明铜有剩余，则溶液中的硫酸铁已完全反应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，所得滤液中含有硫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、硫酸亚铁和过量的稀硫酸，故所得滤液中的阳离子有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d7fa1154?vaa=1&amp;vcp=1&amp;vis=1&amp;pid=f063b892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9217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20" r="-111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_1#8d7fa1154?vaa=1&amp;vcp=1&amp;vis=1&amp;pid=f063b892d&amp;color=0,0,0&amp;vtp=1&amp;vaab=1&amp;bbb=1"/>
              <p:cNvSpPr/>
              <p:nvPr/>
            </p:nvSpPr>
            <p:spPr>
              <a:xfrm>
                <a:off x="539496" y="4113095"/>
                <a:ext cx="11109960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N.1_1#8d7fa1154?vaa=1&amp;vcp=1&amp;vis=1&amp;pid=f063b892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13095"/>
                <a:ext cx="11109960" cy="542354"/>
              </a:xfrm>
              <a:prstGeom prst="rect">
                <a:avLst/>
              </a:prstGeom>
              <a:blipFill rotWithShape="1">
                <a:blip r:embed="rId3"/>
                <a:stretch>
                  <a:fillRect l="-3" t="-37" r="3" b="-14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9_3#a54912d74?htil=10&amp;sp=1&amp;vaa=1&amp;vcp=1&amp;vis=1&amp;pid=bc074ede7&amp;color=0,0,0&amp;vtp=1&amp;vaab=1&amp;bbb=1&amp;hb=1">
            <a:extLst>
              <a:ext uri="{FF2B5EF4-FFF2-40B4-BE49-F238E27FC236}">
                <a16:creationId xmlns:a16="http://schemas.microsoft.com/office/drawing/2014/main" id="{67271C3D-E15C-461A-B76B-D9B309E62112}"/>
              </a:ext>
            </a:extLst>
          </p:cNvPr>
          <p:cNvSpPr/>
          <p:nvPr/>
        </p:nvSpPr>
        <p:spPr>
          <a:xfrm>
            <a:off x="539496" y="2547474"/>
            <a:ext cx="6775704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（1）将稀硫酸分别加入图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7所示各试管中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明显现象的是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），要证明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管中已发生了化学反应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以下方案可行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QB_6_BD.149_1#a54912d74?iti=25&amp;htil=10&amp;vaa=1&amp;vcp=1&amp;vis=1&amp;pid=bc074ede7&amp;color=0,0,0&amp;tib=255,255,255&amp;vtp=1&amp;vaab=1" descr="preencoded.png">
            <a:extLst>
              <a:ext uri="{FF2B5EF4-FFF2-40B4-BE49-F238E27FC236}">
                <a16:creationId xmlns:a16="http://schemas.microsoft.com/office/drawing/2014/main" id="{5CC612F3-446A-4656-8B6F-F3499C077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4717" y="2565762"/>
            <a:ext cx="408736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49_2#a54912d74?iti=25&amp;htil=10&amp;vaa=1&amp;vcp=1&amp;vis=1&amp;pid=bc074ede7&amp;color=0,0,0&amp;vtp=1&amp;vaab=1&amp;bbb=1">
            <a:extLst>
              <a:ext uri="{FF2B5EF4-FFF2-40B4-BE49-F238E27FC236}">
                <a16:creationId xmlns:a16="http://schemas.microsoft.com/office/drawing/2014/main" id="{950AF5A9-3038-455C-AEED-617AFD1976BE}"/>
              </a:ext>
            </a:extLst>
          </p:cNvPr>
          <p:cNvSpPr/>
          <p:nvPr/>
        </p:nvSpPr>
        <p:spPr>
          <a:xfrm>
            <a:off x="9211219" y="493304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96F1FD-62D2-4D5A-B2F2-D50FA71F70FA}"/>
              </a:ext>
            </a:extLst>
          </p:cNvPr>
          <p:cNvSpPr txBox="1"/>
          <p:nvPr/>
        </p:nvSpPr>
        <p:spPr>
          <a:xfrm>
            <a:off x="3066860" y="3144374"/>
            <a:ext cx="579438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A0C72C-5659-4862-A47C-7EEFAC25F6C1}"/>
              </a:ext>
            </a:extLst>
          </p:cNvPr>
          <p:cNvSpPr txBox="1"/>
          <p:nvPr/>
        </p:nvSpPr>
        <p:spPr>
          <a:xfrm>
            <a:off x="933260" y="4439774"/>
            <a:ext cx="21209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①、②、④</a:t>
            </a:r>
          </a:p>
        </p:txBody>
      </p:sp>
    </p:spTree>
    <p:extLst>
      <p:ext uri="{BB962C8B-B14F-4D97-AF65-F5344CB8AC3E}">
        <p14:creationId xmlns:p14="http://schemas.microsoft.com/office/powerpoint/2010/main" val="442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6_1#95d83d034?sp=1&amp;vaa=1&amp;vcp=1&amp;vis=1&amp;pid=bc074ede7&amp;color=0,0,0&amp;vtp=1&amp;vaab=1&amp;bt=1&amp;bbb=1"/>
          <p:cNvSpPr/>
          <p:nvPr/>
        </p:nvSpPr>
        <p:spPr>
          <a:xfrm>
            <a:off x="539496" y="7317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（2）上述实验结束后，同学们继续探究。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6" name="QO_6_BD.156_2#95d83d034?colgroup=15,13&amp;vaa=1&amp;vcp=1&amp;vis=1&amp;pid=bc074ed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413351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12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将试管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中物质全部倒入试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管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6" name="QO_6_BD.156_2#95d83d034?colgroup=15,13&amp;vaa=1&amp;vcp=1&amp;vis=1&amp;pid=bc074ede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413351"/>
              <a:ext cx="11091672" cy="3353119"/>
            </p:xfrm>
            <a:graphic>
              <a:graphicData uri="http://schemas.openxmlformats.org/drawingml/2006/table">
                <a:tbl>
                  <a:tblPr/>
                  <a:tblGrid>
                    <a:gridCol w="5879592"/>
                    <a:gridCol w="521208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产生气泡且白色沉淀增加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得到滤液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向滤液中逐滴滴加氢氧化钠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开始无明显现象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一段时间后出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7_BD.157_1#6cef405f4?vaa=1&amp;vcp=1&amp;vis=1&amp;pid=95d83d034&amp;color=0,0,0&amp;vtp=1&amp;vaab=1&amp;bt=1&amp;bbb=1&amp;hb=1"/>
          <p:cNvSpPr/>
          <p:nvPr/>
        </p:nvSpPr>
        <p:spPr>
          <a:xfrm>
            <a:off x="539496" y="49058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①步骤2得到的滤液中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，溶质的所有可能组合是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6cef405f4?vaa=1&amp;vcp=1&amp;vis=1&amp;pid=95d83d034&amp;color=0,0,0&amp;vtp=1&amp;vaab=1&amp;bt=1&amp;bbb=1&amp;hb=1"/>
              <p:cNvSpPr/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将试管A中的物质全部倒入试管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中，根据实验现象可知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，试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A中镁粉过量，镁与试管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中的氯化氢反应生成氯化镁和氢气，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试管A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中的硫酸镁和试管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中过量的氯化钡反应生成氯化镁和硫酸钡沉淀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两试管中的物质混合后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，所得滤液中一定含有氯化镁；由步骤3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向混合后所得滤液中加入氢氧化钠溶液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，刚开始时无明显现象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，一段时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间后产生白色沉淀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，说明混合后滤液中一定含过量的盐酸，即步骤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2所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得滤液中一定含有氯化氢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；还可能含过量的氯化钡或硫酸镁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。因此步骤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所得滤液中溶质的可能组成为：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BaC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6cef405f4?vaa=1&amp;vcp=1&amp;vis=1&amp;pid=95d83d03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290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68" b="-1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_1#6cef405f4?vaa=1&amp;vcp=1&amp;vis=1&amp;pid=95d83d034&amp;color=0,0,0&amp;vtp=1&amp;vaab=1&amp;bbb=1"/>
              <p:cNvSpPr/>
              <p:nvPr/>
            </p:nvSpPr>
            <p:spPr>
              <a:xfrm>
                <a:off x="539496" y="5908466"/>
                <a:ext cx="11109960" cy="5042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BaC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2_1#6cef405f4?vaa=1&amp;vcp=1&amp;vis=1&amp;pid=95d83d03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08466"/>
                <a:ext cx="11109960" cy="504254"/>
              </a:xfrm>
              <a:prstGeom prst="rect">
                <a:avLst/>
              </a:prstGeom>
              <a:blipFill rotWithShape="1">
                <a:blip r:embed="rId4"/>
                <a:stretch>
                  <a:fillRect l="-3" t="-84" r="3" b="-13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1_1#4a1df30b0?vaa=1&amp;vcp=1&amp;vis=1&amp;pid=95d83d034&amp;color=0,0,0&amp;vtp=1&amp;vaab=1&amp;bt=1&amp;bbb=1&amp;hb=1"/>
          <p:cNvSpPr/>
          <p:nvPr/>
        </p:nvSpPr>
        <p:spPr>
          <a:xfrm>
            <a:off x="539496" y="22217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②步骤3中，产生白色沉淀之前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，一定会发生的反应的化学方程式是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63_1#4a1df30b0.blank?vaa=1&amp;vcp=1&amp;vis=1&amp;pid=95d83d034&amp;color=0,0,0&amp;vpa=61&amp;vtp=1&amp;vaab=1&amp;bbb=1"/>
              <p:cNvSpPr/>
              <p:nvPr/>
            </p:nvSpPr>
            <p:spPr>
              <a:xfrm>
                <a:off x="626808" y="2943129"/>
                <a:ext cx="42748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63_1#4a1df30b0.blank?vaa=1&amp;vcp=1&amp;vis=1&amp;pid=95d83d034&amp;color=0,0,0&amp;vpa=6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2943129"/>
                <a:ext cx="4274820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" t="-134" r="1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4a1df30b0?vaa=1&amp;vcp=1&amp;vis=1&amp;pid=95d83d034&amp;color=0,0,0&amp;vtp=1&amp;vaab=1&amp;bbb=1&amp;hb=1"/>
              <p:cNvSpPr/>
              <p:nvPr/>
            </p:nvSpPr>
            <p:spPr>
              <a:xfrm>
                <a:off x="539496" y="342350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由于步骤2所得滤液中一定含有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向滤液中滴加氢氧化钠后，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在产生白色沉淀之前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，一定会发生的反应是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S.1_1#4a1df30b0?vaa=1&amp;vcp=1&amp;vis=1&amp;pid=95d83d03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350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344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bc074ede7?vaa=1&amp;vcp=1&amp;vis=1&amp;pid=b48e99ed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此类探究题以学习过的物质展开探究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或以新信息的形式给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出陌生物质的性质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开展对物质的相关性质的探究验证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对物质的保存等提出建议等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试题难度较大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得分率较低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解答此类试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首先要清楚学过的物质性质及相关实验现象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化学方程式的书写等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对不熟悉的物质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要从题干中寻找相关信息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将学过的物质性质迁移到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新物质进行解答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解答过程中要注意对照实验的应用等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911d1a6?vcp=1&amp;pid=b48e99ed7&amp;color=0,0,0&amp;vtp=1&amp;vaab=1&amp;bt=1&amp;bbb=1"/>
          <p:cNvSpPr/>
          <p:nvPr/>
        </p:nvSpPr>
        <p:spPr>
          <a:xfrm>
            <a:off x="539496" y="38676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166_1#fcc91fccd?vaa=1&amp;vcp=1&amp;vis=1&amp;pid=b2911d1a6&amp;color=0,0,0&amp;vtp=1&amp;vaab=1&amp;bbb=1&amp;hb=1"/>
          <p:cNvSpPr/>
          <p:nvPr/>
        </p:nvSpPr>
        <p:spPr>
          <a:xfrm>
            <a:off x="539496" y="9070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（2024·广西钦州·模拟）某化学兴趣小组的同学在学习氨分子扩散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实验时对这种有刺激性气味的气体产生了浓厚的兴趣，对其性质进行了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探究性学习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166_2#fcc91fccd?vaa=1&amp;vcp=1&amp;vis=1&amp;pid=b2911d1a6&amp;color=0,0,0&amp;mp=1&amp;vtp=1&amp;vaab=1&amp;bt=1&amp;bbb=1">
            <a:extLst>
              <a:ext uri="{FF2B5EF4-FFF2-40B4-BE49-F238E27FC236}">
                <a16:creationId xmlns:a16="http://schemas.microsoft.com/office/drawing/2014/main" id="{CA395B80-0DC8-46C0-9F32-2B6F1EF1F2CA}"/>
              </a:ext>
            </a:extLst>
          </p:cNvPr>
          <p:cNvSpPr/>
          <p:nvPr/>
        </p:nvSpPr>
        <p:spPr>
          <a:xfrm>
            <a:off x="541020" y="261352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【查阅资料】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66_3#fcc91fccd?sp=1&amp;vaa=1&amp;vcp=1&amp;vis=1&amp;pid=b2911d1a6&amp;color=0,0,0&amp;mp=1&amp;vtp=1&amp;vaab=1&amp;bbb=1&amp;hb=1">
                <a:extLst>
                  <a:ext uri="{FF2B5EF4-FFF2-40B4-BE49-F238E27FC236}">
                    <a16:creationId xmlns:a16="http://schemas.microsoft.com/office/drawing/2014/main" id="{F9F9FF90-F508-46FF-B1EC-B357E3E81532}"/>
                  </a:ext>
                </a:extLst>
              </p:cNvPr>
              <p:cNvSpPr/>
              <p:nvPr/>
            </p:nvSpPr>
            <p:spPr>
              <a:xfrm>
                <a:off x="541020" y="3067576"/>
                <a:ext cx="7886700" cy="177222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①氨气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是一种有刺激性气味的气体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极易溶于水。在高浓度氧气中氨气才能燃烧，生成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氮气和水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66_3#fcc91fccd?sp=1&amp;vaa=1&amp;vcp=1&amp;vis=1&amp;pid=b2911d1a6&amp;color=0,0,0&amp;mp=1&amp;vtp=1&amp;vaab=1&amp;bbb=1&amp;hb=1">
                <a:extLst>
                  <a:ext uri="{FF2B5EF4-FFF2-40B4-BE49-F238E27FC236}">
                    <a16:creationId xmlns:a16="http://schemas.microsoft.com/office/drawing/2014/main" id="{F9F9FF90-F508-46FF-B1EC-B357E3E81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067576"/>
                <a:ext cx="7886700" cy="1772226"/>
              </a:xfrm>
              <a:prstGeom prst="rect">
                <a:avLst/>
              </a:prstGeom>
              <a:blipFill>
                <a:blip r:embed="rId3"/>
                <a:stretch>
                  <a:fillRect l="-2782" t="-1718" r="-1468" b="-8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66_4#fcc91fccd?sp=1&amp;vaa=1&amp;vcp=1&amp;vis=1&amp;pid=b2911d1a6&amp;color=0,0,0&amp;mp=1&amp;vtp=1&amp;vaab=1&amp;bbb=1&amp;hb=1">
                <a:extLst>
                  <a:ext uri="{FF2B5EF4-FFF2-40B4-BE49-F238E27FC236}">
                    <a16:creationId xmlns:a16="http://schemas.microsoft.com/office/drawing/2014/main" id="{0DD725AF-B26A-4805-A750-7DBB7B18FD23}"/>
                  </a:ext>
                </a:extLst>
              </p:cNvPr>
              <p:cNvSpPr/>
              <p:nvPr/>
            </p:nvSpPr>
            <p:spPr>
              <a:xfrm>
                <a:off x="541020" y="4701398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②氨气有还原性，在加热条件下可还原氧化铜。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是红色固体，不溶于水，可与稀硫酸发生反应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66_4#fcc91fccd?sp=1&amp;vaa=1&amp;vcp=1&amp;vis=1&amp;pid=b2911d1a6&amp;color=0,0,0&amp;mp=1&amp;vtp=1&amp;vaab=1&amp;bbb=1&amp;hb=1">
                <a:extLst>
                  <a:ext uri="{FF2B5EF4-FFF2-40B4-BE49-F238E27FC236}">
                    <a16:creationId xmlns:a16="http://schemas.microsoft.com/office/drawing/2014/main" id="{0DD725AF-B26A-4805-A750-7DBB7B18FD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701398"/>
                <a:ext cx="11109960" cy="1744282"/>
              </a:xfrm>
              <a:prstGeom prst="rect">
                <a:avLst/>
              </a:prstGeom>
              <a:blipFill>
                <a:blip r:embed="rId4"/>
                <a:stretch>
                  <a:fillRect t="-1748" b="-10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6_BD.166_5#fcc91fccd?iti=28&amp;vaa=1&amp;vcp=1&amp;vis=1&amp;pid=b2911d1a6&amp;color=0,0,0&amp;tib=255,255,255&amp;vtp=1&amp;vaab=1" descr="preencoded.png">
            <a:extLst>
              <a:ext uri="{FF2B5EF4-FFF2-40B4-BE49-F238E27FC236}">
                <a16:creationId xmlns:a16="http://schemas.microsoft.com/office/drawing/2014/main" id="{FC109C93-3F2C-4888-A7D2-1BCFA094532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8116" y="2149255"/>
            <a:ext cx="3371088" cy="225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6_BD.166_6#fcc91fccd?iti=28&amp;vaa=1&amp;vcp=1&amp;vis=1&amp;pid=b2911d1a6&amp;color=0,0,0&amp;vtp=1&amp;vaab=1&amp;bbb=1">
            <a:extLst>
              <a:ext uri="{FF2B5EF4-FFF2-40B4-BE49-F238E27FC236}">
                <a16:creationId xmlns:a16="http://schemas.microsoft.com/office/drawing/2014/main" id="{4FA6CD7F-879F-41A5-8490-AEE47E6EE68E}"/>
              </a:ext>
            </a:extLst>
          </p:cNvPr>
          <p:cNvSpPr/>
          <p:nvPr/>
        </p:nvSpPr>
        <p:spPr>
          <a:xfrm>
            <a:off x="9799987" y="4387968"/>
            <a:ext cx="6143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6_7#fcc91fccd?iti=29&amp;htil=12&amp;vaa=1&amp;vcp=1&amp;vis=1&amp;pid=b2911d1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3337" y="545084"/>
            <a:ext cx="2874925" cy="197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66_8#fcc91fccd?iti=29&amp;htil=12&amp;vaa=1&amp;vcp=1&amp;vis=1&amp;pid=b2911d1a6&amp;color=0,0,0&amp;vtp=1&amp;vaab=1&amp;bbb=1"/>
          <p:cNvSpPr/>
          <p:nvPr/>
        </p:nvSpPr>
        <p:spPr>
          <a:xfrm>
            <a:off x="9533618" y="2642996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4" name="QO_6_BD.166_9#fcc91fccd?htil=12&amp;sp=1&amp;vaa=1&amp;vcp=1&amp;vis=1&amp;pid=b2911d1a6&amp;color=0,0,0&amp;vtp=1&amp;vaab=1&amp;bt=1&amp;bbb=1&amp;hb=1&amp;hs=1"/>
          <p:cNvSpPr/>
          <p:nvPr/>
        </p:nvSpPr>
        <p:spPr>
          <a:xfrm>
            <a:off x="539496" y="557784"/>
            <a:ext cx="7754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【实验1】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甲同学用干燥的圆底烧瓶收集一瓶氨气，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8所示装置进行实验：挤压胶头滴管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中的水进入圆底烧瓶后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，打开弹簧夹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底烧瓶内形成红色喷泉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166_10#fcc91fccd?iti=30&amp;htil=13&amp;vaa=1&amp;vcp=1&amp;vis=1&amp;pid=b2911d1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6216" y="3733800"/>
            <a:ext cx="304495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66_11#fcc91fccd?iti=30&amp;htil=13&amp;vaa=1&amp;vcp=1&amp;vis=1&amp;pid=b2911d1a6&amp;color=0,0,0&amp;vtp=1&amp;vaab=1&amp;bbb=1"/>
          <p:cNvSpPr/>
          <p:nvPr/>
        </p:nvSpPr>
        <p:spPr>
          <a:xfrm>
            <a:off x="9801511" y="5954776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7" name="QB_7_BD.167_1#263b1a05b?htil=13&amp;vaa=1&amp;vcp=1&amp;vis=1&amp;pid=fcc91fccd&amp;color=0,0,0&amp;vtp=1&amp;vaab=1&amp;bbb=1&amp;hb=1&amp;hs=1"/>
          <p:cNvSpPr/>
          <p:nvPr/>
        </p:nvSpPr>
        <p:spPr>
          <a:xfrm>
            <a:off x="539496" y="3118104"/>
            <a:ext cx="79278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）产生喷泉现象的原因是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_1#263b1a05b.blank?vaa=1&amp;vcp=1&amp;vis=1&amp;pid=fcc91fccd&amp;color=0,0,0&amp;vpa=62&amp;vtp=1&amp;vaab=1&amp;bbb=1&amp;hb=1"/>
          <p:cNvSpPr/>
          <p:nvPr/>
        </p:nvSpPr>
        <p:spPr>
          <a:xfrm>
            <a:off x="539496" y="3087624"/>
            <a:ext cx="7927848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水进入圆底烧瓶后，氨气溶于水使瓶内压强减小，在外界大气压的作用下烧杯中的水被压入圆底烧瓶中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7bf3d8b56?iti=31&amp;htil=14&amp;vcp=1&amp;vis=1&amp;pid=fcc91fc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9216" y="743290"/>
            <a:ext cx="1901952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7bf3d8b56?iti=31&amp;htil=14&amp;vcp=1&amp;vis=1&amp;pid=fcc91fccd&amp;color=0,0,0&amp;vtp=1&amp;vaab=1&amp;bbb=1"/>
          <p:cNvSpPr/>
          <p:nvPr/>
        </p:nvSpPr>
        <p:spPr>
          <a:xfrm>
            <a:off x="10373011" y="2607650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7_BD#7bf3d8b56?htil=14&amp;sp=1&amp;vcp=1&amp;vis=1&amp;pid=fcc91fccd&amp;color=0,0,0&amp;vtp=1&amp;vaab=1&amp;bbb=1&amp;hb=1"/>
              <p:cNvSpPr/>
              <p:nvPr/>
            </p:nvSpPr>
            <p:spPr>
              <a:xfrm>
                <a:off x="539496" y="725002"/>
                <a:ext cx="907084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【实验2】乙同学设计如图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9所示的实验装置验证氨气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能在氧气中燃烧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：将过量的氧气与氨气分别从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气口通入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端上方导管口点燃氨气。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7_BD#7bf3d8b56?htil=14&amp;sp=1&amp;vcp=1&amp;vis=1&amp;pid=fcc91fcc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5002"/>
                <a:ext cx="9070848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4" t="-25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BD.169_3#20a89e7e4?htil=15&amp;vaa=1&amp;vcp=1&amp;vis=1&amp;pid=fcc91fccd&amp;color=0,0,0&amp;vtp=1&amp;vaab=1&amp;bt=1&amp;bbb=1&amp;hb=1"/>
          <p:cNvSpPr/>
          <p:nvPr/>
        </p:nvSpPr>
        <p:spPr>
          <a:xfrm>
            <a:off x="549815" y="2652911"/>
            <a:ext cx="7991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（2）实验时需先通入氧气，后通入氨气，理由是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70_1#20a89e7e4.blank?vaa=1&amp;vcp=1&amp;vis=1&amp;pid=fcc91fccd&amp;color=0,0,0&amp;vpa=63&amp;vtp=1&amp;vaab=1&amp;bbb=1"/>
          <p:cNvSpPr/>
          <p:nvPr/>
        </p:nvSpPr>
        <p:spPr>
          <a:xfrm>
            <a:off x="560134" y="3249176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氨气在高浓度氧气中才能燃烧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16b43224?vcp=1&amp;vis=1&amp;pid=fcc91fccd&amp;color=0,0,0&amp;vtp=1&amp;vaab=1&amp;bt=1&amp;bbb=1&amp;hb=1"/>
              <p:cNvSpPr/>
              <p:nvPr/>
            </p:nvSpPr>
            <p:spPr>
              <a:xfrm>
                <a:off x="539496" y="5343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【实验3】丙同学利用图10所示装置进行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的还原性实验探究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夹持装置已略去）。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16b43224?vcp=1&amp;vis=1&amp;pid=fcc91fc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438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7_BD#a16b43224?iti=33&amp;vcp=1&amp;vis=1&amp;pid=fcc91fc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3350" y="3731768"/>
            <a:ext cx="59984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16b43224?iti=33&amp;vcp=1&amp;vis=1&amp;pid=fcc91fccd&amp;color=0,0,0&amp;vtp=1&amp;vaab=1&amp;bbb=1"/>
          <p:cNvSpPr/>
          <p:nvPr/>
        </p:nvSpPr>
        <p:spPr>
          <a:xfrm>
            <a:off x="5268468" y="5825776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71_3#db9691ae5?htil=16&amp;sp=1&amp;vaa=1&amp;vcp=1&amp;vis=1&amp;pid=fcc91fcc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AE7241AF-3558-4FA1-9392-A50E9179E65A}"/>
                  </a:ext>
                </a:extLst>
              </p:cNvPr>
              <p:cNvSpPr/>
              <p:nvPr/>
            </p:nvSpPr>
            <p:spPr>
              <a:xfrm>
                <a:off x="716280" y="1907000"/>
                <a:ext cx="10744200" cy="1849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（3）A中盛装的是浓氨水，B中可盛装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zh-CN" altLang="en-US" sz="280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二者混合可制取氨气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碱石灰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.生石灰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.浓硫酸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.熟石灰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171_3#db9691ae5?htil=16&amp;sp=1&amp;vaa=1&amp;vcp=1&amp;vis=1&amp;pid=fcc91fccd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AE7241AF-3558-4FA1-9392-A50E9179E6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" y="1907000"/>
                <a:ext cx="10744200" cy="1849057"/>
              </a:xfrm>
              <a:prstGeom prst="rect">
                <a:avLst/>
              </a:prstGeom>
              <a:blipFill>
                <a:blip r:embed="rId5"/>
                <a:stretch>
                  <a:fillRect l="-2043" b="-1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72_1#db9691ae5.blank?vaa=1&amp;vcp=1&amp;vis=1&amp;pid=fcc91fccd&amp;color=0,0,0&amp;mp=1&amp;vpa=64&amp;vtp=1&amp;vaab=1&amp;bbb=1">
                <a:extLst>
                  <a:ext uri="{FF2B5EF4-FFF2-40B4-BE49-F238E27FC236}">
                    <a16:creationId xmlns:a16="http://schemas.microsoft.com/office/drawing/2014/main" id="{891B7F72-A91B-44A7-AAAE-0876BF78E9D1}"/>
                  </a:ext>
                </a:extLst>
              </p:cNvPr>
              <p:cNvSpPr/>
              <p:nvPr/>
            </p:nvSpPr>
            <p:spPr>
              <a:xfrm>
                <a:off x="6809106" y="1994122"/>
                <a:ext cx="904875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72_1#db9691ae5.blank?vaa=1&amp;vcp=1&amp;vis=1&amp;pid=fcc91fccd&amp;color=0,0,0&amp;mp=1&amp;vpa=64&amp;vtp=1&amp;vaab=1&amp;bbb=1">
                <a:extLst>
                  <a:ext uri="{FF2B5EF4-FFF2-40B4-BE49-F238E27FC236}">
                    <a16:creationId xmlns:a16="http://schemas.microsoft.com/office/drawing/2014/main" id="{891B7F72-A91B-44A7-AAAE-0876BF78E9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9106" y="1994122"/>
                <a:ext cx="904875" cy="418529"/>
              </a:xfrm>
              <a:prstGeom prst="rect">
                <a:avLst/>
              </a:prstGeom>
              <a:blipFill>
                <a:blip r:embed="rId6"/>
                <a:stretch>
                  <a:fillRect t="-31884" b="-4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73_3#70c91315b?htil=17&amp;vaa=1&amp;vcp=1&amp;vis=1&amp;pid=fcc91fccd&amp;color=0,0,0&amp;vtp=1&amp;vaab=1&amp;bt=1&amp;bbb=1&amp;hb=1"/>
              <p:cNvSpPr/>
              <p:nvPr/>
            </p:nvSpPr>
            <p:spPr>
              <a:xfrm>
                <a:off x="539496" y="537432"/>
                <a:ext cx="10987596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（4）若D中生成的固体粉末全部是铜，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酸铜变成蓝色，且生成物之一是空气中含量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的气体，则氨气还原氧化铜的化学方程式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173_3#70c91315b?htil=17&amp;vaa=1&amp;vcp=1&amp;vis=1&amp;pid=fcc91fc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7432"/>
                <a:ext cx="10987596" cy="1886350"/>
              </a:xfrm>
              <a:prstGeom prst="rect">
                <a:avLst/>
              </a:prstGeom>
              <a:blipFill>
                <a:blip r:embed="rId3"/>
                <a:stretch>
                  <a:fillRect l="-1998" r="-1443" b="-10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74_1#70c91315b.blank?vaa=1&amp;vcp=1&amp;vis=1&amp;pid=fcc91fccd&amp;color=0,0,0&amp;vpa=65&amp;vtp=1&amp;vaab=1&amp;bbb=1&amp;rh=43.6"/>
              <p:cNvSpPr/>
              <p:nvPr/>
            </p:nvSpPr>
            <p:spPr>
              <a:xfrm>
                <a:off x="954468" y="1809102"/>
                <a:ext cx="5631498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3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74_1#70c91315b.blank?vaa=1&amp;vcp=1&amp;vis=1&amp;pid=fcc91fccd&amp;color=0,0,0&amp;vpa=65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468" y="1809102"/>
                <a:ext cx="5631498" cy="5537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7_BD#a16b43224?iti=33&amp;vcp=1&amp;vis=1&amp;pid=fcc91fccd&amp;color=0,0,0&amp;tib=255,255,255&amp;vtp=1&amp;vaab=1" descr="preencoded.png">
            <a:extLst>
              <a:ext uri="{FF2B5EF4-FFF2-40B4-BE49-F238E27FC236}">
                <a16:creationId xmlns:a16="http://schemas.microsoft.com/office/drawing/2014/main" id="{D6D44581-E01F-468B-9812-8EF11F7C988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3350" y="3368943"/>
            <a:ext cx="59984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a16b43224?iti=33&amp;vcp=1&amp;vis=1&amp;pid=fcc91fccd&amp;color=0,0,0&amp;vtp=1&amp;vaab=1&amp;bbb=1">
            <a:extLst>
              <a:ext uri="{FF2B5EF4-FFF2-40B4-BE49-F238E27FC236}">
                <a16:creationId xmlns:a16="http://schemas.microsoft.com/office/drawing/2014/main" id="{9DBA9F3E-56E8-4039-85A4-EBF49A84690F}"/>
              </a:ext>
            </a:extLst>
          </p:cNvPr>
          <p:cNvSpPr/>
          <p:nvPr/>
        </p:nvSpPr>
        <p:spPr>
          <a:xfrm>
            <a:off x="5268468" y="546295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ec4333632?sp=1&amp;vaa=1&amp;vcp=1&amp;vis=1&amp;pid=f063b892d&amp;color=0,0,0&amp;vtp=1&amp;vaab=1&amp;bt=1&amp;bbb=1&amp;hb=1"/>
          <p:cNvSpPr/>
          <p:nvPr/>
        </p:nvSpPr>
        <p:spPr>
          <a:xfrm>
            <a:off x="539496" y="8269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（4）将滤渣丙放入硬质玻璃管中，用如图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1所示装置继续实验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装置中试剂均足量）。</a:t>
            </a:r>
            <a:endParaRPr lang="en-US" altLang="zh-CN" sz="2800" dirty="0"/>
          </a:p>
        </p:txBody>
      </p:sp>
      <p:pic>
        <p:nvPicPr>
          <p:cNvPr id="3" name="QO_6_BD.10_2#ec4333632?iti=1&amp;vaa=1&amp;vcp=1&amp;vis=1&amp;pid=f063b89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2163921"/>
            <a:ext cx="584301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_3#ec4333632?iti=1&amp;vaa=1&amp;vcp=1&amp;vis=1&amp;pid=f063b892d&amp;color=0,0,0&amp;vtp=1&amp;vaab=1&amp;bbb=1"/>
          <p:cNvSpPr/>
          <p:nvPr/>
        </p:nvSpPr>
        <p:spPr>
          <a:xfrm>
            <a:off x="5787295" y="424773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0_4#ec4333632?vaa=1&amp;vcp=1&amp;vis=1&amp;pid=f063b892d&amp;color=0,0,0&amp;vtp=1&amp;vaab=1&amp;bbb=1&amp;hb=1"/>
              <p:cNvSpPr/>
              <p:nvPr/>
            </p:nvSpPr>
            <p:spPr>
              <a:xfrm>
                <a:off x="539496" y="48182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加热硬质玻璃管中的固体至恒重，其质量为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11.06 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；装置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D的质量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0_4#ec4333632?vaa=1&amp;vcp=1&amp;vis=1&amp;pid=f063b892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822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75_1#55d954d02?sp=1&amp;vaa=1&amp;vcp=1&amp;vis=1&amp;pid=fcc91fccd&amp;color=0,0,0&amp;vtp=1&amp;vaab=1&amp;bt=1&amp;bbb=1&amp;hb=1"/>
              <p:cNvSpPr/>
              <p:nvPr/>
            </p:nvSpPr>
            <p:spPr>
              <a:xfrm>
                <a:off x="539496" y="554400"/>
                <a:ext cx="1110996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（5）查阅资料得知：酒精灯加热时若达不到高温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，则生成物中可能有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。为探究氨气与氧化铜反应后所得固体粉末的成分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，同学们继续进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行如下实验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75_1#55d954d02?sp=1&amp;vaa=1&amp;vcp=1&amp;vis=1&amp;pid=fcc91fc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696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785" b="-2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9" name="QB_7_BD.175_2#55d954d02?colgroup=13,8,8&amp;vaa=1&amp;vcp=1&amp;vis=1&amp;pid=fcc91fccd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252643"/>
              <a:ext cx="11082528" cy="1618171"/>
            </p:xfrm>
            <a:graphic>
              <a:graphicData uri="http://schemas.openxmlformats.org/drawingml/2006/table">
                <a:tbl>
                  <a:tblPr/>
                  <a:tblGrid>
                    <a:gridCol w="4882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99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99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267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1375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取少量固体粉末于试管中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生成物中有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Cu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9" name="QB_7_BD.175_2#55d954d02?colgroup=13,8,8&amp;vaa=1&amp;vcp=1&amp;vis=1&amp;pid=fcc91fccd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252643"/>
              <a:ext cx="11082528" cy="1618171"/>
            </p:xfrm>
            <a:graphic>
              <a:graphicData uri="http://schemas.openxmlformats.org/drawingml/2006/table">
                <a:tbl>
                  <a:tblPr/>
                  <a:tblGrid>
                    <a:gridCol w="4882896"/>
                    <a:gridCol w="3099816"/>
                    <a:gridCol w="3099816"/>
                  </a:tblGrid>
                  <a:tr h="5267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093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取少量固体粉末于试管中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滴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加足量稀硫酸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76_1#55d954d02.blank?vaa=1&amp;vcp=1&amp;vis=1&amp;pid=fcc91fccd&amp;color=0,0,0&amp;vpa=66&amp;vtp=1&amp;vaab=1&amp;bbb=1&amp;hb=1"/>
          <p:cNvSpPr/>
          <p:nvPr/>
        </p:nvSpPr>
        <p:spPr>
          <a:xfrm>
            <a:off x="5494392" y="2783693"/>
            <a:ext cx="2972816" cy="1027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6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溶液由无色变为蓝色</a:t>
            </a:r>
            <a:endParaRPr lang="en-US" altLang="zh-CN" sz="2800" dirty="0"/>
          </a:p>
        </p:txBody>
      </p:sp>
      <p:pic>
        <p:nvPicPr>
          <p:cNvPr id="7" name="P_7_BD#a16b43224?iti=33&amp;vcp=1&amp;vis=1&amp;pid=fcc91fccd&amp;color=0,0,0&amp;tib=255,255,255&amp;vtp=1&amp;vaab=1" descr="preencoded.png">
            <a:extLst>
              <a:ext uri="{FF2B5EF4-FFF2-40B4-BE49-F238E27FC236}">
                <a16:creationId xmlns:a16="http://schemas.microsoft.com/office/drawing/2014/main" id="{18CC1E51-73AC-4D38-A9F0-339E8F367A5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3350" y="3870814"/>
            <a:ext cx="59984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P_7_BD#a16b43224?iti=33&amp;vcp=1&amp;vis=1&amp;pid=fcc91fccd&amp;color=0,0,0&amp;vtp=1&amp;vaab=1&amp;bbb=1">
            <a:extLst>
              <a:ext uri="{FF2B5EF4-FFF2-40B4-BE49-F238E27FC236}">
                <a16:creationId xmlns:a16="http://schemas.microsoft.com/office/drawing/2014/main" id="{1384B531-AE24-4D40-B758-B29DA7D1E0FA}"/>
              </a:ext>
            </a:extLst>
          </p:cNvPr>
          <p:cNvSpPr/>
          <p:nvPr/>
        </p:nvSpPr>
        <p:spPr>
          <a:xfrm>
            <a:off x="5268468" y="5781080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77_3#de08c08e4?htil=18&amp;vaa=1&amp;vcp=1&amp;vis=1&amp;pid=fcc91fccd&amp;color=0,0,0&amp;vtp=1&amp;vaab=1&amp;bt=1&amp;bbb=1&amp;hb=1"/>
              <p:cNvSpPr/>
              <p:nvPr/>
            </p:nvSpPr>
            <p:spPr>
              <a:xfrm>
                <a:off x="539496" y="536670"/>
                <a:ext cx="10981944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（6）为进一步确定生成物中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学称取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固体粉末，滴加稀硫酸至固体的量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不再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变化，过滤、洗涤、干燥，称量所得固体的质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，则固体中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的质量分数为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177_3#de08c08e4?htil=18&amp;vaa=1&amp;vcp=1&amp;vis=1&amp;pid=fcc91fc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6670"/>
                <a:ext cx="10981944" cy="1886350"/>
              </a:xfrm>
              <a:prstGeom prst="rect">
                <a:avLst/>
              </a:prstGeom>
              <a:blipFill>
                <a:blip r:embed="rId3"/>
                <a:stretch>
                  <a:fillRect l="-1999" r="-833" b="-9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de08c08e4.blank?vaa=1&amp;vcp=1&amp;vis=1&amp;pid=fcc91fccd&amp;color=0,0,0&amp;vpa=67&amp;vtp=1&amp;vaab=1&amp;bbb=1"/>
              <p:cNvSpPr/>
              <p:nvPr/>
            </p:nvSpPr>
            <p:spPr>
              <a:xfrm>
                <a:off x="7900416" y="1965820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de08c08e4.blank?vaa=1&amp;vcp=1&amp;vis=1&amp;pid=fcc91fccd&amp;color=0,0,0&amp;vpa=6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0416" y="1965820"/>
                <a:ext cx="890588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179_1#b93a91800?htil=18&amp;vaa=1&amp;vcp=1&amp;vis=1&amp;pid=fcc91fccd&amp;color=0,0,0&amp;vtp=1&amp;vaab=1&amp;bbb=1&amp;hb=1"/>
          <p:cNvSpPr/>
          <p:nvPr/>
        </p:nvSpPr>
        <p:spPr>
          <a:xfrm>
            <a:off x="539496" y="2423020"/>
            <a:ext cx="10981944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（7）实验后小组同学认为图10所示装置存在明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缺陷，该缺陷是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QB_7_AN.180_1#b93a91800.blank?vaa=1&amp;vcp=1&amp;vis=1&amp;pid=fcc91fccd&amp;color=0,0,0&amp;vpa=68&amp;vtp=1&amp;vaab=1&amp;bbb=1"/>
          <p:cNvSpPr/>
          <p:nvPr/>
        </p:nvSpPr>
        <p:spPr>
          <a:xfrm>
            <a:off x="341376" y="3039182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缺少尾气处理装置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P_7_BD#a16b43224?iti=33&amp;vcp=1&amp;vis=1&amp;pid=fcc91fccd&amp;color=0,0,0&amp;tib=255,255,255&amp;vtp=1&amp;vaab=1" descr="preencoded.png">
            <a:extLst>
              <a:ext uri="{FF2B5EF4-FFF2-40B4-BE49-F238E27FC236}">
                <a16:creationId xmlns:a16="http://schemas.microsoft.com/office/drawing/2014/main" id="{816FB24D-1D62-4547-9EC1-99B330FF3F5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1550" y="3368943"/>
            <a:ext cx="59984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P_7_BD#a16b43224?iti=33&amp;vcp=1&amp;vis=1&amp;pid=fcc91fccd&amp;color=0,0,0&amp;vtp=1&amp;vaab=1&amp;bbb=1">
            <a:extLst>
              <a:ext uri="{FF2B5EF4-FFF2-40B4-BE49-F238E27FC236}">
                <a16:creationId xmlns:a16="http://schemas.microsoft.com/office/drawing/2014/main" id="{4CA2B8BC-F49F-4A5E-A19D-5D5BF53C9E7C}"/>
              </a:ext>
            </a:extLst>
          </p:cNvPr>
          <p:cNvSpPr/>
          <p:nvPr/>
        </p:nvSpPr>
        <p:spPr>
          <a:xfrm>
            <a:off x="6106668" y="546295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aafcc17b?vcp=1&amp;pid=0f96bdd33&amp;color=146,208,80&amp;vtp=1&amp;vaab=1&amp;bt=1&amp;bbb=1"/>
          <p:cNvSpPr/>
          <p:nvPr/>
        </p:nvSpPr>
        <p:spPr>
          <a:xfrm>
            <a:off x="539496" y="43248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探究无明显现象的化学反应</a:t>
            </a:r>
            <a:endParaRPr lang="en-US" altLang="zh-CN" sz="3200" dirty="0"/>
          </a:p>
        </p:txBody>
      </p:sp>
      <p:sp>
        <p:nvSpPr>
          <p:cNvPr id="3" name="QO_5_BD.181_1#79b9f33fb?vaa=1&amp;vcp=1&amp;vis=1&amp;pid=7aafcc17b&amp;color=0,0,0&amp;vtp=1&amp;vaab=1&amp;bbb=1&amp;hb=1"/>
          <p:cNvSpPr/>
          <p:nvPr/>
        </p:nvSpPr>
        <p:spPr>
          <a:xfrm>
            <a:off x="539496" y="11415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同学们在整理归纳碱的化学性质时，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发现氢氧化钠和二氧化碳反应无明显现象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，于是进行了如下实验探究。</a:t>
            </a:r>
            <a:endParaRPr lang="en-US" altLang="zh-CN" sz="2800" dirty="0"/>
          </a:p>
        </p:txBody>
      </p:sp>
      <p:sp>
        <p:nvSpPr>
          <p:cNvPr id="4" name="QO_5#79b9f33fb?sp=1&amp;vaa=1&amp;vcp=1&amp;vis=1&amp;pid=7aafcc17b&amp;color=0,0,0&amp;vtp=1&amp;vaab=1&amp;bt=1&amp;bbb=1">
            <a:extLst>
              <a:ext uri="{FF2B5EF4-FFF2-40B4-BE49-F238E27FC236}">
                <a16:creationId xmlns:a16="http://schemas.microsoft.com/office/drawing/2014/main" id="{CA131040-409B-469C-AB92-7A78E58D32CB}"/>
              </a:ext>
            </a:extLst>
          </p:cNvPr>
          <p:cNvSpPr/>
          <p:nvPr/>
        </p:nvSpPr>
        <p:spPr>
          <a:xfrm>
            <a:off x="618231" y="23429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（1）【提出问题】如何证明氢氧化钠和二氧化碳发生了反应？</a:t>
            </a:r>
            <a:endParaRPr lang="en-US" altLang="zh-CN" sz="2800" dirty="0"/>
          </a:p>
        </p:txBody>
      </p:sp>
      <p:sp>
        <p:nvSpPr>
          <p:cNvPr id="5" name="QO_6_BD.182_1#38ca5f5f6?vaa=1&amp;vcp=1&amp;vis=1&amp;pid=79b9f33fb&amp;color=0,0,0&amp;vtp=1&amp;vaab=1&amp;bbb=1">
            <a:extLst>
              <a:ext uri="{FF2B5EF4-FFF2-40B4-BE49-F238E27FC236}">
                <a16:creationId xmlns:a16="http://schemas.microsoft.com/office/drawing/2014/main" id="{D1819D70-A251-4F10-B3CD-A967E63B944F}"/>
              </a:ext>
            </a:extLst>
          </p:cNvPr>
          <p:cNvSpPr/>
          <p:nvPr/>
        </p:nvSpPr>
        <p:spPr>
          <a:xfrm>
            <a:off x="618231" y="29673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（2）【进行实验】</a:t>
            </a:r>
            <a:endParaRPr lang="en-US" altLang="zh-CN" sz="2800" dirty="0"/>
          </a:p>
        </p:txBody>
      </p:sp>
      <p:pic>
        <p:nvPicPr>
          <p:cNvPr id="6" name="QB_7_BD.183_1#ad40cfc0b?iti=38&amp;htil=19&amp;vaa=1&amp;vcp=1&amp;vis=1&amp;pid=38ca5f5f6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3117D71D-E904-4831-A88B-AB6069FE3E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8043" y="3068246"/>
            <a:ext cx="3749040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83_2#ad40cfc0b?iti=38&amp;htil=19&amp;vaa=1&amp;vcp=1&amp;vis=1&amp;pid=38ca5f5f6&amp;color=0,0,0&amp;vtp=1&amp;vaab=1&amp;bbb=1">
            <a:extLst>
              <a:ext uri="{FF2B5EF4-FFF2-40B4-BE49-F238E27FC236}">
                <a16:creationId xmlns:a16="http://schemas.microsoft.com/office/drawing/2014/main" id="{7069AC37-3C85-4F1B-AF1A-A408EBB406DD}"/>
              </a:ext>
            </a:extLst>
          </p:cNvPr>
          <p:cNvSpPr/>
          <p:nvPr/>
        </p:nvSpPr>
        <p:spPr>
          <a:xfrm>
            <a:off x="9615925" y="5538179"/>
            <a:ext cx="778954" cy="5398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83_3#ad40cfc0b?htil=19&amp;sp=1&amp;vaa=1&amp;vcp=1&amp;vis=1&amp;pid=38ca5f5f6&amp;color=0,0,0&amp;vtp=1&amp;vaab=1&amp;bbb=1&amp;hb=1">
                <a:extLst>
                  <a:ext uri="{FF2B5EF4-FFF2-40B4-BE49-F238E27FC236}">
                    <a16:creationId xmlns:a16="http://schemas.microsoft.com/office/drawing/2014/main" id="{9612E83A-C57A-4F29-B701-B898CE453767}"/>
                  </a:ext>
                </a:extLst>
              </p:cNvPr>
              <p:cNvSpPr/>
              <p:nvPr/>
            </p:nvSpPr>
            <p:spPr>
              <a:xfrm>
                <a:off x="618230" y="3596866"/>
                <a:ext cx="7855209" cy="2340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探究实验Ⅰ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分别向两个充满二氧化碳的软塑料瓶中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氢氧化钠溶液和蒸馏水，振荡，使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分反应，现象如图11甲、乙所示，证明氢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钠与二氧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QB_7_BD.183_3#ad40cfc0b?htil=19&amp;sp=1&amp;vaa=1&amp;vcp=1&amp;vis=1&amp;pid=38ca5f5f6&amp;color=0,0,0&amp;vtp=1&amp;vaab=1&amp;bbb=1&amp;hb=1">
                <a:extLst>
                  <a:ext uri="{FF2B5EF4-FFF2-40B4-BE49-F238E27FC236}">
                    <a16:creationId xmlns:a16="http://schemas.microsoft.com/office/drawing/2014/main" id="{9612E83A-C57A-4F29-B701-B898CE4537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30" y="3596866"/>
                <a:ext cx="7855209" cy="2340000"/>
              </a:xfrm>
              <a:prstGeom prst="rect">
                <a:avLst/>
              </a:prstGeom>
              <a:blipFill>
                <a:blip r:embed="rId4"/>
                <a:stretch>
                  <a:fillRect l="-2715" t="-1302" r="-1784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183_3#ad40cfc0b?htil=19&amp;sp=1&amp;vaa=1&amp;vcp=1&amp;vis=1&amp;pid=38ca5f5f6&amp;color=0,0,0&amp;vtp=1&amp;vaab=1&amp;bbb=1&amp;hb=1">
            <a:extLst>
              <a:ext uri="{FF2B5EF4-FFF2-40B4-BE49-F238E27FC236}">
                <a16:creationId xmlns:a16="http://schemas.microsoft.com/office/drawing/2014/main" id="{56E98299-1EAE-4F4F-A9AF-6C1D6D7156B4}"/>
              </a:ext>
            </a:extLst>
          </p:cNvPr>
          <p:cNvSpPr/>
          <p:nvPr/>
        </p:nvSpPr>
        <p:spPr>
          <a:xfrm>
            <a:off x="618231" y="5860666"/>
            <a:ext cx="10842249" cy="5318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7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化碳发生了化学反应。设计图11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实验的目的是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ad40cfc0b?iti=39&amp;htil=20&amp;vaa=1&amp;vcp=1&amp;vis=1&amp;pid=38ca5f5f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1843" y="1609280"/>
            <a:ext cx="4032504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ad40cfc0b?iti=39&amp;htil=20&amp;vaa=1&amp;vcp=1&amp;vis=1&amp;pid=38ca5f5f6&amp;color=0,0,0&amp;vtp=1&amp;vaab=1&amp;bbb=1"/>
          <p:cNvSpPr/>
          <p:nvPr/>
        </p:nvSpPr>
        <p:spPr>
          <a:xfrm>
            <a:off x="9218618" y="4269168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d40cfc0b?htil=20&amp;vaa=1&amp;vcp=1&amp;vis=1&amp;pid=38ca5f5f6&amp;color=0,0,0&amp;vtp=1&amp;vaab=1&amp;bt=1&amp;bbb=1&amp;hb=1&amp;hs=1"/>
              <p:cNvSpPr/>
              <p:nvPr/>
            </p:nvSpPr>
            <p:spPr>
              <a:xfrm>
                <a:off x="539496" y="1581848"/>
                <a:ext cx="69494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能溶于水并与水反应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，使软塑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料瓶内气压减小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，软塑料瓶变瘪，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对比图17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、乙两个实验的现象，可知加入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的塑料瓶变瘪的程度更大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溶液与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发生了反应。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ad40cfc0b?htil=20&amp;vaa=1&amp;vcp=1&amp;vis=1&amp;pid=38ca5f5f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1848"/>
                <a:ext cx="694944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237" b="-2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2_1#ad40cfc0b?vaa=1&amp;vcp=1&amp;vis=1&amp;pid=38ca5f5f6&amp;color=0,0,0&amp;vtp=1&amp;vaab=1&amp;bbb=1&amp;hs=1"/>
          <p:cNvSpPr/>
          <p:nvPr/>
        </p:nvSpPr>
        <p:spPr>
          <a:xfrm>
            <a:off x="539496" y="47091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进行对比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7_1#a025b4116?sp=1&amp;vaa=1&amp;vcp=1&amp;vis=1&amp;pid=38ca5f5f6&amp;color=0,0,0&amp;vtp=1&amp;vaab=1&amp;bt=1&amp;bbb=1&amp;hb=1"/>
          <p:cNvSpPr/>
          <p:nvPr/>
        </p:nvSpPr>
        <p:spPr>
          <a:xfrm>
            <a:off x="539496" y="5450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②探究实验Ⅱ。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11甲实验反应后的少量溶液于试管中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再次证明二者发生了反应。</a:t>
            </a:r>
            <a:endParaRPr lang="en-US" altLang="zh-CN" sz="2800" dirty="0"/>
          </a:p>
        </p:txBody>
      </p:sp>
      <p:sp>
        <p:nvSpPr>
          <p:cNvPr id="3" name="QB_7_AN.189_1#a025b4116.blank?vaa=1&amp;vcp=1&amp;vis=1&amp;pid=38ca5f5f6&amp;color=0,0,0&amp;vpa=70&amp;vtp=1&amp;vaab=1&amp;bbb=1"/>
          <p:cNvSpPr/>
          <p:nvPr/>
        </p:nvSpPr>
        <p:spPr>
          <a:xfrm>
            <a:off x="8715407" y="1162272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足量稀盐酸</a:t>
            </a:r>
            <a:endParaRPr lang="en-US" altLang="zh-CN" sz="2800" dirty="0"/>
          </a:p>
        </p:txBody>
      </p:sp>
      <p:sp>
        <p:nvSpPr>
          <p:cNvPr id="4" name="QB_7_AN.190_1#a025b4116.blank?vaa=1&amp;vcp=1&amp;vis=1&amp;pid=38ca5f5f6&amp;color=0,0,0&amp;vpa=71&amp;vtp=1&amp;vaab=1&amp;bbb=1"/>
          <p:cNvSpPr/>
          <p:nvPr/>
        </p:nvSpPr>
        <p:spPr>
          <a:xfrm>
            <a:off x="1261015" y="17890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产生气泡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a025b4116?vaa=1&amp;vcp=1&amp;vis=1&amp;pid=38ca5f5f6&amp;color=0,0,0&amp;vtp=1&amp;vaab=1&amp;bbb=1&amp;hb=1"/>
              <p:cNvSpPr/>
              <p:nvPr/>
            </p:nvSpPr>
            <p:spPr>
              <a:xfrm>
                <a:off x="539496" y="2395696"/>
                <a:ext cx="7052347" cy="3194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溶液反应生成碳酸钠和水，碳酸钠能与稀盐酸反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成二氧化碳气体。取图11甲实验反应后的少量溶液于试管中，加入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足量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稀盐酸，若有气泡产生，则能证明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反应生成了碳酸钠。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B_7_AS.1_1#a025b4116?vaa=1&amp;vcp=1&amp;vis=1&amp;pid=38ca5f5f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5696"/>
                <a:ext cx="7052347" cy="3194401"/>
              </a:xfrm>
              <a:prstGeom prst="rect">
                <a:avLst/>
              </a:prstGeom>
              <a:blipFill>
                <a:blip r:embed="rId3"/>
                <a:stretch>
                  <a:fillRect l="-3114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7_AS.1_1#ad40cfc0b?iti=39&amp;htil=20&amp;vaa=1&amp;vcp=1&amp;vis=1&amp;pid=38ca5f5f6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CC241DC-6DE4-4C21-A737-D4CFBF4B8B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9003" y="2523680"/>
            <a:ext cx="4032504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AS.1_1#ad40cfc0b?iti=39&amp;htil=20&amp;vaa=1&amp;vcp=1&amp;vis=1&amp;pid=38ca5f5f6&amp;color=0,0,0&amp;vtp=1&amp;vaab=1&amp;bbb=1">
            <a:extLst>
              <a:ext uri="{FF2B5EF4-FFF2-40B4-BE49-F238E27FC236}">
                <a16:creationId xmlns:a16="http://schemas.microsoft.com/office/drawing/2014/main" id="{194C4468-BFC3-455B-9A5C-383052D88616}"/>
              </a:ext>
            </a:extLst>
          </p:cNvPr>
          <p:cNvSpPr/>
          <p:nvPr/>
        </p:nvSpPr>
        <p:spPr>
          <a:xfrm>
            <a:off x="9355778" y="5183568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92_1#50acb07af?sp=1&amp;vaa=1&amp;vcp=1&amp;vis=1&amp;pid=38ca5f5f6&amp;color=0,0,0&amp;vtp=1&amp;vaab=1&amp;bt=1&amp;bbb=1"/>
              <p:cNvSpPr/>
              <p:nvPr/>
            </p:nvSpPr>
            <p:spPr>
              <a:xfrm>
                <a:off x="539496" y="54378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③探究实验Ⅲ。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查阅资料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在水和乙醇中的溶解性如下表。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92_1#50acb07af?sp=1&amp;vaa=1&amp;vcp=1&amp;vis=1&amp;pid=38ca5f5f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378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4281" b="-16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5" name="QB_7_BD.192_2#50acb07af?colgroup=17,12&amp;vaa=1&amp;vcp=1&amp;vis=1&amp;pid=38ca5f5f6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33905"/>
                  </p:ext>
                </p:extLst>
              </p:nvPr>
            </p:nvGraphicFramePr>
            <p:xfrm>
              <a:off x="539497" y="1880711"/>
              <a:ext cx="5266944" cy="2212088"/>
            </p:xfrm>
            <a:graphic>
              <a:graphicData uri="http://schemas.openxmlformats.org/drawingml/2006/table">
                <a:tbl>
                  <a:tblPr/>
                  <a:tblGrid>
                    <a:gridCol w="23325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09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532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乙醇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5" name="QB_7_BD.192_2#50acb07af?colgroup=17,12&amp;vaa=1&amp;vcp=1&amp;vis=1&amp;pid=38ca5f5f6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33905"/>
                  </p:ext>
                </p:extLst>
              </p:nvPr>
            </p:nvGraphicFramePr>
            <p:xfrm>
              <a:off x="539497" y="1880711"/>
              <a:ext cx="5266944" cy="2212088"/>
            </p:xfrm>
            <a:graphic>
              <a:graphicData uri="http://schemas.openxmlformats.org/drawingml/2006/table">
                <a:tbl>
                  <a:tblPr/>
                  <a:tblGrid>
                    <a:gridCol w="23325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09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532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乙醇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1" t="-198925" r="-126371" b="-125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1" t="-298925" r="-126371" b="-25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92_3#50acb07af?vaa=1&amp;vcp=1&amp;vis=1&amp;pid=38ca5f5f6&amp;color=0,0,0&amp;vtp=1&amp;vaab=1&amp;bbb=1"/>
              <p:cNvSpPr/>
              <p:nvPr/>
            </p:nvSpPr>
            <p:spPr>
              <a:xfrm>
                <a:off x="539496" y="4230211"/>
                <a:ext cx="6943344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设计方案：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时，兴趣小组的同学进行了如图12所示实验。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192_3#50acb07af?vaa=1&amp;vcp=1&amp;vis=1&amp;pid=38ca5f5f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30211"/>
                <a:ext cx="6943344" cy="1187441"/>
              </a:xfrm>
              <a:prstGeom prst="rect">
                <a:avLst/>
              </a:prstGeom>
              <a:blipFill>
                <a:blip r:embed="rId5"/>
                <a:stretch>
                  <a:fillRect l="-3161" t="-513" r="-1229" b="-1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AS.1_1#50acb07af?iti=41&amp;htil=21&amp;vaa=1&amp;vcp=1&amp;vis=1&amp;pid=38ca5f5f6&amp;color=0,0,0&amp;tib=255,255,255&amp;vtp=1&amp;vaab=1" descr="preencoded.png">
            <a:extLst>
              <a:ext uri="{FF2B5EF4-FFF2-40B4-BE49-F238E27FC236}">
                <a16:creationId xmlns:a16="http://schemas.microsoft.com/office/drawing/2014/main" id="{0D987319-8261-42B7-B1C7-C56C037CB1B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925" y="1970501"/>
            <a:ext cx="5030716" cy="221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50acb07af?iti=41&amp;htil=21&amp;vaa=1&amp;vcp=1&amp;vis=1&amp;pid=38ca5f5f6&amp;color=0,0,0&amp;vtp=1&amp;vaab=1&amp;bbb=1">
            <a:extLst>
              <a:ext uri="{FF2B5EF4-FFF2-40B4-BE49-F238E27FC236}">
                <a16:creationId xmlns:a16="http://schemas.microsoft.com/office/drawing/2014/main" id="{E9727DBD-46F8-4CF9-9973-D7DB4C9B8E4B}"/>
              </a:ext>
            </a:extLst>
          </p:cNvPr>
          <p:cNvSpPr/>
          <p:nvPr/>
        </p:nvSpPr>
        <p:spPr>
          <a:xfrm>
            <a:off x="8993283" y="445557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50acb07af?htil=21&amp;vaa=1&amp;vcp=1&amp;vis=1&amp;pid=38ca5f5f6&amp;color=0,0,0&amp;vtp=1&amp;vaab=1&amp;bt=1&amp;bbb=1&amp;hb=1"/>
              <p:cNvSpPr/>
              <p:nvPr/>
            </p:nvSpPr>
            <p:spPr>
              <a:xfrm>
                <a:off x="539995" y="919321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在探究实验Ⅲ中，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反应生成碳酸钠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，根据资料可知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时碳酸钠可溶于水，不溶于乙醇，故装置A中出现白色沉淀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中无明显现象。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50acb07af?htil=21&amp;vaa=1&amp;vcp=1&amp;vis=1&amp;pid=38ca5f5f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919321"/>
                <a:ext cx="11112011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2" t="-26" r="-568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AS.1_1#50acb07af?iti=41&amp;htil=21&amp;vaa=1&amp;vcp=1&amp;vis=1&amp;pid=38ca5f5f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0990" y="2407920"/>
            <a:ext cx="5000890" cy="219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50acb07af?iti=41&amp;htil=21&amp;vaa=1&amp;vcp=1&amp;vis=1&amp;pid=38ca5f5f6&amp;color=0,0,0&amp;vtp=1&amp;vaab=1&amp;bbb=1"/>
          <p:cNvSpPr/>
          <p:nvPr/>
        </p:nvSpPr>
        <p:spPr>
          <a:xfrm>
            <a:off x="8459883" y="473389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2_1#50acb07af?vaa=1&amp;vcp=1&amp;vis=1&amp;pid=38ca5f5f6&amp;color=0,0,0&amp;vtp=1&amp;vaab=1&amp;bbb=1"/>
              <p:cNvSpPr/>
              <p:nvPr/>
            </p:nvSpPr>
            <p:spPr>
              <a:xfrm>
                <a:off x="539496" y="537168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反应生成碳酸钠，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时碳酸钠在乙醇中不溶解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AN.2_1#50acb07af?vaa=1&amp;vcp=1&amp;vis=1&amp;pid=38ca5f5f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7168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92_4#50acb07af?iti=40&amp;htil=21&amp;vaa=1&amp;vcp=1&amp;vis=1&amp;pid=38ca5f5f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184" y="2335276"/>
            <a:ext cx="5513832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92_5#50acb07af?iti=40&amp;htil=21&amp;vaa=1&amp;vcp=1&amp;vis=1&amp;pid=38ca5f5f6&amp;color=0,0,0&amp;vtp=1&amp;vaab=1&amp;bbb=1"/>
          <p:cNvSpPr/>
          <p:nvPr/>
        </p:nvSpPr>
        <p:spPr>
          <a:xfrm>
            <a:off x="8024019" y="4903724"/>
            <a:ext cx="7921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p:sp>
        <p:nvSpPr>
          <p:cNvPr id="4" name="QB_7_BD.194_1#50acb07af?vaa=1&amp;vcp=1&amp;vis=1&amp;pid=38ca5f5f6&amp;color=0,0,0&amp;vtp=1&amp;vaab=1&amp;bbb=1&amp;hb=1"/>
          <p:cNvSpPr/>
          <p:nvPr/>
        </p:nvSpPr>
        <p:spPr>
          <a:xfrm>
            <a:off x="539496" y="6836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实验现象：装置A中出现白色沉淀，装置B中无明显现象。装置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出现白色沉淀的原因是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95_1#50acb07af.blank?vaa=1&amp;vcp=1&amp;vis=1&amp;pid=38ca5f5f6&amp;color=0,0,0&amp;vpa=72&amp;vtp=1&amp;vaab=1&amp;bbb=1&amp;hb=1"/>
              <p:cNvSpPr/>
              <p:nvPr/>
            </p:nvSpPr>
            <p:spPr>
              <a:xfrm>
                <a:off x="539496" y="1293218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反应生成碳酸钠，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时碳酸钠在乙醇中不溶解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95_1#50acb07af.blank?vaa=1&amp;vcp=1&amp;vis=1&amp;pid=38ca5f5f6&amp;color=0,0,0&amp;vpa=7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3218"/>
                <a:ext cx="11109960" cy="1220407"/>
              </a:xfrm>
              <a:prstGeom prst="rect">
                <a:avLst/>
              </a:prstGeom>
              <a:blipFill>
                <a:blip r:embed="rId3"/>
                <a:stretch>
                  <a:fillRect l="-1976" r="-604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7_1#ad08e6f20?sp=1&amp;vaa=1&amp;vcp=1&amp;vis=1&amp;pid=79b9f33fb&amp;color=0,0,0&amp;vtp=1&amp;vaab=1&amp;bt=1&amp;bbb=1&amp;hb=1"/>
          <p:cNvSpPr/>
          <p:nvPr/>
        </p:nvSpPr>
        <p:spPr>
          <a:xfrm>
            <a:off x="539496" y="5445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（3）【反思评价】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①写出氢氧化钠和二氧化碳反应的化学方程式：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对于无明显现象的化学反应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，一般可以从反应物的减少或新物质的生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成等角度进行分析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98_1#ad08e6f20.blank?vaa=1&amp;vcp=1&amp;vis=1&amp;pid=79b9f33fb&amp;color=0,0,0&amp;vpa=73&amp;vtp=1&amp;vaab=1&amp;bbb=1&amp;hb=1"/>
              <p:cNvSpPr/>
              <p:nvPr/>
            </p:nvSpPr>
            <p:spPr>
              <a:xfrm>
                <a:off x="539496" y="1154144"/>
                <a:ext cx="11109960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98_1#ad08e6f20.blank?vaa=1&amp;vcp=1&amp;vis=1&amp;pid=79b9f33fb&amp;color=0,0,0&amp;vpa=7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4144"/>
                <a:ext cx="11109960" cy="12346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7_AS.1_1#50acb07af?iti=41&amp;htil=21&amp;vaa=1&amp;vcp=1&amp;vis=1&amp;pid=38ca5f5f6&amp;color=0,0,0&amp;tib=255,255,255&amp;vtp=1&amp;vaab=1" descr="preencoded.png">
            <a:extLst>
              <a:ext uri="{FF2B5EF4-FFF2-40B4-BE49-F238E27FC236}">
                <a16:creationId xmlns:a16="http://schemas.microsoft.com/office/drawing/2014/main" id="{053B4C89-F2C6-46BF-90E7-C5F3C95BB3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7491" y="3429000"/>
            <a:ext cx="4901535" cy="21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S.1_1#50acb07af?iti=41&amp;htil=21&amp;vaa=1&amp;vcp=1&amp;vis=1&amp;pid=38ca5f5f6&amp;color=0,0,0&amp;vtp=1&amp;vaab=1&amp;bbb=1">
            <a:extLst>
              <a:ext uri="{FF2B5EF4-FFF2-40B4-BE49-F238E27FC236}">
                <a16:creationId xmlns:a16="http://schemas.microsoft.com/office/drawing/2014/main" id="{C34CE815-86AF-4332-B1DF-5ECDD44F179A}"/>
              </a:ext>
            </a:extLst>
          </p:cNvPr>
          <p:cNvSpPr/>
          <p:nvPr/>
        </p:nvSpPr>
        <p:spPr>
          <a:xfrm>
            <a:off x="6525927" y="571128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79b9f33fb?vaa=1&amp;vcp=1&amp;vis=1&amp;pid=7aafcc17b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盐溶液之间发生的化学反应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有的伴随着放出气体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生成沉淀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颜色改变等明显现象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但有的没有明显现象出现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对于没有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明显现象的化学反应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要探究其是否发生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有两种思路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一是检验实验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后的溶液中是否缺少了某种反应物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若缺少了某种反应物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则说明发生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二是检验实验后的溶液中是否出现了新的物质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若出现了新的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则说明发生了反应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_1#b14dd27b9?vaa=1&amp;vcp=1&amp;vis=1&amp;pid=ec4333632&amp;color=0,0,0&amp;vtp=1&amp;vaab=1&amp;bt=1&amp;bbb=1"/>
              <p:cNvSpPr/>
              <p:nvPr/>
            </p:nvSpPr>
            <p:spPr>
              <a:xfrm>
                <a:off x="539496" y="54022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①滤渣丙中铜的质量为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结果精确到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1_1#b14dd27b9?vaa=1&amp;vcp=1&amp;vis=1&amp;pid=ec433363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022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111" b="-3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1_2#b14dd27b9?iti=2&amp;vaa=1&amp;vcp=1&amp;vis=1&amp;pid=ec433363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5093" y="1093883"/>
            <a:ext cx="639165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1_3#b14dd27b9?iti=2&amp;vaa=1&amp;vcp=1&amp;vis=1&amp;pid=ec4333632&amp;color=0,0,0&amp;vtp=1&amp;vaab=1&amp;bbb=1"/>
          <p:cNvSpPr/>
          <p:nvPr/>
        </p:nvSpPr>
        <p:spPr>
          <a:xfrm>
            <a:off x="8383740" y="3369723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b14dd27b9?vaa=1&amp;vcp=1&amp;vis=1&amp;pid=ec4333632&amp;color=0,0,0&amp;vtp=1&amp;vaab=1&amp;bt=1&amp;bbb=1&amp;hb=1">
                <a:extLst>
                  <a:ext uri="{FF2B5EF4-FFF2-40B4-BE49-F238E27FC236}">
                    <a16:creationId xmlns:a16="http://schemas.microsoft.com/office/drawing/2014/main" id="{D1E10DCB-3402-4BFB-B41A-DD5B6AD1604F}"/>
                  </a:ext>
                </a:extLst>
              </p:cNvPr>
              <p:cNvSpPr/>
              <p:nvPr/>
            </p:nvSpPr>
            <p:spPr>
              <a:xfrm>
                <a:off x="344988" y="994666"/>
                <a:ext cx="11109960" cy="516906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由分析可知，滤渣丙中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含有炭粉、铜和蛭石，加热硬质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玻璃管，炭和氧气反应生成二氧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化碳，铜和氧气反应生成氧化铜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二氧化碳能与氢氧化钠溶液反应生成碳酸钠和水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装置D的质量增加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说明生成二氧化碳的质量为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则滤渣丙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中炭粉的质量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×100%=1.20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滤渣丙中铜和蛭石的质量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=8.98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加热硬质玻璃管中的固体至恒重，其质量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6" name="QB_7_AS.1_1#b14dd27b9?vaa=1&amp;vcp=1&amp;vis=1&amp;pid=ec4333632&amp;color=0,0,0&amp;vtp=1&amp;vaab=1&amp;bt=1&amp;bbb=1&amp;hb=1">
                <a:extLst>
                  <a:ext uri="{FF2B5EF4-FFF2-40B4-BE49-F238E27FC236}">
                    <a16:creationId xmlns:a16="http://schemas.microsoft.com/office/drawing/2014/main" id="{D1E10DCB-3402-4BFB-B41A-DD5B6AD160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988" y="994666"/>
                <a:ext cx="11109960" cy="5169067"/>
              </a:xfrm>
              <a:prstGeom prst="rect">
                <a:avLst/>
              </a:prstGeom>
              <a:blipFill>
                <a:blip r:embed="rId5"/>
                <a:stretch>
                  <a:fillRect l="-1976" r="-1592" b="-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9923c37?vcp=1&amp;pid=7aafcc1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200_1#9fff426a2?sp=1&amp;vaa=1&amp;vcp=1&amp;vis=1&amp;pid=219923c3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）化学兴趣小组的同学以中和反应为主题进行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，邀请你一起参与。</a:t>
            </a:r>
            <a:endParaRPr lang="en-US" altLang="zh-CN" sz="2800" dirty="0"/>
          </a:p>
        </p:txBody>
      </p:sp>
      <p:pic>
        <p:nvPicPr>
          <p:cNvPr id="4" name="QO_6_BD.200_2#9fff426a2?iti=42&amp;htil=22&amp;vaa=1&amp;vcp=1&amp;vis=1&amp;pid=219923c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2572176"/>
            <a:ext cx="3758184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00_3#9fff426a2?iti=42&amp;htil=22&amp;vaa=1&amp;vcp=1&amp;vis=1&amp;pid=219923c37&amp;color=0,0,0&amp;vtp=1&amp;vaab=1&amp;bbb=1"/>
          <p:cNvSpPr/>
          <p:nvPr/>
        </p:nvSpPr>
        <p:spPr>
          <a:xfrm>
            <a:off x="9300119" y="529607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200_4#9fff426a2?htil=22&amp;vaa=1&amp;vcp=1&amp;vis=1&amp;pid=219923c37&amp;color=0,0,0&amp;vtp=1&amp;vaab=1&amp;bbb=1&amp;hb=1"/>
              <p:cNvSpPr/>
              <p:nvPr/>
            </p:nvSpPr>
            <p:spPr>
              <a:xfrm>
                <a:off x="539496" y="2518264"/>
                <a:ext cx="72146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【发现问题】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，取一定量氢氧化钾溶液于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，向其中加入一定量稀硫酸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，发现无明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显现象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，那么稀硫酸和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溶液是否发生了化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200_4#9fff426a2?htil=22&amp;vaa=1&amp;vcp=1&amp;vis=1&amp;pid=219923c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264"/>
                <a:ext cx="72146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2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01_1#e1c94ff87?iti=43&amp;htil=23&amp;vaa=1&amp;vcp=1&amp;vis=1&amp;pid=9fff426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0422" y="2564048"/>
            <a:ext cx="3694176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01_2#e1c94ff87?iti=43&amp;htil=23&amp;vaa=1&amp;vcp=1&amp;vis=1&amp;pid=9fff426a2&amp;color=0,0,0&amp;vtp=1&amp;vaab=1&amp;bbb=1"/>
          <p:cNvSpPr/>
          <p:nvPr/>
        </p:nvSpPr>
        <p:spPr>
          <a:xfrm>
            <a:off x="9391429" y="5216824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QB_7_BD.201_3#e1c94ff87?htil=23&amp;sp=1&amp;vaa=1&amp;vcp=1&amp;vis=1&amp;pid=9fff426a2&amp;color=0,0,0&amp;vtp=1&amp;vaab=1&amp;bt=1&amp;bbb=1&amp;hb=1"/>
          <p:cNvSpPr/>
          <p:nvPr/>
        </p:nvSpPr>
        <p:spPr>
          <a:xfrm>
            <a:off x="539496" y="1171620"/>
            <a:ext cx="10997184" cy="186711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（1）同学们讨论后认为，可以用两种思路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上述反应是否发生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思路Ⅰ：验证反应物减少或消失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思路Ⅱ：验证有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QB_7_AN.1_1#e1c94ff87.blank?vaa=1&amp;vcp=1&amp;vis=1&amp;pid=9fff426a2&amp;color=0,0,0&amp;vpa=74&amp;vtp=1&amp;vaab=1&amp;bbb=1"/>
          <p:cNvSpPr/>
          <p:nvPr/>
        </p:nvSpPr>
        <p:spPr>
          <a:xfrm>
            <a:off x="3750215" y="241880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新物质生成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03_1#0159d9824?htil=23&amp;vaa=1&amp;vcp=1&amp;vis=1&amp;pid=9fff426a2&amp;color=0,0,0&amp;vtp=1&amp;vaab=1&amp;bbb=1&amp;hb=1"/>
              <p:cNvSpPr/>
              <p:nvPr/>
            </p:nvSpPr>
            <p:spPr>
              <a:xfrm>
                <a:off x="594361" y="3075096"/>
                <a:ext cx="72786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（2）甲同学向实验的剩余溶液中滴加酚酞溶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液（如图13乙所示），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色，结论是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稀硫酸和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溶液发生了化学反应，判断依据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是溶液中的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填离子符号）一定被完全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203_1#0159d9824?htil=23&amp;vaa=1&amp;vcp=1&amp;vis=1&amp;pid=9fff426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1" y="3075096"/>
                <a:ext cx="7278624" cy="3144457"/>
              </a:xfrm>
              <a:prstGeom prst="rect">
                <a:avLst/>
              </a:prstGeom>
              <a:blipFill>
                <a:blip r:embed="rId4"/>
                <a:stretch>
                  <a:fillRect l="-3015" r="-251" b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04_1#0159d9824.blank?vaa=1&amp;vcp=1&amp;vis=1&amp;pid=9fff426a2&amp;color=0,0,0&amp;vpa=75&amp;vtp=1&amp;vaab=1"/>
          <p:cNvSpPr/>
          <p:nvPr/>
        </p:nvSpPr>
        <p:spPr>
          <a:xfrm>
            <a:off x="5227480" y="369231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05_1#0159d9824.blank?vaa=1&amp;vcp=1&amp;vis=1&amp;pid=9fff426a2&amp;color=0,0,0&amp;vpa=76&amp;vtp=1&amp;vaab=1&amp;bbb=1"/>
              <p:cNvSpPr/>
              <p:nvPr/>
            </p:nvSpPr>
            <p:spPr>
              <a:xfrm>
                <a:off x="2383473" y="5115224"/>
                <a:ext cx="8721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05_1#0159d9824.blank?vaa=1&amp;vcp=1&amp;vis=1&amp;pid=9fff426a2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473" y="5115224"/>
                <a:ext cx="87217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O_6_BD.200_5#9fff426a2?htil=22&amp;vaa=1&amp;vcp=1&amp;vis=1&amp;pid=219923c37&amp;color=0,0,0&amp;vtp=1&amp;vaab=1&amp;bbb=1">
            <a:extLst>
              <a:ext uri="{FF2B5EF4-FFF2-40B4-BE49-F238E27FC236}">
                <a16:creationId xmlns:a16="http://schemas.microsoft.com/office/drawing/2014/main" id="{2233FE07-FD09-4D56-B7A9-746C43CC384C}"/>
              </a:ext>
            </a:extLst>
          </p:cNvPr>
          <p:cNvSpPr/>
          <p:nvPr/>
        </p:nvSpPr>
        <p:spPr>
          <a:xfrm>
            <a:off x="142907" y="617963"/>
            <a:ext cx="72146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【分析讨论】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ee6f8d1f?vcp=1&amp;vis=1&amp;pid=9fff426a2&amp;color=0,0,0&amp;vtp=1&amp;vaab=1&amp;bt=1&amp;bbb=1"/>
          <p:cNvSpPr/>
          <p:nvPr/>
        </p:nvSpPr>
        <p:spPr>
          <a:xfrm>
            <a:off x="539496" y="14241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【猜想与假设】</a:t>
            </a:r>
            <a:endParaRPr lang="en-US" altLang="zh-CN" sz="2800" dirty="0"/>
          </a:p>
        </p:txBody>
      </p:sp>
      <p:pic>
        <p:nvPicPr>
          <p:cNvPr id="3" name="QO_6_BD.206_1#ff31700e8?iti=44&amp;htil=24&amp;vaa=1&amp;vcp=1&amp;vis=1&amp;pid=9fff426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1543" y="2074735"/>
            <a:ext cx="3840480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6_2#ff31700e8?iti=44&amp;htil=24&amp;vaa=1&amp;vcp=1&amp;vis=1&amp;pid=9fff426a2&amp;color=0,0,0&amp;vtp=1&amp;vaab=1&amp;bbb=1"/>
          <p:cNvSpPr/>
          <p:nvPr/>
        </p:nvSpPr>
        <p:spPr>
          <a:xfrm>
            <a:off x="9255702" y="485349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06_3#ff31700e8?htil=24&amp;sp=1&amp;vaa=1&amp;vcp=1&amp;vis=1&amp;pid=9fff426a2&amp;color=0,0,0&amp;vtp=1&amp;vaab=1&amp;bbb=1&amp;hb=1"/>
              <p:cNvSpPr/>
              <p:nvPr/>
            </p:nvSpPr>
            <p:spPr>
              <a:xfrm>
                <a:off x="539496" y="2056447"/>
                <a:ext cx="714146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）乙同学对剩余溶液的溶质成分作出如下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。猜想二：有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。猜想三：有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根据甲同学的实验，猜想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一定错误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206_3#ff31700e8?htil=24&amp;sp=1&amp;vaa=1&amp;vcp=1&amp;vis=1&amp;pid=9fff426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56447"/>
                <a:ext cx="714146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-729" b="-2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07_1#ff31700e8.blank?vaa=1&amp;vcp=1&amp;vis=1&amp;pid=9fff426a2&amp;color=0,0,0&amp;vpa=77&amp;vtp=1&amp;vaab=1"/>
          <p:cNvSpPr/>
          <p:nvPr/>
        </p:nvSpPr>
        <p:spPr>
          <a:xfrm>
            <a:off x="5172615" y="459581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7c1678e39?vcp=1&amp;vis=1&amp;pid=9fff426a2&amp;color=0,0,0&amp;vtp=1&amp;vaab=1&amp;bt=1&amp;bbb=1"/>
              <p:cNvSpPr/>
              <p:nvPr/>
            </p:nvSpPr>
            <p:spPr>
              <a:xfrm>
                <a:off x="539496" y="53667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进行实验】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（4）为验证猜想，同学们选用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粉末和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溶液进行如下探究，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请你填写表格。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7c1678e39?vcp=1&amp;vis=1&amp;pid=9fff426a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667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" name="QB_7_BD.208_2#bf5c4d2f4?colgroup=5,6,10,6&amp;vaa=1&amp;vcp=1&amp;vis=1&amp;pid=9fff426a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68944"/>
              </p:ext>
            </p:extLst>
          </p:nvPr>
        </p:nvGraphicFramePr>
        <p:xfrm>
          <a:off x="539496" y="2518886"/>
          <a:ext cx="11073384" cy="2761044"/>
        </p:xfrm>
        <a:graphic>
          <a:graphicData uri="http://schemas.openxmlformats.org/drawingml/2006/table">
            <a:tbl>
              <a:tblPr/>
              <a:tblGrid>
                <a:gridCol w="196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3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方案一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700"/>
                        </a:lnSpc>
                      </a:pPr>
                      <a:r>
                        <a:rPr lang="en-US" altLang="zh-CN" sz="98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猜想二正确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B_7_BD.208_3#bf5c4d2f4.table_image?tii=1&amp;vaa=1&amp;vcp=1&amp;vis=1&amp;pid=9fff426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652" y="3177064"/>
            <a:ext cx="167335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N.209_1#bf5c4d2f4.blank?vaa=1&amp;vcp=1&amp;vis=1&amp;pid=9fff426a2&amp;color=0,0,0&amp;vpa=78&amp;vtp=1&amp;vaab=1&amp;bbb=1&amp;hb=1"/>
          <p:cNvSpPr/>
          <p:nvPr/>
        </p:nvSpPr>
        <p:spPr>
          <a:xfrm>
            <a:off x="5101200" y="3612261"/>
            <a:ext cx="380492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固体粉末逐渐溶解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，溶液由无色变成黄色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" name="QB_7_BD.210_1#bf5c4d2f4?colgroup=5,6,10,6&amp;vaa=1&amp;vcp=1&amp;vis=1&amp;pid=9fff426a2&amp;color=0,0,0&amp;mp=1&amp;vtp=1&amp;vaab=1&amp;bt=1&amp;bbb=1"/>
          <p:cNvGraphicFramePr>
            <a:graphicFrameLocks noGrp="1"/>
          </p:cNvGraphicFramePr>
          <p:nvPr/>
        </p:nvGraphicFramePr>
        <p:xfrm>
          <a:off x="539496" y="1262806"/>
          <a:ext cx="11073384" cy="2285556"/>
        </p:xfrm>
        <a:graphic>
          <a:graphicData uri="http://schemas.openxmlformats.org/drawingml/2006/table">
            <a:tbl>
              <a:tblPr/>
              <a:tblGrid>
                <a:gridCol w="196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3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599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方案二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500"/>
                        </a:lnSpc>
                      </a:pPr>
                      <a:r>
                        <a:rPr lang="en-US" altLang="zh-CN" sz="7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产生白色沉淀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猜想二正确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210_2#bf5c4d2f4.table_image?tii=2&amp;vaa=1&amp;vcp=1&amp;vis=1&amp;pid=9fff426a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1916412"/>
            <a:ext cx="135331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7_BD.210_1#bf5c4d2f4?colgroup=5,6,10,6&amp;vaa=1&amp;vcp=1&amp;vis=1&amp;pid=9fff426a2&amp;color=0,0,0&amp;mp=1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7_BD#4a4b89730?htil=25&amp;vcp=1&amp;vis=1&amp;pid=9fff426a2&amp;color=0,0,0&amp;vtp=1&amp;vaab=1&amp;bt=1&amp;bbb=1&amp;hb=1&amp;hs=1"/>
          <p:cNvSpPr/>
          <p:nvPr/>
        </p:nvSpPr>
        <p:spPr>
          <a:xfrm>
            <a:off x="539496" y="668783"/>
            <a:ext cx="11109960" cy="1312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实验结论】通过探究，同学们一致确定猜想二是正确的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【评价与反思】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212_1#7ccacbce8?vaa=1&amp;vcp=1&amp;vis=1&amp;pid=9fff426a2&amp;color=0,0,0&amp;vtp=1&amp;vaab=1&amp;bbb=1&amp;hb=1&amp;hs=1"/>
          <p:cNvSpPr/>
          <p:nvPr/>
        </p:nvSpPr>
        <p:spPr>
          <a:xfrm>
            <a:off x="541020" y="1904937"/>
            <a:ext cx="11108436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（5）分析上述反应，可知稀硫酸能与金属氧化物、某些碱和某些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zh-CN" altLang="en-US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6）丙同学认为上述实验方案二不合理，理由是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（用化学方程式表示）。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QB_7_AN.1_1#7ccacbce8.blank?vaa=1&amp;vcp=1&amp;vis=1&amp;pid=9fff426a2&amp;color=0,0,0&amp;vpa=79&amp;vtp=1&amp;vaab=1"/>
          <p:cNvSpPr/>
          <p:nvPr/>
        </p:nvSpPr>
        <p:spPr>
          <a:xfrm>
            <a:off x="10713784" y="185413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15_1#7ccacbce8.blank?vaa=1&amp;vcp=1&amp;vis=1&amp;pid=9fff426a2&amp;color=0,0,0&amp;vpa=80&amp;vtp=1&amp;vaab=1&amp;bbb=1&amp;hb=1"/>
              <p:cNvSpPr/>
              <p:nvPr/>
            </p:nvSpPr>
            <p:spPr>
              <a:xfrm>
                <a:off x="541020" y="3149537"/>
                <a:ext cx="11108436" cy="1224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indent="7802563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QB_7_AN.215_1#7ccacbce8.blank?vaa=1&amp;vcp=1&amp;vis=1&amp;pid=9fff426a2&amp;color=0,0,0&amp;vpa=8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149537"/>
                <a:ext cx="11108436" cy="12243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216_3#ed2ebec6d?htil=26&amp;vaa=1&amp;vcp=1&amp;vis=1&amp;pid=9fff426a2&amp;color=0,0,0&amp;vtp=1&amp;vaab=1&amp;bt=1&amp;bbb=1&amp;hb=1">
                <a:extLst>
                  <a:ext uri="{FF2B5EF4-FFF2-40B4-BE49-F238E27FC236}">
                    <a16:creationId xmlns:a16="http://schemas.microsoft.com/office/drawing/2014/main" id="{CC1F68E0-6E7C-4E84-A84F-B5BB2D52FB93}"/>
                  </a:ext>
                </a:extLst>
              </p:cNvPr>
              <p:cNvSpPr/>
              <p:nvPr/>
            </p:nvSpPr>
            <p:spPr>
              <a:xfrm>
                <a:off x="541020" y="4483352"/>
                <a:ext cx="10966704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（7）丁同学认为上述实验方案一中的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末可以用铁粉代替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也能得到同样的实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涉及的化学方程式为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QB_7_BD.216_3#ed2ebec6d?htil=26&amp;vaa=1&amp;vcp=1&amp;vis=1&amp;pid=9fff426a2&amp;color=0,0,0&amp;vtp=1&amp;vaab=1&amp;bt=1&amp;bbb=1&amp;hb=1">
                <a:extLst>
                  <a:ext uri="{FF2B5EF4-FFF2-40B4-BE49-F238E27FC236}">
                    <a16:creationId xmlns:a16="http://schemas.microsoft.com/office/drawing/2014/main" id="{CC1F68E0-6E7C-4E84-A84F-B5BB2D52FB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483352"/>
                <a:ext cx="10966704" cy="1886350"/>
              </a:xfrm>
              <a:prstGeom prst="rect">
                <a:avLst/>
              </a:prstGeom>
              <a:blipFill>
                <a:blip r:embed="rId4"/>
                <a:stretch>
                  <a:fillRect l="-2001" r="-556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217_1#ed2ebec6d.blank?vaa=1&amp;vcp=1&amp;vis=1&amp;pid=9fff426a2&amp;color=0,0,0&amp;vpa=81&amp;vtp=1&amp;vaab=1&amp;bbb=1&amp;hb=1">
                <a:extLst>
                  <a:ext uri="{FF2B5EF4-FFF2-40B4-BE49-F238E27FC236}">
                    <a16:creationId xmlns:a16="http://schemas.microsoft.com/office/drawing/2014/main" id="{7B54B56E-3B3E-47E0-BDA5-E7C31426DEFF}"/>
                  </a:ext>
                </a:extLst>
              </p:cNvPr>
              <p:cNvSpPr/>
              <p:nvPr/>
            </p:nvSpPr>
            <p:spPr>
              <a:xfrm>
                <a:off x="541020" y="5115590"/>
                <a:ext cx="10814304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6811963" latinLnBrk="1">
                  <a:lnSpc>
                    <a:spcPts val="4835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217_1#ed2ebec6d.blank?vaa=1&amp;vcp=1&amp;vis=1&amp;pid=9fff426a2&amp;color=0,0,0&amp;vpa=81&amp;vtp=1&amp;vaab=1&amp;bbb=1&amp;hb=1">
                <a:extLst>
                  <a:ext uri="{FF2B5EF4-FFF2-40B4-BE49-F238E27FC236}">
                    <a16:creationId xmlns:a16="http://schemas.microsoft.com/office/drawing/2014/main" id="{7B54B56E-3B3E-47E0-BDA5-E7C31426DE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5115590"/>
                <a:ext cx="10814304" cy="1145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8_1#0031f48a5?iti=48&amp;htil=27&amp;vaa=1&amp;vcp=1&amp;vis=1&amp;pid=219923c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4272" y="957802"/>
            <a:ext cx="25968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18_2#0031f48a5?iti=48&amp;htil=27&amp;vaa=1&amp;vcp=1&amp;vis=1&amp;pid=219923c37&amp;color=0,0,0&amp;vtp=1&amp;vaab=1&amp;bbb=1"/>
          <p:cNvSpPr/>
          <p:nvPr/>
        </p:nvSpPr>
        <p:spPr>
          <a:xfrm>
            <a:off x="9936638" y="305990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218_3#0031f48a5?htil=27&amp;sp=1&amp;vaa=1&amp;vcp=1&amp;vis=1&amp;pid=219923c37&amp;color=0,0,0&amp;vtp=1&amp;vaab=1&amp;bt=1&amp;bbb=1&amp;hb=1&amp;hs=1"/>
              <p:cNvSpPr/>
              <p:nvPr/>
            </p:nvSpPr>
            <p:spPr>
              <a:xfrm>
                <a:off x="539496" y="930370"/>
                <a:ext cx="83759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欲证明“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能发生化学反应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”，某化学兴趣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小组的同学进行了以下探究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实验装置中的夹持仪器、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电脑均已略去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218_3#0031f48a5?htil=27&amp;sp=1&amp;vaa=1&amp;vcp=1&amp;vis=1&amp;pid=219923c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0370"/>
                <a:ext cx="837590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-3070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18_4#0031f48a5?htil=27&amp;vaa=1&amp;vcp=1&amp;vis=1&amp;pid=219923c37&amp;color=0,0,0&amp;vtp=1&amp;vaab=1&amp;bbb=1&amp;hb=1&amp;hs=1"/>
              <p:cNvSpPr/>
              <p:nvPr/>
            </p:nvSpPr>
            <p:spPr>
              <a:xfrm>
                <a:off x="539496" y="2863246"/>
                <a:ext cx="83759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实验一：小亮用图14所示装置进行实验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。实验前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形管两端液面相平，将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溶液滴入试管中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，待反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应完全后恢复到室温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形管中的液面左高右低。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6_BD.218_4#0031f48a5?htil=27&amp;vaa=1&amp;vcp=1&amp;vis=1&amp;pid=219923c3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63246"/>
                <a:ext cx="8375904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2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19_1#2ab71e8ec?vaa=1&amp;vcp=1&amp;vis=1&amp;pid=0031f48a5&amp;color=0,0,0&amp;vtp=1&amp;vaab=1&amp;bbb=1&amp;hb=1&amp;hs=1"/>
              <p:cNvSpPr/>
              <p:nvPr/>
            </p:nvSpPr>
            <p:spPr>
              <a:xfrm>
                <a:off x="539496" y="472055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（1）小亮根据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形管中液面的高度变化得出结论：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化学反应，该反应的化学方程式是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219_1#2ab71e8ec?vaa=1&amp;vcp=1&amp;vis=1&amp;pid=0031f48a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20558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20_1#2ab71e8ec.blank?vaa=1&amp;vcp=1&amp;vis=1&amp;pid=0031f48a5&amp;color=0,0,0&amp;vpa=82&amp;vtp=1&amp;vaab=1&amp;bbb=1"/>
              <p:cNvSpPr/>
              <p:nvPr/>
            </p:nvSpPr>
            <p:spPr>
              <a:xfrm>
                <a:off x="5960809" y="5444267"/>
                <a:ext cx="50006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20_1#2ab71e8ec.blank?vaa=1&amp;vcp=1&amp;vis=1&amp;pid=0031f48a5&amp;color=0,0,0&amp;vpa=8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0809" y="5444267"/>
                <a:ext cx="5000625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1" t="-102" r="1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21_1#560dd379c?iti=49&amp;htil=28&amp;vaa=1&amp;vcp=1&amp;vis=1&amp;pid=0031f48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4272" y="768350"/>
            <a:ext cx="25968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21_2#560dd379c?iti=49&amp;htil=28&amp;vaa=1&amp;vcp=1&amp;vis=1&amp;pid=0031f48a5&amp;color=0,0,0&amp;vtp=1&amp;vaab=1&amp;bbb=1"/>
          <p:cNvSpPr/>
          <p:nvPr/>
        </p:nvSpPr>
        <p:spPr>
          <a:xfrm>
            <a:off x="9936638" y="2870454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21_3#560dd379c?htil=28&amp;vaa=1&amp;vcp=1&amp;vis=1&amp;pid=0031f48a5&amp;color=0,0,0&amp;mp=1&amp;vtp=1&amp;vaab=1&amp;bt=1&amp;bbb=1&amp;hb=1"/>
              <p:cNvSpPr/>
              <p:nvPr/>
            </p:nvSpPr>
            <p:spPr>
              <a:xfrm>
                <a:off x="539496" y="740918"/>
                <a:ext cx="83759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（2）小明认为仅凭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形管中液面高度的变化不足以得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发生了化学反应”的结论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，理由是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21_3#560dd379c?htil=28&amp;vaa=1&amp;vcp=1&amp;vis=1&amp;pid=0031f48a5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0918"/>
                <a:ext cx="837590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7" r="-4988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560dd379c.blank?vaa=1&amp;vcp=1&amp;vis=1&amp;pid=0031f48a5&amp;color=0,0,0&amp;mp=1&amp;vpa=83&amp;vtp=1&amp;vaab=1&amp;bbb=1"/>
          <p:cNvSpPr/>
          <p:nvPr/>
        </p:nvSpPr>
        <p:spPr>
          <a:xfrm>
            <a:off x="638715" y="1984883"/>
            <a:ext cx="8081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二氧化碳能溶于水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，且与水反应，也会出现此现象</a:t>
            </a:r>
            <a:endParaRPr lang="en-US" altLang="zh-CN" sz="2800" dirty="0"/>
          </a:p>
        </p:txBody>
      </p:sp>
      <p:pic>
        <p:nvPicPr>
          <p:cNvPr id="6" name="P_7_BD#d76827530?iti=50&amp;htil=29&amp;vcp=1&amp;vis=1&amp;pid=0031f48a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3688" y="3649154"/>
            <a:ext cx="2697480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d76827530?iti=50&amp;htil=29&amp;vcp=1&amp;vis=1&amp;pid=0031f48a5&amp;color=0,0,0&amp;vtp=1&amp;vaab=1&amp;bbb=1"/>
          <p:cNvSpPr/>
          <p:nvPr/>
        </p:nvSpPr>
        <p:spPr>
          <a:xfrm>
            <a:off x="9886347" y="555009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</a:t>
            </a:r>
            <a:endParaRPr lang="en-US" altLang="zh-CN" sz="2800" dirty="0"/>
          </a:p>
        </p:txBody>
      </p:sp>
      <p:sp>
        <p:nvSpPr>
          <p:cNvPr id="8" name="P_7_BD#d76827530?htil=29&amp;vcp=1&amp;vis=1&amp;pid=0031f48a5&amp;color=0,0,0&amp;vtp=1&amp;vaab=1&amp;bbb=1&amp;hb=1"/>
          <p:cNvSpPr/>
          <p:nvPr/>
        </p:nvSpPr>
        <p:spPr>
          <a:xfrm>
            <a:off x="539496" y="3511994"/>
            <a:ext cx="828446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实验二：为获得充足的证据，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同学们设计了图15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所示装置进行实验探究，并利用压强传感器测定实验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过程中三颈烧瓶内压强的变化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d76827530?vcp=1&amp;vis=1&amp;pid=0031f48a5&amp;color=0,0,0&amp;vtp=1&amp;vaab=1&amp;bt=1&amp;bbb=1&amp;hb=1"/>
              <p:cNvSpPr/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按图15所示，打开压强传感器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，观察到三颈烧瓶内初始压强为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，将滴有酚酞溶液的适量氢氧化钠溶液快速推入瓶内，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振荡，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使其充分反应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。待压强不再减小后，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再将适量的稀盐酸快速推入瓶内，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振荡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，使其充分反应。待压强不再增大后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，将两个注射器活塞先后拉回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（不进行活塞操作时，活塞不能自主移动）。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瓶内压强变化如图16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d76827530?vcp=1&amp;vis=1&amp;pid=0031f48a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11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7_BD#d76827530?iti=51&amp;vcp=1&amp;vis=1&amp;pid=0031f48a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6188" y="3233862"/>
            <a:ext cx="5702680" cy="269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d76827530?iti=51&amp;vcp=1&amp;vis=1&amp;pid=0031f48a5&amp;color=0,0,0&amp;vtp=1&amp;vaab=1&amp;bbb=1"/>
          <p:cNvSpPr/>
          <p:nvPr/>
        </p:nvSpPr>
        <p:spPr>
          <a:xfrm>
            <a:off x="8781447" y="5927959"/>
            <a:ext cx="7921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</a:t>
            </a:r>
            <a:endParaRPr lang="en-US" altLang="zh-CN" sz="2800" dirty="0"/>
          </a:p>
        </p:txBody>
      </p:sp>
      <p:pic>
        <p:nvPicPr>
          <p:cNvPr id="5" name="P_7_BD#d76827530?iti=50&amp;htil=29&amp;vcp=1&amp;vis=1&amp;pid=0031f48a5&amp;color=0,0,0&amp;tib=255,255,255&amp;vtp=1&amp;vaab=1" descr="preencoded.png">
            <a:extLst>
              <a:ext uri="{FF2B5EF4-FFF2-40B4-BE49-F238E27FC236}">
                <a16:creationId xmlns:a16="http://schemas.microsoft.com/office/drawing/2014/main" id="{B539A333-1BBA-4FE4-87B4-522ED0F3B92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7568" y="3961384"/>
            <a:ext cx="2697480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d76827530?iti=50&amp;htil=29&amp;vcp=1&amp;vis=1&amp;pid=0031f48a5&amp;color=0,0,0&amp;vtp=1&amp;vaab=1&amp;bbb=1">
            <a:extLst>
              <a:ext uri="{FF2B5EF4-FFF2-40B4-BE49-F238E27FC236}">
                <a16:creationId xmlns:a16="http://schemas.microsoft.com/office/drawing/2014/main" id="{CBFA78A5-E93A-4EA7-A84A-0B76AAF2C450}"/>
              </a:ext>
            </a:extLst>
          </p:cNvPr>
          <p:cNvSpPr/>
          <p:nvPr/>
        </p:nvSpPr>
        <p:spPr>
          <a:xfrm>
            <a:off x="2830227" y="5862320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23_3#eba047619?htil=30&amp;vaa=1&amp;vcp=1&amp;vis=1&amp;pid=0031f48a5&amp;color=0,0,0&amp;vtp=1&amp;vaab=1&amp;bt=1&amp;bbb=1&amp;hb=1"/>
              <p:cNvSpPr/>
              <p:nvPr/>
            </p:nvSpPr>
            <p:spPr>
              <a:xfrm>
                <a:off x="539496" y="506476"/>
                <a:ext cx="11180064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（3）向瓶内推入适量稀盐酸后，能证明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发生了反应的现象是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QB_7_BD.223_3#eba047619?htil=30&amp;vaa=1&amp;vcp=1&amp;vis=1&amp;pid=0031f48a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6476"/>
                <a:ext cx="11180064" cy="1232325"/>
              </a:xfrm>
              <a:prstGeom prst="rect">
                <a:avLst/>
              </a:prstGeom>
              <a:blipFill>
                <a:blip r:embed="rId3"/>
                <a:stretch>
                  <a:fillRect l="-196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eba047619.blank?vaa=1&amp;vcp=1&amp;vis=1&amp;pid=0031f48a5&amp;color=0,0,0&amp;vpa=84&amp;vtp=1&amp;vaab=1&amp;bbb=1"/>
          <p:cNvSpPr/>
          <p:nvPr/>
        </p:nvSpPr>
        <p:spPr>
          <a:xfrm>
            <a:off x="905414" y="1132068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有气泡产生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25_1#d15bb4a8a?htil=30&amp;vaa=1&amp;vcp=1&amp;vis=1&amp;pid=0031f48a5&amp;color=0,0,0&amp;vtp=1&amp;vaab=1&amp;bbb=1&amp;hb=1"/>
              <p:cNvSpPr/>
              <p:nvPr/>
            </p:nvSpPr>
            <p:spPr>
              <a:xfrm>
                <a:off x="539496" y="1712849"/>
                <a:ext cx="11180064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（4）图16中，曲线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段压强远低于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段压强，能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7_BD.225_1#d15bb4a8a?htil=30&amp;vaa=1&amp;vcp=1&amp;vis=1&amp;pid=0031f48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12849"/>
                <a:ext cx="11180064" cy="1232325"/>
              </a:xfrm>
              <a:prstGeom prst="rect">
                <a:avLst/>
              </a:prstGeom>
              <a:blipFill>
                <a:blip r:embed="rId4"/>
                <a:stretch>
                  <a:fillRect l="-1963" r="-382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_1#d15bb4a8a.blank?vaa=1&amp;vcp=1&amp;vis=1&amp;pid=0031f48a5&amp;color=0,0,0&amp;vpa=85&amp;vtp=1&amp;vaab=1&amp;bbb=1"/>
          <p:cNvSpPr/>
          <p:nvPr/>
        </p:nvSpPr>
        <p:spPr>
          <a:xfrm>
            <a:off x="472440" y="1666983"/>
            <a:ext cx="11140440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indent="8702675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二氧化碳能与氢氧化钠发生化学反应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227_1#20d371cf9?htil=30&amp;vaa=1&amp;vcp=1&amp;vis=1&amp;pid=0031f48a5&amp;color=0,0,0&amp;vtp=1&amp;vaab=1&amp;bbb=1&amp;hb=1"/>
              <p:cNvSpPr/>
              <p:nvPr/>
            </p:nvSpPr>
            <p:spPr>
              <a:xfrm>
                <a:off x="539496" y="2999422"/>
                <a:ext cx="5861304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（5）图16中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的水能吸收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QB_7_BD.227_1#20d371cf9?htil=30&amp;vaa=1&amp;vcp=1&amp;vis=1&amp;pid=0031f48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99422"/>
                <a:ext cx="5861304" cy="1232325"/>
              </a:xfrm>
              <a:prstGeom prst="rect">
                <a:avLst/>
              </a:prstGeom>
              <a:blipFill>
                <a:blip r:embed="rId5"/>
                <a:stretch>
                  <a:fillRect l="-3746" r="-208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228_1#20d371cf9.blank?vaa=1&amp;vcp=1&amp;vis=1&amp;pid=0031f48a5&amp;color=0,0,0&amp;vpa=86&amp;vtp=1&amp;vaab=1&amp;bbb=1"/>
              <p:cNvSpPr/>
              <p:nvPr/>
            </p:nvSpPr>
            <p:spPr>
              <a:xfrm>
                <a:off x="539497" y="2909654"/>
                <a:ext cx="5724144" cy="13220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indent="2332038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𝑚𝑛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段的压强比初始压强低</a:t>
                </a:r>
                <a:endParaRPr lang="en-US" altLang="zh-CN" sz="1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QB_7_AN.228_1#20d371cf9.blank?vaa=1&amp;vcp=1&amp;vis=1&amp;pid=0031f48a5&amp;color=0,0,0&amp;vpa=8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2909654"/>
                <a:ext cx="5724144" cy="1322093"/>
              </a:xfrm>
              <a:prstGeom prst="rect">
                <a:avLst/>
              </a:prstGeom>
              <a:blipFill>
                <a:blip r:embed="rId6"/>
                <a:stretch>
                  <a:fillRect l="-3834" r="-2875" b="-13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_7_BD#d76827530?iti=51&amp;vcp=1&amp;vis=1&amp;pid=0031f48a5&amp;color=0,0,0&amp;tib=255,255,255&amp;vtp=1&amp;vaab=1" descr="preencoded.png">
            <a:extLst>
              <a:ext uri="{FF2B5EF4-FFF2-40B4-BE49-F238E27FC236}">
                <a16:creationId xmlns:a16="http://schemas.microsoft.com/office/drawing/2014/main" id="{1C79284D-ACE9-4936-A25F-4B11B6FEA5B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7420" y="2667882"/>
            <a:ext cx="5702680" cy="269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P_7_BD#d76827530?iti=51&amp;vcp=1&amp;vis=1&amp;pid=0031f48a5&amp;color=0,0,0&amp;vtp=1&amp;vaab=1&amp;bbb=1">
            <a:extLst>
              <a:ext uri="{FF2B5EF4-FFF2-40B4-BE49-F238E27FC236}">
                <a16:creationId xmlns:a16="http://schemas.microsoft.com/office/drawing/2014/main" id="{E4DF6345-5A27-45C4-B9C2-CBF3BDB9F6C4}"/>
              </a:ext>
            </a:extLst>
          </p:cNvPr>
          <p:cNvSpPr/>
          <p:nvPr/>
        </p:nvSpPr>
        <p:spPr>
          <a:xfrm>
            <a:off x="9043496" y="5361979"/>
            <a:ext cx="7921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/>
      <p:bldP spid="9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94"/>
  <p:tag name="TABLE_ENDDRAG_RECT" val="42*47*871*394"/>
</p:tagLst>
</file>

<file path=ppt/tags/tag2.xml><?xml version="1.0" encoding="utf-8"?>
<p:tagLst xmlns:p="http://schemas.openxmlformats.org/presentationml/2006/main">
  <p:tag name="TABLE_ENDDRAG_ORIGIN_RECT" val="871*394"/>
  <p:tag name="TABLE_ENDDRAG_RECT" val="42*47*871*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4*393"/>
  <p:tag name="TABLE_ENDDRAG_RECT" val="42*43*874*394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7126</Words>
  <Application>Microsoft Office PowerPoint</Application>
  <PresentationFormat>宽屏</PresentationFormat>
  <Paragraphs>1592</Paragraphs>
  <Slides>165</Slides>
  <Notes>156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165</vt:i4>
      </vt:variant>
    </vt:vector>
  </HeadingPairs>
  <TitlesOfParts>
    <vt:vector size="175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17</cp:revision>
  <dcterms:created xsi:type="dcterms:W3CDTF">2024-11-25T01:00:00Z</dcterms:created>
  <dcterms:modified xsi:type="dcterms:W3CDTF">2025-07-23T07:26:36Z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18B45C33967447BEB803FD70526ACE73_12</vt:lpwstr>
  </property>
  <property fmtid="{D5CDD505-2E9C-101B-9397-08002B2CF9AE}" pid="3" name="KSOProductBuildVer">
    <vt:lpwstr>2052-12.1.0.18912</vt:lpwstr>
  </property>
</Properties>
</file>