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52" r:id="rId2"/>
  </p:sldMasterIdLst>
  <p:notesMasterIdLst>
    <p:notesMasterId r:id="rId34"/>
  </p:notesMasterIdLst>
  <p:sldIdLst>
    <p:sldId id="297" r:id="rId3"/>
    <p:sldId id="299" r:id="rId4"/>
    <p:sldId id="300" r:id="rId5"/>
    <p:sldId id="317" r:id="rId6"/>
    <p:sldId id="318" r:id="rId7"/>
    <p:sldId id="320" r:id="rId8"/>
    <p:sldId id="322" r:id="rId9"/>
    <p:sldId id="323" r:id="rId10"/>
    <p:sldId id="325" r:id="rId11"/>
    <p:sldId id="327" r:id="rId12"/>
    <p:sldId id="328" r:id="rId13"/>
    <p:sldId id="329" r:id="rId14"/>
    <p:sldId id="331" r:id="rId15"/>
    <p:sldId id="332" r:id="rId16"/>
    <p:sldId id="333" r:id="rId17"/>
    <p:sldId id="334" r:id="rId18"/>
    <p:sldId id="335" r:id="rId19"/>
    <p:sldId id="336" r:id="rId20"/>
    <p:sldId id="338" r:id="rId21"/>
    <p:sldId id="339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3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700" y="32"/>
      </p:cViewPr>
      <p:guideLst>
        <p:guide orient="horz" pos="2117"/>
        <p:guide pos="39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17675" y="1952625"/>
            <a:ext cx="8836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srgbClr val="000000"/>
                </a:solidFill>
                <a:cs typeface="+mn-ea"/>
                <a:sym typeface="+mn-lt"/>
              </a:rPr>
              <a:t>TUSHUOZHONGZHISHENGLIYI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717830" y="2511584"/>
            <a:ext cx="7656284" cy="830997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zh-CN" b="1" dirty="0"/>
              <a:t>第三章 背诵篇目</a:t>
            </a:r>
            <a:endParaRPr lang="zh-CN" altLang="zh-CN" dirty="0"/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435969"/>
            <a:ext cx="3618698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汉乐府：《饮马长城窟行》</a:t>
            </a:r>
            <a:r>
              <a:rPr lang="zh-CN" altLang="zh-CN" dirty="0"/>
              <a:t> </a:t>
            </a:r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青青河畔草，绵绵思远道。 </a:t>
            </a:r>
          </a:p>
          <a:p>
            <a:r>
              <a:rPr lang="zh-CN" altLang="zh-CN" sz="2000" dirty="0"/>
              <a:t>远道不可思，宿昔梦见之。</a:t>
            </a:r>
          </a:p>
          <a:p>
            <a:r>
              <a:rPr lang="zh-CN" altLang="zh-CN" sz="2000" dirty="0"/>
              <a:t>梦见在我</a:t>
            </a:r>
            <a:r>
              <a:rPr lang="en-US" altLang="zh-CN" sz="2000" dirty="0"/>
              <a:t>傍</a:t>
            </a:r>
            <a:r>
              <a:rPr lang="zh-CN" altLang="zh-CN" sz="2000" dirty="0"/>
              <a:t>，忽觉在他乡。</a:t>
            </a:r>
          </a:p>
          <a:p>
            <a:r>
              <a:rPr lang="en-US" altLang="zh-CN" sz="2000" dirty="0"/>
              <a:t>  </a:t>
            </a:r>
            <a:r>
              <a:rPr lang="zh-CN" altLang="zh-CN" sz="2000" dirty="0"/>
              <a:t>他乡各异县，</a:t>
            </a:r>
            <a:r>
              <a:rPr lang="en-US" altLang="zh-CN" sz="2000" dirty="0" err="1"/>
              <a:t>展转</a:t>
            </a:r>
            <a:r>
              <a:rPr lang="zh-CN" altLang="zh-CN" sz="2000" dirty="0"/>
              <a:t>不相见。</a:t>
            </a:r>
          </a:p>
          <a:p>
            <a:r>
              <a:rPr lang="zh-CN" altLang="zh-CN" sz="2000" dirty="0"/>
              <a:t>枯桑知天风，海水知天寒。</a:t>
            </a:r>
          </a:p>
          <a:p>
            <a:r>
              <a:rPr lang="zh-CN" altLang="zh-CN" sz="2000" dirty="0"/>
              <a:t>入门各自媚，谁肯相为言！</a:t>
            </a:r>
          </a:p>
          <a:p>
            <a:r>
              <a:rPr lang="zh-CN" altLang="zh-CN" sz="2000" dirty="0"/>
              <a:t>客从远方来，遗我双鲤鱼</a:t>
            </a:r>
            <a:r>
              <a:rPr lang="zh-CN" altLang="zh-CN" sz="2000" baseline="30000" dirty="0"/>
              <a:t>⑨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 </a:t>
            </a:r>
            <a:r>
              <a:rPr lang="zh-CN" altLang="zh-CN" sz="2000" dirty="0"/>
              <a:t>呼儿烹鲤鱼，中有尺素书。</a:t>
            </a:r>
          </a:p>
          <a:p>
            <a:r>
              <a:rPr lang="zh-CN" altLang="zh-CN" sz="2000" dirty="0"/>
              <a:t>长跪读素书，书中竟何如？</a:t>
            </a:r>
          </a:p>
          <a:p>
            <a:r>
              <a:rPr lang="zh-CN" altLang="zh-CN" sz="2000" dirty="0"/>
              <a:t>上言加餐食，下言长相忆。</a:t>
            </a:r>
          </a:p>
          <a:p>
            <a:r>
              <a:rPr lang="en-US" altLang="zh-CN" sz="2000" dirty="0"/>
              <a:t> </a:t>
            </a:r>
            <a:endParaRPr lang="zh-CN" altLang="zh-CN" sz="2000" dirty="0"/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0340906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-16402"/>
            <a:ext cx="3115777" cy="104644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《古诗十九首》：《行行重行行</a:t>
            </a:r>
            <a:r>
              <a:rPr lang="zh-CN" altLang="zh-CN" dirty="0"/>
              <a:t>》 </a:t>
            </a:r>
          </a:p>
          <a:p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行行重行行，与君生别离。</a:t>
            </a:r>
          </a:p>
          <a:p>
            <a:r>
              <a:rPr lang="zh-CN" altLang="zh-CN" sz="2000" dirty="0"/>
              <a:t>相去万余里，各在天一涯。</a:t>
            </a:r>
          </a:p>
          <a:p>
            <a:r>
              <a:rPr lang="zh-CN" altLang="zh-CN" sz="2000" dirty="0"/>
              <a:t>道路阻且长，会面安可知。</a:t>
            </a:r>
          </a:p>
          <a:p>
            <a:r>
              <a:rPr lang="zh-CN" altLang="zh-CN" sz="2000" dirty="0"/>
              <a:t>胡马依北风，越鸟巢南枝。</a:t>
            </a:r>
          </a:p>
          <a:p>
            <a:r>
              <a:rPr lang="zh-CN" altLang="zh-CN" sz="2000" dirty="0"/>
              <a:t>相去日已远，衣带日已缓。</a:t>
            </a:r>
          </a:p>
          <a:p>
            <a:r>
              <a:rPr lang="zh-CN" altLang="zh-CN" sz="2000" dirty="0"/>
              <a:t>浮云蔽白日，游子不顾反。</a:t>
            </a:r>
          </a:p>
          <a:p>
            <a:r>
              <a:rPr lang="zh-CN" altLang="zh-CN" sz="2000" dirty="0"/>
              <a:t>思君令人老，岁月忽已晚。</a:t>
            </a:r>
          </a:p>
          <a:p>
            <a:r>
              <a:rPr lang="zh-CN" altLang="zh-CN" sz="2000" dirty="0"/>
              <a:t>弃捐勿复道，努力加餐饭。</a:t>
            </a:r>
          </a:p>
          <a:p>
            <a:r>
              <a:rPr lang="en-US" altLang="zh-CN" sz="2000" dirty="0"/>
              <a:t> </a:t>
            </a:r>
            <a:endParaRPr lang="zh-CN" altLang="zh-CN" sz="2000" dirty="0"/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4705866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168264"/>
            <a:ext cx="3115777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王羲之：《兰亭集序》 </a:t>
            </a:r>
          </a:p>
          <a:p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1569721"/>
            <a:ext cx="6566535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       </a:t>
            </a:r>
            <a:r>
              <a:rPr lang="zh-CN" altLang="zh-CN" sz="2000" dirty="0"/>
              <a:t>永和九年，岁在癸丑。暮春之初，会于会稽山阴之兰亭，修禊事也。群贤毕至，少长咸集。此地有崇山峻岭，茂林修竹；又有清流激湍，映带左右，引以为流觞曲水，列坐其次。虽无丝竹管弦之盛，一觞一咏，亦足以畅叙幽情。是日也，天朗气清，惠风和畅。仰观宇宙之大，俯察品类之盛，所以游目骋怀，足以极视听之娱，信可乐也。</a:t>
            </a:r>
            <a:endParaRPr lang="en-US" altLang="zh-CN" sz="2000" dirty="0"/>
          </a:p>
          <a:p>
            <a:r>
              <a:rPr lang="en-US" altLang="zh-CN" sz="2000" dirty="0"/>
              <a:t>       </a:t>
            </a:r>
            <a:r>
              <a:rPr lang="zh-CN" altLang="zh-CN" sz="2000" dirty="0"/>
              <a:t>夫人之相与，俯仰一世。或取诸怀抱，悟言一室之内；或因寄所托，放浪形骸之外。虽趣舍万殊，静躁不同，当其欣于所遇，暂得于己，快然自足，不知老之将至。及其所之既倦，情随事迁，感慨系之矣。向之所欣，俯仰之间，已为陈迹，犹不能不以之兴怀；况修短随化，终期于尽？古人云：“死生亦大矣”，岂不痛哉？每览昔人兴感之由，若合一契，未尝不临文嗟悼，不能</a:t>
            </a:r>
            <a:r>
              <a:rPr lang="en-US" altLang="zh-CN" sz="2000" dirty="0"/>
              <a:t>喻</a:t>
            </a:r>
            <a:r>
              <a:rPr lang="zh-CN" altLang="zh-CN" sz="2000" dirty="0"/>
              <a:t>之于怀。固知“一死生”为虚诞，“齐彭殇”为妄作。后之视今，亦犹今之视昔，悲夫！故列叙时人，录其所述。虽世</a:t>
            </a:r>
            <a:r>
              <a:rPr lang="en-US" altLang="zh-CN" sz="2000" dirty="0" err="1"/>
              <a:t>殊事</a:t>
            </a:r>
            <a:r>
              <a:rPr lang="zh-CN" altLang="zh-CN" sz="2000" dirty="0"/>
              <a:t>异，所以兴怀，其致一也。后之览者，亦将有感于斯文。</a:t>
            </a:r>
          </a:p>
          <a:p>
            <a:endParaRPr lang="zh-CN" altLang="zh-CN" sz="2000" dirty="0"/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0587141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490068" y="130626"/>
            <a:ext cx="4142892" cy="104644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陶渊明：《归园田居》其一 </a:t>
            </a:r>
          </a:p>
          <a:p>
            <a:r>
              <a:rPr lang="en-US" altLang="zh-CN" sz="2400" dirty="0"/>
              <a:t> </a:t>
            </a:r>
            <a:endParaRPr lang="zh-CN" altLang="zh-CN" sz="2400" dirty="0"/>
          </a:p>
          <a:p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少无适俗韵，性本爱丘山。</a:t>
            </a:r>
          </a:p>
          <a:p>
            <a:r>
              <a:rPr lang="zh-CN" altLang="zh-CN" sz="2000" dirty="0"/>
              <a:t>误落尘网中，一去三十年。</a:t>
            </a:r>
          </a:p>
          <a:p>
            <a:r>
              <a:rPr lang="zh-CN" altLang="zh-CN" sz="2000" dirty="0"/>
              <a:t>羁鸟恋旧林，池鱼思故渊。</a:t>
            </a:r>
          </a:p>
          <a:p>
            <a:r>
              <a:rPr lang="zh-CN" altLang="zh-CN" sz="2000" dirty="0"/>
              <a:t>开荒南野际，守拙归园田。</a:t>
            </a:r>
          </a:p>
          <a:p>
            <a:r>
              <a:rPr lang="zh-CN" altLang="zh-CN" sz="2000" dirty="0"/>
              <a:t>方宅十余亩，草屋八九间。</a:t>
            </a:r>
          </a:p>
          <a:p>
            <a:r>
              <a:rPr lang="zh-CN" altLang="zh-CN" sz="2000" dirty="0"/>
              <a:t>榆柳荫后檐，桃李</a:t>
            </a:r>
            <a:r>
              <a:rPr lang="en-US" altLang="zh-CN" sz="2000" dirty="0"/>
              <a:t>罗</a:t>
            </a:r>
            <a:r>
              <a:rPr lang="zh-CN" altLang="zh-CN" sz="2000" dirty="0"/>
              <a:t>堂前。</a:t>
            </a:r>
          </a:p>
          <a:p>
            <a:r>
              <a:rPr lang="zh-CN" altLang="zh-CN" sz="2000" dirty="0"/>
              <a:t>暧暧远人村，依依墟里烟。</a:t>
            </a:r>
          </a:p>
          <a:p>
            <a:r>
              <a:rPr lang="zh-CN" altLang="zh-CN" sz="2000" dirty="0"/>
              <a:t>狗吠深巷中，鸡鸣桑树颠。</a:t>
            </a:r>
          </a:p>
          <a:p>
            <a:r>
              <a:rPr lang="zh-CN" altLang="zh-CN" sz="2000" dirty="0"/>
              <a:t>户庭无尘杂，虚室有余闲。</a:t>
            </a:r>
          </a:p>
          <a:p>
            <a:r>
              <a:rPr lang="zh-CN" altLang="zh-CN" sz="2000" dirty="0"/>
              <a:t>久在樊笼里，复得返自然。</a:t>
            </a:r>
          </a:p>
          <a:p>
            <a:r>
              <a:rPr lang="en-US" altLang="zh-CN" dirty="0"/>
              <a:t> </a:t>
            </a:r>
            <a:endParaRPr lang="zh-CN" altLang="zh-CN" dirty="0"/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599217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275985"/>
            <a:ext cx="3603458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张若虚：《春江花月夜》</a:t>
            </a:r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6" y="1402080"/>
            <a:ext cx="717613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春</a:t>
            </a:r>
            <a:r>
              <a:rPr lang="zh-CN" altLang="zh-CN" sz="2000" dirty="0"/>
              <a:t>江潮水连海平，海上明月共潮生。滟滟随波千万里，何处春江无月明？江流</a:t>
            </a:r>
            <a:r>
              <a:rPr lang="en-US" altLang="zh-CN" sz="2000" dirty="0" err="1"/>
              <a:t>宛转</a:t>
            </a:r>
            <a:r>
              <a:rPr lang="zh-CN" altLang="zh-CN" sz="2000" dirty="0"/>
              <a:t>绕芳甸，月照花林皆似霰。空里流霜不觉飞，汀上白沙看不见。江天一色无纤尘，皎皎空中孤月轮。江畔何人初见月？江月何年初照人？人生代代无穷已，江月年年只相似。不知江月待何人，但见长江送流水。白云一片去悠悠，青枫浦上不胜愁。谁家今夜扁舟子，何处相思明月楼？</a:t>
            </a:r>
            <a:r>
              <a:rPr lang="en-US" altLang="zh-CN" sz="2000" dirty="0"/>
              <a:t> </a:t>
            </a:r>
            <a:r>
              <a:rPr lang="zh-CN" altLang="zh-CN" sz="2000" dirty="0"/>
              <a:t>可怜楼上月徘徊，应照离人妆镜台。玉户帘中卷不去，捣衣砧上拂还来。此时相望不相闻，愿逐月华流照君。鸿雁长飞光不度，鱼龙潜跃水成文。昨夜闲潭梦落花，可怜春半</a:t>
            </a:r>
            <a:r>
              <a:rPr lang="en-US" altLang="zh-CN" sz="2000" dirty="0" err="1"/>
              <a:t>不还家</a:t>
            </a:r>
            <a:r>
              <a:rPr lang="zh-CN" altLang="zh-CN" sz="2000" dirty="0"/>
              <a:t>。江水流春去欲尽，江潭落月复西斜。斜月沉沉藏海雾，碣石潇湘无限路。不知乘月几人归？落月摇</a:t>
            </a:r>
            <a:r>
              <a:rPr lang="en-US" altLang="zh-CN" sz="2000" dirty="0"/>
              <a:t>情</a:t>
            </a:r>
            <a:r>
              <a:rPr lang="zh-CN" altLang="zh-CN" sz="2000" dirty="0"/>
              <a:t>满江树。</a:t>
            </a:r>
          </a:p>
          <a:p>
            <a:r>
              <a:rPr lang="en-US" altLang="zh-CN" sz="2000" dirty="0"/>
              <a:t> </a:t>
            </a:r>
            <a:endParaRPr lang="zh-CN" altLang="zh-CN" sz="2000" dirty="0"/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7688774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77852"/>
            <a:ext cx="3115777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高适：《燕歌行》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181599" y="1097280"/>
            <a:ext cx="6812281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 </a:t>
            </a:r>
            <a:r>
              <a:rPr lang="zh-CN" altLang="zh-CN" sz="2000" dirty="0"/>
              <a:t>开元二十六年，客有从元戎出塞而还者，作《燕歌行》以示，适感征戍之事，因而</a:t>
            </a:r>
            <a:r>
              <a:rPr lang="en-US" altLang="zh-CN" sz="2000" dirty="0"/>
              <a:t>和</a:t>
            </a:r>
            <a:r>
              <a:rPr lang="zh-CN" altLang="zh-CN" sz="2000" dirty="0"/>
              <a:t>焉。</a:t>
            </a:r>
          </a:p>
          <a:p>
            <a:r>
              <a:rPr lang="en-US" altLang="zh-CN" sz="2000" dirty="0"/>
              <a:t>       </a:t>
            </a:r>
          </a:p>
          <a:p>
            <a:r>
              <a:rPr lang="zh-CN" altLang="zh-CN" sz="2000" dirty="0"/>
              <a:t>汉家烟尘在东北，汉将辞家破残贼。男儿本自重横行，</a:t>
            </a:r>
            <a:r>
              <a:rPr lang="en-US" altLang="zh-CN" sz="2000" dirty="0"/>
              <a:t>         </a:t>
            </a:r>
            <a:r>
              <a:rPr lang="zh-CN" altLang="zh-CN" sz="2000" dirty="0"/>
              <a:t>天子非常赐颜色</a:t>
            </a:r>
            <a:r>
              <a:rPr lang="en-US" altLang="zh-CN" sz="2000" dirty="0"/>
              <a:t>. </a:t>
            </a:r>
            <a:r>
              <a:rPr lang="zh-CN" altLang="zh-CN" sz="2000" dirty="0"/>
              <a:t>枞金伐鼓下榆关，旌旆逶迤碣石间。</a:t>
            </a:r>
            <a:endParaRPr lang="en-US" altLang="zh-CN" sz="2000" dirty="0"/>
          </a:p>
          <a:p>
            <a:r>
              <a:rPr lang="zh-CN" altLang="zh-CN" sz="2000" dirty="0"/>
              <a:t>校尉羽书飞瀚海，单于</a:t>
            </a:r>
            <a:r>
              <a:rPr lang="en-US" altLang="zh-CN" sz="2000" dirty="0" err="1"/>
              <a:t>猎火</a:t>
            </a:r>
            <a:r>
              <a:rPr lang="zh-CN" altLang="zh-CN" sz="2000" dirty="0"/>
              <a:t>照狼山。山川萧条极边土，</a:t>
            </a:r>
            <a:endParaRPr lang="en-US" altLang="zh-CN" sz="2000" dirty="0"/>
          </a:p>
          <a:p>
            <a:r>
              <a:rPr lang="zh-CN" altLang="zh-CN" sz="2000" dirty="0"/>
              <a:t>胡骑凭陵杂风雨。战士军前半死生，美人帐下犹歌舞。</a:t>
            </a:r>
            <a:endParaRPr lang="en-US" altLang="zh-CN" sz="2000" dirty="0"/>
          </a:p>
          <a:p>
            <a:r>
              <a:rPr lang="zh-CN" altLang="zh-CN" sz="2000" dirty="0"/>
              <a:t>大漠穷秋塞草腓，孤城落日斗兵稀。身当恩遇常轻敌，</a:t>
            </a:r>
            <a:endParaRPr lang="en-US" altLang="zh-CN" sz="2000" dirty="0"/>
          </a:p>
          <a:p>
            <a:r>
              <a:rPr lang="zh-CN" altLang="zh-CN" sz="2000" dirty="0"/>
              <a:t>力尽关山未解围。铁衣远戍辛勤久，玉箸应啼别离后。</a:t>
            </a:r>
            <a:endParaRPr lang="en-US" altLang="zh-CN" sz="2000" dirty="0"/>
          </a:p>
          <a:p>
            <a:r>
              <a:rPr lang="zh-CN" altLang="zh-CN" sz="2000" dirty="0"/>
              <a:t>少妇城南欲断肠，征人蓟北空回首。边庭</a:t>
            </a:r>
            <a:r>
              <a:rPr lang="en-US" altLang="zh-CN" sz="2000" dirty="0" err="1"/>
              <a:t>飘飖</a:t>
            </a:r>
            <a:r>
              <a:rPr lang="zh-CN" altLang="zh-CN" sz="2000" dirty="0"/>
              <a:t>那可度，</a:t>
            </a:r>
            <a:endParaRPr lang="en-US" altLang="zh-CN" sz="2000" dirty="0"/>
          </a:p>
          <a:p>
            <a:r>
              <a:rPr lang="zh-CN" altLang="zh-CN" sz="2000" dirty="0"/>
              <a:t>绝域苍茫无所有。杀气三时</a:t>
            </a:r>
            <a:r>
              <a:rPr lang="en-US" altLang="zh-CN" sz="2000" dirty="0" err="1"/>
              <a:t>作阵</a:t>
            </a:r>
            <a:r>
              <a:rPr lang="zh-CN" altLang="zh-CN" sz="2000" dirty="0"/>
              <a:t>云，寒声一夜传刁斗。</a:t>
            </a:r>
            <a:endParaRPr lang="en-US" altLang="zh-CN" sz="2000" dirty="0"/>
          </a:p>
          <a:p>
            <a:r>
              <a:rPr lang="zh-CN" altLang="zh-CN" sz="2000" dirty="0"/>
              <a:t>相看白刃血纷纷，死节从来岂顾勋</a:t>
            </a:r>
            <a:r>
              <a:rPr lang="en-US" altLang="zh-CN" sz="2000" dirty="0"/>
              <a:t>! </a:t>
            </a:r>
            <a:r>
              <a:rPr lang="zh-CN" altLang="zh-CN" sz="2000" dirty="0"/>
              <a:t>君不见沙场征战苦，</a:t>
            </a:r>
            <a:endParaRPr lang="en-US" altLang="zh-CN" sz="2000" dirty="0"/>
          </a:p>
          <a:p>
            <a:r>
              <a:rPr lang="zh-CN" altLang="zh-CN" sz="2000" dirty="0"/>
              <a:t>至今犹忆李将军。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6144331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168264"/>
            <a:ext cx="5051258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李白：《宣州谢朓楼饯别校书叔云》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弃我去者，昨日之日不可留；</a:t>
            </a:r>
          </a:p>
          <a:p>
            <a:r>
              <a:rPr lang="zh-CN" altLang="zh-CN" sz="2000" dirty="0"/>
              <a:t>乱我心者，今日之日多烦忧。</a:t>
            </a:r>
          </a:p>
          <a:p>
            <a:r>
              <a:rPr lang="zh-CN" altLang="zh-CN" sz="2000" dirty="0"/>
              <a:t>长风万里送秋雁，对此可以酣高楼。</a:t>
            </a:r>
          </a:p>
          <a:p>
            <a:r>
              <a:rPr lang="zh-CN" altLang="zh-CN" sz="2000" dirty="0"/>
              <a:t>蓬莱文章建安骨，中间小谢又清发。</a:t>
            </a:r>
          </a:p>
          <a:p>
            <a:r>
              <a:rPr lang="zh-CN" altLang="zh-CN" sz="2000" dirty="0"/>
              <a:t>俱怀逸兴壮思飞，欲上青天览明月。</a:t>
            </a:r>
          </a:p>
          <a:p>
            <a:r>
              <a:rPr lang="zh-CN" altLang="zh-CN" sz="2000" dirty="0"/>
              <a:t>抽刀断水水更流，举杯消愁愁更愁。</a:t>
            </a:r>
          </a:p>
          <a:p>
            <a:r>
              <a:rPr lang="zh-CN" altLang="zh-CN" sz="2000" dirty="0"/>
              <a:t>人生在世不称意，明朝散发弄扁舟。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0663319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-16402"/>
            <a:ext cx="3115777" cy="104644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杜甫：《秋兴八首》（其一）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玉</a:t>
            </a:r>
            <a:r>
              <a:rPr lang="zh-CN" altLang="zh-CN" sz="2000" dirty="0"/>
              <a:t>露凋伤枫树林，巫山巫峡气萧森。</a:t>
            </a:r>
          </a:p>
          <a:p>
            <a:r>
              <a:rPr lang="zh-CN" altLang="zh-CN" sz="2000" dirty="0"/>
              <a:t>江间波浪兼天涌，塞上风云接地阴。</a:t>
            </a:r>
          </a:p>
          <a:p>
            <a:r>
              <a:rPr lang="zh-CN" altLang="zh-CN" sz="2000" dirty="0"/>
              <a:t>丛菊两开他日泪，孤舟一系故园心。</a:t>
            </a:r>
          </a:p>
          <a:p>
            <a:r>
              <a:rPr lang="zh-CN" altLang="zh-CN" sz="2000" dirty="0"/>
              <a:t>寒衣处处催刀尺，白帝城高急暮砧。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8084651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68264"/>
            <a:ext cx="3115777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白居易：《长恨歌》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1539240"/>
            <a:ext cx="6155055" cy="445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          </a:t>
            </a:r>
            <a:r>
              <a:rPr lang="zh-CN" altLang="zh-CN" sz="2000" dirty="0"/>
              <a:t>汉皇重色思倾国，御宇多年求不得。杨家有女初长成，养在深闺人未识。天生丽质难自弃，一朝选在君王侧。回眸一笑百媚生，六宫粉黛无颜色。春寒赐浴华清池，温泉水滑洗凝脂。侍儿扶起娇无力，始是新承恩泽时。云鬓花颜金步摇，芙蓉帐暖度春宵。春宵苦短日高起，从此君王不早朝。承欢侍宴无闲暇，春从春游夜专夜。</a:t>
            </a:r>
            <a:r>
              <a:rPr lang="en-US" altLang="zh-CN" sz="2000" dirty="0" err="1"/>
              <a:t>后宫佳丽三千人</a:t>
            </a:r>
            <a:r>
              <a:rPr lang="zh-CN" altLang="zh-CN" sz="2000" dirty="0"/>
              <a:t>，三千宠爱在一身。金屋妆成娇侍夜，玉楼宴罢醉和春。姊妹弟兄皆列</a:t>
            </a:r>
            <a:r>
              <a:rPr lang="en-US" altLang="zh-CN" sz="2000" dirty="0"/>
              <a:t>土</a:t>
            </a:r>
            <a:r>
              <a:rPr lang="zh-CN" altLang="zh-CN" sz="2000" dirty="0"/>
              <a:t>，可怜光彩生门户。遂令天下父母心，不重生男重生女。骊宫高处入青云，仙乐风飘处处闻。</a:t>
            </a:r>
            <a:r>
              <a:rPr lang="en-US" altLang="zh-CN" sz="2000" dirty="0" err="1"/>
              <a:t>缓歌慢舞</a:t>
            </a:r>
            <a:r>
              <a:rPr lang="zh-CN" altLang="zh-CN" sz="2000" dirty="0"/>
              <a:t>凝丝竹，尽日君王看不足。渔阳鼙鼓动地来，惊破《霓裳羽衣曲》。九重城阙烟尘生，千乘万骑西南行。翠华摇摇行复止，西出都门百余里。六军不发无奈何，宛转蛾眉马前死。花钿委地无人收，翠翘金雀玉搔头。</a:t>
            </a:r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9244027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68264"/>
            <a:ext cx="3115777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白居易：《长恨歌》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4785360" y="1127762"/>
            <a:ext cx="637032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君王掩面救不得，回看血泪相和流。黄埃散漫风萧索，云栈萦纡登剑阁。峨嵋山下少人行，旌旗无光日色薄。蜀江水碧蜀山青，圣主朝朝暮暮情。行宫见月伤心色，夜雨闻铃肠断声。天旋日转回龙驭，到此踌躇不能去。马嵬坡下泥土中，不见玉颜空死处。君臣相顾尽沾衣，东望都门信马归。归来池苑皆依旧，太液芙蓉未央柳。芙蓉如面柳如眉，对此如何不泪垂？春风桃李花开日，秋雨梧桐叶落时。西宫南苑多秋草，落叶满阶红不扫。梨园弟子白发新，椒房阿监青娥老。夕殿萤飞思悄然，孤灯挑尽未成眠。迟迟钟鼓初长夜，耿耿星河欲曙天。鸳鸯瓦冷霜华重，翡翠衾寒谁与共。悠悠生死别经年，魂魄不曾来入梦。临邛道士鸿都客，能以精诚致魂魄。</a:t>
            </a: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zh-CN" altLang="zh-CN" sz="2000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4877970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5358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</a:p>
        </p:txBody>
      </p:sp>
      <p:sp>
        <p:nvSpPr>
          <p:cNvPr id="31" name="标题 3"/>
          <p:cNvSpPr txBox="1"/>
          <p:nvPr/>
        </p:nvSpPr>
        <p:spPr>
          <a:xfrm>
            <a:off x="1112321" y="282675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zh-CN" dirty="0"/>
              <a:t>《诗经》：《蒹葭》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816" y="2041848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第一部分</a:t>
            </a: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68264"/>
            <a:ext cx="3115777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白居易：《长恨歌》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4892041" y="1343025"/>
            <a:ext cx="6126479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为感君王辗转思，遂教方士殷勤觅。排空驭气奔如电，升天入地求之遍。上穷碧落下黄泉，两处茫茫皆不见。忽闻海上有仙山，山在</a:t>
            </a:r>
            <a:r>
              <a:rPr lang="en-US" altLang="zh-CN" sz="2000" dirty="0" err="1"/>
              <a:t>虚无缥渺</a:t>
            </a:r>
            <a:r>
              <a:rPr lang="zh-CN" altLang="zh-CN" sz="2000" dirty="0"/>
              <a:t>间。楼阁玲珑五云起，其中绰约多仙子。中有一人字太真，雪肤花貌参差是。金阙西厢叩玉扃，转教小玉报双成。闻道汉家天子使，九华帐里梦魂惊。揽衣推枕起徘徊，珠箔银屏逦迤开。云鬓半偏新睡觉，花冠不整下堂来。风吹仙袂</a:t>
            </a:r>
            <a:r>
              <a:rPr lang="en-US" altLang="zh-CN" sz="2000" dirty="0" err="1"/>
              <a:t>飘飖</a:t>
            </a:r>
            <a:r>
              <a:rPr lang="zh-CN" altLang="zh-CN" sz="2000" dirty="0"/>
              <a:t>举，犹似霓裳羽衣舞。玉容寂寞泪阑干，梨花一枝春带雨。含情凝睇谢君王，一别音容两</a:t>
            </a:r>
            <a:r>
              <a:rPr lang="en-US" altLang="zh-CN" sz="2000" dirty="0" err="1"/>
              <a:t>眇茫</a:t>
            </a:r>
            <a:r>
              <a:rPr lang="zh-CN" altLang="zh-CN" sz="2000" dirty="0"/>
              <a:t>。昭阳殿里恩爱绝，蓬莱宫中日月长。回头下望人寰处，不见长安见尘雾。惟将旧物表深情，钿合金钗寄将去。钗留一股合一扇，钗擘黄金合分钿。但教心似金钿坚，天上人间会相见。临别殷勤重寄词，词中有誓两心知。七月七日长生殿，夜半无人私语时。在天愿作比翼鸟，在地愿为连理枝。天长地久有时尽，此恨绵绵无绝期！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9250472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68264"/>
            <a:ext cx="3115777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李商隐：《锦瑟》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锦瑟无端五十弦，一弦一柱思华年。</a:t>
            </a:r>
          </a:p>
          <a:p>
            <a:r>
              <a:rPr lang="zh-CN" altLang="zh-CN" sz="2000" dirty="0"/>
              <a:t>庄生晓梦迷蝴蝶，望帝春心托杜鹃。</a:t>
            </a:r>
          </a:p>
          <a:p>
            <a:r>
              <a:rPr lang="zh-CN" altLang="zh-CN" sz="2000" dirty="0"/>
              <a:t>沧海月明珠有泪，蓝</a:t>
            </a:r>
            <a:r>
              <a:rPr lang="en-US" altLang="zh-CN" sz="2000" dirty="0" err="1"/>
              <a:t>田日</a:t>
            </a:r>
            <a:r>
              <a:rPr lang="zh-CN" altLang="zh-CN" sz="2000" dirty="0"/>
              <a:t>暖玉生烟。</a:t>
            </a:r>
          </a:p>
          <a:p>
            <a:r>
              <a:rPr lang="zh-CN" altLang="zh-CN" sz="2000" dirty="0"/>
              <a:t>此情可待成追忆，只是当时已惘然。</a:t>
            </a:r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9099825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-16402"/>
            <a:ext cx="3115777" cy="104644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李煜：《浪淘沙令》（帘外雨潺潺）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</a:t>
            </a:r>
            <a:r>
              <a:rPr lang="zh-CN" altLang="zh-CN" sz="2000" dirty="0"/>
              <a:t>帘外雨潺潺，春意阑珊。罗衾不耐五更寒。梦里不知身是客，一晌贪欢。独自莫凭栏，无限江山。别时容易见时难。流水落花春去也，天上人间。</a:t>
            </a:r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2443680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3172"/>
            <a:ext cx="3527257" cy="104644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柳永：《八声甘州》（对潇潇、暮雨洒江天）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  </a:t>
            </a:r>
            <a:r>
              <a:rPr lang="zh-CN" altLang="zh-CN" sz="2000" dirty="0"/>
              <a:t>对潇潇暮雨洒江天，一番洗清秋。渐霜风凄紧，关河冷落，残照当楼。是处红衰翠减，苒苒物华休。唯有长江水，无语东流。</a:t>
            </a:r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不忍登高临远，望故乡渺邈，归思难收。叹年来踪迹，何事苦淹留？想佳人，妆楼颙望，误几回，天际识归舟。争知我，倚栏杆处，正恁凝愁。</a:t>
            </a:r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6684116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-16402"/>
            <a:ext cx="3115777" cy="104644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苏轼：《定风波》（莫听穿林打叶声）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</a:t>
            </a:r>
            <a:r>
              <a:rPr lang="zh-CN" altLang="zh-CN" sz="2000" dirty="0"/>
              <a:t>三月七日，沙湖道中遇雨，雨具先去，同行皆狼狈，余独不觉。已而遂晴，故作此词。</a:t>
            </a:r>
          </a:p>
          <a:p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莫听穿林打叶声，何妨吟啸且徐行。竹杖芒鞋轻胜马，谁怕？一蓑烟雨任平生。  料峭春风吹酒醒，微冷，山头斜照却相迎。回首向来萧瑟处，归去，也无风雨也无晴。</a:t>
            </a:r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5077522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-16402"/>
            <a:ext cx="3115777" cy="104644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陆游：《关山月》（和戎诏下十五年）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和戎诏下十五年，将军不战空临边。</a:t>
            </a:r>
          </a:p>
          <a:p>
            <a:r>
              <a:rPr lang="zh-CN" altLang="zh-CN" sz="2000" dirty="0"/>
              <a:t>朱门沉沉按歌舞，厩马肥死弓断弦。</a:t>
            </a:r>
          </a:p>
          <a:p>
            <a:r>
              <a:rPr lang="zh-CN" altLang="zh-CN" sz="2000" dirty="0"/>
              <a:t>戍楼刁斗催落月，三十从军今白发。</a:t>
            </a:r>
          </a:p>
          <a:p>
            <a:r>
              <a:rPr lang="zh-CN" altLang="zh-CN" sz="2000" dirty="0"/>
              <a:t>笛里谁知壮士心？沙头空照征人骨。</a:t>
            </a:r>
          </a:p>
          <a:p>
            <a:r>
              <a:rPr lang="zh-CN" altLang="zh-CN" sz="2000" dirty="0"/>
              <a:t>中原干戈古亦闻，岂有逆胡传子孙？</a:t>
            </a:r>
          </a:p>
          <a:p>
            <a:r>
              <a:rPr lang="zh-CN" altLang="zh-CN" sz="2000" dirty="0"/>
              <a:t>遗民忍死望恢复，几处今宵垂泪痕！</a:t>
            </a:r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1828357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-16402"/>
            <a:ext cx="3115777" cy="104644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辛弃疾：《破阵子·为陈同甫赋壮词以寄之》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        </a:t>
            </a:r>
            <a:r>
              <a:rPr lang="zh-CN" altLang="zh-CN" sz="2000" dirty="0"/>
              <a:t>醉里挑灯看剑，梦回吹角连营。八百里分麾下炙，五十弦翻塞外声，沙场秋点兵。马作的卢飞快，弓如霹雳弦惊。了却君王天下事，赢得生前身后名。可怜白发生！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333982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76465"/>
            <a:ext cx="3374857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马致远：《天净沙·秋思》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</a:t>
            </a:r>
            <a:r>
              <a:rPr lang="zh-CN" altLang="zh-CN" sz="2000" dirty="0"/>
              <a:t>枯藤老树昏鸦，小桥流水人家，古道西风瘦马。夕阳西下，断肠人在天涯。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3942214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260285"/>
            <a:ext cx="3572977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宋濂：《送东阳马生序》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        </a:t>
            </a:r>
            <a:r>
              <a:rPr lang="zh-CN" altLang="zh-CN" sz="2000" dirty="0"/>
              <a:t>余幼时即嗜学。家贫，无从致书以观，每假借于藏书之家，手自笔录，计日以还。天大寒，砚冰坚，手指不可屈伸，弗之怠。录毕，走送之，不敢稍逾约。以是人多以书假余，余因得遍观群书。既加冠，益慕圣贤之道。又患无硕师名人与游，尝趋百里外，从乡之先达执经叩问。先达德隆望尊，门人弟子填其室，未尝稍降辞色。余立侍左右，援疑质理，俯身倾耳以请；或遇其叱咄，色愈恭，礼愈至，不敢出一言以复；俟其欣悦，则又请焉。故余虽愚，卒获有所闻。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0541850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176465"/>
            <a:ext cx="3435817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宋濂：《送东阳马生序》 </a:t>
            </a:r>
          </a:p>
          <a:p>
            <a:endParaRPr lang="zh-CN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 </a:t>
            </a:r>
            <a:r>
              <a:rPr lang="zh-CN" altLang="zh-CN" sz="2000" dirty="0"/>
              <a:t>当余之从师也，负箧曳屣行深山巨谷中。穷冬烈风，大雪深数尺，足肤皲裂而不知。至舍，四支僵劲不能动，滕人持汤沃灌，以衾拥覆，久而乃和。寓逆旅，主人日再食，无鲜肥滋味之享。同舍生皆被绮绣，戴朱缨宝饰之帽，腰白玉之环，左佩刀，右备容臭，烨然若神人；余则缊袍敝衣处其间，略无慕艳意，以中有足乐者，不知口体之奉不若人也。盖余之勤且艰若此。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0287824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413369"/>
            <a:ext cx="2978617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defRPr/>
            </a:pPr>
            <a:r>
              <a:rPr lang="zh-CN" altLang="zh-CN" sz="2400" dirty="0"/>
              <a:t>《诗经》：《蒹葭》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61349" y="5314585"/>
            <a:ext cx="5863866" cy="370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点击输入标题点击输入相关标题。点击输入标题点击输入相关标题。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118749" y="2270271"/>
            <a:ext cx="63112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         </a:t>
            </a:r>
            <a:r>
              <a:rPr lang="zh-CN" altLang="zh-CN" sz="2000" dirty="0"/>
              <a:t>蒹葭苍苍，白露为霜。所谓伊人，在水一方。溯洄从之，道阻且长。溯游从之，宛在水中央。</a:t>
            </a:r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蒹葭萋萋，白露未晞。所谓伊人，在水之湄。溯洄从之，道阻且跻，溯游从之，宛在水中坻。</a:t>
            </a:r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蒹葭采采，白露未已。所谓伊人，在水之涘。溯洄从之，道阻</a:t>
            </a:r>
            <a:r>
              <a:rPr lang="en-US" altLang="zh-CN" sz="2000" dirty="0" err="1"/>
              <a:t>且右</a:t>
            </a:r>
            <a:r>
              <a:rPr lang="zh-CN" altLang="zh-CN" sz="2000" dirty="0"/>
              <a:t>，溯游从之，宛在水中沚。</a:t>
            </a:r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-16402"/>
            <a:ext cx="3115777" cy="104644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纳兰性德：《浣溪沙》（谁念西风独自凉） </a:t>
            </a:r>
          </a:p>
          <a:p>
            <a:endParaRPr lang="zh-CN" altLang="zh-CN" dirty="0"/>
          </a:p>
        </p:txBody>
      </p:sp>
      <p:sp>
        <p:nvSpPr>
          <p:cNvPr id="17" name="文本框 16"/>
          <p:cNvSpPr txBox="1"/>
          <p:nvPr/>
        </p:nvSpPr>
        <p:spPr>
          <a:xfrm>
            <a:off x="5761349" y="5314585"/>
            <a:ext cx="5863866" cy="370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点击输入标题点击输入相关标题。点击输入标题点击输入相关标题。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</a:t>
            </a:r>
            <a:r>
              <a:rPr lang="zh-CN" altLang="zh-CN" sz="2000" dirty="0"/>
              <a:t>谁念西风独自凉？萧萧黄叶闭疏窗。沉思往事立残阳。被酒莫惊春睡重，赌书消得泼茶香。当时只道是寻常。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C4E7D3F5-11D1-48C8-8C26-8E4B4A2F2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楷体" panose="02010609060101010101" pitchFamily="49" charset="-122"/>
              </a:rPr>
              <a:t>承欢侍宴无闲暇，春从春游夜专夜。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后</a:t>
            </a:r>
            <a:r>
              <a:rPr kumimoji="0" lang="zh-CN" altLang="en-US" sz="1000" b="0" i="0" u="none" strike="noStrike" cap="none" normalizeH="0" baseline="0" bmk="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宫佳丽三千人</a:t>
            </a:r>
            <a:r>
              <a:rPr kumimoji="0" lang="zh-CN" altLang="en-US" sz="1000" b="0" i="0" u="none" strike="noStrike" cap="none" normalizeH="0" baseline="0" bmk="">
                <a:ln>
                  <a:noFill/>
                </a:ln>
                <a:solidFill>
                  <a:schemeClr val="tx1"/>
                </a:solidFill>
                <a:effectLst/>
                <a:cs typeface="楷体" panose="02010609060101010101" pitchFamily="49" charset="-122"/>
              </a:rPr>
              <a:t>，三千宠爱在一身。金屋妆成娇侍夜，玉楼宴罢醉和春。姊妹弟兄皆列</a:t>
            </a:r>
            <a:r>
              <a:rPr kumimoji="0" lang="zh-CN" altLang="en-US" sz="1000" b="0" i="0" u="none" strike="noStrike" cap="none" normalizeH="0" baseline="0" bmk="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土</a:t>
            </a:r>
            <a:r>
              <a:rPr kumimoji="0" lang="zh-CN" altLang="en-US" sz="1000" b="0" i="0" u="none" strike="noStrike" cap="none" normalizeH="0" baseline="0" bmk="">
                <a:ln>
                  <a:noFill/>
                </a:ln>
                <a:solidFill>
                  <a:schemeClr val="tx1"/>
                </a:solidFill>
                <a:effectLst/>
                <a:cs typeface="楷体" panose="02010609060101010101" pitchFamily="49" charset="-122"/>
              </a:rPr>
              <a:t>，可怜光彩生门户。遂令天下父母心，不重生男重生女。骊宫高处入青云，仙乐风飘处处闻。</a:t>
            </a:r>
            <a:r>
              <a:rPr kumimoji="0" lang="zh-CN" altLang="en-US" sz="1000" b="0" i="0" u="none" strike="noStrike" cap="none" normalizeH="0" baseline="0" bmk="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缓歌慢舞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楷体" panose="02010609060101010101" pitchFamily="49" charset="-122"/>
              </a:rPr>
              <a:t>凝丝竹，尽日君王看不足。</a:t>
            </a:r>
            <a:r>
              <a:rPr kumimoji="0" lang="zh-CN" alt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16339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624841" y="176465"/>
            <a:ext cx="3535680" cy="677108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梁启超：《少年中国说》 </a:t>
            </a:r>
          </a:p>
          <a:p>
            <a:endParaRPr lang="zh-CN" altLang="zh-CN" dirty="0"/>
          </a:p>
        </p:txBody>
      </p:sp>
      <p:sp>
        <p:nvSpPr>
          <p:cNvPr id="17" name="文本框 16"/>
          <p:cNvSpPr txBox="1"/>
          <p:nvPr/>
        </p:nvSpPr>
        <p:spPr>
          <a:xfrm>
            <a:off x="5761349" y="5314585"/>
            <a:ext cx="5863866" cy="370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点击输入标题点击输入相关标题。点击输入标题点击输入相关标题。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15865" y="2375654"/>
            <a:ext cx="631125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 </a:t>
            </a:r>
            <a:r>
              <a:rPr lang="zh-CN" altLang="zh-CN" sz="2000" dirty="0"/>
              <a:t>故今日之责任，不在他人，而全在我少年。少年智则国智，少年富则国富，少年强则国强，少年独立则国独立，少年自由则国自由，少年进步则国进步，少年胜于欧洲则国胜于欧洲，少年雄于地球则国雄于地球。</a:t>
            </a:r>
          </a:p>
          <a:p>
            <a:r>
              <a:rPr lang="en-US" altLang="zh-CN" sz="2000" dirty="0"/>
              <a:t>      </a:t>
            </a:r>
            <a:r>
              <a:rPr lang="zh-CN" altLang="zh-CN" sz="2000" dirty="0"/>
              <a:t>红日初升，其道大光。河出伏流，一泻汪洋。潜龙腾渊，鳞爪飞扬。乳虎啸谷，百兽震惶。鹰隼试翼，风尘吸张。奇花初胎，矞矞皇皇。干将发硎，有作其芒。天戴其苍，地履其黄</a:t>
            </a:r>
            <a:r>
              <a:rPr lang="zh-CN" altLang="zh-CN" sz="2000" baseline="30000" dirty="0"/>
              <a:t>④</a:t>
            </a:r>
            <a:r>
              <a:rPr lang="zh-CN" altLang="zh-CN" sz="2000" dirty="0"/>
              <a:t>。纵有千古，横有八荒。前途似海，来日方长。</a:t>
            </a:r>
          </a:p>
          <a:p>
            <a:r>
              <a:rPr lang="en-US" altLang="zh-CN" sz="2000" dirty="0"/>
              <a:t>      </a:t>
            </a:r>
            <a:r>
              <a:rPr lang="zh-CN" altLang="zh-CN" sz="2000" dirty="0"/>
              <a:t>美哉，我少年中国，与天不老！壮哉，我中国少年，与国无疆！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6070466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413472"/>
            <a:ext cx="2534616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《论语》节选 </a:t>
            </a:r>
          </a:p>
        </p:txBody>
      </p:sp>
      <p:sp>
        <p:nvSpPr>
          <p:cNvPr id="23" name="矩形 22"/>
          <p:cNvSpPr/>
          <p:nvPr/>
        </p:nvSpPr>
        <p:spPr>
          <a:xfrm>
            <a:off x="5118749" y="2270271"/>
            <a:ext cx="631125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  </a:t>
            </a:r>
            <a:r>
              <a:rPr lang="zh-CN" altLang="zh-CN" sz="2000" dirty="0"/>
              <a:t>子曰：“君子食无求饱，居无求安，敏于事而慎于言，就有道而正焉，可谓好学也已。”（《学而》）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zh-CN" altLang="zh-CN" sz="2000" dirty="0"/>
              <a:t>子曰：“人而不仁，如礼何？人而不仁，如乐何？”（《八佾》）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en-US" altLang="zh-CN" sz="2000" dirty="0"/>
              <a:t>       </a:t>
            </a:r>
            <a:r>
              <a:rPr lang="zh-CN" altLang="zh-CN" sz="2000" dirty="0"/>
              <a:t>子曰：“朝闻道，夕死可矣。</a:t>
            </a:r>
            <a:r>
              <a:rPr lang="en-US" altLang="zh-CN" sz="2000" dirty="0"/>
              <a:t>”</a:t>
            </a:r>
            <a:r>
              <a:rPr lang="zh-CN" altLang="zh-CN" sz="2000" dirty="0"/>
              <a:t>（《里仁》）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en-US" altLang="zh-CN" sz="2000" dirty="0"/>
              <a:t>       </a:t>
            </a:r>
            <a:r>
              <a:rPr lang="zh-CN" altLang="zh-CN" sz="2000" dirty="0"/>
              <a:t>子曰：“君子喻于义，小人喻于利。”（《里仁》）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en-US" altLang="zh-CN" sz="2000" dirty="0"/>
              <a:t>       </a:t>
            </a:r>
            <a:r>
              <a:rPr lang="zh-CN" altLang="zh-CN" sz="2000" dirty="0"/>
              <a:t>子曰：“见贤思齐焉，见不贤而内自省也。</a:t>
            </a:r>
            <a:r>
              <a:rPr lang="en-US" altLang="zh-CN" sz="2000" dirty="0"/>
              <a:t>”</a:t>
            </a:r>
            <a:r>
              <a:rPr lang="zh-CN" altLang="zh-CN" sz="2000" dirty="0"/>
              <a:t>（《里仁》）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en-US" altLang="zh-CN" sz="2000" dirty="0"/>
              <a:t>       </a:t>
            </a:r>
            <a:r>
              <a:rPr lang="zh-CN" altLang="zh-CN" sz="2000" dirty="0"/>
              <a:t>子曰：“质胜文则野，文胜质则史。文质彬彬</a:t>
            </a:r>
            <a:r>
              <a:rPr lang="zh-CN" altLang="zh-CN" sz="2000" b="1" dirty="0"/>
              <a:t>，</a:t>
            </a:r>
            <a:r>
              <a:rPr lang="zh-CN" altLang="zh-CN" sz="2000" dirty="0"/>
              <a:t>然后君子。”（《雍也》）</a:t>
            </a:r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4720932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413472"/>
            <a:ext cx="2534616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《论语》节选 </a:t>
            </a:r>
          </a:p>
        </p:txBody>
      </p:sp>
      <p:sp>
        <p:nvSpPr>
          <p:cNvPr id="23" name="矩形 22"/>
          <p:cNvSpPr/>
          <p:nvPr/>
        </p:nvSpPr>
        <p:spPr>
          <a:xfrm>
            <a:off x="5015865" y="1600201"/>
            <a:ext cx="6414135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        </a:t>
            </a:r>
            <a:r>
              <a:rPr lang="zh-CN" altLang="zh-CN" sz="2000" dirty="0"/>
              <a:t>曾子曰：“士不可以不弘毅，任重而道远。仁以为己任，不亦重乎？死而后已，不亦远乎？</a:t>
            </a:r>
            <a:r>
              <a:rPr lang="en-US" altLang="zh-CN" sz="2000" dirty="0"/>
              <a:t>”</a:t>
            </a:r>
            <a:r>
              <a:rPr lang="zh-CN" altLang="zh-CN" sz="2000" dirty="0"/>
              <a:t>（《泰伯》）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en-US" altLang="zh-CN" sz="2000" dirty="0"/>
              <a:t>       </a:t>
            </a:r>
            <a:r>
              <a:rPr lang="zh-CN" altLang="zh-CN" sz="2000" dirty="0"/>
              <a:t>子曰：“譬如为山，未成一篑，止，吾止也。譬如平地，虽覆一篑，进，吾往也。”（《子罕》）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en-US" altLang="zh-CN" sz="2000" dirty="0"/>
              <a:t>       </a:t>
            </a:r>
            <a:r>
              <a:rPr lang="zh-CN" altLang="zh-CN" sz="2000" dirty="0"/>
              <a:t>子曰：“知者不惑，仁者不忧，勇者不惧。”（《子罕》）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en-US" altLang="zh-CN" sz="2000" dirty="0"/>
              <a:t>      </a:t>
            </a:r>
            <a:r>
              <a:rPr lang="zh-CN" altLang="zh-CN" sz="2000" dirty="0"/>
              <a:t>颜渊问仁。子曰：“克己复礼为仁。一日克己复礼，天下归仁焉。为仁由己，而由人乎哉？”颜渊曰：“请问其目。”子曰：“非礼勿视，非礼勿听，非礼勿言，非礼勿动。”颜渊曰：“回虽不敏，请事斯语矣。”（《颜渊》）</a:t>
            </a:r>
            <a:r>
              <a:rPr lang="en-US" altLang="zh-CN" sz="2000" dirty="0"/>
              <a:t> </a:t>
            </a:r>
          </a:p>
          <a:p>
            <a:r>
              <a:rPr lang="en-US" altLang="zh-CN" sz="2000" dirty="0"/>
              <a:t>       </a:t>
            </a:r>
            <a:r>
              <a:rPr lang="zh-CN" altLang="zh-CN" sz="2000" dirty="0"/>
              <a:t>子贡问曰：“有一言而可以终身行之者乎？”子曰：“其‘恕’乎！己所不欲，勿施于人。”（《卫灵公》）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r>
              <a:rPr lang="zh-CN" altLang="zh-CN" sz="2000" dirty="0"/>
              <a:t>子曰：“小子何莫学夫《诗》？《诗》可以兴</a:t>
            </a:r>
            <a:r>
              <a:rPr lang="zh-CN" altLang="zh-CN" sz="2000" b="1" dirty="0"/>
              <a:t>，</a:t>
            </a:r>
            <a:r>
              <a:rPr lang="zh-CN" altLang="zh-CN" sz="2000" dirty="0"/>
              <a:t>可以观，可以群，可以怨。迩之事父，远之事君。多识于鸟兽草木之名。”（《阳货》）</a:t>
            </a:r>
            <a:r>
              <a:rPr lang="en-US" altLang="zh-CN" sz="2000" dirty="0"/>
              <a:t> </a:t>
            </a:r>
            <a:endParaRPr lang="zh-CN" altLang="zh-CN" sz="2000" dirty="0"/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798404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413472"/>
            <a:ext cx="2534616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《逍遥游》节选</a:t>
            </a:r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 </a:t>
            </a:r>
            <a:endParaRPr lang="zh-CN" altLang="zh-CN" sz="2000" dirty="0"/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北冥有鱼，其名为鲲。鲲之大，不知其几千里也</a:t>
            </a:r>
            <a:r>
              <a:rPr lang="en-US" altLang="zh-CN" sz="2000" dirty="0"/>
              <a:t>!</a:t>
            </a:r>
            <a:r>
              <a:rPr lang="zh-CN" altLang="zh-CN" sz="2000" dirty="0"/>
              <a:t>化而为鸟，其名为鹏。鹏之背，不知其几千里也；怒而飞，其翼若垂天之云。是鸟也，海运则将徙于南冥。南冥者，天池也。</a:t>
            </a:r>
            <a:r>
              <a:rPr lang="en-US" altLang="zh-CN" sz="2000" b="1" dirty="0"/>
              <a:t> </a:t>
            </a:r>
            <a:r>
              <a:rPr lang="zh-CN" altLang="zh-CN" dirty="0"/>
              <a:t>《齐谐》者，志怪者也。《谐》之言曰：“鹏之徙于南冥也，水击三千里，抟扶摇而上者九万里，去以六月息者也。”野马也，尘埃也，生物之以息相吹也。</a:t>
            </a:r>
            <a:r>
              <a:rPr lang="zh-CN" altLang="zh-CN" sz="2000" dirty="0"/>
              <a:t>天之苍苍，其正色邪？其远而无所至极邪？其视下也，亦若是则已矣。且夫水之积也不厚，则其负大舟也无力。覆杯水于坳堂之上，则芥为之舟，置杯焉则胶，水浅而舟大也。风之积也不厚，则其负大翼也无力。故九万里，则风斯在下矣</a:t>
            </a:r>
            <a:r>
              <a:rPr lang="zh-CN" altLang="zh-CN" sz="2000" b="1" dirty="0"/>
              <a:t>，</a:t>
            </a:r>
            <a:r>
              <a:rPr lang="zh-CN" altLang="zh-CN" sz="2000" dirty="0"/>
              <a:t>而后乃今培风；背负青天，而莫之夭阏者，而后乃今将图南。</a:t>
            </a:r>
          </a:p>
          <a:p>
            <a:endParaRPr lang="zh-CN" altLang="zh-CN" sz="2000" dirty="0"/>
          </a:p>
          <a:p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5050895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413472"/>
            <a:ext cx="2534616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《逍遥游》节选</a:t>
            </a:r>
          </a:p>
        </p:txBody>
      </p:sp>
      <p:sp>
        <p:nvSpPr>
          <p:cNvPr id="23" name="矩形 22"/>
          <p:cNvSpPr/>
          <p:nvPr/>
        </p:nvSpPr>
        <p:spPr>
          <a:xfrm>
            <a:off x="4892041" y="1939291"/>
            <a:ext cx="643507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       </a:t>
            </a:r>
            <a:endParaRPr lang="zh-CN" altLang="zh-CN" dirty="0"/>
          </a:p>
          <a:p>
            <a:r>
              <a:rPr lang="en-US" altLang="zh-CN" dirty="0"/>
              <a:t>         </a:t>
            </a:r>
            <a:r>
              <a:rPr lang="zh-CN" altLang="zh-CN" sz="2000" dirty="0"/>
              <a:t>蜩与学鸠笑之曰：“我决起而飞，抢榆枋，时则不至，而控于地而已矣，奚以之九万里而南为</a:t>
            </a:r>
            <a:r>
              <a:rPr lang="en-US" altLang="zh-CN" sz="2000" dirty="0"/>
              <a:t>!</a:t>
            </a:r>
            <a:r>
              <a:rPr lang="zh-CN" altLang="zh-CN" sz="2000" dirty="0"/>
              <a:t>”适莽苍者，三飡而反，腹犹果然；适百里者，宿舂粮；适千里者，三月聚粮。之二虫又何知</a:t>
            </a:r>
            <a:r>
              <a:rPr lang="en-US" altLang="zh-CN" sz="2000" dirty="0"/>
              <a:t>!</a:t>
            </a:r>
            <a:r>
              <a:rPr lang="zh-CN" altLang="zh-CN" sz="2000" dirty="0"/>
              <a:t>小知不及大知，小年不及大年。奚以知其然也？朝菌不知晦朔，蟪蛄不知春秋，此小年也。楚之南有冥灵者，以五百岁为春，五百岁为秋；上古有大椿者，以八千岁为春，八千岁为秋，此大年也。而彭祖乃今以久特闻，众人匹之，不亦悲乎</a:t>
            </a:r>
            <a:r>
              <a:rPr lang="en-US" altLang="zh-CN" sz="2000" dirty="0"/>
              <a:t>!</a:t>
            </a:r>
            <a:r>
              <a:rPr lang="zh-CN" altLang="zh-CN" sz="2000" dirty="0"/>
              <a:t>汤之问棘也是已：“穷发之北有冥海者，天池也。有鱼焉，其广数千里，未有知其修者，其名为鲲；有鸟焉，其名为鹏，背若</a:t>
            </a:r>
            <a:r>
              <a:rPr lang="zh-CN" altLang="zh-CN" sz="2000" b="1" dirty="0"/>
              <a:t>泰</a:t>
            </a:r>
            <a:r>
              <a:rPr lang="zh-CN" altLang="zh-CN" sz="2000" dirty="0"/>
              <a:t>山</a:t>
            </a:r>
            <a:r>
              <a:rPr lang="zh-CN" altLang="zh-CN" sz="2000" b="1" dirty="0"/>
              <a:t>，</a:t>
            </a:r>
            <a:r>
              <a:rPr lang="zh-CN" altLang="zh-CN" sz="2000" dirty="0"/>
              <a:t>翼若垂天之云，抟扶摇羊角而上者九万里，绝云气，负青天，然后图南，且适南冥也。斥鴳笑之曰：‘彼且奚适也？我腾跃而上，不过数仞而下，翱翔蓬蒿之间，此亦飞之至也。而彼且奚适也？’”此小大之辩也。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7295399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413473"/>
            <a:ext cx="2534616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《逍遥游》节选</a:t>
            </a:r>
          </a:p>
        </p:txBody>
      </p:sp>
      <p:sp>
        <p:nvSpPr>
          <p:cNvPr id="23" name="矩形 22"/>
          <p:cNvSpPr/>
          <p:nvPr/>
        </p:nvSpPr>
        <p:spPr>
          <a:xfrm>
            <a:off x="5015865" y="2285511"/>
            <a:ext cx="631125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       </a:t>
            </a:r>
            <a:endParaRPr lang="zh-CN" altLang="zh-CN" dirty="0"/>
          </a:p>
          <a:p>
            <a:r>
              <a:rPr lang="en-US" altLang="zh-CN" dirty="0"/>
              <a:t>          </a:t>
            </a:r>
            <a:r>
              <a:rPr lang="zh-CN" altLang="zh-CN" sz="2000" dirty="0"/>
              <a:t>故夫知效一官</a:t>
            </a:r>
            <a:r>
              <a:rPr lang="zh-CN" altLang="zh-CN" sz="2000" b="1" dirty="0"/>
              <a:t>，</a:t>
            </a:r>
            <a:r>
              <a:rPr lang="zh-CN" altLang="zh-CN" sz="2000" dirty="0"/>
              <a:t>行比一乡</a:t>
            </a:r>
            <a:r>
              <a:rPr lang="zh-CN" altLang="zh-CN" sz="2000" b="1" dirty="0"/>
              <a:t>，</a:t>
            </a:r>
            <a:r>
              <a:rPr lang="zh-CN" altLang="zh-CN" sz="2000" dirty="0"/>
              <a:t>德合一君，而征一国者，其自视也，亦若此矣。而宋荣子犹然笑之。且举世而誉之而不加劝，举世而非之而不加沮，定乎内外之分，辨乎荣辱之境，斯已矣。彼其于世，未数数然也。虽然，犹有未树也。夫列子御风而行，泠然善也，旬有五日而后反。彼于致福者，未数数然也。此虽免乎行，犹有所待者也。若夫乘天地之正，而御六气之辩，以游无穷者，彼且恶乎待哉</a:t>
            </a:r>
            <a:r>
              <a:rPr lang="en-US" altLang="zh-CN" sz="2000" dirty="0"/>
              <a:t>! </a:t>
            </a:r>
            <a:r>
              <a:rPr lang="zh-CN" altLang="zh-CN" sz="2000" dirty="0"/>
              <a:t>故曰：至人无己，神人无功，圣人无名。</a:t>
            </a:r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7030" y="1939290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7617991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2" y="382889"/>
            <a:ext cx="2963377" cy="4616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sz="2400" dirty="0"/>
              <a:t>《荀子》：《劝学》 </a:t>
            </a:r>
          </a:p>
        </p:txBody>
      </p:sp>
      <p:sp>
        <p:nvSpPr>
          <p:cNvPr id="23" name="矩形 22"/>
          <p:cNvSpPr/>
          <p:nvPr/>
        </p:nvSpPr>
        <p:spPr>
          <a:xfrm>
            <a:off x="4648834" y="1353288"/>
            <a:ext cx="6872605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        </a:t>
            </a:r>
            <a:endParaRPr lang="zh-CN" altLang="zh-CN" sz="2000" dirty="0"/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君子</a:t>
            </a:r>
            <a:r>
              <a:rPr lang="en-US" altLang="zh-CN" sz="2000" dirty="0"/>
              <a:t>曰</a:t>
            </a:r>
            <a:r>
              <a:rPr lang="zh-CN" altLang="zh-CN" sz="2000" dirty="0"/>
              <a:t>：学不可以已。</a:t>
            </a:r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青，取之于蓝，而青于蓝；冰，水为之，而寒于水。木直中绳，輮以为轮，其曲中规。虽有槁暴，不复挺者，輮使之然也。故木受绳则直，金就砺则利，君子博学而日参省乎己，则知明而行无过矣。</a:t>
            </a:r>
            <a:endParaRPr lang="en-US" altLang="zh-CN" sz="2000" dirty="0"/>
          </a:p>
          <a:p>
            <a:r>
              <a:rPr lang="en-US" altLang="zh-CN" sz="2000" dirty="0"/>
              <a:t>         </a:t>
            </a:r>
            <a:r>
              <a:rPr lang="zh-CN" altLang="zh-CN" sz="2000" dirty="0"/>
              <a:t>吾尝终日而思矣，不如须臾之所学也；吾尝跂而望矣，不如登高之博见也。登高而招，臂非加长也，而见者远；顺风而呼，声非加疾也，而闻者彰。假舆马者，非利足也，而致千里；假舟楫者，非能水也，而绝江河。君子生非异也，善假于物也。</a:t>
            </a:r>
            <a:endParaRPr lang="en-US" altLang="zh-CN" sz="2000" dirty="0"/>
          </a:p>
          <a:p>
            <a:r>
              <a:rPr lang="en-US" altLang="zh-CN" sz="2000" dirty="0"/>
              <a:t>        </a:t>
            </a:r>
            <a:r>
              <a:rPr lang="zh-CN" altLang="zh-CN" sz="2000" dirty="0"/>
              <a:t>积土成山，风雨兴焉；积水成渊，蛟龙生焉；积善成德，而神明自得，圣心备焉。故不积跬步，无以至千里；不积小流，无成江海。骐骥一跃，不能十步；驽马十驾，功在不舍。锲而舍之，朽木不折；锲而不舍，金石可镂。蚓无爪牙之利，筋骨之强，上食埃土，下饮黄泉，用心一也。蟹六跪而二螯，非蛇鳝之穴无可寄托者，用心躁也。</a:t>
            </a:r>
          </a:p>
          <a:p>
            <a:endParaRPr lang="en-US" altLang="zh-CN" sz="2000" dirty="0"/>
          </a:p>
          <a:p>
            <a:endParaRPr lang="zh-CN" altLang="zh-CN" sz="2000" dirty="0"/>
          </a:p>
          <a:p>
            <a:endParaRPr lang="zh-CN" altLang="zh-CN" dirty="0"/>
          </a:p>
          <a:p>
            <a:endParaRPr lang="zh-CN" altLang="zh-CN" dirty="0"/>
          </a:p>
        </p:txBody>
      </p:sp>
      <p:pic>
        <p:nvPicPr>
          <p:cNvPr id="2" name="图片 1" descr="/Users/any/Downloads/2-6.tif2-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929027"/>
            <a:ext cx="4648835" cy="3575685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119346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4717</Words>
  <Application>Microsoft Office PowerPoint</Application>
  <PresentationFormat>宽屏</PresentationFormat>
  <Paragraphs>159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Source Han Sans CN Bold</vt:lpstr>
      <vt:lpstr>楷体</vt:lpstr>
      <vt:lpstr>思源黑体 CN</vt:lpstr>
      <vt:lpstr>思源黑体 CN Heavy</vt:lpstr>
      <vt:lpstr>宋体</vt:lpstr>
      <vt:lpstr>Arial</vt:lpstr>
      <vt:lpstr>Calibri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Administrator</cp:lastModifiedBy>
  <cp:revision>105</cp:revision>
  <dcterms:created xsi:type="dcterms:W3CDTF">2023-11-08T11:26:17Z</dcterms:created>
  <dcterms:modified xsi:type="dcterms:W3CDTF">2024-09-07T11:22:53Z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2052-6.2.2.8394</vt:lpwstr>
  </property>
</Properties>
</file>