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42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4152ce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D904250-F8A8-4C8D-814A-7A2342857AE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民族团结与祖国统一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4152ce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A85C35A-5462-4A6E-A684-848A6B94DD0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9eb2cf8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65f22b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10cc2f3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6a830c4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9eb2cf87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65f22b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10cc2f3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6a830c45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民族团结与祖国统一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4152ce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ACDFF8F-6612-4FD1-AA67-FD84D2DDB90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9eb2cf8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65f22b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10cc2f3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6a830c4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9eb2cf87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65f22b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10cc2f3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6a830c45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民族团结与祖国统一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9B85832-8302-8AA5-3172-1781DC5CC1F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DD6C7AA-BC0D-46E6-B114-B0202716570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4FB8A5A-BAE8-4F66-A2E8-39DB56B4A4E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9eb2cf8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65f22b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10cc2f3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6a830c4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9eb2cf87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65f22b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10cc2f3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6a830c45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1EA6751-2AEF-494D-9D28-E5DA449FE95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b9eb2cf8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65f22b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10cc2f3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6a830c4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9eb2cf87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65f22b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10cc2f3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6a830c45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fdf4d827e?colgroup=2,1,25&amp;vcp=1&amp;pid=580187b8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810209"/>
              </p:ext>
            </p:extLst>
          </p:nvPr>
        </p:nvGraphicFramePr>
        <p:xfrm>
          <a:off x="539496" y="1827974"/>
          <a:ext cx="11082528" cy="3906648"/>
        </p:xfrm>
        <a:graphic>
          <a:graphicData uri="http://schemas.openxmlformats.org/drawingml/2006/table">
            <a:tbl>
              <a:tblPr/>
              <a:tblGrid>
                <a:gridCol w="1014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）从制度和政策层面保障了少数民族公民享有平等自由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权利以及经济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文化权利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维护民族团结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巩固祖国统一和促进民族地区发展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具有重大意义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为实现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民族共同发展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共同富裕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奠定了基础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进入新时代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中共中央强调以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铸牢中华民族共同体意识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坚定不移走中国特色解决民族问题的正确道路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完善民族区域自治制度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fdf4d827e?colgroup=2,1,25&amp;vcp=1&amp;pid=580187b87&amp;color=0,0,0&amp;vtp=1&amp;vaab=1&amp;bt=1&amp;bbb=1">
            <a:extLst>
              <a:ext uri="{FF2B5EF4-FFF2-40B4-BE49-F238E27FC236}">
                <a16:creationId xmlns:a16="http://schemas.microsoft.com/office/drawing/2014/main" id="{61A2B354-03EC-D9FE-7235-019B41134965}"/>
              </a:ext>
            </a:extLst>
          </p:cNvPr>
          <p:cNvSpPr txBox="1"/>
          <p:nvPr/>
        </p:nvSpPr>
        <p:spPr>
          <a:xfrm>
            <a:off x="10903879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fdf4d827e?colgroup=2,1,25&amp;vcp=1&amp;pid=580187b8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350982"/>
              </p:ext>
            </p:extLst>
          </p:nvPr>
        </p:nvGraphicFramePr>
        <p:xfrm>
          <a:off x="539496" y="1550606"/>
          <a:ext cx="11082528" cy="4461384"/>
        </p:xfrm>
        <a:graphic>
          <a:graphicData uri="http://schemas.openxmlformats.org/drawingml/2006/table">
            <a:tbl>
              <a:tblPr/>
              <a:tblGrid>
                <a:gridCol w="1014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繁荣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我国各民族发展很不平衡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很多少数民族的生产力水平十分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落后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（1）政治上：进行一系列的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民主改革和社会主义改造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除了剥削和压迫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各族人民翻身做主人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迈进了社会主义社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（2）经济上：采取许多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优惠政策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加强民族地区的经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济建设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民族地区经济有了长足发展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（3）文化上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少数民族文化的保护与发展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对少数民族文化的传承和发展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具有重要意义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fdf4d827e?colgroup=2,1,25&amp;vcp=1&amp;pid=580187b87&amp;color=0,0,0&amp;mp=1&amp;vtp=1&amp;vaab=1&amp;bt=1&amp;bbb=1">
            <a:extLst>
              <a:ext uri="{FF2B5EF4-FFF2-40B4-BE49-F238E27FC236}">
                <a16:creationId xmlns:a16="http://schemas.microsoft.com/office/drawing/2014/main" id="{35BCAA52-A729-387F-1976-8A27B1708C52}"/>
              </a:ext>
            </a:extLst>
          </p:cNvPr>
          <p:cNvSpPr txBox="1"/>
          <p:nvPr/>
        </p:nvSpPr>
        <p:spPr>
          <a:xfrm>
            <a:off x="10903879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fdf4d827e?colgroup=2,1,25&amp;vcp=1&amp;pid=580187b8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3626912"/>
              </p:ext>
            </p:extLst>
          </p:nvPr>
        </p:nvGraphicFramePr>
        <p:xfrm>
          <a:off x="539496" y="2402046"/>
          <a:ext cx="11082528" cy="2781300"/>
        </p:xfrm>
        <a:graphic>
          <a:graphicData uri="http://schemas.openxmlformats.org/drawingml/2006/table">
            <a:tbl>
              <a:tblPr/>
              <a:tblGrid>
                <a:gridCol w="1014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5850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繁荣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（4）进行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西部大开发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为民族地区的加快发展创造了巨大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的历史机遇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青藏铁路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通车）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兴边富民行动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采取特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殊措施帮助人口较少民族加快发展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进一步促进了民族地区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fdf4d827e?colgroup=2,1,25&amp;vcp=1&amp;pid=580187b87&amp;color=0,0,0&amp;mp=1&amp;vtp=1&amp;vaab=1&amp;bt=1&amp;bbb=1">
            <a:extLst>
              <a:ext uri="{FF2B5EF4-FFF2-40B4-BE49-F238E27FC236}">
                <a16:creationId xmlns:a16="http://schemas.microsoft.com/office/drawing/2014/main" id="{A3CE15DF-91E2-4BEE-241A-3A4CAD149844}"/>
              </a:ext>
            </a:extLst>
          </p:cNvPr>
          <p:cNvSpPr txBox="1"/>
          <p:nvPr/>
        </p:nvSpPr>
        <p:spPr>
          <a:xfrm>
            <a:off x="10903879" y="16936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9d5b87e4?vcp=1&amp;pid=aa0a2ea5e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7b74dc73?sp=1&amp;vcp=1&amp;pid=b9d5b87e4&amp;color=0,0,0&amp;vtp=1&amp;vaab=1&amp;bbb=1"/>
          <p:cNvSpPr/>
          <p:nvPr/>
        </p:nvSpPr>
        <p:spPr>
          <a:xfrm>
            <a:off x="539496" y="123346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实行民族区域自治制度的优越性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有助于把国家统一和民族区域自治结合起来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既维护了国家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又保障了少数民族管理本民族地区事务的权利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有助于把国家的方针政策和民族地区的具体特点结合起来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做到因民族制宜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因地区制宜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从而有利于民族地区经济和社会各项事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业的发展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有助于把国家富强和民族繁荣结合起来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有助于把各民族热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爱祖国的感情和热爱本民族的感情结合起来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b405c131?vcp=1&amp;pid=aa0a2ea5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08bcee4b8?iti=1&amp;vcp=1&amp;pid=db405c13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032" y="1595800"/>
            <a:ext cx="5847608" cy="238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08bcee4b8?iti=1&amp;vcp=1&amp;pid=db405c131&amp;color=0,0,0&amp;vtp=1&amp;vaab=1&amp;bbb=1"/>
          <p:cNvSpPr/>
          <p:nvPr/>
        </p:nvSpPr>
        <p:spPr>
          <a:xfrm>
            <a:off x="539496" y="4025445"/>
            <a:ext cx="4348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民族自治地方经济发展概况</a:t>
            </a:r>
            <a:endParaRPr lang="en-US" altLang="zh-CN" sz="2800" dirty="0"/>
          </a:p>
        </p:txBody>
      </p:sp>
      <p:pic>
        <p:nvPicPr>
          <p:cNvPr id="5" name="P_7_BD#08bcee4b8?iti=2&amp;vcp=1&amp;pid=db405c131&amp;color=0,0,0&amp;tib=255,255,255&amp;vtp=1&amp;vaab=1&amp;bt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015"/>
          <a:stretch>
            <a:fillRect/>
          </a:stretch>
        </p:blipFill>
        <p:spPr>
          <a:xfrm>
            <a:off x="10011905" y="1595800"/>
            <a:ext cx="1994114" cy="217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08bcee4b8?iti=2&amp;vcp=1&amp;pid=db405c131&amp;color=0,0,0&amp;vtp=1&amp;vaab=1&amp;bbb=1"/>
          <p:cNvSpPr/>
          <p:nvPr/>
        </p:nvSpPr>
        <p:spPr>
          <a:xfrm>
            <a:off x="7714036" y="3980919"/>
            <a:ext cx="1503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青藏铁路</a:t>
            </a:r>
            <a:endParaRPr lang="en-US" altLang="zh-CN" sz="2800" dirty="0"/>
          </a:p>
        </p:txBody>
      </p:sp>
      <p:pic>
        <p:nvPicPr>
          <p:cNvPr id="7" name="图片 6" descr="青藏铁路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3617" y="1595800"/>
            <a:ext cx="3858288" cy="217028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ef64d72b?vcp=1&amp;pid=aa0a2ea5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766e87d84?sp=1&amp;vcp=1&amp;pid=cef64d72b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人民代表大会制度是我国的根本政治制度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民族区域自治制度是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我国的一项基本政治制度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铸牢中华民族共同体意识的做法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学习和宣传我国的民族政策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尊重少数民族的宗教信仰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风俗习惯等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增强民族团结意识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关心少数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民族同学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同破坏民族团结的行为作斗争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a5cdc56d?vcp=1&amp;pid=4665f22b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香港和澳门回归祖国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海峡两岸的交往</a:t>
            </a:r>
            <a:endParaRPr lang="en-US" altLang="zh-CN" sz="3200" dirty="0"/>
          </a:p>
        </p:txBody>
      </p:sp>
      <p:sp>
        <p:nvSpPr>
          <p:cNvPr id="3" name="C_6_BD#251b86a45?vcp=1&amp;pid=7a5cdc56d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9d9f7484c?vcp=1&amp;pid=251b86a45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一国两制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对实现祖国完全统一的意义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0ee23bf5?vcp=1&amp;pid=7a5cdc56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9" name="P_7_BD#efc0e5618?colgroup=2,1,26&amp;vcp=1&amp;pid=70ee23bf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242697"/>
              </p:ext>
            </p:extLst>
          </p:nvPr>
        </p:nvGraphicFramePr>
        <p:xfrm>
          <a:off x="539496" y="1295191"/>
          <a:ext cx="11112934" cy="3902076"/>
        </p:xfrm>
        <a:graphic>
          <a:graphicData uri="http://schemas.openxmlformats.org/drawingml/2006/table">
            <a:tbl>
              <a:tblPr/>
              <a:tblGrid>
                <a:gridCol w="907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743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国两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从维护祖国和中华民族根本利益出发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邓小平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创造性地提出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一国两制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”的伟大构想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一国两制”就是在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一个中国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的前提下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国家的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主体坚持社会主义制度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香港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澳门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台湾保持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原有的资本主义制度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长期不变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“和平统一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一国两制”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是完成祖国统一大业的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基本方针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efc0e5618?colgroup=2,1,14,11&amp;vcp=1&amp;pid=70ee23bf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001154"/>
              </p:ext>
            </p:extLst>
          </p:nvPr>
        </p:nvGraphicFramePr>
        <p:xfrm>
          <a:off x="539496" y="920128"/>
          <a:ext cx="11112443" cy="5331398"/>
        </p:xfrm>
        <a:graphic>
          <a:graphicData uri="http://schemas.openxmlformats.org/drawingml/2006/table">
            <a:tbl>
              <a:tblPr/>
              <a:tblGrid>
                <a:gridCol w="910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97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46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602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65715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“一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国两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制”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香港和澳门回归祖国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0500"/>
                        </a:lnSpc>
                      </a:pPr>
                      <a:r>
                        <a:rPr lang="en-US" altLang="zh-CN" sz="114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728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和澳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门回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归祖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1997年7月1日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中国对香港恢复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行使主权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1999年12月20日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国正式恢复对澳门行使主权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695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标志着中国人民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洗雪了百年国耻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完成祖国统一大业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的道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路上迈出了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重要一步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efc0e5618.table_image?iti=3&amp;tii=2&amp;vcp=1&amp;pid=70ee23bf5&amp;color=0,0,0&amp;mp=1&amp;vtp=1&amp;vaab=1&amp;bbb=1"/>
          <p:cNvSpPr/>
          <p:nvPr/>
        </p:nvSpPr>
        <p:spPr>
          <a:xfrm>
            <a:off x="7704644" y="3723177"/>
            <a:ext cx="3636962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澳门人民欢庆回归祖国</a:t>
            </a:r>
            <a:endParaRPr lang="en-US" altLang="zh-CN" sz="2800" dirty="0"/>
          </a:p>
        </p:txBody>
      </p:sp>
      <p:sp>
        <p:nvSpPr>
          <p:cNvPr id="2" name="P_7_BD#efc0e5618?colgroup=2,1,14,11&amp;vcp=1&amp;pid=70ee23bf5&amp;color=0,0,0&amp;mp=1&amp;vtp=1&amp;vaab=1&amp;bt=1&amp;bbb=1">
            <a:extLst>
              <a:ext uri="{FF2B5EF4-FFF2-40B4-BE49-F238E27FC236}">
                <a16:creationId xmlns:a16="http://schemas.microsoft.com/office/drawing/2014/main" id="{1F2D2588-C094-DCD1-9161-7DD35B3523AC}"/>
              </a:ext>
            </a:extLst>
          </p:cNvPr>
          <p:cNvSpPr txBox="1"/>
          <p:nvPr/>
        </p:nvSpPr>
        <p:spPr>
          <a:xfrm>
            <a:off x="10933793" y="408628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360截图20231013002506551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083045" y="1784649"/>
            <a:ext cx="2850748" cy="193852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efc0e5618?colgroup=2,1,26&amp;vcp=1&amp;pid=70ee23bf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823855"/>
              </p:ext>
            </p:extLst>
          </p:nvPr>
        </p:nvGraphicFramePr>
        <p:xfrm>
          <a:off x="539496" y="1280826"/>
          <a:ext cx="11112934" cy="5011548"/>
        </p:xfrm>
        <a:graphic>
          <a:graphicData uri="http://schemas.openxmlformats.org/drawingml/2006/table">
            <a:tbl>
              <a:tblPr/>
              <a:tblGrid>
                <a:gridCol w="907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743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港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澳门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繁荣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“一国两制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“港人治港”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“澳人治澳”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高度自治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2020年通过的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《中华人民共和国香港特别行政区维护国家安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推动香港进入由乱到治走向由治到兴的新阶段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（1）全面准确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推进“一国两制”实践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宪法和基本法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实施对特别行政区的全面管治权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落实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“爱国者治港”“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爱国者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治澳”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维护国家主权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安全和发展利益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（2）深化内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地和港澳地区交流合作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深入推进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粤港澳大湾区建设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支持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澳门发展经济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改善民生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efc0e5618?colgroup=2,1,26&amp;vcp=1&amp;pid=70ee23bf5&amp;color=0,0,0&amp;mp=1&amp;vtp=1&amp;vaab=1&amp;bt=1&amp;bbb=1">
            <a:extLst>
              <a:ext uri="{FF2B5EF4-FFF2-40B4-BE49-F238E27FC236}">
                <a16:creationId xmlns:a16="http://schemas.microsoft.com/office/drawing/2014/main" id="{E44665D2-239D-BD64-64D6-91E0370D87A4}"/>
              </a:ext>
            </a:extLst>
          </p:cNvPr>
          <p:cNvSpPr txBox="1"/>
          <p:nvPr/>
        </p:nvSpPr>
        <p:spPr>
          <a:xfrm>
            <a:off x="10934285" y="5724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c686ce42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c686ce42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c686ce42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中国现代史（八年级下册）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efc0e5618?colgroup=2,1,26&amp;vcp=1&amp;pid=70ee23bf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468803"/>
              </p:ext>
            </p:extLst>
          </p:nvPr>
        </p:nvGraphicFramePr>
        <p:xfrm>
          <a:off x="539496" y="2388584"/>
          <a:ext cx="11112934" cy="2785428"/>
        </p:xfrm>
        <a:graphic>
          <a:graphicData uri="http://schemas.openxmlformats.org/drawingml/2006/table">
            <a:tbl>
              <a:tblPr/>
              <a:tblGrid>
                <a:gridCol w="907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743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两岸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的交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针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演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（1）新中国成立以后：提出要解放台湾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（2）20世纪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50年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代中期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：争取用和平方式解放台湾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（3）改革开放以后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平统一祖国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“和平统一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一国两制”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对台基本方针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4）进入新时代：尽最大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努力争取和平统一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但决不承诺放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弃使用武力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efc0e5618?colgroup=2,1,26&amp;vcp=1&amp;pid=70ee23bf5&amp;color=0,0,0&amp;mp=1&amp;vtp=1&amp;vaab=1&amp;bt=1&amp;bbb=1">
            <a:extLst>
              <a:ext uri="{FF2B5EF4-FFF2-40B4-BE49-F238E27FC236}">
                <a16:creationId xmlns:a16="http://schemas.microsoft.com/office/drawing/2014/main" id="{5844AF73-0A06-5EC4-712F-0EAA4A017508}"/>
              </a:ext>
            </a:extLst>
          </p:cNvPr>
          <p:cNvSpPr txBox="1"/>
          <p:nvPr/>
        </p:nvSpPr>
        <p:spPr>
          <a:xfrm>
            <a:off x="10934285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efc0e5618?colgroup=2,1,14,11&amp;vcp=1&amp;pid=70ee23bf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338446"/>
              </p:ext>
            </p:extLst>
          </p:nvPr>
        </p:nvGraphicFramePr>
        <p:xfrm>
          <a:off x="539496" y="1397158"/>
          <a:ext cx="11112444" cy="4895788"/>
        </p:xfrm>
        <a:graphic>
          <a:graphicData uri="http://schemas.openxmlformats.org/drawingml/2006/table">
            <a:tbl>
              <a:tblPr/>
              <a:tblGrid>
                <a:gridCol w="910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97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164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784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14092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海峡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两岸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的交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全国人大常委会发表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台湾同胞书》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中国人民解放军奉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命停止对金门和马祖的炮击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800"/>
                        </a:lnSpc>
                      </a:pPr>
                      <a:r>
                        <a:rPr lang="en-US" altLang="zh-CN" sz="11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台湾当局开始被迫调整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三不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政策（隔绝状态被打破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台湾成立海峡交流基金会（海基会）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祖国大陆成立海峡两岸关系协会（海协会）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P_7_BD#efc0e5618.table_image?iti=4&amp;tii=3&amp;vcp=1&amp;pid=70ee23bf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9915" y="1479676"/>
            <a:ext cx="3785616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efc0e5618.table_image?iti=4&amp;tii=4&amp;vcp=1&amp;pid=70ee23bf5&amp;color=0,0,0&amp;vtp=1&amp;vaab=1&amp;bbb=1"/>
          <p:cNvSpPr/>
          <p:nvPr/>
        </p:nvSpPr>
        <p:spPr>
          <a:xfrm>
            <a:off x="8099842" y="3325748"/>
            <a:ext cx="2925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《告台湾同胞书》</a:t>
            </a:r>
            <a:endParaRPr lang="en-US" altLang="zh-CN" sz="2800" dirty="0"/>
          </a:p>
        </p:txBody>
      </p:sp>
      <p:sp>
        <p:nvSpPr>
          <p:cNvPr id="2" name="P_7_BD#efc0e5618?colgroup=2,1,14,11&amp;vcp=1&amp;pid=70ee23bf5&amp;color=0,0,0&amp;vtp=1&amp;vaab=1&amp;bt=1&amp;bbb=1">
            <a:extLst>
              <a:ext uri="{FF2B5EF4-FFF2-40B4-BE49-F238E27FC236}">
                <a16:creationId xmlns:a16="http://schemas.microsoft.com/office/drawing/2014/main" id="{F5709E1B-BCCE-8BA3-3932-D589F8A25AC4}"/>
              </a:ext>
            </a:extLst>
          </p:cNvPr>
          <p:cNvSpPr txBox="1"/>
          <p:nvPr/>
        </p:nvSpPr>
        <p:spPr>
          <a:xfrm>
            <a:off x="10933795" y="6887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efc0e5618?colgroup=2,1,26&amp;vcp=1&amp;pid=70ee23bf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040642"/>
              </p:ext>
            </p:extLst>
          </p:nvPr>
        </p:nvGraphicFramePr>
        <p:xfrm>
          <a:off x="539496" y="1538858"/>
          <a:ext cx="11112934" cy="4484880"/>
        </p:xfrm>
        <a:graphic>
          <a:graphicData uri="http://schemas.openxmlformats.org/drawingml/2006/table">
            <a:tbl>
              <a:tblPr/>
              <a:tblGrid>
                <a:gridCol w="907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743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海峡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两岸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的交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两会就如何表述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坚持一个中国原则的问题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达成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峡两岸同属一个中国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共同努力谋求国家统一”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九二共识”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历史性的重要一步）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江泽民提出发展两岸关系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推进祖国和平统一的八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项主张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2005年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十届全国人大三次会议通过《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反分裂国家法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国国民党主席连战率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和平之旅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访问团访问祖国大陆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2008年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两岸同时举行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三通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启动仪式（重大进展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efc0e5618?colgroup=2,1,26&amp;vcp=1&amp;pid=70ee23bf5&amp;color=0,0,0&amp;vtp=1&amp;vaab=1&amp;bt=1&amp;bbb=1">
            <a:extLst>
              <a:ext uri="{FF2B5EF4-FFF2-40B4-BE49-F238E27FC236}">
                <a16:creationId xmlns:a16="http://schemas.microsoft.com/office/drawing/2014/main" id="{8438B0AE-D42E-4F14-672C-1C626BB5B281}"/>
              </a:ext>
            </a:extLst>
          </p:cNvPr>
          <p:cNvSpPr txBox="1"/>
          <p:nvPr/>
        </p:nvSpPr>
        <p:spPr>
          <a:xfrm>
            <a:off x="10934285" y="8304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7_BD#efc0e5618?colgroup=2,1,26&amp;vcp=1&amp;pid=70ee23bf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144501"/>
              </p:ext>
            </p:extLst>
          </p:nvPr>
        </p:nvGraphicFramePr>
        <p:xfrm>
          <a:off x="539496" y="1827974"/>
          <a:ext cx="11112934" cy="3906648"/>
        </p:xfrm>
        <a:graphic>
          <a:graphicData uri="http://schemas.openxmlformats.org/drawingml/2006/table">
            <a:tbl>
              <a:tblPr/>
              <a:tblGrid>
                <a:gridCol w="907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743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两岸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的交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2015年11月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中共中央总书记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国家主席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习近平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同台湾地区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马英九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在新加坡会晤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1949年以来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两岸领导人的首次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翻开了两岸关系历史性的一页）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2022年发布的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《台湾问题与新时代中国统一事业》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白皮书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全面阐述了新时代解决台湾问题的总体方略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指明了对台工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作方向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中共二十大强调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“和平统一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一国两制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方针是实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现两岸统一的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最佳方式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对两岸同胞和中华民族最有利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efc0e5618?colgroup=2,1,26&amp;vcp=1&amp;pid=70ee23bf5&amp;color=0,0,0&amp;mp=1&amp;vtp=1&amp;vaab=1&amp;bt=1&amp;bbb=1">
            <a:extLst>
              <a:ext uri="{FF2B5EF4-FFF2-40B4-BE49-F238E27FC236}">
                <a16:creationId xmlns:a16="http://schemas.microsoft.com/office/drawing/2014/main" id="{7AB85EBB-DD96-19D9-91C2-F3F2B3520574}"/>
              </a:ext>
            </a:extLst>
          </p:cNvPr>
          <p:cNvSpPr txBox="1"/>
          <p:nvPr/>
        </p:nvSpPr>
        <p:spPr>
          <a:xfrm>
            <a:off x="10934285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7_BD#efc0e5618?colgroup=2,1,26&amp;vcp=1&amp;pid=70ee23bf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271838"/>
              </p:ext>
            </p:extLst>
          </p:nvPr>
        </p:nvGraphicFramePr>
        <p:xfrm>
          <a:off x="539496" y="2665952"/>
          <a:ext cx="11112934" cy="2230692"/>
        </p:xfrm>
        <a:graphic>
          <a:graphicData uri="http://schemas.openxmlformats.org/drawingml/2006/table">
            <a:tbl>
              <a:tblPr/>
              <a:tblGrid>
                <a:gridCol w="907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743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海峡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两岸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的交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对两岸关系和平发展的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最大现实威胁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“台独”势力及其分裂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我们要坚持团结广大台湾同胞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坚定支持岛内爱国统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一力量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共同把握历史大势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坚守民族大义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坚定反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“独”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efc0e5618?colgroup=2,1,26&amp;vcp=1&amp;pid=70ee23bf5&amp;color=0,0,0&amp;mp=1&amp;vtp=1&amp;vaab=1&amp;bt=1&amp;bbb=1">
            <a:extLst>
              <a:ext uri="{FF2B5EF4-FFF2-40B4-BE49-F238E27FC236}">
                <a16:creationId xmlns:a16="http://schemas.microsoft.com/office/drawing/2014/main" id="{84A42073-23A2-1EA2-287F-CC6943B29AD4}"/>
              </a:ext>
            </a:extLst>
          </p:cNvPr>
          <p:cNvSpPr txBox="1"/>
          <p:nvPr/>
        </p:nvSpPr>
        <p:spPr>
          <a:xfrm>
            <a:off x="10934285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1ba17e1f?vcp=1&amp;pid=7a5cdc56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5b1016eb4?sp=1&amp;vcp=1&amp;pid=f1ba17e1f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香港和澳门成功回归祖国的原因与启示</a:t>
            </a:r>
            <a:endParaRPr lang="en-US" altLang="zh-CN" sz="2800" dirty="0"/>
          </a:p>
        </p:txBody>
      </p:sp>
      <p:graphicFrame>
        <p:nvGraphicFramePr>
          <p:cNvPr id="27" name="P_7_BD#5b1016eb4?colgroup=2,27&amp;vcp=1&amp;pid=f1ba17e1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241733"/>
              </p:ext>
            </p:extLst>
          </p:nvPr>
        </p:nvGraphicFramePr>
        <p:xfrm>
          <a:off x="539496" y="1929556"/>
          <a:ext cx="11091672" cy="2810828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95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108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（1）香港和澳门自古就是中国领土不可分割的一部分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（2）邓小平提出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一国两制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伟大构想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为解决香港和澳门问题提供了正确的指导方针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（3）改革开放以来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我国综合国力不断增强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国际地位大大提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5b1016eb4?colgroup=2,27&amp;vcp=1&amp;pid=f1ba17e1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498708"/>
              </p:ext>
            </p:extLst>
          </p:nvPr>
        </p:nvGraphicFramePr>
        <p:xfrm>
          <a:off x="539496" y="2098992"/>
          <a:ext cx="11091672" cy="3364612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95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886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（4）实现祖国统一是包括港澳台同胞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海外侨胞和祖国大陆全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体同胞在内的整个中华民族的强烈愿望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5）外交人员的努力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全国各族人民的支持和推动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国家统一是我国历史发展的必然趋势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完成祖国统一大业是中华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儿女的共同心愿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是民心所向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大势所趋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我们要树立坚定的信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为完成祖国统一大业而努力奋斗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5b1016eb4?colgroup=2,27&amp;vcp=1&amp;pid=f1ba17e1f&amp;color=0,0,0&amp;mp=1&amp;vtp=1&amp;vaab=1&amp;bt=1&amp;bbb=1">
            <a:extLst>
              <a:ext uri="{FF2B5EF4-FFF2-40B4-BE49-F238E27FC236}">
                <a16:creationId xmlns:a16="http://schemas.microsoft.com/office/drawing/2014/main" id="{EA6AA939-51DA-5406-EB11-5F59E2A00723}"/>
              </a:ext>
            </a:extLst>
          </p:cNvPr>
          <p:cNvSpPr txBox="1"/>
          <p:nvPr/>
        </p:nvSpPr>
        <p:spPr>
          <a:xfrm>
            <a:off x="10913023" y="139058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3a023dfa?vcp=1&amp;pid=7a5cdc56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3f4dfd396?sp=1&amp;vcp=1&amp;pid=23a023dfa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一国两制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构想最早是针对台湾问题提出的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首先在香港问题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和澳门问题上得到实践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总体目标是完成祖国统一大业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台湾地区是中国领土不可分割的一部分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台湾问题是中国的内政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问题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不允许任何国家干涉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10cc2f3f.fixed?vcp=1&amp;pid=e4152ce2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民族团结与祖国统一</a:t>
            </a:r>
            <a:endParaRPr lang="en-US" altLang="zh-CN" sz="4000" dirty="0"/>
          </a:p>
        </p:txBody>
      </p:sp>
      <p:sp>
        <p:nvSpPr>
          <p:cNvPr id="3" name="C_4_BD#b10cc2f3f.fixed?vcp=1&amp;pid=e4152ce2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9a8c53f98?vaa=1&amp;vcp=1&amp;vis=1&amp;pid=b10cc2f3f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【大单元教学】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下面是历史老师进行大单元复习时制作的结构图。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“?”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处应填入的是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5_BD.1_2#9a8c53f98?vaa=1&amp;vcp=1&amp;vis=1&amp;pid=b10cc2f3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891329"/>
            <a:ext cx="11064240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1_3#9a8c53f98.choices?vaa=1&amp;vcp=1&amp;vis=1&amp;pid=b10cc2f3f&amp;color=0,0,0&amp;vtp=1&amp;vaab=1&amp;bbb=1"/>
          <p:cNvSpPr/>
          <p:nvPr/>
        </p:nvSpPr>
        <p:spPr>
          <a:xfrm>
            <a:off x="539496" y="50028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.社会主义现代化建设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.社会主义的曲折发展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C.多元一体格局的发展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.人民生活水平的提高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9eb2cf87.fixed?vcp=1&amp;pid=e4152ce2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民族团结与祖国统一</a:t>
            </a:r>
            <a:endParaRPr lang="en-US" altLang="zh-CN" sz="4000" dirty="0"/>
          </a:p>
        </p:txBody>
      </p:sp>
      <p:sp>
        <p:nvSpPr>
          <p:cNvPr id="3" name="C_4_BD#b9eb2cf87.fixed?vcp=1&amp;pid=e4152ce2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9a8c53f98?vaa=1&amp;vcp=1&amp;vis=1&amp;pid=b10cc2f3f&amp;color=0,0,0&amp;vtp=1&amp;vaab=1&amp;bt=1&amp;bbb=1&amp;hb=1"/>
          <p:cNvSpPr/>
          <p:nvPr/>
        </p:nvSpPr>
        <p:spPr>
          <a:xfrm>
            <a:off x="539496" y="1401336"/>
            <a:ext cx="11109960" cy="2550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</a:t>
            </a:r>
            <a:r>
              <a:rPr lang="en-US" altLang="zh-CN" sz="2800" b="1" i="0" spc="-5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】</a:t>
            </a:r>
            <a:r>
              <a:rPr lang="en-US" altLang="zh-CN" sz="2800" b="0" i="0" spc="-5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“多元一体”是中华文明和中华民族形成和发展的特征，“多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元”强调多样性，尊重不同民族、不同文化、不同宗教信仰的存在</a:t>
            </a:r>
            <a:r>
              <a:rPr lang="en-US" altLang="zh-CN" sz="2800" b="0" i="0" spc="-5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；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一体”强调整体性，即在多样性中存在着共同的价值观、共同的历史</a:t>
            </a:r>
            <a:endParaRPr lang="en-US" altLang="zh-CN" sz="2800" b="0" i="0" spc="-5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命运和共同的国家认同</a:t>
            </a:r>
            <a:r>
              <a:rPr lang="en-US" altLang="zh-CN" sz="2800" b="0" i="0" spc="-5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以上结构图中包括了“各民族共同繁荣发展</a:t>
            </a:r>
            <a:r>
              <a:rPr lang="en-US" altLang="zh-CN" sz="2800" b="0" i="0" spc="-5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和“推进祖国统一大业”两大部分，它们共同体现了“多元一体格局的</a:t>
            </a:r>
            <a:endParaRPr lang="en-US" altLang="zh-CN" sz="2800" b="0" i="0" spc="-5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发展</a:t>
            </a:r>
            <a:r>
              <a:rPr lang="en-US" altLang="zh-CN" sz="2800" b="0" i="0" spc="-5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”。故选C项。</a:t>
            </a:r>
            <a:endParaRPr lang="en-US" altLang="zh-CN" sz="2800" spc="-5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QC_5_AN.2_1#9a8c53f98?vaa=1&amp;vcp=1&amp;vis=1&amp;pid=b10cc2f3f&amp;color=0,0,0&amp;vtp=1&amp;vaab=1&amp;bbb=1"/>
          <p:cNvSpPr/>
          <p:nvPr/>
        </p:nvSpPr>
        <p:spPr>
          <a:xfrm>
            <a:off x="539496" y="4620126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377fc886c?vcp=1&amp;pid=b10cc2f3f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请完成第257—258页［备考练习］习题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6a830c45.fixed?vcp=1&amp;pid=e4152ce2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民族团结与祖国统一</a:t>
            </a:r>
            <a:endParaRPr lang="en-US" altLang="zh-CN" sz="4000" dirty="0"/>
          </a:p>
        </p:txBody>
      </p:sp>
      <p:sp>
        <p:nvSpPr>
          <p:cNvPr id="3" name="C_4_BD#36a830c45.fixed?vcp=1&amp;pid=e4152ce2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第19讲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民族团结与祖国统一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befd01d?vcp=1&amp;pid=36a830c45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4ae2f88b5?vaa=1&amp;vcp=1&amp;vis=1&amp;pid=8cbefd01d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1.（2024·广西贺州·模拟）广西融水苗族自治县、三江侗族自治县的设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置，反映了我国实行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6_1#4ae2f88b5.bracket?vaa=1&amp;vcp=1&amp;vis=1&amp;pid=8cbefd01d&amp;color=0,0,0&amp;vpa=2&amp;vtp=1&amp;vaab=1"/>
          <p:cNvSpPr/>
          <p:nvPr/>
        </p:nvSpPr>
        <p:spPr>
          <a:xfrm>
            <a:off x="4079437" y="194180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5_2#4ae2f88b5.choices?vaa=1&amp;vcp=1&amp;vis=1&amp;pid=8cbefd01d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.人民代表大会制度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.政治协商制度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C.民族区域自治制度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.三权分立制度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_1#8a12116c3?vaa=1&amp;vcp=1&amp;vis=1&amp;pid=8cbefd01d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2.（2024·北京·中考）1997年7月1日的一篇新闻报道中说，1841年1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月，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英国侵略军将米字旗插上海岛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，今天五星红旗在此升起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。报道中对应的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历史事件分别是(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8_1#8a12116c3.bracket?vaa=1&amp;vcp=1&amp;vis=1&amp;pid=8cbefd01d&amp;color=0,0,0&amp;vpa=3&amp;vtp=1&amp;vaab=1"/>
          <p:cNvSpPr/>
          <p:nvPr/>
        </p:nvSpPr>
        <p:spPr>
          <a:xfrm>
            <a:off x="3305715" y="24865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7_2#8a12116c3.choices?vaa=1&amp;vcp=1&amp;vis=1&amp;pid=8cbefd01d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A.鸦片战争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香港回归祖国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.第二次鸦片战争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澳门回归祖国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.甲午中日战争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香港回归祖国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.八国联军侵华战争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澳门回归祖国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_1#cb0b4e5b0?vaa=1&amp;vcp=1&amp;vis=1&amp;pid=8cbefd01d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3.（2024·云南昆明·模拟，有改动）1992年，两岸中国人选择以对话代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替对抗、以沟通化解分歧、以协商促进合作，达成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海峡两岸同属一个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中国，共同努力谋求国家统一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由此奠定的两岸关系发展的政治基础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0_1#cb0b4e5b0.bracket?vaa=1&amp;vcp=1&amp;vis=1&amp;pid=8cbefd01d&amp;color=0,0,0&amp;vpa=4&amp;vtp=1&amp;vaab=1"/>
          <p:cNvSpPr/>
          <p:nvPr/>
        </p:nvSpPr>
        <p:spPr>
          <a:xfrm>
            <a:off x="1172115" y="3463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9_2#cb0b4e5b0.choices?vaa=1&amp;vcp=1&amp;vis=1&amp;pid=8cbefd01d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一国两制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九二共识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C.《反分裂国家法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D.八项主张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_1#c8e23fa01?vaa=1&amp;vcp=1&amp;vis=1&amp;pid=8cbefd01d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4.（2024·广西玉林·模拟）解决台湾问题、实现祖国完全统一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，是全体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中华儿女的共同愿望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，是中华民族的根本利益所在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。为了推进祖国和平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我国提出了(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2_1#c8e23fa01.bracket?vaa=1&amp;vcp=1&amp;vis=1&amp;pid=8cbefd01d&amp;color=0,0,0&amp;vpa=5&amp;vtp=1&amp;vaab=1"/>
          <p:cNvSpPr/>
          <p:nvPr/>
        </p:nvSpPr>
        <p:spPr>
          <a:xfrm>
            <a:off x="3661315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1_2#c8e23fa01.choices?vaa=1&amp;vcp=1&amp;vis=1&amp;pid=8cbefd01d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计划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B.和平共处五项原则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两个一百年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奋斗目标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和平统一、一国两制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076e5693?vcp=1&amp;pid=36a830c45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3_1#836510f1e?vaa=1&amp;vcp=1&amp;vis=1&amp;pid=0076e5693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5.（2024·广西柳州·模拟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）实施西部大开发是一项长期而艰巨的历史任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，也是一项规模宏大的系统工程。我国实施的西电东送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、西气东输等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重大工程对西部地区的直接影响是(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4_1#836510f1e.bracket?vaa=1&amp;vcp=1&amp;vis=1&amp;pid=0076e5693&amp;color=0,0,0&amp;vpa=6&amp;vtp=1&amp;vaab=1"/>
          <p:cNvSpPr/>
          <p:nvPr/>
        </p:nvSpPr>
        <p:spPr>
          <a:xfrm>
            <a:off x="61505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3_2#836510f1e.choices?vaa=1&amp;vcp=1&amp;vis=1&amp;pid=0076e5693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.民主政治得到保障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.地区经济得到发展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C.民族文化得到传承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.民族关系更加融洽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9fc4a13f2?vaa=1&amp;vcp=1&amp;vis=1&amp;pid=0076e5693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6.2024年，广西南宁举办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潮起三月三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音乐会，设置了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“山歌迎客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“民歌新唱”“花式竹竿舞”“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广西有戏”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等丰富的民俗文化展示、体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验活动。音乐会的举办可以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6_1#9fc4a13f2.bracket?vaa=1&amp;vcp=1&amp;vis=1&amp;pid=0076e5693&amp;color=0,0,0&amp;vpa=7&amp;vtp=1&amp;vaab=1"/>
          <p:cNvSpPr/>
          <p:nvPr/>
        </p:nvSpPr>
        <p:spPr>
          <a:xfrm>
            <a:off x="4945552" y="319954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A</a:t>
            </a:r>
            <a:endParaRPr lang="en-US" altLang="zh-CN" sz="2800" dirty="0"/>
          </a:p>
        </p:txBody>
      </p:sp>
      <p:sp>
        <p:nvSpPr>
          <p:cNvPr id="4" name="QC_6_BD.15_2#9fc4a13f2.choices?vaa=1&amp;vcp=1&amp;vis=1&amp;pid=0076e5693&amp;color=0,0,0&amp;vtp=1&amp;vaab=1&amp;bbb=1"/>
          <p:cNvSpPr/>
          <p:nvPr/>
        </p:nvSpPr>
        <p:spPr>
          <a:xfrm>
            <a:off x="539496" y="378097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A.促进民族文化传承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B.实现西部大开发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C.深化对外交流合作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D.尊重民族宗教信仰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1237d66d8?vaa=1&amp;vcp=1&amp;vis=1&amp;pid=0076e5693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7.（2024·贵州·模拟，有改动）某热门歌曲被广泛传唱：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坐上那动车去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台湾，就在那2035年，去看看那外婆澎湖湾，还有那脚印两对半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上那动车去北京，日夜思念啊在心中，去看看那天安门上太阳升，还有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那雄伟的万里长城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zh-CN" altLang="en-US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简单亲切的歌词表明了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8_1#1237d66d8.bracket?vaa=1&amp;vcp=1&amp;vis=1&amp;pid=0076e5693&amp;color=0,0,0&amp;vpa=8&amp;vtp=1&amp;vaab=1"/>
          <p:cNvSpPr/>
          <p:nvPr/>
        </p:nvSpPr>
        <p:spPr>
          <a:xfrm>
            <a:off x="8085678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A</a:t>
            </a:r>
            <a:endParaRPr lang="en-US" altLang="zh-CN" sz="2800" dirty="0"/>
          </a:p>
        </p:txBody>
      </p:sp>
      <p:sp>
        <p:nvSpPr>
          <p:cNvPr id="4" name="QC_6_BD.17_2#1237d66d8.choices?vaa=1&amp;vcp=1&amp;vis=1&amp;pid=0076e5693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.实现祖国统一是民心所愿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.推动西部大开发形成新格局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C.实施了民族区域自治制度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.促进台湾旅游业欣欣向荣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86139774?vcp=1&amp;pid=b9eb2cf8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a737cfb8f?vcp=1&amp;pid=68613977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5ce41526c?sp=1&amp;vaa=1&amp;vcp=1&amp;vis=1&amp;pid=0076e5693&amp;color=0,0,0&amp;vtp=1&amp;vaab=1&amp;bt=1&amp;bbb=1&amp;hb=1"/>
          <p:cNvSpPr/>
          <p:nvPr/>
        </p:nvSpPr>
        <p:spPr>
          <a:xfrm>
            <a:off x="539496" y="10238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【大单元教学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小华同学运用时间轴对中国某一时期的重大史事进行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梳理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据此判断他学习的主题是(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6_BD.19_2#5ce41526c?vaa=1&amp;vcp=1&amp;vis=1&amp;pid=0076e569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1056" y="2360771"/>
            <a:ext cx="9006840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20_1#5ce41526c.bracket?vaa=1&amp;vcp=1&amp;vis=1&amp;pid=0076e5693&amp;color=0,0,0&amp;vpa=9&amp;vtp=1&amp;vaab=1"/>
          <p:cNvSpPr/>
          <p:nvPr/>
        </p:nvSpPr>
        <p:spPr>
          <a:xfrm>
            <a:off x="5794915" y="165820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9_3#5ce41526c.choices?vaa=1&amp;vcp=1&amp;vis=1&amp;pid=0076e5693&amp;color=0,0,0&amp;vtp=1&amp;vaab=1&amp;bbb=1"/>
          <p:cNvSpPr/>
          <p:nvPr/>
        </p:nvSpPr>
        <p:spPr>
          <a:xfrm>
            <a:off x="539496" y="46086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.祖国统一大业的推进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.民族工作的有效开展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C.法制建设的不断深入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.外交领域的显著成就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9804a916?vcp=1&amp;pid=36a830c45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1_1#212a93aad?sp=1&amp;vaa=1&amp;vcp=1&amp;vis=1&amp;pid=49804a916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2024·江苏常州·中考，有改动）阅读下列材料，回答问题。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华夏民族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非一族所成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太古以来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诸族错居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接触交通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各去小异而大同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渐化合以成一族之形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后世所谓诸夏是也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摘编自梁启超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饮冰室合集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4" name="QO_7_BD.22_1#a0163fa6b?vaa=1&amp;vcp=1&amp;vis=1&amp;pid=212a93aad&amp;color=0,0,0&amp;vtp=1&amp;vaab=1&amp;bbb=1&amp;hb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（1）结合所学知识，写出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华夏民族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所尊崇的人文初祖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根据材料一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归纳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华夏民族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形成过程的特点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7_AN.1_1#a0163fa6b?vaa=1&amp;vcp=1&amp;vis=1&amp;pid=212a93aad&amp;color=0,0,0&amp;vtp=1&amp;vaab=1&amp;bbb=1&amp;hb=1"/>
          <p:cNvSpPr/>
          <p:nvPr/>
        </p:nvSpPr>
        <p:spPr>
          <a:xfrm>
            <a:off x="539496" y="51160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人文初祖：黄帝和炎帝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特点：各民族长期交错杂居、相互交融形成新民族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1952aa31b?vcp=1&amp;vis=1&amp;pid=212a93aad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多民族大一统格局是秦汉以来就基本形成的历史传统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历史演进过程中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中华一体意识不断加强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中国共产党自诞生以来就高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举中华民族大团结旗帜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开创了民族团结的新局面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摘编自杨清等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铸牢中华民族共同体意识的内生理路研究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7_BD.24_1#929d659c4?vaa=1&amp;vcp=1&amp;vis=1&amp;pid=212a93aad&amp;color=0,0,0&amp;vtp=1&amp;vaab=1&amp;bbb=1&amp;h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（2）根据材料二并结合所学知识，概括我国古代维护多民族大一统格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局的历史表现，并列举中国共产党开创民族团结新局面的具体措施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929d659c4?vaa=1&amp;vcp=1&amp;vis=1&amp;pid=212a93aad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历史表现：秦始皇统一六国后实行郡县制，确立了中央集权的多民族大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一统封建王朝的基础；汉武帝“罢黜百家，尊崇儒术”，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使儒家思想成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为封建社会的正统思想；在长期的历史发展过程中，各民族共同生产生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活，抵御外来侵略，反对民族分裂，维护祖国统一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具体措施：实行民族区域自治制度，推动各民族共同繁荣发展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_1#9530d238a?vaa=1&amp;vcp=1&amp;vis=1&amp;pid=212a93aad&amp;color=0,0,0&amp;vtp=1&amp;vaab=1&amp;bt=1&amp;bbb=1&amp;hb=1"/>
          <p:cNvSpPr/>
          <p:nvPr/>
        </p:nvSpPr>
        <p:spPr>
          <a:xfrm>
            <a:off x="539496" y="15410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（3）综合上述材料，谈谈新时代青年应如何践行铸牢中华民族共同体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9530d238a?vaa=1&amp;vcp=1&amp;vis=1&amp;pid=212a93aad&amp;color=0,0,0&amp;vtp=1&amp;vaab=1&amp;bbb=1&amp;hb=1"/>
          <p:cNvSpPr/>
          <p:nvPr/>
        </p:nvSpPr>
        <p:spPr>
          <a:xfrm>
            <a:off x="539496" y="282403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做法：学习中华优秀传统文化，增强对中华民族的认同感和归属感；培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养对国家的深厚感情，热爱自己的国家和民族；积极投身于社会公共事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务，关注国家政策和时事热点；同破坏祖国统一和民族团结的行为作斗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争；等等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。（任答一点）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83039acf?vcp=1&amp;pid=b9eb2cf8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8a809e2f2?colgroup=3,25&amp;vcp=1&amp;pid=483039ac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418759"/>
              </p:ext>
            </p:extLst>
          </p:nvPr>
        </p:nvGraphicFramePr>
        <p:xfrm>
          <a:off x="539496" y="1295191"/>
          <a:ext cx="11091672" cy="3363660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实行民族区域自治制度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维护民族团结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巩固祖国统一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进民族地区发展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一国两制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构想的指导下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香港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澳门顺利回归祖国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海峡两岸关系不断发展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采取优惠政策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推动民族地区的经济建设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重视少数民族文化的保护与发展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尊重各民族的宗教信仰和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风俗习惯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665f22b9.fixed?vcp=1&amp;pid=e4152ce2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民族团结与祖国统一</a:t>
            </a:r>
            <a:endParaRPr lang="en-US" altLang="zh-CN" sz="4000" dirty="0"/>
          </a:p>
        </p:txBody>
      </p:sp>
      <p:sp>
        <p:nvSpPr>
          <p:cNvPr id="3" name="C_4_BD#4665f22b9.fixed?vcp=1&amp;pid=e4152ce2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a0a2ea5e?vcp=1&amp;pid=4665f22b9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民族大团结（2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4a0d9d2f4?vcp=1&amp;pid=aa0a2ea5e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5f90c5995?vcp=1&amp;pid=4a0d9d2f4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通过民族区域自治制度的确立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认识当代中国政治制度的内涵及意义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80187b87?vcp=1&amp;pid=aa0a2ea5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fdf4d827e?colgroup=2,1,25&amp;vcp=1&amp;pid=580187b8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1008224"/>
              </p:ext>
            </p:extLst>
          </p:nvPr>
        </p:nvGraphicFramePr>
        <p:xfrm>
          <a:off x="539496" y="1295191"/>
          <a:ext cx="11082528" cy="3363660"/>
        </p:xfrm>
        <a:graphic>
          <a:graphicData uri="http://schemas.openxmlformats.org/drawingml/2006/table">
            <a:tbl>
              <a:tblPr/>
              <a:tblGrid>
                <a:gridCol w="1014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国家统一领导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各少数民族聚居的地方实行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区域自治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设立自治机关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行使自治权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是解决我国民族问题的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基本政策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是我国的一项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基本政治制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1949年通过的《中国人民政治协商会议共同纲领》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1984年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颁布实施的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《中华人民共和国民族区域自治法》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fdf4d827e?colgroup=2,1,25&amp;vcp=1&amp;pid=580187b8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187679"/>
              </p:ext>
            </p:extLst>
          </p:nvPr>
        </p:nvGraphicFramePr>
        <p:xfrm>
          <a:off x="539496" y="2420334"/>
          <a:ext cx="11082528" cy="2235200"/>
        </p:xfrm>
        <a:graphic>
          <a:graphicData uri="http://schemas.openxmlformats.org/drawingml/2006/table">
            <a:tbl>
              <a:tblPr/>
              <a:tblGrid>
                <a:gridCol w="1014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自治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先后建立了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内蒙古自治区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（1947年5月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维吾尔自治区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（1955年10月）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广西壮族自治区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1958年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3月）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宁夏回族自治区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（1958年10月）和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西藏自治区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（1965年9月）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5个自治区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30个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自治州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120个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自治县（旗）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fdf4d827e?colgroup=2,1,25&amp;vcp=1&amp;pid=580187b87&amp;color=0,0,0&amp;mp=1&amp;vtp=1&amp;vaab=1&amp;bt=1&amp;bbb=1">
            <a:extLst>
              <a:ext uri="{FF2B5EF4-FFF2-40B4-BE49-F238E27FC236}">
                <a16:creationId xmlns:a16="http://schemas.microsoft.com/office/drawing/2014/main" id="{522BD728-2225-E8EE-D1B1-A36A80FA9B42}"/>
              </a:ext>
            </a:extLst>
          </p:cNvPr>
          <p:cNvSpPr txBox="1"/>
          <p:nvPr/>
        </p:nvSpPr>
        <p:spPr>
          <a:xfrm>
            <a:off x="10903879" y="171192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1468</Words>
  <Application>Microsoft Office PowerPoint</Application>
  <PresentationFormat>宽屏</PresentationFormat>
  <Paragraphs>413</Paragraphs>
  <Slides>44</Slides>
  <Notes>44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3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12</cp:revision>
  <dcterms:created xsi:type="dcterms:W3CDTF">2024-11-29T16:11:19Z</dcterms:created>
  <dcterms:modified xsi:type="dcterms:W3CDTF">2025-08-27T11:26:23Z</dcterms:modified>
  <cp:category/>
  <cp:contentStatus/>
</cp:coreProperties>
</file>