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94" r:id="rId11"/>
    <p:sldId id="267" r:id="rId12"/>
    <p:sldId id="268" r:id="rId13"/>
    <p:sldId id="269" r:id="rId14"/>
    <p:sldId id="270" r:id="rId15"/>
    <p:sldId id="271" r:id="rId16"/>
    <p:sldId id="273" r:id="rId17"/>
    <p:sldId id="272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93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b2a9584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FAB9599-1068-4CC2-A1C5-4B2E7075DC5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第25讲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家庭电路 安全用电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2a9584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B67467C-E80C-4F02-B0DF-7AD7FDABEC2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5dc578c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c4093ba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eb59c01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f5dc578c0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8" name="MasterShapeName?linknodeid=0c4093baa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aeb59c016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第25讲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家庭电路 安全用电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b2a9584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A465882-3579-48B4-8ACB-6FFF66BAF24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5dc578c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c4093ba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eb59c01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f5dc578c0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8" name="MasterShapeName?linknodeid=0c4093baa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aeb59c016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第25讲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家庭电路 安全用电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41c2ea30009029d6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43DD6B7-5275-0D00-718E-15367CE03B2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019F6A3-7AB3-43BD-9284-A0F63160487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6AE63B8-9E43-49B0-A236-A857515E51C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5dc578c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c4093ba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eb59c01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f5dc578c0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8" name="MasterShapeName?linknodeid=0c4093baa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aeb59c016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532C05A-864C-4B09-AD48-A64FE14B86A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f5dc578c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c4093ba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eb59c01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f5dc578c0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8" name="MasterShapeName?linknodeid=0c4093baa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aeb59c016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7.png"/><Relationship Id="rId4" Type="http://schemas.openxmlformats.org/officeDocument/2006/relationships/image" Target="../media/image2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3_1#442ed3225?iti=1&amp;htil=1&amp;vcp=1&amp;vis=1&amp;pid=6474c0bc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30590" y="920496"/>
            <a:ext cx="3758184" cy="217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3_2#442ed3225?iti=1&amp;htil=1&amp;vcp=1&amp;vis=1&amp;pid=6474c0bc9&amp;color=0,0,0&amp;vtp=1&amp;vaab=1&amp;bbb=1"/>
          <p:cNvSpPr/>
          <p:nvPr/>
        </p:nvSpPr>
        <p:spPr>
          <a:xfrm>
            <a:off x="9065170" y="320471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图25-1</a:t>
            </a:r>
            <a:endParaRPr lang="en-US" altLang="zh-CN" sz="2800" dirty="0"/>
          </a:p>
        </p:txBody>
      </p:sp>
      <p:sp>
        <p:nvSpPr>
          <p:cNvPr id="4" name="QC_7_BD.3_3#442ed3225?htil=1&amp;sp=1&amp;vcp=1&amp;vis=1&amp;pid=6474c0bc9&amp;color=0,0,0&amp;vtp=1&amp;vaab=1&amp;bt=1&amp;bbb=1&amp;hb=1&amp;hs=1"/>
          <p:cNvSpPr/>
          <p:nvPr/>
        </p:nvSpPr>
        <p:spPr>
          <a:xfrm>
            <a:off x="539496" y="902208"/>
            <a:ext cx="721461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（2024·天津·中考）图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25-1为部分家庭电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路示意图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其中连接正确的是(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5_1#442ed3225.bracket?vcp=1&amp;vis=1&amp;pid=6474c0bc9&amp;color=0,0,0&amp;vpa=2&amp;vtp=1&amp;vaab=1"/>
          <p:cNvSpPr/>
          <p:nvPr/>
        </p:nvSpPr>
        <p:spPr>
          <a:xfrm>
            <a:off x="5439315" y="153657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BD.3_4#442ed3225.choices?htil=1&amp;vcp=1&amp;vis=1&amp;pid=6474c0bc9&amp;color=0,0,0&amp;vtp=1&amp;vaab=1&amp;bbb=1&amp;hs=1"/>
          <p:cNvSpPr/>
          <p:nvPr/>
        </p:nvSpPr>
        <p:spPr>
          <a:xfrm>
            <a:off x="539496" y="2177415"/>
            <a:ext cx="721461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698625" algn="l"/>
                <a:tab pos="3359150" algn="l"/>
                <a:tab pos="537591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</a:t>
            </a:r>
            <a:endParaRPr lang="en-US" altLang="zh-CN" sz="2800" dirty="0"/>
          </a:p>
        </p:txBody>
      </p:sp>
      <p:sp>
        <p:nvSpPr>
          <p:cNvPr id="7" name="QC_7_AS.1_1#442ed3225?htil=1&amp;vcp=1&amp;vis=1&amp;pid=6474c0bc9&amp;color=0,0,0&amp;vtp=1&amp;vaab=1&amp;bbb=1&amp;hb=1&amp;hs=1"/>
          <p:cNvSpPr/>
          <p:nvPr/>
        </p:nvSpPr>
        <p:spPr>
          <a:xfrm>
            <a:off x="539496" y="2806890"/>
            <a:ext cx="721461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题图中①为三孔插座，接线“左零右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火上地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故①正确；题图中开关与灯串联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dirty="0"/>
          </a:p>
        </p:txBody>
      </p:sp>
      <p:sp>
        <p:nvSpPr>
          <p:cNvPr id="8" name="QC_7_AS.1_1#442ed3225?htil=1&amp;vcp=1&amp;vis=1&amp;pid=6474c0bc9&amp;color=0,0,0&amp;vtp=1&amp;vaab=1&amp;bbb=1&amp;hb=1&amp;hs=1"/>
          <p:cNvSpPr/>
          <p:nvPr/>
        </p:nvSpPr>
        <p:spPr>
          <a:xfrm>
            <a:off x="539496" y="4083875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但开关接在零线与灯之间，这样灯在断开开关时还和火线相连，接触灯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时容易发生触电事故，故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②错误；图中③为两孔插座，接线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“左零右地”，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③错误。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3_1#a8f5b4d55?vcp=1&amp;vis=1&amp;pid=188bda392&amp;color=0,0,0&amp;mp=1&amp;vtp=1&amp;vaab=1&amp;bt=1&amp;bbb=1&amp;hb=1"/>
          <p:cNvSpPr/>
          <p:nvPr/>
        </p:nvSpPr>
        <p:spPr>
          <a:xfrm>
            <a:off x="539496" y="217474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（2024·广西梧州·模拟）小芊家的空气开关“跳闸”后，手动使它复位，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但又立即“跳闸”，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导致这种现象的原因不可能是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4_1#a8f5b4d55.bracket?vcp=1&amp;vis=1&amp;pid=188bda392&amp;color=0,0,0&amp;mp=1&amp;vpa=6&amp;vtp=1&amp;vaab=1"/>
          <p:cNvSpPr/>
          <p:nvPr/>
        </p:nvSpPr>
        <p:spPr>
          <a:xfrm>
            <a:off x="8242839" y="280911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8_BD.13_2#a8f5b4d55.choices?vcp=1&amp;vis=1&amp;pid=188bda392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.电路中出现断路现象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.电路中用电器总功率过大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C.电路中出现短路现象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.空气开关的额定电流过小</a:t>
            </a:r>
            <a:endParaRPr lang="en-US" altLang="zh-CN" sz="2800" dirty="0"/>
          </a:p>
        </p:txBody>
      </p:sp>
      <p:sp>
        <p:nvSpPr>
          <p:cNvPr id="5" name="C_7_BD#188bda392?vcp=1&amp;pid=6474c0bc9&amp;color=0,0,0&amp;vtp=1&amp;vaab=1&amp;bt=1&amp;bbb=1">
            <a:extLst>
              <a:ext uri="{FF2B5EF4-FFF2-40B4-BE49-F238E27FC236}">
                <a16:creationId xmlns:a16="http://schemas.microsoft.com/office/drawing/2014/main" id="{AEECBAD9-6D8D-42A8-A74B-A09D0B1BDB10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5_1#fbf0a3169?sp=1&amp;vcp=1&amp;vis=1&amp;pid=188bda392&amp;color=0,0,0&amp;vtp=1&amp;vaab=1&amp;bt=1&amp;bbb=1&amp;hb=1"/>
          <p:cNvSpPr/>
          <p:nvPr/>
        </p:nvSpPr>
        <p:spPr>
          <a:xfrm>
            <a:off x="539496" y="86534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（2023·辽宁锦州·中考）小明家的部分家庭电路如图25-2所示，请在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括号内标出火线和零线，并将拉线开关控制的灯泡连入电路中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8_BD.15_2#fbf0a3169?iti=5&amp;vcp=1&amp;vis=1&amp;pid=188bda39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202275"/>
            <a:ext cx="5458968" cy="3090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15_3#fbf0a3169?iti=5&amp;vcp=1&amp;vis=1&amp;pid=188bda392&amp;color=0,0,0&amp;vtp=1&amp;vaab=1&amp;bbb=1"/>
          <p:cNvSpPr/>
          <p:nvPr/>
        </p:nvSpPr>
        <p:spPr>
          <a:xfrm>
            <a:off x="5549964" y="5419947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图25-2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39496" y="822198"/>
            <a:ext cx="11109960" cy="4346321"/>
            <a:chOff x="539496" y="822198"/>
            <a:chExt cx="11109960" cy="4346321"/>
          </a:xfrm>
        </p:grpSpPr>
        <p:sp>
          <p:nvSpPr>
            <p:cNvPr id="2" name="QO_8_AN.1_1#fbf0a3169?vcp=1&amp;vis=1&amp;pid=188bda392&amp;color=0,0,0&amp;vtp=1&amp;vaab=1&amp;bt=1&amp;bbb=1"/>
            <p:cNvSpPr/>
            <p:nvPr/>
          </p:nvSpPr>
          <p:spPr>
            <a:xfrm>
              <a:off x="539496" y="822198"/>
              <a:ext cx="11109960" cy="553657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l" latinLnBrk="1">
                <a:lnSpc>
                  <a:spcPts val="4900"/>
                </a:lnSpc>
              </a:pPr>
              <a:r>
                <a:rPr lang="en-US" altLang="zh-CN" sz="2800" b="1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【答案】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如答图25-1所示</a:t>
              </a:r>
              <a:endParaRPr lang="en-US" altLang="zh-CN" sz="2800" dirty="0"/>
            </a:p>
          </p:txBody>
        </p:sp>
        <p:pic>
          <p:nvPicPr>
            <p:cNvPr id="3" name="QO_8_AN.1_1#fbf0a3169?iti=6&amp;vcp=1&amp;vis=1&amp;pid=188bda392&amp;color=0,0,0&amp;tib=255,255,255&amp;vtp=1&amp;vaab=1" descr="preencoded.pn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685032" y="1503807"/>
              <a:ext cx="4809744" cy="2542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4" name="QO_8_AN.1_1#fbf0a3169?iti=6&amp;vcp=1&amp;vis=1&amp;pid=188bda392&amp;color=0,0,0&amp;vtp=1&amp;vaab=1&amp;bbb=1"/>
            <p:cNvSpPr/>
            <p:nvPr/>
          </p:nvSpPr>
          <p:spPr>
            <a:xfrm>
              <a:off x="5367592" y="4172839"/>
              <a:ext cx="1444625" cy="995680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答图25-1</a:t>
              </a:r>
              <a:endParaRPr lang="en-US" altLang="zh-CN" sz="2800" dirty="0"/>
            </a:p>
          </p:txBody>
        </p:sp>
      </p:grpSp>
      <p:sp>
        <p:nvSpPr>
          <p:cNvPr id="5" name="QO_8_AS.2_1#fbf0a3169?vcp=1&amp;vis=1&amp;pid=188bda392&amp;color=0,0,0&amp;vtp=1&amp;vaab=1&amp;bbb=1&amp;hb=1"/>
          <p:cNvSpPr/>
          <p:nvPr/>
        </p:nvSpPr>
        <p:spPr>
          <a:xfrm>
            <a:off x="539496" y="48153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氖管发光时试电笔接触的是火线，则另一条是零线。开关接火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线，再接灯泡顶端的金属点，灯泡的螺旋套直接接入零线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fd6e88bf?vcp=1&amp;pid=0c4093baa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安全用电</a:t>
            </a:r>
            <a:endParaRPr lang="en-US" altLang="zh-CN" sz="3200" dirty="0"/>
          </a:p>
        </p:txBody>
      </p:sp>
      <p:sp>
        <p:nvSpPr>
          <p:cNvPr id="3" name="P_7#582a4b07b?vcp=1&amp;pid=afd6e88bf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常见的触电类型：①低压触电（人体与火线接触）；②高压触电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（高压电弧触电或跨步电压触电）。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触电、电起火问题的处理：先断开电源，再采取相应救援措施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（电起火不能直接用水泼）。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18_1#3e619c3b8?iti=7&amp;htil=4&amp;vcp=1&amp;vis=1&amp;pid=afd6e88b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14846" y="1412748"/>
            <a:ext cx="2370773" cy="182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8_2#3e619c3b8?iti=7&amp;htil=4&amp;vcp=1&amp;vis=1&amp;pid=afd6e88bf&amp;color=0,0,0&amp;vtp=1&amp;vaab=1&amp;bbb=1"/>
          <p:cNvSpPr/>
          <p:nvPr/>
        </p:nvSpPr>
        <p:spPr>
          <a:xfrm>
            <a:off x="9655720" y="336150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图25-3</a:t>
            </a:r>
            <a:endParaRPr lang="en-US" altLang="zh-CN" sz="2800" dirty="0"/>
          </a:p>
        </p:txBody>
      </p:sp>
      <p:sp>
        <p:nvSpPr>
          <p:cNvPr id="4" name="QC_7_BD.18_3#3e619c3b8?htil=4&amp;sp=1&amp;vcp=1&amp;vis=1&amp;pid=afd6e88bf&amp;color=0,0,0&amp;vtp=1&amp;vaab=1&amp;bt=1&amp;bbb=1&amp;hb=1&amp;hs=1"/>
          <p:cNvSpPr/>
          <p:nvPr/>
        </p:nvSpPr>
        <p:spPr>
          <a:xfrm>
            <a:off x="539496" y="1425448"/>
            <a:ext cx="83667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（2024·江苏宿迁·中考）为了市民电动车充电安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全，很多地方都配备了如图25-3所示的安全充电区。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关于电动车的安全用电，下列说法正确的是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BD.18_4#3e619c3b8.choices?vcp=1&amp;vis=1&amp;pid=afd6e88bf&amp;color=0,0,0&amp;vtp=1&amp;vaab=1&amp;bbb=1&amp;hs=1"/>
          <p:cNvSpPr/>
          <p:nvPr/>
        </p:nvSpPr>
        <p:spPr>
          <a:xfrm>
            <a:off x="539496" y="422548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184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.用湿抹布擦拭充电插口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.当充电电动车失火时，用水浇灭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184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C.湿衣服可晾晒在充电的电动车上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.充电结束，断开开关，拔下插头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EX.1_1#3e619c3b8?iti=9&amp;htil=5&amp;vcp=1&amp;vis=1&amp;pid=afd6e88b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75019" y="1246886"/>
            <a:ext cx="3182112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EX.1_1#3e619c3b8?iti=9&amp;htil=5&amp;vcp=1&amp;vis=1&amp;pid=afd6e88bf&amp;color=0,0,0&amp;vtp=1&amp;vaab=1&amp;bbb=1"/>
          <p:cNvSpPr/>
          <p:nvPr/>
        </p:nvSpPr>
        <p:spPr>
          <a:xfrm>
            <a:off x="9421563" y="376961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图25-3</a:t>
            </a:r>
            <a:endParaRPr lang="en-US" altLang="zh-CN" sz="2800" dirty="0"/>
          </a:p>
        </p:txBody>
      </p:sp>
      <p:sp>
        <p:nvSpPr>
          <p:cNvPr id="4" name="QC_7_EX.1_1#3e619c3b8?htil=5&amp;vcp=1&amp;vis=1&amp;pid=afd6e88bf&amp;color=0,0,0&amp;vtp=1&amp;vaab=1&amp;bt=1&amp;bbb=1&amp;hb=1&amp;hs=1"/>
          <p:cNvSpPr/>
          <p:nvPr/>
        </p:nvSpPr>
        <p:spPr>
          <a:xfrm>
            <a:off x="539496" y="1228598"/>
            <a:ext cx="779983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安全用电常识：发现有人触电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，先切断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电源再进行相应的救治；不要用湿布擦拭正在工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作的用电器或插座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，不要在电线上晾晒衣服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要在高压线附近钓鱼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、放风筝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；有金属外壳的用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电器外壳必须接地；导线的绝缘皮破损要及时更</a:t>
            </a:r>
            <a:endParaRPr lang="en-US" altLang="zh-CN" sz="2800" dirty="0"/>
          </a:p>
        </p:txBody>
      </p:sp>
      <p:sp>
        <p:nvSpPr>
          <p:cNvPr id="5" name="QC_7_EX.1_1#3e619c3b8?htil=5&amp;vcp=1&amp;vis=1&amp;pid=afd6e88bf&amp;color=0,0,0&amp;vtp=1&amp;vaab=1&amp;bt=1&amp;bbb=1&amp;hb=1&amp;hs=1"/>
          <p:cNvSpPr/>
          <p:nvPr/>
        </p:nvSpPr>
        <p:spPr>
          <a:xfrm>
            <a:off x="539496" y="442233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换，不要在同一插线板上同时使用多个大功率用电器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；雷雨天气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站在大树下避雨，不要用有金属撑杆的雨伞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3e619c3b8?vcp=1&amp;vis=1&amp;pid=afd6e88bf&amp;color=0,0,0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生活用水是导体，用湿抹布擦拭充电插口，容易使人触电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错误；用电器失火时，用水灭火，容易让施救者发生触电事故，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故B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；生活用水是导体，湿衣服晾晒在充电的电动车上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，容易使电路短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，故C错误。充电结束，应切断电源，故D符合安全用电原则。</a:t>
            </a:r>
            <a:endParaRPr lang="en-US" altLang="zh-CN" sz="2800" dirty="0"/>
          </a:p>
        </p:txBody>
      </p:sp>
      <p:pic>
        <p:nvPicPr>
          <p:cNvPr id="3" name="QC_7_AS.1_1#3e619c3b8?iti=8&amp;vcp=1&amp;vis=1&amp;pid=afd6e88b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9704" y="3179744"/>
            <a:ext cx="3218688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AS.1_1#3e619c3b8?iti=8&amp;vcp=1&amp;vis=1&amp;pid=afd6e88bf&amp;color=0,0,0&amp;vtp=1&amp;vaab=1&amp;bbb=1"/>
          <p:cNvSpPr/>
          <p:nvPr/>
        </p:nvSpPr>
        <p:spPr>
          <a:xfrm>
            <a:off x="5554535" y="570247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图25-3</a:t>
            </a:r>
            <a:endParaRPr lang="en-US" altLang="zh-CN" sz="2800" dirty="0"/>
          </a:p>
        </p:txBody>
      </p:sp>
      <p:sp>
        <p:nvSpPr>
          <p:cNvPr id="5" name="QC_7_AN.19_1#3e619c3b8.bracket?vcp=1&amp;vis=1&amp;pid=afd6e88bf&amp;color=0,0,0&amp;vpa=7&amp;vtp=1&amp;vaab=1"/>
          <p:cNvSpPr/>
          <p:nvPr/>
        </p:nvSpPr>
        <p:spPr>
          <a:xfrm>
            <a:off x="1153064" y="299142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c6ce5ff3a?vcp=1&amp;pid=afd6e88b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22_1#4c48e6037?vcp=1&amp;vis=1&amp;pid=c6ce5ff3a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（2024·湖北·中考）下列做法符合安全用电原则的是(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_1#4c48e6037.bracket?vcp=1&amp;vis=1&amp;pid=c6ce5ff3a&amp;color=0,0,0&amp;vpa=8&amp;vtp=1&amp;vaab=1"/>
          <p:cNvSpPr/>
          <p:nvPr/>
        </p:nvSpPr>
        <p:spPr>
          <a:xfrm>
            <a:off x="9144539" y="126249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22_2#4c48e6037.choices?vcp=1&amp;vis=1&amp;pid=c6ce5ff3a&amp;color=0,0,0&amp;vtp=1&amp;vaab=1&amp;bbb=1"/>
          <p:cNvSpPr/>
          <p:nvPr/>
        </p:nvSpPr>
        <p:spPr>
          <a:xfrm>
            <a:off x="539496" y="19080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.用电水壶烧水时紧靠插线板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.更换灯泡前先断开电路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C.在电暖器上烘烤衣物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.插座上的插头长期不拔</a:t>
            </a:r>
            <a:endParaRPr lang="en-US" altLang="zh-CN" sz="2800" dirty="0"/>
          </a:p>
        </p:txBody>
      </p:sp>
      <p:sp>
        <p:nvSpPr>
          <p:cNvPr id="6" name="QB_8_BD.24_1#90c46e3db?vcp=1&amp;vis=1&amp;pid=c6ce5ff3a&amp;color=0,0,0&amp;vtp=1&amp;vaab=1&amp;bbb=1&amp;hb=1"/>
          <p:cNvSpPr/>
          <p:nvPr/>
        </p:nvSpPr>
        <p:spPr>
          <a:xfrm>
            <a:off x="539496" y="318501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（2023·广西·中考）家中同时使用多个大功率用电器，很容易造成导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线中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过大而发生火灾；直接用手去拔绝缘皮破损的电源插头，可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能因接触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（选填“火线”或“零线”）造成触电。</a:t>
            </a:r>
            <a:endParaRPr lang="en-US" altLang="zh-CN" sz="2800" dirty="0"/>
          </a:p>
        </p:txBody>
      </p:sp>
      <p:sp>
        <p:nvSpPr>
          <p:cNvPr id="7" name="QB_8_AN.25_1#90c46e3db.blank?vcp=1&amp;vis=1&amp;pid=c6ce5ff3a&amp;color=0,0,0&amp;vpa=9&amp;vtp=1&amp;vaab=1&amp;bbb=1"/>
          <p:cNvSpPr/>
          <p:nvPr/>
        </p:nvSpPr>
        <p:spPr>
          <a:xfrm>
            <a:off x="1261015" y="380223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电流</a:t>
            </a:r>
            <a:endParaRPr lang="en-US" altLang="zh-CN" sz="2800" dirty="0"/>
          </a:p>
        </p:txBody>
      </p:sp>
      <p:sp>
        <p:nvSpPr>
          <p:cNvPr id="8" name="QB_8_AN.26_1#90c46e3db.blank?vcp=1&amp;vis=1&amp;pid=c6ce5ff3a&amp;color=0,0,0&amp;vpa=10&amp;vtp=1&amp;vaab=1&amp;bbb=1"/>
          <p:cNvSpPr/>
          <p:nvPr/>
        </p:nvSpPr>
        <p:spPr>
          <a:xfrm>
            <a:off x="1972214" y="442897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火线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8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7_1#17a5e7de4?vcp=1&amp;vis=1&amp;pid=c6ce5ff3a&amp;color=0,0,0&amp;vtp=1&amp;vaab=1&amp;bt=1&amp;bbb=1&amp;hb=1"/>
          <p:cNvSpPr/>
          <p:nvPr/>
        </p:nvSpPr>
        <p:spPr>
          <a:xfrm>
            <a:off x="539496" y="124431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（2023·湖南株洲·中考）（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多选）在生活和工作中，应注意安全用电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和科学防雷。下列做法符合要求的是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28_1#17a5e7de4.bracket?vcp=1&amp;vis=1&amp;pid=c6ce5ff3a&amp;color=0,0,0&amp;vpa=11&amp;vtp=1&amp;vaab=1&amp;bbb=1"/>
          <p:cNvSpPr/>
          <p:nvPr/>
        </p:nvSpPr>
        <p:spPr>
          <a:xfrm>
            <a:off x="6556914" y="1878679"/>
            <a:ext cx="7524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</a:t>
            </a:r>
            <a:endParaRPr lang="en-US" altLang="zh-CN" sz="2800" dirty="0"/>
          </a:p>
        </p:txBody>
      </p:sp>
      <p:pic>
        <p:nvPicPr>
          <p:cNvPr id="4" name="QC_8_BD.27_2#17a5e7de4.choice_image?htil=1&amp;vcp=1&amp;vis=1&amp;pid=c6ce5ff3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2581243"/>
            <a:ext cx="1316736" cy="169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27_3#17a5e7de4?htil=1&amp;vcp=1&amp;vis=1&amp;pid=c6ce5ff3a&amp;color=0,0,0&amp;vtp=1&amp;vaab=1&amp;bbb=1&amp;hb=1"/>
          <p:cNvSpPr/>
          <p:nvPr/>
        </p:nvSpPr>
        <p:spPr>
          <a:xfrm>
            <a:off x="539496" y="4400899"/>
            <a:ext cx="269748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.电动机的外壳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接地</a:t>
            </a:r>
            <a:endParaRPr lang="en-US" altLang="zh-CN" sz="2800" dirty="0"/>
          </a:p>
        </p:txBody>
      </p:sp>
      <p:pic>
        <p:nvPicPr>
          <p:cNvPr id="6" name="QC_8_BD.27_4#17a5e7de4.choice_image?htil=1&amp;vcp=1&amp;vis=1&amp;pid=c6ce5ff3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6976" y="2581243"/>
            <a:ext cx="2980944" cy="169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8_BD.27_5#17a5e7de4?htil=1&amp;vcp=1&amp;vis=1&amp;pid=c6ce5ff3a&amp;color=0,0,0&amp;vtp=1&amp;vaab=1&amp;bbb=1&amp;hb=1"/>
          <p:cNvSpPr/>
          <p:nvPr/>
        </p:nvSpPr>
        <p:spPr>
          <a:xfrm>
            <a:off x="3236976" y="4400899"/>
            <a:ext cx="301752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.开关接在火线和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灯泡之间</a:t>
            </a:r>
            <a:endParaRPr lang="en-US" altLang="zh-CN" sz="2800" dirty="0"/>
          </a:p>
        </p:txBody>
      </p:sp>
      <p:pic>
        <p:nvPicPr>
          <p:cNvPr id="8" name="QC_8_BD.27_6#17a5e7de4.choice_image?htil=1&amp;vcp=1&amp;vis=1&amp;pid=c6ce5ff3a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4496" y="2581243"/>
            <a:ext cx="1819656" cy="169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8_BD.27_7#17a5e7de4?htil=1&amp;vcp=1&amp;vis=1&amp;pid=c6ce5ff3a&amp;color=0,0,0&amp;vtp=1&amp;vaab=1&amp;bbb=1&amp;hb=1"/>
          <p:cNvSpPr/>
          <p:nvPr/>
        </p:nvSpPr>
        <p:spPr>
          <a:xfrm>
            <a:off x="6254496" y="4400899"/>
            <a:ext cx="269748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.靠近高压线掉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落区</a:t>
            </a:r>
            <a:endParaRPr lang="en-US" altLang="zh-CN" sz="2800" dirty="0"/>
          </a:p>
        </p:txBody>
      </p:sp>
      <p:pic>
        <p:nvPicPr>
          <p:cNvPr id="10" name="QC_8_BD.27_8#17a5e7de4.choice_image?htil=1&amp;vcp=1&amp;vis=1&amp;pid=c6ce5ff3a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51976" y="2581243"/>
            <a:ext cx="2587752" cy="169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C_8_BD.27_9#17a5e7de4?htil=1&amp;vcp=1&amp;vis=1&amp;pid=c6ce5ff3a&amp;color=0,0,0&amp;vtp=1&amp;vaab=1&amp;bbb=1&amp;hb=1"/>
          <p:cNvSpPr/>
          <p:nvPr/>
        </p:nvSpPr>
        <p:spPr>
          <a:xfrm>
            <a:off x="8951976" y="4400899"/>
            <a:ext cx="269748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.雷雨时树下避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897b02061.fixed?vcp=1&amp;pid=c94663b25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897b02061.fixed?vcp=1&amp;pid=c94663b25&amp;color=68,178,231&amp;vtp=1&amp;vaab=1&amp;bbb=1"/>
          <p:cNvSpPr/>
          <p:nvPr/>
        </p:nvSpPr>
        <p:spPr>
          <a:xfrm>
            <a:off x="265176" y="23591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3#897b02061.fixed?vcp=1&amp;pid=c94663b25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第五部分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电学与电磁现象</a:t>
            </a:r>
            <a:endParaRPr lang="en-US" altLang="zh-CN" sz="4400" dirty="0"/>
          </a:p>
        </p:txBody>
      </p:sp>
      <p:sp>
        <p:nvSpPr>
          <p:cNvPr id="5" name="C_3_BD#897b02061.fixed?vcp=1&amp;pid=c94663b25&amp;color=0,0,0&amp;vtp=1&amp;vaab=1&amp;bbb=1"/>
          <p:cNvSpPr/>
          <p:nvPr/>
        </p:nvSpPr>
        <p:spPr>
          <a:xfrm>
            <a:off x="265176" y="468172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第十五章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生活用电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ce6d9753b?vcp=1&amp;pid=c6ce5ff3a&amp;color=0,0,0&amp;mp=1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请完成第228~229页【备考练习】习题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aeb59c016.fixed?vcp=1&amp;pid=b2a95847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第25讲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家庭电路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安全用电</a:t>
            </a:r>
            <a:endParaRPr lang="en-US" altLang="zh-CN" sz="4000" dirty="0"/>
          </a:p>
        </p:txBody>
      </p:sp>
      <p:sp>
        <p:nvSpPr>
          <p:cNvPr id="3" name="C_5_BD#aeb59c016.fixed?vcp=1&amp;pid=b2a95847d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第25讲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家庭电路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安全用电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c2b73cf0?vcp=1&amp;pid=aeb59c016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7_BD.29_1#f4d1b2859?vcp=1&amp;vis=1&amp;pid=8c2b73cf0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（2024·江苏无锡·中考）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下列做法符合安全用电原则的是(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f4d1b2859.bracket?vcp=1&amp;vis=1&amp;pid=8c2b73cf0&amp;color=0,0,0&amp;vpa=12&amp;vtp=1&amp;vaab=1"/>
          <p:cNvSpPr/>
          <p:nvPr/>
        </p:nvSpPr>
        <p:spPr>
          <a:xfrm>
            <a:off x="9855739" y="126249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29_2#f4d1b2859.choices?vcp=1&amp;vis=1&amp;pid=8c2b73cf0&amp;color=0,0,0&amp;vtp=1&amp;vaab=1&amp;bbb=1"/>
          <p:cNvSpPr/>
          <p:nvPr/>
        </p:nvSpPr>
        <p:spPr>
          <a:xfrm>
            <a:off x="539496" y="19080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.在电线上晾晒衣物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.私拉电线给电瓶车充电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C.在高压线下放风筝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.用电器的金属外壳接地</a:t>
            </a:r>
            <a:endParaRPr lang="en-US" altLang="zh-CN" sz="2800" dirty="0"/>
          </a:p>
        </p:txBody>
      </p:sp>
      <p:sp>
        <p:nvSpPr>
          <p:cNvPr id="6" name="QC_7_BD.31_1#9168ca380?vcp=1&amp;vis=1&amp;pid=8c2b73cf0&amp;color=0,0,0&amp;vtp=1&amp;vaab=1&amp;bbb=1"/>
          <p:cNvSpPr/>
          <p:nvPr/>
        </p:nvSpPr>
        <p:spPr>
          <a:xfrm>
            <a:off x="539496" y="31772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（2024·山东菏泽·中考）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下列做法符合安全用电原则的是(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32_1#9168ca380.bracket?vcp=1&amp;vis=1&amp;pid=8c2b73cf0&amp;color=0,0,0&amp;vpa=13&amp;vtp=1&amp;vaab=1"/>
          <p:cNvSpPr/>
          <p:nvPr/>
        </p:nvSpPr>
        <p:spPr>
          <a:xfrm>
            <a:off x="9855739" y="316386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7_BD.31_2#9168ca380.choices?vcp=1&amp;vis=1&amp;pid=8c2b73cf0&amp;color=0,0,0&amp;vtp=1&amp;vaab=1&amp;bbb=1"/>
          <p:cNvSpPr/>
          <p:nvPr/>
        </p:nvSpPr>
        <p:spPr>
          <a:xfrm>
            <a:off x="539496" y="380667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A.用湿手将吹风机的插头插在电源上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.发现用电器着火，立即切断电源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.电水壶的电源线绝缘皮破损仍继续使用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.多个大功率用电器在一个插排上同时使用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3_1#19997984e?vcp=1&amp;vis=1&amp;pid=8c2b73cf0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（2024·黑龙江牡丹江·中考）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下列做法符合安全用电原则的是(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_1#19997984e.bracket?vcp=1&amp;vis=1&amp;pid=8c2b73cf0&amp;color=0,0,0&amp;vpa=14&amp;vtp=1&amp;vaab=1"/>
          <p:cNvSpPr/>
          <p:nvPr/>
        </p:nvSpPr>
        <p:spPr>
          <a:xfrm>
            <a:off x="10566939" y="5410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33_2#19997984e.choices?vcp=1&amp;vis=1&amp;pid=8c2b73cf0&amp;color=0,0,0&amp;vtp=1&amp;vaab=1&amp;bbb=1"/>
          <p:cNvSpPr/>
          <p:nvPr/>
        </p:nvSpPr>
        <p:spPr>
          <a:xfrm>
            <a:off x="539496" y="118666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A.双手分别接触到火线和零线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.接触破损用电器中的火线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.小孩玩耍时将手指塞进插座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.使用试电笔时，用指尖抵住上端的金属帽</a:t>
            </a:r>
            <a:endParaRPr lang="en-US" altLang="zh-CN" sz="2800" dirty="0"/>
          </a:p>
        </p:txBody>
      </p:sp>
      <p:sp>
        <p:nvSpPr>
          <p:cNvPr id="5" name="QC_7_BD.35_1#448b8d28a?vcp=1&amp;vis=1&amp;pid=8c2b73cf0&amp;color=0,0,0&amp;vtp=1&amp;vaab=1&amp;bbb=1&amp;hb=1"/>
          <p:cNvSpPr/>
          <p:nvPr/>
        </p:nvSpPr>
        <p:spPr>
          <a:xfrm>
            <a:off x="539496" y="375206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（2023·广西·中考）（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）下列关于家庭电路的说法正确的是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AN.36_1#448b8d28a.bracket?vcp=1&amp;vis=1&amp;pid=8c2b73cf0&amp;color=0,0,0&amp;vpa=15&amp;vtp=1&amp;vaab=1&amp;bbb=1"/>
          <p:cNvSpPr/>
          <p:nvPr/>
        </p:nvSpPr>
        <p:spPr>
          <a:xfrm>
            <a:off x="867315" y="4386434"/>
            <a:ext cx="7524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</a:t>
            </a:r>
            <a:endParaRPr lang="en-US" altLang="zh-CN" sz="2800" dirty="0"/>
          </a:p>
        </p:txBody>
      </p:sp>
      <p:sp>
        <p:nvSpPr>
          <p:cNvPr id="7" name="QC_7_BD.35_2#448b8d28a.choices?vcp=1&amp;vis=1&amp;pid=8c2b73cf0&amp;color=0,0,0&amp;vtp=1&amp;vaab=1&amp;bbb=1"/>
          <p:cNvSpPr/>
          <p:nvPr/>
        </p:nvSpPr>
        <p:spPr>
          <a:xfrm>
            <a:off x="539496" y="502905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.电饭锅与电视机并联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.开关与所控制的用电器串联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C.保险丝由熔点高的合金制成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.电能表测量的是电路两端的电压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37_1#6bbbadfa8?iti=10&amp;htil=6&amp;vcp=1&amp;vis=1&amp;pid=8c2b73cf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1468" y="1259300"/>
            <a:ext cx="4398264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37_2#6bbbadfa8?iti=10&amp;htil=6&amp;vcp=1&amp;vis=1&amp;pid=8c2b73cf0&amp;color=0,0,0&amp;vtp=1&amp;vaab=1&amp;bbb=1"/>
          <p:cNvSpPr/>
          <p:nvPr/>
        </p:nvSpPr>
        <p:spPr>
          <a:xfrm>
            <a:off x="8677819" y="407463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图B25-1</a:t>
            </a:r>
            <a:endParaRPr lang="en-US" altLang="zh-CN" sz="2800" dirty="0"/>
          </a:p>
        </p:txBody>
      </p:sp>
      <p:sp>
        <p:nvSpPr>
          <p:cNvPr id="4" name="QC_7_BD.37_3#6bbbadfa8?htil=6&amp;sp=1&amp;vcp=1&amp;vis=1&amp;pid=8c2b73cf0&amp;color=0,0,0&amp;vtp=1&amp;vaab=1&amp;bt=1&amp;bbb=1&amp;hb=1"/>
          <p:cNvSpPr/>
          <p:nvPr/>
        </p:nvSpPr>
        <p:spPr>
          <a:xfrm>
            <a:off x="539496" y="1241012"/>
            <a:ext cx="657453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（2023·江苏徐州·中考）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对于如图B25-1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所示的部分家庭电路，下列说法正确的是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38_1#6bbbadfa8.bracket?vcp=1&amp;vis=1&amp;pid=8c2b73cf0&amp;color=0,0,0&amp;vpa=16&amp;vtp=1&amp;vaab=1"/>
          <p:cNvSpPr/>
          <p:nvPr/>
        </p:nvSpPr>
        <p:spPr>
          <a:xfrm>
            <a:off x="816515" y="252307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37_4#6bbbadfa8.choices?htil=6&amp;vcp=1&amp;vis=1&amp;pid=8c2b73cf0&amp;color=0,0,0&amp;vtp=1&amp;vaab=1&amp;bbb=1"/>
              <p:cNvSpPr/>
              <p:nvPr/>
            </p:nvSpPr>
            <p:spPr>
              <a:xfrm>
                <a:off x="539496" y="3091656"/>
                <a:ext cx="657453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是零线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.导线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之间的电压为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.灯泡和接在插座上的用电器串联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.试电笔检查插座右孔，氖管会发光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37_4#6bbbadfa8.choices?htil=6&amp;vcp=1&amp;vis=1&amp;pid=8c2b73cf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91656"/>
                <a:ext cx="6574536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6" t="-19" r="2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39_1#6a5a9d70c?iti=11&amp;htil=7&amp;vcp=1&amp;vis=1&amp;pid=8c2b73cf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3568" y="942086"/>
            <a:ext cx="4169664" cy="163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39_2#6a5a9d70c?iti=11&amp;htil=7&amp;vcp=1&amp;vis=1&amp;pid=8c2b73cf0&amp;color=0,0,0&amp;vtp=1&amp;vaab=1&amp;bbb=1"/>
          <p:cNvSpPr/>
          <p:nvPr/>
        </p:nvSpPr>
        <p:spPr>
          <a:xfrm>
            <a:off x="8855619" y="270586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图B25-2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39_3#6a5a9d70c?htil=7&amp;sp=1&amp;vcp=1&amp;vis=1&amp;pid=8c2b73cf0&amp;color=0,0,0&amp;vtp=1&amp;vaab=1&amp;bt=1&amp;bbb=1&amp;hb=1&amp;hs=1"/>
              <p:cNvSpPr/>
              <p:nvPr/>
            </p:nvSpPr>
            <p:spPr>
              <a:xfrm>
                <a:off x="539496" y="923798"/>
                <a:ext cx="680313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（2024·广东广州·中考）如图B25-2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某家庭电路的输电线甲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、乙从右端进户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LED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灯发光、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电风扇正常工作，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用试电笔检测插座，只有检测右孔时氖管发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39_3#6a5a9d70c?htil=7&amp;sp=1&amp;vcp=1&amp;vis=1&amp;pid=8c2b73cf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23798"/>
                <a:ext cx="6803136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6" t="-20" r="-764" b="-27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7_AN.40_1#6a5a9d70c.bracket?vcp=1&amp;vis=1&amp;pid=8c2b73cf0&amp;color=0,0,0&amp;vpa=17&amp;vtp=1&amp;vaab=1"/>
          <p:cNvSpPr/>
          <p:nvPr/>
        </p:nvSpPr>
        <p:spPr>
          <a:xfrm>
            <a:off x="5794915" y="405650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39_4#6a5a9d70c.choices?htil=7&amp;vcp=1&amp;vis=1&amp;pid=8c2b73cf0&amp;color=0,0,0&amp;vtp=1&amp;vaab=1&amp;bbb=1&amp;hs=1"/>
              <p:cNvSpPr/>
              <p:nvPr/>
            </p:nvSpPr>
            <p:spPr>
              <a:xfrm>
                <a:off x="539496" y="4708715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.电风扇短路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.插座两孔短路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.输电线甲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两点之间断路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.输电线甲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两点之间断路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39_4#6a5a9d70c.choices?htil=7&amp;vcp=1&amp;vis=1&amp;pid=8c2b73cf0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08715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16" r="3" b="-56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BD.39_3#6a5a9d70c?htil=7&amp;sp=1&amp;vcp=1&amp;vis=1&amp;pid=8c2b73cf0&amp;color=0,0,0&amp;vtp=1&amp;vaab=1&amp;bt=1&amp;bbb=1&amp;hb=1&amp;hs=1"/>
              <p:cNvSpPr/>
              <p:nvPr/>
            </p:nvSpPr>
            <p:spPr>
              <a:xfrm>
                <a:off x="539496" y="3422142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。由于出现故障，电风扇停止工作，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LED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灯仍发光，用试电笔检测插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座两孔，氖管均发光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该故障是(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BD.39_3#6a5a9d70c?htil=7&amp;sp=1&amp;vcp=1&amp;vis=1&amp;pid=8c2b73cf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22142"/>
                <a:ext cx="11112011" cy="1201357"/>
              </a:xfrm>
              <a:prstGeom prst="rect">
                <a:avLst/>
              </a:prstGeom>
              <a:blipFill rotWithShape="1">
                <a:blip r:embed="rId6"/>
                <a:stretch>
                  <a:fillRect l="-3" t="-11" r="5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41_1#eab11f1ac?vcp=1&amp;vis=1&amp;pid=8c2b73cf0&amp;color=0,0,0&amp;vtp=1&amp;vaab=1&amp;bt=1&amp;bbb=1&amp;hb=1"/>
              <p:cNvSpPr/>
              <p:nvPr/>
            </p:nvSpPr>
            <p:spPr>
              <a:xfrm>
                <a:off x="539496" y="140741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（2023·湖北孝感·中考）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小明设计了一种晚上自动给花草浇水的电路。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光控开关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在天黑时闭合，湿敏开关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在土壤过于干燥时闭合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。浇花器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仅在土壤过于干燥的夜间才开始工作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，对花草进行浇水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。下列电路既满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足上述条件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又符合安全用电原则的是(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41_1#eab11f1ac?vcp=1&amp;vis=1&amp;pid=8c2b73cf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07414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0" r="-1437" b="-27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7_BD.41_2#eab11f1ac.choices?vcp=1&amp;vis=1&amp;pid=8c2b73cf0&amp;color=0,0,0&amp;vtp=1&amp;vaab=1&amp;bbb=1"/>
          <p:cNvSpPr/>
          <p:nvPr/>
        </p:nvSpPr>
        <p:spPr>
          <a:xfrm>
            <a:off x="539496" y="3971607"/>
            <a:ext cx="11109960" cy="14665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13100"/>
              </a:lnSpc>
              <a:tabLst>
                <a:tab pos="2831465" algn="l"/>
                <a:tab pos="5459730" algn="l"/>
                <a:tab pos="84943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735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28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28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2800" b="0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5" name="QC_7_BD.41_2#eab11f1ac.choice_image?vcp=1&amp;vis=1&amp;pid=8c2b73cf0&amp;color=0,0,0&amp;tib=255,255,255&amp;iip=1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8176" y="3969258"/>
            <a:ext cx="2203704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7_BD.41_2#eab11f1ac.choice_image?vcp=1&amp;vis=1&amp;pid=8c2b73cf0&amp;color=0,0,0&amp;tib=255,255,255&amp;iip=2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3863" y="3969258"/>
            <a:ext cx="2002536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7_BD.41_2#eab11f1ac.choice_image?vcp=1&amp;vis=1&amp;pid=8c2b73cf0&amp;color=0,0,0&amp;tib=255,255,255&amp;iip=3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4476" y="3969258"/>
            <a:ext cx="2450592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41_2#eab11f1ac.choice_image?vcp=1&amp;vis=1&amp;pid=8c2b73cf0&amp;color=0,0,0&amp;tib=255,255,255&amp;iip=4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13145" y="3971607"/>
            <a:ext cx="2231136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eab11f1ac?vcp=1&amp;vis=1&amp;pid=8c2b73cf0&amp;color=0,0,0&amp;vtp=1&amp;vaab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由题意可知，土壤过于干燥的夜间，浇花器才开始工作；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白天，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即使土壤干燥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，浇花器也不工作，说明两个开关不能独立工作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，即两个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开关应串联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，并且与火线相连，再和浇花器串联，故A符合要求。</a:t>
            </a:r>
            <a:endParaRPr lang="en-US" altLang="zh-CN" sz="2800" dirty="0"/>
          </a:p>
        </p:txBody>
      </p:sp>
      <p:sp>
        <p:nvSpPr>
          <p:cNvPr id="3" name="QC_7_AN.43_1#eab11f1ac.bracket?vcp=1&amp;vis=1&amp;pid=8c2b73cf0&amp;color=0,0,0&amp;vpa=18&amp;vtp=1&amp;vaab=1"/>
          <p:cNvSpPr/>
          <p:nvPr/>
        </p:nvSpPr>
        <p:spPr>
          <a:xfrm>
            <a:off x="1108614" y="435448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】A</a:t>
            </a:r>
            <a:endParaRPr lang="en-US" altLang="zh-CN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725" y="816610"/>
            <a:ext cx="10221595" cy="146812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4_1#dc539a2e9?vcp=1&amp;vis=1&amp;pid=8c2b73cf0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（2024·广西贵港·模拟）“珍爱生命，安全用电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”是同学们日常生活中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必须具备的安全意识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。在家庭电路中，为了用电安全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，控制用电器的开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关要连接在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和用电器之间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，有金属外壳的家用电器在使用时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属外壳一定要与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。（均选填“火线”“零线”或“地线”）</a:t>
            </a:r>
            <a:endParaRPr lang="en-US" altLang="zh-CN" sz="2800" dirty="0"/>
          </a:p>
        </p:txBody>
      </p:sp>
      <p:sp>
        <p:nvSpPr>
          <p:cNvPr id="3" name="QB_7_AN.45_1#dc539a2e9.blank?vcp=1&amp;vis=1&amp;pid=8c2b73cf0&amp;color=0,0,0&amp;vpa=19&amp;vtp=1&amp;vaab=1&amp;bbb=1"/>
          <p:cNvSpPr/>
          <p:nvPr/>
        </p:nvSpPr>
        <p:spPr>
          <a:xfrm>
            <a:off x="2327814" y="345030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火线</a:t>
            </a:r>
            <a:endParaRPr lang="en-US" altLang="zh-CN" sz="2800" dirty="0"/>
          </a:p>
        </p:txBody>
      </p:sp>
      <p:sp>
        <p:nvSpPr>
          <p:cNvPr id="4" name="QB_7_AN.46_1#dc539a2e9.blank?vcp=1&amp;vis=1&amp;pid=8c2b73cf0&amp;color=0,0,0&amp;vpa=20&amp;vtp=1&amp;vaab=1&amp;bbb=1"/>
          <p:cNvSpPr/>
          <p:nvPr/>
        </p:nvSpPr>
        <p:spPr>
          <a:xfrm>
            <a:off x="3039014" y="407704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47_1#300b17dcf?iti=12&amp;htil=8&amp;vcp=1&amp;vis=1&amp;pid=8c2b73cf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65908" y="1558036"/>
            <a:ext cx="3200400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47_2#300b17dcf?iti=12&amp;htil=8&amp;vcp=1&amp;vis=1&amp;pid=8c2b73cf0&amp;color=0,0,0&amp;vtp=1&amp;vaab=1&amp;bbb=1"/>
          <p:cNvSpPr/>
          <p:nvPr/>
        </p:nvSpPr>
        <p:spPr>
          <a:xfrm>
            <a:off x="9303327" y="330352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图B25-3</a:t>
            </a:r>
            <a:endParaRPr lang="en-US" altLang="zh-CN" sz="2800" dirty="0"/>
          </a:p>
        </p:txBody>
      </p:sp>
      <p:sp>
        <p:nvSpPr>
          <p:cNvPr id="4" name="QB_7_BD.47_3#300b17dcf?htil=8&amp;sp=1&amp;vcp=1&amp;vis=1&amp;pid=8c2b73cf0&amp;color=0,0,0&amp;vtp=1&amp;vaab=1&amp;bt=1&amp;bbb=1&amp;hb=1&amp;hs=1"/>
          <p:cNvSpPr/>
          <p:nvPr/>
        </p:nvSpPr>
        <p:spPr>
          <a:xfrm>
            <a:off x="539496" y="1539748"/>
            <a:ext cx="778154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（2024·江西九江·模拟）如图B25-3所示，小明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正在使用试电笔辨别正常家庭电路中三孔插座的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火线与零线，此时试电笔的氖管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“发光”或“不发光”）。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将电烤箱的插头刚插入此</a:t>
            </a:r>
            <a:endParaRPr lang="en-US" altLang="zh-CN" sz="2800" dirty="0"/>
          </a:p>
        </p:txBody>
      </p:sp>
      <p:sp>
        <p:nvSpPr>
          <p:cNvPr id="5" name="QB_7_AN.48_1#300b17dcf.blank?vcp=1&amp;vis=1&amp;pid=8c2b73cf0&amp;color=0,0,0&amp;vpa=21&amp;vtp=1&amp;vaab=1&amp;bbb=1"/>
          <p:cNvSpPr/>
          <p:nvPr/>
        </p:nvSpPr>
        <p:spPr>
          <a:xfrm>
            <a:off x="5528215" y="2804668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不发光</a:t>
            </a:r>
            <a:endParaRPr lang="en-US" altLang="zh-CN" sz="2800" dirty="0"/>
          </a:p>
        </p:txBody>
      </p:sp>
      <p:sp>
        <p:nvSpPr>
          <p:cNvPr id="6" name="QB_7_AN.49_1#300b17dcf.blank?vcp=1&amp;vis=1&amp;pid=8c2b73cf0&amp;color=0,0,0&amp;vpa=22&amp;vtp=1&amp;vaab=1&amp;bbb=1"/>
          <p:cNvSpPr/>
          <p:nvPr/>
        </p:nvSpPr>
        <p:spPr>
          <a:xfrm>
            <a:off x="1972214" y="4707445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插头短路</a:t>
            </a:r>
            <a:endParaRPr lang="en-US" altLang="zh-CN" sz="2800" dirty="0"/>
          </a:p>
        </p:txBody>
      </p:sp>
      <p:sp>
        <p:nvSpPr>
          <p:cNvPr id="7" name="QB_7_BD.47_3#300b17dcf?htil=8&amp;sp=1&amp;vcp=1&amp;vis=1&amp;pid=8c2b73cf0&amp;color=0,0,0&amp;vtp=1&amp;vaab=1&amp;bt=1&amp;bbb=1&amp;hb=1&amp;hs=1"/>
          <p:cNvSpPr/>
          <p:nvPr/>
        </p:nvSpPr>
        <p:spPr>
          <a:xfrm>
            <a:off x="539496" y="411118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插座（未闭合电烤箱的开关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家里的空气开关就“跳闸”了，其原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因可能是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f5dc578c0.fixed?vcp=1&amp;pid=b2a95847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第25讲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家庭电路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安全用电</a:t>
            </a:r>
            <a:endParaRPr lang="en-US" altLang="zh-CN" sz="4000" dirty="0"/>
          </a:p>
        </p:txBody>
      </p:sp>
      <p:sp>
        <p:nvSpPr>
          <p:cNvPr id="3" name="C_5_BD#f5dc578c0.fixed?vcp=1&amp;pid=b2a95847d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6bb9d043?vcp=1&amp;pid=aeb59c016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7_BD.50_1#9710bdf63?sp=1&amp;vcp=1&amp;vis=1&amp;pid=96bb9d043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（2024·广西柳州·模拟）（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）据报道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，某地一住户私拉电线到用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钢管搭建的帐篷中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导致一名小女孩因与钢管接触而发生了触电事故。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当时家庭电路的一部分如图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B25-4所示，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下列分析正确的是(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5" name="QC_7_BD.50_2#9710bdf63?iti=13&amp;htil=9&amp;vcp=1&amp;vis=1&amp;pid=96bb9d04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5900" y="3245485"/>
            <a:ext cx="4060190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50_3#9710bdf63?iti=13&amp;htil=9&amp;vcp=1&amp;vis=1&amp;pid=96bb9d043&amp;color=0,0,0&amp;vtp=1&amp;vaab=1&amp;bbb=1"/>
          <p:cNvSpPr/>
          <p:nvPr/>
        </p:nvSpPr>
        <p:spPr>
          <a:xfrm>
            <a:off x="9399338" y="5152435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图B25-4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BD.50_4#9710bdf63.choices?htil=9&amp;vcp=1&amp;vis=1&amp;pid=96bb9d043&amp;color=0,0,0&amp;vtp=1&amp;vaab=1&amp;bbb=1&amp;hb=1"/>
              <p:cNvSpPr/>
              <p:nvPr/>
            </p:nvSpPr>
            <p:spPr>
              <a:xfrm>
                <a:off x="539496" y="3118276"/>
                <a:ext cx="786384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A.女孩触电时，钢管与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连接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.女孩接触钢管时，与大地之间的电压为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.若断开开关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，钢管连接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，则女孩接触钢管时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一定不会触电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.若女孩穿的鞋子是绝缘的，则她可能不会触电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BD.50_4#9710bdf63.choices?htil=9&amp;vcp=1&amp;vis=1&amp;pid=96bb9d043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18276"/>
                <a:ext cx="7863840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4" r="-956" b="-21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1_1#9710bdf63?vcp=1&amp;vis=1&amp;pid=96bb9d043&amp;color=0,0,0&amp;vtp=1&amp;vaab=1&amp;bt=1&amp;bbb=1&amp;hb=1"/>
              <p:cNvSpPr/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开关接在火线与用电器之间，故A为火线；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女孩发生触电时，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其通过钢管接触了火线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，女孩与大地之间的电压为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，故A错误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，B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。若断开开关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，钢管连接A点，女孩接触它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，相当于女孩接触了火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线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，可能会造成触电事故，故C错误。若女孩穿的鞋子是绝缘的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，则电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流不会经过人体流向大地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，不会造成触电事故，故D正确。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AS.1_1#9710bdf63?vcp=1&amp;vis=1&amp;pid=96bb9d04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808" b="-2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7_AS.1_1#9710bdf63?iti=14&amp;vcp=1&amp;vis=1&amp;pid=96bb9d04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6744" y="3814744"/>
            <a:ext cx="4855464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AS.1_1#9710bdf63?iti=14&amp;vcp=1&amp;vis=1&amp;pid=96bb9d043&amp;color=0,0,0&amp;vtp=1&amp;vaab=1&amp;bbb=1"/>
          <p:cNvSpPr/>
          <p:nvPr/>
        </p:nvSpPr>
        <p:spPr>
          <a:xfrm>
            <a:off x="5431695" y="583455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图B25-4</a:t>
            </a:r>
            <a:endParaRPr lang="en-US" altLang="zh-CN" sz="2800" dirty="0"/>
          </a:p>
        </p:txBody>
      </p:sp>
      <p:sp>
        <p:nvSpPr>
          <p:cNvPr id="5" name="QC_7_AN.51_1#9710bdf63.bracket?vcp=1&amp;vis=1&amp;pid=96bb9d043&amp;color=0,0,0&amp;vpa=23&amp;vtp=1&amp;vaab=1&amp;bbb=1"/>
          <p:cNvSpPr/>
          <p:nvPr/>
        </p:nvSpPr>
        <p:spPr>
          <a:xfrm>
            <a:off x="1143539" y="3814744"/>
            <a:ext cx="7524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】BD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53_1#1a5c277c2?sp=1&amp;vcp=1&amp;vis=1&amp;pid=96bb9d043&amp;color=0,0,0&amp;vtp=1&amp;vaab=1&amp;bt=1&amp;bbb=1&amp;hb=1"/>
              <p:cNvSpPr/>
              <p:nvPr/>
            </p:nvSpPr>
            <p:spPr>
              <a:xfrm>
                <a:off x="539496" y="969232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（2024·广东汕头·模拟）小刚家的一个插座如图B25-5甲所示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，小刚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用试电笔接触插座的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孔，氖管发光，则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孔接的是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线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B25-5乙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是一个台灯的电路示意图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，当把台灯接入电路时，为了安全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，应将台灯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插头的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𝐷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”）插脚插入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孔。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53_1#1a5c277c2?sp=1&amp;vcp=1&amp;vis=1&amp;pid=96bb9d04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69232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-111" b="-2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7_BD.53_2#1a5c277c2?iti=15&amp;vcp=1&amp;vis=1&amp;pid=96bb9d04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16860" y="3594735"/>
            <a:ext cx="6847205" cy="200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53_3#1a5c277c2?iti=15&amp;vcp=1&amp;vis=1&amp;pid=96bb9d043&amp;color=0,0,0&amp;vtp=1&amp;vaab=1&amp;bbb=1"/>
          <p:cNvSpPr/>
          <p:nvPr/>
        </p:nvSpPr>
        <p:spPr>
          <a:xfrm>
            <a:off x="5431695" y="532177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图B25-5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7_AN.54_1#1a5c277c2.blank?vcp=1&amp;vis=1&amp;pid=96bb9d043&amp;color=0,0,0&amp;vpa=24&amp;vtp=1&amp;vaab=1"/>
          <p:cNvSpPr/>
          <p:nvPr/>
        </p:nvSpPr>
        <p:spPr>
          <a:xfrm>
            <a:off x="8475250" y="1586452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火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55_1#1a5c277c2.blank?vcp=1&amp;vis=1&amp;pid=96bb9d043&amp;color=0,0,0&amp;vpa=25&amp;vtp=1&amp;vaab=1&amp;bbb=1"/>
              <p:cNvSpPr/>
              <p:nvPr/>
            </p:nvSpPr>
            <p:spPr>
              <a:xfrm>
                <a:off x="1655508" y="2986055"/>
                <a:ext cx="437452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55_1#1a5c277c2.blank?vcp=1&amp;vis=1&amp;pid=96bb9d043&amp;color=0,0,0&amp;vpa=2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5508" y="2986055"/>
                <a:ext cx="437452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14" t="-71" b="-7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56_1#e280cd2f0?sp=1&amp;vcp=1&amp;vis=1&amp;pid=96bb9d043&amp;color=0,0,0&amp;vtp=1&amp;vaab=1&amp;bt=1&amp;bbb=1&amp;hb=1"/>
          <p:cNvSpPr/>
          <p:nvPr/>
        </p:nvSpPr>
        <p:spPr>
          <a:xfrm>
            <a:off x="539496" y="554400"/>
            <a:ext cx="11109960" cy="2115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（2023·广东深圳·模拟）某酒店的房卡及插卡槽如图B25-6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甲所示，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它相当于一个开关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，只有房卡插入卡槽里，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房间内的灯和插座才能工作，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房卡抽出卡槽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，全房间断电。请根据实际情况在图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B25-6乙中画出完整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的实物电路图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7_BD.56_2#e280cd2f0?iti=16&amp;htil=10&amp;vcp=1&amp;vis=1&amp;pid=96bb9d04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1710" y="2597785"/>
            <a:ext cx="6490970" cy="2896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56_3#e280cd2f0?iti=16&amp;htil=10&amp;vcp=1&amp;vis=1&amp;pid=96bb9d043&amp;color=0,0,0&amp;vtp=1&amp;vaab=1&amp;bbb=1"/>
          <p:cNvSpPr/>
          <p:nvPr/>
        </p:nvSpPr>
        <p:spPr>
          <a:xfrm>
            <a:off x="5616099" y="5621002"/>
            <a:ext cx="1325562" cy="4902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图B25-6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AS.1_1#e280cd2f0?vcp=1&amp;vis=1&amp;pid=96bb9d043&amp;color=0,0,0&amp;vtp=1&amp;vaab=1&amp;bt=1&amp;bbb=1&amp;hb=1"/>
          <p:cNvSpPr/>
          <p:nvPr/>
        </p:nvSpPr>
        <p:spPr>
          <a:xfrm>
            <a:off x="573405" y="30200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由题意可知，灯泡和三孔插座并联，其中灯泡开关与其控制的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灯泡串联在一条支路上，火线先连接螺丝口灯泡的金属顶点，螺旋套直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接连接在零线上；插座在另一条支路上，插座的右孔接火线，上孔接地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线；房卡开关（总开关）处于干路上，接在并联支路和火线之间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7_AS.1_1#e280cd2f0?iti=18&amp;vcp=1&amp;vis=1&amp;pid=96bb9d04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683" y="3343116"/>
            <a:ext cx="4663440" cy="210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AS.1_1#e280cd2f0?iti=18&amp;vcp=1&amp;vis=1&amp;pid=96bb9d043&amp;color=0,0,0&amp;vtp=1&amp;vaab=1&amp;bbb=1"/>
          <p:cNvSpPr/>
          <p:nvPr/>
        </p:nvSpPr>
        <p:spPr>
          <a:xfrm>
            <a:off x="2432622" y="557323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图B25-6</a:t>
            </a:r>
            <a:endParaRPr lang="en-US" altLang="zh-CN" sz="2800" dirty="0"/>
          </a:p>
        </p:txBody>
      </p:sp>
      <p:grpSp>
        <p:nvGrpSpPr>
          <p:cNvPr id="5" name="组合 4"/>
          <p:cNvGrpSpPr/>
          <p:nvPr/>
        </p:nvGrpSpPr>
        <p:grpSpPr>
          <a:xfrm>
            <a:off x="5292853" y="2865659"/>
            <a:ext cx="6333743" cy="3542140"/>
            <a:chOff x="1397128" y="1524317"/>
            <a:chExt cx="6333743" cy="3542140"/>
          </a:xfrm>
        </p:grpSpPr>
        <p:sp>
          <p:nvSpPr>
            <p:cNvPr id="6" name="QO_7_AN.1_1#e280cd2f0?htil=10&amp;vcp=1&amp;vis=1&amp;pid=96bb9d043&amp;color=0,0,0&amp;vtp=1&amp;vaab=1&amp;bbb=1"/>
            <p:cNvSpPr/>
            <p:nvPr/>
          </p:nvSpPr>
          <p:spPr>
            <a:xfrm>
              <a:off x="1397128" y="1524317"/>
              <a:ext cx="5550408" cy="477457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l" latinLnBrk="1">
                <a:lnSpc>
                  <a:spcPts val="4100"/>
                </a:lnSpc>
              </a:pPr>
              <a:r>
                <a:rPr lang="en-US" altLang="zh-CN" sz="2800" b="1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【答案】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如答图B25-1所示</a:t>
              </a:r>
              <a:endParaRPr lang="en-US" altLang="zh-CN" sz="2800" dirty="0"/>
            </a:p>
          </p:txBody>
        </p:sp>
        <p:pic>
          <p:nvPicPr>
            <p:cNvPr id="7" name="QO_7_AN.1_1#e280cd2f0?iti=17&amp;htil=10&amp;vcp=1&amp;vis=1&amp;pid=96bb9d043&amp;color=0,0,0&amp;tib=255,255,255&amp;vtp=1&amp;vaab=1" descr="preencoded.pn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003423" y="2007789"/>
              <a:ext cx="4727448" cy="24414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8" name="QO_7_AN.1_1#e280cd2f0?iti=17&amp;htil=10&amp;vcp=1&amp;vis=1&amp;pid=96bb9d043&amp;color=0,0,0&amp;vtp=1&amp;vaab=1&amp;bbb=1"/>
            <p:cNvSpPr/>
            <p:nvPr/>
          </p:nvSpPr>
          <p:spPr>
            <a:xfrm>
              <a:off x="4526566" y="4576237"/>
              <a:ext cx="1681162" cy="490220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1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答图B25-1</a:t>
              </a:r>
              <a:endParaRPr lang="en-US" altLang="zh-CN" sz="2800" dirty="0"/>
            </a:p>
          </p:txBody>
        </p:sp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889d386f?vcp=1&amp;pid=aeb59c016&amp;color=68,178,231&amp;mp=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>
              <a:solidFill>
                <a:srgbClr val="44B2E7"/>
              </a:solidFill>
            </a:endParaRPr>
          </a:p>
        </p:txBody>
      </p:sp>
      <p:pic>
        <p:nvPicPr>
          <p:cNvPr id="3" name="QB_7_BD.59_1#0d372777a?iti=19&amp;htil=11&amp;vcp=1&amp;vis=1&amp;pid=c889d386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9745" y="1096645"/>
            <a:ext cx="3930015" cy="1770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59_2#0d372777a?iti=19&amp;htil=11&amp;vcp=1&amp;vis=1&amp;pid=c889d386f&amp;color=0,0,0&amp;vtp=1&amp;vaab=1&amp;bbb=1"/>
          <p:cNvSpPr/>
          <p:nvPr/>
        </p:nvSpPr>
        <p:spPr>
          <a:xfrm>
            <a:off x="9212738" y="299444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图B25-7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7_BD.59_3#0d372777a?htil=11&amp;sp=1&amp;vcp=1&amp;vis=1&amp;pid=c889d386f&amp;color=0,0,0&amp;vtp=1&amp;vaab=1&amp;bbb=1&amp;hb=1&amp;hs=1"/>
          <p:cNvSpPr/>
          <p:nvPr/>
        </p:nvSpPr>
        <p:spPr>
          <a:xfrm>
            <a:off x="539496" y="1267240"/>
            <a:ext cx="746150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（2023·广东清远·模拟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）某学校开展了主题是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安全用电，珍惜生命”的安全教育活动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活动的部分内容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：在如图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B25-7甲所示的家庭电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路中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两个虚线框中分别连入了电灯和开关，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7_AN.60_1#0d372777a.blank?vcp=1&amp;vis=1&amp;pid=c889d386f&amp;color=0,0,0&amp;vpa=26&amp;vtp=1&amp;vaab=1"/>
          <p:cNvSpPr/>
          <p:nvPr/>
        </p:nvSpPr>
        <p:spPr>
          <a:xfrm>
            <a:off x="1616614" y="3735496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61_1#0d372777a.blank?vcp=1&amp;vis=1&amp;pid=c889d386f&amp;color=0,0,0&amp;vpa=27&amp;vtp=1&amp;vaab=1&amp;bbb=1"/>
              <p:cNvSpPr/>
              <p:nvPr/>
            </p:nvSpPr>
            <p:spPr>
              <a:xfrm>
                <a:off x="3026315" y="5154086"/>
                <a:ext cx="3496056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零线上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𝑑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之间断路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QB_7_AN.61_1#0d372777a.blank?vcp=1&amp;vis=1&amp;pid=c889d386f&amp;color=0,0,0&amp;vpa=2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6315" y="5154086"/>
                <a:ext cx="3496056" cy="410782"/>
              </a:xfrm>
              <a:prstGeom prst="rect">
                <a:avLst/>
              </a:prstGeom>
              <a:blipFill rotWithShape="1">
                <a:blip r:embed="rId4"/>
                <a:stretch>
                  <a:fillRect l="-15" t="-104" r="8" b="-50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7_AN.62_1#0d372777a.blank?vcp=1&amp;vis=1&amp;pid=c889d386f&amp;color=0,0,0&amp;vpa=28&amp;vtp=1&amp;vaab=1&amp;bbb=1"/>
          <p:cNvSpPr/>
          <p:nvPr/>
        </p:nvSpPr>
        <p:spPr>
          <a:xfrm>
            <a:off x="4461415" y="5657641"/>
            <a:ext cx="3459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用电器的总功率过大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7_BD.59_3#0d372777a?htil=11&amp;sp=1&amp;vcp=1&amp;vis=1&amp;pid=c889d386f&amp;color=0,0,0&amp;vtp=1&amp;vaab=1&amp;bbb=1&amp;hb=1&amp;hs=1"/>
              <p:cNvSpPr/>
              <p:nvPr/>
            </p:nvSpPr>
            <p:spPr>
              <a:xfrm>
                <a:off x="539496" y="3765976"/>
                <a:ext cx="11112011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则方框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中为开关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；闭合开关后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，发现电灯不亮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，使用试电笔测试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三点时试电笔的氖管均发光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，测试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点时试电笔的氖管不发光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该电路的故障为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；如图B25-7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，造成家庭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电路中电线燃烧的原因是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9" name="QB_7_BD.59_3#0d372777a?htil=11&amp;sp=1&amp;vcp=1&amp;vis=1&amp;pid=c889d386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65976"/>
                <a:ext cx="11112011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3" t="-17" r="-275" b="-27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23c0c386c?vcp=1&amp;pid=f5dc578c0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0" y="653796"/>
            <a:ext cx="7616952" cy="5550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07d7d1eb?vcp=1&amp;pid=f5dc578c0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易错集锦</a:t>
            </a:r>
            <a:endParaRPr lang="en-US" altLang="zh-CN" sz="3200" dirty="0"/>
          </a:p>
        </p:txBody>
      </p:sp>
      <p:sp>
        <p:nvSpPr>
          <p:cNvPr id="3" name="QC_7_BD.1_1#3eba050c3?vcp=1&amp;vis=1&amp;pid=607d7d1eb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下列关于家庭电路和安全用电的说法正确的是(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2_1#3eba050c3.bracket?vcp=1&amp;vis=1&amp;pid=607d7d1eb&amp;color=0,0,0&amp;vpa=1&amp;vtp=1&amp;vaab=1"/>
          <p:cNvSpPr/>
          <p:nvPr/>
        </p:nvSpPr>
        <p:spPr>
          <a:xfrm>
            <a:off x="7928514" y="126249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1_2#3eba050c3.choices?vcp=1&amp;vis=1&amp;pid=607d7d1eb&amp;color=0,0,0&amp;vtp=1&amp;vaab=1&amp;bbb=1"/>
          <p:cNvSpPr/>
          <p:nvPr/>
        </p:nvSpPr>
        <p:spPr>
          <a:xfrm>
            <a:off x="539496" y="190802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A.在家庭电路中装有保险盒或空气开关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.控制电灯的开关与这个电灯是并联的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.人站在绝缘物上不会触电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.家用电器的金属外壳不必接地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0c4093baa.fixed?vcp=1&amp;pid=b2a95847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第25讲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家庭电路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安全用电</a:t>
            </a:r>
            <a:endParaRPr lang="en-US" altLang="zh-CN" sz="4000" dirty="0"/>
          </a:p>
        </p:txBody>
      </p:sp>
      <p:sp>
        <p:nvSpPr>
          <p:cNvPr id="3" name="C_5_BD#0c4093baa.fixed?vcp=1&amp;pid=b2a95847d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474c0bc9?vcp=1&amp;pid=0c4093baa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家庭电路</a:t>
            </a:r>
            <a:endParaRPr lang="en-US" altLang="zh-CN" sz="3200" dirty="0"/>
          </a:p>
        </p:txBody>
      </p:sp>
      <p:sp>
        <p:nvSpPr>
          <p:cNvPr id="3" name="P_7#87559c5af?vcp=1&amp;pid=6474c0bc9&amp;color=0,0,0&amp;vtp=1&amp;vaab=1&amp;bb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三脚插头与三孔插座对应，中间的脚接地线，能避免因用电器金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属外壳漏电而发生触电事故。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试电笔可以辨别火线和零线，其使用方法是笔尖接触被测导线，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手接触尾部金属体，使氖管发光的是火线，使氖管不发光的是零线。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导致家庭电路电流过大的原因：①短路（火线和零线通过导线直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接连通）；②用电器的总功率过大。过大的电流会产生大量热量，使保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险丝熔断或空气开关“跳闸”。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3_1#442ed3225?iti=1&amp;htil=1&amp;vcp=1&amp;vis=1&amp;pid=6474c0bc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30590" y="920496"/>
            <a:ext cx="3758184" cy="217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3_2#442ed3225?iti=1&amp;htil=1&amp;vcp=1&amp;vis=1&amp;pid=6474c0bc9&amp;color=0,0,0&amp;vtp=1&amp;vaab=1&amp;bbb=1"/>
          <p:cNvSpPr/>
          <p:nvPr/>
        </p:nvSpPr>
        <p:spPr>
          <a:xfrm>
            <a:off x="9065170" y="320471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图25-1</a:t>
            </a:r>
            <a:endParaRPr lang="en-US" altLang="zh-CN" sz="2800" dirty="0"/>
          </a:p>
        </p:txBody>
      </p:sp>
      <p:sp>
        <p:nvSpPr>
          <p:cNvPr id="4" name="QC_7_BD.3_3#442ed3225?htil=1&amp;sp=1&amp;vcp=1&amp;vis=1&amp;pid=6474c0bc9&amp;color=0,0,0&amp;vtp=1&amp;vaab=1&amp;bt=1&amp;bbb=1&amp;hb=1&amp;hs=1"/>
          <p:cNvSpPr/>
          <p:nvPr/>
        </p:nvSpPr>
        <p:spPr>
          <a:xfrm>
            <a:off x="539496" y="902208"/>
            <a:ext cx="721461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（2024·天津·中考）图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25-1为部分家庭电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路示意图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其中连接正确的是(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BD.3_4#442ed3225.choices?htil=1&amp;vcp=1&amp;vis=1&amp;pid=6474c0bc9&amp;color=0,0,0&amp;vtp=1&amp;vaab=1&amp;bbb=1&amp;hs=1"/>
          <p:cNvSpPr/>
          <p:nvPr/>
        </p:nvSpPr>
        <p:spPr>
          <a:xfrm>
            <a:off x="539496" y="2177415"/>
            <a:ext cx="721461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698625" algn="l"/>
                <a:tab pos="3359150" algn="l"/>
                <a:tab pos="537591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EX.1_1#442ed3225?iti=2&amp;htil=2&amp;vcp=1&amp;vis=1&amp;pid=6474c0bc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3835" y="1208786"/>
            <a:ext cx="4297680" cy="247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EX.1_1#442ed3225?iti=2&amp;htil=2&amp;vcp=1&amp;vis=1&amp;pid=6474c0bc9&amp;color=0,0,0&amp;vtp=1&amp;vaab=1&amp;bbb=1"/>
          <p:cNvSpPr/>
          <p:nvPr/>
        </p:nvSpPr>
        <p:spPr>
          <a:xfrm>
            <a:off x="8888163" y="381381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图25-1</a:t>
            </a:r>
            <a:endParaRPr lang="en-US" altLang="zh-CN" sz="2800" dirty="0"/>
          </a:p>
        </p:txBody>
      </p:sp>
      <p:sp>
        <p:nvSpPr>
          <p:cNvPr id="4" name="QC_7_EX.1_1#442ed3225?htil=2&amp;vcp=1&amp;vis=1&amp;pid=6474c0bc9&amp;color=0,0,0&amp;vtp=1&amp;vaab=1&amp;bt=1&amp;bbb=1&amp;hb=1&amp;hs=1"/>
          <p:cNvSpPr/>
          <p:nvPr/>
        </p:nvSpPr>
        <p:spPr>
          <a:xfrm>
            <a:off x="539496" y="1190498"/>
            <a:ext cx="668426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家庭电路连接注意事项：①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各用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电器并联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开关与用电器串联，且接在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火线与用电器之间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螺口灯泡的螺旋套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接零线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三孔插座接线“左零右火上接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地”，二孔插座接线“左零右火”；⑤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保险丝</a:t>
            </a:r>
            <a:endParaRPr lang="en-US" altLang="zh-CN" sz="2800" dirty="0"/>
          </a:p>
        </p:txBody>
      </p:sp>
      <p:sp>
        <p:nvSpPr>
          <p:cNvPr id="5" name="QC_7_EX.1_1#442ed3225?htil=2&amp;vcp=1&amp;vis=1&amp;pid=6474c0bc9&amp;color=0,0,0&amp;vtp=1&amp;vaab=1&amp;bt=1&amp;bbb=1&amp;hb=1&amp;hs=1"/>
          <p:cNvSpPr/>
          <p:nvPr/>
        </p:nvSpPr>
        <p:spPr>
          <a:xfrm>
            <a:off x="539496" y="446043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接在火线上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⑥两导线实际连通的交点处画实心圆点，无实心圆点的表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示导线空间交叉但不连接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theme/theme1.xml><?xml version="1.0" encoding="utf-8"?>
<a:theme xmlns:a="http://schemas.openxmlformats.org/drawingml/2006/main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FF0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1280</Words>
  <Application>Microsoft Office PowerPoint</Application>
  <PresentationFormat>宽屏</PresentationFormat>
  <Paragraphs>257</Paragraphs>
  <Slides>35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5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6</cp:revision>
  <dcterms:created xsi:type="dcterms:W3CDTF">2024-12-11T08:39:00Z</dcterms:created>
  <dcterms:modified xsi:type="dcterms:W3CDTF">2025-07-24T03:20:34Z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CB25D86BA2EB4CDE8EA141CC5B965E8A_12</vt:lpwstr>
  </property>
  <property fmtid="{D5CDD505-2E9C-101B-9397-08002B2CF9AE}" pid="3" name="KSOProductBuildVer">
    <vt:lpwstr>2052-12.1.0.18912</vt:lpwstr>
  </property>
</Properties>
</file>