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7"/>
  </p:notesMasterIdLst>
  <p:sldIdLst>
    <p:sldId id="316" r:id="rId3"/>
    <p:sldId id="320" r:id="rId4"/>
    <p:sldId id="319" r:id="rId5"/>
    <p:sldId id="342" r:id="rId6"/>
    <p:sldId id="343" r:id="rId7"/>
    <p:sldId id="344" r:id="rId8"/>
    <p:sldId id="365" r:id="rId9"/>
    <p:sldId id="366" r:id="rId10"/>
    <p:sldId id="371" r:id="rId11"/>
    <p:sldId id="367" r:id="rId12"/>
    <p:sldId id="372" r:id="rId13"/>
    <p:sldId id="373" r:id="rId14"/>
    <p:sldId id="368" r:id="rId15"/>
    <p:sldId id="369" r:id="rId16"/>
    <p:sldId id="374" r:id="rId17"/>
    <p:sldId id="370" r:id="rId18"/>
    <p:sldId id="375" r:id="rId19"/>
    <p:sldId id="380" r:id="rId20"/>
    <p:sldId id="381" r:id="rId21"/>
    <p:sldId id="382" r:id="rId22"/>
    <p:sldId id="383" r:id="rId23"/>
    <p:sldId id="384" r:id="rId24"/>
    <p:sldId id="385" r:id="rId25"/>
    <p:sldId id="38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105"/>
        <p:guide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90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6970" y="1360170"/>
            <a:ext cx="68687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THREE</a:t>
            </a:r>
          </a:p>
        </p:txBody>
      </p:sp>
      <p:sp>
        <p:nvSpPr>
          <p:cNvPr id="32" name="矩形 31"/>
          <p:cNvSpPr/>
          <p:nvPr/>
        </p:nvSpPr>
        <p:spPr>
          <a:xfrm>
            <a:off x="2257188" y="2687816"/>
            <a:ext cx="76145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en-US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语法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精讲     </a:t>
            </a:r>
            <a:endParaRPr lang="en-US" altLang="zh-CN" sz="48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 </a:t>
            </a: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Section 3</a:t>
            </a:r>
            <a:r>
              <a:rPr lang="en-US" altLang="zh-CN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en-US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代词</a:t>
            </a:r>
            <a:endParaRPr lang="zh-CN" altLang="en-US" sz="4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不定代词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不定代词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4575" y="1760855"/>
            <a:ext cx="1053401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4.little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a little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few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 few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的用法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He knows 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little 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about electronics.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他对电子学几乎一窍不通。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some, any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的用法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If you have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any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questions, please ask.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如果你有任何问题，请提问。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6.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many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much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的用法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How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many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students are there in your class?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你们班有多少个学生？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015" y="2345690"/>
            <a:ext cx="6229985" cy="17176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不定代词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不定代词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2690" y="1760855"/>
            <a:ext cx="101384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7.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something、anything、 nothing、everything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的用法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He needs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nothing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but to get comfort from his mother．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他除了母亲的安慰什么都不需要。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3485" y="2301240"/>
            <a:ext cx="8165465" cy="36277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不定代词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不定代词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1885" y="1891665"/>
            <a:ext cx="101384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8.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each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every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的用法</a:t>
            </a: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Each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of us has to finish this task. 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我们每个人都必须完成这项任务。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3485" y="2426970"/>
            <a:ext cx="7722870" cy="364553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不定代词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不定代词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1885" y="1891665"/>
            <a:ext cx="10138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9.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其他相关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用法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8320" y="1735455"/>
            <a:ext cx="8331835" cy="4063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8320" y="5798820"/>
            <a:ext cx="8331200" cy="8210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其他代词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3092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物主代词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0935" y="1891665"/>
            <a:ext cx="101384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形容词性物主代词</a:t>
            </a: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Our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children have been grown-up.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我们的孩子已经长大成人。</a:t>
            </a:r>
            <a:endParaRPr lang="en-US" altLang="zh-CN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名词性物主代词</a:t>
            </a: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Mary is an close friend of 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mine. 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玛丽是我的一位亲密的朋友。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562240" y="40334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11" name="Rounded Rectangle 88"/>
          <p:cNvSpPr/>
          <p:nvPr>
            <p:custDataLst>
              <p:tags r:id="rId5"/>
            </p:custDataLst>
          </p:nvPr>
        </p:nvSpPr>
        <p:spPr>
          <a:xfrm>
            <a:off x="561975" y="4020820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TextBox 8"/>
          <p:cNvSpPr txBox="1"/>
          <p:nvPr>
            <p:custDataLst>
              <p:tags r:id="rId6"/>
            </p:custDataLst>
          </p:nvPr>
        </p:nvSpPr>
        <p:spPr>
          <a:xfrm>
            <a:off x="393330" y="40461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02690" y="396049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反身代词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0935" y="4585335"/>
            <a:ext cx="101384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1.反身代词可作宾语、表语和同位语。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can express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myself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in English.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我能用英语表达自己。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  <p:bldP spid="9" grpId="0"/>
      <p:bldP spid="11" grpId="0" bldLvl="0" animBg="1"/>
      <p:bldP spid="12" grpId="0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其他代词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3092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反身代词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562240" y="40334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9570" y="1891665"/>
            <a:ext cx="101384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ea typeface="宋体" panose="02010600030101010101" pitchFamily="2" charset="-122"/>
              </a:rPr>
              <a:t>2</a:t>
            </a: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.反身代词可</a:t>
            </a:r>
            <a:r>
              <a:rPr lang="zh-CN" sz="2000" b="1">
                <a:highlight>
                  <a:srgbClr val="FFFF00"/>
                </a:highlight>
                <a:ea typeface="宋体" panose="02010600030101010101" pitchFamily="2" charset="-122"/>
              </a:rPr>
              <a:t>用于</a:t>
            </a:r>
          </a:p>
          <a:p>
            <a:pPr>
              <a:lnSpc>
                <a:spcPct val="150000"/>
              </a:lnSpc>
            </a:pPr>
            <a:r>
              <a:rPr lang="zh-CN" sz="2000" b="1">
                <a:highlight>
                  <a:srgbClr val="FFFF00"/>
                </a:highlight>
                <a:ea typeface="宋体" panose="02010600030101010101" pitchFamily="2" charset="-122"/>
              </a:rPr>
              <a:t>某些固定搭配中</a:t>
            </a: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120" y="1076960"/>
            <a:ext cx="8435340" cy="57130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9" grpId="0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其他代词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3092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（三）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疑问代词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2395" y="1760855"/>
            <a:ext cx="101384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限定性疑问代词</a:t>
            </a: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What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part of this story do you like ？</a:t>
            </a:r>
            <a:r>
              <a:rPr lang="en-US" altLang="zh-CN" sz="2000">
                <a:ea typeface="宋体" panose="02010600030101010101" pitchFamily="2" charset="-122"/>
              </a:rPr>
              <a:t>［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what</a:t>
            </a:r>
            <a:r>
              <a:rPr lang="en-US" altLang="zh-CN" sz="2000">
                <a:ea typeface="宋体" panose="02010600030101010101" pitchFamily="2" charset="-122"/>
              </a:rPr>
              <a:t>限定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part</a:t>
            </a:r>
            <a:r>
              <a:rPr lang="en-US" altLang="zh-CN" sz="2000">
                <a:ea typeface="宋体" panose="02010600030101010101" pitchFamily="2" charset="-122"/>
              </a:rPr>
              <a:t>］</a:t>
            </a:r>
            <a:r>
              <a:rPr lang="en-US" altLang="zh-CN" sz="2000" b="1">
                <a:ea typeface="宋体" panose="02010600030101010101" pitchFamily="2" charset="-122"/>
              </a:rPr>
              <a:t>你喜欢这个故事的哪个部分？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起名词作用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的疑问代词</a:t>
            </a:r>
            <a:endParaRPr lang="zh-CN" altLang="en-US" sz="2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562240" y="40334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5635" y="2716530"/>
            <a:ext cx="7334885" cy="41414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其他代词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3092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（四）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相互代词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562240" y="403348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02995" y="2063115"/>
            <a:ext cx="101384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1.相互代词的主格和宾格：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 other /one another</a:t>
            </a: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（互相）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 love 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 other/one another.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>
                <a:ea typeface="宋体" panose="02010600030101010101" pitchFamily="2" charset="-122"/>
              </a:rPr>
              <a:t>我们彼此相爱。</a:t>
            </a:r>
          </a:p>
          <a:p>
            <a:pPr>
              <a:lnSpc>
                <a:spcPct val="150000"/>
              </a:lnSpc>
            </a:pPr>
            <a:endParaRPr lang="en-US" altLang="zh-CN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2.相互代词的所有格：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 other’s/one another’ s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（彼此的）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They know 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 other’s /one another’ s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weak points.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他们都彼此了解对方的缺点。</a:t>
            </a:r>
          </a:p>
          <a:p>
            <a:pPr>
              <a:lnSpc>
                <a:spcPct val="150000"/>
              </a:lnSpc>
            </a:pP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区别：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 other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 可拆开用（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each...the other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），而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one another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We helped each other. = We each helped the other. 我们互相帮助。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9" grpId="0"/>
      <p:bldP spid="14" grpId="0"/>
      <p:bldP spid="1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872615"/>
            <a:ext cx="11442700" cy="4923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It is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who is going to take up the topic of environmental protection．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me             B. I             C. mine           D. my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解析：在“It is...＋人称代词＋who...”这样的强调句中被强调的人称代词的选择。一般选择主格代词。   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2.Lucy and Lily. I’d like to have a private talk with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 you.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 everyone         B. everybody     C. every one       D. each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解析：两者之间的其一，应为each。everybody／everyone等所指代的对象均为三人及以上。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3.Not all the cloth are new,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 them are second-hand.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some             B. any           C. none          D. all</a:t>
            </a:r>
          </a:p>
          <a:p>
            <a:pPr marL="0" indent="0" algn="just" defTabSz="266700">
              <a:lnSpc>
                <a:spcPct val="140000"/>
              </a:lnSpc>
              <a:spcAft>
                <a:spcPct val="0"/>
              </a:spcAft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解析: 表示整体中的部分，有些，用“some”。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0805" y="1872615"/>
            <a:ext cx="481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50255" y="365188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86785" y="537591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8" grpId="0"/>
      <p:bldP spid="8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872615"/>
            <a:ext cx="1110551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4.Trapped in the flood, the Browns have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biscuits for 2days.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something but      B. anything but    C. nothing but     D. everything but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解析：选something 和everything一般不与but连用；anything but：绝对，根本不；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nothing but：只，仅仅。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5.The economic crisis made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difficult for him to get a job in that city.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A.that              B. it             C. what          D. which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解析：句中for him to get a job in that city是动词不定式的复合结构作made的宾语，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应选it作形式宾语。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85360" y="18726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79495" y="42303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代词的概念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代词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45" y="1795780"/>
            <a:ext cx="10811510" cy="49885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751330"/>
            <a:ext cx="1110551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6.She saw (she)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the mirror.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解析：填herself。此题考“she ”的反身代词，做宾语。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7.(We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books are new and theirs are old.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解析：填Our。此题考“we”的形容词性物主代词。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8.Is there (any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important in the box?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解析：填anything。此题考查复合不定代词的用法。</a:t>
            </a:r>
          </a:p>
        </p:txBody>
      </p:sp>
      <p:sp>
        <p:nvSpPr>
          <p:cNvPr id="4" name="TextBox 8"/>
          <p:cNvSpPr txBox="1"/>
          <p:nvPr>
            <p:custDataLst>
              <p:tags r:id="rId6"/>
            </p:custDataLst>
          </p:nvPr>
        </p:nvSpPr>
        <p:spPr>
          <a:xfrm>
            <a:off x="508900" y="41801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97100" y="1872615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herself</a:t>
            </a:r>
            <a:endParaRPr lang="en-US" altLang="zh-CN" sz="20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575" y="323850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Our</a:t>
            </a:r>
            <a:endParaRPr lang="en-US" altLang="zh-CN" sz="20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7100" y="452628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anything</a:t>
            </a:r>
            <a:endParaRPr lang="en-US" altLang="zh-CN" sz="20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13" grpId="0"/>
      <p:bldP spid="13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8827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59765" y="1689735"/>
            <a:ext cx="11105515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1.Nobody in this office but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 qualified for that position. However,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His son may prove to be better qualified than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A. he...him         B. him...him       C. he...he      D. him...his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 that coat？ It has been left there unnoticed for a week．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Who           B. Whose          C. Which      D. What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All colleagues are present. Can you please introduce me to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every one       B. every body       C. Everything   D. everyone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I hurt my leg yesterday.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why I didn't come.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That           B. This             C. That’s       D. It’s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What does coffee tasted like？ I have never tasted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A.some           B.any              C. something    D.anything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57930" y="17329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4575" y="31095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13905" y="394716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79495" y="494411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18885" y="583755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89585" y="1689735"/>
            <a:ext cx="1150493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All those flying objects disappeared in a matter of seconds.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 them could be identified clearly.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Neither         B. Either           C. None         D. Any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The new machines we use this year are much better than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 used last year.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those           B. there            C. that          D. it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This company has two branches: one in Beijing and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Shanghai.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another         B. one other         C. other         D. the other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The staffs of this department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new computer.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each has        B. has each          C. each have     D. have each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I suggested camping this weekend, but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 the other three roommates were interested in it.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all             B. both             C. neither        D. none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29805" y="168973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89090" y="26523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96965" y="352234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88740" y="445389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89525" y="54343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44575" y="1689735"/>
            <a:ext cx="1110551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Is that new bag (you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With (who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did the detective verify his evidence？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There is (some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interest at the party.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Your little brother is too young to look after (he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3420" y="1751330"/>
            <a:ext cx="1832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yours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39060" y="2667635"/>
            <a:ext cx="108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whom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25140" y="3613785"/>
            <a:ext cx="2371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somthing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18250" y="4453255"/>
            <a:ext cx="979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himself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代词的概念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人称代词、物主代词和反身代词的各种形式如下：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575" y="1760220"/>
            <a:ext cx="10049510" cy="49796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人称代词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人称代词的用法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590" y="1815465"/>
            <a:ext cx="105289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主格和宾格人称代词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My brother is as tall as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I/me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我的弟弟和我一样高。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You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的用法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should keep calm.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我们要保持冷静。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She 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的用法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think England will do what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she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promised to do.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我想英格兰会履行她的承诺。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指代动物的代词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 cat is my pet,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she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is cute.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这只猫是我的宠物，它很可爱。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人称代词排序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You, Lucy and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are in charge of the work.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 你、露西和我负责这项工作。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人称代词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（三）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人称代词</a:t>
            </a:r>
            <a:r>
              <a:rPr lang="en-US" altLang="zh-CN" sz="2000" b="1" dirty="0">
                <a:solidFill>
                  <a:srgbClr val="000000"/>
                </a:solidFill>
                <a:cs typeface="+mn-ea"/>
                <a:sym typeface="+mn-lt"/>
              </a:rPr>
              <a:t>it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990" y="1760855"/>
            <a:ext cx="105289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指代人或事物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（1）指代动植物、不明身份或性别的人、婴儿。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Smiths have a new baby.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’s lovely.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>
                <a:ea typeface="宋体" panose="02010600030101010101" pitchFamily="2" charset="-122"/>
              </a:rPr>
              <a:t>史密斯夫妇又有了个宝宝，宝宝很可爱。</a:t>
            </a:r>
            <a:endParaRPr lang="zh-CN" altLang="en-US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</a:rPr>
              <a:t>代替指示代词，起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</a:rPr>
              <a:t>或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</a:rPr>
              <a:t>的作用</a:t>
            </a:r>
            <a:r>
              <a:rPr lang="en-US" altLang="zh-CN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r>
              <a:rPr lang="en-US" altLang="zh-CN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ea typeface="宋体" panose="02010600030101010101" pitchFamily="2" charset="-122"/>
              </a:rPr>
              <a:t>—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Whose book is this? —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is mine. </a:t>
            </a:r>
            <a:endParaRPr lang="zh-CN" altLang="en-US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ea typeface="宋体" panose="02010600030101010101" pitchFamily="2" charset="-122"/>
              </a:rPr>
              <a:t>—</a:t>
            </a:r>
            <a:r>
              <a:rPr lang="zh-CN" altLang="en-US" sz="2000" b="1">
                <a:ea typeface="宋体" panose="02010600030101010101" pitchFamily="2" charset="-122"/>
              </a:rPr>
              <a:t>这是谁的书？</a:t>
            </a:r>
            <a:r>
              <a:rPr lang="en-US" altLang="zh-CN" sz="2000" b="1">
                <a:ea typeface="宋体" panose="02010600030101010101" pitchFamily="2" charset="-122"/>
              </a:rPr>
              <a:t>    </a:t>
            </a:r>
            <a:r>
              <a:rPr lang="zh-CN" altLang="en-US" sz="2000" b="1">
                <a:ea typeface="宋体" panose="02010600030101010101" pitchFamily="2" charset="-122"/>
              </a:rPr>
              <a:t>—这是我的（书）</a:t>
            </a:r>
            <a:endParaRPr lang="zh-CN" altLang="en-US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代替前文提到过的事物</a:t>
            </a:r>
            <a:r>
              <a:rPr lang="zh-CN" sz="2000" b="1">
                <a:highlight>
                  <a:srgbClr val="FFFF00"/>
                </a:highlight>
                <a:ea typeface="宋体" panose="02010600030101010101" pitchFamily="2" charset="-122"/>
              </a:rPr>
              <a:t>。</a:t>
            </a:r>
            <a:endParaRPr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Where is my coat? I can’t find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2000">
                <a:ea typeface="宋体" panose="02010600030101010101" pitchFamily="2" charset="-122"/>
              </a:rPr>
              <a:t> </a:t>
            </a:r>
            <a:r>
              <a:rPr lang="zh-CN" altLang="en-US" sz="2000" b="1">
                <a:ea typeface="宋体" panose="02010600030101010101" pitchFamily="2" charset="-122"/>
              </a:rPr>
              <a:t>我的外套在哪？我找不到（它）了。</a:t>
            </a: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（4）指自然现象（天气、气候、天色）或量度（时间、距离、温度、价值等）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’s very hot today.</a:t>
            </a:r>
            <a:r>
              <a:rPr lang="zh-CN" altLang="en-US" sz="2000">
                <a:ea typeface="宋体" panose="02010600030101010101" pitchFamily="2" charset="-122"/>
              </a:rPr>
              <a:t> </a:t>
            </a:r>
            <a:r>
              <a:rPr lang="zh-CN" altLang="en-US" sz="2000" b="1">
                <a:ea typeface="宋体" panose="02010600030101010101" pitchFamily="2" charset="-122"/>
              </a:rPr>
              <a:t>今天很热。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人称代词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（三）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人称代词</a:t>
            </a:r>
            <a:r>
              <a:rPr lang="en-US" altLang="zh-CN" sz="2000" b="1" dirty="0">
                <a:solidFill>
                  <a:srgbClr val="000000"/>
                </a:solidFill>
                <a:cs typeface="+mn-ea"/>
                <a:sym typeface="+mn-lt"/>
              </a:rPr>
              <a:t>it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515" y="1760855"/>
            <a:ext cx="105289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充当形式主语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happened that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wasn’t there that day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</a:rPr>
              <a:t>恰好那天我不在那里。</a:t>
            </a:r>
            <a:endParaRPr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3.充当形式宾语</a:t>
            </a:r>
            <a:r>
              <a:rPr lang="en-US" altLang="zh-CN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consider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necessary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tell him beforehand.</a:t>
            </a:r>
            <a:r>
              <a:rPr lang="zh-CN" altLang="en-US" sz="2000">
                <a:ea typeface="宋体" panose="02010600030101010101" pitchFamily="2" charset="-122"/>
              </a:rPr>
              <a:t> </a:t>
            </a:r>
            <a:r>
              <a:rPr lang="zh-CN" altLang="en-US" sz="2000" b="1">
                <a:ea typeface="宋体" panose="02010600030101010101" pitchFamily="2" charset="-122"/>
              </a:rPr>
              <a:t>我认为有必要事先告诉他。</a:t>
            </a:r>
            <a:endParaRPr lang="zh-CN" altLang="en-US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引导“强调句型”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was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who first finished the task. </a:t>
            </a:r>
            <a:r>
              <a:rPr lang="zh-CN" altLang="en-US" sz="2000" b="1">
                <a:ea typeface="宋体" panose="02010600030101010101" pitchFamily="2" charset="-122"/>
              </a:rPr>
              <a:t>（强调主语）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第一个完成任务的是他。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用于某些固定短语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b="3708"/>
          <a:stretch>
            <a:fillRect/>
          </a:stretch>
        </p:blipFill>
        <p:spPr>
          <a:xfrm>
            <a:off x="691515" y="5570855"/>
            <a:ext cx="7626985" cy="11976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指示代词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（this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that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these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those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指示代词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040" y="1823085"/>
            <a:ext cx="105289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用作主语、宾语、表语、定语：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 book is cheaper, but 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one is more useful. </a:t>
            </a:r>
            <a:r>
              <a:rPr sz="2000" b="1">
                <a:ea typeface="宋体" panose="02010600030101010101" pitchFamily="2" charset="-122"/>
              </a:rPr>
              <a:t>这本书更便宜，但那本书更有用。</a:t>
            </a:r>
            <a:endParaRPr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2.有单复数和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时空</a:t>
            </a: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远近之分</a:t>
            </a:r>
            <a:r>
              <a:rPr lang="en-US" altLang="zh-CN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These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are Chinese books.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Those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are English books.</a:t>
            </a:r>
            <a:r>
              <a:rPr sz="2000" b="1">
                <a:ea typeface="宋体" panose="02010600030101010101" pitchFamily="2" charset="-122"/>
              </a:rPr>
              <a:t>这些是中文书籍。那些是英文书籍。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2000" b="1">
                <a:highlight>
                  <a:srgbClr val="FFFF00"/>
                </a:highlight>
                <a:ea typeface="宋体" panose="02010600030101010101" pitchFamily="2" charset="-122"/>
              </a:rPr>
              <a:t>四者的区别</a:t>
            </a:r>
            <a:endParaRPr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 have no time to do it. 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That’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 our trouble.</a:t>
            </a:r>
            <a:r>
              <a:rPr lang="zh-CN" altLang="en-US" sz="2000" b="1">
                <a:ea typeface="宋体" panose="02010600030101010101" pitchFamily="2" charset="-122"/>
              </a:rPr>
              <a:t>我们没有时间做这事。这就是我们的问题。</a:t>
            </a:r>
            <a:endParaRPr lang="zh-CN" altLang="en-US" sz="20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用于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打电话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Hello.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is Jim. Is 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John？</a:t>
            </a:r>
            <a:r>
              <a:rPr lang="zh-CN" altLang="en-US" sz="2000" b="1">
                <a:ea typeface="宋体" panose="02010600030101010101" pitchFamily="2" charset="-122"/>
              </a:rPr>
              <a:t>喂，我是吉姆，你是约翰吗？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5.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表示替代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My ideas are different from 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those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of my friends.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我的想法和我朋友的（想法）不同。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指示代词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（this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that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these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those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98044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642250" y="13239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cs typeface="+mn-ea"/>
                <a:sym typeface="+mn-lt"/>
              </a:rPr>
              <a:t>注意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01040" y="2125980"/>
            <a:ext cx="105289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one与that的区别 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weather here is hotter than 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in New York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 b="1">
                <a:ea typeface="宋体" panose="02010600030101010101" pitchFamily="2" charset="-122"/>
              </a:rPr>
              <a:t>这</a:t>
            </a:r>
            <a:r>
              <a:rPr lang="zh-CN" sz="2000" b="1">
                <a:ea typeface="宋体" panose="02010600030101010101" pitchFamily="2" charset="-122"/>
              </a:rPr>
              <a:t>里的天气比纽约（的天气）要热</a:t>
            </a:r>
            <a:r>
              <a:rPr sz="2000" b="1"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2000">
                <a:ea typeface="宋体" panose="02010600030101010101" pitchFamily="2" charset="-122"/>
              </a:rPr>
              <a:t>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don’t like this red coat. May you give me the blue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one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  </a:t>
            </a:r>
          </a:p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我不喜欢这件红外套，你能给我（看看）蓝色那件吗？</a:t>
            </a:r>
          </a:p>
          <a:p>
            <a:pPr>
              <a:lnSpc>
                <a:spcPct val="150000"/>
              </a:lnSpc>
            </a:pPr>
            <a:endParaRPr lang="en-US"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this/that</a:t>
            </a:r>
            <a:r>
              <a:rPr lang="en-US" altLang="zh-CN" sz="20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做副词时，表程度，意为“这么”“那么”，大致与副词so同义。</a:t>
            </a:r>
            <a:endParaRPr lang="zh-CN" altLang="en-US" sz="200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 wasn’t 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that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stupid.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他没有那么蠢。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701040" y="2929890"/>
            <a:ext cx="76200" cy="14166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不定代词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不定代词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4575" y="1735455"/>
            <a:ext cx="1053401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both、either、neither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的用法</a:t>
            </a: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There are two dress, and you can choose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either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of them.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有两条裙子，你可以选择其中任何一条。</a:t>
            </a:r>
            <a:endParaRPr 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all、 none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的用法</a:t>
            </a: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All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of us are fond of music. 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我们都喜欢音乐。</a:t>
            </a: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each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every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的用法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Each</a:t>
            </a:r>
            <a:r>
              <a:rPr lang="en-US" altLang="zh-CN" sz="20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of us has to finish this task. 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我们每个人都必须完成这项任务。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t="379" r="7509"/>
          <a:stretch>
            <a:fillRect/>
          </a:stretch>
        </p:blipFill>
        <p:spPr>
          <a:xfrm>
            <a:off x="1118870" y="2279650"/>
            <a:ext cx="7011035" cy="22301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47ae17-6e44-474f-8549-1c8547f6f51a"/>
  <p:tag name="COMMONDATA" val="eyJoZGlkIjoiNjg3NmRjNDNmMTEyMzhiZjg2YWJiY2IwZjMwNDMzN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952</Words>
  <Application>Microsoft Office PowerPoint</Application>
  <PresentationFormat>自定义</PresentationFormat>
  <Paragraphs>262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66</cp:revision>
  <dcterms:created xsi:type="dcterms:W3CDTF">2023-11-08T11:26:00Z</dcterms:created>
  <dcterms:modified xsi:type="dcterms:W3CDTF">2024-09-20T08:51:40Z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2052-11.1.0.12165</vt:lpwstr>
  </property>
</Properties>
</file>