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2" r:id="rId25"/>
    <p:sldId id="366" r:id="rId26"/>
    <p:sldId id="367" r:id="rId27"/>
    <p:sldId id="368" r:id="rId28"/>
    <p:sldId id="283" r:id="rId29"/>
    <p:sldId id="284" r:id="rId30"/>
    <p:sldId id="295" r:id="rId31"/>
    <p:sldId id="296" r:id="rId32"/>
    <p:sldId id="297" r:id="rId33"/>
    <p:sldId id="298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11" r:id="rId43"/>
    <p:sldId id="312" r:id="rId44"/>
    <p:sldId id="313" r:id="rId45"/>
    <p:sldId id="314" r:id="rId46"/>
    <p:sldId id="315" r:id="rId47"/>
    <p:sldId id="316" r:id="rId48"/>
    <p:sldId id="370" r:id="rId49"/>
    <p:sldId id="317" r:id="rId50"/>
    <p:sldId id="318" r:id="rId51"/>
    <p:sldId id="319" r:id="rId52"/>
    <p:sldId id="320" r:id="rId53"/>
    <p:sldId id="321" r:id="rId54"/>
    <p:sldId id="322" r:id="rId55"/>
    <p:sldId id="324" r:id="rId56"/>
    <p:sldId id="325" r:id="rId57"/>
    <p:sldId id="326" r:id="rId58"/>
    <p:sldId id="327" r:id="rId59"/>
    <p:sldId id="328" r:id="rId60"/>
    <p:sldId id="329" r:id="rId61"/>
    <p:sldId id="330" r:id="rId62"/>
    <p:sldId id="331" r:id="rId63"/>
    <p:sldId id="332" r:id="rId64"/>
    <p:sldId id="333" r:id="rId65"/>
    <p:sldId id="371" r:id="rId66"/>
    <p:sldId id="334" r:id="rId67"/>
    <p:sldId id="335" r:id="rId68"/>
    <p:sldId id="336" r:id="rId69"/>
    <p:sldId id="375" r:id="rId70"/>
    <p:sldId id="337" r:id="rId71"/>
    <p:sldId id="338" r:id="rId72"/>
    <p:sldId id="339" r:id="rId73"/>
    <p:sldId id="340" r:id="rId74"/>
    <p:sldId id="341" r:id="rId75"/>
    <p:sldId id="342" r:id="rId76"/>
    <p:sldId id="343" r:id="rId77"/>
    <p:sldId id="344" r:id="rId78"/>
    <p:sldId id="345" r:id="rId79"/>
    <p:sldId id="346" r:id="rId80"/>
    <p:sldId id="347" r:id="rId81"/>
    <p:sldId id="348" r:id="rId82"/>
    <p:sldId id="349" r:id="rId83"/>
    <p:sldId id="350" r:id="rId84"/>
    <p:sldId id="351" r:id="rId85"/>
    <p:sldId id="352" r:id="rId86"/>
    <p:sldId id="353" r:id="rId87"/>
    <p:sldId id="354" r:id="rId88"/>
    <p:sldId id="355" r:id="rId89"/>
    <p:sldId id="372" r:id="rId90"/>
    <p:sldId id="356" r:id="rId91"/>
    <p:sldId id="357" r:id="rId92"/>
    <p:sldId id="376" r:id="rId93"/>
    <p:sldId id="358" r:id="rId94"/>
    <p:sldId id="359" r:id="rId95"/>
    <p:sldId id="377" r:id="rId96"/>
    <p:sldId id="360" r:id="rId97"/>
    <p:sldId id="361" r:id="rId98"/>
    <p:sldId id="362" r:id="rId99"/>
    <p:sldId id="363" r:id="rId100"/>
    <p:sldId id="373" r:id="rId10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5a96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2F6391D-E236-44F7-A795-B70C9CB5FD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压强 液体的压强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5a96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49E0AE2-3A20-4B4F-884B-5828E94C97D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981630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9b8a5f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f4d95e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05cb2e6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a981630e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79b8a5f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97f4d95e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d05cb2e65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压强 液体的压强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5a96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8671F5B-CEDE-41B5-9976-26F2202978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981630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9b8a5f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f4d95e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05cb2e6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a981630e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79b8a5f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97f4d95e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d05cb2e65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第9讲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压强 液体的压强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B818B51-F41E-9505-4CD0-A9B95CF61A0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3B4F432-E2A0-42E5-9BEA-D3FCF44FB3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9988243-9219-426A-98B9-999E239F21D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981630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9b8a5f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f4d95e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05cb2e6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a981630e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79b8a5f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97f4d95e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d05cb2e65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7355BE0-7A4B-4432-91EA-074189BF16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a981630e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9b8a5f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7f4d95e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05cb2e65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a981630e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79b8a5f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97f4d95e4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d05cb2e65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5.png"/><Relationship Id="rId4" Type="http://schemas.openxmlformats.org/officeDocument/2006/relationships/image" Target="../media/image9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5.png"/><Relationship Id="rId4" Type="http://schemas.openxmlformats.org/officeDocument/2006/relationships/image" Target="../media/image5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7.png"/><Relationship Id="rId5" Type="http://schemas.openxmlformats.org/officeDocument/2006/relationships/image" Target="../media/image120.png"/><Relationship Id="rId4" Type="http://schemas.openxmlformats.org/officeDocument/2006/relationships/image" Target="../media/image8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5.png"/><Relationship Id="rId5" Type="http://schemas.openxmlformats.org/officeDocument/2006/relationships/image" Target="../media/image87.png"/><Relationship Id="rId4" Type="http://schemas.openxmlformats.org/officeDocument/2006/relationships/image" Target="../media/image12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7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0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3.png"/><Relationship Id="rId4" Type="http://schemas.openxmlformats.org/officeDocument/2006/relationships/image" Target="../media/image15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8.png"/><Relationship Id="rId4" Type="http://schemas.openxmlformats.org/officeDocument/2006/relationships/image" Target="../media/image64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cefe3cfce?vcp=1&amp;vis=1&amp;pid=2d71df84b&amp;color=0,0,0&amp;vtp=1&amp;vaab=1&amp;bbb=1&amp;hb=1"/>
              <p:cNvSpPr/>
              <p:nvPr/>
            </p:nvSpPr>
            <p:spPr>
              <a:xfrm>
                <a:off x="365506" y="840169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返回舱静止在水平地面上，其受到重力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和支持力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二力平衡。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根据二力平衡条件得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cefe3cfce?vcp=1&amp;vis=1&amp;pid=2d71df84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506" y="840169"/>
                <a:ext cx="11109960" cy="1841119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5684" b="-4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f2382ba21?vcp=1&amp;vis=1&amp;pid=2d71df84b&amp;color=0,0,0&amp;vtp=1&amp;vaab=1&amp;bbb=1"/>
              <p:cNvSpPr/>
              <p:nvPr/>
            </p:nvSpPr>
            <p:spPr>
              <a:xfrm>
                <a:off x="539496" y="3133470"/>
                <a:ext cx="11109960" cy="12900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返回舱对水平地面的压强为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f2382ba21?vcp=1&amp;vis=1&amp;pid=2d71df84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3470"/>
                <a:ext cx="11109960" cy="1290003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302e1a087?htil=43&amp;vcp=1&amp;vis=1&amp;pid=14e7ce9fb&amp;color=0,0,0&amp;vtp=1&amp;vaab=1&amp;bt=1&amp;bbb=1&amp;hb=1&amp;hs=1&amp;htil=1"/>
              <p:cNvSpPr/>
              <p:nvPr/>
            </p:nvSpPr>
            <p:spPr>
              <a:xfrm>
                <a:off x="539995" y="2127758"/>
                <a:ext cx="8111245" cy="2585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16(1−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)16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=0.16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&lt;0.16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0.16&lt;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302e1a087?htil=43&amp;vcp=1&amp;vis=1&amp;pid=14e7ce9fb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127758"/>
                <a:ext cx="8111245" cy="2585657"/>
              </a:xfrm>
              <a:prstGeom prst="rect">
                <a:avLst/>
              </a:prstGeom>
              <a:blipFill rotWithShape="1">
                <a:blip r:embed="rId2"/>
                <a:stretch>
                  <a:fillRect l="-3" t="-20" r="-68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302e1a087?iti=84&amp;htil=43&amp;vcp=1&amp;vis=1&amp;pid=14e7ce9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9791" y="2268302"/>
            <a:ext cx="2862072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302e1a087?iti=84&amp;htil=43&amp;vcp=1&amp;vis=1&amp;pid=14e7ce9fb&amp;color=0,0,0&amp;vtp=1&amp;vaab=1&amp;bbb=1"/>
          <p:cNvSpPr/>
          <p:nvPr/>
        </p:nvSpPr>
        <p:spPr>
          <a:xfrm>
            <a:off x="9596946" y="345600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6eeb7730?vcp=1&amp;pid=94dc120c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16_1#06e11253f?sp=1&amp;vcp=1&amp;vis=1&amp;pid=a6eeb7730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（2023·四川广元·中考）如图9-2所示，物体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静止于粗糙斜面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作出物体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对斜面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16_1#06e11253f?sp=1&amp;vcp=1&amp;vis=1&amp;pid=a6eeb773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-231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16_2#06e11253f?iti=5&amp;htil=3&amp;vcp=1&amp;vis=1&amp;pid=a6eeb773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1872" y="3167362"/>
            <a:ext cx="401421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16_3#06e11253f?iti=5&amp;htil=3&amp;vcp=1&amp;vis=1&amp;pid=a6eeb7730&amp;color=0,0,0&amp;vtp=1&amp;vaab=1&amp;bbb=1"/>
          <p:cNvSpPr/>
          <p:nvPr/>
        </p:nvSpPr>
        <p:spPr>
          <a:xfrm>
            <a:off x="2813367" y="500429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图9-2</a:t>
            </a:r>
            <a:endParaRPr lang="en-US" altLang="zh-CN" sz="2800" dirty="0"/>
          </a:p>
        </p:txBody>
      </p:sp>
      <p:sp>
        <p:nvSpPr>
          <p:cNvPr id="6" name="QO_8_AN.1_1#06e11253f?htil=3&amp;vcp=1&amp;vis=1&amp;pid=a6eeb7730&amp;color=0,0,0&amp;vtp=1&amp;vaab=1&amp;bbb=1"/>
          <p:cNvSpPr/>
          <p:nvPr/>
        </p:nvSpPr>
        <p:spPr>
          <a:xfrm>
            <a:off x="6080760" y="2477561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如答图9-1所示</a:t>
            </a:r>
            <a:endParaRPr lang="en-US" altLang="zh-CN" sz="2800" dirty="0"/>
          </a:p>
        </p:txBody>
      </p:sp>
      <p:pic>
        <p:nvPicPr>
          <p:cNvPr id="7" name="QO_8_AN.1_1#06e11253f?iti=6&amp;htil=3&amp;vcp=1&amp;vis=1&amp;pid=a6eeb773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158218"/>
            <a:ext cx="3291840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8_AN.1_1#06e11253f?iti=6&amp;htil=3&amp;vcp=1&amp;vis=1&amp;pid=a6eeb7730&amp;color=0,0,0&amp;vtp=1&amp;vaab=1&amp;bbb=1"/>
          <p:cNvSpPr/>
          <p:nvPr/>
        </p:nvSpPr>
        <p:spPr>
          <a:xfrm>
            <a:off x="7111555" y="5004290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答图9-1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8_1#e295bc1a0?sp=1&amp;vcp=1&amp;vis=1&amp;pid=a6eeb7730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如图9-3所示，甲、乙两人一起在沙滩散步，留下深浅相同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、大小不同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的脚印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则甲(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8_BD.18_2#e295bc1a0?iti=7&amp;vcp=1&amp;vis=1&amp;pid=a6eeb77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7672" y="1891329"/>
            <a:ext cx="8302752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8_3#e295bc1a0?iti=7&amp;vcp=1&amp;vis=1&amp;pid=a6eeb7730&amp;color=0,0,0&amp;vtp=1&amp;vaab=1&amp;bbb=1"/>
          <p:cNvSpPr/>
          <p:nvPr/>
        </p:nvSpPr>
        <p:spPr>
          <a:xfrm>
            <a:off x="5643435" y="4368337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图9-3</a:t>
            </a:r>
            <a:endParaRPr lang="en-US" altLang="zh-CN" sz="2800" dirty="0"/>
          </a:p>
        </p:txBody>
      </p:sp>
      <p:sp>
        <p:nvSpPr>
          <p:cNvPr id="6" name="QC_8_BD.18_4#e295bc1a0.choices?vcp=1&amp;vis=1&amp;pid=a6eeb7730&amp;color=0,0,0&amp;vtp=1&amp;vaab=1&amp;bbb=1"/>
          <p:cNvSpPr/>
          <p:nvPr/>
        </p:nvSpPr>
        <p:spPr>
          <a:xfrm>
            <a:off x="539496" y="501241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.对沙滩的压强较大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.对沙滩的压强较小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C.对沙滩的压力较大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.所受的重力与乙的相等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e295bc1a0?vcp=1&amp;vis=1&amp;pid=a6eeb7730&amp;color=0,0,0&amp;vtp=1&amp;vaab=1&amp;bt=1&amp;bbb=1&amp;hb=1"/>
              <p:cNvSpPr/>
              <p:nvPr/>
            </p:nvSpPr>
            <p:spPr>
              <a:xfrm>
                <a:off x="539496" y="90547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他们在沙地上留下的脚印深浅相同，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则他们对沙地的压强相等，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A、B不符合题意；因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,因物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体对水平面的压力等于重力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，所以甲的重力较大。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AS.1_1#e295bc1a0?vcp=1&amp;vis=1&amp;pid=a6eeb773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47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3380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8_AS.1_1#e295bc1a0?iti=8&amp;vcp=1&amp;vis=1&amp;pid=a6eeb773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7672" y="2892139"/>
            <a:ext cx="8302752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S.1_1#e295bc1a0?iti=8&amp;vcp=1&amp;vis=1&amp;pid=a6eeb7730&amp;color=0,0,0&amp;vtp=1&amp;vaab=1&amp;bbb=1"/>
          <p:cNvSpPr/>
          <p:nvPr/>
        </p:nvSpPr>
        <p:spPr>
          <a:xfrm>
            <a:off x="5643435" y="5369147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图9-3</a:t>
            </a:r>
            <a:endParaRPr lang="en-US" altLang="zh-CN" sz="2800" dirty="0"/>
          </a:p>
        </p:txBody>
      </p:sp>
      <p:sp>
        <p:nvSpPr>
          <p:cNvPr id="5" name="QC_8_AN.19_1#e295bc1a0.bracket?vcp=1&amp;vis=1&amp;pid=a6eeb7730&amp;color=0,0,0&amp;vpa=5&amp;vtp=1&amp;vaab=1"/>
          <p:cNvSpPr/>
          <p:nvPr/>
        </p:nvSpPr>
        <p:spPr>
          <a:xfrm>
            <a:off x="1112260" y="28611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aa66c6d9?vcp=1&amp;pid=c79b8a5f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压强大小的比较与改变压强的方法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51240ac9d?vcp=1&amp;pid=eaa66c6d9&amp;color=0,0,0&amp;vtp=1&amp;vaab=1&amp;bbb=1"/>
              <p:cNvSpPr/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固体可以大小、方向不变地传递压力。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密度均匀、形状规则的实心柱体静止在水平面上时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,关于压强的比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较与计算可用公式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增大压强的方法：受力面积不变时，增大压力；压力不变时，减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小受力面积；增大压力的同时减小受力面积。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减小压强的方法：受力面积不变时，减小压力；压力不变时，增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大受力面积；减小压力的同时增大受力面积。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51240ac9d?vcp=1&amp;pid=eaa66c6d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1_1#4a1d62aab?vcp=1&amp;vis=1&amp;pid=eaa66c6d9&amp;color=0,0,0&amp;vtp=1&amp;vaab=1&amp;bt=1&amp;bbb=1&amp;hb=1"/>
          <p:cNvSpPr/>
          <p:nvPr/>
        </p:nvSpPr>
        <p:spPr>
          <a:xfrm>
            <a:off x="539496" y="15333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为避免压坏路面，需减小载重卡车对路面的压强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，下列措施正确的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3_1#4a1d62aab.bracket?vcp=1&amp;vis=1&amp;pid=eaa66c6d9&amp;color=0,0,0&amp;vpa=6&amp;vtp=1&amp;vaab=1"/>
          <p:cNvSpPr/>
          <p:nvPr/>
        </p:nvSpPr>
        <p:spPr>
          <a:xfrm>
            <a:off x="1172115" y="21677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21_2#4a1d62aab.choices?vcp=1&amp;vis=1&amp;pid=eaa66c6d9&amp;color=0,0,0&amp;vtp=1&amp;vaab=1&amp;bbb=1"/>
          <p:cNvSpPr/>
          <p:nvPr/>
        </p:nvSpPr>
        <p:spPr>
          <a:xfrm>
            <a:off x="539496" y="28164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.多装货物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.超速行驶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C.使用更耐磨的轮胎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.增大车轮接地面积</a:t>
            </a:r>
            <a:endParaRPr lang="en-US" altLang="zh-CN" sz="2800" dirty="0"/>
          </a:p>
        </p:txBody>
      </p:sp>
      <p:sp>
        <p:nvSpPr>
          <p:cNvPr id="5" name="QC_7_EX.1_1#4a1d62aab?vcp=1&amp;vis=1&amp;pid=eaa66c6d9&amp;color=0,0,0&amp;vtp=1&amp;vaab=1&amp;bbb=1&amp;hb=1"/>
          <p:cNvSpPr/>
          <p:nvPr/>
        </p:nvSpPr>
        <p:spPr>
          <a:xfrm>
            <a:off x="539496" y="4093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分析改变压强的问题要抓住压力和受力面积这两个因素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、受力面积越小，压强就越大。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2c7b2de5?vcp=1&amp;pid=eaa66c6d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24_1#761ecd13c?iti=9&amp;htil=4&amp;vcp=1&amp;vis=1&amp;pid=a2c7b2d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1071" y="1285528"/>
            <a:ext cx="3044952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4_2#761ecd13c?iti=9&amp;htil=4&amp;vcp=1&amp;vis=1&amp;pid=a2c7b2de5&amp;color=0,0,0&amp;vtp=1&amp;vaab=1&amp;bbb=1"/>
          <p:cNvSpPr/>
          <p:nvPr/>
        </p:nvSpPr>
        <p:spPr>
          <a:xfrm>
            <a:off x="9597934" y="288471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24_3#761ecd13c?htil=4&amp;sp=1&amp;vcp=1&amp;vis=1&amp;pid=a2c7b2de5&amp;color=0,0,0&amp;vtp=1&amp;vaab=1&amp;bbb=1&amp;hb=1&amp;hs=1"/>
              <p:cNvSpPr/>
              <p:nvPr/>
            </p:nvSpPr>
            <p:spPr>
              <a:xfrm>
                <a:off x="539496" y="1267240"/>
                <a:ext cx="792784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（2024·广西南宁·模拟）如图9-4甲所示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，用手握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住一个核桃很难将其捏破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；如图9-4乙所示，将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两个核桃放在一起捏，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破了，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没破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。下列说法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24_3#761ecd13c?htil=4&amp;sp=1&amp;vcp=1&amp;vis=1&amp;pid=a2c7b2de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92784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24_4#761ecd13c.choices?vcp=1&amp;vis=1&amp;pid=a2c7b2de5&amp;color=0,0,0&amp;vtp=1&amp;vaab=1&amp;bbb=1&amp;hs=1"/>
              <p:cNvSpPr/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A.图乙中，核桃容易被捏破，主要是增大了压力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.图乙中，只有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有力，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无力的作用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.图甲中，核桃难以被捏破，主要是受力面积过小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接触处，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受到的压强等于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受到的压强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24_4#761ecd13c.choices?vcp=1&amp;vis=1&amp;pid=a2c7b2de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761ecd13c?iti=10&amp;htil=5&amp;vcp=1&amp;vis=1&amp;pid=a2c7b2de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9178" y="572687"/>
            <a:ext cx="2564748" cy="1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761ecd13c?iti=10&amp;htil=5&amp;vcp=1&amp;vis=1&amp;pid=a2c7b2de5&amp;color=0,0,0&amp;vtp=1&amp;vaab=1&amp;bbb=1"/>
          <p:cNvSpPr/>
          <p:nvPr/>
        </p:nvSpPr>
        <p:spPr>
          <a:xfrm>
            <a:off x="9675939" y="1935145"/>
            <a:ext cx="911225" cy="5414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761ecd13c?htil=5&amp;vcp=1&amp;vis=1&amp;pid=a2c7b2de5&amp;color=0,0,0&amp;vtp=1&amp;vaab=1&amp;bt=1&amp;bbb=1&amp;hb=1&amp;hs=1"/>
              <p:cNvSpPr/>
              <p:nvPr/>
            </p:nvSpPr>
            <p:spPr>
              <a:xfrm>
                <a:off x="539496" y="554400"/>
                <a:ext cx="7982712" cy="182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将两个核桃放在一起捏时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，两个核桃之间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的受力面积远远小于只捏一个核桃时核桃与手的受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力面积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知，当压力一定时，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受力面积越小，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761ecd13c?htil=5&amp;vcp=1&amp;vis=1&amp;pid=a2c7b2de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982712" cy="1828800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4798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_1#761ecd13c?htil=5&amp;vcp=1&amp;vis=1&amp;pid=a2c7b2de5&amp;color=0,0,0&amp;vtp=1&amp;vaab=1&amp;bt=1&amp;bbb=1&amp;hb=1&amp;hs=1"/>
              <p:cNvSpPr/>
              <p:nvPr/>
            </p:nvSpPr>
            <p:spPr>
              <a:xfrm>
                <a:off x="539496" y="2389612"/>
                <a:ext cx="11112011" cy="3573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压强越大，所以将两个核桃放在一起时猛烈挤压就能捏破主要是因为增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大了压强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。两个核桃相互挤压时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，B对A的作用力和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A对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B的作用力是一对相互作用力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，其大小相等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，而两核桃接触面积相同，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，两个核桃接触处受到的压强相等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，故选项B错误，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选项D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正确；用手握住一个核桃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，很难将其捏破，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主要原因是受力面积较大，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核桃受到的压强较小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，故选项C错误。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AS.1_1#761ecd13c?htil=5&amp;vcp=1&amp;vis=1&amp;pid=a2c7b2de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89612"/>
                <a:ext cx="11112011" cy="3573082"/>
              </a:xfrm>
              <a:prstGeom prst="rect">
                <a:avLst/>
              </a:prstGeom>
              <a:blipFill rotWithShape="1">
                <a:blip r:embed="rId5"/>
                <a:stretch>
                  <a:fillRect l="-3" t="-3" r="-92" b="-1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AN.25_1#761ecd13c.bracket?vcp=1&amp;vis=1&amp;pid=a2c7b2de5&amp;color=0,0,0&amp;vpa=7&amp;vtp=1&amp;vaab=1"/>
          <p:cNvSpPr/>
          <p:nvPr/>
        </p:nvSpPr>
        <p:spPr>
          <a:xfrm>
            <a:off x="403768" y="5849344"/>
            <a:ext cx="183514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7_1#bcc9d3a02?sp=1&amp;vcp=1&amp;vis=1&amp;pid=a2c7b2de5&amp;color=0,0,0&amp;vtp=1&amp;vaab=1&amp;bt=1&amp;bbb=1&amp;hb=1"/>
          <p:cNvSpPr/>
          <p:nvPr/>
        </p:nvSpPr>
        <p:spPr>
          <a:xfrm>
            <a:off x="539496" y="98218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如图9-5所示，铁锨是人们常用的一种生产工具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，铁锨的锨刃做得薄而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尖，其目的是通过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来增大压强；脚踏的部位却做成垂直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锨面的踏面，其目的是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选填“增大”或“减小”）压强。</a:t>
            </a:r>
            <a:endParaRPr lang="en-US" altLang="zh-CN" sz="2800" dirty="0"/>
          </a:p>
        </p:txBody>
      </p:sp>
      <p:sp>
        <p:nvSpPr>
          <p:cNvPr id="3" name="QB_8_AN.28_1#bcc9d3a02.blank?vcp=1&amp;vis=1&amp;pid=a2c7b2de5&amp;color=0,0,0&amp;vpa=8&amp;vtp=1&amp;vaab=1&amp;bbb=1"/>
          <p:cNvSpPr/>
          <p:nvPr/>
        </p:nvSpPr>
        <p:spPr>
          <a:xfrm>
            <a:off x="3394615" y="159940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减小受力面积</a:t>
            </a:r>
            <a:endParaRPr lang="en-US" altLang="zh-CN" sz="2800" dirty="0"/>
          </a:p>
        </p:txBody>
      </p:sp>
      <p:sp>
        <p:nvSpPr>
          <p:cNvPr id="4" name="QB_8_AN.30_1#bcc9d3a02.blank?vcp=1&amp;vis=1&amp;pid=a2c7b2de5&amp;color=0,0,0&amp;vpa=9&amp;vtp=1&amp;vaab=1&amp;bbb=1"/>
          <p:cNvSpPr/>
          <p:nvPr/>
        </p:nvSpPr>
        <p:spPr>
          <a:xfrm>
            <a:off x="4105815" y="222615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pic>
        <p:nvPicPr>
          <p:cNvPr id="5" name="QB_8_BD.29_1#bcc9d3a02?iti=11&amp;vcp=1&amp;vis=1&amp;pid=a2c7b2d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5776" y="2959830"/>
            <a:ext cx="2057400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9_2#bcc9d3a02?iti=11&amp;vcp=1&amp;vis=1&amp;pid=a2c7b2de5&amp;color=0,0,0&amp;vtp=1&amp;vaab=1&amp;bbb=1"/>
          <p:cNvSpPr/>
          <p:nvPr/>
        </p:nvSpPr>
        <p:spPr>
          <a:xfrm>
            <a:off x="5638864" y="530882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92c4b584?vcp=1&amp;pid=c79b8a5f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液体压强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d1b416bda?vcp=1&amp;pid=f92c4b584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𝑝𝑔h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计算时，各个物理量的单位都应统一为国际单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位制单位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的单位是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的单位是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的单位是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公式中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表示的是液面下某处到自由液面（与大气压接触的液面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的竖直距离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𝑔h𝑆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可以计算容器底受到的压力。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d1b416bda?vcp=1&amp;pid=f92c4b58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1088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73b62c17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873b62c17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873b62c17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873b62c17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第六章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1_1#89c2c684c?iti=12&amp;htil=6&amp;vcp=1&amp;vis=1&amp;pid=f92c4b5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2016" y="572689"/>
            <a:ext cx="2359152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31_2#89c2c684c?iti=12&amp;htil=6&amp;vcp=1&amp;vis=1&amp;pid=f92c4b584&amp;color=0,0,0&amp;vtp=1&amp;vaab=1&amp;bbb=1"/>
          <p:cNvSpPr/>
          <p:nvPr/>
        </p:nvSpPr>
        <p:spPr>
          <a:xfrm>
            <a:off x="9995980" y="2875961"/>
            <a:ext cx="9112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31_3#89c2c684c?htil=6&amp;sp=1&amp;vcp=1&amp;vis=1&amp;pid=f92c4b584&amp;color=0,0,0&amp;vtp=1&amp;vaab=1&amp;bt=1&amp;bbb=1&amp;hb=1&amp;hs=1"/>
              <p:cNvSpPr/>
              <p:nvPr/>
            </p:nvSpPr>
            <p:spPr>
              <a:xfrm>
                <a:off x="539496" y="554400"/>
                <a:ext cx="8613648" cy="2963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如图9-6所示是甲、乙两个薄壁圆柱形容器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，盛有质量为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的盐水，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，盛有深度为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的酒精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，已知盐水的密度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，酒精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31_3#89c2c684c?htil=6&amp;sp=1&amp;vcp=1&amp;vis=1&amp;pid=f92c4b58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613648" cy="2963482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3484" b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32_1#c6af507be?vcp=1&amp;vis=1&amp;pid=89c2c684c&amp;color=0,0,0&amp;vtp=1&amp;vaab=1&amp;bbb=1&amp;hs=1"/>
              <p:cNvSpPr/>
              <p:nvPr/>
            </p:nvSpPr>
            <p:spPr>
              <a:xfrm>
                <a:off x="539496" y="3549823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（1）求甲中盐水的深度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32_1#c6af507be?vcp=1&amp;vis=1&amp;pid=89c2c684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49823"/>
                <a:ext cx="11109960" cy="525082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3" b="-11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33_1#cbd28690d?vcp=1&amp;vis=1&amp;pid=89c2c684c&amp;color=0,0,0&amp;vtp=1&amp;vaab=1&amp;bbb=1&amp;hs=1"/>
              <p:cNvSpPr/>
              <p:nvPr/>
            </p:nvSpPr>
            <p:spPr>
              <a:xfrm>
                <a:off x="539496" y="4149517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（2）求盐水在甲底部产生的压强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33_1#cbd28690d?vcp=1&amp;vis=1&amp;pid=89c2c684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49517"/>
                <a:ext cx="11109960" cy="525082"/>
              </a:xfrm>
              <a:prstGeom prst="rect">
                <a:avLst/>
              </a:prstGeom>
              <a:blipFill rotWithShape="1">
                <a:blip r:embed="rId6"/>
                <a:stretch>
                  <a:fillRect l="-3" t="-81" r="3" b="-11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QO_8_BD.34_2#df4cfdc8a?colgroup=5,24&amp;vcp=1&amp;vis=1&amp;pid=89c2c684c&amp;color=0,0,0&amp;vtp=1&amp;vaab=1&amp;bt=1&amp;bbb=1"/>
          <p:cNvGraphicFramePr>
            <a:graphicFrameLocks noGrp="1"/>
          </p:cNvGraphicFramePr>
          <p:nvPr/>
        </p:nvGraphicFramePr>
        <p:xfrm>
          <a:off x="4064508" y="3091610"/>
          <a:ext cx="7435127" cy="2585318"/>
        </p:xfrm>
        <a:graphic>
          <a:graphicData uri="http://schemas.openxmlformats.org/drawingml/2006/table">
            <a:tbl>
              <a:tblPr/>
              <a:tblGrid>
                <a:gridCol w="14772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7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455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所设计的方法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分别在甲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乙中抽出相同高度的盐水和酒精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38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分别在甲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乙中抽出相同体积的盐水和酒精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O_7_BD.35_1#89c2c684c?iti=13&amp;vcp=1&amp;vis=1&amp;pid=89c2c6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5992" y="3291797"/>
            <a:ext cx="2450592" cy="218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35_2#89c2c684c?iti=13&amp;vcp=1&amp;vis=1&amp;pid=89c2c684c&amp;color=0,0,0&amp;vtp=1&amp;vaab=1&amp;bbb=1"/>
          <p:cNvSpPr/>
          <p:nvPr/>
        </p:nvSpPr>
        <p:spPr>
          <a:xfrm>
            <a:off x="2017956" y="5387399"/>
            <a:ext cx="9112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图9-6</a:t>
            </a:r>
            <a:endParaRPr lang="en-US" altLang="zh-CN" sz="2800" dirty="0"/>
          </a:p>
        </p:txBody>
      </p:sp>
      <p:sp>
        <p:nvSpPr>
          <p:cNvPr id="5" name="QO_8_BD.34_1#df4cfdc8a?sp=1&amp;vcp=1&amp;vis=1&amp;pid=89c2c684c&amp;color=0,0,0&amp;vtp=1&amp;vaab=1&amp;bbb=1&amp;hb=1&amp;hs=1"/>
          <p:cNvSpPr/>
          <p:nvPr/>
        </p:nvSpPr>
        <p:spPr>
          <a:xfrm>
            <a:off x="541020" y="903609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（3）为使两种液体在各自容器底部产生的压强相等，小丁和小刚分别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设计了不同的方案（如表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你认为他们的方案可行吗？请通过计算做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89c2c684c?iti=14&amp;htil=7&amp;vcp=1&amp;vis=1&amp;pid=f92c4b5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7799" y="1521936"/>
            <a:ext cx="258775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89c2c684c?iti=14&amp;htil=7&amp;vcp=1&amp;vis=1&amp;pid=f92c4b584&amp;color=0,0,0&amp;vtp=1&amp;vaab=1&amp;bbb=1"/>
          <p:cNvSpPr/>
          <p:nvPr/>
        </p:nvSpPr>
        <p:spPr>
          <a:xfrm>
            <a:off x="9866063" y="402637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1_1#89c2c684c?htil=7&amp;vcp=1&amp;vis=1&amp;pid=f92c4b584&amp;color=0,0,0&amp;vtp=1&amp;vaab=1&amp;bt=1&amp;bbb=1&amp;hb=1"/>
              <p:cNvSpPr/>
              <p:nvPr/>
            </p:nvSpPr>
            <p:spPr>
              <a:xfrm>
                <a:off x="539496" y="1503648"/>
                <a:ext cx="8385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（1）利用密度公式求出盐水的体积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积公式求盐水的深度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2）利用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求盐水对容器底部产生的压强；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3）利用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结合两同学的方案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，根据压强相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等列方程解出所需的高度和体积，进而分析两同学方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案的可行性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EX.1_1#89c2c684c?htil=7&amp;vcp=1&amp;vis=1&amp;pid=f92c4b58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03648"/>
                <a:ext cx="8385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928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7_1#c6af507be?iti=15&amp;htil=8&amp;vcp=1&amp;vis=1&amp;pid=89c2c6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7617" y="1591532"/>
            <a:ext cx="3337560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37_2#c6af507be?iti=15&amp;htil=8&amp;vcp=1&amp;vis=1&amp;pid=89c2c684c&amp;color=0,0,0&amp;vtp=1&amp;vaab=1&amp;bbb=1"/>
          <p:cNvSpPr/>
          <p:nvPr/>
        </p:nvSpPr>
        <p:spPr>
          <a:xfrm>
            <a:off x="8520784" y="4713573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c6af507be?htil=8&amp;vcp=1&amp;vis=1&amp;pid=89c2c684c&amp;color=0,0,0&amp;vtp=1&amp;vaab=1&amp;bbb=1"/>
              <p:cNvSpPr/>
              <p:nvPr/>
            </p:nvSpPr>
            <p:spPr>
              <a:xfrm>
                <a:off x="539496" y="1219803"/>
                <a:ext cx="7644384" cy="284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可得，盐水的体积为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盐水的深度为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c6af507be?htil=8&amp;vcp=1&amp;vis=1&amp;pid=89c2c68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9803"/>
                <a:ext cx="7644384" cy="2844800"/>
              </a:xfrm>
              <a:prstGeom prst="rect">
                <a:avLst/>
              </a:prstGeom>
              <a:blipFill rotWithShape="1">
                <a:blip r:embed="rId4"/>
                <a:stretch>
                  <a:fillRect l="-5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cbd28690d?vcp=1&amp;vis=1&amp;pid=89c2c684c&amp;color=0,0,0&amp;vtp=1&amp;vaab=1&amp;bbb=1"/>
              <p:cNvSpPr/>
              <p:nvPr/>
            </p:nvSpPr>
            <p:spPr>
              <a:xfrm>
                <a:off x="439908" y="4710856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盐水对甲容器底部产生的压强为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cbd28690d?vcp=1&amp;vis=1&amp;pid=89c2c68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08" y="4710856"/>
                <a:ext cx="11109960" cy="1193419"/>
              </a:xfrm>
              <a:prstGeom prst="rect">
                <a:avLst/>
              </a:prstGeom>
              <a:blipFill rotWithShape="1">
                <a:blip r:embed="rId5"/>
                <a:stretch>
                  <a:fillRect l="-4" t="-36" r="4" b="-6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df4cfdc8a?iti=18&amp;htil=9&amp;vcp=1&amp;vis=1&amp;pid=89c2c684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9020" y="870628"/>
            <a:ext cx="2938308" cy="270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df4cfdc8a?htil=9&amp;vcp=1&amp;vis=1&amp;pid=89c2c684c&amp;color=0,0,0&amp;vtp=1&amp;vaab=1&amp;bt=1&amp;bbb=1&amp;hs=1"/>
              <p:cNvSpPr/>
              <p:nvPr/>
            </p:nvSpPr>
            <p:spPr>
              <a:xfrm>
                <a:off x="539496" y="554400"/>
                <a:ext cx="8494776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酒精的体积为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df4cfdc8a?htil=9&amp;vcp=1&amp;vis=1&amp;pid=89c2c684c&amp;color=0,0,0&amp;vtp=1&amp;vaab=1&amp;bt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494776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4" t="-4" r="1" b="-6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AN.1_1#df4cfdc8a?vcp=1&amp;vis=1&amp;pid=89c2c684c&amp;color=0,0,0&amp;vtp=1&amp;vaab=1&amp;bbb=1&amp;hs=1"/>
          <p:cNvSpPr/>
          <p:nvPr/>
        </p:nvSpPr>
        <p:spPr>
          <a:xfrm>
            <a:off x="539496" y="19439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①小丁的方案中，分别在甲、乙中抽出相同高度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的盐水和酒精，则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df4cfdc8a?vcp=1&amp;vis=1&amp;pid=89c2c684c&amp;color=0,0,0&amp;vtp=1&amp;vaab=1&amp;bbb=1&amp;hb=1&amp;hs=1"/>
              <p:cNvSpPr/>
              <p:nvPr/>
            </p:nvSpPr>
            <p:spPr>
              <a:xfrm>
                <a:off x="539496" y="3258003"/>
                <a:ext cx="11109960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甲容器中剩余盐水的深度为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乙容器中剩余酒精的深度为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′=0.25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df4cfdc8a?vcp=1&amp;vis=1&amp;pid=89c2c684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8003"/>
                <a:ext cx="11109960" cy="1905000"/>
              </a:xfrm>
              <a:prstGeom prst="rect">
                <a:avLst/>
              </a:prstGeom>
              <a:blipFill rotWithShape="1">
                <a:blip r:embed="rId5"/>
                <a:stretch>
                  <a:fillRect l="-3" t="-24" r="3" b="-100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5410" y="3571240"/>
            <a:ext cx="6235700" cy="23145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df4cfdc8a?vcp=1&amp;vis=1&amp;pid=89c2c684c&amp;color=0,0,0&amp;vtp=1&amp;vaab=1&amp;bbb=1&amp;hb=1&amp;htil=1"/>
              <p:cNvSpPr/>
              <p:nvPr/>
            </p:nvSpPr>
            <p:spPr>
              <a:xfrm>
                <a:off x="539495" y="554400"/>
                <a:ext cx="10451411" cy="571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假设此时两种液体在各自容器底部产生的压强相等，则有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化简得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所以假设成立，即小丁的方案可行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df4cfdc8a?vcp=1&amp;vis=1&amp;pid=89c2c684c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10451411" cy="5715000"/>
              </a:xfrm>
              <a:prstGeom prst="rect">
                <a:avLst/>
              </a:prstGeom>
              <a:blipFill rotWithShape="1">
                <a:blip r:embed="rId2"/>
                <a:stretch>
                  <a:fillRect l="-4" t="-1" r="3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df4cfdc8a?iti=78&amp;htil=9&amp;vcp=1&amp;vis=1&amp;pid=89c2c6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7545" y="822221"/>
            <a:ext cx="248716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350" y="3429000"/>
            <a:ext cx="5729605" cy="21266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df4cfdc8a?vcp=1&amp;vis=1&amp;pid=89c2c684c&amp;color=0,0,0&amp;vtp=1&amp;vaab=1&amp;bbb=1&amp;hb=1&amp;htil=1"/>
              <p:cNvSpPr/>
              <p:nvPr/>
            </p:nvSpPr>
            <p:spPr>
              <a:xfrm>
                <a:off x="539495" y="554400"/>
                <a:ext cx="11030834" cy="5702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小刚的方案中，分别在甲、乙中抽出相同体积的盐水和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酒精，由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抽出液体的高度为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则甲容器中剩余盐水的深度为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乙容器中剩余酒精的深度为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假设此时两种液体在各自容器底部产生的压强相等，则有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，化简得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df4cfdc8a?vcp=1&amp;vis=1&amp;pid=89c2c684c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11030834" cy="5702300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6" b="-22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df4cfdc8a?iti=79&amp;htil=9&amp;vcp=1&amp;vis=1&amp;pid=89c2c6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5185" y="667638"/>
            <a:ext cx="248716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710" y="3037205"/>
            <a:ext cx="5589905" cy="207454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df4cfdc8a?vcp=1&amp;vis=1&amp;pid=89c2c684c&amp;color=0,0,0&amp;vtp=1&amp;vaab=1&amp;bbb=1&amp;hb=1&amp;htil=1"/>
              <p:cNvSpPr/>
              <p:nvPr/>
            </p:nvSpPr>
            <p:spPr>
              <a:xfrm>
                <a:off x="458015" y="602390"/>
                <a:ext cx="11652504" cy="4516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0.012 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所以假设成立，即小刚的方案可行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综上所述，小丁和小刚的方案均可行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df4cfdc8a?vcp=1&amp;vis=1&amp;pid=89c2c684c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015" y="602390"/>
                <a:ext cx="11652504" cy="4516057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df4cfdc8a?iti=80&amp;htil=9&amp;vcp=1&amp;vis=1&amp;pid=89c2c68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5334" y="956221"/>
            <a:ext cx="248716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865" y="3903345"/>
            <a:ext cx="6141085" cy="22790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32f3b9e8?vcp=1&amp;pid=f92c4b58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8_BD.43_1#eb914fd4c?iti=19&amp;htil=10&amp;vcp=1&amp;vis=1&amp;pid=b32f3b9e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1282" y="1285528"/>
            <a:ext cx="291693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43_2#eb914fd4c?iti=19&amp;htil=10&amp;vcp=1&amp;vis=1&amp;pid=b32f3b9e8&amp;color=0,0,0&amp;vtp=1&amp;vaab=1&amp;bbb=1"/>
          <p:cNvSpPr/>
          <p:nvPr/>
        </p:nvSpPr>
        <p:spPr>
          <a:xfrm>
            <a:off x="9704138" y="312245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43_3#eb914fd4c?htil=10&amp;sp=1&amp;vcp=1&amp;vis=1&amp;pid=b32f3b9e8&amp;color=0,0,0&amp;vtp=1&amp;vaab=1&amp;bbb=1&amp;hb=1&amp;hs=1"/>
              <p:cNvSpPr/>
              <p:nvPr/>
            </p:nvSpPr>
            <p:spPr>
              <a:xfrm>
                <a:off x="539496" y="1267240"/>
                <a:ext cx="8065008" cy="25518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5.工程实践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图9-7为某载人潜水器的示意图，该潜水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，若它在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内从水面下潜到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深处作业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，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海水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endParaRPr lang="en-US" altLang="zh-CN" sz="2800" b="0" i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43_3#eb914fd4c?htil=10&amp;sp=1&amp;vcp=1&amp;vis=1&amp;pid=b32f3b9e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065008" cy="2551875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910" b="-1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9_BD.44_1#6b17184d7?vcp=1&amp;vis=1&amp;pid=eb914fd4c&amp;color=0,0,0&amp;vtp=1&amp;vaab=1&amp;bbb=1&amp;hs=1"/>
          <p:cNvSpPr/>
          <p:nvPr/>
        </p:nvSpPr>
        <p:spPr>
          <a:xfrm>
            <a:off x="539496" y="38040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（1）潜水器的重力；</a:t>
            </a:r>
            <a:endParaRPr lang="en-US" altLang="zh-CN" sz="2800" dirty="0"/>
          </a:p>
        </p:txBody>
      </p:sp>
      <p:sp>
        <p:nvSpPr>
          <p:cNvPr id="7" name="QO_9_BD.45_1#0a2cbb11b?vcp=1&amp;vis=1&amp;pid=eb914fd4c&amp;color=0,0,0&amp;vtp=1&amp;vaab=1&amp;bbb=1&amp;hs=1"/>
          <p:cNvSpPr/>
          <p:nvPr/>
        </p:nvSpPr>
        <p:spPr>
          <a:xfrm>
            <a:off x="539496" y="44275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（2）潜水器下潜时的平均速度；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9_BD.46_1#e08220582?vcp=1&amp;vis=1&amp;pid=eb914fd4c&amp;color=0,0,0&amp;vtp=1&amp;vaab=1&amp;bbb=1&amp;hs=1"/>
              <p:cNvSpPr/>
              <p:nvPr/>
            </p:nvSpPr>
            <p:spPr>
              <a:xfrm>
                <a:off x="539496" y="504918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（3）潜水器在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深处受到海水的压强。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9_BD.46_1#e08220582?vcp=1&amp;vis=1&amp;pid=eb914fd4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9184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6b17184d7?vcp=1&amp;vis=1&amp;pid=eb914fd4c&amp;color=0,0,0&amp;vtp=1&amp;vaab=1&amp;bbb=1"/>
              <p:cNvSpPr/>
              <p:nvPr/>
            </p:nvSpPr>
            <p:spPr>
              <a:xfrm>
                <a:off x="991616" y="772954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潜水器的重力为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6b17184d7?vcp=1&amp;vis=1&amp;pid=eb914fd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616" y="772954"/>
                <a:ext cx="11109960" cy="1202944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6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0a2cbb11b?vcp=1&amp;vis=1&amp;pid=eb914fd4c&amp;color=0,0,0&amp;vtp=1&amp;vaab=1&amp;bbb=1"/>
              <p:cNvSpPr/>
              <p:nvPr/>
            </p:nvSpPr>
            <p:spPr>
              <a:xfrm>
                <a:off x="902081" y="2334641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潜水器下潜时的平均速度为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1 800 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5×60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0a2cbb11b?vcp=1&amp;vis=1&amp;pid=eb914fd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081" y="2334641"/>
                <a:ext cx="11109960" cy="1295400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AN.1_1#e08220582?vcp=1&amp;vis=1&amp;pid=eb914fd4c&amp;color=0,0,0&amp;vtp=1&amp;vaab=1&amp;bbb=1"/>
              <p:cNvSpPr/>
              <p:nvPr/>
            </p:nvSpPr>
            <p:spPr>
              <a:xfrm>
                <a:off x="930656" y="4141978"/>
                <a:ext cx="11109960" cy="12515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潜水器在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深处受到海水的压强为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海水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9_AN.1_1#e08220582?vcp=1&amp;vis=1&amp;pid=eb914fd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656" y="4141978"/>
                <a:ext cx="11109960" cy="1251585"/>
              </a:xfrm>
              <a:prstGeom prst="rect">
                <a:avLst/>
              </a:prstGeom>
              <a:blipFill rotWithShape="1">
                <a:blip r:embed="rId5"/>
                <a:stretch>
                  <a:fillRect l="-3" t="-41" r="3" b="-5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a981630e.fixed?vcp=1&amp;pid=a5a96de3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液体的压强</a:t>
            </a:r>
            <a:endParaRPr lang="en-US" altLang="zh-CN" sz="4000" dirty="0"/>
          </a:p>
        </p:txBody>
      </p:sp>
      <p:sp>
        <p:nvSpPr>
          <p:cNvPr id="3" name="C_5_BD#0a981630e.fixed?vcp=1&amp;pid=a5a96de3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0f49669?vcp=1&amp;pid=c79b8a5f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连通器</a:t>
            </a:r>
            <a:endParaRPr lang="en-US" altLang="zh-CN" sz="3200" dirty="0"/>
          </a:p>
        </p:txBody>
      </p:sp>
      <p:sp>
        <p:nvSpPr>
          <p:cNvPr id="3" name="P_7#85e446ab1?vcp=1&amp;pid=1f0f49669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连通器的各部分液面之所以相平，是因为同一液体中同一深度处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的压强相等。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熟悉生活中形形色色的连通器（如船闸、水位计、茶壶等）及其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3_1#7d39c5a5d?vcp=1&amp;vis=1&amp;pid=1f0f49669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工程实践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广西大藤峡水电站枢纽建成后，将在珠江流域防洪、水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资源配置、提高航运等级、保障澳门及珠三角供水安全、水生态治理方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面发挥不可替代的作用。某天，爸爸开车带小红去参观大藤峡水电站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看见挖掘机正在船闸旁边施工。以下描述正确的是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63_2#7d39c5a5d.choices?vcp=1&amp;vis=1&amp;pid=1f0f49669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A.船闸利用了连通器原理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.车的速度越大，惯性就越大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.水坝筑成上窄下宽是为了美观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.挖掘机履带宽大是为了增大它对地面的压强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7d39c5a5d?vcp=1&amp;vis=1&amp;pid=1f0f49669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连通器的特点：连通器里只有一种液体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，在液体不流动的情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，连通器各容器中液面总是相平的；一切物体都具有惯性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，惯性只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与质量有关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；液体内部的压强随深度的增加而增大；在压力一定时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大受力面积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，可以减小压强。</a:t>
            </a:r>
            <a:endParaRPr lang="en-US" altLang="zh-CN" sz="2800" dirty="0"/>
          </a:p>
        </p:txBody>
      </p:sp>
      <p:sp>
        <p:nvSpPr>
          <p:cNvPr id="3" name="QC_7_AN.64_1#7d39c5a5d.bracket?vcp=1&amp;vis=1&amp;pid=1f0f49669&amp;color=0,0,0&amp;vpa=13&amp;vtp=1&amp;vaab=1"/>
          <p:cNvSpPr/>
          <p:nvPr/>
        </p:nvSpPr>
        <p:spPr>
          <a:xfrm>
            <a:off x="1098177" y="481119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b5006de8?vcp=1&amp;pid=1f0f4966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66_1#d1fa5618e?vcp=1&amp;vis=1&amp;pid=3b5006de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）根据连通器的原理，下列情形中，水面静止时，液面的位置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符合事实的是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7_1#d1fa5618e.bracket?vcp=1&amp;vis=1&amp;pid=3b5006de8&amp;color=0,0,0&amp;vpa=14&amp;vtp=1&amp;vaab=1&amp;bbb=1"/>
          <p:cNvSpPr/>
          <p:nvPr/>
        </p:nvSpPr>
        <p:spPr>
          <a:xfrm>
            <a:off x="3000914" y="1901605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CD</a:t>
            </a:r>
            <a:endParaRPr lang="en-US" altLang="zh-CN" sz="2800" dirty="0"/>
          </a:p>
        </p:txBody>
      </p:sp>
      <p:pic>
        <p:nvPicPr>
          <p:cNvPr id="5" name="QC_8_BD.66_2#d1fa5618e.choice_image?htil=1&amp;vcp=1&amp;vis=1&amp;pid=3b5006de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972" y="2596015"/>
            <a:ext cx="1161288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66_3#d1fa5618e?htil=1&amp;vcp=1&amp;vis=1&amp;pid=3b5006de8&amp;color=0,0,0&amp;vtp=1&amp;vaab=1&amp;bbb=1&amp;hb=1"/>
              <p:cNvSpPr/>
              <p:nvPr/>
            </p:nvSpPr>
            <p:spPr>
              <a:xfrm>
                <a:off x="539496" y="4277913"/>
                <a:ext cx="277977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液面位置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66_3#d1fa5618e?htil=1&amp;vcp=1&amp;vis=1&amp;pid=3b5006de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77913"/>
                <a:ext cx="2779776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14" t="-46" r="5" b="-7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C_8_BD.66_4#d1fa5618e.choice_image?htil=1&amp;vcp=1&amp;vis=1&amp;pid=3b5006de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604561"/>
            <a:ext cx="1911096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8_BD.66_5#d1fa5618e?htil=1&amp;vcp=1&amp;vis=1&amp;pid=3b5006de8&amp;color=0,0,0&amp;vtp=1&amp;vaab=1&amp;bbb=1&amp;hb=1"/>
          <p:cNvSpPr/>
          <p:nvPr/>
        </p:nvSpPr>
        <p:spPr>
          <a:xfrm>
            <a:off x="3319272" y="4287057"/>
            <a:ext cx="27797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B.茶壶倾斜时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壶身和壶嘴中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的液面位置</a:t>
            </a:r>
            <a:endParaRPr lang="en-US" altLang="zh-CN" sz="2800" dirty="0"/>
          </a:p>
        </p:txBody>
      </p:sp>
      <p:pic>
        <p:nvPicPr>
          <p:cNvPr id="9" name="QC_8_BD.66_6#d1fa5618e.choice_image?htil=1&amp;vcp=1&amp;vis=1&amp;pid=3b5006de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9416" y="2663729"/>
            <a:ext cx="1453896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BD.66_7#d1fa5618e?htil=1&amp;vcp=1&amp;vis=1&amp;pid=3b5006de8&amp;color=0,0,0&amp;vtp=1&amp;vaab=1&amp;bbb=1&amp;hb=1"/>
          <p:cNvSpPr/>
          <p:nvPr/>
        </p:nvSpPr>
        <p:spPr>
          <a:xfrm>
            <a:off x="6099048" y="4287057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.下水道存水弯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中的液面位置</a:t>
            </a:r>
            <a:endParaRPr lang="en-US" altLang="zh-CN" sz="2800" dirty="0"/>
          </a:p>
        </p:txBody>
      </p:sp>
      <p:pic>
        <p:nvPicPr>
          <p:cNvPr id="11" name="QC_8_BD.66_8#d1fa5618e.choice_image?htil=1&amp;vcp=1&amp;vis=1&amp;pid=3b5006de8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7621" y="2673596"/>
            <a:ext cx="1664208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8_BD.66_9#d1fa5618e?htil=1&amp;vcp=1&amp;vis=1&amp;pid=3b5006de8&amp;color=0,0,0&amp;vtp=1&amp;vaab=1&amp;bbb=1&amp;hb=1"/>
          <p:cNvSpPr/>
          <p:nvPr/>
        </p:nvSpPr>
        <p:spPr>
          <a:xfrm>
            <a:off x="8969268" y="4287057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D.锅炉液位计液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面的位置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7f4d95e4.fixed?vcp=1&amp;pid=a5a96de3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液体的压强</a:t>
            </a:r>
            <a:endParaRPr lang="en-US" altLang="zh-CN" sz="4000" dirty="0"/>
          </a:p>
        </p:txBody>
      </p:sp>
      <p:sp>
        <p:nvSpPr>
          <p:cNvPr id="3" name="C_5_BD#97f4d95e4.fixed?vcp=1&amp;pid=a5a96de3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14871b41?sp=1&amp;vcp=1&amp;pid=97f4d95e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探究影响压力作用效果的因素</a:t>
            </a:r>
            <a:endParaRPr lang="en-US" altLang="zh-CN" sz="3200" dirty="0"/>
          </a:p>
        </p:txBody>
      </p:sp>
      <p:graphicFrame>
        <p:nvGraphicFramePr>
          <p:cNvPr id="48" name="P_7_BD#1d537ea91?colgroup=30&amp;vcp=1&amp;pid=114871b41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112761" cy="3337688"/>
        </p:xfrm>
        <a:graphic>
          <a:graphicData uri="http://schemas.openxmlformats.org/drawingml/2006/table">
            <a:tbl>
              <a:tblPr/>
              <a:tblGrid>
                <a:gridCol w="11112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转换法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通过海绵的凹陷程度来反映压力的作用效果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控制变量法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探究压力的作用效果与压力的关系时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控制受力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面积不变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改变压力的大小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观察海绵的凹陷程度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探究压力的作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用效果与受力面积的关系时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控制压力不变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改变受力面积的大小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观察海绵的凹陷程度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2238" y="2354367"/>
            <a:ext cx="1077053" cy="1425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2237" y="2921969"/>
            <a:ext cx="1077053" cy="1425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8016" y="2921968"/>
            <a:ext cx="1077053" cy="14255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4709" y="2370278"/>
            <a:ext cx="1077053" cy="1425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4582" y="2373269"/>
            <a:ext cx="1077053" cy="14255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3920" y="4046157"/>
            <a:ext cx="2159922" cy="8150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194" y="3493081"/>
            <a:ext cx="1077053" cy="14255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8067" y="3496072"/>
            <a:ext cx="1077053" cy="14255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94667" y="2921968"/>
            <a:ext cx="1077053" cy="14255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4540" y="2924959"/>
            <a:ext cx="1077053" cy="14255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" name="P_7_BD#1d537ea91?colgroup=3,25&amp;vcp=1&amp;pid=114871b41&amp;color=0,0,0&amp;mp=1&amp;vtp=1&amp;vaab=1&amp;bt=1&amp;bbb=1"/>
          <p:cNvGraphicFramePr>
            <a:graphicFrameLocks noGrp="1"/>
          </p:cNvGraphicFramePr>
          <p:nvPr/>
        </p:nvGraphicFramePr>
        <p:xfrm>
          <a:off x="539496" y="2729992"/>
          <a:ext cx="11091672" cy="2102612"/>
        </p:xfrm>
        <a:graphic>
          <a:graphicData uri="http://schemas.openxmlformats.org/drawingml/2006/table">
            <a:tbl>
              <a:tblPr/>
              <a:tblGrid>
                <a:gridCol w="1591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0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026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10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</a:t>
                      </a:r>
                      <a:r>
                        <a:rPr lang="en-US" altLang="zh-CN" sz="2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1d537ea91.table_image?iti=33&amp;htil=1&amp;tii=1&amp;vcp=1&amp;pid=114871b41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8860" y="2806636"/>
            <a:ext cx="1655064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7_BD#1d537ea91.table_image?iti=34&amp;htil=1&amp;tii=2&amp;vcp=1&amp;pid=114871b41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3360" y="2815780"/>
            <a:ext cx="1655064" cy="1307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1d537ea91.table_image?iti=35&amp;htil=1&amp;tii=3&amp;vcp=1&amp;pid=114871b41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7004" y="2806636"/>
            <a:ext cx="163677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_BD#1d537ea91.table_image?iti=33&amp;htil=1&amp;tii=4&amp;vcp=1&amp;pid=114871b41&amp;color=0,0,0&amp;mp=1&amp;vtp=1&amp;vaab=1"/>
          <p:cNvSpPr/>
          <p:nvPr/>
        </p:nvSpPr>
        <p:spPr>
          <a:xfrm>
            <a:off x="4948111" y="4250372"/>
            <a:ext cx="436562" cy="9042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7" name="P_7_BD#1d537ea91.table_image?iti=34&amp;htil=1&amp;tii=5&amp;vcp=1&amp;pid=114871b41&amp;color=0,0,0&amp;mp=1&amp;vtp=1&amp;vaab=1"/>
          <p:cNvSpPr/>
          <p:nvPr/>
        </p:nvSpPr>
        <p:spPr>
          <a:xfrm>
            <a:off x="6662611" y="4250372"/>
            <a:ext cx="436562" cy="9042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8" name="P_7_BD#1d537ea91.table_image?iti=35&amp;htil=1&amp;tii=6&amp;vcp=1&amp;pid=114871b41&amp;color=0,0,0&amp;mp=1&amp;vtp=1&amp;vaab=1"/>
          <p:cNvSpPr/>
          <p:nvPr/>
        </p:nvSpPr>
        <p:spPr>
          <a:xfrm>
            <a:off x="8377111" y="4250372"/>
            <a:ext cx="436562" cy="9042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</a:t>
            </a:r>
            <a:endParaRPr lang="en-US" altLang="zh-CN" sz="2800" dirty="0"/>
          </a:p>
        </p:txBody>
      </p:sp>
      <p:sp>
        <p:nvSpPr>
          <p:cNvPr id="2" name="P_7_BD#1d537ea91?colgroup=3,25&amp;vcp=1&amp;pid=114871b41&amp;color=0,0,0&amp;mp=1&amp;vtp=1&amp;vaab=1&amp;bt=1&amp;bbb=1"/>
          <p:cNvSpPr txBox="1"/>
          <p:nvPr/>
        </p:nvSpPr>
        <p:spPr>
          <a:xfrm>
            <a:off x="10913023" y="20215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P_7_BD#1d537ea91?colgroup=2,27&amp;vcp=1&amp;pid=114871b41&amp;color=0,0,0&amp;vtp=1&amp;vaab=1&amp;bt=1&amp;bbb=1&amp;hb=1"/>
          <p:cNvGraphicFramePr>
            <a:graphicFrameLocks noGrp="1"/>
          </p:cNvGraphicFramePr>
          <p:nvPr/>
        </p:nvGraphicFramePr>
        <p:xfrm>
          <a:off x="539496" y="2396172"/>
          <a:ext cx="11112681" cy="2770252"/>
        </p:xfrm>
        <a:graphic>
          <a:graphicData uri="http://schemas.openxmlformats.org/drawingml/2006/table">
            <a:tbl>
              <a:tblPr/>
              <a:tblGrid>
                <a:gridCol w="871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压力的作用效果与压力和受力面积有关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当受力面积不变时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力越大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压力的作用效果越明显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当压力不变时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受力面积越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压力的作用效果越明显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可选用沙子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橡皮泥等易发生形变的物体代替海绵进行实验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d537ea91?colgroup=2,27&amp;vcp=1&amp;pid=114871b41&amp;color=0,0,0&amp;vtp=1&amp;vaab=1&amp;bt=1&amp;bbb=1"/>
          <p:cNvSpPr txBox="1"/>
          <p:nvPr/>
        </p:nvSpPr>
        <p:spPr>
          <a:xfrm>
            <a:off x="10934032" y="16877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74896" r="28635" b="-1"/>
          <a:stretch>
            <a:fillRect/>
          </a:stretch>
        </p:blipFill>
        <p:spPr>
          <a:xfrm>
            <a:off x="5321094" y="2855802"/>
            <a:ext cx="1541433" cy="14255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r="34324" b="-1"/>
          <a:stretch>
            <a:fillRect/>
          </a:stretch>
        </p:blipFill>
        <p:spPr>
          <a:xfrm>
            <a:off x="4281090" y="2886325"/>
            <a:ext cx="707369" cy="1425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r="51170" b="-1"/>
          <a:stretch>
            <a:fillRect/>
          </a:stretch>
        </p:blipFill>
        <p:spPr>
          <a:xfrm>
            <a:off x="10944808" y="2927077"/>
            <a:ext cx="525933" cy="14255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74897" r="49104" b="-1"/>
          <a:stretch>
            <a:fillRect/>
          </a:stretch>
        </p:blipFill>
        <p:spPr>
          <a:xfrm>
            <a:off x="1453756" y="3437489"/>
            <a:ext cx="1099322" cy="14255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r="51170" b="-1"/>
          <a:stretch>
            <a:fillRect/>
          </a:stretch>
        </p:blipFill>
        <p:spPr>
          <a:xfrm>
            <a:off x="1453756" y="3930503"/>
            <a:ext cx="525933" cy="14255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74896" r="28635" b="-1"/>
          <a:stretch>
            <a:fillRect/>
          </a:stretch>
        </p:blipFill>
        <p:spPr>
          <a:xfrm>
            <a:off x="9196811" y="3442508"/>
            <a:ext cx="1839363" cy="17010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7_BD#1d537ea91?colgroup=2,27&amp;vcp=1&amp;pid=114871b4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82234"/>
          <a:ext cx="11112681" cy="2798128"/>
        </p:xfrm>
        <a:graphic>
          <a:graphicData uri="http://schemas.openxmlformats.org/drawingml/2006/table">
            <a:tbl>
              <a:tblPr/>
              <a:tblGrid>
                <a:gridCol w="8717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4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选用海绵而不用木板的原因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海绵容易发生形变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便于观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察和比较压力的作用效果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利用影响压力作用效果的因素来解释生活现象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如用细线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割粽子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刀刃很薄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安全锤的一端较尖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书包的背带较宽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挖掘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机的履带很宽等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d537ea91?colgroup=2,27&amp;vcp=1&amp;pid=114871b41&amp;color=0,0,0&amp;mp=1&amp;vtp=1&amp;vaab=1&amp;bt=1&amp;bbb=1"/>
          <p:cNvSpPr txBox="1"/>
          <p:nvPr/>
        </p:nvSpPr>
        <p:spPr>
          <a:xfrm>
            <a:off x="10934032" y="16738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74896" r="28635" b="-1"/>
          <a:stretch>
            <a:fillRect/>
          </a:stretch>
        </p:blipFill>
        <p:spPr>
          <a:xfrm>
            <a:off x="1464318" y="3429000"/>
            <a:ext cx="1541433" cy="1425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74896" r="28635" b="-1"/>
          <a:stretch>
            <a:fillRect/>
          </a:stretch>
        </p:blipFill>
        <p:spPr>
          <a:xfrm>
            <a:off x="2820829" y="3429000"/>
            <a:ext cx="1541433" cy="1425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74896" r="28635" b="-1"/>
          <a:stretch>
            <a:fillRect/>
          </a:stretch>
        </p:blipFill>
        <p:spPr>
          <a:xfrm>
            <a:off x="3740451" y="3429000"/>
            <a:ext cx="1541433" cy="1425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t="-74897" r="49947" b="-1"/>
          <a:stretch>
            <a:fillRect/>
          </a:stretch>
        </p:blipFill>
        <p:spPr>
          <a:xfrm>
            <a:off x="10163315" y="2793748"/>
            <a:ext cx="1081089" cy="14255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72_1#5f0905799?sp=1&amp;vcp=1&amp;vis=1&amp;pid=114871b41&amp;color=0,0,0&amp;vtp=1&amp;vaab=1&amp;bt=1&amp;bbb=1"/>
          <p:cNvSpPr/>
          <p:nvPr/>
        </p:nvSpPr>
        <p:spPr>
          <a:xfrm>
            <a:off x="539496" y="554400"/>
            <a:ext cx="11452225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在“探究影响压力作用效果的因素”实验中，实验现象如图9-8所示。</a:t>
            </a:r>
            <a:endParaRPr lang="en-US" altLang="zh-CN" sz="2800" dirty="0"/>
          </a:p>
        </p:txBody>
      </p:sp>
      <p:pic>
        <p:nvPicPr>
          <p:cNvPr id="3" name="QO_7_BD.72_2#5f0905799?iti=36&amp;vcp=1&amp;vis=1&amp;pid=114871b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1528" y="1214038"/>
            <a:ext cx="6025896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72_3#5f0905799?iti=36&amp;vcp=1&amp;vis=1&amp;pid=114871b41&amp;color=0,0,0&amp;vtp=1&amp;vaab=1&amp;bbb=1"/>
          <p:cNvSpPr/>
          <p:nvPr/>
        </p:nvSpPr>
        <p:spPr>
          <a:xfrm>
            <a:off x="5549964" y="2849798"/>
            <a:ext cx="10890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图9-8</a:t>
            </a:r>
            <a:endParaRPr lang="en-US" altLang="zh-CN" sz="2800" dirty="0"/>
          </a:p>
        </p:txBody>
      </p:sp>
      <p:sp>
        <p:nvSpPr>
          <p:cNvPr id="5" name="QB_8_BD.73_1#48080effa?vcp=1&amp;vis=1&amp;pid=5f0905799&amp;color=0,0,0&amp;vtp=1&amp;vaab=1&amp;bbb=1"/>
          <p:cNvSpPr/>
          <p:nvPr/>
        </p:nvSpPr>
        <p:spPr>
          <a:xfrm>
            <a:off x="539496" y="3448158"/>
            <a:ext cx="11109960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（1）通过观察海绵的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来比较压力的作用效果。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（2）通过比较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两次实验，可知受力面积相同时，压力越大，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压力的作用效果越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（选填“明显”或“不明显”）。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（3）通过比较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两次实验，可知压力的作用效果跟受力面积有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关；这种研究问题的方法是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d454efec7?vcp=1&amp;pid=0a981630e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0280" y="681228"/>
            <a:ext cx="7717536" cy="549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6_1#48080effa?vcp=1&amp;vis=1&amp;pid=5f0905799&amp;color=0,0,0&amp;vtp=1&amp;vaab=1&amp;bt=1&amp;bbb=1"/>
          <p:cNvSpPr/>
          <p:nvPr/>
        </p:nvSpPr>
        <p:spPr>
          <a:xfrm>
            <a:off x="539496" y="6370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）通过观察海绵的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来比较压力的作用效果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48080effa.blank?vcp=1&amp;vis=1&amp;pid=5f0905799&amp;color=0,0,0&amp;vpa=17&amp;vtp=1&amp;vaab=1&amp;bbb=1"/>
          <p:cNvSpPr/>
          <p:nvPr/>
        </p:nvSpPr>
        <p:spPr>
          <a:xfrm>
            <a:off x="3928015" y="585597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凹陷程度</a:t>
            </a:r>
            <a:endParaRPr lang="en-US" altLang="zh-CN" sz="2800" dirty="0"/>
          </a:p>
        </p:txBody>
      </p:sp>
      <p:pic>
        <p:nvPicPr>
          <p:cNvPr id="4" name="QO_7_BD.76_2#48080effa?iti=37&amp;vcp=1&amp;vis=1&amp;pid=5f090579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1323213"/>
            <a:ext cx="6647688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6_3#48080effa?iti=37&amp;vcp=1&amp;vis=1&amp;pid=5f0905799&amp;color=0,0,0&amp;vtp=1&amp;vaab=1&amp;bbb=1"/>
          <p:cNvSpPr/>
          <p:nvPr/>
        </p:nvSpPr>
        <p:spPr>
          <a:xfrm>
            <a:off x="5549964" y="311442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图9-8</a:t>
            </a:r>
            <a:endParaRPr lang="en-US" altLang="zh-CN" sz="2800" dirty="0"/>
          </a:p>
        </p:txBody>
      </p:sp>
      <p:sp>
        <p:nvSpPr>
          <p:cNvPr id="6" name="QB_8_BD.78_1#0414db1dc?vcp=1&amp;vis=1&amp;pid=5f0905799&amp;color=0,0,0&amp;vtp=1&amp;vaab=1&amp;bbb=1&amp;hb=1"/>
          <p:cNvSpPr/>
          <p:nvPr/>
        </p:nvSpPr>
        <p:spPr>
          <a:xfrm>
            <a:off x="539496" y="37585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）通过比较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两次实验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，可知受力面积相同时，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压力越大，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压力的作用效果越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选填“明显”或“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不明显”）。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（3）通过比较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两次实验，可知压力的作用效果跟受力面积有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关；这种研究问题的方法是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法。</a:t>
            </a:r>
            <a:endParaRPr lang="en-US" altLang="zh-CN" sz="2800" dirty="0"/>
          </a:p>
        </p:txBody>
      </p:sp>
      <p:sp>
        <p:nvSpPr>
          <p:cNvPr id="7" name="QB_8_AN.2_1#0414db1dc.blank?vcp=1&amp;vis=1&amp;pid=5f0905799&amp;color=0,0,0&amp;vpa=18&amp;vtp=1&amp;vaab=1&amp;bbb=1"/>
          <p:cNvSpPr/>
          <p:nvPr/>
        </p:nvSpPr>
        <p:spPr>
          <a:xfrm>
            <a:off x="2861214" y="372802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甲、乙</a:t>
            </a:r>
            <a:endParaRPr lang="en-US" altLang="zh-CN" sz="2800" dirty="0"/>
          </a:p>
        </p:txBody>
      </p:sp>
      <p:sp>
        <p:nvSpPr>
          <p:cNvPr id="8" name="QB_8_AN.3_1#0414db1dc.blank?vcp=1&amp;vis=1&amp;pid=5f0905799&amp;color=0,0,0&amp;vpa=19&amp;vtp=1&amp;vaab=1&amp;bbb=1"/>
          <p:cNvSpPr/>
          <p:nvPr/>
        </p:nvSpPr>
        <p:spPr>
          <a:xfrm>
            <a:off x="3394615" y="437572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明显</a:t>
            </a:r>
            <a:endParaRPr lang="en-US" altLang="zh-CN" sz="2800" dirty="0"/>
          </a:p>
        </p:txBody>
      </p:sp>
      <p:sp>
        <p:nvSpPr>
          <p:cNvPr id="10" name="QB_8_AN.82_1#0414db1dc.blank?vcp=1&amp;vis=1&amp;pid=5f0905799&amp;color=0,0,0&amp;vpa=20&amp;vtp=1&amp;vaab=1&amp;bbb=1"/>
          <p:cNvSpPr/>
          <p:nvPr/>
        </p:nvSpPr>
        <p:spPr>
          <a:xfrm>
            <a:off x="2861214" y="502342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乙、丙</a:t>
            </a:r>
            <a:endParaRPr lang="en-US" altLang="zh-CN" sz="2800" dirty="0"/>
          </a:p>
        </p:txBody>
      </p:sp>
      <p:sp>
        <p:nvSpPr>
          <p:cNvPr id="11" name="QB_8_AN.83_1#0414db1dc.blank?vcp=1&amp;vis=1&amp;pid=5f0905799&amp;color=0,0,0&amp;vpa=21&amp;vtp=1&amp;vaab=1&amp;bbb=1"/>
          <p:cNvSpPr/>
          <p:nvPr/>
        </p:nvSpPr>
        <p:spPr>
          <a:xfrm>
            <a:off x="4817015" y="565016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控制变量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b63d0d62?vcp=1&amp;pid=114871b4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84_1#d7e82e3b9?vcp=1&amp;vis=1&amp;pid=8b63d0d6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在例1实验中：</a:t>
            </a:r>
            <a:endParaRPr lang="en-US" altLang="zh-CN" sz="2800" dirty="0"/>
          </a:p>
        </p:txBody>
      </p:sp>
      <p:sp>
        <p:nvSpPr>
          <p:cNvPr id="4" name="QB_9_BD.85_1#29ab08a95?vcp=1&amp;vis=1&amp;pid=d7e82e3b9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（1）实验选用海绵而不用木板是为了_________________。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9_BD.86_1#fd70c83e1?vcp=1&amp;vis=1&amp;pid=d7e82e3b9&amp;color=0,0,0&amp;vtp=1&amp;vaab=1&amp;bbb=1&amp;hb=1"/>
              <p:cNvSpPr/>
              <p:nvPr/>
            </p:nvSpPr>
            <p:spPr>
              <a:xfrm>
                <a:off x="539496" y="2529694"/>
                <a:ext cx="11109960" cy="187687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（2）如图9-8丁所示，将该小桌和砝码放在木板上，比较图9-8丙中海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绵受到的压强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和图9-8丁中木板受到的压强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丁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的大小关系：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丁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B_9_BD.86_1#fd70c83e1?vcp=1&amp;vis=1&amp;pid=d7e82e3b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9694"/>
                <a:ext cx="11109960" cy="1876870"/>
              </a:xfrm>
              <a:prstGeom prst="rect">
                <a:avLst/>
              </a:prstGeom>
              <a:blipFill>
                <a:blip r:embed="rId3"/>
                <a:stretch>
                  <a:fillRect l="-1976"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9_AN.1_1#29ab08a95.blank?vcp=1&amp;vis=1&amp;pid=d7e82e3b9&amp;color=0,0,0&amp;vpa=22&amp;vtp=1&amp;vaab=1&amp;bbb=1"/>
          <p:cNvSpPr/>
          <p:nvPr/>
        </p:nvSpPr>
        <p:spPr>
          <a:xfrm>
            <a:off x="6417214" y="1848394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便于观察实验现象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90_1#fd70c83e1.blank?vcp=1&amp;vis=1&amp;pid=d7e82e3b9&amp;color=0,0,0&amp;vpa=23&amp;vtp=1&amp;vaab=1&amp;bbb=1"/>
              <p:cNvSpPr/>
              <p:nvPr/>
            </p:nvSpPr>
            <p:spPr>
              <a:xfrm>
                <a:off x="10834772" y="3267111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9_AN.90_1#fd70c83e1.blank?vcp=1&amp;vis=1&amp;pid=d7e82e3b9&amp;color=0,0,0&amp;vpa=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34772" y="3267111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90" t="-9" r="19" b="-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fb85e4e1?sp=1&amp;vcp=1&amp;pid=97f4d95e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探究液体内部压强的特点</a:t>
            </a:r>
            <a:endParaRPr lang="en-US" altLang="zh-CN" sz="3200" dirty="0"/>
          </a:p>
        </p:txBody>
      </p:sp>
      <p:graphicFrame>
        <p:nvGraphicFramePr>
          <p:cNvPr id="57" name="P_7_BD#d857b7b5e?colgroup=2,27&amp;vcp=1&amp;pid=7fb85e4e1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82528" cy="2879852"/>
        </p:xfrm>
        <a:graphic>
          <a:graphicData uri="http://schemas.openxmlformats.org/drawingml/2006/table">
            <a:tbl>
              <a:tblPr/>
              <a:tblGrid>
                <a:gridCol w="92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7985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3600"/>
                        </a:lnSpc>
                      </a:pPr>
                      <a:r>
                        <a:rPr lang="en-US" altLang="zh-CN" sz="131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d857b7b5e.table_image?tii=7&amp;vcp=1&amp;pid=7fb85e4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3916" y="1443019"/>
            <a:ext cx="9857232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8" name="P_7_BD#d857b7b5e?colgroup=2,27&amp;vcp=1&amp;pid=7fb85e4e1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06495"/>
              <a:ext cx="11082528" cy="5268532"/>
            </p:xfrm>
            <a:graphic>
              <a:graphicData uri="http://schemas.openxmlformats.org/drawingml/2006/table">
                <a:tbl>
                  <a:tblPr/>
                  <a:tblGrid>
                    <a:gridCol w="9235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589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19189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转换法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通过观察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形管两侧液面的高度差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来判断液体压强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的大小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控制变量法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探究液体内部压强与方向的关系时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控制金属盒所处液体密度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和深度不变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改变金属盒的方向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形管两侧液面的高度差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探究液体内部压强与深度的关系时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控制金属盒所处液体密度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和金属盒的方向不变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改变金属盒所处的深度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形管两侧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液面的高度差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探究液体内部压强与液体密度的关系时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控制金属盒所处深度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和方向不变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改变液体密度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形管两侧液面的高度差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8" name="P_7_BD#d857b7b5e?colgroup=2,27&amp;vcp=1&amp;pid=7fb85e4e1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06495"/>
              <a:ext cx="11082528" cy="5268532"/>
            </p:xfrm>
            <a:graphic>
              <a:graphicData uri="http://schemas.openxmlformats.org/drawingml/2006/table">
                <a:tbl>
                  <a:tblPr/>
                  <a:tblGrid>
                    <a:gridCol w="923544"/>
                    <a:gridCol w="10158984"/>
                  </a:tblGrid>
                  <a:tr h="53086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d857b7b5e?colgroup=2,27&amp;vcp=1&amp;pid=7fb85e4e1&amp;color=0,0,0&amp;mp=1&amp;vtp=1&amp;vaab=1&amp;bt=1&amp;bbb=1"/>
          <p:cNvSpPr txBox="1"/>
          <p:nvPr/>
        </p:nvSpPr>
        <p:spPr>
          <a:xfrm>
            <a:off x="10903879" y="49588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857b7b5e?colgroup=2,27&amp;vcp=1&amp;pid=7fb85e4e1&amp;color=0,0,0&amp;mp=1&amp;vtp=1&amp;vaab=1&amp;bt=1&amp;bbb=1&amp;hb=1&amp;uw=1"/>
          <p:cNvSpPr/>
          <p:nvPr/>
        </p:nvSpPr>
        <p:spPr>
          <a:xfrm>
            <a:off x="2424040" y="988024"/>
            <a:ext cx="10668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d857b7b5e?colgroup=2,27&amp;vcp=1&amp;pid=7fb85e4e1&amp;color=0,0,0&amp;mp=1&amp;vtp=1&amp;vaab=1&amp;bt=1&amp;bbb=1&amp;hb=1&amp;uw=1"/>
          <p:cNvSpPr/>
          <p:nvPr/>
        </p:nvSpPr>
        <p:spPr>
          <a:xfrm>
            <a:off x="6908728" y="988024"/>
            <a:ext cx="2133663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d857b7b5e?colgroup=2,27&amp;vcp=1&amp;pid=7fb85e4e1&amp;color=0,0,0&amp;mp=1&amp;vtp=1&amp;vaab=1&amp;bt=1&amp;bbb=1&amp;hb=1&amp;uw=1"/>
          <p:cNvSpPr/>
          <p:nvPr/>
        </p:nvSpPr>
        <p:spPr>
          <a:xfrm>
            <a:off x="2424040" y="2067524"/>
            <a:ext cx="17780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d857b7b5e?colgroup=2,27&amp;vcp=1&amp;pid=7fb85e4e1&amp;color=0,0,0&amp;mp=1&amp;vtp=1&amp;vaab=1&amp;bt=1&amp;bbb=1&amp;hb=1&amp;uw=1"/>
          <p:cNvSpPr/>
          <p:nvPr/>
        </p:nvSpPr>
        <p:spPr>
          <a:xfrm>
            <a:off x="10056740" y="2613624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d857b7b5e?colgroup=2,27&amp;vcp=1&amp;pid=7fb85e4e1&amp;color=0,0,0&amp;mp=1&amp;vtp=1&amp;vaab=1&amp;bt=1&amp;bbb=1&amp;hb=1&amp;uw=1"/>
          <p:cNvSpPr/>
          <p:nvPr/>
        </p:nvSpPr>
        <p:spPr>
          <a:xfrm>
            <a:off x="1890640" y="3222574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d857b7b5e?colgroup=2,27&amp;vcp=1&amp;pid=7fb85e4e1&amp;color=0,0,0&amp;mp=1&amp;vtp=1&amp;vaab=1&amp;bt=1&amp;bbb=1&amp;hb=1&amp;uw=1"/>
          <p:cNvSpPr/>
          <p:nvPr/>
        </p:nvSpPr>
        <p:spPr>
          <a:xfrm>
            <a:off x="10056740" y="3693124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d857b7b5e?colgroup=2,27&amp;vcp=1&amp;pid=7fb85e4e1&amp;color=0,0,0&amp;mp=1&amp;vtp=1&amp;vaab=1&amp;bt=1&amp;bbb=1&amp;hb=1&amp;uw=1"/>
          <p:cNvSpPr/>
          <p:nvPr/>
        </p:nvSpPr>
        <p:spPr>
          <a:xfrm>
            <a:off x="1890640" y="4226524"/>
            <a:ext cx="21336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d857b7b5e?colgroup=2,27&amp;vcp=1&amp;pid=7fb85e4e1&amp;color=0,0,0&amp;mp=1&amp;vtp=1&amp;vaab=1&amp;bt=1&amp;bbb=1&amp;hb=1&amp;uw=1"/>
          <p:cNvSpPr/>
          <p:nvPr/>
        </p:nvSpPr>
        <p:spPr>
          <a:xfrm>
            <a:off x="10767940" y="5306024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d857b7b5e?colgroup=2,27&amp;vcp=1&amp;pid=7fb85e4e1&amp;color=0,0,0&amp;mp=1&amp;vtp=1&amp;vaab=1&amp;bt=1&amp;bbb=1&amp;hb=1&amp;uw=1"/>
          <p:cNvSpPr/>
          <p:nvPr/>
        </p:nvSpPr>
        <p:spPr>
          <a:xfrm>
            <a:off x="1890640" y="5854659"/>
            <a:ext cx="7112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9" name="P_7_BD#d857b7b5e?colgroup=2,27&amp;vcp=1&amp;pid=7fb85e4e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663571"/>
              <a:ext cx="11082528" cy="2235454"/>
            </p:xfrm>
            <a:graphic>
              <a:graphicData uri="http://schemas.openxmlformats.org/drawingml/2006/table">
                <a:tbl>
                  <a:tblPr/>
                  <a:tblGrid>
                    <a:gridCol w="9235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589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23545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实验前要检查压强计的气密性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用手轻压几下金属盒上的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橡皮膜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形管中液面高度无变化或变化不明显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则说明压强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计漏气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须取下软管重新安装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实验前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形管两侧液面必须相平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否则须拆下软管重新安装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9" name="P_7_BD#d857b7b5e?colgroup=2,27&amp;vcp=1&amp;pid=7fb85e4e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663571"/>
              <a:ext cx="11082528" cy="2235454"/>
            </p:xfrm>
            <a:graphic>
              <a:graphicData uri="http://schemas.openxmlformats.org/drawingml/2006/table">
                <a:tbl>
                  <a:tblPr/>
                  <a:tblGrid>
                    <a:gridCol w="923544"/>
                    <a:gridCol w="10158984"/>
                  </a:tblGrid>
                  <a:tr h="22352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d857b7b5e?colgroup=2,27&amp;vcp=1&amp;pid=7fb85e4e1&amp;color=0,0,0&amp;vtp=1&amp;vaab=1&amp;bt=1&amp;bbb=1"/>
          <p:cNvSpPr txBox="1"/>
          <p:nvPr/>
        </p:nvSpPr>
        <p:spPr>
          <a:xfrm>
            <a:off x="10903879" y="195516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857b7b5e?colgroup=2,27&amp;vcp=1&amp;pid=7fb85e4e1&amp;color=0,0,0&amp;vtp=1&amp;vaab=1&amp;bt=1&amp;bbb=1&amp;hb=1&amp;uw=1"/>
          <p:cNvSpPr/>
          <p:nvPr/>
        </p:nvSpPr>
        <p:spPr>
          <a:xfrm>
            <a:off x="5980040" y="2694210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d857b7b5e?colgroup=2,27&amp;vcp=1&amp;pid=7fb85e4e1&amp;color=0,0,0&amp;vtp=1&amp;vaab=1&amp;bt=1&amp;bbb=1&amp;hb=1&amp;uw=1"/>
          <p:cNvSpPr/>
          <p:nvPr/>
        </p:nvSpPr>
        <p:spPr>
          <a:xfrm>
            <a:off x="8674028" y="4386294"/>
            <a:ext cx="2844863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P_7_BD#d857b7b5e?colgroup=2,27&amp;vcp=1&amp;pid=7fb85e4e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11978"/>
          <a:ext cx="11082528" cy="3338640"/>
        </p:xfrm>
        <a:graphic>
          <a:graphicData uri="http://schemas.openxmlformats.org/drawingml/2006/table">
            <a:tbl>
              <a:tblPr/>
              <a:tblGrid>
                <a:gridCol w="923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3864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液体内部向各个方向都有压强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在同种液体的同一深度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100" b="0" i="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向各个方向的压强大小相等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液体压强的大小与深度有关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同种液体内部的压强随深度</a:t>
                      </a:r>
                      <a:endParaRPr lang="en-US" altLang="zh-CN" sz="100" b="0" i="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的增加而增大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液体压强的大小与密度有关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深度相同时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液体密度越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压强越大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857b7b5e?colgroup=2,27&amp;vcp=1&amp;pid=7fb85e4e1&amp;color=0,0,0&amp;mp=1&amp;vtp=1&amp;vaab=1&amp;bt=1&amp;bbb=1"/>
          <p:cNvSpPr txBox="1"/>
          <p:nvPr/>
        </p:nvSpPr>
        <p:spPr>
          <a:xfrm>
            <a:off x="10903879" y="14035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857b7b5e?colgroup=2,27&amp;vcp=1&amp;pid=7fb85e4e1&amp;color=0,0,0&amp;mp=1&amp;vtp=1&amp;vaab=1&amp;bt=1&amp;bbb=1&amp;hb=1&amp;uw=1"/>
          <p:cNvSpPr/>
          <p:nvPr/>
        </p:nvSpPr>
        <p:spPr>
          <a:xfrm>
            <a:off x="4202040" y="2133790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d857b7b5e?colgroup=2,27&amp;vcp=1&amp;pid=7fb85e4e1&amp;color=0,0,0&amp;mp=1&amp;vtp=1&amp;vaab=1&amp;bt=1&amp;bbb=1&amp;hb=1&amp;uw=1"/>
          <p:cNvSpPr/>
          <p:nvPr/>
        </p:nvSpPr>
        <p:spPr>
          <a:xfrm>
            <a:off x="1535040" y="2692590"/>
            <a:ext cx="4267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d857b7b5e?colgroup=2,27&amp;vcp=1&amp;pid=7fb85e4e1&amp;color=0,0,0&amp;mp=1&amp;vtp=1&amp;vaab=1&amp;bt=1&amp;bbb=1&amp;hb=1&amp;uw=1"/>
          <p:cNvSpPr/>
          <p:nvPr/>
        </p:nvSpPr>
        <p:spPr>
          <a:xfrm>
            <a:off x="5268840" y="3264091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d857b7b5e?colgroup=2,27&amp;vcp=1&amp;pid=7fb85e4e1&amp;color=0,0,0&amp;mp=1&amp;vtp=1&amp;vaab=1&amp;bt=1&amp;bbb=1&amp;hb=1&amp;uw=1"/>
          <p:cNvSpPr/>
          <p:nvPr/>
        </p:nvSpPr>
        <p:spPr>
          <a:xfrm>
            <a:off x="10590140" y="3264091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d857b7b5e?colgroup=2,27&amp;vcp=1&amp;pid=7fb85e4e1&amp;color=0,0,0&amp;mp=1&amp;vtp=1&amp;vaab=1&amp;bt=1&amp;bbb=1&amp;hb=1&amp;uw=1"/>
          <p:cNvSpPr/>
          <p:nvPr/>
        </p:nvSpPr>
        <p:spPr>
          <a:xfrm>
            <a:off x="2957440" y="3822891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d857b7b5e?colgroup=2,27&amp;vcp=1&amp;pid=7fb85e4e1&amp;color=0,0,0&amp;mp=1&amp;vtp=1&amp;vaab=1&amp;bt=1&amp;bbb=1&amp;hb=1&amp;uw=1"/>
          <p:cNvSpPr/>
          <p:nvPr/>
        </p:nvSpPr>
        <p:spPr>
          <a:xfrm>
            <a:off x="5268840" y="4394391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d857b7b5e?colgroup=2,27&amp;vcp=1&amp;pid=7fb85e4e1&amp;color=0,0,0&amp;mp=1&amp;vtp=1&amp;vaab=1&amp;bt=1&amp;bbb=1&amp;hb=1&amp;uw=1"/>
          <p:cNvSpPr/>
          <p:nvPr/>
        </p:nvSpPr>
        <p:spPr>
          <a:xfrm>
            <a:off x="9866240" y="4394391"/>
            <a:ext cx="1155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d857b7b5e?colgroup=2,27&amp;vcp=1&amp;pid=7fb85e4e1&amp;color=0,0,0&amp;mp=1&amp;vtp=1&amp;vaab=1&amp;bt=1&amp;bbb=1&amp;hb=1&amp;uw=1"/>
          <p:cNvSpPr/>
          <p:nvPr/>
        </p:nvSpPr>
        <p:spPr>
          <a:xfrm>
            <a:off x="1463040" y="4956207"/>
            <a:ext cx="4276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d857b7b5e?colgroup=2,27&amp;vcp=1&amp;pid=7fb85e4e1&amp;color=0,0,0&amp;mp=1&amp;vtp=1&amp;vaab=1&amp;bt=1&amp;bbb=1&amp;hb=1&amp;uw=1"/>
          <p:cNvSpPr/>
          <p:nvPr/>
        </p:nvSpPr>
        <p:spPr>
          <a:xfrm>
            <a:off x="2233540" y="4956207"/>
            <a:ext cx="14224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d857b7b5e?colgroup=2,27&amp;vcp=1&amp;pid=7fb85e4e1&amp;color=0,0,0&amp;mp=1&amp;vtp=1&amp;vaab=1&amp;bt=1&amp;bbb=1&amp;hb=1&amp;uw=1"/>
          <p:cNvSpPr/>
          <p:nvPr/>
        </p:nvSpPr>
        <p:spPr>
          <a:xfrm>
            <a:off x="9629341" y="2107682"/>
            <a:ext cx="1155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P_7_BD#d857b7b5e?colgroup=2,27&amp;vcp=1&amp;pid=7fb85e4e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57718"/>
              <a:ext cx="11082528" cy="4447160"/>
            </p:xfrm>
            <a:graphic>
              <a:graphicData uri="http://schemas.openxmlformats.org/drawingml/2006/table">
                <a:tbl>
                  <a:tblPr/>
                  <a:tblGrid>
                    <a:gridCol w="9235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589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当用力按压橡皮膜时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缩小了橡皮膜内密封的空气的体积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气压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形管两侧的液面左低右高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作用在橡皮膜上的压强越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形管两侧液面的高度差也越大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7120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(1)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形管压强计的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形管右端开口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左端与软管相连密封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故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U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形管压强计不是连通器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用细针在矿泉水瓶侧壁的不同高度扎几个小孔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瓶内装满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水从不同小孔中喷出的情况不同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小孔所处的位置越低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水喷出的水平速度越大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P_7_BD#d857b7b5e?colgroup=2,27&amp;vcp=1&amp;pid=7fb85e4e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57718"/>
              <a:ext cx="11082528" cy="4447160"/>
            </p:xfrm>
            <a:graphic>
              <a:graphicData uri="http://schemas.openxmlformats.org/drawingml/2006/table">
                <a:tbl>
                  <a:tblPr/>
                  <a:tblGrid>
                    <a:gridCol w="923544"/>
                    <a:gridCol w="10158984"/>
                  </a:tblGrid>
                  <a:tr h="167576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27813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d857b7b5e?colgroup=2,27&amp;vcp=1&amp;pid=7fb85e4e1&amp;color=0,0,0&amp;vtp=1&amp;vaab=1&amp;bt=1&amp;bbb=1"/>
          <p:cNvSpPr txBox="1"/>
          <p:nvPr/>
        </p:nvSpPr>
        <p:spPr>
          <a:xfrm>
            <a:off x="10903879" y="8493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857b7b5e?colgroup=2,27&amp;vcp=1&amp;pid=7fb85e4e1&amp;color=0,0,0&amp;vtp=1&amp;vaab=1&amp;bt=1&amp;bbb=1&amp;hb=1&amp;uw=1"/>
          <p:cNvSpPr/>
          <p:nvPr/>
        </p:nvSpPr>
        <p:spPr>
          <a:xfrm>
            <a:off x="1890640" y="2149189"/>
            <a:ext cx="355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d857b7b5e?colgroup=2,27&amp;vcp=1&amp;pid=7fb85e4e1&amp;color=0,0,0&amp;vtp=1&amp;vaab=1&amp;bt=1&amp;bbb=1&amp;hb=1&amp;uw=1"/>
          <p:cNvSpPr/>
          <p:nvPr/>
        </p:nvSpPr>
        <p:spPr>
          <a:xfrm>
            <a:off x="5651428" y="2149189"/>
            <a:ext cx="14224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d857b7b5e?colgroup=2,27&amp;vcp=1&amp;pid=7fb85e4e1&amp;color=0,0,0&amp;vtp=1&amp;vaab=1&amp;bt=1&amp;bbb=1&amp;hb=1&amp;uw=1"/>
          <p:cNvSpPr/>
          <p:nvPr/>
        </p:nvSpPr>
        <p:spPr>
          <a:xfrm>
            <a:off x="4940228" y="2710180"/>
            <a:ext cx="1066863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d857b7b5e?colgroup=2,27&amp;vcp=1&amp;pid=7fb85e4e1&amp;color=0,0,0&amp;vtp=1&amp;vaab=1&amp;bt=1&amp;bbb=1&amp;hb=1&amp;uw=1"/>
          <p:cNvSpPr/>
          <p:nvPr/>
        </p:nvSpPr>
        <p:spPr>
          <a:xfrm>
            <a:off x="3313040" y="3816317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d857b7b5e?colgroup=2,27&amp;vcp=1&amp;pid=7fb85e4e1&amp;color=0,0,0&amp;vtp=1&amp;vaab=1&amp;bt=1&amp;bbb=1&amp;hb=1&amp;uw=1"/>
          <p:cNvSpPr/>
          <p:nvPr/>
        </p:nvSpPr>
        <p:spPr>
          <a:xfrm>
            <a:off x="9688440" y="4946619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d857b7b5e?colgroup=2,27&amp;vcp=1&amp;pid=7fb85e4e1&amp;color=0,0,0&amp;vtp=1&amp;vaab=1&amp;bt=1&amp;bbb=1&amp;hb=1&amp;uw=1"/>
          <p:cNvSpPr/>
          <p:nvPr/>
        </p:nvSpPr>
        <p:spPr>
          <a:xfrm>
            <a:off x="2957440" y="5508435"/>
            <a:ext cx="21336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91_1#159ed08f8?sp=1&amp;vcp=1&amp;vis=1&amp;pid=7fb85e4e1&amp;color=0,0,0&amp;vtp=1&amp;vaab=1&amp;bt=1&amp;bbb=1&amp;hb=1"/>
          <p:cNvSpPr/>
          <p:nvPr/>
        </p:nvSpPr>
        <p:spPr>
          <a:xfrm>
            <a:off x="539496" y="7398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（2024·甘肃武威·中考）如图9-9所示，在“探究液体内部压强影响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因素”的实验中，小光选用微小压强计和透明圆柱状的容器，容器中分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别盛有高度相同的水和浓盐水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91_2#159ed08f8?iti=38&amp;vcp=1&amp;vis=1&amp;pid=7fb85e4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5064" y="2717514"/>
            <a:ext cx="8878824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1_3#159ed08f8?iti=38&amp;vcp=1&amp;vis=1&amp;pid=7fb85e4e1&amp;color=0,0,0&amp;vtp=1&amp;vaab=1&amp;bbb=1"/>
          <p:cNvSpPr/>
          <p:nvPr/>
        </p:nvSpPr>
        <p:spPr>
          <a:xfrm>
            <a:off x="5549964" y="555113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2_1#dcd920dd4?sp=1&amp;vcp=1&amp;vis=1&amp;pid=159ed08f8&amp;color=0,0,0&amp;vtp=1&amp;vaab=1&amp;bbb=1&amp;hb=1"/>
          <p:cNvSpPr/>
          <p:nvPr/>
        </p:nvSpPr>
        <p:spPr>
          <a:xfrm>
            <a:off x="539496" y="448384"/>
            <a:ext cx="11109960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（1）实验中液体压强大小的变化是通过比较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来判断的，下面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列举的实验与此研究方法相同的是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（选填“A”“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B”或“C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A.在研究磁体周围的磁场时，引入“磁感线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B.用木块被小车撞击后移动的距离来反映动能的大小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C.在探究平面镜成像特点时，用未点燃的蜡烛乙替代点燃的蜡烛甲的像</a:t>
            </a:r>
            <a:endParaRPr lang="en-US" altLang="zh-CN" sz="2800" dirty="0"/>
          </a:p>
        </p:txBody>
      </p:sp>
      <p:sp>
        <p:nvSpPr>
          <p:cNvPr id="6" name="QB_8_BD.93_1#85b7bce8a?vcp=1&amp;vis=1&amp;pid=159ed08f8&amp;color=0,0,0&amp;mp=1&amp;vtp=1&amp;vaab=1&amp;bbb=1&amp;hb=1"/>
          <p:cNvSpPr/>
          <p:nvPr/>
        </p:nvSpPr>
        <p:spPr>
          <a:xfrm>
            <a:off x="539496" y="3487513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（2）比较图甲、乙、丙三次实验，说明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小光还比较图丙、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丁两次实验得出结论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：液体压强和液体密度有关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，同组小华认为这样比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较得出结论是不正确的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，她的理由是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94_1#44792b71a?vcp=1&amp;vis=1&amp;pid=159ed08f8&amp;color=0,0,0&amp;vtp=1&amp;vaab=1&amp;bbb=1&amp;hb=1"/>
              <p:cNvSpPr/>
              <p:nvPr/>
            </p:nvSpPr>
            <p:spPr>
              <a:xfrm>
                <a:off x="539496" y="5242844"/>
                <a:ext cx="11109960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（3）若要使丙、丁两图中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形管中的液面高度差相同，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选填“增大”或“减小”）丁容器中探头在液体中的深度。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94_1#44792b71a?vcp=1&amp;vis=1&amp;pid=159ed08f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42844"/>
                <a:ext cx="11109960" cy="1134682"/>
              </a:xfrm>
              <a:prstGeom prst="rect">
                <a:avLst/>
              </a:prstGeom>
              <a:blipFill rotWithShape="1">
                <a:blip r:embed="rId2"/>
                <a:stretch>
                  <a:fillRect l="-3" t="-25" r="3" b="-5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dcd920dd4?sp=1&amp;vcp=1&amp;vis=1&amp;pid=159ed08f8&amp;color=0,0,0&amp;vtp=1&amp;vaab=1&amp;bt=1&amp;bbb=1&amp;hb=1"/>
          <p:cNvSpPr/>
          <p:nvPr/>
        </p:nvSpPr>
        <p:spPr>
          <a:xfrm>
            <a:off x="539496" y="554400"/>
            <a:ext cx="11109960" cy="33635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（1）实验中液体压强大小的变化是通过比较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判断的，下面列举的实验与此研究方法相同的是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（选填“A”“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B”或“C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A.在研究磁体周围的磁场时，引入“磁感线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B.用木块被小车撞击后移动的距离来反映动能的大小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C.在探究平面镜成像特点时，用未点燃的蜡烛乙替代点燃的蜡烛甲的像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96_1#dcd920dd4.blank?vcp=1&amp;vis=1&amp;pid=159ed08f8&amp;color=0,0,0&amp;vpa=24&amp;vtp=1&amp;vaab=1&amp;bbb=1"/>
              <p:cNvSpPr/>
              <p:nvPr/>
            </p:nvSpPr>
            <p:spPr>
              <a:xfrm>
                <a:off x="7458614" y="589833"/>
                <a:ext cx="3689350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形管中液面的高度差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8_AN.96_1#dcd920dd4.blank?vcp=1&amp;vis=1&amp;pid=159ed08f8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8614" y="589833"/>
                <a:ext cx="3689350" cy="410782"/>
              </a:xfrm>
              <a:prstGeom prst="rect">
                <a:avLst/>
              </a:prstGeom>
              <a:blipFill rotWithShape="1">
                <a:blip r:embed="rId3"/>
                <a:stretch>
                  <a:fillRect l="-15" t="-135" r="15" b="-4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98_1#dcd920dd4.blank?vcp=1&amp;vis=1&amp;pid=159ed08f8&amp;color=0,0,0&amp;vpa=25&amp;vtp=1&amp;vaab=1"/>
          <p:cNvSpPr/>
          <p:nvPr/>
        </p:nvSpPr>
        <p:spPr>
          <a:xfrm>
            <a:off x="7992014" y="1091737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7_BD.97_1#dcd920dd4?iti=39&amp;vcp=1&amp;vis=1&amp;pid=159ed08f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1333" y="3599703"/>
            <a:ext cx="7426947" cy="226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97_2#dcd920dd4?iti=39&amp;vcp=1&amp;vis=1&amp;pid=159ed08f8&amp;color=0,0,0&amp;vtp=1&amp;vaab=1&amp;bbb=1"/>
          <p:cNvSpPr/>
          <p:nvPr/>
        </p:nvSpPr>
        <p:spPr>
          <a:xfrm>
            <a:off x="5554535" y="5924756"/>
            <a:ext cx="1089025" cy="5126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a3d9a0c?vcp=1&amp;pid=0a981630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_1#f53998bf3?vcp=1&amp;vis=1&amp;pid=01a3d9a0c&amp;color=0,0,0&amp;vtp=1&amp;vaab=1&amp;bbb=1&amp;hb=1"/>
              <p:cNvSpPr/>
              <p:nvPr/>
            </p:nvSpPr>
            <p:spPr>
              <a:xfrm>
                <a:off x="539496" y="120057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用公式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，须统一用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为液面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到研究点的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形管压强计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选填“是”或“不是”）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连通器。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_1#f53998bf3?vcp=1&amp;vis=1&amp;pid=01a3d9a0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057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3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f53998bf3.blank?vcp=1&amp;vis=1&amp;pid=01a3d9a0c&amp;color=0,0,0&amp;vpa=1&amp;vtp=1&amp;vaab=1&amp;bbb=1"/>
          <p:cNvSpPr/>
          <p:nvPr/>
        </p:nvSpPr>
        <p:spPr>
          <a:xfrm>
            <a:off x="7205885" y="1314304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f53998bf3.blank?vcp=1&amp;vis=1&amp;pid=01a3d9a0c&amp;color=0,0,0&amp;vpa=2&amp;vtp=1&amp;vaab=1&amp;bbb=1"/>
          <p:cNvSpPr/>
          <p:nvPr/>
        </p:nvSpPr>
        <p:spPr>
          <a:xfrm>
            <a:off x="2327814" y="18177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竖直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3_1#f53998bf3.blank?vcp=1&amp;vis=1&amp;pid=01a3d9a0c&amp;color=0,0,0&amp;vpa=3&amp;vtp=1&amp;vaab=1&amp;bbb=1"/>
          <p:cNvSpPr/>
          <p:nvPr/>
        </p:nvSpPr>
        <p:spPr>
          <a:xfrm>
            <a:off x="2824703" y="244454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不是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6_1#520621347?vcp=1&amp;vis=1&amp;pid=01a3d9a0c&amp;color=0,0,0&amp;vtp=1&amp;vaab=1&amp;bbb=1&amp;hb=1"/>
              <p:cNvSpPr/>
              <p:nvPr/>
            </p:nvSpPr>
            <p:spPr>
              <a:xfrm>
                <a:off x="539496" y="3053824"/>
                <a:ext cx="11109960" cy="2026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均匀柱体的压强可用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进行分析计算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，但计算题的解答过程必</a:t>
                </a:r>
              </a:p>
              <a:p>
                <a:pPr latinLnBrk="1">
                  <a:lnSpc>
                    <a:spcPts val="6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须写出递推公式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60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（写出推导过程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），不能直接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用该公式进行计算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，否则将导致丢分。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6_1#520621347?vcp=1&amp;vis=1&amp;pid=01a3d9a0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3824"/>
                <a:ext cx="11109960" cy="2026857"/>
              </a:xfrm>
              <a:prstGeom prst="rect">
                <a:avLst/>
              </a:prstGeom>
              <a:blipFill rotWithShape="1">
                <a:blip r:embed="rId4"/>
                <a:stretch>
                  <a:fillRect l="-3" t="-5" r="-111" b="-3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7_1#520621347.blank?vcp=1&amp;vis=1&amp;pid=01a3d9a0c&amp;color=0,0,0&amp;vpa=4&amp;vtp=1&amp;vaab=1&amp;bbb=1&amp;rh=48.43"/>
              <p:cNvSpPr/>
              <p:nvPr/>
            </p:nvSpPr>
            <p:spPr>
              <a:xfrm>
                <a:off x="3065208" y="3732131"/>
                <a:ext cx="3856609" cy="6109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𝑔𝑆h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7_1#520621347.blank?vcp=1&amp;vis=1&amp;pid=01a3d9a0c&amp;color=0,0,0&amp;vpa=4&amp;vtp=1&amp;vaab=1&amp;bbb=1&amp;rh=48.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208" y="3732131"/>
                <a:ext cx="3856609" cy="610934"/>
              </a:xfrm>
              <a:prstGeom prst="rect">
                <a:avLst/>
              </a:prstGeom>
              <a:blipFill rotWithShape="1">
                <a:blip r:embed="rId5"/>
                <a:stretch>
                  <a:fillRect l="-2" t="-39" r="8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9_1#85b7bce8a?vcp=1&amp;vis=1&amp;pid=159ed08f8&amp;color=0,0,0&amp;vtp=1&amp;vaab=1&amp;bt=1&amp;bbb=1&amp;hb=1"/>
          <p:cNvSpPr/>
          <p:nvPr/>
        </p:nvSpPr>
        <p:spPr>
          <a:xfrm>
            <a:off x="539496" y="81403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（2）比较图甲、乙、丙三次实验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小光还比较图丙、丁两次实验得出结论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体压强和液体密度有关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同组小华认为这样比较得出结论是不正确的，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她的理由是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00_1#85b7bce8a.blank?vcp=1&amp;vis=1&amp;pid=159ed08f8&amp;color=0,0,0&amp;vpa=26&amp;vtp=1&amp;vaab=1&amp;bbb=1&amp;hb=1"/>
          <p:cNvSpPr/>
          <p:nvPr/>
        </p:nvSpPr>
        <p:spPr>
          <a:xfrm>
            <a:off x="539496" y="78355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在同种液体的同一深度，液体向各个方向的压强相等</a:t>
            </a:r>
            <a:endParaRPr lang="en-US" altLang="zh-CN" sz="2800" dirty="0"/>
          </a:p>
        </p:txBody>
      </p:sp>
      <p:sp>
        <p:nvSpPr>
          <p:cNvPr id="4" name="QB_8_AN.102_1#85b7bce8a.blank?vcp=1&amp;vis=1&amp;pid=159ed08f8&amp;color=0,0,0&amp;vpa=27&amp;vtp=1&amp;vaab=1&amp;bbb=1"/>
          <p:cNvSpPr/>
          <p:nvPr/>
        </p:nvSpPr>
        <p:spPr>
          <a:xfrm>
            <a:off x="2327814" y="2705703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没有控制液体的深度相同</a:t>
            </a:r>
            <a:endParaRPr lang="en-US" altLang="zh-CN" sz="2800" dirty="0"/>
          </a:p>
        </p:txBody>
      </p:sp>
      <p:pic>
        <p:nvPicPr>
          <p:cNvPr id="5" name="QO_7_BD.101_1#85b7bce8a?iti=40&amp;vcp=1&amp;vis=1&amp;pid=159ed08f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3431254"/>
            <a:ext cx="642823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01_2#85b7bce8a?iti=40&amp;vcp=1&amp;vis=1&amp;pid=159ed08f8&amp;color=0,0,0&amp;vtp=1&amp;vaab=1&amp;bbb=1"/>
          <p:cNvSpPr/>
          <p:nvPr/>
        </p:nvSpPr>
        <p:spPr>
          <a:xfrm>
            <a:off x="5549964" y="551507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3_1#44792b71a?vcp=1&amp;vis=1&amp;pid=159ed08f8&amp;color=0,0,0&amp;vtp=1&amp;vaab=1&amp;bt=1&amp;bbb=1&amp;hb=1"/>
              <p:cNvSpPr/>
              <p:nvPr/>
            </p:nvSpPr>
            <p:spPr>
              <a:xfrm>
                <a:off x="539496" y="139138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（3）若要使丙、丁两图中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形管中的液面高度差相同，应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“增大”或“减小”）丁容器中探头在液体中的深度。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3_1#44792b71a?vcp=1&amp;vis=1&amp;pid=159ed08f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9138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585" b="-7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04_1#44792b71a.blank?vcp=1&amp;vis=1&amp;pid=159ed08f8&amp;color=0,0,0&amp;vpa=28&amp;vtp=1&amp;vaab=1&amp;bbb=1"/>
          <p:cNvSpPr/>
          <p:nvPr/>
        </p:nvSpPr>
        <p:spPr>
          <a:xfrm>
            <a:off x="9492203" y="13609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pic>
        <p:nvPicPr>
          <p:cNvPr id="4" name="QO_7_BD.103_2#44792b71a?iti=41&amp;vcp=1&amp;vis=1&amp;pid=159ed08f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1572" y="3516886"/>
            <a:ext cx="684885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3_3#44792b71a?iti=41&amp;vcp=1&amp;vis=1&amp;pid=159ed08f8&amp;color=0,0,0&amp;vtp=1&amp;vaab=1&amp;bbb=1"/>
          <p:cNvSpPr/>
          <p:nvPr/>
        </p:nvSpPr>
        <p:spPr>
          <a:xfrm>
            <a:off x="5551488" y="572871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76b3d793?vcp=1&amp;pid=7fb85e4e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105_1#e7d898abd?vcp=1&amp;vis=1&amp;pid=a76b3d793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在例2实验中：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106_1#252588b0d?vcp=1&amp;vis=1&amp;pid=e7d898abd&amp;color=0,0,0&amp;vtp=1&amp;vaab=1&amp;bbb=1&amp;hb=1"/>
              <p:cNvSpPr/>
              <p:nvPr/>
            </p:nvSpPr>
            <p:spPr>
              <a:xfrm>
                <a:off x="539496" y="18349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（1）实验前，小明发现当压强计的探头在空气中时，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形管左右两侧的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液面不相平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接下来他的操作是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形管中装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（选填“有色”或“无色”）的液体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，可以更容易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观察到实验现象。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106_1#252588b0d?vcp=1&amp;vis=1&amp;pid=e7d898ab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494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585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9_BD.108_1#8e45e588d?vcp=1&amp;vis=1&amp;pid=e7d898abd&amp;color=0,0,0&amp;mp=1&amp;vtp=1&amp;vaab=1&amp;bt=1&amp;bbb=1&amp;hb=1"/>
              <p:cNvSpPr/>
              <p:nvPr/>
            </p:nvSpPr>
            <p:spPr>
              <a:xfrm>
                <a:off x="539496" y="31648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（3）小组同学用不同的液体进行实验发现，当探头在不同液体中的深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度相同时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形管两侧液面的高度差对比不明显。琳琳做了一些改进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下面操作不能使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形管两侧液面高度差对比更明显的是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9_BD.108_1#8e45e588d?vcp=1&amp;vis=1&amp;pid=e7d898ab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648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3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9_BD.108_2#8e45e588d.choices?vcp=1&amp;vis=1&amp;pid=e7d898abd&amp;color=0,0,0&amp;vtp=1&amp;vaab=1&amp;bbb=1"/>
              <p:cNvSpPr/>
              <p:nvPr/>
            </p:nvSpPr>
            <p:spPr>
              <a:xfrm>
                <a:off x="539496" y="2167127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形管换成更细的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形管中换用密度更小的液体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.烧杯中换密度更大的液体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.使探头在不同液体中均向下移动相同的距离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9_BD.108_2#8e45e588d.choices?vcp=1&amp;vis=1&amp;pid=e7d898ab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7127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0" r="3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9_BD.109_1#ca49ff648?vcp=1&amp;vis=1&amp;pid=e7d898abd&amp;color=0,0,0&amp;vtp=1&amp;vaab=1&amp;bt=1&amp;bbb=1&amp;hb=1"/>
              <p:cNvSpPr/>
              <p:nvPr/>
            </p:nvSpPr>
            <p:spPr>
              <a:xfrm>
                <a:off x="539496" y="4562184"/>
                <a:ext cx="11109960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（4）已知图9-9乙中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形管左侧液柱高为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，右侧液柱高为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形管底部受到的液体的压强为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9_BD.109_1#ca49ff648?vcp=1&amp;vis=1&amp;pid=e7d898ab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62184"/>
                <a:ext cx="11109960" cy="1837754"/>
              </a:xfrm>
              <a:prstGeom prst="rect">
                <a:avLst/>
              </a:prstGeom>
              <a:blipFill>
                <a:blip r:embed="rId5"/>
                <a:stretch>
                  <a:fillRect l="-1976" b="-10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103_2#44792b71a?iti=41&amp;vcp=1&amp;vis=1&amp;pid=159ed08f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8304" y="2167127"/>
            <a:ext cx="5954027" cy="181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03_3#44792b71a?iti=41&amp;vcp=1&amp;vis=1&amp;pid=159ed08f8&amp;color=0,0,0&amp;vtp=1&amp;vaab=1&amp;bbb=1"/>
          <p:cNvSpPr/>
          <p:nvPr/>
        </p:nvSpPr>
        <p:spPr>
          <a:xfrm>
            <a:off x="8661070" y="3879532"/>
            <a:ext cx="1089025" cy="6826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BD.110_1#252588b0d?vcp=1&amp;vis=1&amp;pid=e7d898abd&amp;color=0,0,0&amp;vtp=1&amp;vaab=1&amp;bt=1&amp;bbb=1&amp;hb=1"/>
              <p:cNvSpPr/>
              <p:nvPr/>
            </p:nvSpPr>
            <p:spPr>
              <a:xfrm>
                <a:off x="539496" y="93224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（1）实验前，小明发现当压强计的探头在空气中时，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形管左右两侧的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液面不相平，接下来他的操作是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形管中装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选填“有色”或“无色”）的液体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，可以更容易观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察到实验现象。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9_BD.110_1#252588b0d?vcp=1&amp;vis=1&amp;pid=e7d898ab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2243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585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9_AN.1_1#252588b0d.blank?vcp=1&amp;vis=1&amp;pid=e7d898abd&amp;color=0,0,0&amp;vpa=29&amp;vtp=1&amp;vaab=1&amp;bbb=1"/>
          <p:cNvSpPr/>
          <p:nvPr/>
        </p:nvSpPr>
        <p:spPr>
          <a:xfrm>
            <a:off x="5528215" y="1549463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拆除软管重新安装</a:t>
            </a:r>
            <a:endParaRPr lang="en-US" altLang="zh-CN" sz="2800" dirty="0"/>
          </a:p>
        </p:txBody>
      </p:sp>
      <p:sp>
        <p:nvSpPr>
          <p:cNvPr id="6" name="QB_9_AN.113_1#252588b0d.blank?vcp=1&amp;vis=1&amp;pid=e7d898abd&amp;color=0,0,0&amp;vpa=30&amp;vtp=1&amp;vaab=1&amp;bbb=1"/>
          <p:cNvSpPr/>
          <p:nvPr/>
        </p:nvSpPr>
        <p:spPr>
          <a:xfrm>
            <a:off x="3091402" y="219716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9_BD.114_1#8e45e588d?vcp=1&amp;vis=1&amp;pid=e7d898abd&amp;color=0,0,0&amp;vtp=1&amp;vaab=1&amp;bt=1&amp;bbb=1&amp;hb=1"/>
              <p:cNvSpPr/>
              <p:nvPr/>
            </p:nvSpPr>
            <p:spPr>
              <a:xfrm>
                <a:off x="539496" y="124101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（3）小组同学用不同的液体进行实验发现，当探头在不同液体中的深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度相同时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形管两侧液面的高度差对比不明显。琳琳做了一些改进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下面操作不能使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形管两侧液面高度差对比更明显的是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9_BD.114_1#8e45e588d?vcp=1&amp;vis=1&amp;pid=e7d898ab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101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9_AN.115_1#8e45e588d.blank?vcp=1&amp;vis=1&amp;pid=e7d898abd&amp;color=0,0,0&amp;vpa=31&amp;vtp=1&amp;vaab=1"/>
          <p:cNvSpPr/>
          <p:nvPr/>
        </p:nvSpPr>
        <p:spPr>
          <a:xfrm>
            <a:off x="8920703" y="24849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9_BD.114_2#8e45e588d.choices?vcp=1&amp;vis=1&amp;pid=e7d898abd&amp;color=0,0,0&amp;vtp=1&amp;vaab=1&amp;bbb=1"/>
              <p:cNvSpPr/>
              <p:nvPr/>
            </p:nvSpPr>
            <p:spPr>
              <a:xfrm>
                <a:off x="539496" y="309165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形管换成更细的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形管中换用密度更小的液体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C.烧杯中换密度更大的液体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D.使探头在不同液体中均向下移动相同的距离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9_BD.114_2#8e45e588d.choices?vcp=1&amp;vis=1&amp;pid=e7d898ab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1656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16_1#ca49ff648?vcp=1&amp;vis=1&amp;pid=e7d898abd&amp;color=0,0,0&amp;mp=1&amp;vtp=1&amp;vaab=1&amp;bt=1&amp;bbb=1&amp;hb=1"/>
              <p:cNvSpPr/>
              <p:nvPr/>
            </p:nvSpPr>
            <p:spPr>
              <a:xfrm>
                <a:off x="539496" y="1243678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（4）已知图9-14乙中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形管左侧液柱高为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，右侧液柱高为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形管底部受到的液体的压强为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16_1#ca49ff648?vcp=1&amp;vis=1&amp;pid=e7d898ab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3678"/>
                <a:ext cx="11109960" cy="1841119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345" b="-4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17_1#ca49ff648.blank?vcp=1&amp;vis=1&amp;pid=e7d898abd&amp;color=0,0,0&amp;mp=1&amp;vpa=32&amp;vtp=1&amp;vaab=1&amp;bbb=1"/>
          <p:cNvSpPr/>
          <p:nvPr/>
        </p:nvSpPr>
        <p:spPr>
          <a:xfrm>
            <a:off x="5402802" y="1829337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endParaRPr lang="en-US" altLang="zh-CN" sz="2800" dirty="0"/>
          </a:p>
        </p:txBody>
      </p:sp>
      <p:pic>
        <p:nvPicPr>
          <p:cNvPr id="4" name="QO_7_BD.103_2#44792b71a?iti=41&amp;vcp=1&amp;vis=1&amp;pid=159ed08f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0048" y="3223764"/>
            <a:ext cx="684885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3_3#44792b71a?iti=41&amp;vcp=1&amp;vis=1&amp;pid=159ed08f8&amp;color=0,0,0&amp;vtp=1&amp;vaab=1&amp;bbb=1"/>
          <p:cNvSpPr/>
          <p:nvPr/>
        </p:nvSpPr>
        <p:spPr>
          <a:xfrm>
            <a:off x="5549964" y="543559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0461be589?vcp=1&amp;pid=a76b3d793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0461be589?vcp=1&amp;pid=a76b3d79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d05cb2e65.fixed?vcp=1&amp;pid=a5a96de3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液体的压强</a:t>
            </a:r>
            <a:endParaRPr lang="en-US" altLang="zh-CN" sz="4000" dirty="0"/>
          </a:p>
        </p:txBody>
      </p:sp>
      <p:sp>
        <p:nvSpPr>
          <p:cNvPr id="3" name="C_5_BD#d05cb2e65.fixed?vcp=1&amp;pid=a5a96de3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液体的压强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d889525?vcp=1&amp;pid=d05cb2e6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118_1#1cfe36a7d?vcp=1&amp;vis=1&amp;pid=bfd889525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关于压强、压力等物理概念，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9_1#1cfe36a7d.bracket?vcp=1&amp;vis=1&amp;pid=bfd889525&amp;color=0,0,0&amp;vpa=33&amp;vtp=1&amp;vaab=1"/>
          <p:cNvSpPr/>
          <p:nvPr/>
        </p:nvSpPr>
        <p:spPr>
          <a:xfrm>
            <a:off x="8550814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18_2#1cfe36a7d.choices?vcp=1&amp;vis=1&amp;pid=bfd889525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A.压强在数值上等于单位面积上的压力大小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.压强就是物体所受的压力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.物体对接触面的压力就是物体所受的重力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.压力的方向总是竖直向下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79b8a5f5.fixed?vcp=1&amp;pid=a5a96de3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液体的压强</a:t>
            </a:r>
            <a:endParaRPr lang="en-US" altLang="zh-CN" sz="4000" dirty="0"/>
          </a:p>
        </p:txBody>
      </p:sp>
      <p:sp>
        <p:nvSpPr>
          <p:cNvPr id="3" name="C_5_BD#c79b8a5f5.fixed?sp=1&amp;vcp=1&amp;pid=a5a96de3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0_1#0a17b6ab4?sp=1&amp;vcp=1&amp;vis=1&amp;pid=bfd889525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（2024·广东深圳·中考）2024年6月2日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，嫦娥六号探测器成功着陆月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球背面南极艾特肯盆地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，这是人类历史上首次登陆月球背面，图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B9-1是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嫦娥六号探测器成功着陆月球背面的动画模拟图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。“嫦娥六号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”着落架下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方安装圆盘型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“脚”，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21_1#0a17b6ab4.bracket?vcp=1&amp;vis=1&amp;pid=bfd889525&amp;color=0,0,0&amp;vpa=34&amp;vtp=1&amp;vaab=1"/>
          <p:cNvSpPr/>
          <p:nvPr/>
        </p:nvSpPr>
        <p:spPr>
          <a:xfrm>
            <a:off x="5398040" y="24841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120_2#0a17b6ab4?iti=42&amp;vcp=1&amp;vis=1&amp;pid=bfd8895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0016" y="3179744"/>
            <a:ext cx="2798064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20_3#0a17b6ab4?iti=42&amp;vcp=1&amp;vis=1&amp;pid=bfd889525&amp;color=0,0,0&amp;vtp=1&amp;vaab=1&amp;bbb=1"/>
          <p:cNvSpPr/>
          <p:nvPr/>
        </p:nvSpPr>
        <p:spPr>
          <a:xfrm>
            <a:off x="5525167" y="501667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</a:t>
            </a:r>
            <a:endParaRPr lang="en-US" altLang="zh-CN" sz="2800" dirty="0"/>
          </a:p>
        </p:txBody>
      </p:sp>
      <p:sp>
        <p:nvSpPr>
          <p:cNvPr id="6" name="QC_7_BD.120_4#0a17b6ab4.choices?vcp=1&amp;vis=1&amp;pid=bfd889525&amp;color=0,0,0&amp;vtp=1&amp;vaab=1&amp;bbb=1"/>
          <p:cNvSpPr/>
          <p:nvPr/>
        </p:nvSpPr>
        <p:spPr>
          <a:xfrm>
            <a:off x="539496" y="5658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.减小压力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B.增大压力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C.减小压强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.增大压强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2_1#1d3fd47e2?sp=1&amp;vcp=1&amp;vis=1&amp;pid=bfd889525&amp;color=0,0,0&amp;vtp=1&amp;vaab=1&amp;bt=1&amp;bbb=1&amp;hb=1"/>
          <p:cNvSpPr/>
          <p:nvPr/>
        </p:nvSpPr>
        <p:spPr>
          <a:xfrm>
            <a:off x="539496" y="8844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如图B9-2所示，质量分布均匀的长木板A，放在水平桌面上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，木板右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端与桌子右边缘相齐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，用水平向右的推力使木板向右运动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，在木板离开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桌面前的过程中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下列分析正确的是(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122_2#1d3fd47e2?iti=43&amp;htil=21&amp;vcp=1&amp;vis=1&amp;pid=bfd8895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9787" y="2862072"/>
            <a:ext cx="256946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22_3#1d3fd47e2?iti=43&amp;htil=21&amp;vcp=1&amp;vis=1&amp;pid=bfd889525&amp;color=0,0,0&amp;vtp=1&amp;vaab=1&amp;bbb=1"/>
          <p:cNvSpPr/>
          <p:nvPr/>
        </p:nvSpPr>
        <p:spPr>
          <a:xfrm>
            <a:off x="9640638" y="458012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图B9-2</a:t>
            </a:r>
            <a:endParaRPr lang="en-US" altLang="zh-CN" sz="2800" dirty="0"/>
          </a:p>
        </p:txBody>
      </p:sp>
      <p:sp>
        <p:nvSpPr>
          <p:cNvPr id="6" name="QC_7_BD.122_4#1d3fd47e2.choices?htil=21&amp;vcp=1&amp;vis=1&amp;pid=bfd889525&amp;color=0,0,0&amp;vtp=1&amp;vaab=1&amp;bbb=1&amp;hb=1"/>
          <p:cNvSpPr/>
          <p:nvPr/>
        </p:nvSpPr>
        <p:spPr>
          <a:xfrm>
            <a:off x="539496" y="2808160"/>
            <a:ext cx="84033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A.木板对桌面的压力不变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B.木板对桌面的压力与桌面对木板的支持力是一对平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衡力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.木板受到的摩擦力变小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.木板对桌面的压强不断变小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1d3fd47e2?iti=44&amp;htil=22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8043" y="572688"/>
            <a:ext cx="256946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1d3fd47e2?iti=44&amp;htil=22&amp;vcp=1&amp;vis=1&amp;pid=bfd889525&amp;color=0,0,0&amp;vtp=1&amp;vaab=1&amp;bbb=1"/>
          <p:cNvSpPr/>
          <p:nvPr/>
        </p:nvSpPr>
        <p:spPr>
          <a:xfrm>
            <a:off x="9658894" y="229074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图B9-2</a:t>
            </a:r>
            <a:endParaRPr lang="en-US" altLang="zh-CN" sz="2800" dirty="0"/>
          </a:p>
        </p:txBody>
      </p:sp>
      <p:sp>
        <p:nvSpPr>
          <p:cNvPr id="4" name="QC_7_AS.1_1#1d3fd47e2?htil=22&amp;vcp=1&amp;vis=1&amp;pid=bfd889525&amp;color=0,0,0&amp;vtp=1&amp;vaab=1&amp;bt=1&amp;bbb=1&amp;hb=1&amp;hs=1"/>
          <p:cNvSpPr/>
          <p:nvPr/>
        </p:nvSpPr>
        <p:spPr>
          <a:xfrm>
            <a:off x="539496" y="554400"/>
            <a:ext cx="84033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根据二力平衡的知识可知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，木板对桌面的压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力与木板的重力大小相等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，因重力不变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，所以木板对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桌面的压力不变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，故A正确；木板对桌面的压力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力物体是桌面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，桌面对木板的支持力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，受力物体是木</a:t>
            </a:r>
            <a:endParaRPr lang="en-US" altLang="zh-CN" sz="2800" dirty="0"/>
          </a:p>
        </p:txBody>
      </p:sp>
      <p:sp>
        <p:nvSpPr>
          <p:cNvPr id="5" name="QC_7_AS.1_1#1d3fd47e2?htil=22&amp;vcp=1&amp;vis=1&amp;pid=bfd889525&amp;color=0,0,0&amp;vtp=1&amp;vaab=1&amp;bt=1&amp;bbb=1&amp;hb=1&amp;hs=1"/>
          <p:cNvSpPr/>
          <p:nvPr/>
        </p:nvSpPr>
        <p:spPr>
          <a:xfrm>
            <a:off x="539496" y="3125832"/>
            <a:ext cx="11112011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，不是一对平衡力，故B错误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；用水平向右的推力使木板向右运动，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在木板离开桌面前的过程中，因影响滑动摩擦力的两个因素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压力大小，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接触面粗糙程度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）都不变，所以木板受到的摩擦力不变，故C错误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木板没有离开桌面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，根据压强公式可知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，压力大小相同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受力面积不变，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则木板对桌面的压强也不变，故选项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D错误。</a:t>
            </a:r>
            <a:endParaRPr lang="en-US" altLang="zh-CN" sz="2800" dirty="0"/>
          </a:p>
        </p:txBody>
      </p:sp>
      <p:sp>
        <p:nvSpPr>
          <p:cNvPr id="6" name="QC_7_AN.123_1#1d3fd47e2.bracket?vcp=1&amp;vis=1&amp;pid=bfd889525&amp;color=0,0,0&amp;vpa=35&amp;vtp=1&amp;vaab=1"/>
          <p:cNvSpPr/>
          <p:nvPr/>
        </p:nvSpPr>
        <p:spPr>
          <a:xfrm>
            <a:off x="7849354" y="5720391"/>
            <a:ext cx="1010551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25_1#cc62c8603?iti=45&amp;htil=23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5240" y="920591"/>
            <a:ext cx="4005072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5_2#cc62c8603?iti=45&amp;htil=23&amp;vcp=1&amp;vis=1&amp;pid=bfd889525&amp;color=0,0,0&amp;vtp=1&amp;vaab=1&amp;bbb=1"/>
          <p:cNvSpPr/>
          <p:nvPr/>
        </p:nvSpPr>
        <p:spPr>
          <a:xfrm>
            <a:off x="9063895" y="299526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25_3#cc62c8603?htil=23&amp;sp=1&amp;vcp=1&amp;vis=1&amp;pid=bfd889525&amp;color=0,0,0&amp;vtp=1&amp;vaab=1&amp;bt=1&amp;bbb=1&amp;hb=1&amp;hs=1"/>
              <p:cNvSpPr/>
              <p:nvPr/>
            </p:nvSpPr>
            <p:spPr>
              <a:xfrm>
                <a:off x="539496" y="902303"/>
                <a:ext cx="6976872" cy="31713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有甲、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乙两个完全相同的密闭圆台形容器，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一正一反放置在同一水平桌面上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器内装有质量相等的不同液体，且两容器内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液体的深度相同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，如图B9-3所示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。两容器底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部受到液体的压力分别为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，桌面受到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25_3#cc62c8603?htil=23&amp;sp=1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2303"/>
                <a:ext cx="6976872" cy="3171381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2077" b="-2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25_4#cc62c8603.choices?vcp=1&amp;vis=1&amp;pid=bfd889525&amp;color=0,0,0&amp;vtp=1&amp;vaab=1&amp;bbb=1&amp;hs=1"/>
              <p:cNvSpPr/>
              <p:nvPr/>
            </p:nvSpPr>
            <p:spPr>
              <a:xfrm>
                <a:off x="539496" y="4682712"/>
                <a:ext cx="11109960" cy="12409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2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25_4#cc62c8603.choices?vcp=1&amp;vis=1&amp;pid=bfd88952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82712"/>
                <a:ext cx="11109960" cy="1240981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3" b="-6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25_3#cc62c8603?htil=23&amp;sp=1&amp;vcp=1&amp;vis=1&amp;pid=bfd889525&amp;color=0,0,0&amp;vtp=1&amp;vaab=1&amp;bt=1&amp;bbb=1&amp;hb=1&amp;hs=1"/>
              <p:cNvSpPr/>
              <p:nvPr/>
            </p:nvSpPr>
            <p:spPr>
              <a:xfrm>
                <a:off x="539995" y="412632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甲、乙两容器的压强分别为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则下列判断正确的是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25_3#cc62c8603?htil=23&amp;sp=1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126325"/>
                <a:ext cx="11112011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cc62c8603?iti=46&amp;htil=24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5207" y="884174"/>
            <a:ext cx="4517136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cc62c8603?iti=46&amp;htil=24&amp;vcp=1&amp;vis=1&amp;pid=bfd889525&amp;color=0,0,0&amp;vtp=1&amp;vaab=1&amp;bbb=1"/>
          <p:cNvSpPr/>
          <p:nvPr/>
        </p:nvSpPr>
        <p:spPr>
          <a:xfrm>
            <a:off x="8769894" y="318744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cc62c8603?htil=24&amp;vcp=1&amp;vis=1&amp;pid=bfd889525&amp;color=0,0,0&amp;vtp=1&amp;vaab=1&amp;bt=1&amp;bbb=1&amp;hb=1&amp;hs=1"/>
              <p:cNvSpPr/>
              <p:nvPr/>
            </p:nvSpPr>
            <p:spPr>
              <a:xfrm>
                <a:off x="539496" y="865886"/>
                <a:ext cx="646480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倒放时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，由于容器的形状是上细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，侧壁会对液体有压力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，导致容器底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所受压力增大，则容器底受到的压力大于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液体的重力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；正放时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于容器的形状是上粗下细，一部分液体压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cc62c8603?htil=24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5886"/>
                <a:ext cx="646480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2" r="-654" b="-2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cc62c8603?htil=24&amp;vcp=1&amp;vis=1&amp;pid=bfd889525&amp;color=0,0,0&amp;vtp=1&amp;vaab=1&amp;bt=1&amp;bbb=1&amp;hb=1&amp;hs=1"/>
              <p:cNvSpPr/>
              <p:nvPr/>
            </p:nvSpPr>
            <p:spPr>
              <a:xfrm>
                <a:off x="539496" y="4012819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在了容器侧壁上，则容器底受到的压力小于液体的重力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两种液体的质量相同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，其重力相等，比较可知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，容器底部受到液体的压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力关系为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；装有液体的容器对水平桌面的压力等于液体和容器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cc62c8603?htil=24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12819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13" r="-92" b="-32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cc62c8603?htil=24&amp;vcp=1&amp;vis=1&amp;pid=bfd889525&amp;color=0,0,0&amp;vtp=1&amp;vaab=1&amp;bt=1&amp;bbb=1&amp;hb=1&amp;hs=1&amp;htil=1"/>
              <p:cNvSpPr/>
              <p:nvPr/>
            </p:nvSpPr>
            <p:spPr>
              <a:xfrm>
                <a:off x="539496" y="1410526"/>
                <a:ext cx="644753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的总重力，由题知两容器的质量相同、两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液体的质量也相同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，液体和容器的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总重力相等，则桌面受到的压力相等；甲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的底面积大，根据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可知，桌面受到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乙两容器的压强关系为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上可知，选项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A、C、D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错误，选项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cc62c8603?htil=24&amp;vcp=1&amp;vis=1&amp;pid=bfd889525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10526"/>
                <a:ext cx="6447536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6" t="-5" r="-4834" b="-1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cc62c8603?iti=82&amp;htil=24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4032" y="1551070"/>
            <a:ext cx="4517136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cc62c8603?iti=82&amp;htil=24&amp;vcp=1&amp;vis=1&amp;pid=bfd889525&amp;color=0,0,0&amp;vtp=1&amp;vaab=1&amp;bbb=1"/>
          <p:cNvSpPr/>
          <p:nvPr/>
        </p:nvSpPr>
        <p:spPr>
          <a:xfrm>
            <a:off x="8798719" y="385434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图B9-3</a:t>
            </a:r>
            <a:endParaRPr lang="en-US" altLang="zh-CN" sz="2800" dirty="0"/>
          </a:p>
        </p:txBody>
      </p:sp>
      <p:sp>
        <p:nvSpPr>
          <p:cNvPr id="5" name="QC_7_AN.126_1#cc62c8603.bracket?vcp=1&amp;vis=1&amp;pid=bfd889525&amp;color=0,0,0&amp;vpa=36&amp;vtp=1&amp;vaab=1"/>
          <p:cNvSpPr/>
          <p:nvPr/>
        </p:nvSpPr>
        <p:spPr>
          <a:xfrm>
            <a:off x="1092188" y="51635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28_1#27ef279ea?iti=47&amp;htil=25&amp;vcp=1&amp;vis=1&amp;pid=bfd88952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2241" y="572688"/>
            <a:ext cx="1645920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8_2#27ef279ea?iti=47&amp;htil=25&amp;vcp=1&amp;vis=1&amp;pid=bfd889525&amp;color=0,0,0&amp;vtp=1&amp;vaab=1&amp;bbb=1"/>
          <p:cNvSpPr/>
          <p:nvPr/>
        </p:nvSpPr>
        <p:spPr>
          <a:xfrm>
            <a:off x="10011321" y="241876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图B9-4</a:t>
            </a:r>
            <a:endParaRPr lang="en-US" altLang="zh-CN" sz="2800" dirty="0"/>
          </a:p>
        </p:txBody>
      </p:sp>
      <p:sp>
        <p:nvSpPr>
          <p:cNvPr id="4" name="QB_7_BD.128_3#27ef279ea?htil=25&amp;sp=1&amp;vcp=1&amp;vis=1&amp;pid=bfd889525&amp;color=0,0,0&amp;vtp=1&amp;vaab=1&amp;bt=1&amp;bbb=1&amp;hb=1"/>
          <p:cNvSpPr/>
          <p:nvPr/>
        </p:nvSpPr>
        <p:spPr>
          <a:xfrm>
            <a:off x="539496" y="554400"/>
            <a:ext cx="8878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（2024·广西南宁·模拟）在放假外出旅游时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，小明发现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所乘坐的汽车窗边放置有在紧急情况下使用的逃生安全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，如图B9-4所示。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这种逃生安全锤有一端设计成锥形，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这样做的目的是通过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受力面积的方法，从而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压强来破坏玻璃窗逃生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。（两空均选填“增大”或“减小”）</a:t>
            </a:r>
            <a:endParaRPr lang="en-US" altLang="zh-CN" sz="2800" dirty="0"/>
          </a:p>
        </p:txBody>
      </p:sp>
      <p:sp>
        <p:nvSpPr>
          <p:cNvPr id="5" name="QB_7_AN.1_1#27ef279ea.blank?vcp=1&amp;vis=1&amp;pid=bfd889525&amp;color=0,0,0&amp;vpa=37&amp;vtp=1&amp;vaab=1&amp;bbb=1"/>
          <p:cNvSpPr/>
          <p:nvPr/>
        </p:nvSpPr>
        <p:spPr>
          <a:xfrm>
            <a:off x="3750215" y="24670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6" name="QB_7_AN.2_1#27ef279ea.blank?vcp=1&amp;vis=1&amp;pid=bfd889525&amp;color=0,0,0&amp;vpa=38&amp;vtp=1&amp;vaab=1&amp;bbb=1"/>
          <p:cNvSpPr/>
          <p:nvPr/>
        </p:nvSpPr>
        <p:spPr>
          <a:xfrm>
            <a:off x="8284114" y="24670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pic>
        <p:nvPicPr>
          <p:cNvPr id="7" name="QB_7_BD.131_1#42911997c?iti=48&amp;htil=26&amp;vcp=1&amp;vis=1&amp;pid=bfd889525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0" y="3779120"/>
            <a:ext cx="1792224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7_BD.131_2#42911997c?iti=48&amp;htil=26&amp;vcp=1&amp;vis=1&amp;pid=bfd889525&amp;color=0,0,0&amp;vtp=1&amp;vaab=1&amp;bbb=1"/>
          <p:cNvSpPr/>
          <p:nvPr/>
        </p:nvSpPr>
        <p:spPr>
          <a:xfrm>
            <a:off x="9923431" y="529600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131_3#42911997c?htil=26&amp;sp=1&amp;vcp=1&amp;vis=1&amp;pid=bfd889525&amp;color=0,0,0&amp;vtp=1&amp;vaab=1&amp;bbb=1&amp;hb=1"/>
              <p:cNvSpPr/>
              <p:nvPr/>
            </p:nvSpPr>
            <p:spPr>
              <a:xfrm>
                <a:off x="539496" y="3760832"/>
                <a:ext cx="87142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（2024·贵州六盘水·模拟）如图B9-5所示，装修时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人取两端开口的透明塑料软管灌满水，将它两端靠在墙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面的不同地方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，利用静止的水面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记下两个等高标记。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这根软管相当于一个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BD.131_3#42911997c?htil=26&amp;sp=1&amp;vcp=1&amp;vis=1&amp;pid=bfd88952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0832"/>
                <a:ext cx="8714232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4" t="-14" r="-4337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132_1#42911997c.blank?vcp=1&amp;vis=1&amp;pid=bfd889525&amp;color=0,0,0&amp;vpa=39&amp;vtp=1&amp;vaab=1&amp;bbb=1"/>
          <p:cNvSpPr/>
          <p:nvPr/>
        </p:nvSpPr>
        <p:spPr>
          <a:xfrm>
            <a:off x="3750215" y="565249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连通器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10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33_1#31bc71962?iti=49&amp;htil=27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957040"/>
            <a:ext cx="4517136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33_3#31bc71962?htil=27&amp;sp=1&amp;vcp=1&amp;vis=1&amp;pid=bfd889525&amp;color=0,0,0&amp;vtp=1&amp;vaab=1&amp;bt=1&amp;bbb=1&amp;hb=1&amp;hs=1"/>
          <p:cNvSpPr/>
          <p:nvPr/>
        </p:nvSpPr>
        <p:spPr>
          <a:xfrm>
            <a:off x="539496" y="938752"/>
            <a:ext cx="6464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（2024·黑龙江齐齐哈尔·中考）如图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B9-6所示，甲、乙两个质量、底面积都相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等的容器，底面粗糙程度相同，静止在粗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糙程度均匀的水平桌面上，装有同种液体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液面相平。甲、乙两容器内液体对容器底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33_3#31bc71962?htil=27&amp;sp=1&amp;vcp=1&amp;vis=1&amp;pid=bfd889525&amp;color=0,0,0&amp;vtp=1&amp;vaab=1&amp;bt=1&amp;bbb=1&amp;hb=1&amp;hs=1"/>
              <p:cNvSpPr/>
              <p:nvPr/>
            </p:nvSpPr>
            <p:spPr>
              <a:xfrm>
                <a:off x="539496" y="407209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用沿水平方向的力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分别缓慢推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动甲、乙两容器在桌面上做匀速直线运动，且容器未倾斜时，则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。（均选填“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 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133_3#31bc71962?htil=27&amp;sp=1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2096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6" r="-289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31bc71962?iti=50&amp;htil=28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7560" y="572688"/>
            <a:ext cx="3700691" cy="192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31bc71962?iti=50&amp;htil=28&amp;vcp=1&amp;vis=1&amp;pid=bfd889525&amp;color=0,0,0&amp;vtp=1&amp;vaab=1&amp;bbb=1"/>
          <p:cNvSpPr/>
          <p:nvPr/>
        </p:nvSpPr>
        <p:spPr>
          <a:xfrm>
            <a:off x="8784025" y="2624946"/>
            <a:ext cx="1147762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31bc71962?htil=28&amp;vcp=1&amp;vis=1&amp;pid=bfd889525&amp;color=0,0,0&amp;vtp=1&amp;vaab=1&amp;bt=1&amp;bbb=1&amp;hb=1&amp;hs=1"/>
              <p:cNvSpPr/>
              <p:nvPr/>
            </p:nvSpPr>
            <p:spPr>
              <a:xfrm>
                <a:off x="539496" y="554400"/>
                <a:ext cx="6464808" cy="2661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甲、乙两容器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，分别装有同种液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，且深度相同，根据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容器底部受到液体的压强相等，即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甲底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乙底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因为两容器的底面积相等，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可知液体对容器的底部的压力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31bc71962?htil=28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464808" cy="2661857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654" b="-1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31bc71962?htil=28&amp;vcp=1&amp;vis=1&amp;pid=bfd889525&amp;color=0,0,0&amp;vtp=1&amp;vaab=1&amp;bt=1&amp;bbb=1&amp;hb=1&amp;hs=1"/>
              <p:cNvSpPr/>
              <p:nvPr/>
            </p:nvSpPr>
            <p:spPr>
              <a:xfrm>
                <a:off x="539496" y="3224829"/>
                <a:ext cx="11112011" cy="320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甲、乙是两个质量、底面积都相等的容器，且由题图可知甲容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器中液体的质量比乙容器中水的质量多，所以甲容器对桌面的压力大于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乙容器对桌面的压力，容器底面粗糙程度相同，因此甲容器在桌面上受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到的摩擦力更大。用沿水平方向的力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分别缓慢推动甲、乙两容器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在桌面上做匀速直线运动，根据二力平衡可知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分别等于甲、乙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两容器在桌面上受到的摩擦力，因此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31bc71962?htil=28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24829"/>
                <a:ext cx="11112011" cy="3207957"/>
              </a:xfrm>
              <a:prstGeom prst="rect">
                <a:avLst/>
              </a:prstGeom>
              <a:blipFill rotWithShape="1">
                <a:blip r:embed="rId5"/>
                <a:stretch>
                  <a:fillRect l="-3" t="-9" r="-1464" b="-1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33_1#31bc71962?iti=49&amp;htil=27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957040"/>
            <a:ext cx="4517136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3_2#31bc71962?iti=49&amp;htil=27&amp;vcp=1&amp;vis=1&amp;pid=bfd889525&amp;color=0,0,0&amp;vtp=1&amp;vaab=1&amp;bbb=1"/>
          <p:cNvSpPr/>
          <p:nvPr/>
        </p:nvSpPr>
        <p:spPr>
          <a:xfrm>
            <a:off x="8766719" y="343404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133_3#31bc71962?htil=27&amp;sp=1&amp;vcp=1&amp;vis=1&amp;pid=bfd889525&amp;color=0,0,0&amp;vtp=1&amp;vaab=1&amp;bt=1&amp;bbb=1&amp;hb=1&amp;hs=1"/>
          <p:cNvSpPr/>
          <p:nvPr/>
        </p:nvSpPr>
        <p:spPr>
          <a:xfrm>
            <a:off x="539496" y="938752"/>
            <a:ext cx="64648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（2024·黑龙江齐齐哈尔·中考）如图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B9-6所示，甲、乙两个质量、底面积都相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等的容器，底面粗糙程度相同，静止在粗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糙程度均匀的水平桌面上，装有同种液体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液面相平。甲、乙两容器内液体对容器底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34_1#31bc71962.blank?vcp=1&amp;vis=1&amp;pid=bfd889525&amp;color=0,0,0&amp;vpa=40&amp;vtp=1&amp;vaab=1&amp;bbb=1"/>
              <p:cNvSpPr/>
              <p:nvPr/>
            </p:nvSpPr>
            <p:spPr>
              <a:xfrm>
                <a:off x="4805235" y="4167536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34_1#31bc71962.blank?vcp=1&amp;vis=1&amp;pid=bfd889525&amp;color=0,0,0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5235" y="4167536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3" t="-8" r="114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35_1#31bc71962.blank?vcp=1&amp;vis=1&amp;pid=bfd889525&amp;color=0,0,0&amp;vpa=41&amp;vtp=1&amp;vaab=1&amp;bbb=1"/>
              <p:cNvSpPr/>
              <p:nvPr/>
            </p:nvSpPr>
            <p:spPr>
              <a:xfrm>
                <a:off x="10889679" y="4812950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35_1#31bc71962.blank?vcp=1&amp;vis=1&amp;pid=bfd889525&amp;color=0,0,0&amp;vpa=4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9679" y="4812950"/>
                <a:ext cx="4476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4" t="-71" r="14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33_3#31bc71962?htil=27&amp;sp=1&amp;vcp=1&amp;vis=1&amp;pid=bfd889525&amp;color=0,0,0&amp;vtp=1&amp;vaab=1&amp;bt=1&amp;bbb=1&amp;hb=1&amp;hs=1"/>
              <p:cNvSpPr/>
              <p:nvPr/>
            </p:nvSpPr>
            <p:spPr>
              <a:xfrm>
                <a:off x="539496" y="407209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用沿水平方向的力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分别缓慢推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动甲、乙两容器在桌面上做匀速直线运动，且容器未倾斜时，则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。（均选填“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 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133_3#31bc71962?htil=27&amp;sp=1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2096"/>
                <a:ext cx="11112011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26" r="-289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4dc120ca?vcp=1&amp;pid=c79b8a5f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压力和压强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7673a81d6?vcp=1&amp;pid=94dc120ca&amp;color=0,0,0&amp;vtp=1&amp;vaab=1&amp;bbb=1"/>
              <p:cNvSpPr/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压力的方向总是垂直于接触面，指向被压物体。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压力可以由重力产生，也可以由其他力产生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。物体静止在水平面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（只受重力和支持力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），物体对水平面的压力的大小等于物体的重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力的大小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压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为压强的定义式，适用于所有物体（气体、液体、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固体）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压强的计算。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物体受压面的面积不一定就是受力面积。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7673a81d6?vcp=1&amp;pid=94dc120c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7_1#671dee6de?iti=51&amp;htil=29&amp;vcp=1&amp;vis=1&amp;pid=bfd88952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1003" y="572688"/>
            <a:ext cx="307238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7_2#671dee6de?iti=51&amp;htil=29&amp;vcp=1&amp;vis=1&amp;pid=bfd889525&amp;color=0,0,0&amp;vtp=1&amp;vaab=1&amp;bbb=1"/>
          <p:cNvSpPr/>
          <p:nvPr/>
        </p:nvSpPr>
        <p:spPr>
          <a:xfrm>
            <a:off x="9453314" y="315028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/>
          </a:p>
        </p:txBody>
      </p:sp>
      <p:sp>
        <p:nvSpPr>
          <p:cNvPr id="4" name="QO_7_BD.137_3#671dee6de?htil=29&amp;sp=1&amp;vcp=1&amp;vis=1&amp;pid=bfd889525&amp;color=0,0,0&amp;vtp=1&amp;vaab=1&amp;bt=1&amp;bbb=1&amp;hb=1&amp;hs=1"/>
          <p:cNvSpPr/>
          <p:nvPr/>
        </p:nvSpPr>
        <p:spPr>
          <a:xfrm>
            <a:off x="539496" y="554400"/>
            <a:ext cx="790041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（2024·黑龙江齐齐哈尔·中考）在探究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“影响压力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作用效果的因素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”实验中，实验小组利用小桌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、海绵、沙子等器材在水平台面上进行探究。</a:t>
            </a:r>
            <a:endParaRPr lang="en-US" altLang="zh-CN" sz="2800" dirty="0"/>
          </a:p>
        </p:txBody>
      </p:sp>
      <p:sp>
        <p:nvSpPr>
          <p:cNvPr id="5" name="QB_8_BD.138_1#a50c44b58?htil=29&amp;vcp=1&amp;vis=1&amp;pid=671dee6de&amp;color=0,0,0&amp;vtp=1&amp;vaab=1&amp;bbb=1&amp;hb=1&amp;hs=1"/>
          <p:cNvSpPr/>
          <p:nvPr/>
        </p:nvSpPr>
        <p:spPr>
          <a:xfrm>
            <a:off x="539496" y="2478132"/>
            <a:ext cx="790041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实验中压力的作用效果是通过海绵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来体现的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（选填“可以”或“不可以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木板代替海绵来完成实验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BD.139_1#c556d4118?vcp=1&amp;vis=1&amp;pid=671dee6de&amp;color=0,0,0&amp;vtp=1&amp;vaab=1&amp;bbb=1&amp;hb=1&amp;hs=1"/>
          <p:cNvSpPr/>
          <p:nvPr/>
        </p:nvSpPr>
        <p:spPr>
          <a:xfrm>
            <a:off x="539496" y="44085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（2）比较图B9-7甲、乙所示的实验现象，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将小桌分别正立放在海绵上，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这样做的目的是控制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相同；改变压力的大小，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可以得出结论：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0_1#c30e3e96f?vcp=1&amp;vis=1&amp;pid=671dee6de&amp;color=0,0,0&amp;vtp=1&amp;vaab=1&amp;bt=1&amp;bbb=1&amp;hb=1"/>
          <p:cNvSpPr/>
          <p:nvPr/>
        </p:nvSpPr>
        <p:spPr>
          <a:xfrm>
            <a:off x="539496" y="10690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（3）比较图B9-7乙、丙所示实验的现象可以得出另一结论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，下列实例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，可用此结论解释的是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41_1#671dee6de?iti=52&amp;vcp=1&amp;vis=1&amp;pid=671dee6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5953" y="2897918"/>
            <a:ext cx="3857772" cy="299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1_2#671dee6de?iti=52&amp;vcp=1&amp;vis=1&amp;pid=671dee6de&amp;color=0,0,0&amp;vtp=1&amp;vaab=1&amp;bbb=1"/>
          <p:cNvSpPr/>
          <p:nvPr/>
        </p:nvSpPr>
        <p:spPr>
          <a:xfrm>
            <a:off x="5402900" y="5881914"/>
            <a:ext cx="1147762" cy="4917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/>
          </a:p>
        </p:txBody>
      </p:sp>
      <p:sp>
        <p:nvSpPr>
          <p:cNvPr id="5" name="QC_8_BD.142_1#c30e3e96f.choices?vcp=1&amp;vis=1&amp;pid=671dee6de&amp;color=0,0,0&amp;vtp=1&amp;vaab=1&amp;bbb=1"/>
          <p:cNvSpPr/>
          <p:nvPr/>
        </p:nvSpPr>
        <p:spPr>
          <a:xfrm>
            <a:off x="539496" y="23442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62090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.书包的背带做得很宽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.严禁货车超载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3_1#c8b6f61fd?vcp=1&amp;vis=1&amp;pid=671dee6de&amp;color=0,0,0&amp;vtp=1&amp;vaab=1&amp;bt=1&amp;bbb=1&amp;hb=1"/>
              <p:cNvSpPr/>
              <p:nvPr/>
            </p:nvSpPr>
            <p:spPr>
              <a:xfrm>
                <a:off x="539496" y="7444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（4）图B9-7丙中桌面对海绵的压强为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，小航将图B9-7中的小桌、砝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码平放在表面平整的沙子上，静止时如图B9-7丁所示，桌面对沙子的压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”、“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3_1#c8b6f61fd?vcp=1&amp;vis=1&amp;pid=671dee6d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444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111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44_1#671dee6de?iti=53&amp;vcp=1&amp;vis=1&amp;pid=671dee6d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688" y="2731230"/>
            <a:ext cx="3465576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4_2#671dee6de?iti=53&amp;vcp=1&amp;vis=1&amp;pid=671dee6de&amp;color=0,0,0&amp;vtp=1&amp;vaab=1&amp;bbb=1"/>
          <p:cNvSpPr/>
          <p:nvPr/>
        </p:nvSpPr>
        <p:spPr>
          <a:xfrm>
            <a:off x="5520595" y="554656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5_1#d1c49eca7?vcp=1&amp;vis=1&amp;pid=671dee6de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（5）小彬选用质地均匀的长方体物块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代替小桌进行探究，如图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B9-7戊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沿竖直虚线方向切成大小不同的两部分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。将左边部分移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，发现剩余部分对海绵的压力作用效果没有发生变化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，由此他得出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：压力的作用效果和受力面积无关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。你认为他在探究过程中存在的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问题是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5_1#d1c49eca7?vcp=1&amp;vis=1&amp;pid=671dee6d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540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46_1#671dee6de?iti=54&amp;vcp=1&amp;vis=1&amp;pid=671dee6d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039" y="3314988"/>
            <a:ext cx="3249445" cy="252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6_2#671dee6de?iti=54&amp;vcp=1&amp;vis=1&amp;pid=671dee6de&amp;color=0,0,0&amp;vtp=1&amp;vaab=1&amp;bbb=1"/>
          <p:cNvSpPr/>
          <p:nvPr/>
        </p:nvSpPr>
        <p:spPr>
          <a:xfrm>
            <a:off x="5520596" y="573949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7_1#a50c44b58?vcp=1&amp;vis=1&amp;pid=671dee6de&amp;color=0,0,0&amp;vtp=1&amp;vaab=1&amp;bt=1&amp;bbb=1&amp;hb=1"/>
          <p:cNvSpPr/>
          <p:nvPr/>
        </p:nvSpPr>
        <p:spPr>
          <a:xfrm>
            <a:off x="539496" y="10393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）实验中压力的作用效果是通过海绵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来体现的，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选填“可以”或“不可以”）用木板代替海绵来完成实验。</a:t>
            </a:r>
            <a:endParaRPr lang="en-US" altLang="zh-CN" sz="2800" dirty="0"/>
          </a:p>
        </p:txBody>
      </p:sp>
      <p:sp>
        <p:nvSpPr>
          <p:cNvPr id="3" name="QB_8_AN.148_1#a50c44b58.blank?vcp=1&amp;vis=1&amp;pid=671dee6de&amp;color=0,0,0&amp;vpa=42&amp;vtp=1&amp;vaab=1&amp;bbb=1"/>
          <p:cNvSpPr/>
          <p:nvPr/>
        </p:nvSpPr>
        <p:spPr>
          <a:xfrm>
            <a:off x="6772814" y="100885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被压下的深浅</a:t>
            </a:r>
            <a:endParaRPr lang="en-US" altLang="zh-CN" sz="2800" dirty="0"/>
          </a:p>
        </p:txBody>
      </p:sp>
      <p:sp>
        <p:nvSpPr>
          <p:cNvPr id="4" name="QB_8_AN.150_1#a50c44b58.blank?vcp=1&amp;vis=1&amp;pid=671dee6de&amp;color=0,0,0&amp;vpa=43&amp;vtp=1&amp;vaab=1&amp;bbb=1"/>
          <p:cNvSpPr/>
          <p:nvPr/>
        </p:nvSpPr>
        <p:spPr>
          <a:xfrm>
            <a:off x="549815" y="163560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不可以</a:t>
            </a:r>
            <a:endParaRPr lang="en-US" altLang="zh-CN" sz="2800" dirty="0"/>
          </a:p>
        </p:txBody>
      </p:sp>
      <p:pic>
        <p:nvPicPr>
          <p:cNvPr id="5" name="QO_7_BD.149_1#a50c44b58?iti=55&amp;vcp=1&amp;vis=1&amp;pid=671dee6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7680" y="2368137"/>
            <a:ext cx="3593592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49_2#a50c44b58?iti=55&amp;vcp=1&amp;vis=1&amp;pid=671dee6de&amp;color=0,0,0&amp;vtp=1&amp;vaab=1&amp;bbb=1"/>
          <p:cNvSpPr/>
          <p:nvPr/>
        </p:nvSpPr>
        <p:spPr>
          <a:xfrm>
            <a:off x="5520595" y="5284057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1_1#c556d4118?iti=56&amp;htil=30&amp;vcp=1&amp;vis=1&amp;pid=671dee6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096" y="1079468"/>
            <a:ext cx="5148072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1_2#c556d4118?iti=56&amp;htil=30&amp;vcp=1&amp;vis=1&amp;pid=671dee6de&amp;color=0,0,0&amp;vtp=1&amp;vaab=1&amp;bbb=1"/>
          <p:cNvSpPr/>
          <p:nvPr/>
        </p:nvSpPr>
        <p:spPr>
          <a:xfrm>
            <a:off x="8483251" y="522982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/>
          </a:p>
        </p:txBody>
      </p:sp>
      <p:sp>
        <p:nvSpPr>
          <p:cNvPr id="4" name="QB_8_BD.151_3#c556d4118?htil=30&amp;vcp=1&amp;vis=1&amp;pid=671dee6de&amp;color=0,0,0&amp;vtp=1&amp;vaab=1&amp;bt=1&amp;bbb=1&amp;hb=1"/>
          <p:cNvSpPr/>
          <p:nvPr/>
        </p:nvSpPr>
        <p:spPr>
          <a:xfrm>
            <a:off x="539496" y="1061180"/>
            <a:ext cx="583387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（2）比较图B9-7甲、乙所示的实验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现象，将小桌分别正立放在海绵上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这样做的目的是控制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改变压力的大小，可以得出结论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52_1#c556d4118.blank?vcp=1&amp;vis=1&amp;pid=671dee6de&amp;color=0,0,0&amp;vpa=44&amp;vtp=1&amp;vaab=1&amp;bbb=1"/>
          <p:cNvSpPr/>
          <p:nvPr/>
        </p:nvSpPr>
        <p:spPr>
          <a:xfrm>
            <a:off x="3750215" y="232610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受力面积</a:t>
            </a:r>
            <a:endParaRPr lang="en-US" altLang="zh-CN" sz="2800" dirty="0"/>
          </a:p>
        </p:txBody>
      </p:sp>
      <p:sp>
        <p:nvSpPr>
          <p:cNvPr id="6" name="QB_8_AN.153_1#c556d4118.blank?vcp=1&amp;vis=1&amp;pid=671dee6de&amp;color=0,0,0&amp;vpa=45&amp;vtp=1&amp;vaab=1&amp;bbb=1&amp;hb=1"/>
          <p:cNvSpPr/>
          <p:nvPr/>
        </p:nvSpPr>
        <p:spPr>
          <a:xfrm>
            <a:off x="539496" y="3613880"/>
            <a:ext cx="568960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受力面积相同时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，压力越大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，压力的作用效果越明显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4_1#c30e3e96f?iti=57&amp;htil=31&amp;vcp=1&amp;vis=1&amp;pid=671dee6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3096" y="1079468"/>
            <a:ext cx="5148072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4_2#c30e3e96f?iti=57&amp;htil=31&amp;vcp=1&amp;vis=1&amp;pid=671dee6de&amp;color=0,0,0&amp;vtp=1&amp;vaab=1&amp;bbb=1"/>
          <p:cNvSpPr/>
          <p:nvPr/>
        </p:nvSpPr>
        <p:spPr>
          <a:xfrm>
            <a:off x="8483251" y="521141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/>
          </a:p>
        </p:txBody>
      </p:sp>
      <p:sp>
        <p:nvSpPr>
          <p:cNvPr id="4" name="QC_8_BD.154_3#c30e3e96f?htil=31&amp;vcp=1&amp;vis=1&amp;pid=671dee6de&amp;color=0,0,0&amp;vtp=1&amp;vaab=1&amp;bt=1&amp;bbb=1&amp;hb=1"/>
          <p:cNvSpPr/>
          <p:nvPr/>
        </p:nvSpPr>
        <p:spPr>
          <a:xfrm>
            <a:off x="539496" y="1061180"/>
            <a:ext cx="58338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（3）比较图B9-7乙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、丙所示实验的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现象可以得出另一结论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下列实例中，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可用此结论解释的是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8_AN.155_1#c30e3e96f.blank?vcp=1&amp;vis=1&amp;pid=671dee6de&amp;color=0,0,0&amp;vpa=46&amp;vtp=1&amp;vaab=1"/>
          <p:cNvSpPr/>
          <p:nvPr/>
        </p:nvSpPr>
        <p:spPr>
          <a:xfrm>
            <a:off x="3712115" y="230514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154_4#c30e3e96f.choices?htil=31&amp;vcp=1&amp;vis=1&amp;pid=671dee6de&amp;color=0,0,0&amp;vtp=1&amp;vaab=1&amp;bbb=1"/>
          <p:cNvSpPr/>
          <p:nvPr/>
        </p:nvSpPr>
        <p:spPr>
          <a:xfrm>
            <a:off x="539496" y="2984912"/>
            <a:ext cx="58338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A.书包的背带做得很宽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.严禁货车超载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6_1#c8b6f61fd?iti=58&amp;htil=32&amp;vcp=1&amp;vis=1&amp;pid=671dee6d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3648" y="581832"/>
            <a:ext cx="3026664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6_2#c8b6f61fd?iti=58&amp;htil=32&amp;vcp=1&amp;vis=1&amp;pid=671dee6de&amp;color=0,0,0&amp;vtp=1&amp;vaab=1&amp;bbb=1"/>
          <p:cNvSpPr/>
          <p:nvPr/>
        </p:nvSpPr>
        <p:spPr>
          <a:xfrm>
            <a:off x="9553099" y="3082907"/>
            <a:ext cx="1147762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56_3#c8b6f61fd?htil=32&amp;vcp=1&amp;vis=1&amp;pid=671dee6de&amp;color=0,0,0&amp;vtp=1&amp;vaab=1&amp;bt=1&amp;bbb=1&amp;hb=1"/>
              <p:cNvSpPr/>
              <p:nvPr/>
            </p:nvSpPr>
            <p:spPr>
              <a:xfrm>
                <a:off x="539496" y="554400"/>
                <a:ext cx="7955280" cy="2115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（4）图B9-7丙中桌面对海绵的压强为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小航将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图B9-7中的小桌、砝码平放在表面平整的沙子上，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静止时如图B9-7丁所示，桌面对沙子的压强为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”、“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56_3#c8b6f61fd?htil=32&amp;vcp=1&amp;vis=1&amp;pid=671dee6d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955280" cy="2115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5" b="-2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c8b6f61fd.blank?vcp=1&amp;vis=1&amp;pid=671dee6de&amp;color=0,0,0&amp;vpa=47&amp;vtp=1&amp;vaab=1&amp;bbb=1"/>
              <p:cNvSpPr/>
              <p:nvPr/>
            </p:nvSpPr>
            <p:spPr>
              <a:xfrm>
                <a:off x="1288796" y="2197145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c8b6f61fd.blank?vcp=1&amp;vis=1&amp;pid=671dee6de&amp;color=0,0,0&amp;vpa=4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8796" y="2197145"/>
                <a:ext cx="4460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85" t="-11" r="14" b="-7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58_1#d1c49eca7?htil=32&amp;vcp=1&amp;vis=1&amp;pid=671dee6de&amp;color=0,0,0&amp;vtp=1&amp;vaab=1&amp;bbb=1&amp;hb=1"/>
              <p:cNvSpPr/>
              <p:nvPr/>
            </p:nvSpPr>
            <p:spPr>
              <a:xfrm>
                <a:off x="539496" y="2677523"/>
                <a:ext cx="7955280" cy="3754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（5）小彬选用质地均匀的长方体物块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代替小桌进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，如图B9-7戊所示，将物块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沿竖直虚线方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向切成大小不同的两部分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。将左边部分移开后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现剩余部分对海绵的压力作用效果没有发生变化，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由此他得出结论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压力的作用效果和受力面积无关。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你认为他在探究过程中存在的问题是：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158_1#d1c49eca7?htil=32&amp;vcp=1&amp;vis=1&amp;pid=671dee6d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77523"/>
                <a:ext cx="7955280" cy="3754057"/>
              </a:xfrm>
              <a:prstGeom prst="rect">
                <a:avLst/>
              </a:prstGeom>
              <a:blipFill rotWithShape="1">
                <a:blip r:embed="rId6"/>
                <a:stretch>
                  <a:fillRect l="-5" t="-10" r="-4050" b="-1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159_1#d1c49eca7.blank?vcp=1&amp;vis=1&amp;pid=671dee6de&amp;color=0,0,0&amp;vpa=48&amp;vtp=1&amp;vaab=1&amp;bbb=1&amp;hb=1"/>
          <p:cNvSpPr/>
          <p:nvPr/>
        </p:nvSpPr>
        <p:spPr>
          <a:xfrm>
            <a:off x="539496" y="5374114"/>
            <a:ext cx="7955280" cy="10353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7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没有控制压力的大小相同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0_1#d4a82cf41?iti=59&amp;htil=33&amp;vcp=1&amp;vis=1&amp;pid=bfd88952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597120"/>
            <a:ext cx="542239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0_2#d4a82cf41?iti=59&amp;htil=33&amp;vcp=1&amp;vis=1&amp;pid=bfd889525&amp;color=0,0,0&amp;vtp=1&amp;vaab=1&amp;bbb=1"/>
          <p:cNvSpPr/>
          <p:nvPr/>
        </p:nvSpPr>
        <p:spPr>
          <a:xfrm>
            <a:off x="8322220" y="387296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  <p:sp>
        <p:nvSpPr>
          <p:cNvPr id="4" name="QO_7_BD.160_3#d4a82cf41?htil=33&amp;sp=1&amp;vcp=1&amp;vis=1&amp;pid=bfd889525&amp;color=0,0,0&amp;vtp=1&amp;vaab=1&amp;bt=1&amp;bbb=1&amp;hb=1&amp;hs=1"/>
          <p:cNvSpPr/>
          <p:nvPr/>
        </p:nvSpPr>
        <p:spPr>
          <a:xfrm>
            <a:off x="539496" y="1578832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）小遥同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学在做“探究液体压强与哪些因素有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61_1#2e5d0c81d?htil=33&amp;vcp=1&amp;vis=1&amp;pid=d4a82cf41&amp;color=0,0,0&amp;vtp=1&amp;vaab=1&amp;bbb=1&amp;hb=1&amp;hs=1"/>
              <p:cNvSpPr/>
              <p:nvPr/>
            </p:nvSpPr>
            <p:spPr>
              <a:xfrm>
                <a:off x="539496" y="3502564"/>
                <a:ext cx="55595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（1）安装完实验器材后，小遥发现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形管两侧液面出现高度差，如图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61_1#2e5d0c81d?htil=33&amp;vcp=1&amp;vis=1&amp;pid=d4a82cf4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02564"/>
                <a:ext cx="55595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7" t="-45" r="-916" b="-5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161_1#2e5d0c81d?htil=33&amp;vcp=1&amp;vis=1&amp;pid=d4a82cf41&amp;color=0,0,0&amp;vtp=1&amp;vaab=1&amp;bbb=1&amp;hb=1&amp;hs=1"/>
          <p:cNvSpPr/>
          <p:nvPr/>
        </p:nvSpPr>
        <p:spPr>
          <a:xfrm>
            <a:off x="539995" y="470646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B9-8甲所示，接下来的操作：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2_1#27395e885?vcp=1&amp;vis=1&amp;pid=d4a82cf41&amp;color=0,0,0&amp;mp=1&amp;vtp=1&amp;vaab=1&amp;bt=1&amp;bbb=1&amp;hb=1"/>
          <p:cNvSpPr/>
          <p:nvPr/>
        </p:nvSpPr>
        <p:spPr>
          <a:xfrm>
            <a:off x="539496" y="554400"/>
            <a:ext cx="11109960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（2）如图B9-8乙所示，从结构上看，压强计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（选填“属于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不属于”）连通器。</a:t>
            </a:r>
            <a:endParaRPr lang="en-US" altLang="zh-CN" sz="2800" dirty="0"/>
          </a:p>
        </p:txBody>
      </p:sp>
      <p:pic>
        <p:nvPicPr>
          <p:cNvPr id="3" name="QO_7_BD.163_1#d4a82cf41?iti=60&amp;vcp=1&amp;vis=1&amp;pid=d4a82cf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1489153"/>
            <a:ext cx="388620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3_2#d4a82cf41?iti=60&amp;vcp=1&amp;vis=1&amp;pid=d4a82cf41&amp;color=0,0,0&amp;vtp=1&amp;vaab=1&amp;bbb=1"/>
          <p:cNvSpPr/>
          <p:nvPr/>
        </p:nvSpPr>
        <p:spPr>
          <a:xfrm>
            <a:off x="5520595" y="3152345"/>
            <a:ext cx="1147762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64_1#19e4f8319?vcp=1&amp;vis=1&amp;pid=d4a82cf41&amp;color=0,0,0&amp;vtp=1&amp;vaab=1&amp;bbb=1&amp;hb=1"/>
              <p:cNvSpPr/>
              <p:nvPr/>
            </p:nvSpPr>
            <p:spPr>
              <a:xfrm>
                <a:off x="539496" y="3772133"/>
                <a:ext cx="11109960" cy="243052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（3）通过比较图B9-8丙、丁两图得出结论：同种液体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强越大。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（4）若图B9-8丁中，探头在水中的深度为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，请你计算该处水的压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水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64_1#19e4f8319?vcp=1&amp;vis=1&amp;pid=d4a82cf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72133"/>
                <a:ext cx="11109960" cy="2430526"/>
              </a:xfrm>
              <a:prstGeom prst="rect">
                <a:avLst/>
              </a:prstGeom>
              <a:blipFill rotWithShape="1">
                <a:blip r:embed="rId4"/>
                <a:stretch>
                  <a:fillRect l="-3" t="-10" r="3" b="-3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_1#2d71df84b?iti=1&amp;htil=1&amp;vcp=1&amp;vis=1&amp;pid=94dc120c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3157" y="1278731"/>
            <a:ext cx="253288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_2#2d71df84b?iti=1&amp;htil=1&amp;vcp=1&amp;vis=1&amp;pid=94dc120ca&amp;color=0,0,0&amp;vtp=1&amp;vaab=1&amp;bbb=1"/>
          <p:cNvSpPr/>
          <p:nvPr/>
        </p:nvSpPr>
        <p:spPr>
          <a:xfrm>
            <a:off x="9773988" y="3115659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8_3#2d71df84b?htil=1&amp;sp=1&amp;vcp=1&amp;vis=1&amp;pid=94dc120ca&amp;color=0,0,0&amp;vtp=1&amp;vaab=1&amp;bt=1&amp;bbb=1&amp;hb=1&amp;hs=1"/>
              <p:cNvSpPr/>
              <p:nvPr/>
            </p:nvSpPr>
            <p:spPr>
              <a:xfrm>
                <a:off x="539496" y="1260443"/>
                <a:ext cx="84490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科技前沿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2024年4月30日，“神舟十七号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”返回舱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顺利返回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，本次载人飞行任务取得圆满成功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，向世界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展现了强大的中国精神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、中国力量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。返回舱直立时如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9-1所示，已知返回舱的总质量约为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8_3#2d71df84b?htil=1&amp;sp=1&amp;vcp=1&amp;vis=1&amp;pid=94dc120c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0443"/>
                <a:ext cx="844905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4" r="2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9_1#cefe3cfce?vcp=1&amp;vis=1&amp;pid=2d71df84b&amp;color=0,0,0&amp;vtp=1&amp;vaab=1&amp;bbb=1&amp;hs=1"/>
          <p:cNvSpPr/>
          <p:nvPr/>
        </p:nvSpPr>
        <p:spPr>
          <a:xfrm>
            <a:off x="539496" y="43804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（1）返回舱对水平地面的压力；</a:t>
            </a:r>
            <a:endParaRPr lang="en-US" altLang="zh-CN" sz="2800" dirty="0"/>
          </a:p>
        </p:txBody>
      </p:sp>
      <p:sp>
        <p:nvSpPr>
          <p:cNvPr id="6" name="QO_8_BD.10_1#f2382ba21?vcp=1&amp;vis=1&amp;pid=2d71df84b&amp;color=0,0,0&amp;vtp=1&amp;vaab=1&amp;bbb=1&amp;hs=1"/>
          <p:cNvSpPr/>
          <p:nvPr/>
        </p:nvSpPr>
        <p:spPr>
          <a:xfrm>
            <a:off x="539496" y="50038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（2）返回舱对水平地面的压强。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8_3#2d71df84b?htil=1&amp;sp=1&amp;vcp=1&amp;vis=1&amp;pid=94dc120ca&amp;color=0,0,0&amp;vtp=1&amp;vaab=1&amp;bt=1&amp;bbb=1&amp;hb=1&amp;hs=1"/>
              <p:cNvSpPr/>
              <p:nvPr/>
            </p:nvSpPr>
            <p:spPr>
              <a:xfrm>
                <a:off x="539995" y="382406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回舱着陆后与水平地面的接触面积约为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BD.8_3#2d71df84b?htil=1&amp;sp=1&amp;vcp=1&amp;vis=1&amp;pid=94dc120c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24065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6_1#7264b1f16?vcp=1&amp;vis=1&amp;pid=d4a82cf41&amp;color=0,0,0&amp;vtp=1&amp;vaab=1&amp;bt=1&amp;bbb=1&amp;hb=1"/>
              <p:cNvSpPr/>
              <p:nvPr/>
            </p:nvSpPr>
            <p:spPr>
              <a:xfrm>
                <a:off x="539496" y="69491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（5）小遥还想探究液体内部压强与液体密度的关系，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于是他向图B9-8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丁烧杯中多次加盐水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形管两侧液面高度差不断增大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，于是得出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液体密度越大，压强越大”的结论。他的结论是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“错误”）的，理由是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6_1#7264b1f16?vcp=1&amp;vis=1&amp;pid=d4a82cf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491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7_1#d4a82cf41?iti=61&amp;vcp=1&amp;vis=1&amp;pid=d4a82cf4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320256"/>
            <a:ext cx="5458968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7_2#d4a82cf41?iti=61&amp;vcp=1&amp;vis=1&amp;pid=d4a82cf41&amp;color=0,0,0&amp;vtp=1&amp;vaab=1&amp;bbb=1"/>
          <p:cNvSpPr/>
          <p:nvPr/>
        </p:nvSpPr>
        <p:spPr>
          <a:xfrm>
            <a:off x="5520595" y="559609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8_1#2e5d0c81d?iti=62&amp;htil=34&amp;vcp=1&amp;vis=1&amp;pid=d4a82cf4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568" y="581832"/>
            <a:ext cx="4169664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8_2#2e5d0c81d?iti=62&amp;htil=34&amp;vcp=1&amp;vis=1&amp;pid=d4a82cf41&amp;color=0,0,0&amp;vtp=1&amp;vaab=1&amp;bbb=1"/>
          <p:cNvSpPr/>
          <p:nvPr/>
        </p:nvSpPr>
        <p:spPr>
          <a:xfrm>
            <a:off x="8944519" y="238218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68_3#2e5d0c81d?htil=34&amp;vcp=1&amp;vis=1&amp;pid=d4a82cf41&amp;color=0,0,0&amp;vtp=1&amp;vaab=1&amp;bt=1&amp;bbb=1&amp;hb=1&amp;hs=1"/>
              <p:cNvSpPr/>
              <p:nvPr/>
            </p:nvSpPr>
            <p:spPr>
              <a:xfrm>
                <a:off x="539496" y="554400"/>
                <a:ext cx="680313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（1）安装完实验器材后，小遥发现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两侧液面出现高度差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，如图B9-8甲所示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下来的操作：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68_3#2e5d0c81d?htil=34&amp;vcp=1&amp;vis=1&amp;pid=d4a82cf4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803136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764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2e5d0c81d.blank?vcp=1&amp;vis=1&amp;pid=d4a82cf41&amp;color=0,0,0&amp;vpa=49&amp;vtp=1&amp;vaab=1&amp;bbb=1"/>
          <p:cNvSpPr/>
          <p:nvPr/>
        </p:nvSpPr>
        <p:spPr>
          <a:xfrm>
            <a:off x="2683414" y="1798365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取下软管再重新安装</a:t>
            </a:r>
            <a:endParaRPr lang="en-US" altLang="zh-CN" sz="2800" dirty="0"/>
          </a:p>
        </p:txBody>
      </p:sp>
      <p:sp>
        <p:nvSpPr>
          <p:cNvPr id="6" name="QB_8_BD.170_1#27395e885?htil=34&amp;vcp=1&amp;vis=1&amp;pid=d4a82cf41&amp;color=0,0,0&amp;vtp=1&amp;vaab=1&amp;bbb=1&amp;hb=1"/>
          <p:cNvSpPr/>
          <p:nvPr/>
        </p:nvSpPr>
        <p:spPr>
          <a:xfrm>
            <a:off x="539496" y="2487276"/>
            <a:ext cx="680313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2）如图B9-8乙所示，从结构上看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，压强计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选填“属于”或“不属于”）连通器。</a:t>
            </a:r>
            <a:endParaRPr lang="en-US" altLang="zh-CN" sz="2800" spc="-50" dirty="0"/>
          </a:p>
        </p:txBody>
      </p:sp>
      <p:sp>
        <p:nvSpPr>
          <p:cNvPr id="7" name="QB_8_AN.2_1#27395e885.blank?vcp=1&amp;vis=1&amp;pid=d4a82cf41&amp;color=0,0,0&amp;vpa=50&amp;vtp=1&amp;vaab=1&amp;bbb=1"/>
          <p:cNvSpPr/>
          <p:nvPr/>
        </p:nvSpPr>
        <p:spPr>
          <a:xfrm>
            <a:off x="540290" y="3083541"/>
            <a:ext cx="1300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不属于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72_1#19e4f8319?vcp=1&amp;vis=1&amp;pid=d4a82cf41&amp;color=0,0,0&amp;vtp=1&amp;vaab=1&amp;bbb=1&amp;hb=1&amp;hs=1"/>
              <p:cNvSpPr/>
              <p:nvPr/>
            </p:nvSpPr>
            <p:spPr>
              <a:xfrm>
                <a:off x="539496" y="3764261"/>
                <a:ext cx="11109960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（3）通过比较图B9-8丙、丁两图得出结论：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同种液体，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压强越大。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（4）若图B9-8丁中，探头在水中的深度为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，请你计算该处水的压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水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BD.172_1#19e4f8319?vcp=1&amp;vis=1&amp;pid=d4a82cf4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4261"/>
                <a:ext cx="11109960" cy="2535301"/>
              </a:xfrm>
              <a:prstGeom prst="rect">
                <a:avLst/>
              </a:prstGeom>
              <a:blipFill rotWithShape="1">
                <a:blip r:embed="rId5"/>
                <a:stretch>
                  <a:fillRect l="-3" t="-24" r="3" b="-33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3_1#19e4f8319.blank?vcp=1&amp;vis=1&amp;pid=d4a82cf41&amp;color=0,0,0&amp;vpa=51&amp;vtp=1&amp;vaab=1&amp;bbb=1"/>
          <p:cNvSpPr/>
          <p:nvPr/>
        </p:nvSpPr>
        <p:spPr>
          <a:xfrm>
            <a:off x="9262014" y="373378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深度越深</a:t>
            </a:r>
            <a:endParaRPr lang="en-US" altLang="zh-CN" sz="2800" dirty="0"/>
          </a:p>
        </p:txBody>
      </p:sp>
      <p:sp>
        <p:nvSpPr>
          <p:cNvPr id="11" name="QB_8_AN.175_1#19e4f8319.blank?vcp=1&amp;vis=1&amp;pid=d4a82cf41&amp;color=0,0,0&amp;vpa=52&amp;vtp=1&amp;vaab=1&amp;bbb=1"/>
          <p:cNvSpPr/>
          <p:nvPr/>
        </p:nvSpPr>
        <p:spPr>
          <a:xfrm>
            <a:off x="1261015" y="566081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76_1#7264b1f16?vcp=1&amp;vis=1&amp;pid=d4a82cf41&amp;color=0,0,0&amp;vtp=1&amp;vaab=1&amp;bt=1&amp;bbb=1&amp;hb=1"/>
              <p:cNvSpPr/>
              <p:nvPr/>
            </p:nvSpPr>
            <p:spPr>
              <a:xfrm>
                <a:off x="539496" y="69491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（5）小遥还想探究液体内部压强与液体密度的关系，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于是他向图B9-8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丁烧杯中多次加盐水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形管两侧液面高度差不断增大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，于是得出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液体密度越大，压强越大”的结论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。他的结论是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选填“正确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错误”）的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，理由是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76_1#7264b1f16?vcp=1&amp;vis=1&amp;pid=d4a82cf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491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77_1#7264b1f16.blank?vcp=1&amp;vis=1&amp;pid=d4a82cf41&amp;color=0,0,0&amp;vpa=53&amp;vtp=1&amp;vaab=1&amp;bbb=1"/>
          <p:cNvSpPr/>
          <p:nvPr/>
        </p:nvSpPr>
        <p:spPr>
          <a:xfrm>
            <a:off x="7976139" y="19598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endParaRPr lang="en-US" altLang="zh-CN" sz="2800" dirty="0"/>
          </a:p>
        </p:txBody>
      </p:sp>
      <p:sp>
        <p:nvSpPr>
          <p:cNvPr id="4" name="QB_8_AN.179_1#7264b1f16.blank?vcp=1&amp;vis=1&amp;pid=d4a82cf41&amp;color=0,0,0&amp;vpa=54&amp;vtp=1&amp;vaab=1&amp;bbb=1"/>
          <p:cNvSpPr/>
          <p:nvPr/>
        </p:nvSpPr>
        <p:spPr>
          <a:xfrm>
            <a:off x="3708940" y="2586577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没有控制液体的深度相同</a:t>
            </a:r>
            <a:endParaRPr lang="en-US" altLang="zh-CN" sz="2800" dirty="0"/>
          </a:p>
        </p:txBody>
      </p:sp>
      <p:pic>
        <p:nvPicPr>
          <p:cNvPr id="5" name="QO_7_BD.178_1#7264b1f16?iti=63&amp;vcp=1&amp;vis=1&amp;pid=d4a82cf4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320256"/>
            <a:ext cx="5458968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78_2#7264b1f16?iti=63&amp;vcp=1&amp;vis=1&amp;pid=d4a82cf41&amp;color=0,0,0&amp;vtp=1&amp;vaab=1&amp;bbb=1"/>
          <p:cNvSpPr/>
          <p:nvPr/>
        </p:nvSpPr>
        <p:spPr>
          <a:xfrm>
            <a:off x="5520595" y="559609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0_1#09325c656?iti=64&amp;htil=35&amp;vcp=1&amp;vis=1&amp;pid=bfd88952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5950" y="572688"/>
            <a:ext cx="260604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80_2#09325c656?iti=64&amp;htil=35&amp;vcp=1&amp;vis=1&amp;pid=bfd889525&amp;color=0,0,0&amp;vtp=1&amp;vaab=1&amp;bbb=1"/>
          <p:cNvSpPr/>
          <p:nvPr/>
        </p:nvSpPr>
        <p:spPr>
          <a:xfrm>
            <a:off x="9685089" y="240047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80_3#09325c656?htil=35&amp;sp=1&amp;vcp=1&amp;vis=1&amp;pid=bfd889525&amp;color=0,0,0&amp;vtp=1&amp;vaab=1&amp;bt=1&amp;bbb=1&amp;hb=1&amp;hs=1"/>
              <p:cNvSpPr/>
              <p:nvPr/>
            </p:nvSpPr>
            <p:spPr>
              <a:xfrm>
                <a:off x="539496" y="554400"/>
                <a:ext cx="8366760" cy="32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B9-9为一辆在水平路面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上匀速直线行驶的四轮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无人配送车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，空载时质量为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。已知每个轮胎与地面的接触面积均为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配送车在水平路面上受到的阻力始终为车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辆总重力的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80_3#09325c656?htil=35&amp;sp=1&amp;vcp=1&amp;vis=1&amp;pid=bfd88952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366760" cy="3238500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5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181_1#8e89eb161?vcp=1&amp;vis=1&amp;pid=09325c656&amp;color=0,0,0&amp;vtp=1&amp;vaab=1&amp;bbb=1&amp;hs=1"/>
          <p:cNvSpPr/>
          <p:nvPr/>
        </p:nvSpPr>
        <p:spPr>
          <a:xfrm>
            <a:off x="539496" y="38005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（1）配送车空载在水平路面上匀速直线行驶时所需的牵引力；</a:t>
            </a:r>
            <a:endParaRPr lang="en-US" altLang="zh-CN" sz="2800" dirty="0"/>
          </a:p>
        </p:txBody>
      </p:sp>
      <p:sp>
        <p:nvSpPr>
          <p:cNvPr id="6" name="QO_8_BD.182_1#0ee9102f4?vcp=1&amp;vis=1&amp;pid=09325c656&amp;color=0,0,0&amp;vtp=1&amp;vaab=1&amp;bbb=1&amp;hs=1"/>
          <p:cNvSpPr/>
          <p:nvPr/>
        </p:nvSpPr>
        <p:spPr>
          <a:xfrm>
            <a:off x="539496" y="442396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（2）配送车空载时对水平路面的压强；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183_1#8f5ed9b7b?vcp=1&amp;vis=1&amp;pid=09325c656&amp;color=0,0,0&amp;vtp=1&amp;vaab=1&amp;bbb=1&amp;hb=1&amp;hs=1"/>
              <p:cNvSpPr/>
              <p:nvPr/>
            </p:nvSpPr>
            <p:spPr>
              <a:xfrm>
                <a:off x="539496" y="498035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（3）某次配送车装上货物后，对水平路面的压强为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时货物的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183_1#8f5ed9b7b?vcp=1&amp;vis=1&amp;pid=09325c65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80350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" r="-1128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4_1#8e89eb161?iti=65&amp;htil=36&amp;vcp=1&amp;vis=1&amp;pid=09325c65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5481" y="1133697"/>
            <a:ext cx="260604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84_2#8e89eb161?iti=65&amp;htil=36&amp;vcp=1&amp;vis=1&amp;pid=09325c656&amp;color=0,0,0&amp;vtp=1&amp;vaab=1&amp;bbb=1"/>
          <p:cNvSpPr/>
          <p:nvPr/>
        </p:nvSpPr>
        <p:spPr>
          <a:xfrm>
            <a:off x="9744620" y="295576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图B9-9</a:t>
            </a:r>
            <a:endParaRPr lang="en-US" altLang="zh-CN" sz="2800" dirty="0"/>
          </a:p>
        </p:txBody>
      </p:sp>
      <p:sp>
        <p:nvSpPr>
          <p:cNvPr id="4" name="QO_8_BD.184_3#8e89eb161?htil=36&amp;vcp=1&amp;vis=1&amp;pid=09325c656&amp;color=0,0,0&amp;vtp=1&amp;vaab=1&amp;bt=1&amp;bbb=1&amp;hb=1&amp;hs=1"/>
          <p:cNvSpPr/>
          <p:nvPr/>
        </p:nvSpPr>
        <p:spPr>
          <a:xfrm>
            <a:off x="539496" y="1115409"/>
            <a:ext cx="83667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）配送车空载在水平路面上匀速直线行驶时所需的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牵引力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8e89eb161?htil=36&amp;vcp=1&amp;vis=1&amp;pid=09325c656&amp;color=0,0,0&amp;vtp=1&amp;vaab=1&amp;bbb=1&amp;hb=1&amp;hs=1"/>
              <p:cNvSpPr/>
              <p:nvPr/>
            </p:nvSpPr>
            <p:spPr>
              <a:xfrm>
                <a:off x="539496" y="2398426"/>
                <a:ext cx="83667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解：空载时配送车的重力为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8e89eb161?htil=36&amp;vcp=1&amp;vis=1&amp;pid=09325c65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98426"/>
                <a:ext cx="83667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5" b="-6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8e89eb161?htil=36&amp;vcp=1&amp;vis=1&amp;pid=09325c656&amp;color=0,0,0&amp;vtp=1&amp;vaab=1&amp;bbb=1&amp;hb=1&amp;hs=1"/>
              <p:cNvSpPr/>
              <p:nvPr/>
            </p:nvSpPr>
            <p:spPr>
              <a:xfrm>
                <a:off x="539496" y="3586511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空载时配送车匀速行驶时处于平衡状态，牵引力和阻力是一对平衡力，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故空载时配送车匀速行驶时的牵引力为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=0.1×6 000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8e89eb161?htil=36&amp;vcp=1&amp;vis=1&amp;pid=09325c65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86511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2" r="-92" b="-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6_1#0ee9102f4?vcp=1&amp;vis=1&amp;pid=09325c656&amp;color=0,0,0&amp;vtp=1&amp;vaab=1&amp;bt=1&amp;bbb=1"/>
          <p:cNvSpPr/>
          <p:nvPr/>
        </p:nvSpPr>
        <p:spPr>
          <a:xfrm>
            <a:off x="539496" y="554400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（2）配送车空载时对水平路面的压强；</a:t>
            </a:r>
            <a:endParaRPr lang="en-US" altLang="zh-CN" sz="2800" dirty="0"/>
          </a:p>
        </p:txBody>
      </p:sp>
      <p:pic>
        <p:nvPicPr>
          <p:cNvPr id="3" name="QO_7_BD.186_2#0ee9102f4?iti=66&amp;vcp=1&amp;vis=1&amp;pid=09325c65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3168" y="1226548"/>
            <a:ext cx="265176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6_3#0ee9102f4?iti=66&amp;vcp=1&amp;vis=1&amp;pid=09325c656&amp;color=0,0,0&amp;vtp=1&amp;vaab=1&amp;bbb=1"/>
          <p:cNvSpPr/>
          <p:nvPr/>
        </p:nvSpPr>
        <p:spPr>
          <a:xfrm>
            <a:off x="5525167" y="3054332"/>
            <a:ext cx="1147762" cy="5542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0ee9102f4?vcp=1&amp;vis=1&amp;pid=09325c656&amp;color=0,0,0&amp;vtp=1&amp;vaab=1&amp;bbb=1"/>
              <p:cNvSpPr/>
              <p:nvPr/>
            </p:nvSpPr>
            <p:spPr>
              <a:xfrm>
                <a:off x="539496" y="3682919"/>
                <a:ext cx="11109960" cy="2439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配送车空载时对水平路面的压力为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配送车空载时对水平路面的压强为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4×100×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0ee9102f4?vcp=1&amp;vis=1&amp;pid=09325c65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2919"/>
                <a:ext cx="11109960" cy="2439734"/>
              </a:xfrm>
              <a:prstGeom prst="rect">
                <a:avLst/>
              </a:prstGeom>
              <a:blipFill rotWithShape="1">
                <a:blip r:embed="rId4"/>
                <a:stretch>
                  <a:fillRect l="-3" t="-23" r="3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88_1#8f5ed9b7b?vcp=1&amp;vis=1&amp;pid=09325c656&amp;color=0,0,0&amp;vtp=1&amp;vaab=1&amp;bt=1&amp;bbb=1&amp;hb=1"/>
              <p:cNvSpPr/>
              <p:nvPr/>
            </p:nvSpPr>
            <p:spPr>
              <a:xfrm>
                <a:off x="539496" y="155571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（3）某次配送车装上货物后，对水平路面的压强为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时货物的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88_1#8f5ed9b7b?vcp=1&amp;vis=1&amp;pid=09325c65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571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1128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88_2#8f5ed9b7b?iti=67&amp;vcp=1&amp;vis=1&amp;pid=09325c65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3168" y="2894552"/>
            <a:ext cx="265176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8_3#8f5ed9b7b?iti=67&amp;vcp=1&amp;vis=1&amp;pid=09325c656&amp;color=0,0,0&amp;vtp=1&amp;vaab=1&amp;bbb=1"/>
          <p:cNvSpPr/>
          <p:nvPr/>
        </p:nvSpPr>
        <p:spPr>
          <a:xfrm>
            <a:off x="5525167" y="472233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8f5ed9b7b?iti=68&amp;htil=37&amp;vcp=1&amp;vis=1&amp;pid=09325c65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7125" y="572687"/>
            <a:ext cx="2606040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8f5ed9b7b?iti=68&amp;htil=37&amp;vcp=1&amp;vis=1&amp;pid=09325c656&amp;color=0,0,0&amp;vtp=1&amp;vaab=1&amp;bbb=1"/>
          <p:cNvSpPr/>
          <p:nvPr/>
        </p:nvSpPr>
        <p:spPr>
          <a:xfrm>
            <a:off x="9686265" y="2400471"/>
            <a:ext cx="11477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8f5ed9b7b?htil=37&amp;vcp=1&amp;vis=1&amp;pid=09325c656&amp;color=0,0,0&amp;vtp=1&amp;vaab=1&amp;bt=1&amp;bbb=1&amp;hb=1&amp;hs=1"/>
              <p:cNvSpPr/>
              <p:nvPr/>
            </p:nvSpPr>
            <p:spPr>
              <a:xfrm>
                <a:off x="539496" y="554400"/>
                <a:ext cx="8366760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装上货物后配送车对水平地面的压力为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×4×100×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装上货物后配送车对水平地面的压力大小等于车与货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物的总重力，即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8f5ed9b7b?htil=37&amp;vcp=1&amp;vis=1&amp;pid=09325c65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366760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4929" b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8f5ed9b7b?htil=37&amp;vcp=1&amp;vis=1&amp;pid=09325c656&amp;color=0,0,0&amp;vtp=1&amp;vaab=1&amp;bt=1&amp;bbb=1&amp;hb=1&amp;hs=1"/>
              <p:cNvSpPr/>
              <p:nvPr/>
            </p:nvSpPr>
            <p:spPr>
              <a:xfrm>
                <a:off x="539995" y="2888343"/>
                <a:ext cx="11112011" cy="317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故所装货物的重力为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则所装货物的质量为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8f5ed9b7b?htil=37&amp;vcp=1&amp;vis=1&amp;pid=09325c65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888343"/>
                <a:ext cx="11112011" cy="3175000"/>
              </a:xfrm>
              <a:prstGeom prst="rect">
                <a:avLst/>
              </a:prstGeom>
              <a:blipFill rotWithShape="1">
                <a:blip r:embed="rId5"/>
                <a:stretch>
                  <a:fillRect l="-2" t="-11" r="4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a24e335?vcp=1&amp;pid=d05cb2e65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7_BD.190_1#1f77ab573?iti=69&amp;htil=38&amp;vcp=1&amp;vis=1&amp;pid=e8a24e33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2563" y="1285527"/>
            <a:ext cx="320040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90_2#1f77ab573?iti=69&amp;htil=38&amp;vcp=1&amp;vis=1&amp;pid=e8a24e335&amp;color=0,0,0&amp;vtp=1&amp;vaab=1&amp;bbb=1"/>
          <p:cNvSpPr/>
          <p:nvPr/>
        </p:nvSpPr>
        <p:spPr>
          <a:xfrm>
            <a:off x="9219981" y="399653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90_3#1f77ab573?htil=38&amp;sp=1&amp;vcp=1&amp;vis=1&amp;pid=e8a24e335&amp;color=0,0,0&amp;vtp=1&amp;vaab=1&amp;bbb=1&amp;hb=1"/>
              <p:cNvSpPr/>
              <p:nvPr/>
            </p:nvSpPr>
            <p:spPr>
              <a:xfrm>
                <a:off x="539496" y="1267240"/>
                <a:ext cx="777240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（2024·广东广州·中考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）某居民楼水塔液面与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各楼层水龙头的竖直距离如图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B9-10所示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，水龙头关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处所受水的压强为(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90_3#1f77ab573?htil=38&amp;sp=1&amp;vcp=1&amp;vis=1&amp;pid=e8a24e33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77240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5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90_4#1f77ab573.choices?htil=38&amp;vcp=1&amp;vis=1&amp;pid=e8a24e335&amp;color=0,0,0&amp;vtp=1&amp;vaab=1&amp;bbb=1"/>
              <p:cNvSpPr/>
              <p:nvPr/>
            </p:nvSpPr>
            <p:spPr>
              <a:xfrm>
                <a:off x="539496" y="3769342"/>
                <a:ext cx="7772400" cy="12038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99415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399415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90_4#1f77ab573.choices?htil=38&amp;vcp=1&amp;vis=1&amp;pid=e8a24e33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9342"/>
                <a:ext cx="7772400" cy="1203833"/>
              </a:xfrm>
              <a:prstGeom prst="rect">
                <a:avLst/>
              </a:prstGeom>
              <a:blipFill rotWithShape="1">
                <a:blip r:embed="rId5"/>
                <a:stretch>
                  <a:fillRect l="-5" t="-51" r="5" b="-6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1f77ab573?vcp=1&amp;vis=1&amp;pid=e8a24e335&amp;color=0,0,0&amp;vtp=1&amp;vaab=1&amp;bbb=1&amp;hb=1&amp;htil=1"/>
              <p:cNvSpPr/>
              <p:nvPr/>
            </p:nvSpPr>
            <p:spPr>
              <a:xfrm>
                <a:off x="539497" y="1404108"/>
                <a:ext cx="7764273" cy="253904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由题图可知，水龙头关闭时，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处水的深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处水龙头所受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故选项D正确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1f77ab573?vcp=1&amp;vis=1&amp;pid=e8a24e335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1404108"/>
                <a:ext cx="7764273" cy="2539048"/>
              </a:xfrm>
              <a:prstGeom prst="rect">
                <a:avLst/>
              </a:prstGeom>
              <a:blipFill rotWithShape="1">
                <a:blip r:embed="rId2"/>
                <a:stretch>
                  <a:fillRect l="-5" t="-5" r="7" b="-3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190_1#1f77ab573?iti=83&amp;htil=38&amp;vcp=1&amp;vis=1&amp;pid=e8a24e33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0676" y="2153859"/>
            <a:ext cx="320040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90_2#1f77ab573?iti=83&amp;htil=38&amp;vcp=1&amp;vis=1&amp;pid=e8a24e335&amp;color=0,0,0&amp;vtp=1&amp;vaab=1&amp;bbb=1"/>
          <p:cNvSpPr/>
          <p:nvPr/>
        </p:nvSpPr>
        <p:spPr>
          <a:xfrm>
            <a:off x="9348095" y="4886899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图B9-10</a:t>
            </a:r>
            <a:endParaRPr lang="en-US" altLang="zh-CN" sz="2800" dirty="0"/>
          </a:p>
        </p:txBody>
      </p:sp>
      <p:sp>
        <p:nvSpPr>
          <p:cNvPr id="5" name="QC_7_AN.192_1#1f77ab573.bracket?vcp=1&amp;vis=1&amp;pid=e8a24e335&amp;color=0,0,0&amp;vpa=55&amp;vtp=1&amp;vaab=1"/>
          <p:cNvSpPr/>
          <p:nvPr/>
        </p:nvSpPr>
        <p:spPr>
          <a:xfrm>
            <a:off x="1127635" y="394315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2d71df84b?iti=2&amp;htil=2&amp;vcp=1&amp;vis=1&amp;pid=94dc120c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5232" y="1140301"/>
            <a:ext cx="253288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2d71df84b?iti=2&amp;htil=2&amp;vcp=1&amp;vis=1&amp;pid=94dc120ca&amp;color=0,0,0&amp;vtp=1&amp;vaab=1&amp;bbb=1"/>
          <p:cNvSpPr/>
          <p:nvPr/>
        </p:nvSpPr>
        <p:spPr>
          <a:xfrm>
            <a:off x="9866063" y="2977229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图9-1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1_1#2d71df84b?htil=2&amp;vcp=1&amp;vis=1&amp;pid=94dc120ca&amp;color=0,0,0&amp;vtp=1&amp;vaab=1&amp;bt=1&amp;bbb=1&amp;hb=1&amp;hs=1"/>
              <p:cNvSpPr/>
              <p:nvPr/>
            </p:nvSpPr>
            <p:spPr>
              <a:xfrm>
                <a:off x="539496" y="1122013"/>
                <a:ext cx="8449056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（1）对返回舱进行受力分析知，其受到重力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和支持力，返回舱静止在水平地面上，二力平衡，则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。（2）返回舱对水平地面的压强可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EX.1_1#2d71df84b?htil=2&amp;vcp=1&amp;vis=1&amp;pid=94dc120c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22013"/>
                <a:ext cx="8449056" cy="2590800"/>
              </a:xfrm>
              <a:prstGeom prst="rect">
                <a:avLst/>
              </a:prstGeom>
              <a:blipFill rotWithShape="1">
                <a:blip r:embed="rId4"/>
                <a:stretch>
                  <a:fillRect l="-5" t="-23" r="-164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7_EX.1_1#2d71df84b?htil=2&amp;vcp=1&amp;vis=1&amp;pid=94dc120ca&amp;color=0,0,0&amp;vtp=1&amp;vaab=1&amp;bt=1&amp;bbb=1&amp;hb=1&amp;hs=1"/>
          <p:cNvSpPr/>
          <p:nvPr/>
        </p:nvSpPr>
        <p:spPr>
          <a:xfrm>
            <a:off x="539496" y="3712813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对于固体的压力和压强，一般先确定压力再计算压强。当物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体在水平面上静止且没有受到其他外力时，物体对水平面的压力大小等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于重力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93_1#c08df891f?sp=1&amp;vcp=1&amp;vis=1&amp;pid=e8a24e335&amp;color=0,0,0&amp;vtp=1&amp;vaab=1&amp;bt=1&amp;bbb=1&amp;hb=1"/>
              <p:cNvSpPr/>
              <p:nvPr/>
            </p:nvSpPr>
            <p:spPr>
              <a:xfrm>
                <a:off x="539496" y="1360900"/>
                <a:ext cx="11109960" cy="18759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如图B9-11所示，甲、乙两质地均匀的正方体放在水平地面上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，质量之比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，则它们对地面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93_1#c08df891f?sp=1&amp;vcp=1&amp;vis=1&amp;pid=e8a24e3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0900"/>
                <a:ext cx="11109960" cy="1875981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4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195_1#c08df891f?iti=70&amp;vcp=1&amp;vis=1&amp;pid=e8a24e33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3365595"/>
            <a:ext cx="3584448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95_2#c08df891f?iti=70&amp;vcp=1&amp;vis=1&amp;pid=e8a24e335&amp;color=0,0,0&amp;vtp=1&amp;vaab=1&amp;bbb=1"/>
          <p:cNvSpPr/>
          <p:nvPr/>
        </p:nvSpPr>
        <p:spPr>
          <a:xfrm>
            <a:off x="5442871" y="4919059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c08df891f?iti=71&amp;htil=39&amp;vcp=1&amp;vis=1&amp;pid=e8a24e33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6028" y="693451"/>
            <a:ext cx="3547872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c08df891f?iti=71&amp;htil=39&amp;vcp=1&amp;vis=1&amp;pid=e8a24e335&amp;color=0,0,0&amp;vtp=1&amp;vaab=1&amp;bbb=1"/>
          <p:cNvSpPr/>
          <p:nvPr/>
        </p:nvSpPr>
        <p:spPr>
          <a:xfrm>
            <a:off x="9173787" y="2246915"/>
            <a:ext cx="1312354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c08df891f?htil=39&amp;vcp=1&amp;vis=1&amp;pid=e8a24e335&amp;color=0,0,0&amp;vtp=1&amp;vaab=1&amp;bt=1&amp;bbb=1&amp;hb=1&amp;hs=1"/>
              <p:cNvSpPr/>
              <p:nvPr/>
            </p:nvSpPr>
            <p:spPr>
              <a:xfrm>
                <a:off x="539496" y="666019"/>
                <a:ext cx="7434072" cy="27713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、乙的重力之比为</a:t>
                </a:r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，物体对水平面的压力和自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身的重力相等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，由此可知甲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、乙对水平地面的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压力之比为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；已知边长之比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c08df891f?htil=39&amp;vcp=1&amp;vis=1&amp;pid=e8a24e33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6019"/>
                <a:ext cx="7434072" cy="2771331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7" b="-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c08df891f?htil=39&amp;vcp=1&amp;vis=1&amp;pid=e8a24e335&amp;color=0,0,0&amp;vtp=1&amp;vaab=1&amp;bt=1&amp;bbb=1&amp;hb=1&amp;hs=1"/>
              <p:cNvSpPr/>
              <p:nvPr/>
            </p:nvSpPr>
            <p:spPr>
              <a:xfrm>
                <a:off x="539995" y="3418363"/>
                <a:ext cx="11112011" cy="278269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=2:3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地面的压强之比为</a:t>
                </a:r>
              </a:p>
              <a:p>
                <a:pPr latinLnBrk="1">
                  <a:lnSpc>
                    <a:spcPts val="105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甲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甲</m:t>
                                </m:r>
                              </m:sub>
                            </m:sSub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乙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乙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c08df891f?htil=39&amp;vcp=1&amp;vis=1&amp;pid=e8a24e33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418363"/>
                <a:ext cx="11112011" cy="2782697"/>
              </a:xfrm>
              <a:prstGeom prst="rect">
                <a:avLst/>
              </a:prstGeom>
              <a:blipFill rotWithShape="1">
                <a:blip r:embed="rId5"/>
                <a:stretch>
                  <a:fillRect l="-2" t="-6" r="4" b="-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93_1#c08df891f?sp=1&amp;vcp=1&amp;vis=1&amp;pid=e8a24e335&amp;color=0,0,0&amp;vtp=1&amp;vaab=1&amp;bt=1&amp;bbb=1&amp;hb=1"/>
              <p:cNvSpPr/>
              <p:nvPr/>
            </p:nvSpPr>
            <p:spPr>
              <a:xfrm>
                <a:off x="539496" y="1360900"/>
                <a:ext cx="11109960" cy="18759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如图B9-11所示，甲、乙两质地均匀的正方体放在水平地面上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，质量之比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，则它们对地面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93_1#c08df891f?sp=1&amp;vcp=1&amp;vis=1&amp;pid=e8a24e3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0900"/>
                <a:ext cx="11109960" cy="1875981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4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94_1#c08df891f.blank?vcp=1&amp;vis=1&amp;pid=e8a24e335&amp;color=0,0,0&amp;vpa=56&amp;vtp=1&amp;vaab=1&amp;bbb=1"/>
          <p:cNvSpPr/>
          <p:nvPr/>
        </p:nvSpPr>
        <p:spPr>
          <a:xfrm>
            <a:off x="3907124" y="261019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2：1</a:t>
            </a:r>
            <a:endParaRPr lang="en-US" altLang="zh-CN" sz="2800" dirty="0"/>
          </a:p>
        </p:txBody>
      </p:sp>
      <p:sp>
        <p:nvSpPr>
          <p:cNvPr id="4" name="QB_7_AN.196_1#c08df891f.blank?vcp=1&amp;vis=1&amp;pid=e8a24e335&amp;color=0,0,0&amp;vpa=57&amp;vtp=1&amp;vaab=1&amp;bbb=1"/>
          <p:cNvSpPr/>
          <p:nvPr/>
        </p:nvSpPr>
        <p:spPr>
          <a:xfrm>
            <a:off x="9770650" y="261019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9：2</a:t>
            </a:r>
            <a:endParaRPr lang="en-US" altLang="zh-CN" sz="2800" dirty="0"/>
          </a:p>
        </p:txBody>
      </p:sp>
      <p:pic>
        <p:nvPicPr>
          <p:cNvPr id="5" name="QB_7_BD.195_1#c08df891f?iti=70&amp;vcp=1&amp;vis=1&amp;pid=e8a24e33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3365595"/>
            <a:ext cx="3584448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95_2#c08df891f?iti=70&amp;vcp=1&amp;vis=1&amp;pid=e8a24e335&amp;color=0,0,0&amp;vtp=1&amp;vaab=1&amp;bbb=1"/>
          <p:cNvSpPr/>
          <p:nvPr/>
        </p:nvSpPr>
        <p:spPr>
          <a:xfrm>
            <a:off x="5442871" y="4919059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98_1#a2c35a501?iti=72&amp;htil=40&amp;vcp=1&amp;vis=1&amp;pid=e8a24e3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5825" y="1243552"/>
            <a:ext cx="2093976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98_2#a2c35a501?iti=72&amp;htil=40&amp;vcp=1&amp;vis=1&amp;pid=e8a24e335&amp;color=0,0,0&amp;vtp=1&amp;vaab=1&amp;bbb=1"/>
          <p:cNvSpPr/>
          <p:nvPr/>
        </p:nvSpPr>
        <p:spPr>
          <a:xfrm>
            <a:off x="9870032" y="446122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98_3#a2c35a501?htil=40&amp;sp=1&amp;vcp=1&amp;vis=1&amp;pid=e8a24e335&amp;color=0,0,0&amp;vtp=1&amp;vaab=1&amp;bt=1&amp;bbb=1&amp;hb=1"/>
              <p:cNvSpPr/>
              <p:nvPr/>
            </p:nvSpPr>
            <p:spPr>
              <a:xfrm>
                <a:off x="539496" y="1225264"/>
                <a:ext cx="8878824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（2024·广西梧州·模拟）如图B9-12所示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，竖放在水平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地面上的实心长方体质量为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，棱长分别为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，该长方体的密度为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了使该长方体对水平地面的压强减少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1 600 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，拟采取的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：将长方体平放或侧放后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，在上部沿水平方向切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去一定质量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。若要使切去的质量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较小，则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的较小值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98_3#a2c35a501?htil=40&amp;sp=1&amp;vcp=1&amp;vis=1&amp;pid=e8a24e3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8878824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4" t="-8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a2c35a501?iti=73&amp;htil=41&amp;vcp=1&amp;vis=1&amp;pid=e8a24e33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3785" y="581831"/>
            <a:ext cx="1840790" cy="271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a2c35a501?iti=73&amp;htil=41&amp;vcp=1&amp;vis=1&amp;pid=e8a24e335&amp;color=0,0,0&amp;vtp=1&amp;vaab=1&amp;bbb=1"/>
          <p:cNvSpPr/>
          <p:nvPr/>
        </p:nvSpPr>
        <p:spPr>
          <a:xfrm>
            <a:off x="9921399" y="3425805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a2c35a501?htil=41&amp;vcp=1&amp;vis=1&amp;pid=e8a24e335&amp;color=0,0,0&amp;vtp=1&amp;vaab=1&amp;bt=1&amp;bbb=1&amp;hb=1&amp;hs=1"/>
              <p:cNvSpPr/>
              <p:nvPr/>
            </p:nvSpPr>
            <p:spPr>
              <a:xfrm>
                <a:off x="539496" y="554400"/>
                <a:ext cx="8878824" cy="357308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长方体的体积为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该长方体的密度为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由柱体压强公式可知，此时长方体对地面的压强为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，要使压强减小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，则柱体高度变为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a2c35a501?htil=41&amp;vcp=1&amp;vis=1&amp;pid=e8a24e33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878824" cy="3573082"/>
              </a:xfrm>
              <a:prstGeom prst="rect">
                <a:avLst/>
              </a:prstGeom>
              <a:blipFill rotWithShape="1">
                <a:blip r:embed="rId4"/>
                <a:stretch>
                  <a:fillRect l="-4" t="-1" b="-18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a2c35a501?htil=41&amp;vcp=1&amp;vis=1&amp;pid=e8a24e335&amp;color=0,0,0&amp;vtp=1&amp;vaab=1&amp;bt=1&amp;bbb=1&amp;hb=1&amp;hs=1"/>
              <p:cNvSpPr/>
              <p:nvPr/>
            </p:nvSpPr>
            <p:spPr>
              <a:xfrm>
                <a:off x="539995" y="4127482"/>
                <a:ext cx="11112011" cy="18841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−1 600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，使柱体平放时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压强的变化量最大，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柱体需切去的部分最少，切去的质量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−0.04 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a2c35a501?htil=41&amp;vcp=1&amp;vis=1&amp;pid=e8a24e33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127482"/>
                <a:ext cx="11112011" cy="1884109"/>
              </a:xfrm>
              <a:prstGeom prst="rect">
                <a:avLst/>
              </a:prstGeom>
              <a:blipFill rotWithShape="1">
                <a:blip r:embed="rId5"/>
                <a:stretch>
                  <a:fillRect l="-2" t="-33" r="4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98_1#a2c35a501?iti=72&amp;htil=40&amp;vcp=1&amp;vis=1&amp;pid=e8a24e3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5825" y="1243552"/>
            <a:ext cx="2093976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98_2#a2c35a501?iti=72&amp;htil=40&amp;vcp=1&amp;vis=1&amp;pid=e8a24e335&amp;color=0,0,0&amp;vtp=1&amp;vaab=1&amp;bbb=1"/>
          <p:cNvSpPr/>
          <p:nvPr/>
        </p:nvSpPr>
        <p:spPr>
          <a:xfrm>
            <a:off x="9870032" y="446122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98_3#a2c35a501?htil=40&amp;sp=1&amp;vcp=1&amp;vis=1&amp;pid=e8a24e335&amp;color=0,0,0&amp;vtp=1&amp;vaab=1&amp;bt=1&amp;bbb=1&amp;hb=1"/>
              <p:cNvSpPr/>
              <p:nvPr/>
            </p:nvSpPr>
            <p:spPr>
              <a:xfrm>
                <a:off x="539496" y="1225264"/>
                <a:ext cx="8878824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（2024·广西梧州·模拟）如图B9-12所示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，竖放在水平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地面上的实心长方体质量为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，棱长分别为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，该长方体的密度为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了使该长方体对水平地面的压强减少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1 600 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，拟采取的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：将长方体平放或侧放后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，在上部沿水平方向切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去一定质量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。若要使切去的质量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较小，则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的较小值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98_3#a2c35a501?htil=40&amp;sp=1&amp;vcp=1&amp;vis=1&amp;pid=e8a24e3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8878824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4" t="-8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99_1#a2c35a501.blank?vcp=1&amp;vis=1&amp;pid=e8a24e335&amp;color=0,0,0&amp;vpa=58&amp;vtp=1&amp;vaab=1&amp;bbb=1"/>
              <p:cNvSpPr/>
              <p:nvPr/>
            </p:nvSpPr>
            <p:spPr>
              <a:xfrm>
                <a:off x="6008433" y="2609056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99_1#a2c35a501.blank?vcp=1&amp;vis=1&amp;pid=e8a24e335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8433" y="2609056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5" t="-115" r="28" b="-7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00_1#a2c35a501.blank?vcp=1&amp;vis=1&amp;pid=e8a24e335&amp;color=0,0,0&amp;vpa=59&amp;vtp=1&amp;vaab=1&amp;bbb=1"/>
          <p:cNvSpPr/>
          <p:nvPr/>
        </p:nvSpPr>
        <p:spPr>
          <a:xfrm>
            <a:off x="867315" y="506002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e26b779f?vcp=1&amp;pid=d05cb2e6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7_BD.202_1#14e7ce9fb?iti=74&amp;htil=42&amp;vcp=1&amp;vis=1&amp;pid=ae26b77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3317" y="1294672"/>
            <a:ext cx="2862072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2_2#14e7ce9fb?iti=74&amp;htil=42&amp;vcp=1&amp;vis=1&amp;pid=ae26b779f&amp;color=0,0,0&amp;vtp=1&amp;vaab=1&amp;bbb=1"/>
          <p:cNvSpPr/>
          <p:nvPr/>
        </p:nvSpPr>
        <p:spPr>
          <a:xfrm>
            <a:off x="9580473" y="248237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202_3#14e7ce9fb?htil=42&amp;sp=1&amp;vcp=1&amp;vis=1&amp;pid=ae26b779f&amp;color=0,0,0&amp;vtp=1&amp;vaab=1&amp;bbb=1&amp;hb=1&amp;hs=1"/>
              <p:cNvSpPr/>
              <p:nvPr/>
            </p:nvSpPr>
            <p:spPr>
              <a:xfrm>
                <a:off x="539496" y="1267240"/>
                <a:ext cx="811987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如图B9-8所示，实心均匀正方体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，它们的高度分别为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202_3#14e7ce9fb?htil=42&amp;sp=1&amp;vcp=1&amp;vis=1&amp;pid=ae26b77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119872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2" r="6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203_1#820436a35?vcp=1&amp;vis=1&amp;pid=14e7ce9fb&amp;color=0,0,0&amp;vtp=1&amp;vaab=1&amp;bbb=1&amp;hs=1"/>
              <p:cNvSpPr/>
              <p:nvPr/>
            </p:nvSpPr>
            <p:spPr>
              <a:xfrm>
                <a:off x="539496" y="318355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203_1#820436a35?vcp=1&amp;vis=1&amp;pid=14e7ce9fb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3554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204_1#302e1a087?vcp=1&amp;vis=1&amp;pid=14e7ce9fb&amp;color=0,0,0&amp;vtp=1&amp;vaab=1&amp;bbb=1&amp;hb=1&amp;hs=1"/>
              <p:cNvSpPr/>
              <p:nvPr/>
            </p:nvSpPr>
            <p:spPr>
              <a:xfrm>
                <a:off x="539496" y="37399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上沿水平方向按相同比例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截下一部分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，并将截下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的部分分别叠放在对方剩余部分上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剩余部分对水平地面的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。请通过计算比较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的大小关系及其对应的比例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的取值范围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204_1#302e1a087?vcp=1&amp;vis=1&amp;pid=14e7ce9f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9941"/>
                <a:ext cx="1110996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3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05_1#820436a35?vcp=1&amp;vis=1&amp;pid=14e7ce9fb&amp;color=0,0,0&amp;vtp=1&amp;vaab=1&amp;bt=1&amp;bbb=1"/>
              <p:cNvSpPr/>
              <p:nvPr/>
            </p:nvSpPr>
            <p:spPr>
              <a:xfrm>
                <a:off x="539496" y="76212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205_1#820436a35?vcp=1&amp;vis=1&amp;pid=14e7ce9f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62127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3" b="-123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05_2#820436a35?iti=75&amp;vcp=1&amp;vis=1&amp;pid=14e7ce9f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152" y="1452880"/>
            <a:ext cx="2898648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5_3#820436a35?iti=75&amp;vcp=1&amp;vis=1&amp;pid=14e7ce9fb&amp;color=0,0,0&amp;vtp=1&amp;vaab=1&amp;bbb=1"/>
          <p:cNvSpPr/>
          <p:nvPr/>
        </p:nvSpPr>
        <p:spPr>
          <a:xfrm>
            <a:off x="5520595" y="264058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820436a35?vcp=1&amp;vis=1&amp;pid=14e7ce9fb&amp;color=0,0,0&amp;vtp=1&amp;vaab=1&amp;bbb=1"/>
              <p:cNvSpPr/>
              <p:nvPr/>
            </p:nvSpPr>
            <p:spPr>
              <a:xfrm>
                <a:off x="539496" y="3218180"/>
                <a:ext cx="11109960" cy="265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对水平地面的压强为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820436a35?vcp=1&amp;vis=1&amp;pid=14e7ce9f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18180"/>
                <a:ext cx="11109960" cy="2654300"/>
              </a:xfrm>
              <a:prstGeom prst="rect">
                <a:avLst/>
              </a:prstGeom>
              <a:blipFill rotWithShape="1">
                <a:blip r:embed="rId5"/>
                <a:stretch>
                  <a:fillRect l="-3" r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07_1#302e1a087?vcp=1&amp;vis=1&amp;pid=14e7ce9fb&amp;color=0,0,0&amp;vtp=1&amp;vaab=1&amp;bt=1&amp;bbb=1&amp;hb=1"/>
              <p:cNvSpPr/>
              <p:nvPr/>
            </p:nvSpPr>
            <p:spPr>
              <a:xfrm>
                <a:off x="539496" y="124075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上沿水平方向按相同比例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截下一部分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，并将截下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的部分分别叠放在对方剩余部分上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剩余部分对水平地面的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。请通过计算比较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的大小关系及其对应的比例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的取值范围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207_1#302e1a087?vcp=1&amp;vis=1&amp;pid=14e7ce9f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075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07_2#302e1a087?iti=76&amp;vcp=1&amp;vis=1&amp;pid=14e7ce9f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152" y="3862546"/>
            <a:ext cx="2898648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7_3#302e1a087?iti=76&amp;vcp=1&amp;vis=1&amp;pid=14e7ce9fb&amp;color=0,0,0&amp;vtp=1&amp;vaab=1&amp;bbb=1"/>
          <p:cNvSpPr/>
          <p:nvPr/>
        </p:nvSpPr>
        <p:spPr>
          <a:xfrm>
            <a:off x="5520595" y="505025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302e1a087?iti=77&amp;htil=43&amp;vcp=1&amp;vis=1&amp;pid=14e7ce9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0191" y="724248"/>
            <a:ext cx="2862072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302e1a087?iti=77&amp;htil=43&amp;vcp=1&amp;vis=1&amp;pid=14e7ce9fb&amp;color=0,0,0&amp;vtp=1&amp;vaab=1&amp;bbb=1"/>
          <p:cNvSpPr/>
          <p:nvPr/>
        </p:nvSpPr>
        <p:spPr>
          <a:xfrm>
            <a:off x="9207347" y="191195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图B9-8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302e1a087?htil=43&amp;vcp=1&amp;vis=1&amp;pid=14e7ce9fb&amp;color=0,0,0&amp;vtp=1&amp;vaab=1&amp;bt=1&amp;bbb=1&amp;hb=1&amp;hs=1"/>
              <p:cNvSpPr/>
              <p:nvPr/>
            </p:nvSpPr>
            <p:spPr>
              <a:xfrm>
                <a:off x="539496" y="696817"/>
                <a:ext cx="8119872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302e1a087?htil=43&amp;vcp=1&amp;vis=1&amp;pid=14e7ce9f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6817"/>
                <a:ext cx="8119872" cy="2032000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6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302e1a087?htil=43&amp;vcp=1&amp;vis=1&amp;pid=14e7ce9fb&amp;color=0,0,0&amp;vtp=1&amp;vaab=1&amp;bt=1&amp;bbb=1&amp;hb=1&amp;hs=1"/>
              <p:cNvSpPr/>
              <p:nvPr/>
            </p:nvSpPr>
            <p:spPr>
              <a:xfrm>
                <a:off x="539995" y="2703862"/>
                <a:ext cx="11112011" cy="337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剩余部分对水平地面的压力为分别为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302e1a087?htil=43&amp;vcp=1&amp;vis=1&amp;pid=14e7ce9f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703862"/>
                <a:ext cx="11112011" cy="3378200"/>
              </a:xfrm>
              <a:prstGeom prst="rect">
                <a:avLst/>
              </a:prstGeom>
              <a:blipFill rotWithShape="1">
                <a:blip r:embed="rId5"/>
                <a:stretch>
                  <a:fillRect l="-2" t="-1" r="4" b="-13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4596</Words>
  <Application>Microsoft Office PowerPoint</Application>
  <PresentationFormat>宽屏</PresentationFormat>
  <Paragraphs>853</Paragraphs>
  <Slides>100</Slides>
  <Notes>93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100</vt:i4>
      </vt:variant>
    </vt:vector>
  </HeadingPairs>
  <TitlesOfParts>
    <vt:vector size="110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15</cp:revision>
  <dcterms:created xsi:type="dcterms:W3CDTF">2024-12-11T09:25:00Z</dcterms:created>
  <dcterms:modified xsi:type="dcterms:W3CDTF">2025-07-24T02:03:50Z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EE192C3AAEC244888EAC10767C39A3AB_12</vt:lpwstr>
  </property>
  <property fmtid="{D5CDD505-2E9C-101B-9397-08002B2CF9AE}" pid="3" name="KSOProductBuildVer">
    <vt:lpwstr>2052-12.1.0.18912</vt:lpwstr>
  </property>
</Properties>
</file>