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9" r:id="rId15"/>
    <p:sldId id="269" r:id="rId16"/>
    <p:sldId id="270" r:id="rId17"/>
    <p:sldId id="273" r:id="rId18"/>
    <p:sldId id="304" r:id="rId19"/>
    <p:sldId id="305" r:id="rId20"/>
    <p:sldId id="274" r:id="rId21"/>
    <p:sldId id="275" r:id="rId22"/>
    <p:sldId id="301" r:id="rId23"/>
    <p:sldId id="276" r:id="rId24"/>
    <p:sldId id="277" r:id="rId25"/>
    <p:sldId id="278" r:id="rId26"/>
    <p:sldId id="279" r:id="rId27"/>
    <p:sldId id="302" r:id="rId28"/>
    <p:sldId id="280" r:id="rId29"/>
    <p:sldId id="281" r:id="rId30"/>
    <p:sldId id="303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1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035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88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1c3e6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227E2B-703C-4C07-A7E1-8EE857A205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1c3e6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764442-FAAB-4499-B778-B2122117EC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f05a0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80baea2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aff05a0a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80baea2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2404A7-A21F-AA94-893D-EAECDC61272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2C8DE68-CA1D-44FC-9FA7-5466A4A1A3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645639-4B78-47B3-860C-C3574486C4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f05a0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80baea2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aff05a0a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80baea2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a3d74d8c?htil=3&amp;vcp=1&amp;vis=1&amp;pid=7fa2a251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325" y="1354582"/>
            <a:ext cx="578815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3a3d74d8c?htil=3&amp;vcp=1&amp;vis=1&amp;pid=7fa2a251a&amp;color=0,0,0&amp;vtp=1&amp;vaab=1&amp;bt=1&amp;bbb=1&amp;hb=1&amp;hs=1"/>
          <p:cNvSpPr/>
          <p:nvPr/>
        </p:nvSpPr>
        <p:spPr>
          <a:xfrm>
            <a:off x="539496" y="1217422"/>
            <a:ext cx="51846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：观察并记录家蚕的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下图为小青同学饲养过程中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拍摄的照片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，请完成以下记录。</a:t>
            </a:r>
            <a:endParaRPr lang="en-US" altLang="zh-CN" sz="2800" dirty="0"/>
          </a:p>
        </p:txBody>
      </p:sp>
      <p:sp>
        <p:nvSpPr>
          <p:cNvPr id="4" name="QB_5_BD.13_1#ba36be400?vaa=1&amp;vcp=1&amp;vis=1&amp;pid=7fa2a251a&amp;color=0,0,0&amp;vtp=1&amp;vaab=1&amp;bbb=1&amp;hb=1&amp;hs=1"/>
          <p:cNvSpPr/>
          <p:nvPr/>
        </p:nvSpPr>
        <p:spPr>
          <a:xfrm>
            <a:off x="539496" y="37807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（2）小青观察到，家蚕幼虫有蜕皮现象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成虫胸部长有三对足、两对翅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蚕的生长发育经过上图几个阶段，其发育过程为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4_1#ba36be400.blank?vaa=1&amp;vcp=1&amp;vis=1&amp;pid=7fa2a251a&amp;color=0,0,0&amp;vpa=6&amp;vtp=1&amp;vaab=1&amp;bbb=1&amp;hb=1"/>
          <p:cNvSpPr/>
          <p:nvPr/>
        </p:nvSpPr>
        <p:spPr>
          <a:xfrm>
            <a:off x="539496" y="37502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外骨骼不能随着昆虫身体的生长而长大</a:t>
            </a:r>
            <a:endParaRPr lang="en-US" altLang="zh-CN" sz="2800" dirty="0"/>
          </a:p>
        </p:txBody>
      </p:sp>
      <p:sp>
        <p:nvSpPr>
          <p:cNvPr id="6" name="QB_5_AN.15_1#ba36be400.blank?vaa=1&amp;vcp=1&amp;vis=1&amp;pid=7fa2a251a&amp;color=0,0,0&amp;vpa=7&amp;vtp=1&amp;vaab=1&amp;bbb=1"/>
          <p:cNvSpPr/>
          <p:nvPr/>
        </p:nvSpPr>
        <p:spPr>
          <a:xfrm>
            <a:off x="9617614" y="43979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</a:t>
            </a:r>
            <a:endParaRPr lang="en-US" altLang="zh-CN" sz="2800" dirty="0"/>
          </a:p>
        </p:txBody>
      </p:sp>
      <p:sp>
        <p:nvSpPr>
          <p:cNvPr id="7" name="QB_5_AN.16_1#ba36be400.blank?vaa=1&amp;vcp=1&amp;vis=1&amp;pid=7fa2a251a&amp;color=0,0,0&amp;vpa=8&amp;vtp=1&amp;vaab=1&amp;bbb=1"/>
          <p:cNvSpPr/>
          <p:nvPr/>
        </p:nvSpPr>
        <p:spPr>
          <a:xfrm>
            <a:off x="8017414" y="502469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bcc2a131?vcp=1&amp;vis=1&amp;pid=7fa2a251a&amp;color=0,0,0&amp;vtp=1&amp;vaab=1&amp;bt=1&amp;bbb=1&amp;hb=1"/>
          <p:cNvSpPr/>
          <p:nvPr/>
        </p:nvSpPr>
        <p:spPr>
          <a:xfrm>
            <a:off x="539496" y="7007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任务二：探究温度对家蚕卵孵化率的影响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小叶同学在饲养过程中发现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，孵化蚕卵时，室温不同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，蚕卵的孵化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率也不同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5_BD#8bcc2a131?colgroup=2,4,4,4,6,4&amp;vcp=1&amp;vis=1&amp;pid=7fa2a251a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6004127"/>
                  </p:ext>
                </p:extLst>
              </p:nvPr>
            </p:nvGraphicFramePr>
            <p:xfrm>
              <a:off x="539496" y="3317939"/>
              <a:ext cx="11045952" cy="2826639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湿度/%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孵化出幼蚕所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需的时间/天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5_BD#8bcc2a131?colgroup=2,4,4,4,6,4&amp;vcp=1&amp;vis=1&amp;pid=7fa2a251a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6004127"/>
                  </p:ext>
                </p:extLst>
              </p:nvPr>
            </p:nvGraphicFramePr>
            <p:xfrm>
              <a:off x="539496" y="3317939"/>
              <a:ext cx="11045952" cy="2826639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4803" t="-1639" r="-332566" b="-168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湿度/%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孵化出幼蚕所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需的时间/天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7_1#660ac4ba2?vaa=1&amp;vcp=1&amp;vis=1&amp;pid=7fa2a251a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（4）从实验方案分析，丙组的蚕卵数应该是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个，作出这一判断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（5）根据实验结果，请你从提高蚕卵孵化率的角度，给蚕农提出一条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合理的建议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5_AN.1_1#660ac4ba2.blank?vaa=1&amp;vcp=1&amp;vis=1&amp;pid=7fa2a251a&amp;color=0,0,0&amp;mp=1&amp;vpa=9&amp;vtp=1&amp;vaab=1&amp;bbb=1"/>
          <p:cNvSpPr/>
          <p:nvPr/>
        </p:nvSpPr>
        <p:spPr>
          <a:xfrm>
            <a:off x="3928015" y="1853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5_AN.2_1#660ac4ba2.blank?vaa=1&amp;vcp=1&amp;vis=1&amp;pid=7fa2a251a&amp;color=0,0,0&amp;vpa=10&amp;vtp=1&amp;vaab=1&amp;bbb=1"/>
          <p:cNvSpPr/>
          <p:nvPr/>
        </p:nvSpPr>
        <p:spPr>
          <a:xfrm>
            <a:off x="7484014" y="2501614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5_AN.3_1#660ac4ba2.blank?vaa=1&amp;vcp=1&amp;vis=1&amp;pid=7fa2a251a&amp;color=0,0,0&amp;vpa=11&amp;vtp=1&amp;vaab=1&amp;bbb=1"/>
          <p:cNvSpPr/>
          <p:nvPr/>
        </p:nvSpPr>
        <p:spPr>
          <a:xfrm>
            <a:off x="1972214" y="3149314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探究实验要遵循单一变量的原则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23_1#660ac4ba2.blank?vaa=1&amp;vcp=1&amp;vis=1&amp;pid=7fa2a251a&amp;color=0,0,0&amp;vpa=12&amp;vtp=1&amp;vaab=1&amp;bbb=1"/>
              <p:cNvSpPr/>
              <p:nvPr/>
            </p:nvSpPr>
            <p:spPr>
              <a:xfrm>
                <a:off x="2645314" y="4539075"/>
                <a:ext cx="42529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孵化温度控制在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5_AN.23_1#660ac4ba2.blank?vaa=1&amp;vcp=1&amp;vis=1&amp;pid=7fa2a251a&amp;color=0,0,0&amp;vpa=1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314" y="4539075"/>
                <a:ext cx="4252913" cy="410782"/>
              </a:xfrm>
              <a:prstGeom prst="rect">
                <a:avLst/>
              </a:prstGeom>
              <a:blipFill>
                <a:blip r:embed="rId3"/>
                <a:stretch>
                  <a:fillRect l="-1862" t="-37313" r="-1719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7fa2a251a?vaa=1&amp;vcp=1&amp;vis=1&amp;pid=aff05a0a8&amp;color=0,0,0&amp;vtp=1&amp;vaab=1&amp;bt=1&amp;bbb=1&amp;hb=1"/>
              <p:cNvSpPr/>
              <p:nvPr/>
            </p:nvSpPr>
            <p:spPr>
              <a:xfrm>
                <a:off x="539496" y="862330"/>
                <a:ext cx="11109960" cy="581171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</a:t>
                </a:r>
                <a:r>
                  <a:rPr lang="zh-CN" altLang="en-US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拨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</a:rPr>
                  <a:t>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答此类试题要考虑“结构与功能”“物质与能量”“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因果关系”等跨学科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概念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。（1）桑树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月开花，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月果熟，能形成果实（桑葚），属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子植物。植物细胞的液泡内含细胞液，细胞液中溶解着色素、糖类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质。（2）家蚕体表具有坚硬的外骨骼，外骨骼不能随昆虫身体的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生长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而长大，所以会出现蜕掉原来外骨骼的现象。家蚕的生殖和发育经过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“卵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蛹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成虫”四个时期，属于完全变态发育。（3）对照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在研究一种条件对研究对象的影响时，除了这种条件不同外，其他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EX.1_1#7fa2a251a?vaa=1&amp;vcp=1&amp;vis=1&amp;pid=aff05a0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2330"/>
                <a:ext cx="11109960" cy="5811719"/>
              </a:xfrm>
              <a:prstGeom prst="rect">
                <a:avLst/>
              </a:prstGeom>
              <a:blipFill>
                <a:blip r:embed="rId3"/>
                <a:stretch>
                  <a:fillRect l="-1976" r="-8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7fa2a251a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88362910-AF1D-26B1-7825-E4430850D503}"/>
                  </a:ext>
                </a:extLst>
              </p:cNvPr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件都应相同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，而这个不同的条件就是变量。本实验探究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“温度对蚕卵孵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化率的影响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”，甲、乙、丙三组除了温度条件不同外，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其他条件都相同，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所以温度是变量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。（4）探究实验要遵循单一变量原则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，即除了变量不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同外其他条件都应该相同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。所以，丙组的蚕卵数应该是1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000个。（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根据实验结果可知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时蚕卵孵化率最高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(98%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，所以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，孵化温度应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7fa2a251a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88362910-AF1D-26B1-7825-E4430850D5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2"/>
                <a:stretch>
                  <a:fillRect l="-1976" r="-2305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56598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59dfdcfc5?vaa=1&amp;vcp=1&amp;vis=1&amp;pid=aff05a0a8&amp;color=0,0,0&amp;vtp=1&amp;vaab=1&amp;bt=1&amp;bbb=1&amp;hb=1"/>
          <p:cNvSpPr/>
          <p:nvPr/>
        </p:nvSpPr>
        <p:spPr>
          <a:xfrm>
            <a:off x="539496" y="15435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湖南张家界·一模改编）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创新题·植物栽培类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展“建设绿色校园”跨学科实践活动中，有小组实施“利用小菜园为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增绿”的项目，为提高蔬菜的产量，同学们进行了探究活动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5_BD.26_1#83353f2fb?vaa=1&amp;vcp=1&amp;vis=1&amp;pid=59dfdcfc5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（1）同学们种植的小白菜生长周期约为60天，幼苗出土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20天左右移栽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到实验槽进行相关实验。移栽时可以采取的提高成活率的措施有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答出一点即可）。</a:t>
            </a:r>
            <a:endParaRPr lang="en-US" altLang="zh-CN" sz="2800" dirty="0"/>
          </a:p>
        </p:txBody>
      </p:sp>
      <p:sp>
        <p:nvSpPr>
          <p:cNvPr id="4" name="QB_5_AN.27_1#83353f2fb.blank?vaa=1&amp;vcp=1&amp;vis=1&amp;pid=59dfdcfc5&amp;color=0,0,0&amp;vpa=13&amp;vtp=1&amp;vaab=1&amp;bbb=1&amp;hb=1"/>
          <p:cNvSpPr/>
          <p:nvPr/>
        </p:nvSpPr>
        <p:spPr>
          <a:xfrm>
            <a:off x="539496" y="40845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遮阴处理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、根部带土移栽等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fcf0e3ce3?sp=1&amp;vaa=1&amp;vcp=1&amp;vis=1&amp;pid=59dfdcfc5&amp;color=0,0,0&amp;vtp=1&amp;vaab=1&amp;bt=1&amp;bbb=1&amp;hb=1"/>
          <p:cNvSpPr/>
          <p:nvPr/>
        </p:nvSpPr>
        <p:spPr>
          <a:xfrm>
            <a:off x="539496" y="5653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（2）菜园采用滴灌方式浇水，水中含氧量是否会影响蔬菜产量呢？同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学们研究了不同增氧滴灌方式对小白菜产量的影响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ctr" defTabSz="914400" rtl="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实验方案表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5_BD.28_3#fcf0e3ce3?colgroup=2,14,7,4&amp;vaa=1&amp;vcp=1&amp;vis=1&amp;pid=59dfdcfc5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076266"/>
                  </p:ext>
                </p:extLst>
              </p:nvPr>
            </p:nvGraphicFramePr>
            <p:xfrm>
              <a:off x="539496" y="1900141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5_BD.28_3#fcf0e3ce3?colgroup=2,14,7,4&amp;vaa=1&amp;vcp=1&amp;vis=1&amp;pid=59dfdcfc5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076266"/>
                  </p:ext>
                </p:extLst>
              </p:nvPr>
            </p:nvGraphicFramePr>
            <p:xfrm>
              <a:off x="539496" y="1900141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2372" t="-303191" r="-641" b="-297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5_BD.28_4#fcf0e3ce3?iti=1&amp;vaa=1&amp;vcp=1&amp;vis=1&amp;pid=59dfdcfc5&amp;color=0,0,0&amp;tib=255,255,255&amp;vtp=1&amp;vaab=1" descr="preencoded.png">
            <a:extLst>
              <a:ext uri="{FF2B5EF4-FFF2-40B4-BE49-F238E27FC236}">
                <a16:creationId xmlns:a16="http://schemas.microsoft.com/office/drawing/2014/main" id="{54706717-BCA4-3C30-A88D-543806B39A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5069" y="4441883"/>
            <a:ext cx="350215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28_5#fcf0e3ce3?iti=1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FBD3523C-FA4C-8FE3-8536-6951505E4D3D}"/>
              </a:ext>
            </a:extLst>
          </p:cNvPr>
          <p:cNvSpPr/>
          <p:nvPr/>
        </p:nvSpPr>
        <p:spPr>
          <a:xfrm>
            <a:off x="4687007" y="5121162"/>
            <a:ext cx="32813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实验装置示意图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28_10#fcf0e3ce3?sp=1&amp;vaa=1&amp;vcp=1&amp;vis=1&amp;pid=59dfdcfc5&amp;color=0,0,0&amp;vtp=1&amp;vaab=1&amp;bt=1&amp;bbb=1&amp;hb=1"/>
              <p:cNvSpPr/>
              <p:nvPr/>
            </p:nvSpPr>
            <p:spPr>
              <a:xfrm>
                <a:off x="539496" y="3763517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①针对待研究问题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，他们作出的假设是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②实验方案表中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，起对照作用的是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”应为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28_10#fcf0e3ce3?sp=1&amp;vaa=1&amp;vcp=1&amp;vis=1&amp;pid=59dfdcfc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3517"/>
                <a:ext cx="11109960" cy="1709357"/>
              </a:xfrm>
              <a:prstGeom prst="rect">
                <a:avLst/>
              </a:prstGeom>
              <a:blipFill>
                <a:blip r:embed="rId3"/>
                <a:stretch>
                  <a:fillRect l="-1976" t="-1779" r="-878" b="-12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29_1#fcf0e3ce3.blank?vaa=1&amp;vcp=1&amp;vis=1&amp;pid=59dfdcfc5&amp;color=0,0,0&amp;vpa=14&amp;vtp=1&amp;vaab=1&amp;bbb=1&amp;hb=1"/>
          <p:cNvSpPr/>
          <p:nvPr/>
        </p:nvSpPr>
        <p:spPr>
          <a:xfrm>
            <a:off x="539496" y="3733418"/>
            <a:ext cx="11109960" cy="11175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水中含氧量会影响蔬菜产量，含氧量增加能提高蔬菜产量</a:t>
            </a:r>
            <a:endParaRPr lang="en-US" altLang="zh-CN" sz="2800" dirty="0"/>
          </a:p>
        </p:txBody>
      </p:sp>
      <p:sp>
        <p:nvSpPr>
          <p:cNvPr id="7" name="QB_5_AN.30_1#fcf0e3ce3.blank?vaa=1&amp;vcp=1&amp;vis=1&amp;pid=59dfdcfc5&amp;color=0,0,0&amp;vpa=15&amp;vtp=1&amp;vaab=1"/>
          <p:cNvSpPr/>
          <p:nvPr/>
        </p:nvSpPr>
        <p:spPr>
          <a:xfrm>
            <a:off x="5858415" y="49061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5_AN.31_1#fcf0e3ce3.blank?vaa=1&amp;vcp=1&amp;vis=1&amp;pid=59dfdcfc5&amp;color=0,0,0&amp;vpa=16&amp;vtp=1&amp;vaab=1&amp;bbb=1"/>
          <p:cNvSpPr/>
          <p:nvPr/>
        </p:nvSpPr>
        <p:spPr>
          <a:xfrm>
            <a:off x="8276178" y="4906136"/>
            <a:ext cx="1423988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1次/3天</a:t>
            </a:r>
            <a:endParaRPr lang="en-US" altLang="zh-CN" sz="2800" dirty="0"/>
          </a:p>
        </p:txBody>
      </p:sp>
      <p:sp>
        <p:nvSpPr>
          <p:cNvPr id="17" name="QB_5_BD.28_1#fcf0e3ce3?sp=1&amp;vaa=1&amp;vcp=1&amp;vis=1&amp;pid=59dfdcfc5&amp;color=0,0,0&amp;vtp=1&amp;vaab=1&amp;bt=1&amp;bbb=1&amp;hb=1">
            <a:extLst>
              <a:ext uri="{FF2B5EF4-FFF2-40B4-BE49-F238E27FC236}">
                <a16:creationId xmlns:a16="http://schemas.microsoft.com/office/drawing/2014/main" id="{DB6D2376-D7F4-C886-CD2D-FCAEBEBA75CF}"/>
              </a:ext>
            </a:extLst>
          </p:cNvPr>
          <p:cNvSpPr/>
          <p:nvPr/>
        </p:nvSpPr>
        <p:spPr>
          <a:xfrm>
            <a:off x="588264" y="402403"/>
            <a:ext cx="11109960" cy="982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实验方案表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B_5_BD.28_3#fcf0e3ce3?colgroup=2,14,7,4&amp;vaa=1&amp;vcp=1&amp;vis=1&amp;pid=59dfdcfc5&amp;color=0,0,0&amp;vtp=1&amp;vaab=1&amp;bbb=1">
                <a:extLst>
                  <a:ext uri="{FF2B5EF4-FFF2-40B4-BE49-F238E27FC236}">
                    <a16:creationId xmlns:a16="http://schemas.microsoft.com/office/drawing/2014/main" id="{2E0F70BB-BA09-5F8B-58FD-0C6C9AE588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4948725"/>
                  </p:ext>
                </p:extLst>
              </p:nvPr>
            </p:nvGraphicFramePr>
            <p:xfrm>
              <a:off x="539496" y="1362234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B_5_BD.28_3#fcf0e3ce3?colgroup=2,14,7,4&amp;vaa=1&amp;vcp=1&amp;vis=1&amp;pid=59dfdcfc5&amp;color=0,0,0&amp;vtp=1&amp;vaab=1&amp;bbb=1">
                <a:extLst>
                  <a:ext uri="{FF2B5EF4-FFF2-40B4-BE49-F238E27FC236}">
                    <a16:creationId xmlns:a16="http://schemas.microsoft.com/office/drawing/2014/main" id="{2E0F70BB-BA09-5F8B-58FD-0C6C9AE588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4948725"/>
                  </p:ext>
                </p:extLst>
              </p:nvPr>
            </p:nvGraphicFramePr>
            <p:xfrm>
              <a:off x="539496" y="1362234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2372" t="-304255" r="-641" b="-297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5_BD.28_12#fcf0e3ce3?sp=1&amp;vaa=1&amp;vcp=1&amp;vis=1&amp;pid=59dfdcfc5&amp;color=0,0,0&amp;vtp=1&amp;vaab=1&amp;bbb=1&amp;hb=1"/>
          <p:cNvSpPr/>
          <p:nvPr/>
        </p:nvSpPr>
        <p:spPr>
          <a:xfrm>
            <a:off x="539496" y="409337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③图2、图3是部分实验结果，同学们将叶绿素相对含量作为预测产量的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指标之一，原因是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。图2中三组植物的叶绿素相对含量开始出现明显差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异的时间是第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天。</a:t>
            </a:r>
            <a:endParaRPr lang="en-US" altLang="zh-CN" sz="2800" dirty="0"/>
          </a:p>
        </p:txBody>
      </p:sp>
      <p:sp>
        <p:nvSpPr>
          <p:cNvPr id="9" name="QB_5_AN.32_1#fcf0e3ce3.blank?vaa=1&amp;vcp=1&amp;vis=1&amp;pid=59dfdcfc5&amp;color=0,0,0&amp;vpa=17&amp;vtp=1&amp;vaab=1&amp;bbb=1&amp;hb=1"/>
          <p:cNvSpPr/>
          <p:nvPr/>
        </p:nvSpPr>
        <p:spPr>
          <a:xfrm>
            <a:off x="539496" y="4660177"/>
            <a:ext cx="11109960" cy="11175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叶绿素相对含量越高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，光合作用越强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，制造的有机物越多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，产量越高</a:t>
            </a:r>
            <a:endParaRPr lang="en-US" altLang="zh-CN" sz="2800" dirty="0"/>
          </a:p>
        </p:txBody>
      </p:sp>
      <p:sp>
        <p:nvSpPr>
          <p:cNvPr id="10" name="QB_5_AN.33_1#fcf0e3ce3.blank?vaa=1&amp;vcp=1&amp;vis=1&amp;pid=59dfdcfc5&amp;color=0,0,0&amp;vpa=18&amp;vtp=1&amp;vaab=1&amp;bbb=1"/>
          <p:cNvSpPr/>
          <p:nvPr/>
        </p:nvSpPr>
        <p:spPr>
          <a:xfrm>
            <a:off x="2683414" y="5832895"/>
            <a:ext cx="614363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</a:t>
            </a:r>
            <a:endParaRPr lang="en-US" altLang="zh-CN" sz="2800" dirty="0"/>
          </a:p>
        </p:txBody>
      </p:sp>
      <p:pic>
        <p:nvPicPr>
          <p:cNvPr id="3" name="QB_5_BD.28_6#fcf0e3ce3?iti=2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D714C9B0-73A0-5B29-ED17-A491E020BF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037" y="685800"/>
            <a:ext cx="5696929" cy="271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4" name="QB_5_BD.28_7#fcf0e3ce3?iti=2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EA3C68A6-1D3D-C437-3D92-38A4C6CB7640}"/>
              </a:ext>
            </a:extLst>
          </p:cNvPr>
          <p:cNvSpPr/>
          <p:nvPr/>
        </p:nvSpPr>
        <p:spPr>
          <a:xfrm>
            <a:off x="423443" y="3488965"/>
            <a:ext cx="6126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不同增氧滴灌方式叶绿素含量变化</a:t>
            </a:r>
            <a:endParaRPr lang="en-US" altLang="zh-CN" sz="2800" dirty="0"/>
          </a:p>
        </p:txBody>
      </p:sp>
      <p:pic>
        <p:nvPicPr>
          <p:cNvPr id="15" name="QB_5_BD.28_8#fcf0e3ce3?iti=3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864A3D7C-9BE5-D835-CFF9-3E2859D189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7809" y="596484"/>
            <a:ext cx="4282155" cy="283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6" name="QB_5_BD.28_9#fcf0e3ce3?iti=3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66E75B86-C596-E659-E3E0-1B6B0DCE6B60}"/>
              </a:ext>
            </a:extLst>
          </p:cNvPr>
          <p:cNvSpPr/>
          <p:nvPr/>
        </p:nvSpPr>
        <p:spPr>
          <a:xfrm>
            <a:off x="7238757" y="3497961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不同增氧滴灌方式的产量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851997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5_BD.28_13#fcf0e3ce3?sp=1&amp;vaa=1&amp;vcp=1&amp;vis=1&amp;pid=59dfdcfc5&amp;color=0,0,0&amp;vtp=1&amp;vaab=1&amp;bbb=1&amp;hb=1"/>
          <p:cNvSpPr/>
          <p:nvPr/>
        </p:nvSpPr>
        <p:spPr>
          <a:xfrm>
            <a:off x="539496" y="463226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④由图3可知，增氧滴灌能够提高蔬菜产量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，推测原因是水中增氧有利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于促进根的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作用，促进根对水和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的吸收。两种增氧方式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增氧最佳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5_AN.34_1#fcf0e3ce3.blank?vaa=1&amp;vcp=1&amp;vis=1&amp;pid=59dfdcfc5&amp;color=0,0,0&amp;vpa=19&amp;vtp=1&amp;vaab=1&amp;bbb=1"/>
          <p:cNvSpPr/>
          <p:nvPr/>
        </p:nvSpPr>
        <p:spPr>
          <a:xfrm>
            <a:off x="2327814" y="5199062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12" name="QB_5_AN.35_1#fcf0e3ce3.blank?vaa=1&amp;vcp=1&amp;vis=1&amp;pid=59dfdcfc5&amp;color=0,0,0&amp;vpa=20&amp;vtp=1&amp;vaab=1&amp;bbb=1"/>
          <p:cNvSpPr/>
          <p:nvPr/>
        </p:nvSpPr>
        <p:spPr>
          <a:xfrm>
            <a:off x="6595014" y="5199062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无机盐</a:t>
            </a:r>
            <a:endParaRPr lang="en-US" altLang="zh-CN" sz="2800" dirty="0"/>
          </a:p>
        </p:txBody>
      </p:sp>
      <p:sp>
        <p:nvSpPr>
          <p:cNvPr id="13" name="QB_5_AN.36_1#fcf0e3ce3.blank?vaa=1&amp;vcp=1&amp;vis=1&amp;pid=59dfdcfc5&amp;color=0,0,0&amp;vpa=21&amp;vtp=1&amp;vaab=1&amp;bbb=1"/>
          <p:cNvSpPr/>
          <p:nvPr/>
        </p:nvSpPr>
        <p:spPr>
          <a:xfrm>
            <a:off x="1261015" y="5774880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</a:t>
            </a:r>
            <a:endParaRPr lang="en-US" altLang="zh-CN" sz="2800" dirty="0"/>
          </a:p>
        </p:txBody>
      </p:sp>
      <p:pic>
        <p:nvPicPr>
          <p:cNvPr id="2" name="QB_5_BD.28_8#fcf0e3ce3?iti=3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6F81A8FD-0C55-EB84-B4CD-E27B24D377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5657" y="654331"/>
            <a:ext cx="4126707" cy="272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28_9#fcf0e3ce3?iti=3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C0B1D720-89E8-8055-66F9-A1A876F4B802}"/>
              </a:ext>
            </a:extLst>
          </p:cNvPr>
          <p:cNvSpPr/>
          <p:nvPr/>
        </p:nvSpPr>
        <p:spPr>
          <a:xfrm>
            <a:off x="3736605" y="3452984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不同增氧滴灌方式的产量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8158355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  <p:bldP spid="1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A86727EC-0D74-FDB8-B454-7DABA6A6DE05}"/>
              </a:ext>
            </a:extLst>
          </p:cNvPr>
          <p:cNvSpPr/>
          <p:nvPr/>
        </p:nvSpPr>
        <p:spPr>
          <a:xfrm>
            <a:off x="265176" y="368492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 生物学与社会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·</a:t>
            </a: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跨学科实践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7_1#f2a266a16?vaa=1&amp;vcp=1&amp;vis=1&amp;pid=59dfdcfc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（3）若要向菜农广泛推广上述增氧滴灌方式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，你认为还需要做哪些研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38_1#f2a266a16.blank?vaa=1&amp;vcp=1&amp;vis=1&amp;pid=59dfdcfc5&amp;color=0,0,0&amp;vpa=22&amp;vtp=1&amp;vaab=1&amp;bbb=1&amp;hb=1"/>
          <p:cNvSpPr/>
          <p:nvPr/>
        </p:nvSpPr>
        <p:spPr>
          <a:xfrm>
            <a:off x="539496" y="312264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针对多种不同蔬菜进行重复实验；进一步计算增氧滴灌方式的成本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，考虑投入和产出的问题等（合理即可）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EX.1_1#59dfdcfc5?vaa=1&amp;vcp=1&amp;vis=1&amp;pid=aff05a0a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解答此类试题要考虑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“结构与功能”“物质与能量”“因果关系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”等跨学科概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，设计恰当的装置，以满足生物生长的需要。（1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）移栽植物时带土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移栽可保护根毛和幼根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，阴天或傍晚移栽幼苗可以减弱蒸腾作用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水分散失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，以上方法均可提高成活率。（2）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①作出假设是在观察和知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识经验的基础上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，参考有关资料，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对提出的问题作出肯定或否定的回答。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本实验研究的问题是水中含氧量是否会影响蔬菜产量呢？因此可以作出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：水中含氧量会影响蔬菜产量，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含氧量增加能提高蔬菜产量。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59dfdcfc5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906A327E-75E9-CEB2-E9C8-07F55FF2C32C}"/>
                  </a:ext>
                </a:extLst>
              </p:cNvPr>
              <p:cNvSpPr/>
              <p:nvPr/>
            </p:nvSpPr>
            <p:spPr>
              <a:xfrm>
                <a:off x="539496" y="577564"/>
                <a:ext cx="11109960" cy="5760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②为确保实验组的结果是仅由水处理方式不同引起的，需要用同样的研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究对象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，另外设置不作上述处理的一组事物进行观察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，这样的未作实验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处理的一组事物称为对照组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。因此，对照组是C组。“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”应为1次/3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天，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控制单一变量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。③由图2可知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：三组植物的叶绿素相对含量开始出现明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显差异的时间是第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35天。④由图3可知，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增氧滴灌能够提高蔬菜产量，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推测原因是水中增氧有利于促进根的呼吸作用，促进根对水和无机盐的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吸收。两种增氧方式中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A物理增氧（利用仪器震动）效果最佳。（3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要向菜农广泛推广上述增氧滴灌方式，还需要针对多种不同蔬菜进行重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复实验；进一步计算增氧滴灌方式的成本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，考虑投入和产出的问题等。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59dfdcfc5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906A327E-75E9-CEB2-E9C8-07F55FF2C3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7564"/>
                <a:ext cx="11109960" cy="5760657"/>
              </a:xfrm>
              <a:prstGeom prst="rect">
                <a:avLst/>
              </a:prstGeom>
              <a:blipFill>
                <a:blip r:embed="rId2"/>
                <a:stretch>
                  <a:fillRect l="-1976" r="-1592" b="-3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44534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40_1#f41fc5257?vaa=1&amp;vcp=1&amp;vis=1&amp;pid=aff05a0a8&amp;color=0,0,0&amp;vtp=1&amp;vaab=1&amp;bt=1&amp;bbb=1&amp;hb=1"/>
              <p:cNvSpPr/>
              <p:nvPr/>
            </p:nvSpPr>
            <p:spPr>
              <a:xfrm>
                <a:off x="539496" y="892524"/>
                <a:ext cx="11109960" cy="515647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山东聊城·一模）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创新题·发酵食品制作类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其独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特的风味及丰富的营养而备受人们喜爱。某生物兴趣小组为探究制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作酸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奶的条件，设计了如下探究实验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第一步：将新鲜牛奶倒入洁净的烧杯，加入适量的蔗糖（约占牛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），加热煮沸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分钟，将广口瓶洗净并浸泡在水中，用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热煮沸5分钟。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第二步：当牛奶自然冷却到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左右时，按照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1:5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的比例将准备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好的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酸奶加入牛奶中；充分摇匀并测定奶的酸碱度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BD.40_1#f41fc5257?vaa=1&amp;vcp=1&amp;vis=1&amp;pid=aff05a0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2524"/>
                <a:ext cx="11109960" cy="5156476"/>
              </a:xfrm>
              <a:prstGeom prst="rect">
                <a:avLst/>
              </a:prstGeom>
              <a:blipFill>
                <a:blip r:embed="rId3"/>
                <a:stretch>
                  <a:fillRect l="-1976" r="-1811" b="-27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0_2#f41fc5257?htil=4&amp;vaa=1&amp;vcp=1&amp;vis=1&amp;pid=aff05a0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747522"/>
            <a:ext cx="2743200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40_3#f41fc5257?htil=4&amp;vaa=1&amp;vcp=1&amp;vis=1&amp;pid=aff05a0a8&amp;color=0,0,0&amp;vtp=1&amp;vaab=1&amp;bt=1&amp;bbb=1&amp;hb=1&amp;hs=1"/>
          <p:cNvSpPr/>
          <p:nvPr/>
        </p:nvSpPr>
        <p:spPr>
          <a:xfrm>
            <a:off x="539496" y="610362"/>
            <a:ext cx="8238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第三步：将烧杯中的奶平均分成三份，装满三只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广口瓶。1号和2号广口瓶盖上瓶盖密封，3号广口瓶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不盖瓶盖（如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40_4#f41fc5257?vaa=1&amp;vcp=1&amp;vis=1&amp;pid=aff05a0a8&amp;color=0,0,0&amp;vtp=1&amp;vaab=1&amp;bbb=1&amp;hb=1&amp;hs=1"/>
              <p:cNvSpPr/>
              <p:nvPr/>
            </p:nvSpPr>
            <p:spPr>
              <a:xfrm>
                <a:off x="539496" y="246557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第四步：将1号广口瓶放置在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的环境中，2号和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3号广口瓶放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35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的环境中。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小时后，观察瓶内奶的变化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，并测定各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瓶中奶的酸碱度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请根据以上探究实验设计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，分析回答以下问题。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40_4#f41fc5257?vaa=1&amp;vcp=1&amp;vis=1&amp;pid=aff05a0a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65578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41_1#138000823?vaa=1&amp;vcp=1&amp;vis=1&amp;pid=f41fc5257&amp;color=0,0,0&amp;vtp=1&amp;vaab=1&amp;bbb=1&amp;hb=1&amp;hs=1"/>
          <p:cNvSpPr/>
          <p:nvPr/>
        </p:nvSpPr>
        <p:spPr>
          <a:xfrm>
            <a:off x="539496" y="50278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（1）该实验设计探究的问题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：制作酸奶是否需要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6" name="QB_5_AN.42_1#138000823.blank?vaa=1&amp;vcp=1&amp;vis=1&amp;pid=f41fc5257&amp;color=0,0,0&amp;vpa=23&amp;vtp=1&amp;vaab=1&amp;bbb=1"/>
          <p:cNvSpPr/>
          <p:nvPr/>
        </p:nvSpPr>
        <p:spPr>
          <a:xfrm>
            <a:off x="8195214" y="499738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p:sp>
        <p:nvSpPr>
          <p:cNvPr id="7" name="QB_5_AN.43_1#138000823.blank?vaa=1&amp;vcp=1&amp;vis=1&amp;pid=f41fc5257&amp;color=0,0,0&amp;vpa=24&amp;vtp=1&amp;vaab=1&amp;bbb=1&amp;hb=1"/>
          <p:cNvSpPr/>
          <p:nvPr/>
        </p:nvSpPr>
        <p:spPr>
          <a:xfrm>
            <a:off x="539496" y="499738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顺序可颠倒）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4_1#c309b4de0?htil=5&amp;vaa=1&amp;vcp=1&amp;vis=1&amp;pid=f41fc525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405" y="694945"/>
            <a:ext cx="2786466" cy="120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44_2#c309b4de0?htil=5&amp;vaa=1&amp;vcp=1&amp;vis=1&amp;pid=f41fc5257&amp;color=0,0,0&amp;vtp=1&amp;vaab=1&amp;bt=1&amp;bbb=1&amp;hb=1&amp;hs=1"/>
          <p:cNvSpPr/>
          <p:nvPr/>
        </p:nvSpPr>
        <p:spPr>
          <a:xfrm>
            <a:off x="539496" y="557784"/>
            <a:ext cx="7031736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（2）将1号瓶和2号瓶作对照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，变量是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号瓶能不能和3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号瓶形成一组对照实验？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如果能，实验变量是什么？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若不能，</a:t>
            </a:r>
            <a:endParaRPr lang="en-US" altLang="zh-CN" sz="2800" dirty="0"/>
          </a:p>
        </p:txBody>
      </p:sp>
      <p:sp>
        <p:nvSpPr>
          <p:cNvPr id="4" name="QB_5_AN.1_1#c309b4de0.blank?vaa=1&amp;vcp=1&amp;vis=1&amp;pid=f41fc5257&amp;color=0,0,0&amp;vpa=25&amp;vtp=1&amp;vaab=1&amp;bbb=1"/>
          <p:cNvSpPr/>
          <p:nvPr/>
        </p:nvSpPr>
        <p:spPr>
          <a:xfrm>
            <a:off x="6417214" y="53200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5" name="QB_5_AN.2_1#c309b4de0.blank?vaa=1&amp;vcp=1&amp;vis=1&amp;pid=f41fc5257&amp;color=0,0,0&amp;vpa=26&amp;vtp=1&amp;vaab=1&amp;bbb=1"/>
          <p:cNvSpPr/>
          <p:nvPr/>
        </p:nvSpPr>
        <p:spPr>
          <a:xfrm>
            <a:off x="549815" y="1703642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B_5_AN.3_1#c309b4de0.blank?vaa=1&amp;vcp=1&amp;vis=1&amp;pid=f41fc5257&amp;color=0,0,0&amp;vpa=27&amp;vtp=1&amp;vaab=1&amp;bbb=1"/>
          <p:cNvSpPr/>
          <p:nvPr/>
        </p:nvSpPr>
        <p:spPr>
          <a:xfrm>
            <a:off x="3039513" y="2294001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变量不唯一</a:t>
            </a:r>
            <a:endParaRPr lang="en-US" altLang="zh-CN" sz="2800" dirty="0"/>
          </a:p>
        </p:txBody>
      </p:sp>
      <p:sp>
        <p:nvSpPr>
          <p:cNvPr id="7" name="QB_5_AN.4_1#c309b4de0.blank?vaa=1&amp;vcp=1&amp;vis=1&amp;pid=f41fc5257&amp;color=0,0,0&amp;vpa=28&amp;vtp=1&amp;vaab=1&amp;bbb=1"/>
          <p:cNvSpPr/>
          <p:nvPr/>
        </p:nvSpPr>
        <p:spPr>
          <a:xfrm>
            <a:off x="6595514" y="2868740"/>
            <a:ext cx="3814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制作酸奶需要无氧条件</a:t>
            </a:r>
            <a:endParaRPr lang="en-US" altLang="zh-CN" sz="2800" dirty="0"/>
          </a:p>
        </p:txBody>
      </p:sp>
      <p:sp>
        <p:nvSpPr>
          <p:cNvPr id="8" name="QB_5_BD.49_1#9107d61a9?vaa=1&amp;vcp=1&amp;vis=1&amp;pid=f41fc5257&amp;color=0,0,0&amp;vtp=1&amp;vaab=1&amp;bbb=1&amp;hb=1&amp;hs=1"/>
          <p:cNvSpPr/>
          <p:nvPr/>
        </p:nvSpPr>
        <p:spPr>
          <a:xfrm>
            <a:off x="539496" y="35008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（3）牛奶加热煮沸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、广口瓶等实验器材清洗并进行加热煮沸处理的目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以免影响实验效果。</a:t>
            </a:r>
            <a:endParaRPr lang="en-US" altLang="zh-CN" sz="2800" dirty="0"/>
          </a:p>
        </p:txBody>
      </p:sp>
      <p:sp>
        <p:nvSpPr>
          <p:cNvPr id="9" name="QB_5_AN.5_1#9107d61a9.blank?vaa=1&amp;vcp=1&amp;vis=1&amp;pid=f41fc5257&amp;color=0,0,0&amp;vpa=29&amp;vtp=1&amp;vaab=1&amp;bbb=1"/>
          <p:cNvSpPr/>
          <p:nvPr/>
        </p:nvSpPr>
        <p:spPr>
          <a:xfrm>
            <a:off x="1261015" y="4049840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去除杂菌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BD.51_1#1d555e899?vaa=1&amp;vcp=1&amp;vis=1&amp;pid=f41fc5257&amp;color=0,0,0&amp;vtp=1&amp;vaab=1&amp;bbb=1&amp;hb=1&amp;hs=1"/>
              <p:cNvSpPr/>
              <p:nvPr/>
            </p:nvSpPr>
            <p:spPr>
              <a:xfrm>
                <a:off x="539496" y="4681982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（4）向牛奶中按比例加入酸奶属于细菌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、真菌一般培养方法中的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；牛奶煮沸后需要自然冷却到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再加入准备好的酸奶，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这是因为温度过高容易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5_BD.51_1#1d555e899?vaa=1&amp;vcp=1&amp;vis=1&amp;pid=f41fc525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1982"/>
                <a:ext cx="11109960" cy="1709357"/>
              </a:xfrm>
              <a:prstGeom prst="rect">
                <a:avLst/>
              </a:prstGeom>
              <a:blipFill>
                <a:blip r:embed="rId4"/>
                <a:stretch>
                  <a:fillRect l="-1976" t="-1786" r="-1647" b="-11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5_AN.52_1#1d555e899.blank?vaa=1&amp;vcp=1&amp;vis=1&amp;pid=f41fc5257&amp;color=0,0,0&amp;vpa=30&amp;vtp=1&amp;vaab=1&amp;bbb=1"/>
          <p:cNvSpPr/>
          <p:nvPr/>
        </p:nvSpPr>
        <p:spPr>
          <a:xfrm>
            <a:off x="10595514" y="46562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/>
          </a:p>
        </p:txBody>
      </p:sp>
      <p:sp>
        <p:nvSpPr>
          <p:cNvPr id="12" name="QB_5_AN.53_1#1d555e899.blank?vaa=1&amp;vcp=1&amp;vis=1&amp;pid=f41fc5257&amp;color=0,0,0&amp;vpa=31&amp;vtp=1&amp;vaab=1&amp;bbb=1"/>
          <p:cNvSpPr/>
          <p:nvPr/>
        </p:nvSpPr>
        <p:spPr>
          <a:xfrm>
            <a:off x="4105815" y="5827840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杀死乳酸菌</a:t>
            </a:r>
            <a:endParaRPr lang="en-US" altLang="zh-CN" sz="2800" dirty="0"/>
          </a:p>
        </p:txBody>
      </p:sp>
      <p:sp>
        <p:nvSpPr>
          <p:cNvPr id="13" name="QB_5_BD.44_2#c309b4de0?htil=5&amp;vaa=1&amp;vcp=1&amp;vis=1&amp;pid=f41fc5257&amp;color=0,0,0&amp;vtp=1&amp;vaab=1&amp;bt=1&amp;bbb=1&amp;hb=1&amp;hs=1">
            <a:extLst>
              <a:ext uri="{FF2B5EF4-FFF2-40B4-BE49-F238E27FC236}">
                <a16:creationId xmlns:a16="http://schemas.microsoft.com/office/drawing/2014/main" id="{60CC24A1-21A2-96B0-1254-D2D4E36D0E5C}"/>
              </a:ext>
            </a:extLst>
          </p:cNvPr>
          <p:cNvSpPr/>
          <p:nvPr/>
        </p:nvSpPr>
        <p:spPr>
          <a:xfrm>
            <a:off x="539995" y="2319782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其原因是什么？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。若最终只在2号瓶中成功获得酸奶，则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2号瓶和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3号瓶作对照可得出的结论是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EX.1_1#f41fc5257?vaa=1&amp;vcp=1&amp;vis=1&amp;pid=aff05a0a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解题关键是充分理解发酵技术的生物学理论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重点是发酵的条件控制、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装置的改进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、食材的选择等。（1）从第三步和第四步可知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，该实验设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计探究的问题是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：制作酸奶是否需要适宜的温度和空气？（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2）1号瓶和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号瓶所设置的条件，只有温度不一样，所以变量是温度。1号瓶和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瓶不能形成一组对照实验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，因为变量不唯一。将2号瓶和3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号瓶作对照，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变量是空气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，若最终只在2号瓶（无空气）中成功获得酸奶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，则结论是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制作酸奶需要无氧条件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。（3）牛奶加热煮沸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、广口瓶等实验器材清洗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f41fc5257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3D310633-9FE7-1D23-7250-6F2B13FBA5DF}"/>
                  </a:ext>
                </a:extLst>
              </p:cNvPr>
              <p:cNvSpPr/>
              <p:nvPr/>
            </p:nvSpPr>
            <p:spPr>
              <a:xfrm>
                <a:off x="539496" y="126373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并进行加热煮沸处理的目的是去除杂菌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，以免影响实验效果。（4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奶中含有乳酸菌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，向牛奶中按比例加入酸奶相当于细菌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、真菌一般培养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方法中的接种步骤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；牛奶煮沸后需要自然冷却到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，再加入准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备好的酸奶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，这是因为温度过高容易杀死乳酸菌。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f41fc5257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3D310633-9FE7-1D23-7250-6F2B13FBA5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736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r="-175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EX.1_1#f41fc5257?vaa=1&amp;vcp=1&amp;vis=1&amp;pid=aff05a0a8&amp;color=0,0,0&amp;tib=255,255,255&amp;vtp=1&amp;vaab=1" descr="preencoded.png">
            <a:extLst>
              <a:ext uri="{FF2B5EF4-FFF2-40B4-BE49-F238E27FC236}">
                <a16:creationId xmlns:a16="http://schemas.microsoft.com/office/drawing/2014/main" id="{D047C46A-E99E-3BDB-E7C3-2F30D50784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656" y="3884336"/>
            <a:ext cx="39776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0369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80baea24.fixed?vcp=1&amp;pid=01c3e630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  <p:sp>
        <p:nvSpPr>
          <p:cNvPr id="3" name="C_3_BD#c80baea24.fixed?vcp=1&amp;pid=01c3e630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1bb909f1?vcp=1&amp;pid=c80baea2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pic>
        <p:nvPicPr>
          <p:cNvPr id="3" name="QC_5_BD.55_1#a9828e58b?htil=6&amp;vaa=1&amp;vcp=1&amp;vis=1&amp;pid=c1bb909f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676" y="1285528"/>
            <a:ext cx="2441448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55_2#a9828e58b?htil=6&amp;sp=1&amp;vaa=1&amp;vcp=1&amp;vis=1&amp;pid=c1bb909f1&amp;color=0,0,0&amp;vtp=1&amp;vaab=1&amp;bbb=1&amp;hb=1&amp;hs=1"/>
          <p:cNvSpPr/>
          <p:nvPr/>
        </p:nvSpPr>
        <p:spPr>
          <a:xfrm>
            <a:off x="539496" y="1267240"/>
            <a:ext cx="85404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吸烟有害健康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。为了让同学们直观地认识吸烟对呼吸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，小欢用塑料瓶和废签字笔等材料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一个模拟吸烟的模型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（如右图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）。将香烟插入笔筒后点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，多次挤压塑料瓶，模拟吸烟过程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。烟燃尽后取下烟</a:t>
            </a:r>
            <a:endParaRPr lang="en-US" altLang="zh-CN" sz="2800" dirty="0"/>
          </a:p>
        </p:txBody>
      </p:sp>
      <p:sp>
        <p:nvSpPr>
          <p:cNvPr id="9" name="QC_5_BD.55_2#a9828e58b?htil=6&amp;sp=1&amp;vaa=1&amp;vcp=1&amp;vis=1&amp;pid=c1bb909f1&amp;color=0,0,0&amp;vtp=1&amp;vaab=1&amp;bbb=1&amp;hb=1&amp;hs=1">
            <a:extLst>
              <a:ext uri="{FF2B5EF4-FFF2-40B4-BE49-F238E27FC236}">
                <a16:creationId xmlns:a16="http://schemas.microsoft.com/office/drawing/2014/main" id="{5F279229-D70E-6C6F-A7F0-13AF691E1254}"/>
              </a:ext>
            </a:extLst>
          </p:cNvPr>
          <p:cNvSpPr/>
          <p:nvPr/>
        </p:nvSpPr>
        <p:spPr>
          <a:xfrm>
            <a:off x="539496" y="383906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，取出笔筒内的面巾纸卷并展开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，观察被烟雾污染后的笔筒、面巾纸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卷和塑料瓶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d5400697?vcp=1&amp;pid=01c3e630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本主题是2022版课标新增学习主题，包括模型制作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、植物栽培和动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物饲养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、发酵食品制作三类跨学科实践活动，北京、广西、山西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、福建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等地的中考试题中已考查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5_3#a9828e58b.choices?vaa=1&amp;vcp=1&amp;vis=1&amp;pid=c1bb909f1&amp;color=0,0,0&amp;vtp=1&amp;vaab=1&amp;bbb=1&amp;hb=1&amp;htil=1&amp;hs=1">
            <a:extLst>
              <a:ext uri="{FF2B5EF4-FFF2-40B4-BE49-F238E27FC236}">
                <a16:creationId xmlns:a16="http://schemas.microsoft.com/office/drawing/2014/main" id="{AF8A9FAF-CE7D-429C-1E82-0B5CF583A8BC}"/>
              </a:ext>
            </a:extLst>
          </p:cNvPr>
          <p:cNvSpPr/>
          <p:nvPr/>
        </p:nvSpPr>
        <p:spPr>
          <a:xfrm>
            <a:off x="539496" y="554400"/>
            <a:ext cx="8532368" cy="4604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A.模型中的笔筒和塑料瓶分别模拟呼吸系统的呼吸道和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B.挤压塑料瓶时，瓶内气压升高，模拟的是呼气过程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.实验后，面巾纸卷变成黄色，笔筒被熏黄，说明呼吸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道可以清除空气中的所有有害物质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D.实验过程中，无论挤压力度和次数如何变化，塑料瓶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中仍残留大量烟雾，这说明呼气时并不能将肺内的有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害气体全部排出</a:t>
            </a:r>
            <a:endParaRPr lang="en-US" altLang="zh-CN" sz="2800" dirty="0"/>
          </a:p>
        </p:txBody>
      </p:sp>
      <p:sp>
        <p:nvSpPr>
          <p:cNvPr id="3" name="QC_5_AS.1_1#a9828e58b?vaa=1&amp;vcp=1&amp;vis=1&amp;pid=c1bb909f1&amp;color=0,0,0&amp;vtp=1&amp;vaab=1&amp;bbb=1&amp;htil=1&amp;hs=1">
            <a:extLst>
              <a:ext uri="{FF2B5EF4-FFF2-40B4-BE49-F238E27FC236}">
                <a16:creationId xmlns:a16="http://schemas.microsoft.com/office/drawing/2014/main" id="{DB144573-40C8-DBF9-F609-68DDAA867581}"/>
              </a:ext>
            </a:extLst>
          </p:cNvPr>
          <p:cNvSpPr/>
          <p:nvPr/>
        </p:nvSpPr>
        <p:spPr>
          <a:xfrm>
            <a:off x="539995" y="5204188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呼吸道对空气的处理能力是有限的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a9828e58b?vaa=1&amp;vcp=1&amp;vis=1&amp;pid=c1bb909f1&amp;color=0,0,0&amp;vtp=1&amp;vaab=1&amp;bbb=1&amp;htil=1&amp;hs=1">
            <a:extLst>
              <a:ext uri="{FF2B5EF4-FFF2-40B4-BE49-F238E27FC236}">
                <a16:creationId xmlns:a16="http://schemas.microsoft.com/office/drawing/2014/main" id="{EC5AE230-2D3C-971A-C4C4-F3E0DB8A81A1}"/>
              </a:ext>
            </a:extLst>
          </p:cNvPr>
          <p:cNvSpPr/>
          <p:nvPr/>
        </p:nvSpPr>
        <p:spPr>
          <a:xfrm>
            <a:off x="530538" y="2465048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zh-CN" altLang="en-US" sz="40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√</a:t>
            </a:r>
            <a:endParaRPr lang="en-US" altLang="zh-CN" sz="4000" dirty="0"/>
          </a:p>
        </p:txBody>
      </p:sp>
      <p:pic>
        <p:nvPicPr>
          <p:cNvPr id="5" name="QC_5_BD.55_1#a9828e58b?htil=6&amp;vaa=1&amp;vcp=1&amp;vis=1&amp;pid=c1bb909f1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D2D3D66D-998A-9A1F-0C0A-DA036AA76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1914" y="1304152"/>
            <a:ext cx="2441448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35672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9_1#5303a2fbb?vaa=1&amp;vcp=1&amp;vis=1&amp;pid=c1bb909f1&amp;color=0,0,0&amp;vtp=1&amp;vaab=1&amp;bt=1&amp;bbb=1"/>
          <p:cNvSpPr/>
          <p:nvPr/>
        </p:nvSpPr>
        <p:spPr>
          <a:xfrm>
            <a:off x="539496" y="8200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在饲养家蚕的活动中，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1_1#5303a2fbb.bracket?vaa=1&amp;vcp=1&amp;vis=1&amp;pid=c1bb909f1&amp;color=0,0,0&amp;vpa=33&amp;vtp=1&amp;vaab=1"/>
          <p:cNvSpPr/>
          <p:nvPr/>
        </p:nvSpPr>
        <p:spPr>
          <a:xfrm>
            <a:off x="7484014" y="81337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9_2#5303a2fbb.choices?vaa=1&amp;vcp=1&amp;vis=1&amp;pid=c1bb909f1&amp;color=0,0,0&amp;vtp=1&amp;vaab=1&amp;bbb=1"/>
          <p:cNvSpPr/>
          <p:nvPr/>
        </p:nvSpPr>
        <p:spPr>
          <a:xfrm>
            <a:off x="539496" y="1405890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A.饲养家蚕的装置应是密闭不透光的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.每天需要准备新鲜桑叶喂食家蚕幼虫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.装置内的蚕粪便不需要清理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.饲养过程中观察到家蚕的发育顺序是卵、蛹、幼虫、成虫</a:t>
            </a:r>
            <a:endParaRPr lang="en-US" altLang="zh-CN" sz="2800" dirty="0"/>
          </a:p>
        </p:txBody>
      </p:sp>
      <p:sp>
        <p:nvSpPr>
          <p:cNvPr id="5" name="QC_5_AS.1_1#5303a2fbb?vaa=1&amp;vcp=1&amp;vis=1&amp;pid=c1bb909f1&amp;color=0,0,0&amp;vtp=1&amp;vaab=1&amp;bbb=1&amp;hb=1"/>
          <p:cNvSpPr/>
          <p:nvPr/>
        </p:nvSpPr>
        <p:spPr>
          <a:xfrm>
            <a:off x="539496" y="3729991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家蚕是一种昆虫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其生长发育过程需要一定的环境控制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密闭不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透光的环境不利于蚕的呼吸和生长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装置内的粪便不及时清理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会积累并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产生异味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同时还可能滋生细菌和其他微生物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造成不利影响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家蚕的发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育过程是一个完全变态的过程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其发育顺序是卵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蛹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e96161cd4?vaa=1&amp;vcp=1&amp;vis=1&amp;pid=c1bb909f1&amp;color=0,0,0&amp;vtp=1&amp;vaab=1&amp;bt=1&amp;bbb=1&amp;hb=1"/>
          <p:cNvSpPr/>
          <p:nvPr/>
        </p:nvSpPr>
        <p:spPr>
          <a:xfrm>
            <a:off x="539496" y="896811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酸奶营养丰富、酸甜可口，是美味的发酵食品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。某同学尝试用鲜奶制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作酸奶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下列操作正确的是(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5_1#e96161cd4.bracket?vaa=1&amp;vcp=1&amp;vis=1&amp;pid=c1bb909f1&amp;color=0,0,0&amp;vpa=34&amp;vtp=1&amp;vaab=1"/>
          <p:cNvSpPr/>
          <p:nvPr/>
        </p:nvSpPr>
        <p:spPr>
          <a:xfrm>
            <a:off x="5083715" y="146494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3_2#e96161cd4.choices?vaa=1&amp;vcp=1&amp;vis=1&amp;pid=c1bb909f1&amp;color=0,0,0&amp;vtp=1&amp;vaab=1&amp;bbb=1"/>
              <p:cNvSpPr/>
              <p:nvPr/>
            </p:nvSpPr>
            <p:spPr>
              <a:xfrm>
                <a:off x="539496" y="2026603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A.将鲜奶煮沸后直接加入预先准备的乳酸菌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.在预先没有准备乳酸菌时用酵母菌代替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左右的室内温暖的地方进行发酵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.发酵过程不密封以确保氧气的供给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63_2#e96161cd4.choices?vaa=1&amp;vcp=1&amp;vis=1&amp;pid=c1bb909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26603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l="-1976" t="-2192" b="-9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e96161cd4?vaa=1&amp;vcp=1&amp;vis=1&amp;pid=c1bb909f1&amp;color=0,0,0&amp;vtp=1&amp;vaab=1&amp;bbb=1&amp;hb=1"/>
          <p:cNvSpPr/>
          <p:nvPr/>
        </p:nvSpPr>
        <p:spPr>
          <a:xfrm>
            <a:off x="539496" y="4287203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制作酸奶的过程中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鲜奶加热后直接加入预先准备的乳酸菌进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会杀死乳酸菌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使发酵过程失败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所以应先将鲜奶煮沸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却后再加入预先准备的乳酸菌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232744c6?vcp=1&amp;pid=c80baea24&amp;color=0,170,129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5_BD.67_1#e21de76a3?sp=1&amp;vaa=1&amp;vcp=1&amp;vis=1&amp;pid=0232744c6&amp;color=0,0,0&amp;vtp=1&amp;vaab=1&amp;bbb=1&amp;hb=1"/>
          <p:cNvSpPr/>
          <p:nvPr/>
        </p:nvSpPr>
        <p:spPr>
          <a:xfrm>
            <a:off x="539496" y="1151045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（山西晋中·模拟）制作植物细胞模型。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某校的同学们在学习关于细胞的内容时，在老师带领下开展了一项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——制作植物细胞模型，一起来回顾一下吧。</a:t>
            </a:r>
            <a:endParaRPr lang="en-US" altLang="zh-CN" sz="2800" dirty="0"/>
          </a:p>
        </p:txBody>
      </p:sp>
      <p:sp>
        <p:nvSpPr>
          <p:cNvPr id="4" name="QB_6_BD.68_1#62aec49e6?sp=1&amp;vaa=1&amp;vcp=1&amp;vis=1&amp;pid=e21de76a3&amp;color=0,0,0&amp;vtp=1&amp;vaab=1&amp;bbb=1&amp;hb=1"/>
          <p:cNvSpPr/>
          <p:nvPr/>
        </p:nvSpPr>
        <p:spPr>
          <a:xfrm>
            <a:off x="539496" y="2697587"/>
            <a:ext cx="11109960" cy="3592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（1）【方案讨论】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：用什么材料更合适呢？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：立体的是不是比平面的更好呢？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：要和动物细胞区分开，突出植物细胞特殊的结构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：建议同学们主要做到以下几点。</a:t>
            </a:r>
            <a:endParaRPr lang="en-US" altLang="zh-CN" sz="2800" dirty="0"/>
          </a:p>
        </p:txBody>
      </p:sp>
      <p:sp>
        <p:nvSpPr>
          <p:cNvPr id="5" name="QB_6_AN.69_1#62aec49e6.blank?vaa=1&amp;vcp=1&amp;vis=1&amp;pid=e21de76a3&amp;color=0,0,0&amp;vpa=35&amp;vtp=1&amp;vaab=1&amp;bbb=1&amp;hb=1"/>
          <p:cNvSpPr/>
          <p:nvPr/>
        </p:nvSpPr>
        <p:spPr>
          <a:xfrm>
            <a:off x="539496" y="4230223"/>
            <a:ext cx="11109960" cy="983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、液泡、叶绿体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62aec49e6?sp=1&amp;vaa=1&amp;vcp=1&amp;vis=1&amp;pid=e21de76a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①科学、准确，如“植物细胞”的重要结构齐全，且位置、形状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小比例适当。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②材料选择现成的，或容易塑造成所需形状的，要无害、经济、易得。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③立体感要强。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④制作精细、美观。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1_1#ad846b4e0?sp=1&amp;vaa=1&amp;vcp=1&amp;vis=1&amp;pid=e21de76a3&amp;color=0,0,0&amp;vtp=1&amp;vaab=1&amp;bt=1&amp;bbb=1&amp;hb=1"/>
          <p:cNvSpPr/>
          <p:nvPr/>
        </p:nvSpPr>
        <p:spPr>
          <a:xfrm>
            <a:off x="539496" y="1585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（2）【材料选择】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小青组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：用塑料薄膜作细胞膜，突出了细胞膜的结构特点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用针在薄膜上扎一些细眼，可模拟细胞膜具有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的功能。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作细胞核，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d846b4e0.blank?vaa=1&amp;vcp=1&amp;vis=1&amp;pid=e21de76a3&amp;color=0,0,0&amp;vpa=36&amp;vtp=1&amp;vaab=1"/>
          <p:cNvSpPr/>
          <p:nvPr/>
        </p:nvSpPr>
        <p:spPr>
          <a:xfrm>
            <a:off x="10862214" y="22031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</a:t>
            </a:r>
            <a:endParaRPr lang="en-US" altLang="zh-CN" sz="2800" dirty="0"/>
          </a:p>
        </p:txBody>
      </p:sp>
      <p:sp>
        <p:nvSpPr>
          <p:cNvPr id="4" name="QB_6_AN.2_1#ad846b4e0.blank?vaa=1&amp;vcp=1&amp;vis=1&amp;pid=e21de76a3&amp;color=0,0,0&amp;vpa=37&amp;vtp=1&amp;vaab=1&amp;bbb=1"/>
          <p:cNvSpPr/>
          <p:nvPr/>
        </p:nvSpPr>
        <p:spPr>
          <a:xfrm>
            <a:off x="7661814" y="2850864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控制物质进出</a:t>
            </a:r>
            <a:endParaRPr lang="en-US" altLang="zh-CN" sz="2800" dirty="0"/>
          </a:p>
        </p:txBody>
      </p:sp>
      <p:sp>
        <p:nvSpPr>
          <p:cNvPr id="5" name="QB_6_AN.3_1#ad846b4e0.blank?vaa=1&amp;vcp=1&amp;vis=1&amp;pid=e21de76a3&amp;color=0,0,0&amp;vpa=38&amp;vtp=1&amp;vaab=1&amp;bbb=1"/>
          <p:cNvSpPr/>
          <p:nvPr/>
        </p:nvSpPr>
        <p:spPr>
          <a:xfrm>
            <a:off x="1616614" y="3498564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玻璃球、乒乓球、山楂、樱桃等（写出一项即可）</a:t>
            </a:r>
            <a:endParaRPr lang="en-US" altLang="zh-CN" sz="2800" dirty="0"/>
          </a:p>
        </p:txBody>
      </p:sp>
      <p:sp>
        <p:nvSpPr>
          <p:cNvPr id="6" name="QB_6_AN.4_1#ad846b4e0.blank?vaa=1&amp;vcp=1&amp;vis=1&amp;pid=e21de76a3&amp;color=0,0,0&amp;vpa=39&amp;vtp=1&amp;vaab=1&amp;bbb=1"/>
          <p:cNvSpPr/>
          <p:nvPr/>
        </p:nvSpPr>
        <p:spPr>
          <a:xfrm>
            <a:off x="1616614" y="4125309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其形状与细胞核相似</a:t>
            </a:r>
            <a:endParaRPr lang="en-US" altLang="zh-CN" sz="2800" dirty="0"/>
          </a:p>
        </p:txBody>
      </p:sp>
      <p:sp>
        <p:nvSpPr>
          <p:cNvPr id="7" name="P_6_BD#db7339639?vcp=1&amp;vis=1&amp;pid=e21de76a3&amp;color=0,0,0&amp;vtp=1&amp;vaab=1&amp;bbb=1"/>
          <p:cNvSpPr/>
          <p:nvPr/>
        </p:nvSpPr>
        <p:spPr>
          <a:xfrm>
            <a:off x="539496" y="4719288"/>
            <a:ext cx="11109960" cy="526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7339639?sp=1&amp;vcp=1&amp;vis=1&amp;pid=e21de76a3&amp;color=0,0,0&amp;mp=1&amp;vtp=1&amp;vaab=1&amp;bt=1&amp;bbb=1"/>
          <p:cNvSpPr/>
          <p:nvPr/>
        </p:nvSpPr>
        <p:spPr>
          <a:xfrm>
            <a:off x="539496" y="12072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（3）【制作过程】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小组之间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、组内各成员之间分工合作，共同完成。</a:t>
            </a:r>
            <a:endParaRPr lang="en-US" altLang="zh-CN" sz="2800" dirty="0"/>
          </a:p>
        </p:txBody>
      </p:sp>
      <p:pic>
        <p:nvPicPr>
          <p:cNvPr id="3" name="QB_6_BD.76_1#40c901dc0?htil=7&amp;vaa=1&amp;vcp=1&amp;vis=1&amp;pid=e21de76a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7777" y="2500439"/>
            <a:ext cx="632764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76_2#40c901dc0?htil=7&amp;sp=1&amp;vaa=1&amp;vcp=1&amp;vis=1&amp;pid=e21de76a3&amp;color=0,0,0&amp;vtp=1&amp;vaab=1&amp;bbb=1&amp;hb=1&amp;hs=1"/>
          <p:cNvSpPr/>
          <p:nvPr/>
        </p:nvSpPr>
        <p:spPr>
          <a:xfrm>
            <a:off x="539496" y="2482151"/>
            <a:ext cx="46542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（4）【展示评价】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下面分别是四个小组用一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种无毒无味的橡皮泥为主要材</a:t>
            </a:r>
            <a:endParaRPr lang="en-US" altLang="zh-CN" sz="2800" dirty="0"/>
          </a:p>
        </p:txBody>
      </p:sp>
      <p:sp>
        <p:nvSpPr>
          <p:cNvPr id="5" name="QB_6_BD.76_2#40c901dc0?htil=7&amp;sp=1&amp;vaa=1&amp;vcp=1&amp;vis=1&amp;pid=e21de76a3&amp;color=0,0,0&amp;vtp=1&amp;vaab=1&amp;bbb=1&amp;hb=1&amp;hs=1">
            <a:extLst>
              <a:ext uri="{FF2B5EF4-FFF2-40B4-BE49-F238E27FC236}">
                <a16:creationId xmlns:a16="http://schemas.microsoft.com/office/drawing/2014/main" id="{45D41BFA-4485-BD95-C18F-1509F32C97C8}"/>
              </a:ext>
            </a:extLst>
          </p:cNvPr>
          <p:cNvSpPr/>
          <p:nvPr/>
        </p:nvSpPr>
        <p:spPr>
          <a:xfrm>
            <a:off x="539496" y="44125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料制作的植物细胞模型，请你任选两个，参考老师提出的第①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，进行点评：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76_3#40c901dc0?colgroup=5,19,7&amp;vaa=1&amp;vcp=1&amp;vis=1&amp;pid=e21de76a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919487"/>
              </p:ext>
            </p:extLst>
          </p:nvPr>
        </p:nvGraphicFramePr>
        <p:xfrm>
          <a:off x="539497" y="2043874"/>
          <a:ext cx="11112012" cy="2770252"/>
        </p:xfrm>
        <a:graphic>
          <a:graphicData uri="http://schemas.openxmlformats.org/drawingml/2006/table">
            <a:tbl>
              <a:tblPr/>
              <a:tblGrid>
                <a:gridCol w="1947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1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3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作品编号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改进建议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77_1#40c901dc0.blank?vaa=1&amp;vcp=1&amp;vis=1&amp;pid=e21de76a3&amp;color=0,0,0&amp;vpa=40&amp;vtp=1&amp;vaab=1&amp;bbb=1&amp;hb=1"/>
          <p:cNvSpPr/>
          <p:nvPr/>
        </p:nvSpPr>
        <p:spPr>
          <a:xfrm>
            <a:off x="1173427" y="3419644"/>
            <a:ext cx="881127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4" name="QB_6_AN.78_1#40c901dc0.blank?vaa=1&amp;vcp=1&amp;vis=1&amp;pid=e21de76a3&amp;color=0,0,0&amp;vpa=41&amp;vtp=1&amp;vaab=1&amp;bbb=1&amp;hb=1"/>
          <p:cNvSpPr/>
          <p:nvPr/>
        </p:nvSpPr>
        <p:spPr>
          <a:xfrm>
            <a:off x="2558617" y="2583053"/>
            <a:ext cx="6394173" cy="2167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能用不同颜色、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形状区分各部分结构；细胞各结构的位置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、形状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、大小比例比较得当；细胞内的结构制作比较精细（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写出一项即可）</a:t>
            </a:r>
            <a:endParaRPr lang="en-US" altLang="zh-CN" sz="2800" dirty="0"/>
          </a:p>
        </p:txBody>
      </p:sp>
      <p:sp>
        <p:nvSpPr>
          <p:cNvPr id="5" name="QB_6_AN.79_1#40c901dc0.blank?vaa=1&amp;vcp=1&amp;vis=1&amp;pid=e21de76a3&amp;color=0,0,0&amp;vpa=42&amp;vtp=1&amp;vaab=1&amp;bbb=1&amp;hb=1"/>
          <p:cNvSpPr/>
          <p:nvPr/>
        </p:nvSpPr>
        <p:spPr>
          <a:xfrm>
            <a:off x="9079790" y="3141853"/>
            <a:ext cx="2516719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标出细胞各部分结构的名称</a:t>
            </a:r>
            <a:endParaRPr lang="en-US" altLang="zh-CN" sz="2800" dirty="0"/>
          </a:p>
        </p:txBody>
      </p:sp>
      <p:sp>
        <p:nvSpPr>
          <p:cNvPr id="2" name="QB_6_AN.77_1#40c901dc0.blank?vaa=1&amp;vcp=1&amp;vis=1&amp;pid=e21de76a3&amp;color=0,0,0&amp;vpa=40&amp;vtp=1&amp;vaab=1&amp;bbb=1&amp;hb=1">
            <a:extLst>
              <a:ext uri="{FF2B5EF4-FFF2-40B4-BE49-F238E27FC236}">
                <a16:creationId xmlns:a16="http://schemas.microsoft.com/office/drawing/2014/main" id="{A04B1569-5FF7-EF80-D9DE-FF8B7E8AFFA2}"/>
              </a:ext>
            </a:extLst>
          </p:cNvPr>
          <p:cNvSpPr/>
          <p:nvPr/>
        </p:nvSpPr>
        <p:spPr>
          <a:xfrm>
            <a:off x="611496" y="882747"/>
            <a:ext cx="2414091" cy="5465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答案仅供参考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B_6_BD.83_1#40c901dc0?vaa=1&amp;vcp=1&amp;vis=1&amp;pid=e21de76a3&amp;color=0,0,0&amp;tib=255,255,255&amp;vtp=1&amp;vaab=1" descr="preencoded.png">
            <a:extLst>
              <a:ext uri="{FF2B5EF4-FFF2-40B4-BE49-F238E27FC236}">
                <a16:creationId xmlns:a16="http://schemas.microsoft.com/office/drawing/2014/main" id="{B6212E46-0A9B-6F8B-9624-7BC8973B33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776978"/>
            <a:ext cx="545896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B_6_BD.80_1#40c901dc0?colgroup=5,19,7&amp;vaa=1&amp;vcp=1&amp;vis=1&amp;pid=e21de76a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485981"/>
              </p:ext>
            </p:extLst>
          </p:nvPr>
        </p:nvGraphicFramePr>
        <p:xfrm>
          <a:off x="539496" y="1322578"/>
          <a:ext cx="11320809" cy="3324988"/>
        </p:xfrm>
        <a:graphic>
          <a:graphicData uri="http://schemas.openxmlformats.org/drawingml/2006/table">
            <a:tbl>
              <a:tblPr/>
              <a:tblGrid>
                <a:gridCol w="1983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作品编号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改进建议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81_1#40c901dc0.blank?vaa=1&amp;vcp=1&amp;vis=1&amp;pid=e21de76a3&amp;color=0,0,0&amp;vpa=43&amp;vtp=1&amp;vaab=1"/>
          <p:cNvSpPr/>
          <p:nvPr/>
        </p:nvSpPr>
        <p:spPr>
          <a:xfrm>
            <a:off x="1307615" y="2957259"/>
            <a:ext cx="4365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4" name="QB_6_AN.82_1#40c901dc0.blank?vaa=1&amp;vcp=1&amp;vis=1&amp;pid=e21de76a3&amp;color=0,0,0&amp;vpa=44&amp;vtp=1&amp;vaab=1&amp;bbb=1&amp;hb=1"/>
          <p:cNvSpPr/>
          <p:nvPr/>
        </p:nvSpPr>
        <p:spPr>
          <a:xfrm>
            <a:off x="2558617" y="2139125"/>
            <a:ext cx="6394173" cy="2167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细胞重要结构齐全；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各重要结构的位置、大小比例得当；能用不同颜色区分各部分结构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；制作比较精细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、美观（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写出一项即可）</a:t>
            </a:r>
            <a:endParaRPr lang="en-US" altLang="zh-CN" sz="2800" dirty="0"/>
          </a:p>
        </p:txBody>
      </p:sp>
      <p:sp>
        <p:nvSpPr>
          <p:cNvPr id="5" name="QB_6_AN.84_1#40c901dc0.blank?vaa=1&amp;vcp=1&amp;vis=1&amp;pid=e21de76a3&amp;color=0,0,0&amp;vpa=45&amp;vtp=1&amp;vaab=1&amp;bbb=1&amp;hb=1"/>
          <p:cNvSpPr/>
          <p:nvPr/>
        </p:nvSpPr>
        <p:spPr>
          <a:xfrm>
            <a:off x="9079790" y="1859725"/>
            <a:ext cx="2516719" cy="2721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应进一步在大小、形状上区分叶绿体和线粒体；标出细胞各部分结构的名称</a:t>
            </a:r>
            <a:endParaRPr lang="en-US" altLang="zh-CN" sz="2800" dirty="0"/>
          </a:p>
        </p:txBody>
      </p:sp>
      <p:pic>
        <p:nvPicPr>
          <p:cNvPr id="6" name="QB_6_BD.83_1#40c901dc0?vaa=1&amp;vcp=1&amp;vis=1&amp;pid=e21de76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776978"/>
            <a:ext cx="545896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80_1#40c901dc0?colgroup=5,19,7&amp;vaa=1&amp;vcp=1&amp;vis=1&amp;pid=e21de76a3&amp;color=0,0,0&amp;vtp=1&amp;vaab=1&amp;bt=1&amp;bbb=1">
            <a:extLst>
              <a:ext uri="{FF2B5EF4-FFF2-40B4-BE49-F238E27FC236}">
                <a16:creationId xmlns:a16="http://schemas.microsoft.com/office/drawing/2014/main" id="{6E172102-A419-356B-34B5-D9930021FF22}"/>
              </a:ext>
            </a:extLst>
          </p:cNvPr>
          <p:cNvSpPr txBox="1"/>
          <p:nvPr/>
        </p:nvSpPr>
        <p:spPr>
          <a:xfrm>
            <a:off x="10933364" y="6141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5_1#d6edb506e?htil=8&amp;vaa=1&amp;vcp=1&amp;vis=1&amp;pid=0232744c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9973" y="572687"/>
            <a:ext cx="534208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5_2#d6edb506e?htil=8&amp;sp=1&amp;vaa=1&amp;vcp=1&amp;vis=1&amp;pid=0232744c6&amp;color=0,0,0&amp;vtp=1&amp;vaab=1&amp;bt=1&amp;bbb=1&amp;hb=1&amp;hs=1"/>
          <p:cNvSpPr/>
          <p:nvPr/>
        </p:nvSpPr>
        <p:spPr>
          <a:xfrm>
            <a:off x="539496" y="554400"/>
            <a:ext cx="621792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图是福建省某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开展黄瓜栽培实践活动的流程图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6_1#086bfb1e8?htil=8&amp;vaa=1&amp;vcp=1&amp;vis=1&amp;pid=d6edb506e&amp;color=0,0,0&amp;vtp=1&amp;vaab=1&amp;bbb=1&amp;hb=1&amp;hs=1"/>
              <p:cNvSpPr/>
              <p:nvPr/>
            </p:nvSpPr>
            <p:spPr>
              <a:xfrm>
                <a:off x="539496" y="2405044"/>
                <a:ext cx="621792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中恒温箱的主要作用是为种子萌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发提供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6_1#086bfb1e8?htil=8&amp;vaa=1&amp;vcp=1&amp;vis=1&amp;pid=d6edb506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6217920" cy="1201357"/>
              </a:xfrm>
              <a:prstGeom prst="rect">
                <a:avLst/>
              </a:prstGeom>
              <a:blipFill>
                <a:blip r:embed="rId4"/>
                <a:stretch>
                  <a:fillRect l="-3529" r="-98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086bfb1e8.blank?vaa=1&amp;vcp=1&amp;vis=1&amp;pid=d6edb506e&amp;color=0,0,0&amp;vpa=46&amp;vtp=1&amp;vaab=1&amp;bbb=1"/>
          <p:cNvSpPr/>
          <p:nvPr/>
        </p:nvSpPr>
        <p:spPr>
          <a:xfrm>
            <a:off x="1616614" y="300130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88_1#4dddd3add?vaa=1&amp;vcp=1&amp;vis=1&amp;pid=d6edb506e&amp;color=0,0,0&amp;vtp=1&amp;vaab=1&amp;bbb=1&amp;hs=1"/>
              <p:cNvSpPr/>
              <p:nvPr/>
            </p:nvSpPr>
            <p:spPr>
              <a:xfrm>
                <a:off x="539496" y="5802929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中用以保护根的措施是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88_1#4dddd3add?vaa=1&amp;vcp=1&amp;vis=1&amp;pid=d6edb506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02929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l="-197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89_1#4dddd3add.blank?vaa=1&amp;vcp=1&amp;vis=1&amp;pid=d6edb506e&amp;color=0,0,0&amp;vpa=47&amp;vtp=1&amp;vaab=1&amp;bbb=1"/>
          <p:cNvSpPr/>
          <p:nvPr/>
        </p:nvSpPr>
        <p:spPr>
          <a:xfrm>
            <a:off x="5190077" y="575149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带土坨移苗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ff05a0a8.fixed?vcp=1&amp;pid=01c3e630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  <p:sp>
        <p:nvSpPr>
          <p:cNvPr id="3" name="C_3_BD#aff05a0a8.fixed?vcp=1&amp;pid=01c3e630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90_1#7433a38ad?sp=1&amp;vaa=1&amp;vcp=1&amp;vis=1&amp;pid=d6edb506e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中为4月13日某叶片长度的测量值，将下面柱状图补充完整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了解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4月份黄瓜叶的生长状况。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90_1#7433a38ad?sp=1&amp;vaa=1&amp;vcp=1&amp;vis=1&amp;pid=d6edb506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90_2#7433a38ad?htil=9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" y="2497564"/>
            <a:ext cx="5513832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7433a38ad?htil=9&amp;vaa=1&amp;vcp=1&amp;vis=1&amp;pid=d6edb506e&amp;color=0,0,0&amp;vtp=1&amp;vaab=1&amp;bbb=1"/>
          <p:cNvSpPr/>
          <p:nvPr/>
        </p:nvSpPr>
        <p:spPr>
          <a:xfrm>
            <a:off x="6080760" y="1826051"/>
            <a:ext cx="55504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endParaRPr lang="en-US" altLang="zh-CN" sz="2800" dirty="0"/>
          </a:p>
        </p:txBody>
      </p:sp>
      <p:pic>
        <p:nvPicPr>
          <p:cNvPr id="5" name="QO_6_AN.1_1#7433a38ad?htil=9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506708"/>
            <a:ext cx="5468112" cy="380390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2_1#a55e6d11c?htil=10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4576" y="900684"/>
            <a:ext cx="4745736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92_2#a55e6d11c?htil=10&amp;vaa=1&amp;vcp=1&amp;vis=1&amp;pid=d6edb506e&amp;color=0,0,0&amp;vtp=1&amp;vaab=1&amp;bt=1&amp;bbb=1&amp;hb=1"/>
              <p:cNvSpPr/>
              <p:nvPr/>
            </p:nvSpPr>
            <p:spPr>
              <a:xfrm>
                <a:off x="539496" y="873252"/>
                <a:ext cx="6236208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为探究一天内叶片淀粉含量的变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。滴加碘液后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，变蓝最不明显的是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时的叶片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92_2#a55e6d11c?htil=10&amp;vaa=1&amp;vcp=1&amp;vis=1&amp;pid=d6edb506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252"/>
                <a:ext cx="6236208" cy="1849057"/>
              </a:xfrm>
              <a:prstGeom prst="rect">
                <a:avLst/>
              </a:prstGeom>
              <a:blipFill>
                <a:blip r:embed="rId4"/>
                <a:stretch>
                  <a:fillRect l="-3519" r="-2737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a55e6d11c.blank?vaa=1&amp;vcp=1&amp;vis=1&amp;pid=d6edb506e&amp;color=0,0,0&amp;vpa=48&amp;vtp=1&amp;vaab=1"/>
          <p:cNvSpPr/>
          <p:nvPr/>
        </p:nvSpPr>
        <p:spPr>
          <a:xfrm>
            <a:off x="6239415" y="1490472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94_1#b2d682ffd?htil=10&amp;vaa=1&amp;vcp=1&amp;vis=1&amp;pid=d6edb506e&amp;color=0,0,0&amp;vtp=1&amp;vaab=1&amp;bbb=1&amp;hb=1"/>
              <p:cNvSpPr/>
              <p:nvPr/>
            </p:nvSpPr>
            <p:spPr>
              <a:xfrm>
                <a:off x="539496" y="2733040"/>
                <a:ext cx="6236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中能长出果实的是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花。将测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量选出的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“黄瓜之王”制成凉拌黄瓜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出的大量汁液主要来自黄瓜细胞的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填结构名称）。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94_1#b2d682ffd?htil=10&amp;vaa=1&amp;vcp=1&amp;vis=1&amp;pid=d6edb506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3040"/>
                <a:ext cx="6236208" cy="2496757"/>
              </a:xfrm>
              <a:prstGeom prst="rect">
                <a:avLst/>
              </a:prstGeom>
              <a:blipFill>
                <a:blip r:embed="rId5"/>
                <a:stretch>
                  <a:fillRect l="-3519" r="-2737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95_1#b2d682ffd.blank?vaa=1&amp;vcp=1&amp;vis=1&amp;pid=d6edb506e&amp;color=0,0,0&amp;vpa=49&amp;vtp=1&amp;vaab=1"/>
          <p:cNvSpPr/>
          <p:nvPr/>
        </p:nvSpPr>
        <p:spPr>
          <a:xfrm>
            <a:off x="4456652" y="27025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</a:t>
            </a:r>
            <a:endParaRPr lang="en-US" altLang="zh-CN" sz="2800" dirty="0"/>
          </a:p>
        </p:txBody>
      </p:sp>
      <p:sp>
        <p:nvSpPr>
          <p:cNvPr id="7" name="QB_6_AN.96_1#b2d682ffd.blank?vaa=1&amp;vcp=1&amp;vis=1&amp;pid=d6edb506e&amp;color=0,0,0&amp;vpa=50&amp;vtp=1&amp;vaab=1&amp;bbb=1"/>
          <p:cNvSpPr/>
          <p:nvPr/>
        </p:nvSpPr>
        <p:spPr>
          <a:xfrm>
            <a:off x="5794915" y="39979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7_1#6f72a47cc?htil=11&amp;vaa=1&amp;vcp=1&amp;vis=1&amp;pid=0232744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6872" y="743648"/>
            <a:ext cx="4654296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7_2#6f72a47cc?htil=11&amp;sp=1&amp;vaa=1&amp;vcp=1&amp;vis=1&amp;pid=0232744c6&amp;color=0,0,0&amp;vtp=1&amp;vaab=1&amp;bt=1&amp;bbb=1&amp;hb=1&amp;hs=1"/>
          <p:cNvSpPr/>
          <p:nvPr/>
        </p:nvSpPr>
        <p:spPr>
          <a:xfrm>
            <a:off x="539496" y="643064"/>
            <a:ext cx="6318504" cy="3249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泡菜的制作工艺是我国悠久的饮食文化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遗产之一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。制作泡菜的过程中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，微生物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会将蔬菜中的硝酸盐还原成亚硝酸盐，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为避免对人体产生危害，应控制泡菜的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亚硝酸盐含量。某兴趣小组研究了不同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浓度食醋对泡菜中亚硝酸盐含量的影响。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具体做法是称取等量白菜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，每份均加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97_2#6f72a47cc?htil=11&amp;sp=1&amp;vaa=1&amp;vcp=1&amp;vis=1&amp;pid=0232744c6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BB92EA2-1160-EEAF-5FCE-3413FA79E24A}"/>
                  </a:ext>
                </a:extLst>
              </p:cNvPr>
              <p:cNvSpPr/>
              <p:nvPr/>
            </p:nvSpPr>
            <p:spPr>
              <a:xfrm>
                <a:off x="539995" y="3892296"/>
                <a:ext cx="11112011" cy="2309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入等量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浓度的盐水、鲜姜和辣椒，再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加入食醋，调节料液的食醋浓度分别为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0.3%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0.6%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，重复实验3次。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从泡菜制作第1天开始，每天测定其亚硝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酸盐含量，测定10天，结果如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97_2#6f72a47cc?htil=11&amp;sp=1&amp;vaa=1&amp;vcp=1&amp;vis=1&amp;pid=0232744c6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BB92EA2-1160-EEAF-5FCE-3413FA79E2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92296"/>
                <a:ext cx="11112011" cy="2309432"/>
              </a:xfrm>
              <a:prstGeom prst="rect">
                <a:avLst/>
              </a:prstGeom>
              <a:blipFill>
                <a:blip r:embed="rId4"/>
                <a:stretch>
                  <a:fillRect l="-1976" t="-5291" b="-95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8_1#4f8833c9e?vaa=1&amp;vcp=1&amp;vis=1&amp;pid=6f72a47cc&amp;color=0,0,0&amp;vtp=1&amp;vaab=1&amp;bt=1&amp;bbb=1"/>
          <p:cNvSpPr/>
          <p:nvPr/>
        </p:nvSpPr>
        <p:spPr>
          <a:xfrm>
            <a:off x="539496" y="11803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）制作泡菜所利用的细菌是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4f8833c9e.blank?vaa=1&amp;vcp=1&amp;vis=1&amp;pid=6f72a47cc&amp;color=0,0,0&amp;vpa=51&amp;vtp=1&amp;vaab=1&amp;bbb=1"/>
          <p:cNvSpPr/>
          <p:nvPr/>
        </p:nvSpPr>
        <p:spPr>
          <a:xfrm>
            <a:off x="5350415" y="1128871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乳酸杆菌（乳酸菌）</a:t>
            </a:r>
            <a:endParaRPr lang="en-US" altLang="zh-CN" sz="2800" dirty="0"/>
          </a:p>
        </p:txBody>
      </p:sp>
      <p:pic>
        <p:nvPicPr>
          <p:cNvPr id="4" name="QO_5_BD.98_2#4f8833c9e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1866487"/>
            <a:ext cx="4105656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00_1#051cdcdf3?vaa=1&amp;vcp=1&amp;vis=1&amp;pid=6f72a47cc&amp;color=0,0,0&amp;vtp=1&amp;vaab=1&amp;bbb=1&amp;hb=1"/>
          <p:cNvSpPr/>
          <p:nvPr/>
        </p:nvSpPr>
        <p:spPr>
          <a:xfrm>
            <a:off x="539496" y="44953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（2）设置食醋浓度为0的组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；实验中添加的材料需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取等量，目的是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01_1#051cdcdf3.blank?vaa=1&amp;vcp=1&amp;vis=1&amp;pid=6f72a47cc&amp;color=0,0,0&amp;vpa=52&amp;vtp=1&amp;vaab=1&amp;bbb=1"/>
          <p:cNvSpPr/>
          <p:nvPr/>
        </p:nvSpPr>
        <p:spPr>
          <a:xfrm>
            <a:off x="6239415" y="446490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设置对照</a:t>
            </a:r>
            <a:endParaRPr lang="en-US" altLang="zh-CN" sz="2800" dirty="0"/>
          </a:p>
        </p:txBody>
      </p:sp>
      <p:sp>
        <p:nvSpPr>
          <p:cNvPr id="7" name="QB_6_AN.102_1#051cdcdf3.blank?vaa=1&amp;vcp=1&amp;vis=1&amp;pid=6f72a47cc&amp;color=0,0,0&amp;vpa=53&amp;vtp=1&amp;vaab=1&amp;bbb=1"/>
          <p:cNvSpPr/>
          <p:nvPr/>
        </p:nvSpPr>
        <p:spPr>
          <a:xfrm>
            <a:off x="3039014" y="509165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控制单一变量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acc02eee9?vaa=1&amp;vcp=1&amp;vis=1&amp;pid=6f72a47cc&amp;color=0,0,0&amp;vtp=1&amp;vaab=1&amp;bt=1&amp;bbb=1&amp;hb=1"/>
          <p:cNvSpPr/>
          <p:nvPr/>
        </p:nvSpPr>
        <p:spPr>
          <a:xfrm>
            <a:off x="539496" y="8818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（3）分析曲线，随泡制时间增加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，亚硝酸盐含量的变化趋势均表现为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天均达到最大值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acc02eee9.blank?vaa=1&amp;vcp=1&amp;vis=1&amp;pid=6f72a47cc&amp;color=0,0,0&amp;vpa=54&amp;vtp=1&amp;vaab=1&amp;bbb=1"/>
          <p:cNvSpPr/>
          <p:nvPr/>
        </p:nvSpPr>
        <p:spPr>
          <a:xfrm>
            <a:off x="549815" y="147812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先上升后下降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acc02eee9.blank?vaa=1&amp;vcp=1&amp;vis=1&amp;pid=6f72a47cc&amp;color=0,0,0&amp;vpa=55&amp;vtp=1&amp;vaab=1"/>
          <p:cNvSpPr/>
          <p:nvPr/>
        </p:nvSpPr>
        <p:spPr>
          <a:xfrm>
            <a:off x="4461415" y="1478121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5_BD.105_1#acc02eee9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656" y="2210657"/>
            <a:ext cx="3968496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07_1#26069caa3?vaa=1&amp;vcp=1&amp;vis=1&amp;pid=6f72a47cc&amp;color=0,0,0&amp;vtp=1&amp;vaab=1&amp;bbb=1&amp;hb=1"/>
          <p:cNvSpPr/>
          <p:nvPr/>
        </p:nvSpPr>
        <p:spPr>
          <a:xfrm>
            <a:off x="539496" y="47633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（4）分析比较四条亚硝酸盐变化曲线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，可知食醋能抑制亚硝酸盐的产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生，当食醋浓度为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时抑制作用最强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08_1#26069caa3.blank?vaa=1&amp;vcp=1&amp;vis=1&amp;pid=6f72a47cc&amp;color=0,0,0&amp;vpa=56&amp;vtp=1&amp;vaab=1&amp;bbb=1"/>
              <p:cNvSpPr/>
              <p:nvPr/>
            </p:nvSpPr>
            <p:spPr>
              <a:xfrm>
                <a:off x="3446208" y="5486050"/>
                <a:ext cx="9636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08_1#26069caa3.blank?vaa=1&amp;vcp=1&amp;vis=1&amp;pid=6f72a47cc&amp;color=0,0,0&amp;vpa=5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6208" y="5486050"/>
                <a:ext cx="96361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9_1#47428e71b?vaa=1&amp;vcp=1&amp;vis=1&amp;pid=6f72a47cc&amp;color=0,0,0&amp;vtp=1&amp;vaab=1&amp;bt=1&amp;bbb=1&amp;hb=1"/>
          <p:cNvSpPr/>
          <p:nvPr/>
        </p:nvSpPr>
        <p:spPr>
          <a:xfrm>
            <a:off x="539496" y="14411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（5）结合本实验，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对家庭自制泡菜提出一条建议：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0_1#47428e71b.blank?vaa=1&amp;vcp=1&amp;vis=1&amp;pid=6f72a47cc&amp;color=0,0,0&amp;vpa=57&amp;vtp=1&amp;vaab=1&amp;bbb=1&amp;hb=1"/>
          <p:cNvSpPr/>
          <p:nvPr/>
        </p:nvSpPr>
        <p:spPr>
          <a:xfrm>
            <a:off x="539496" y="141071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制作泡菜时可适当加醋</a:t>
            </a:r>
            <a:endParaRPr lang="en-US" altLang="zh-CN" sz="2800" dirty="0"/>
          </a:p>
        </p:txBody>
      </p:sp>
      <p:pic>
        <p:nvPicPr>
          <p:cNvPr id="4" name="QO_5_BD.109_2#47428e71b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343" y="2460812"/>
            <a:ext cx="6080008" cy="369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27243143c?vaa=1&amp;vcp=1&amp;vis=1&amp;pid=aff05a0a8&amp;color=0,0,0&amp;vtp=1&amp;vaab=1&amp;bt=1&amp;bbb=1&amp;hb=1"/>
          <p:cNvSpPr/>
          <p:nvPr/>
        </p:nvSpPr>
        <p:spPr>
          <a:xfrm>
            <a:off x="539496" y="122224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浙江台州·一模）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创新题·模型制作类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利用水滴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镜、平面镜、透明玻璃杯和可调支架等制作了一台“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水滴显微镜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”（如图甲）。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调节支架高度，适当调整标本、水滴和放大镜三者之间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离，可实现与图乙所示光学显微镜相似的成像效果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4_BD.1_2#27243143c?htil=1&amp;vaa=1&amp;vcp=1&amp;vis=1&amp;pid=aff05a0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3971" y="3785870"/>
            <a:ext cx="3226538" cy="184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2_1#cd5b6434d?htil=1&amp;vaa=1&amp;vcp=1&amp;vis=1&amp;pid=27243143c&amp;color=0,0,0&amp;vtp=1&amp;vaab=1&amp;bbb=1"/>
          <p:cNvSpPr/>
          <p:nvPr/>
        </p:nvSpPr>
        <p:spPr>
          <a:xfrm>
            <a:off x="539496" y="3785870"/>
            <a:ext cx="8229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）水滴相当于光学显微镜结构中的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_1#cd5b6434d.blank?vaa=1&amp;vcp=1&amp;vis=1&amp;pid=27243143c&amp;color=0,0,0&amp;vpa=1&amp;vtp=1&amp;vaab=1"/>
          <p:cNvSpPr/>
          <p:nvPr/>
        </p:nvSpPr>
        <p:spPr>
          <a:xfrm>
            <a:off x="6417214" y="373443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endParaRPr lang="en-US" altLang="zh-CN" sz="2800" dirty="0"/>
          </a:p>
        </p:txBody>
      </p:sp>
      <p:sp>
        <p:nvSpPr>
          <p:cNvPr id="6" name="QB_5_BD.4_1#7b150daec?htil=1&amp;vaa=1&amp;vcp=1&amp;vis=1&amp;pid=27243143c&amp;color=0,0,0&amp;vtp=1&amp;vaab=1&amp;bbb=1&amp;hb=1"/>
          <p:cNvSpPr/>
          <p:nvPr/>
        </p:nvSpPr>
        <p:spPr>
          <a:xfrm>
            <a:off x="539496" y="4415345"/>
            <a:ext cx="8229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）上下调整支架的高度相当于调节图乙所示光学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填结构编号）。</a:t>
            </a:r>
            <a:endParaRPr lang="en-US" altLang="zh-CN" sz="2800" dirty="0"/>
          </a:p>
        </p:txBody>
      </p:sp>
      <p:sp>
        <p:nvSpPr>
          <p:cNvPr id="7" name="QB_5_AN.5_1#7b150daec.blank?vaa=1&amp;vcp=1&amp;vis=1&amp;pid=27243143c&amp;color=0,0,0&amp;vpa=2&amp;vtp=1&amp;vaab=1"/>
          <p:cNvSpPr/>
          <p:nvPr/>
        </p:nvSpPr>
        <p:spPr>
          <a:xfrm>
            <a:off x="1972214" y="50116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aae6a9ce0?vaa=1&amp;vcp=1&amp;vis=1&amp;pid=27243143c&amp;color=0,0,0&amp;vtp=1&amp;vaab=1&amp;bt=1&amp;bbb=1&amp;hb=1"/>
          <p:cNvSpPr/>
          <p:nvPr/>
        </p:nvSpPr>
        <p:spPr>
          <a:xfrm>
            <a:off x="539496" y="1299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3）写出一种能改变水滴显微镜放大倍数的方法：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5_AN.7_1#aae6a9ce0.blank?vaa=1&amp;vcp=1&amp;vis=1&amp;pid=27243143c&amp;color=0,0,0&amp;vpa=3&amp;vtp=1&amp;vaab=1&amp;bbb=1&amp;hb=1"/>
          <p:cNvSpPr/>
          <p:nvPr/>
        </p:nvSpPr>
        <p:spPr>
          <a:xfrm>
            <a:off x="499191" y="122917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更换不同放大倍数的放大镜（或“更换水滴”“调节标本、水滴和放大镜三者之间的距离”等）</a:t>
            </a:r>
            <a:endParaRPr lang="en-US" altLang="zh-CN" sz="2800" dirty="0"/>
          </a:p>
        </p:txBody>
      </p:sp>
      <p:pic>
        <p:nvPicPr>
          <p:cNvPr id="4" name="QO_4_BD.6_2#aae6a9ce0?vaa=1&amp;vcp=1&amp;vis=1&amp;pid=2724314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720" y="2628265"/>
            <a:ext cx="523951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_1#27243143c?htil=2&amp;vaa=1&amp;vcp=1&amp;vis=1&amp;pid=aff05a0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7579" y="572689"/>
            <a:ext cx="2761693" cy="158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EX.1_1#27243143c?htil=2&amp;vaa=1&amp;vcp=1&amp;vis=1&amp;pid=aff05a0a8&amp;color=0,0,0&amp;vtp=1&amp;vaab=1&amp;bt=1&amp;bbb=1&amp;hb=1&amp;hs=1"/>
          <p:cNvSpPr/>
          <p:nvPr/>
        </p:nvSpPr>
        <p:spPr>
          <a:xfrm>
            <a:off x="539496" y="554400"/>
            <a:ext cx="822960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此类题的解题技巧是认真审读试题，分析其中所涉及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的生物学内容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设计并制作模型时要选择恰当的材料，</a:t>
            </a:r>
            <a:endParaRPr lang="en-US" altLang="zh-CN" sz="2800" dirty="0"/>
          </a:p>
        </p:txBody>
      </p:sp>
      <p:sp>
        <p:nvSpPr>
          <p:cNvPr id="4" name="QO_4_EX.1_1#27243143c?htil=2&amp;vaa=1&amp;vcp=1&amp;vis=1&amp;pid=aff05a0a8&amp;color=0,0,0&amp;vtp=1&amp;vaab=1&amp;bt=1&amp;bbb=1&amp;hb=1&amp;hs=1">
            <a:extLst>
              <a:ext uri="{FF2B5EF4-FFF2-40B4-BE49-F238E27FC236}">
                <a16:creationId xmlns:a16="http://schemas.microsoft.com/office/drawing/2014/main" id="{48379F68-9859-555C-DECD-31C623B4BFBA}"/>
              </a:ext>
            </a:extLst>
          </p:cNvPr>
          <p:cNvSpPr/>
          <p:nvPr/>
        </p:nvSpPr>
        <p:spPr>
          <a:xfrm>
            <a:off x="539496" y="2284330"/>
            <a:ext cx="11112011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直观地表征相应的结构与功能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）物镜安装在镜筒下端，观察时靠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近玻片标本，所以水滴相当于光学显微镜结构中的物镜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）粗准焦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螺旋的作用是较大幅度的升降镜筒，细准焦螺旋的作用除较小幅度的升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降镜筒外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，还能调出更加清晰的物像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；所以上下调整支架的高度相当于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调节图乙所示光学显微镜的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粗、细准焦螺旋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）显微镜放大倍数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是物镜放大倍数和目镜放大倍数的乘积。更换不同放大倍数的放大镜等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方法能改变水滴显微镜放大倍数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1#7fa2a251a?vaa=1&amp;vcp=1&amp;vis=1&amp;pid=aff05a0a8&amp;color=0,0,0&amp;vtp=1&amp;vaab=1&amp;bt=1&amp;bbb=1"/>
          <p:cNvSpPr/>
          <p:nvPr/>
        </p:nvSpPr>
        <p:spPr>
          <a:xfrm>
            <a:off x="539496" y="15384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山西·模拟）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创新题·动物饲养类</a:t>
            </a:r>
            <a:endParaRPr lang="en-US" altLang="zh-CN" sz="2800" dirty="0"/>
          </a:p>
        </p:txBody>
      </p:sp>
      <p:sp>
        <p:nvSpPr>
          <p:cNvPr id="3" name="QO_4_BD.9_2#7fa2a251a?sp=1&amp;vaa=1&amp;vcp=1&amp;vis=1&amp;pid=aff05a0a8&amp;color=0,0,0&amp;vtp=1&amp;vaab=1&amp;bbb=1&amp;hb=1"/>
          <p:cNvSpPr/>
          <p:nvPr/>
        </p:nvSpPr>
        <p:spPr>
          <a:xfrm>
            <a:off x="539496" y="216617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家蚕的饲养之旅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桑蚕文化是中国文明的起点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衍生了丝绸文化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桑酒文化等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国人的骄傲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已成为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最具中国特色的文化形态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某校开展了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蚕文化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开启饲蚕之旅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的实践活动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为使活动顺利进行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同学们查阅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了解到如下知识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4_BD.9_3#7fa2a251a?colgroup=30&amp;vaa=1&amp;vcp=1&amp;vis=1&amp;pid=aff05a0a8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2260813"/>
                  </p:ext>
                </p:extLst>
              </p:nvPr>
            </p:nvGraphicFramePr>
            <p:xfrm>
              <a:off x="539496" y="1364456"/>
              <a:ext cx="11100816" cy="2785428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桑树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可高达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月开花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月果熟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桑叶为蚕的饲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桑葚可供食用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酿酒等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家蚕的一生共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多天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要经过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次蜕皮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饲养蚕时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要控制温度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湿度与光照等条件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还要注意蚕室通风换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严格消毒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选择适熟洁净的桑叶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均匀给叶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使蚕饱食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促使蚕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体发育整齐且体壮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4_BD.9_3#7fa2a251a?colgroup=30&amp;vaa=1&amp;vcp=1&amp;vis=1&amp;pid=aff05a0a8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2260813"/>
                  </p:ext>
                </p:extLst>
              </p:nvPr>
            </p:nvGraphicFramePr>
            <p:xfrm>
              <a:off x="539496" y="1364456"/>
              <a:ext cx="11100816" cy="2785428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655" r="-110" b="-56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5_BD.10_1#f013a93ab?vaa=1&amp;vcp=1&amp;vis=1&amp;pid=7fa2a251a&amp;color=0,0,0&amp;vtp=1&amp;vaab=1&amp;bbb=1&amp;hb=1"/>
          <p:cNvSpPr/>
          <p:nvPr/>
        </p:nvSpPr>
        <p:spPr>
          <a:xfrm>
            <a:off x="539496" y="4286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（1）分析上述资料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，桑树属于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植物，桑葚内的紫色汁液主要储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存在植物细胞的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填结构名称）中。</a:t>
            </a:r>
            <a:endParaRPr lang="en-US" altLang="zh-CN" sz="2800" dirty="0"/>
          </a:p>
        </p:txBody>
      </p:sp>
      <p:sp>
        <p:nvSpPr>
          <p:cNvPr id="4" name="QB_5_AN.11_1#f013a93ab.blank?vaa=1&amp;vcp=1&amp;vis=1&amp;pid=7fa2a251a&amp;color=0,0,0&amp;vpa=4&amp;vtp=1&amp;vaab=1&amp;bbb=1"/>
          <p:cNvSpPr/>
          <p:nvPr/>
        </p:nvSpPr>
        <p:spPr>
          <a:xfrm>
            <a:off x="5350415" y="42559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被子</a:t>
            </a:r>
            <a:endParaRPr lang="en-US" altLang="zh-CN" sz="2800" dirty="0"/>
          </a:p>
        </p:txBody>
      </p:sp>
      <p:sp>
        <p:nvSpPr>
          <p:cNvPr id="5" name="QB_5_AN.12_1#f013a93ab.blank?vaa=1&amp;vcp=1&amp;vis=1&amp;pid=7fa2a251a&amp;color=0,0,0&amp;vpa=5&amp;vtp=1&amp;vaab=1&amp;bbb=1"/>
          <p:cNvSpPr/>
          <p:nvPr/>
        </p:nvSpPr>
        <p:spPr>
          <a:xfrm>
            <a:off x="3039014" y="48827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1868</Words>
  <Application>Microsoft Office PowerPoint</Application>
  <PresentationFormat>宽屏</PresentationFormat>
  <Paragraphs>419</Paragraphs>
  <Slides>45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WLZ</dc:creator>
  <cp:keywords/>
  <dc:description/>
  <cp:lastModifiedBy>519308031@qq.com</cp:lastModifiedBy>
  <cp:revision>13</cp:revision>
  <dcterms:created xsi:type="dcterms:W3CDTF">2024-11-18T04:05:28Z</dcterms:created>
  <dcterms:modified xsi:type="dcterms:W3CDTF">2025-08-27T11:27:27Z</dcterms:modified>
  <cp:category/>
  <cp:contentStatus/>
</cp:coreProperties>
</file>