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2.xml" ContentType="application/vnd.openxmlformats-officedocument.presentationml.tags+xml"/>
  <Override PartName="/ppt/tags/tag40.xml" ContentType="application/vnd.openxmlformats-officedocument.presentationml.tags+xml"/>
  <Override PartName="/ppt/tags/tag6.xml" ContentType="application/vnd.openxmlformats-officedocument.presentationml.tags+xml"/>
  <Override PartName="/ppt/tags/tag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81" r:id="rId26"/>
    <p:sldId id="326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24" r:id="rId55"/>
    <p:sldId id="312" r:id="rId56"/>
    <p:sldId id="313" r:id="rId57"/>
    <p:sldId id="314" r:id="rId58"/>
    <p:sldId id="316" r:id="rId59"/>
    <p:sldId id="317" r:id="rId60"/>
    <p:sldId id="318" r:id="rId61"/>
    <p:sldId id="319" r:id="rId62"/>
    <p:sldId id="325" r:id="rId63"/>
    <p:sldId id="320" r:id="rId6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b133dc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3499BC4-D772-4B62-BCDD-52330BC952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运动的快慢 测量平均速度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b133dc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8C73F68-C395-450D-B069-F822513AFB3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56547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a2420b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d873b8c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a7cad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c56547b6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ea2420be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d873b8c9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b8a7cada0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运动的快慢 测量平均速度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5b133dc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2EA44AE-5DD6-416F-85E3-E210640932B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56547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a2420b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d873b8c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a7cad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c56547b6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ea2420be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d873b8c9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b8a7cada0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运动的快慢 测量平均速度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4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63AC365-6DFD-B21C-6096-50A14DCA50F6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B7CE122-5AD4-48CC-AAC0-6A38B714691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B08D82F-116B-4258-9152-100CB529BF6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56547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a2420b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d873b8c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a7cad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c56547b6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ea2420be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d873b8c9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b8a7cada0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EDF1B05-2538-44BC-812D-F337E6CF4DD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56547b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bea2420b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d873b8c9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b8a7cad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c56547b6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bea2420be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d873b8c9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b8a7cada0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12.jpeg"/><Relationship Id="rId5" Type="http://schemas.openxmlformats.org/officeDocument/2006/relationships/image" Target="../media/image36.png"/><Relationship Id="rId4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png"/><Relationship Id="rId5" Type="http://schemas.openxmlformats.org/officeDocument/2006/relationships/image" Target="../media/image32.jpeg"/><Relationship Id="rId4" Type="http://schemas.openxmlformats.org/officeDocument/2006/relationships/image" Target="../media/image7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4.png"/><Relationship Id="rId4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8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7.png"/><Relationship Id="rId5" Type="http://schemas.openxmlformats.org/officeDocument/2006/relationships/image" Target="../media/image37.jpeg"/><Relationship Id="rId4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9.png"/><Relationship Id="rId4" Type="http://schemas.openxmlformats.org/officeDocument/2006/relationships/image" Target="../media/image3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3" Type="http://schemas.openxmlformats.org/officeDocument/2006/relationships/tags" Target="../tags/tag5.xml"/><Relationship Id="rId7" Type="http://schemas.openxmlformats.org/officeDocument/2006/relationships/image" Target="../media/image10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40.xml"/><Relationship Id="rId11" Type="http://schemas.openxmlformats.org/officeDocument/2006/relationships/image" Target="../media/image106.png"/><Relationship Id="rId5" Type="http://schemas.openxmlformats.org/officeDocument/2006/relationships/notesSlide" Target="../notesSlides/notesSlide59.xml"/><Relationship Id="rId10" Type="http://schemas.openxmlformats.org/officeDocument/2006/relationships/tags" Target="../tags/tag8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0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7_AN.5_1#ee2e8f62c.bracket?vcp=1&amp;vis=1&amp;pid=7b786bfab&amp;color=0,0,0&amp;vpa=2&amp;vtp=1&amp;vaab=1"/>
          <p:cNvSpPr/>
          <p:nvPr/>
        </p:nvSpPr>
        <p:spPr>
          <a:xfrm>
            <a:off x="1080039" y="408263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ee2e8f62c?vcp=1&amp;vis=1&amp;pid=7b786bfab&amp;color=0,0,0&amp;vtp=1&amp;vaab=1&amp;bbb=1&amp;hb=1"/>
              <p:cNvSpPr/>
              <p:nvPr/>
            </p:nvSpPr>
            <p:spPr>
              <a:xfrm>
                <a:off x="463296" y="664686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旗鱼的速度可达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≈27.8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运动员在跑道上跑步的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速度一般不超过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选项A不符合题意；人在非机动车道上骑自行车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选项B不符合题意；汽车在高速公路上行驶的速度不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超过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选项C符合题意；飞机在高空飞行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的速度可达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，选项D不符合题意。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ee2e8f62c?vcp=1&amp;vis=1&amp;pid=7b786bfa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296" y="664686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-842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a634742d?vcp=1&amp;pid=7b786bfa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7_1#20d756d52?vcp=1&amp;vis=1&amp;pid=ba634742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（2024·湖南长沙·中考）诗词中常蕴含着物理知识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，根据下列哪句诗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能估算出物体运动的速度？(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8_1#20d756d52.bracket?vcp=1&amp;vis=1&amp;pid=ba634742d&amp;color=0,0,0&amp;vpa=3&amp;vtp=1&amp;vaab=1"/>
          <p:cNvSpPr/>
          <p:nvPr/>
        </p:nvSpPr>
        <p:spPr>
          <a:xfrm>
            <a:off x="50837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8_BD.7_2#20d756d52.choices?vcp=1&amp;vis=1&amp;pid=ba634742d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.天台四万八千丈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.坐地日行八万里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C.春风十里扬州路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.桃花潭水深千尺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9_1#b83189a1d?vcp=1&amp;vis=1&amp;pid=ba634742d&amp;color=0,0,0&amp;vtp=1&amp;vaab=1&amp;bt=1&amp;bbb=1&amp;hb=1"/>
              <p:cNvSpPr/>
              <p:nvPr/>
            </p:nvSpPr>
            <p:spPr>
              <a:xfrm>
                <a:off x="539496" y="554400"/>
                <a:ext cx="11109960" cy="1814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（2024·贵州·中考）水中游动的白鳍豚速度可达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，空中飞行最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快的海燕每分钟飞行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，陆地上跑得最快的猎豹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。比较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它们速度的大小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BD.9_1#b83189a1d?vcp=1&amp;vis=1&amp;pid=ba634742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141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562" b="-3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11_1#b83189a1d.bracket?vcp=1&amp;vis=1&amp;pid=ba634742d&amp;color=0,0,0&amp;vpa=4&amp;vtp=1&amp;vaab=1"/>
          <p:cNvSpPr/>
          <p:nvPr/>
        </p:nvSpPr>
        <p:spPr>
          <a:xfrm>
            <a:off x="6506114" y="1814304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8_BD.9_2#b83189a1d.choices?vcp=1&amp;vis=1&amp;pid=ba634742d&amp;color=0,0,0&amp;vtp=1&amp;vaab=1&amp;bbb=1"/>
          <p:cNvSpPr/>
          <p:nvPr/>
        </p:nvSpPr>
        <p:spPr>
          <a:xfrm>
            <a:off x="539496" y="2432159"/>
            <a:ext cx="11109960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A.猎豹的速度最大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B.海燕的速度最大</a:t>
            </a:r>
            <a:endParaRPr lang="en-US" altLang="zh-CN" sz="2800" dirty="0"/>
          </a:p>
          <a:p>
            <a:pPr latinLnBrk="1">
              <a:lnSpc>
                <a:spcPts val="48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C.白鳍豚的速度最大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D.三者的速度一样大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_1#b83189a1d?vcp=1&amp;vis=1&amp;pid=ba634742d&amp;color=0,0,0&amp;vtp=1&amp;vaab=1&amp;bbb=1&amp;hb=1"/>
              <p:cNvSpPr/>
              <p:nvPr/>
            </p:nvSpPr>
            <p:spPr>
              <a:xfrm>
                <a:off x="231678" y="3678866"/>
                <a:ext cx="11109960" cy="2538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白鳍豚的速度为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3.6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≈22.2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猎豹的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海燕的速度为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≈83.3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综上可知，海燕的速度最大，选项A、C、D错误，选项B正确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AS.1_1#b83189a1d?vcp=1&amp;vis=1&amp;pid=ba634742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678" y="3678866"/>
                <a:ext cx="11109960" cy="2538032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-7145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_1#3f792c437?sp=1&amp;vcp=1&amp;vis=1&amp;pid=ba634742d&amp;color=0,0,0&amp;vtp=1&amp;vaab=1&amp;bt=1&amp;bbb=1&amp;hb=1"/>
              <p:cNvSpPr/>
              <p:nvPr/>
            </p:nvSpPr>
            <p:spPr>
              <a:xfrm>
                <a:off x="539496" y="72691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（2024·黑龙江哈尔滨·中考）小明和爸爸自驾游返程时，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看到如图6-1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所示的交通标志牌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，在遵守交通法规的前提下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，从此处到达哈尔滨至少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需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；若以他们正在行驶的车为参照物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，则该交通标志牌是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选填“运动”或“静止”）的。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2_1#3f792c437?sp=1&amp;vcp=1&amp;vis=1&amp;pid=ba634742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2691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985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3_1#3f792c437.blank?vcp=1&amp;vis=1&amp;pid=ba634742d&amp;color=0,0,0&amp;vpa=5&amp;vtp=1&amp;vaab=1&amp;bbb=1"/>
          <p:cNvSpPr/>
          <p:nvPr/>
        </p:nvSpPr>
        <p:spPr>
          <a:xfrm>
            <a:off x="867315" y="1991836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0.45</a:t>
            </a:r>
            <a:endParaRPr lang="en-US" altLang="zh-CN" sz="2800" dirty="0"/>
          </a:p>
        </p:txBody>
      </p:sp>
      <p:sp>
        <p:nvSpPr>
          <p:cNvPr id="4" name="QB_8_AN.15_1#3f792c437.blank?vcp=1&amp;vis=1&amp;pid=ba634742d&amp;color=0,0,0&amp;vpa=6&amp;vtp=1&amp;vaab=1&amp;bbb=1"/>
          <p:cNvSpPr/>
          <p:nvPr/>
        </p:nvSpPr>
        <p:spPr>
          <a:xfrm>
            <a:off x="10525664" y="199183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  <a:endParaRPr lang="en-US" altLang="zh-CN" sz="2800" dirty="0"/>
          </a:p>
        </p:txBody>
      </p:sp>
      <p:pic>
        <p:nvPicPr>
          <p:cNvPr id="5" name="QB_8_BD.14_1#3f792c437?iti=1&amp;vcp=1&amp;vis=1&amp;pid=ba634742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3352260"/>
            <a:ext cx="4416552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4_2#3f792c437?iti=1&amp;vcp=1&amp;vis=1&amp;pid=ba634742d&amp;color=0,0,0&amp;vtp=1&amp;vaab=1&amp;bbb=1"/>
          <p:cNvSpPr/>
          <p:nvPr/>
        </p:nvSpPr>
        <p:spPr>
          <a:xfrm>
            <a:off x="5638864" y="5564092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1e73d2b9?vcp=1&amp;pid=bea2420b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变速直线运动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平均速度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7c505525d?vcp=1&amp;pid=01e73d2b9&amp;color=0,0,0&amp;vtp=1&amp;vaab=1&amp;bbb=1"/>
              <p:cNvSpPr/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变速直线运动：在相等的时间内通过的路程不相等,即速度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不断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做变速运动的物体，其路程与时间的比值时刻在变化，这时我们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可以用平均速度粗略地描述物体在这段时间内的运动的快慢情况。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在变速直线运动中，平均速度的大小与选定的时间或路程有关，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不同时间段内或不同路程上的平均速度一般不同，必须弄清所求的平均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速度对应哪段时间或哪段路程。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7c505525d?vcp=1&amp;pid=01e73d2b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111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_1#9195dcd38?iti=2&amp;htil=1&amp;vcp=1&amp;vis=1&amp;pid=01e73d2b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929481"/>
            <a:ext cx="4873752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_2#9195dcd38?iti=2&amp;htil=1&amp;vcp=1&amp;vis=1&amp;pid=01e73d2b9&amp;color=0,0,0&amp;vtp=1&amp;vaab=1&amp;bbb=1"/>
          <p:cNvSpPr/>
          <p:nvPr/>
        </p:nvSpPr>
        <p:spPr>
          <a:xfrm>
            <a:off x="8707188" y="3049873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6_3#9195dcd38?htil=1&amp;sp=1&amp;vcp=1&amp;vis=1&amp;pid=01e73d2b9&amp;color=0,0,0&amp;vtp=1&amp;vaab=1&amp;bt=1&amp;bbb=1&amp;hb=1&amp;hs=1"/>
              <p:cNvSpPr/>
              <p:nvPr/>
            </p:nvSpPr>
            <p:spPr>
              <a:xfrm>
                <a:off x="539496" y="911193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如图6-2所示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，记录了两辆汽车在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平直的公路上行驶时，在相同的时间内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通过的路程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6-2甲中汽车做匀速运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，受到的阻力为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6-2乙中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汽车做加速运动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6_3#9195dcd38?htil=1&amp;sp=1&amp;vcp=1&amp;vis=1&amp;pid=01e73d2b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1193"/>
                <a:ext cx="60990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9" r="-735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17_1#35cb14435?vcp=1&amp;vis=1&amp;pid=9195dcd38&amp;color=0,0,0&amp;vtp=1&amp;vaab=1&amp;bbb=1&amp;hs=1"/>
          <p:cNvSpPr/>
          <p:nvPr/>
        </p:nvSpPr>
        <p:spPr>
          <a:xfrm>
            <a:off x="539496" y="4109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（1）图甲中汽车的速度；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18_1#5e6f7183a?vcp=1&amp;vis=1&amp;pid=9195dcd38&amp;color=0,0,0&amp;vtp=1&amp;vaab=1&amp;bbb=1&amp;hs=1"/>
              <p:cNvSpPr/>
              <p:nvPr/>
            </p:nvSpPr>
            <p:spPr>
              <a:xfrm>
                <a:off x="539496" y="473148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（2）图乙中汽车在前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内的平均速度；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18_1#5e6f7183a?vcp=1&amp;vis=1&amp;pid=9195dcd3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31480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19_1#8cc0c36d4?vcp=1&amp;vis=1&amp;pid=9195dcd38&amp;color=0,0,0&amp;vtp=1&amp;vaab=1&amp;bbb=1&amp;hs=1"/>
              <p:cNvSpPr/>
              <p:nvPr/>
            </p:nvSpPr>
            <p:spPr>
              <a:xfrm>
                <a:off x="539496" y="535314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（3）图甲中汽车的牵引力在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内所做的功。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19_1#8cc0c36d4?vcp=1&amp;vis=1&amp;pid=9195dcd3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53145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EX.1_1#9195dcd38?iti=3&amp;htil=2&amp;vcp=1&amp;vis=1&amp;pid=01e73d2b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6817" y="947356"/>
            <a:ext cx="3858768" cy="15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EX.1_1#9195dcd38?iti=3&amp;htil=2&amp;vcp=1&amp;vis=1&amp;pid=01e73d2b9&amp;color=0,0,0&amp;vtp=1&amp;vaab=1&amp;bbb=1"/>
          <p:cNvSpPr/>
          <p:nvPr/>
        </p:nvSpPr>
        <p:spPr>
          <a:xfrm>
            <a:off x="9240588" y="2665412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图6-2</a:t>
            </a:r>
            <a:endParaRPr lang="en-US" altLang="zh-CN" sz="2800" dirty="0"/>
          </a:p>
        </p:txBody>
      </p:sp>
      <p:sp>
        <p:nvSpPr>
          <p:cNvPr id="4" name="QO_7_EX.1_1#9195dcd38?htil=2&amp;vcp=1&amp;vis=1&amp;pid=01e73d2b9&amp;color=0,0,0&amp;vtp=1&amp;vaab=1&amp;bt=1&amp;bbb=1&amp;hb=1&amp;hs=1"/>
          <p:cNvSpPr/>
          <p:nvPr/>
        </p:nvSpPr>
        <p:spPr>
          <a:xfrm>
            <a:off x="539496" y="929068"/>
            <a:ext cx="71231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思路分析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在匀速直线运动中，速度可以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利用任意一段路程与所用时间的比值求得；在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变速直线运动中，在不同路程段的平均速度一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般是不同的，注意路程和时间的对应关系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7_EX.1_1#9195dcd38?htil=2&amp;vcp=1&amp;vis=1&amp;pid=01e73d2b9&amp;color=0,0,0&amp;vtp=1&amp;vaab=1&amp;bt=1&amp;bbb=1&amp;hb=1&amp;hs=1"/>
          <p:cNvSpPr/>
          <p:nvPr/>
        </p:nvSpPr>
        <p:spPr>
          <a:xfrm>
            <a:off x="539496" y="3416300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 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利用平均速度公式计算平均速度时，必须明确是计算哪段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路程（或哪段时间）的平均速度，且注意运动路程和运动时间要对应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平均速度不能理解为速度的平均值，必须根据具体的运动路程和对应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的运动时间，运用速度公式进行运算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21_2#35cb14435?iti=4&amp;vcp=1&amp;vis=1&amp;pid=9195dcd3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5717" y="1436052"/>
            <a:ext cx="4910328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35cb14435?vcp=1&amp;vis=1&amp;pid=9195dcd38&amp;color=0,0,0&amp;vtp=1&amp;vaab=1&amp;bbb=1"/>
              <p:cNvSpPr/>
              <p:nvPr/>
            </p:nvSpPr>
            <p:spPr>
              <a:xfrm>
                <a:off x="456311" y="792861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题图甲中汽车的速度为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35cb14435?vcp=1&amp;vis=1&amp;pid=9195dcd3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311" y="792861"/>
                <a:ext cx="11109960" cy="1295400"/>
              </a:xfrm>
              <a:prstGeom prst="rect">
                <a:avLst/>
              </a:prstGeom>
              <a:blipFill rotWithShape="1">
                <a:blip r:embed="rId4"/>
                <a:stretch>
                  <a:fillRect l="-3" t="-29" r="3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5e6f7183a?vcp=1&amp;vis=1&amp;pid=9195dcd38&amp;color=0,0,0&amp;vtp=1&amp;vaab=1&amp;bbb=1&amp;hb=1"/>
              <p:cNvSpPr/>
              <p:nvPr/>
            </p:nvSpPr>
            <p:spPr>
              <a:xfrm>
                <a:off x="220726" y="2267362"/>
                <a:ext cx="11109960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题图乙中汽车前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内通过的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′=750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则这段时间内的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平均速度为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5e6f7183a?vcp=1&amp;vis=1&amp;pid=9195dcd3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726" y="2267362"/>
                <a:ext cx="11109960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3" t="-21" r="3" b="-33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8cc0c36d4?vcp=1&amp;vis=1&amp;pid=9195dcd38&amp;color=0,0,0&amp;vtp=1&amp;vaab=1&amp;bbb=1"/>
              <p:cNvSpPr/>
              <p:nvPr/>
            </p:nvSpPr>
            <p:spPr>
              <a:xfrm>
                <a:off x="539496" y="4927791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内汽车牵引力做的功为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8cc0c36d4?vcp=1&amp;vis=1&amp;pid=9195dcd3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27791"/>
                <a:ext cx="11109960" cy="1193419"/>
              </a:xfrm>
              <a:prstGeom prst="rect">
                <a:avLst/>
              </a:prstGeom>
              <a:blipFill rotWithShape="1">
                <a:blip r:embed="rId6"/>
                <a:stretch>
                  <a:fillRect l="-3" t="-16" r="3" b="-64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5142d61d1?vcp=1&amp;pid=01e73d2b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27_1#abf99e5ea?vcp=1&amp;vis=1&amp;pid=5142d61d1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为了增强学生体质，加强防溺水教育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，学校组织学生到游泳馆进行游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泳训练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。小明在一次游泳训练中，游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所用时间为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，则他此次游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泳的平均速度是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；以正在游泳的小明为参照物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，池边的坐椅是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27_1#abf99e5ea?vcp=1&amp;vis=1&amp;pid=5142d61d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28_1#abf99e5ea.blank?vcp=1&amp;vis=1&amp;pid=5142d61d1&amp;color=0,0,0&amp;vpa=7&amp;vtp=1&amp;vaab=1&amp;bbb=1"/>
          <p:cNvSpPr/>
          <p:nvPr/>
        </p:nvSpPr>
        <p:spPr>
          <a:xfrm>
            <a:off x="3000914" y="2532160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0.5</a:t>
            </a:r>
            <a:endParaRPr lang="en-US" altLang="zh-CN" sz="2800" dirty="0"/>
          </a:p>
        </p:txBody>
      </p:sp>
      <p:sp>
        <p:nvSpPr>
          <p:cNvPr id="5" name="QB_8_AN.29_1#abf99e5ea.blank?vcp=1&amp;vis=1&amp;pid=5142d61d1&amp;color=0,0,0&amp;vpa=8&amp;vtp=1&amp;vaab=1&amp;bbb=1"/>
          <p:cNvSpPr/>
          <p:nvPr/>
        </p:nvSpPr>
        <p:spPr>
          <a:xfrm>
            <a:off x="549815" y="315890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30_1#c5250bd50?iti=7&amp;htil=3&amp;vcp=1&amp;vis=1&amp;pid=5142d61d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0618" y="572689"/>
            <a:ext cx="542239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0_2#c5250bd50?iti=7&amp;htil=3&amp;vcp=1&amp;vis=1&amp;pid=5142d61d1&amp;color=0,0,0&amp;vtp=1&amp;vaab=1&amp;bbb=1"/>
          <p:cNvSpPr/>
          <p:nvPr/>
        </p:nvSpPr>
        <p:spPr>
          <a:xfrm>
            <a:off x="9020842" y="2097095"/>
            <a:ext cx="911225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图6-3</a:t>
            </a:r>
            <a:endParaRPr lang="en-US" altLang="zh-CN" sz="2800" dirty="0"/>
          </a:p>
        </p:txBody>
      </p:sp>
      <p:sp>
        <p:nvSpPr>
          <p:cNvPr id="4" name="QC_8_BD.30_3#c5250bd50?htil=3&amp;sp=1&amp;vcp=1&amp;vis=1&amp;pid=5142d61d1&amp;color=0,0,0&amp;vtp=1&amp;vaab=1&amp;bt=1&amp;bbb=1&amp;hb=1&amp;hs=1"/>
          <p:cNvSpPr/>
          <p:nvPr/>
        </p:nvSpPr>
        <p:spPr>
          <a:xfrm>
            <a:off x="539496" y="554400"/>
            <a:ext cx="55595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（2024·广东广州·中考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）小苏步行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的部分信息如图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6-3所示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，根据图中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信息可推测此过程小苏(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32_1#c5250bd50.bracket?vcp=1&amp;vis=1&amp;pid=5142d61d1&amp;color=0,0,0&amp;vpa=9&amp;vtp=1&amp;vaab=1"/>
          <p:cNvSpPr/>
          <p:nvPr/>
        </p:nvSpPr>
        <p:spPr>
          <a:xfrm>
            <a:off x="4372515" y="1839640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30_4#c5250bd50.choices?vcp=1&amp;vis=1&amp;pid=5142d61d1&amp;color=0,0,0&amp;vtp=1&amp;vaab=1&amp;bbb=1&amp;hs=1"/>
              <p:cNvSpPr/>
              <p:nvPr/>
            </p:nvSpPr>
            <p:spPr>
              <a:xfrm>
                <a:off x="539496" y="2660912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A.步长约为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B.每分钟步行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C.平均速度为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D.步行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30_4#c5250bd50.choices?vcp=1&amp;vis=1&amp;pid=5142d61d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60912"/>
                <a:ext cx="11109960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3" t="-22" r="3" b="-6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AS.1_1#c5250bd50?vcp=1&amp;vis=1&amp;pid=5142d61d1&amp;color=0,0,0&amp;vtp=1&amp;vaab=1&amp;bbb=1&amp;hb=1&amp;hs=1"/>
              <p:cNvSpPr/>
              <p:nvPr/>
            </p:nvSpPr>
            <p:spPr>
              <a:xfrm>
                <a:off x="539496" y="3854712"/>
                <a:ext cx="11109960" cy="21357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步数为4718步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则步长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4 718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步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步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选项A错误；步行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则步行的速度</a:t>
                </a:r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45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60</m:t>
                            </m:r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≈0.067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选项B、D错误，选项C正确。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AS.1_1#c5250bd50?vcp=1&amp;vis=1&amp;pid=5142d61d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54712"/>
                <a:ext cx="11109960" cy="2135759"/>
              </a:xfrm>
              <a:prstGeom prst="rect">
                <a:avLst/>
              </a:prstGeom>
              <a:blipFill rotWithShape="1">
                <a:blip r:embed="rId5"/>
                <a:stretch>
                  <a:fillRect l="-3" t="-12" r="3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a708f424.fixed?vcp=1&amp;pid=529ceffd1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da708f424.fixed?vcp=1&amp;pid=529ceffd1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da708f424.fixed?vcp=1&amp;pid=529ceffd1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物质与机械运动</a:t>
            </a:r>
            <a:endParaRPr lang="en-US" altLang="zh-CN" sz="4400" dirty="0"/>
          </a:p>
        </p:txBody>
      </p:sp>
      <p:sp>
        <p:nvSpPr>
          <p:cNvPr id="5" name="C_3_BD#da708f424.fixed?vcp=1&amp;pid=529ceffd1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机械运动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_6_BD#dfe1e93a1?vcp=1&amp;pid=bea2420be&amp;color=68,178,231&amp;vtp=1&amp;vaab=1&amp;bt=1&amp;bbb=1"/>
              <p:cNvSpPr/>
              <p:nvPr/>
            </p:nvSpPr>
            <p:spPr>
              <a:xfrm>
                <a:off x="539496" y="554400"/>
                <a:ext cx="11109960" cy="8585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3200" b="1" i="0" dirty="0">
                    <a:solidFill>
                      <a:srgbClr val="44B2E7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考点3</a:t>
                </a:r>
                <a:r>
                  <a:rPr lang="en-US" altLang="zh-CN" sz="3200" b="1" i="0" dirty="0">
                    <a:solidFill>
                      <a:srgbClr val="44B2E7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44B2E7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𝒔</m:t>
                    </m:r>
                    <m:r>
                      <a:rPr lang="en-US" altLang="zh-CN" sz="3200" b="1" i="0" dirty="0">
                        <a:solidFill>
                          <a:srgbClr val="44B2E7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44B2E7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𝒕</m:t>
                    </m:r>
                  </m:oMath>
                </a14:m>
                <a:r>
                  <a:rPr lang="en-US" altLang="zh-CN" sz="3200" b="1" i="0" dirty="0">
                    <a:solidFill>
                      <a:srgbClr val="44B2E7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图像和</a:t>
                </a:r>
                <a14:m>
                  <m:oMath xmlns:m="http://schemas.openxmlformats.org/officeDocument/2006/math">
                    <m:r>
                      <a:rPr lang="en-US" altLang="zh-CN" sz="3200" b="1" i="0" dirty="0">
                        <a:solidFill>
                          <a:srgbClr val="44B2E7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𝒗</m:t>
                    </m:r>
                    <m:r>
                      <a:rPr lang="en-US" altLang="zh-CN" sz="3200" b="1" i="0" dirty="0">
                        <a:solidFill>
                          <a:srgbClr val="44B2E7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3200" b="1" i="0" dirty="0">
                        <a:solidFill>
                          <a:srgbClr val="44B2E7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3200" b="1" i="0" dirty="0">
                    <a:solidFill>
                      <a:srgbClr val="44B2E7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图像</a:t>
                </a:r>
                <a:endParaRPr lang="en-US" altLang="zh-CN" sz="3200" dirty="0"/>
              </a:p>
            </p:txBody>
          </p:sp>
        </mc:Choice>
        <mc:Fallback xmlns="">
          <p:sp>
            <p:nvSpPr>
              <p:cNvPr id="2" name="C_6_BD#dfe1e93a1?vcp=1&amp;pid=bea2420be&amp;color=68,178,23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858520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_7#f306780b8?vcp=1&amp;pid=dfe1e93a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P_7_BD#f306780b8?colgroup=12,17&amp;vcp=1&amp;pid=dfe1e93a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958766"/>
              <a:ext cx="11091672" cy="3398457"/>
            </p:xfrm>
            <a:graphic>
              <a:graphicData uri="http://schemas.openxmlformats.org/drawingml/2006/table">
                <a:tbl>
                  <a:tblPr/>
                  <a:tblGrid>
                    <a:gridCol w="47640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3276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𝑠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8432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300"/>
                            </a:lnSpc>
                          </a:pPr>
                          <a:r>
                            <a:rPr lang="en-US" altLang="zh-CN" sz="124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200"/>
                            </a:lnSpc>
                          </a:pPr>
                          <a:r>
                            <a:rPr lang="en-US" altLang="zh-CN" sz="130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P_7_BD#f306780b8?colgroup=12,17&amp;vcp=1&amp;pid=dfe1e93a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1958766"/>
              <a:ext cx="11091672" cy="3398457"/>
            </p:xfrm>
            <a:graphic>
              <a:graphicData uri="http://schemas.openxmlformats.org/drawingml/2006/table">
                <a:tbl>
                  <a:tblPr/>
                  <a:tblGrid>
                    <a:gridCol w="4764024"/>
                    <a:gridCol w="6327648"/>
                  </a:tblGrid>
                  <a:tr h="5549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28432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2300"/>
                            </a:lnSpc>
                          </a:pPr>
                          <a:r>
                            <a:rPr lang="en-US" altLang="zh-CN" sz="124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23200"/>
                            </a:lnSpc>
                          </a:pPr>
                          <a:r>
                            <a:rPr lang="en-US" altLang="zh-CN" sz="1300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P_7_BD#f306780b8.table_image?tii=1&amp;vcp=1&amp;pid=dfe1e93a1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2728" y="2682857"/>
            <a:ext cx="3337560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f306780b8.table_image?tii=2&amp;vcp=1&amp;pid=dfe1e93a1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1132" y="2627993"/>
            <a:ext cx="339242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P_7_BD#f306780b8?colgroup=12,17&amp;vcp=1&amp;pid=dfe1e93a1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49656" y="710437"/>
              <a:ext cx="11091672" cy="5305679"/>
            </p:xfrm>
            <a:graphic>
              <a:graphicData uri="http://schemas.openxmlformats.org/drawingml/2006/table">
                <a:tbl>
                  <a:tblPr/>
                  <a:tblGrid>
                    <a:gridCol w="52705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8211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𝑠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9837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图线甲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一条过原点的倾斜直线</a:t>
                          </a:r>
                          <a:r>
                            <a:rPr lang="en-US" altLang="zh-CN" sz="24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表示甲物体一直做匀速直线运动</a:t>
                          </a: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图线乙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0∼3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24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内</a:t>
                          </a:r>
                          <a:r>
                            <a:rPr lang="en-US" altLang="zh-CN" sz="24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乙物体做匀速直线运动</a:t>
                          </a:r>
                          <a:r>
                            <a:rPr lang="en-US" altLang="zh-CN" sz="24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3 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24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末之后</a:t>
                          </a:r>
                          <a:r>
                            <a:rPr lang="en-US" altLang="zh-CN" sz="24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图线平行于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en-US" altLang="zh-CN" sz="24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轴</a:t>
                          </a:r>
                          <a:r>
                            <a:rPr lang="en-US" altLang="zh-CN" sz="24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表示乙物体处于静止状态</a:t>
                          </a:r>
                          <a:endParaRPr lang="en-US" altLang="zh-CN" sz="2400" b="0" i="0" dirty="0"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图线甲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一条过原点的倾斜直线</a:t>
                          </a:r>
                          <a:r>
                            <a:rPr lang="en-US" altLang="zh-CN" sz="24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表示甲物体一直做加速直线运动</a:t>
                          </a: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图线乙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0∼3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24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内</a:t>
                          </a:r>
                          <a:r>
                            <a:rPr lang="en-US" altLang="zh-CN" sz="24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乙物体做加速直线运动</a:t>
                          </a:r>
                          <a:r>
                            <a:rPr lang="en-US" altLang="zh-CN" sz="24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3 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末之后</a:t>
                          </a:r>
                          <a:r>
                            <a:rPr lang="en-US" altLang="zh-CN" sz="24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图线平行于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4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𝑡</m:t>
                              </m:r>
                            </m:oMath>
                          </a14:m>
                          <a:r>
                            <a:rPr lang="en-US" altLang="zh-CN" sz="24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4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轴</a:t>
                          </a:r>
                          <a:r>
                            <a:rPr lang="en-US" altLang="zh-CN" sz="24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4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表示乙物体做匀速直线运动</a:t>
                          </a:r>
                          <a:endParaRPr lang="en-US" altLang="zh-CN" sz="2400" b="0" i="0" dirty="0"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4" name="P_7_BD#f306780b8?colgroup=12,17&amp;vcp=1&amp;pid=dfe1e93a1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49656" y="710437"/>
              <a:ext cx="11091545" cy="3798570"/>
            </p:xfrm>
            <a:graphic>
              <a:graphicData uri="http://schemas.openxmlformats.org/drawingml/2006/table">
                <a:tbl>
                  <a:tblPr/>
                  <a:tblGrid>
                    <a:gridCol w="5270500"/>
                    <a:gridCol w="5821172"/>
                  </a:tblGrid>
                  <a:tr h="3200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21983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P_7_BD#f306780b8.table_image?tii=1&amp;vcp=1&amp;pid=dfe1e93a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6718" y="1254107"/>
            <a:ext cx="3337560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f306780b8.table_image?tii=2&amp;vcp=1&amp;pid=dfe1e93a1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5102" y="1161143"/>
            <a:ext cx="339242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P_7_BD#f306780b8?colgroup=12,17&amp;vcp=1&amp;pid=dfe1e93a1&amp;color=0,0,0&amp;mp=1&amp;vtp=1&amp;vaab=1&amp;bt=1&amp;bbb=1&amp;hb=1"/>
              <p:cNvGraphicFramePr>
                <a:graphicFrameLocks noGrp="1"/>
              </p:cNvGraphicFramePr>
              <p:nvPr>
                <p:custDataLst>
                  <p:tags r:id="rId1"/>
                </p:custDataLst>
              </p:nvPr>
            </p:nvGraphicFramePr>
            <p:xfrm>
              <a:off x="525780" y="542290"/>
              <a:ext cx="11091545" cy="5830570"/>
            </p:xfrm>
            <a:graphic>
              <a:graphicData uri="http://schemas.openxmlformats.org/drawingml/2006/table">
                <a:tbl>
                  <a:tblPr/>
                  <a:tblGrid>
                    <a:gridCol w="476377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32777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200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𝑠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1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630170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0∼3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内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图线乙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的倾斜度较大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更靠近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轴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乙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甲</m:t>
                                  </m:r>
                                </m:sub>
                              </m:sSub>
                            </m:oMath>
                          </a14:m>
                          <a:endParaRPr lang="en-US" altLang="zh-CN" sz="2800" spc="-1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④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交点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表示两物体相遇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0∼5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内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图线乙处于图线甲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的上方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乙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&gt;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甲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末两物体共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速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s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末之后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乙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&lt;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甲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</a:p>
                        <a:p>
                          <a:pPr marL="0" indent="0"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交点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表示两物体速度相等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此时物体间距离为最大或最小值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P_7_BD#f306780b8?colgroup=12,17&amp;vcp=1&amp;pid=dfe1e93a1&amp;color=0,0,0&amp;mp=1&amp;vtp=1&amp;vaab=1&amp;bt=1&amp;bbb=1&amp;hb=1"/>
              <p:cNvGraphicFramePr>
                <a:graphicFrameLocks noGrp="1"/>
              </p:cNvGraphicFramePr>
              <p:nvPr>
                <p:custDataLst>
                  <p:tags r:id="rId4"/>
                </p:custDataLst>
              </p:nvPr>
            </p:nvGraphicFramePr>
            <p:xfrm>
              <a:off x="525780" y="542290"/>
              <a:ext cx="11091545" cy="5830570"/>
            </p:xfrm>
            <a:graphic>
              <a:graphicData uri="http://schemas.openxmlformats.org/drawingml/2006/table">
                <a:tbl>
                  <a:tblPr/>
                  <a:tblGrid>
                    <a:gridCol w="4763770"/>
                    <a:gridCol w="6327775"/>
                  </a:tblGrid>
                  <a:tr h="32004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263017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P_7_BD#f306780b8.table_image?tii=1&amp;vcp=1&amp;pid=dfe1e93a1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6718" y="1170287"/>
            <a:ext cx="3337560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f306780b8.table_image?tii=2&amp;vcp=1&amp;pid=dfe1e93a1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5102" y="1077323"/>
            <a:ext cx="339242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3_1#8df51b689?iti=8&amp;htil=4&amp;vcp=1&amp;vis=1&amp;pid=dfe1e93a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2314" y="1883632"/>
            <a:ext cx="327355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3_2#8df51b689?iti=8&amp;htil=4&amp;vcp=1&amp;vis=1&amp;pid=dfe1e93a1&amp;color=0,0,0&amp;vtp=1&amp;vaab=1&amp;bbb=1"/>
          <p:cNvSpPr/>
          <p:nvPr/>
        </p:nvSpPr>
        <p:spPr>
          <a:xfrm>
            <a:off x="9493478" y="427834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33_3#8df51b689?htil=4&amp;sp=1&amp;vcp=1&amp;vis=1&amp;pid=dfe1e93a1&amp;color=0,0,0&amp;vtp=1&amp;vaab=1&amp;bt=1&amp;bbb=1&amp;hb=1"/>
              <p:cNvSpPr/>
              <p:nvPr/>
            </p:nvSpPr>
            <p:spPr>
              <a:xfrm>
                <a:off x="539496" y="1865344"/>
                <a:ext cx="76992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、乙两名同学沿着公园直线跑道从同一地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点同时同向出发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图像如图6-4所示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，则第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时甲的运动状态为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选填“静止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”“匀速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”或“变速直线运动”）；从出发到甲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相遇的这段时间内，甲的平均速度为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33_3#8df51b689?htil=4&amp;sp=1&amp;vcp=1&amp;vis=1&amp;pid=dfe1e93a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76992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54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EX.1_1#8df51b689?iti=10&amp;htil=5&amp;vcp=1&amp;vis=1&amp;pid=dfe1e93a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3434" y="581832"/>
            <a:ext cx="2193257" cy="154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EX.1_1#8df51b689?iti=10&amp;htil=5&amp;vcp=1&amp;vis=1&amp;pid=dfe1e93a1&amp;color=0,0,0&amp;vtp=1&amp;vaab=1&amp;bbb=1"/>
          <p:cNvSpPr/>
          <p:nvPr/>
        </p:nvSpPr>
        <p:spPr>
          <a:xfrm>
            <a:off x="9664450" y="2253280"/>
            <a:ext cx="911225" cy="480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EX.1_1#8df51b689?htil=5&amp;vcp=1&amp;vis=1&amp;pid=dfe1e93a1&amp;color=0,0,0&amp;vtp=1&amp;vaab=1&amp;bt=1&amp;bbb=1&amp;hb=1&amp;hs=1"/>
              <p:cNvSpPr/>
              <p:nvPr/>
            </p:nvSpPr>
            <p:spPr>
              <a:xfrm>
                <a:off x="539496" y="554400"/>
                <a:ext cx="8129016" cy="20681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由图像可知，甲在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内路程不变，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据此得出第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时甲处于静止状态；甲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、乙在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时相遇，运动了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可算出从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出发到甲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乙相遇的这段时间内甲的平均速度。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EX.1_1#8df51b689?htil=5&amp;vcp=1&amp;vis=1&amp;pid=dfe1e93a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129016" cy="206813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2" b="-1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EX.1_1#8df51b689?htil=5&amp;vcp=1&amp;vis=1&amp;pid=dfe1e93a1&amp;color=0,0,0&amp;vtp=1&amp;vaab=1&amp;bt=1&amp;bbb=1&amp;hb=1&amp;hs=1"/>
              <p:cNvSpPr/>
              <p:nvPr/>
            </p:nvSpPr>
            <p:spPr>
              <a:xfrm>
                <a:off x="539496" y="2744388"/>
                <a:ext cx="11112011" cy="3668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2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图像：描述物体的路程随时间的变化情况，其倾斜度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越大表示物体的速度越大；同一坐标系中有多条图线且物体从同一位置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同向开始运动时，图线的交点表示物体相遇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kern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图像：描述物体的速度随时间的变化情况，其倾斜度越大表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示物体的速度变化越快；在单向直线运动中，图线下方与坐标轴所围图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形的“面积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表示物体运动的路程；同一坐标系中有多条图线时，图线的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交点表示物体速度相同，此时物体间距离为最大值或最小值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EX.1_1#8df51b689?htil=5&amp;vcp=1&amp;vis=1&amp;pid=dfe1e93a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44388"/>
                <a:ext cx="11112011" cy="3668332"/>
              </a:xfrm>
              <a:prstGeom prst="rect">
                <a:avLst/>
              </a:prstGeom>
              <a:blipFill rotWithShape="1">
                <a:blip r:embed="rId5"/>
                <a:stretch>
                  <a:fillRect l="-3" t="-15" r="-538" b="-1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8df51b689?vcp=1&amp;vis=1&amp;pid=dfe1e93a1&amp;color=0,0,0&amp;vtp=1&amp;vaab=1&amp;bt=1&amp;bbb=1&amp;hb=1"/>
              <p:cNvSpPr/>
              <p:nvPr/>
            </p:nvSpPr>
            <p:spPr>
              <a:xfrm>
                <a:off x="539496" y="827754"/>
                <a:ext cx="11109960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由题图知，甲在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内路程不变，故甲静止，则第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甲处于静止状态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；甲、乙在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时相遇，运动了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从出发到甲、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乙相遇的这段时间内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，甲的平均速度为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8df51b689?vcp=1&amp;vis=1&amp;pid=dfe1e93a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7754"/>
                <a:ext cx="11109960" cy="1943100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2077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AS.1_1#8df51b689?iti=9&amp;vcp=1&amp;vis=1&amp;pid=dfe1e93a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4840" y="2898171"/>
            <a:ext cx="331927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S.1_1#8df51b689?iti=9&amp;vcp=1&amp;vis=1&amp;pid=dfe1e93a1&amp;color=0,0,0&amp;vtp=1&amp;vaab=1&amp;bbb=1"/>
          <p:cNvSpPr/>
          <p:nvPr/>
        </p:nvSpPr>
        <p:spPr>
          <a:xfrm>
            <a:off x="5638864" y="5292883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3_1#8df51b689?iti=8&amp;htil=4&amp;vcp=1&amp;vis=1&amp;pid=dfe1e93a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2314" y="1883632"/>
            <a:ext cx="3273552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3_2#8df51b689?iti=8&amp;htil=4&amp;vcp=1&amp;vis=1&amp;pid=dfe1e93a1&amp;color=0,0,0&amp;vtp=1&amp;vaab=1&amp;bbb=1"/>
          <p:cNvSpPr/>
          <p:nvPr/>
        </p:nvSpPr>
        <p:spPr>
          <a:xfrm>
            <a:off x="9493478" y="427834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33_3#8df51b689?htil=4&amp;sp=1&amp;vcp=1&amp;vis=1&amp;pid=dfe1e93a1&amp;color=0,0,0&amp;vtp=1&amp;vaab=1&amp;bt=1&amp;bbb=1&amp;hb=1"/>
              <p:cNvSpPr/>
              <p:nvPr/>
            </p:nvSpPr>
            <p:spPr>
              <a:xfrm>
                <a:off x="539496" y="1865344"/>
                <a:ext cx="76992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、乙两名同学沿着公园直线跑道从同一地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点同时同向出发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图像如图6-4所示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，则第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时甲的运动状态为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选填“静止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”“匀速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”或“变速直线运动”）；从出发到甲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相遇的这段时间内，甲的平均速度为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33_3#8df51b689?htil=4&amp;sp=1&amp;vcp=1&amp;vis=1&amp;pid=dfe1e93a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769924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1" r="-54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34_1#8df51b689.blank?vcp=1&amp;vis=1&amp;pid=dfe1e93a1&amp;color=0,0,0&amp;vpa=10&amp;vtp=1&amp;vaab=1&amp;bbb=1"/>
          <p:cNvSpPr/>
          <p:nvPr/>
        </p:nvSpPr>
        <p:spPr>
          <a:xfrm>
            <a:off x="4018502" y="313026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</a:t>
            </a:r>
            <a:endParaRPr lang="en-US" altLang="zh-CN" sz="2800" dirty="0"/>
          </a:p>
        </p:txBody>
      </p:sp>
      <p:sp>
        <p:nvSpPr>
          <p:cNvPr id="6" name="QB_7_AN.35_1#8df51b689.blank?vcp=1&amp;vis=1&amp;pid=dfe1e93a1&amp;color=0,0,0&amp;vpa=11&amp;vtp=1&amp;vaab=1"/>
          <p:cNvSpPr/>
          <p:nvPr/>
        </p:nvSpPr>
        <p:spPr>
          <a:xfrm>
            <a:off x="6239415" y="4404709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2cde1e19?vcp=1&amp;pid=dfe1e93a1&amp;color=0,0,0&amp;vtp=1&amp;vaab=1&amp;bt=1&amp;bbb=1"/>
          <p:cNvSpPr/>
          <p:nvPr/>
        </p:nvSpPr>
        <p:spPr>
          <a:xfrm>
            <a:off x="539496" y="554400"/>
            <a:ext cx="11109960" cy="56222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38_1#f98bc1c73?sp=1&amp;vcp=1&amp;vis=1&amp;pid=a2cde1e19&amp;color=0,0,0&amp;vtp=1&amp;vaab=1&amp;bbb=1&amp;hb=1"/>
              <p:cNvSpPr/>
              <p:nvPr/>
            </p:nvSpPr>
            <p:spPr>
              <a:xfrm>
                <a:off x="539496" y="1186196"/>
                <a:ext cx="11109960" cy="1010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（2024·甘肃兰州·中考）观察如图6-5甲所示的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图像，请在图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6-5乙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中画出对应的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BD.38_1#f98bc1c73?sp=1&amp;vcp=1&amp;vis=1&amp;pid=a2cde1e1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6196"/>
                <a:ext cx="11109960" cy="10108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534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BD.38_2#f98bc1c73?iti=11&amp;htil=6&amp;vcp=1&amp;vis=1&amp;pid=a2cde1e1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0367" y="2850549"/>
            <a:ext cx="4637746" cy="256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38_3#f98bc1c73?iti=11&amp;htil=6&amp;vcp=1&amp;vis=1&amp;pid=a2cde1e19&amp;color=0,0,0&amp;vtp=1&amp;vaab=1&amp;bbb=1"/>
          <p:cNvSpPr/>
          <p:nvPr/>
        </p:nvSpPr>
        <p:spPr>
          <a:xfrm>
            <a:off x="3369959" y="5544737"/>
            <a:ext cx="9112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图6-5</a:t>
            </a:r>
            <a:endParaRPr lang="en-US" altLang="zh-CN" sz="2800" dirty="0"/>
          </a:p>
        </p:txBody>
      </p:sp>
      <p:sp>
        <p:nvSpPr>
          <p:cNvPr id="6" name="QO_8_AN.1_1#f98bc1c73?htil=6&amp;vcp=1&amp;vis=1&amp;pid=a2cde1e19&amp;color=0,0,0&amp;vtp=1&amp;vaab=1&amp;bbb=1"/>
          <p:cNvSpPr/>
          <p:nvPr/>
        </p:nvSpPr>
        <p:spPr>
          <a:xfrm>
            <a:off x="6080760" y="2200065"/>
            <a:ext cx="5550408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如答图6-1所示</a:t>
            </a:r>
            <a:endParaRPr lang="en-US" altLang="zh-CN" sz="2800" dirty="0"/>
          </a:p>
        </p:txBody>
      </p:sp>
      <p:pic>
        <p:nvPicPr>
          <p:cNvPr id="7" name="QO_8_AN.1_1#f98bc1c73?iti=12&amp;htil=6&amp;vcp=1&amp;vis=1&amp;pid=a2cde1e19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55639" y="2835269"/>
            <a:ext cx="3071456" cy="258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8_AN.1_1#f98bc1c73?iti=12&amp;htil=6&amp;vcp=1&amp;vis=1&amp;pid=a2cde1e19&amp;color=0,0,0&amp;vtp=1&amp;vaab=1&amp;bbb=1"/>
          <p:cNvSpPr/>
          <p:nvPr/>
        </p:nvSpPr>
        <p:spPr>
          <a:xfrm>
            <a:off x="7706665" y="5544737"/>
            <a:ext cx="9112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40_1#7ad7d4949?sp=1&amp;vcp=1&amp;vis=1&amp;pid=a2cde1e19&amp;color=0,0,0&amp;vtp=1&amp;vaab=1&amp;bt=1&amp;bbb=1&amp;hb=1"/>
              <p:cNvSpPr/>
              <p:nvPr/>
            </p:nvSpPr>
            <p:spPr>
              <a:xfrm>
                <a:off x="539496" y="554400"/>
                <a:ext cx="11109960" cy="10902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汽车通过一段平直公路的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图像如图6-6所示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，下列说法正确的是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BD.40_1#7ad7d4949?sp=1&amp;vcp=1&amp;vis=1&amp;pid=a2cde1e1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090232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48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42_1#7ad7d4949.bracket?vcp=1&amp;vis=1&amp;pid=a2cde1e19&amp;color=0,0,0&amp;vpa=12&amp;vtp=1&amp;vaab=1"/>
          <p:cNvSpPr/>
          <p:nvPr/>
        </p:nvSpPr>
        <p:spPr>
          <a:xfrm>
            <a:off x="816515" y="1128822"/>
            <a:ext cx="495300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8_BD.40_2#7ad7d4949?iti=13&amp;htil=7&amp;vcp=1&amp;vis=1&amp;pid=a2cde1e19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9742" y="1774616"/>
            <a:ext cx="2953512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40_3#7ad7d4949?iti=13&amp;htil=7&amp;vcp=1&amp;vis=1&amp;pid=a2cde1e19&amp;color=0,0,0&amp;vtp=1&amp;vaab=1&amp;bbb=1"/>
          <p:cNvSpPr/>
          <p:nvPr/>
        </p:nvSpPr>
        <p:spPr>
          <a:xfrm>
            <a:off x="8320886" y="3776136"/>
            <a:ext cx="911225" cy="5158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40_4#7ad7d4949.choices?htil=7&amp;vcp=1&amp;vis=1&amp;pid=a2cde1e19&amp;color=0,0,0&amp;vtp=1&amp;vaab=1&amp;bbb=1&amp;hs=1"/>
              <p:cNvSpPr/>
              <p:nvPr/>
            </p:nvSpPr>
            <p:spPr>
              <a:xfrm>
                <a:off x="539496" y="1647616"/>
                <a:ext cx="8028432" cy="225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时间内汽车做加速运动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时间内汽车做匀速运动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时间内汽车处于静止状态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时间内汽车做减速运动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40_4#7ad7d4949.choices?htil=7&amp;vcp=1&amp;vis=1&amp;pid=a2cde1e19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47616"/>
                <a:ext cx="8028432" cy="2258632"/>
              </a:xfrm>
              <a:prstGeom prst="rect">
                <a:avLst/>
              </a:prstGeom>
              <a:blipFill rotWithShape="1">
                <a:blip r:embed="rId5"/>
                <a:stretch>
                  <a:fillRect l="-5" t="-19" r="6" b="-2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AS.1_1#7ad7d4949?vcp=1&amp;vis=1&amp;pid=a2cde1e19&amp;color=0,0,0&amp;vtp=1&amp;vaab=1&amp;bbb=1&amp;hb=1&amp;hs=1"/>
              <p:cNvSpPr/>
              <p:nvPr/>
            </p:nvSpPr>
            <p:spPr>
              <a:xfrm>
                <a:off x="396621" y="4098734"/>
                <a:ext cx="11109960" cy="225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内的图线是倾斜直线，故汽车在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这两段时间内做匀速直线运动，选项A、D错误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内的图线是平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行于时间轴的直线，路程没有变化，此时汽车处于静止状态，选项B错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误，选项C正确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AS.1_1#7ad7d4949?vcp=1&amp;vis=1&amp;pid=a2cde1e1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621" y="4098734"/>
                <a:ext cx="11109960" cy="2258632"/>
              </a:xfrm>
              <a:prstGeom prst="rect">
                <a:avLst/>
              </a:prstGeom>
              <a:blipFill rotWithShape="1">
                <a:blip r:embed="rId6"/>
                <a:stretch>
                  <a:fillRect l="-3" t="-20" r="3" b="-2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ad873b8c9.fixed?vcp=1&amp;pid=5b133dc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运动的快慢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测量平均速度</a:t>
            </a:r>
            <a:endParaRPr lang="en-US" altLang="zh-CN" sz="4000" dirty="0"/>
          </a:p>
        </p:txBody>
      </p:sp>
      <p:sp>
        <p:nvSpPr>
          <p:cNvPr id="3" name="C_5_BD#ad873b8c9.fixed?vcp=1&amp;pid=5b133dc7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ac56547b6.fixed?vcp=1&amp;pid=5b133dc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运动的快慢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测量平均速度</a:t>
            </a:r>
            <a:endParaRPr lang="en-US" altLang="zh-CN" sz="4000" dirty="0"/>
          </a:p>
        </p:txBody>
      </p:sp>
      <p:sp>
        <p:nvSpPr>
          <p:cNvPr id="3" name="C_5_BD#ac56547b6.fixed?vcp=1&amp;pid=5b133dc7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6f639317?vcp=1&amp;pid=ad873b8c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测量物体运动的速度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P_7_BD#cfa21a965?colgroup=2,15,11&amp;vcp=1&amp;pid=66f63931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76072" y="1324401"/>
              <a:ext cx="11073384" cy="3630168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724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513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957072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间接测量法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用刻度尺测量物体运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动的距离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用停表测出物体运动的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时间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𝑡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测量原理是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𝑣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𝑠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𝑡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测出小车在全程的平均速度</a:t>
                          </a:r>
                          <a:endParaRPr lang="en-US" altLang="zh-CN" sz="100" b="0" i="0" kern="0" spc="-99900" dirty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实验装置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45285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P_7_BD#cfa21a965?colgroup=2,15,11&amp;vcp=1&amp;pid=66f639317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76072" y="1324401"/>
              <a:ext cx="11073384" cy="3630168"/>
            </p:xfrm>
            <a:graphic>
              <a:graphicData uri="http://schemas.openxmlformats.org/drawingml/2006/table">
                <a:tbl>
                  <a:tblPr/>
                  <a:tblGrid>
                    <a:gridCol w="1197864"/>
                    <a:gridCol w="5724144"/>
                    <a:gridCol w="4151376"/>
                  </a:tblGrid>
                  <a:tr h="109220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实验装置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45285"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8496" y="4457828"/>
            <a:ext cx="971379" cy="314286"/>
          </a:xfrm>
          <a:prstGeom prst="rect">
            <a:avLst/>
          </a:prstGeom>
        </p:spPr>
      </p:pic>
      <p:pic>
        <p:nvPicPr>
          <p:cNvPr id="9" name="P_7_BD#cfa21a965.table_image?tii=3&amp;vcp=1&amp;pid=66f639317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3196082"/>
            <a:ext cx="373075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P_7_BD#cfa21a965?colgroup=2,15,11&amp;vcp=1&amp;pid=66f639317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122646"/>
              <a:ext cx="11073384" cy="3317304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72414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513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31730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测出小车在前半段的平均速度</a:t>
                          </a:r>
                          <a:endParaRPr lang="en-US" altLang="zh-CN" sz="100" b="0" i="0" kern="0" spc="-99900" dirty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计算小车在后半段的平均速度</a:t>
                          </a:r>
                          <a:endParaRPr lang="en-US" altLang="zh-CN" sz="100" b="0" i="0" kern="0" spc="-99900" dirty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𝑠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𝑡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比较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的大小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300"/>
                            </a:lnSpc>
                          </a:pPr>
                          <a:r>
                            <a:rPr lang="en-US" altLang="zh-CN" sz="58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P_7_BD#cfa21a965?colgroup=2,15,11&amp;vcp=1&amp;pid=66f639317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122646"/>
              <a:ext cx="11073384" cy="3317304"/>
            </p:xfrm>
            <a:graphic>
              <a:graphicData uri="http://schemas.openxmlformats.org/drawingml/2006/table">
                <a:tbl>
                  <a:tblPr/>
                  <a:tblGrid>
                    <a:gridCol w="1197864"/>
                    <a:gridCol w="5724144"/>
                    <a:gridCol w="4151376"/>
                  </a:tblGrid>
                  <a:tr h="331724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300"/>
                            </a:lnSpc>
                          </a:pPr>
                          <a:r>
                            <a:rPr lang="en-US" altLang="zh-CN" sz="58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P_7_BD#cfa21a965.table_image?tii=3&amp;vcp=1&amp;pid=66f639317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1816" y="3196082"/>
            <a:ext cx="373075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cfa21a965?colgroup=2,15,11&amp;vcp=1&amp;pid=66f639317&amp;color=0,0,0&amp;mp=1&amp;vtp=1&amp;vaab=1&amp;bt=1&amp;bbb=1"/>
          <p:cNvSpPr txBox="1"/>
          <p:nvPr/>
        </p:nvSpPr>
        <p:spPr>
          <a:xfrm>
            <a:off x="10894735" y="14142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8496" y="3429000"/>
            <a:ext cx="971379" cy="3142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121" y="4539310"/>
            <a:ext cx="1556554" cy="31428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P_7_BD#cfa21a965?colgroup=2,26&amp;vcp=1&amp;pid=66f639317&amp;color=0,0,0&amp;vtp=1&amp;vaab=1&amp;bt=1&amp;bbb=1&amp;hb=1"/>
          <p:cNvGraphicFramePr>
            <a:graphicFrameLocks noGrp="1"/>
          </p:cNvGraphicFramePr>
          <p:nvPr/>
        </p:nvGraphicFramePr>
        <p:xfrm>
          <a:off x="539496" y="1262806"/>
          <a:ext cx="11112603" cy="5054220"/>
        </p:xfrm>
        <a:graphic>
          <a:graphicData uri="http://schemas.openxmlformats.org/drawingml/2006/table">
            <a:tbl>
              <a:tblPr/>
              <a:tblGrid>
                <a:gridCol w="1199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2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108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金属片的作用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让小车停止运动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便于测量时间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斜面的倾斜度不能太小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也不能太大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斜面的坡度太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小车不能下滑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斜面的坡度太大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小车运动太快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时间太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导致测量难度大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实验误差大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实验过程中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不能改变斜面的倾斜度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339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当小车过了起始位置才开始计时或小车未达终点就停止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计时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会导致测量时间偏小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平均速度偏大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当小车到达终点后才停止计时或小车未开始运动就提前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计时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则会导致测量时间偏大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平均速度偏小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cfa21a965?colgroup=2,26&amp;vcp=1&amp;pid=66f639317&amp;color=0,0,0&amp;vtp=1&amp;vaab=1&amp;bt=1&amp;bbb=1"/>
          <p:cNvSpPr txBox="1"/>
          <p:nvPr/>
        </p:nvSpPr>
        <p:spPr>
          <a:xfrm>
            <a:off x="10933954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cfa21a965?colgroup=2,26&amp;vcp=1&amp;pid=66f639317&amp;color=0,0,0&amp;vtp=1&amp;vaab=1&amp;bt=1&amp;bbb=1&amp;hb=1"/>
          <p:cNvGraphicFramePr>
            <a:graphicFrameLocks noGrp="1"/>
          </p:cNvGraphicFramePr>
          <p:nvPr/>
        </p:nvGraphicFramePr>
        <p:xfrm>
          <a:off x="539496" y="2388584"/>
          <a:ext cx="11112603" cy="2785428"/>
        </p:xfrm>
        <a:graphic>
          <a:graphicData uri="http://schemas.openxmlformats.org/drawingml/2006/table">
            <a:tbl>
              <a:tblPr/>
              <a:tblGrid>
                <a:gridCol w="1199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2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54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测量小车在下半段路程的平均速度时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不可以让小车从斜面的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中部开始释放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进行测量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小车在下滑过程中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到达中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部的速度并不为零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所以小车从中部由静止释放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到达底端的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时间并不等于下半程的时间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这样测得的平均速度与上述实验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中小车在下半段路程的平均速度不相等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cfa21a965?colgroup=2,26&amp;vcp=1&amp;pid=66f639317&amp;color=0,0,0&amp;vtp=1&amp;vaab=1&amp;bt=1&amp;bbb=1"/>
          <p:cNvSpPr txBox="1"/>
          <p:nvPr/>
        </p:nvSpPr>
        <p:spPr>
          <a:xfrm>
            <a:off x="10933954" y="168017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43_1#a866a5c49?sp=1&amp;vcp=1&amp;vis=1&amp;pid=66f639317&amp;color=0,0,0&amp;vtp=1&amp;vaab=1&amp;bt=1&amp;bbb=1&amp;hb=1"/>
              <p:cNvSpPr/>
              <p:nvPr/>
            </p:nvSpPr>
            <p:spPr>
              <a:xfrm>
                <a:off x="539496" y="69745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“测量小车的平均速度”的实验装置如图6-7所示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。实验时让小车从斜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点由静止滑下，分别测出小车到达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点的时间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，即可求出不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同路段的平均速度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43_1#a866a5c49?sp=1&amp;vcp=1&amp;vis=1&amp;pid=66f63931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745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43_2#a866a5c49?iti=14&amp;vcp=1&amp;vis=1&amp;pid=66f63931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4945" y="1964690"/>
            <a:ext cx="7124065" cy="255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43_3#a866a5c49?iti=14&amp;vcp=1&amp;vis=1&amp;pid=66f639317&amp;color=0,0,0&amp;vtp=1&amp;vaab=1&amp;bbb=1"/>
          <p:cNvSpPr/>
          <p:nvPr/>
        </p:nvSpPr>
        <p:spPr>
          <a:xfrm>
            <a:off x="5638864" y="4301712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图6-7</a:t>
            </a:r>
            <a:endParaRPr lang="en-US" altLang="zh-CN" sz="2800" dirty="0"/>
          </a:p>
        </p:txBody>
      </p:sp>
      <p:sp>
        <p:nvSpPr>
          <p:cNvPr id="5" name="QB_8_BD.44_1#3fad542a3?vcp=1&amp;vis=1&amp;pid=a866a5c49&amp;color=0,0,0&amp;vtp=1&amp;vaab=1&amp;bbb=1"/>
          <p:cNvSpPr/>
          <p:nvPr/>
        </p:nvSpPr>
        <p:spPr>
          <a:xfrm>
            <a:off x="539496" y="431339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实验原理是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（2）实验时，为了使小车在斜面上运动的时间长些，便于测量时间，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（选填“增大”或“减小”）斜面的倾斜角度。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46_1#234153d38?vcp=1&amp;vis=1&amp;pid=a866a5c49&amp;color=0,0,0&amp;vtp=1&amp;vaab=1&amp;bt=1&amp;bbb=1&amp;hb=1"/>
              <p:cNvSpPr/>
              <p:nvPr/>
            </p:nvSpPr>
            <p:spPr>
              <a:xfrm>
                <a:off x="539496" y="85112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（3）小车从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点运动到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点所用的时间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段的平均速度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46_1#234153d38?vcp=1&amp;vis=1&amp;pid=a866a5c4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112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47_1#a866a5c49?iti=15&amp;vcp=1&amp;vis=1&amp;pid=a866a5c4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255" y="2393315"/>
            <a:ext cx="8100695" cy="291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47_2#a866a5c49?iti=15&amp;vcp=1&amp;vis=1&amp;pid=a866a5c49&amp;color=0,0,0&amp;vtp=1&amp;vaab=1&amp;bbb=1"/>
          <p:cNvSpPr/>
          <p:nvPr/>
        </p:nvSpPr>
        <p:spPr>
          <a:xfrm>
            <a:off x="5811075" y="526415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8_1#3fad542a3?vcp=1&amp;vis=1&amp;pid=a866a5c49&amp;color=0,0,0&amp;vtp=1&amp;vaab=1&amp;bt=1&amp;bbb=1"/>
          <p:cNvSpPr/>
          <p:nvPr/>
        </p:nvSpPr>
        <p:spPr>
          <a:xfrm>
            <a:off x="539496" y="554400"/>
            <a:ext cx="11109960" cy="7690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7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实验原理是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4050" b="0" i="0" u="sng" kern="0" spc="-999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_1#3fad542a3.blank?vcp=1&amp;vis=1&amp;pid=a866a5c49&amp;color=0,0,0&amp;vpa=13&amp;vtp=1&amp;vaab=1&amp;bbb=1&amp;rh=44.95504"/>
              <p:cNvSpPr/>
              <p:nvPr/>
            </p:nvSpPr>
            <p:spPr>
              <a:xfrm>
                <a:off x="3255709" y="729152"/>
                <a:ext cx="978535" cy="5709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495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_1#3fad542a3.blank?vcp=1&amp;vis=1&amp;pid=a866a5c49&amp;color=0,0,0&amp;vpa=13&amp;vtp=1&amp;vaab=1&amp;bbb=1&amp;rh=44.95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5709" y="729152"/>
                <a:ext cx="978535" cy="570929"/>
              </a:xfrm>
              <a:prstGeom prst="rect">
                <a:avLst/>
              </a:prstGeom>
              <a:blipFill rotWithShape="1">
                <a:blip r:embed="rId3"/>
                <a:stretch>
                  <a:fillRect l="-7" t="-30" r="7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48_2#3fad542a3?iti=16&amp;vcp=1&amp;vis=1&amp;pid=a866a5c4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495" y="769620"/>
            <a:ext cx="7558405" cy="271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48_3#3fad542a3?iti=16&amp;vcp=1&amp;vis=1&amp;pid=a866a5c49&amp;color=0,0,0&amp;vtp=1&amp;vaab=1&amp;bbb=1"/>
          <p:cNvSpPr/>
          <p:nvPr/>
        </p:nvSpPr>
        <p:spPr>
          <a:xfrm>
            <a:off x="6467665" y="3611873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8_BD.50_1#ca040994f?vcp=1&amp;vis=1&amp;pid=a866a5c49&amp;color=0,0,0&amp;vtp=1&amp;vaab=1&amp;bbb=1&amp;hb=1"/>
          <p:cNvSpPr/>
          <p:nvPr/>
        </p:nvSpPr>
        <p:spPr>
          <a:xfrm>
            <a:off x="539496" y="425341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（2）实验时，为了使小车在斜面上运动的时间长些，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便于测量时间，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选填“增大”或“减小”）斜面的倾斜角度。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8_AN.51_1#ca040994f.blank?vcp=1&amp;vis=1&amp;pid=a866a5c49&amp;color=0,0,0&amp;vpa=14&amp;vtp=1&amp;vaab=1&amp;bbb=1"/>
          <p:cNvSpPr/>
          <p:nvPr/>
        </p:nvSpPr>
        <p:spPr>
          <a:xfrm>
            <a:off x="905415" y="484967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52_1#234153d38?vcp=1&amp;vis=1&amp;pid=a866a5c49&amp;color=0,0,0&amp;vtp=1&amp;vaab=1&amp;bt=1&amp;bbb=1&amp;hb=1"/>
              <p:cNvSpPr/>
              <p:nvPr/>
            </p:nvSpPr>
            <p:spPr>
              <a:xfrm>
                <a:off x="539496" y="87017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（3）小车从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点运动到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点所用的时间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点的路程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段的平均速度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52_1#234153d38?vcp=1&amp;vis=1&amp;pid=a866a5c4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017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53_1#234153d38.blank?vcp=1&amp;vis=1&amp;pid=a866a5c49&amp;color=0,0,0&amp;vpa=15&amp;vtp=1&amp;vaab=1"/>
          <p:cNvSpPr/>
          <p:nvPr/>
        </p:nvSpPr>
        <p:spPr>
          <a:xfrm>
            <a:off x="7383495" y="839692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4" name="QB_8_AN.54_1#234153d38.blank?vcp=1&amp;vis=1&amp;pid=a866a5c49&amp;color=0,0,0&amp;vpa=16&amp;vtp=1&amp;vaab=1&amp;bbb=1"/>
          <p:cNvSpPr/>
          <p:nvPr/>
        </p:nvSpPr>
        <p:spPr>
          <a:xfrm>
            <a:off x="1367440" y="1466437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80.0</a:t>
            </a:r>
            <a:endParaRPr lang="en-US" altLang="zh-CN" sz="2800" dirty="0"/>
          </a:p>
        </p:txBody>
      </p:sp>
      <p:sp>
        <p:nvSpPr>
          <p:cNvPr id="5" name="QB_8_AN.56_1#234153d38.blank?vcp=1&amp;vis=1&amp;pid=a866a5c49&amp;color=0,0,0&amp;vpa=17&amp;vtp=1&amp;vaab=1&amp;bbb=1"/>
          <p:cNvSpPr/>
          <p:nvPr/>
        </p:nvSpPr>
        <p:spPr>
          <a:xfrm>
            <a:off x="7609745" y="1466437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0.16</a:t>
            </a:r>
            <a:endParaRPr lang="en-US" altLang="zh-CN" sz="2800" dirty="0"/>
          </a:p>
        </p:txBody>
      </p:sp>
      <p:pic>
        <p:nvPicPr>
          <p:cNvPr id="6" name="QO_7_BD.55_1#234153d38?iti=17&amp;vcp=1&amp;vis=1&amp;pid=a866a5c4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8695" y="2440940"/>
            <a:ext cx="7560945" cy="271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55_2#234153d38?iti=17&amp;vcp=1&amp;vis=1&amp;pid=a866a5c49&amp;color=0,0,0&amp;vtp=1&amp;vaab=1&amp;bbb=1"/>
          <p:cNvSpPr/>
          <p:nvPr/>
        </p:nvSpPr>
        <p:spPr>
          <a:xfrm>
            <a:off x="5643435" y="5119436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c4aa528d?vcp=1&amp;pid=66f639317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57_1#356cfce16?vcp=1&amp;vis=1&amp;pid=ac4aa528d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在上例实验中：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BD.58_1#e8136bc8c?vcp=1&amp;vis=1&amp;pid=356cfce16&amp;color=0,0,0&amp;vtp=1&amp;vaab=1&amp;bbb=1"/>
              <p:cNvSpPr/>
              <p:nvPr/>
            </p:nvSpPr>
            <p:spPr>
              <a:xfrm>
                <a:off x="539496" y="1908029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（1）本实验的测量工具除秒表外，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还需要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（2）在实验中，小车做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（选填“加速”“减速”或“匀速”）运动，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小车受力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（选填“平衡”或“不平衡”）。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（3）小红利用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段的速度求平均值以计算全程的平均速度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种计算方法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（选填“正确”或“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BD.58_1#e8136bc8c?vcp=1&amp;vis=1&amp;pid=356cfce1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8029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-648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9_AN.1_1#e8136bc8c.blank?vcp=1&amp;vis=1&amp;pid=356cfce16&amp;color=0,0,0&amp;vpa=18&amp;vtp=1&amp;vaab=1&amp;bbb=1"/>
          <p:cNvSpPr/>
          <p:nvPr/>
        </p:nvSpPr>
        <p:spPr>
          <a:xfrm>
            <a:off x="7230517" y="188561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刻度尺</a:t>
            </a:r>
            <a:endParaRPr lang="en-US" altLang="zh-CN" sz="2800" dirty="0"/>
          </a:p>
        </p:txBody>
      </p:sp>
      <p:sp>
        <p:nvSpPr>
          <p:cNvPr id="6" name="QB_9_AN.2_1#e8136bc8c.blank?vcp=1&amp;vis=1&amp;pid=356cfce16&amp;color=0,0,0&amp;vpa=19&amp;vtp=1&amp;vaab=1&amp;bbb=1"/>
          <p:cNvSpPr/>
          <p:nvPr/>
        </p:nvSpPr>
        <p:spPr>
          <a:xfrm>
            <a:off x="4430985" y="25509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加速</a:t>
            </a:r>
            <a:endParaRPr lang="en-US" altLang="zh-CN" sz="2800" dirty="0"/>
          </a:p>
        </p:txBody>
      </p:sp>
      <p:sp>
        <p:nvSpPr>
          <p:cNvPr id="7" name="QB_9_AN.3_1#e8136bc8c.blank?vcp=1&amp;vis=1&amp;pid=356cfce16&amp;color=0,0,0&amp;vpa=20&amp;vtp=1&amp;vaab=1&amp;bbb=1"/>
          <p:cNvSpPr/>
          <p:nvPr/>
        </p:nvSpPr>
        <p:spPr>
          <a:xfrm>
            <a:off x="1972214" y="318101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不平衡</a:t>
            </a:r>
            <a:endParaRPr lang="en-US" altLang="zh-CN" sz="2800" dirty="0"/>
          </a:p>
        </p:txBody>
      </p:sp>
      <p:sp>
        <p:nvSpPr>
          <p:cNvPr id="8" name="QB_9_AN.67_1#e8136bc8c.blank?vcp=1&amp;vis=1&amp;pid=356cfce16&amp;color=0,0,0&amp;vpa=21&amp;vtp=1&amp;vaab=1&amp;bbb=1"/>
          <p:cNvSpPr/>
          <p:nvPr/>
        </p:nvSpPr>
        <p:spPr>
          <a:xfrm>
            <a:off x="2683414" y="445545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6250b2440?vcp=1&amp;pid=ac4aa528d&amp;color=0,0,0&amp;mp=1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6250b2440?vcp=1&amp;pid=ac4aa528d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d7457cd20?vcp=1&amp;pid=ac56547b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5536" y="1078992"/>
            <a:ext cx="5897880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8a7cada0.fixed?vcp=1&amp;pid=5b133dc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运动的快慢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测量平均速度</a:t>
            </a:r>
            <a:endParaRPr lang="en-US" altLang="zh-CN" sz="4000" dirty="0"/>
          </a:p>
        </p:txBody>
      </p:sp>
      <p:sp>
        <p:nvSpPr>
          <p:cNvPr id="3" name="C_5_BD#b8a7cada0.fixed?vcp=1&amp;pid=5b133dc7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运动的快慢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测量平均速度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21e5688a?vcp=1&amp;pid=b8a7cada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68_1#393f2e78d?vcp=1&amp;vis=1&amp;pid=f21e5688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（2024·浙江湖州·中考）以下体育项目中，以“速度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”这一科学量作为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评定标准的是(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393f2e78d.bracket?vcp=1&amp;vis=1&amp;pid=f21e5688a&amp;color=0,0,0&amp;vpa=22&amp;vtp=1&amp;vaab=1"/>
          <p:cNvSpPr/>
          <p:nvPr/>
        </p:nvSpPr>
        <p:spPr>
          <a:xfrm>
            <a:off x="29501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68_2#393f2e78d.choices?vcp=1&amp;vis=1&amp;pid=f21e5688a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.跳远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B.跳高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C.铅球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.长跑</a:t>
            </a:r>
            <a:endParaRPr lang="en-US" altLang="zh-CN" sz="2800" dirty="0"/>
          </a:p>
        </p:txBody>
      </p:sp>
      <p:pic>
        <p:nvPicPr>
          <p:cNvPr id="6" name="QC_7_BD.70_1#ee7c4e2fa?iti=18&amp;htil=8&amp;vcp=1&amp;vis=1&amp;pid=f21e5688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7824" y="3190602"/>
            <a:ext cx="235915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70_2#ee7c4e2fa?iti=18&amp;htil=8&amp;vcp=1&amp;vis=1&amp;pid=f21e5688a&amp;color=0,0,0&amp;vtp=1&amp;vaab=1&amp;bbb=1"/>
          <p:cNvSpPr/>
          <p:nvPr/>
        </p:nvSpPr>
        <p:spPr>
          <a:xfrm>
            <a:off x="9833519" y="5691232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70_3#ee7c4e2fa?htil=8&amp;sp=1&amp;vcp=1&amp;vis=1&amp;pid=f21e5688a&amp;color=0,0,0&amp;vtp=1&amp;vaab=1&amp;bbb=1&amp;hb=1"/>
              <p:cNvSpPr/>
              <p:nvPr/>
            </p:nvSpPr>
            <p:spPr>
              <a:xfrm>
                <a:off x="539496" y="3172314"/>
                <a:ext cx="861364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（2024·江苏南通·中考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）用高速摄影机拍摄于子弹穿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过鸡蛋前后的两帧画面如图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B6-1所示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，拍摄两帧画面的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时间间隔为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−4 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子弹的速度约为(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70_3#ee7c4e2fa?htil=8&amp;sp=1&amp;vcp=1&amp;vis=1&amp;pid=f21e5688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72314"/>
                <a:ext cx="8613648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26" r="-226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C_7_AN.71_1#ee7c4e2fa.bracket?vcp=1&amp;vis=1&amp;pid=f21e5688a&amp;color=0,0,0&amp;vpa=23&amp;vtp=1&amp;vaab=1"/>
          <p:cNvSpPr/>
          <p:nvPr/>
        </p:nvSpPr>
        <p:spPr>
          <a:xfrm>
            <a:off x="7353522" y="445437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C_7_BD.70_4#ee7c4e2fa.choices?htil=8&amp;vcp=1&amp;vis=1&amp;pid=f21e5688a&amp;color=0,0,0&amp;vtp=1&amp;vaab=1&amp;bbb=1"/>
              <p:cNvSpPr/>
              <p:nvPr/>
            </p:nvSpPr>
            <p:spPr>
              <a:xfrm>
                <a:off x="539496" y="5094904"/>
                <a:ext cx="8613648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077085" algn="l"/>
                    <a:tab pos="4319270" algn="l"/>
                    <a:tab pos="656145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C_7_BD.70_4#ee7c4e2fa.choices?htil=8&amp;vcp=1&amp;vis=1&amp;pid=f21e5688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94904"/>
                <a:ext cx="8613648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4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9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2_1#cefd62979?vcp=1&amp;vis=1&amp;pid=f21e5688a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运动会短跑100米决赛，前一半路程小明落后于小亮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，冲刺阶段小明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加速追赶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，结果他们同时到达终点。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3_1#cefd62979.bracket?vcp=1&amp;vis=1&amp;pid=f21e5688a&amp;color=0,0,0&amp;vpa=24&amp;vtp=1&amp;vaab=1"/>
          <p:cNvSpPr/>
          <p:nvPr/>
        </p:nvSpPr>
        <p:spPr>
          <a:xfrm>
            <a:off x="9350914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72_2#cefd62979.choices?vcp=1&amp;vis=1&amp;pid=f21e5688a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A.小明的平均速度比小亮的平均速度大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.二者的平均速度相等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.小明的平均速度比小亮的平均速度小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.两人均不做匀速直线运动，无法比较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4_1#f2c3745af?iti=19&amp;htil=9&amp;vcp=1&amp;vis=1&amp;pid=f21e5688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9833" y="1263269"/>
            <a:ext cx="3337560" cy="30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4_2#f2c3745af?iti=19&amp;htil=9&amp;vcp=1&amp;vis=1&amp;pid=f21e5688a&amp;color=0,0,0&amp;vtp=1&amp;vaab=1&amp;bbb=1"/>
          <p:cNvSpPr/>
          <p:nvPr/>
        </p:nvSpPr>
        <p:spPr>
          <a:xfrm>
            <a:off x="9374732" y="4462653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74_3#f2c3745af?htil=9&amp;sp=1&amp;vcp=1&amp;vis=1&amp;pid=f21e5688a&amp;color=0,0,0&amp;vtp=1&amp;vaab=1&amp;bt=1&amp;bbb=1&amp;hb=1"/>
              <p:cNvSpPr/>
              <p:nvPr/>
            </p:nvSpPr>
            <p:spPr>
              <a:xfrm>
                <a:off x="539496" y="1244981"/>
                <a:ext cx="764438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（2024·山东济宁·中考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）某物体从地面上某一点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出发沿直线运动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图像如图B6-2所示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列说法不正确的是(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74_3#f2c3745af?htil=9&amp;sp=1&amp;vcp=1&amp;vis=1&amp;pid=f21e5688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4981"/>
                <a:ext cx="764438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21" r="-905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75_1#f2c3745af.bracket?vcp=1&amp;vis=1&amp;pid=f21e5688a&amp;color=0,0,0&amp;vpa=25&amp;vtp=1&amp;vaab=1"/>
          <p:cNvSpPr/>
          <p:nvPr/>
        </p:nvSpPr>
        <p:spPr>
          <a:xfrm>
            <a:off x="3661315" y="25270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74_4#f2c3745af.choices?htil=9&amp;vcp=1&amp;vis=1&amp;pid=f21e5688a&amp;color=0,0,0&amp;vtp=1&amp;vaab=1&amp;bbb=1"/>
              <p:cNvSpPr/>
              <p:nvPr/>
            </p:nvSpPr>
            <p:spPr>
              <a:xfrm>
                <a:off x="539496" y="3095625"/>
                <a:ext cx="7644384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A.物体在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内运动的路程为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.以地球为参照物，物体在中间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内静止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.物体在前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内和后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内的速度相等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内的平均速度为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74_4#f2c3745af.choices?htil=9&amp;vcp=1&amp;vis=1&amp;pid=f21e5688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5625"/>
                <a:ext cx="7644384" cy="2498344"/>
              </a:xfrm>
              <a:prstGeom prst="rect">
                <a:avLst/>
              </a:prstGeom>
              <a:blipFill rotWithShape="1">
                <a:blip r:embed="rId5"/>
                <a:stretch>
                  <a:fillRect l="-5" b="-3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76_1#bcf57e402?vcp=1&amp;vis=1&amp;pid=f21e5688a&amp;color=0,0,0&amp;vtp=1&amp;vaab=1&amp;bt=1&amp;bbb=1&amp;hb=1"/>
              <p:cNvSpPr/>
              <p:nvPr/>
            </p:nvSpPr>
            <p:spPr>
              <a:xfrm>
                <a:off x="539496" y="143278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小红参加了学校组织的远足活动，全程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。她行走前一半时间的平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均速度是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，行走后一半时间的平均速度是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，则她通过全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程的平均速度是(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76_1#bcf57e402?vcp=1&amp;vis=1&amp;pid=f21e5688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3278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78_1#bcf57e402.bracket?vcp=1&amp;vis=1&amp;pid=f21e5688a&amp;color=0,0,0&amp;vpa=26&amp;vtp=1&amp;vaab=1"/>
          <p:cNvSpPr/>
          <p:nvPr/>
        </p:nvSpPr>
        <p:spPr>
          <a:xfrm>
            <a:off x="3305715" y="271484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76_2#bcf57e402.choices?vcp=1&amp;vis=1&amp;pid=f21e5688a&amp;color=0,0,0&amp;vtp=1&amp;vaab=1&amp;bbb=1"/>
              <p:cNvSpPr/>
              <p:nvPr/>
            </p:nvSpPr>
            <p:spPr>
              <a:xfrm>
                <a:off x="539496" y="3357848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783840" algn="l"/>
                    <a:tab pos="5796280" algn="l"/>
                    <a:tab pos="854202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76_2#bcf57e402.choices?vcp=1&amp;vis=1&amp;pid=f21e5688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57848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t="-109" r="3" b="-14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bcf57e402?vcp=1&amp;vis=1&amp;pid=f21e5688a&amp;color=0,0,0&amp;vtp=1&amp;vaab=1&amp;bbb=1&amp;hb=1"/>
              <p:cNvSpPr/>
              <p:nvPr/>
            </p:nvSpPr>
            <p:spPr>
              <a:xfrm>
                <a:off x="539496" y="3923760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本题属于时间等分问题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，则全程的平均速度为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，故选C。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bcf57e402?vcp=1&amp;vis=1&amp;pid=f21e5688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23760"/>
                <a:ext cx="11109960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7" r="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79_1#2d0bbd4dd?iti=20&amp;htil=10&amp;vcp=1&amp;vis=1&amp;pid=f21e5688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0848" y="822706"/>
            <a:ext cx="2560320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79_2#2d0bbd4dd?iti=20&amp;htil=10&amp;vcp=1&amp;vis=1&amp;pid=f21e5688a&amp;color=0,0,0&amp;vtp=1&amp;vaab=1&amp;bbb=1"/>
          <p:cNvSpPr/>
          <p:nvPr/>
        </p:nvSpPr>
        <p:spPr>
          <a:xfrm>
            <a:off x="9777127" y="291566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79_3#2d0bbd4dd?htil=10&amp;sp=1&amp;vcp=1&amp;vis=1&amp;pid=f21e5688a&amp;color=0,0,0&amp;vtp=1&amp;vaab=1&amp;bt=1&amp;bbb=1&amp;hb=1&amp;hs=1"/>
              <p:cNvSpPr/>
              <p:nvPr/>
            </p:nvSpPr>
            <p:spPr>
              <a:xfrm>
                <a:off x="539496" y="804418"/>
                <a:ext cx="841248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（2024·吉林·中考）小明某次步行后手机“运动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”功能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记录的数据如图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B6-3所示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，如果小明此次步行时间是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，步长是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，那么他步行的速度是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以手机为参照物，小明是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79_3#2d0bbd4dd?htil=10&amp;sp=1&amp;vcp=1&amp;vis=1&amp;pid=f21e5688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04418"/>
                <a:ext cx="841248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0" r="-1362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2d0bbd4dd.blank?vcp=1&amp;vis=1&amp;pid=f21e5688a&amp;color=0,0,0&amp;vpa=27&amp;vtp=1&amp;vaab=1"/>
          <p:cNvSpPr/>
          <p:nvPr/>
        </p:nvSpPr>
        <p:spPr>
          <a:xfrm>
            <a:off x="7463378" y="2069338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6" name="QB_7_AN.2_1#2d0bbd4dd.blank?vcp=1&amp;vis=1&amp;pid=f21e5688a&amp;color=0,0,0&amp;vpa=28&amp;vtp=1&amp;vaab=1&amp;bbb=1"/>
          <p:cNvSpPr/>
          <p:nvPr/>
        </p:nvSpPr>
        <p:spPr>
          <a:xfrm>
            <a:off x="4461415" y="269608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</a:t>
            </a:r>
            <a:endParaRPr lang="en-US" altLang="zh-CN" sz="2800" dirty="0"/>
          </a:p>
        </p:txBody>
      </p:sp>
      <p:pic>
        <p:nvPicPr>
          <p:cNvPr id="7" name="QB_7_BD.82_1#acc9960f0?iti=21&amp;htil=11&amp;vcp=1&amp;vis=1&amp;pid=f21e5688a&amp;color=0,0,0&amp;tib=255,255,255&amp;vtp=1&amp;vaab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7464" y="3584638"/>
            <a:ext cx="2212848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7_BD.82_2#acc9960f0?iti=21&amp;htil=11&amp;vcp=1&amp;vis=1&amp;pid=f21e5688a&amp;color=0,0,0&amp;vtp=1&amp;vaab=1&amp;bbb=1"/>
          <p:cNvSpPr/>
          <p:nvPr/>
        </p:nvSpPr>
        <p:spPr>
          <a:xfrm>
            <a:off x="9960007" y="514724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82_3#acc9960f0?htil=11&amp;sp=1&amp;vcp=1&amp;vis=1&amp;pid=f21e5688a&amp;color=0,0,0&amp;vtp=1&amp;vaab=1&amp;bt=1&amp;bbb=1&amp;hb=1&amp;hs=1"/>
              <p:cNvSpPr/>
              <p:nvPr/>
            </p:nvSpPr>
            <p:spPr>
              <a:xfrm>
                <a:off x="539496" y="3566350"/>
                <a:ext cx="876909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（2024·广西百色·模拟）空中加油机在给战斗机加油的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情景如图B6-4所示，以加油机为参照物，战斗机是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（选填“运动”或“静止”）的；它们在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内飞过了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1 250 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的距离，则飞行速度为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7_BD.82_3#acc9960f0?htil=11&amp;sp=1&amp;vcp=1&amp;vis=1&amp;pid=f21e5688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66350"/>
                <a:ext cx="8769096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4" t="-8" r="-1374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83_1#acc9960f0.blank?vcp=1&amp;vis=1&amp;pid=f21e5688a&amp;color=0,0,0&amp;vpa=29&amp;vtp=1&amp;vaab=1&amp;bbb=1"/>
          <p:cNvSpPr/>
          <p:nvPr/>
        </p:nvSpPr>
        <p:spPr>
          <a:xfrm>
            <a:off x="8284114" y="418357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</a:t>
            </a:r>
            <a:endParaRPr lang="en-US" altLang="zh-CN" sz="2800" dirty="0"/>
          </a:p>
        </p:txBody>
      </p:sp>
      <p:sp>
        <p:nvSpPr>
          <p:cNvPr id="11" name="QB_7_AN.84_1#acc9960f0.blank?vcp=1&amp;vis=1&amp;pid=f21e5688a&amp;color=0,0,0&amp;vpa=30&amp;vtp=1&amp;vaab=1&amp;bbb=1"/>
          <p:cNvSpPr/>
          <p:nvPr/>
        </p:nvSpPr>
        <p:spPr>
          <a:xfrm>
            <a:off x="4065333" y="5485765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10" grpId="0" build="p" animBg="1"/>
      <p:bldP spid="11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85_1#3f825abf3?sp=1&amp;vcp=1&amp;vis=1&amp;pid=f21e5688a&amp;color=0,0,0&amp;vtp=1&amp;vaab=1&amp;bt=1&amp;bbb=1"/>
          <p:cNvSpPr/>
          <p:nvPr/>
        </p:nvSpPr>
        <p:spPr>
          <a:xfrm>
            <a:off x="539496" y="554400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（2024·广西桂林·模拟）测量物体运动速度的实验如图B6-5所示。</a:t>
            </a:r>
            <a:endParaRPr lang="en-US" altLang="zh-CN" sz="2800" dirty="0"/>
          </a:p>
        </p:txBody>
      </p:sp>
      <p:pic>
        <p:nvPicPr>
          <p:cNvPr id="3" name="QO_7_BD.85_2#3f825abf3?iti=22&amp;htil=12&amp;vcp=1&amp;vis=1&amp;pid=f21e5688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14038"/>
            <a:ext cx="5422392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85_3#3f825abf3?iti=22&amp;htil=12&amp;vcp=1&amp;vis=1&amp;pid=f21e5688a&amp;color=0,0,0&amp;vtp=1&amp;vaab=1&amp;bbb=1"/>
          <p:cNvSpPr/>
          <p:nvPr/>
        </p:nvSpPr>
        <p:spPr>
          <a:xfrm>
            <a:off x="8346091" y="3928790"/>
            <a:ext cx="11477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图B6-5</a:t>
            </a:r>
            <a:endParaRPr lang="en-US" altLang="zh-CN" sz="2800" dirty="0"/>
          </a:p>
        </p:txBody>
      </p:sp>
      <p:sp>
        <p:nvSpPr>
          <p:cNvPr id="5" name="QB_8_BD.86_1#6cbd44425?htil=12&amp;vcp=1&amp;vis=1&amp;pid=3f825abf3&amp;color=0,0,0&amp;vtp=1&amp;vaab=1&amp;bbb=1&amp;hb=1&amp;hs=1"/>
          <p:cNvSpPr/>
          <p:nvPr/>
        </p:nvSpPr>
        <p:spPr>
          <a:xfrm>
            <a:off x="539496" y="1149458"/>
            <a:ext cx="5559552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（1）本实验的原理是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验时应选择坡度较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的斜面。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87_1#917b4401d?htil=12&amp;vcp=1&amp;vis=1&amp;pid=3f825abf3&amp;color=0,0,0&amp;vtp=1&amp;vaab=1&amp;bbb=1&amp;hb=1&amp;hs=1"/>
              <p:cNvSpPr/>
              <p:nvPr/>
            </p:nvSpPr>
            <p:spPr>
              <a:xfrm>
                <a:off x="539496" y="2293538"/>
                <a:ext cx="5559552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（2）读出本次实验中小车从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点到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点所用的时间为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；并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段的平均速度为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87_1#917b4401d?htil=12&amp;vcp=1&amp;vis=1&amp;pid=3f825abf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93538"/>
                <a:ext cx="5559552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7" t="-23" r="-573" b="-2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88_1#bd8aa40dc?htil=12&amp;vcp=1&amp;vis=1&amp;pid=3f825abf3&amp;color=0,0,0&amp;vtp=1&amp;vaab=1&amp;bbb=1&amp;hb=1&amp;hs=1"/>
              <p:cNvSpPr/>
              <p:nvPr/>
            </p:nvSpPr>
            <p:spPr>
              <a:xfrm>
                <a:off x="539995" y="4630338"/>
                <a:ext cx="11112011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（3）相对于静止释放而言，若小车在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点释放时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，不小心给了一个沿斜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面向下的推力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，则测得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段的平均速度将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（选填“变大”“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变小”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88_1#bd8aa40dc?htil=12&amp;vcp=1&amp;vis=1&amp;pid=3f825abf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30338"/>
                <a:ext cx="11112011" cy="1744282"/>
              </a:xfrm>
              <a:prstGeom prst="rect">
                <a:avLst/>
              </a:prstGeom>
              <a:blipFill rotWithShape="1">
                <a:blip r:embed="rId5"/>
                <a:stretch>
                  <a:fillRect l="-2" t="-32" r="-522" b="-3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9_1#6cbd44425?iti=23&amp;htil=13&amp;vcp=1&amp;vis=1&amp;pid=3f825abf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694944"/>
            <a:ext cx="5422392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89_2#6cbd44425?iti=23&amp;htil=13&amp;vcp=1&amp;vis=1&amp;pid=3f825abf3&amp;color=0,0,0&amp;vtp=1&amp;vaab=1&amp;bbb=1"/>
          <p:cNvSpPr/>
          <p:nvPr/>
        </p:nvSpPr>
        <p:spPr>
          <a:xfrm>
            <a:off x="8318890" y="3282696"/>
            <a:ext cx="1147762" cy="547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89_3#6cbd44425?htil=13&amp;vcp=1&amp;vis=1&amp;pid=3f825abf3&amp;color=0,0,0&amp;vtp=1&amp;vaab=1&amp;bt=1&amp;bbb=1&amp;hb=1"/>
          <p:cNvSpPr/>
          <p:nvPr/>
        </p:nvSpPr>
        <p:spPr>
          <a:xfrm>
            <a:off x="539496" y="557784"/>
            <a:ext cx="5559552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）本实验的原理是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时应选择坡度较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的斜面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_1#6cbd44425.blank?vcp=1&amp;vis=1&amp;pid=3f825abf3&amp;color=0,0,0&amp;vpa=31&amp;vtp=1&amp;vaab=1&amp;bbb=1&amp;rh=44.95504"/>
              <p:cNvSpPr/>
              <p:nvPr/>
            </p:nvSpPr>
            <p:spPr>
              <a:xfrm>
                <a:off x="3966909" y="480313"/>
                <a:ext cx="978535" cy="5617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_1#6cbd44425.blank?vcp=1&amp;vis=1&amp;pid=3f825abf3&amp;color=0,0,0&amp;vpa=31&amp;vtp=1&amp;vaab=1&amp;bbb=1&amp;rh=44.95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6909" y="480313"/>
                <a:ext cx="978535" cy="561785"/>
              </a:xfrm>
              <a:prstGeom prst="rect">
                <a:avLst/>
              </a:prstGeom>
              <a:blipFill rotWithShape="1">
                <a:blip r:embed="rId4"/>
                <a:stretch>
                  <a:fillRect l="-7" t="-45" r="7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2_1#6cbd44425.blank?vcp=1&amp;vis=1&amp;pid=3f825abf3&amp;color=0,0,0&amp;vpa=32&amp;vtp=1&amp;vaab=1"/>
          <p:cNvSpPr/>
          <p:nvPr/>
        </p:nvSpPr>
        <p:spPr>
          <a:xfrm>
            <a:off x="3039014" y="1138302"/>
            <a:ext cx="61436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92_1#917b4401d?htil=13&amp;vcp=1&amp;vis=1&amp;pid=3f825abf3&amp;color=0,0,0&amp;vtp=1&amp;vaab=1&amp;bbb=1&amp;hb=1"/>
              <p:cNvSpPr/>
              <p:nvPr/>
            </p:nvSpPr>
            <p:spPr>
              <a:xfrm>
                <a:off x="539496" y="1727200"/>
                <a:ext cx="5559552" cy="17887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（2）读出本次实验中小车从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点到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点所用的时间为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；并算得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𝐴𝐶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段的平均速度为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dm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92_1#917b4401d?htil=13&amp;vcp=1&amp;vis=1&amp;pid=3f825abf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27200"/>
                <a:ext cx="5559552" cy="1788732"/>
              </a:xfrm>
              <a:prstGeom prst="rect">
                <a:avLst/>
              </a:prstGeom>
              <a:blipFill rotWithShape="1">
                <a:blip r:embed="rId5"/>
                <a:stretch>
                  <a:fillRect l="-7" r="9" b="-3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3_1#917b4401d.blank?vcp=1&amp;vis=1&amp;pid=3f825abf3&amp;color=0,0,0&amp;vpa=33&amp;vtp=1&amp;vaab=1"/>
          <p:cNvSpPr/>
          <p:nvPr/>
        </p:nvSpPr>
        <p:spPr>
          <a:xfrm>
            <a:off x="3779678" y="2319211"/>
            <a:ext cx="436563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8_AN.4_1#917b4401d.blank?vcp=1&amp;vis=1&amp;pid=3f825abf3&amp;color=0,0,0&amp;vpa=34&amp;vtp=1&amp;vaab=1"/>
          <p:cNvSpPr/>
          <p:nvPr/>
        </p:nvSpPr>
        <p:spPr>
          <a:xfrm>
            <a:off x="3492785" y="2930017"/>
            <a:ext cx="436563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8_BD.95_1#bd8aa40dc?htil=13&amp;vcp=1&amp;vis=1&amp;pid=3f825abf3&amp;color=0,0,0&amp;vtp=1&amp;vaab=1&amp;bbb=1&amp;hb=1"/>
              <p:cNvSpPr/>
              <p:nvPr/>
            </p:nvSpPr>
            <p:spPr>
              <a:xfrm>
                <a:off x="352706" y="3807777"/>
                <a:ext cx="8206939" cy="19119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（3）相对于静止释放而言，若小车在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点释放时，不小心给了一个沿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斜面向下的推力，则测得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段的平均速度将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（选填“变大”“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或“不变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8_BD.95_1#bd8aa40dc?htil=13&amp;vcp=1&amp;vis=1&amp;pid=3f825abf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706" y="3807777"/>
                <a:ext cx="8206939" cy="1911921"/>
              </a:xfrm>
              <a:prstGeom prst="rect">
                <a:avLst/>
              </a:prstGeom>
              <a:blipFill rotWithShape="1">
                <a:blip r:embed="rId6"/>
                <a:stretch>
                  <a:fillRect l="-3" t="-17" r="-3556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8_AN.96_1#bd8aa40dc.blank?vcp=1&amp;vis=1&amp;pid=3f825abf3&amp;color=0,0,0&amp;vpa=35&amp;vtp=1&amp;vaab=1&amp;bbb=1"/>
          <p:cNvSpPr/>
          <p:nvPr/>
        </p:nvSpPr>
        <p:spPr>
          <a:xfrm>
            <a:off x="7239539" y="4379786"/>
            <a:ext cx="96996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4fd2e186?vcp=1&amp;pid=b8a7cada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7_BD.97_1#d562dca34?iti=24&amp;htil=14&amp;vcp=1&amp;vis=1&amp;pid=a4fd2e18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3161" y="1285528"/>
            <a:ext cx="5422392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97_2#d562dca34?iti=24&amp;htil=14&amp;vcp=1&amp;vis=1&amp;pid=a4fd2e186&amp;color=0,0,0&amp;vtp=1&amp;vaab=1&amp;bbb=1"/>
          <p:cNvSpPr/>
          <p:nvPr/>
        </p:nvSpPr>
        <p:spPr>
          <a:xfrm>
            <a:off x="8340475" y="310416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97_3#d562dca34?htil=14&amp;sp=1&amp;vcp=1&amp;vis=1&amp;pid=a4fd2e186&amp;color=0,0,0&amp;vtp=1&amp;vaab=1&amp;bbb=1&amp;hb=1&amp;hs=1"/>
              <p:cNvSpPr/>
              <p:nvPr/>
            </p:nvSpPr>
            <p:spPr>
              <a:xfrm>
                <a:off x="539496" y="1267240"/>
                <a:ext cx="55595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（2024·江苏镇江·中考）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如图B6-6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，电视节目中“闯关游戏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直通道上每隔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设有一个关卡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关卡同时放行和关闭，放行和关闭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97_3#d562dca34?htil=14&amp;sp=1&amp;vcp=1&amp;vis=1&amp;pid=a4fd2e18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555955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7" t="-17" r="-1590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98_1#d562dca34.bracket?vcp=1&amp;vis=1&amp;pid=a4fd2e186&amp;color=0,0,0&amp;vpa=36&amp;vtp=1&amp;vaab=1"/>
          <p:cNvSpPr/>
          <p:nvPr/>
        </p:nvSpPr>
        <p:spPr>
          <a:xfrm>
            <a:off x="1883314" y="50480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97_4#d562dca34.choices?vcp=1&amp;vis=1&amp;pid=a4fd2e186&amp;color=0,0,0&amp;vtp=1&amp;vaab=1&amp;bbb=1&amp;hs=1"/>
          <p:cNvSpPr/>
          <p:nvPr/>
        </p:nvSpPr>
        <p:spPr>
          <a:xfrm>
            <a:off x="539496" y="56854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关卡4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关卡3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关卡2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.关卡1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97_3#d562dca34?htil=14&amp;sp=1&amp;vcp=1&amp;vis=1&amp;pid=a4fd2e186&amp;color=0,0,0&amp;vtp=1&amp;vaab=1&amp;bbb=1&amp;hb=1&amp;hs=1"/>
              <p:cNvSpPr/>
              <p:nvPr/>
            </p:nvSpPr>
            <p:spPr>
              <a:xfrm>
                <a:off x="539496" y="376597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。当小强正通过关卡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1左侧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远的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，关卡刚好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。若他全程以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的速度做匀速直线运动，则最先挡住他前进的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关卡是(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97_3#d562dca34?htil=14&amp;sp=1&amp;vcp=1&amp;vis=1&amp;pid=a4fd2e18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3" r="-561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99_1#5f40446ce?sp=1&amp;vcp=1&amp;vis=1&amp;pid=a4fd2e186&amp;color=0,0,0&amp;vtp=1&amp;vaab=1&amp;bt=1&amp;bbb=1&amp;hb=1"/>
              <p:cNvSpPr/>
              <p:nvPr/>
            </p:nvSpPr>
            <p:spPr>
              <a:xfrm>
                <a:off x="539496" y="12364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两辆小车同时从同一地点出发，沿直线向南运动，图B6-7甲是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车运动的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图像，图B6-7乙是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车运动的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。下列说法正确的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99_1#5f40446ce?sp=1&amp;vcp=1&amp;vis=1&amp;pid=a4fd2e1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364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99_2#5f40446ce?iti=25&amp;htil=15&amp;vcp=1&amp;vis=1&amp;pid=a4fd2e18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9093" y="2802413"/>
            <a:ext cx="4400386" cy="206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9_3#5f40446ce?iti=25&amp;htil=15&amp;vcp=1&amp;vis=1&amp;pid=a4fd2e186&amp;color=0,0,0&amp;vtp=1&amp;vaab=1&amp;bbb=1"/>
          <p:cNvSpPr/>
          <p:nvPr/>
        </p:nvSpPr>
        <p:spPr>
          <a:xfrm>
            <a:off x="8925405" y="487727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99_4#5f40446ce.choices?htil=15&amp;vcp=1&amp;vis=1&amp;pid=a4fd2e186&amp;color=0,0,0&amp;vtp=1&amp;vaab=1&amp;bbb=1"/>
              <p:cNvSpPr/>
              <p:nvPr/>
            </p:nvSpPr>
            <p:spPr>
              <a:xfrm>
                <a:off x="539496" y="3096228"/>
                <a:ext cx="77175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2∼4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车都在做匀速直线运动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车的平均速度是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车会有两次相遇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4∼6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车为参照物，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车向南运动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99_4#5f40446ce.choices?htil=15&amp;vcp=1&amp;vis=1&amp;pid=a4fd2e18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6228"/>
                <a:ext cx="7717536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24" r="2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876c7e3e?vcp=1&amp;pid=ac56547b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_1#b6ad46fd9?vcp=1&amp;vis=1&amp;pid=7876c7e3e&amp;color=0,0,0&amp;vtp=1&amp;vaab=1&amp;bbb=1"/>
              <p:cNvSpPr/>
              <p:nvPr/>
            </p:nvSpPr>
            <p:spPr>
              <a:xfrm>
                <a:off x="539496" y="1200576"/>
                <a:ext cx="11109960" cy="77139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对于匀速直线运动的速度公式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C_7_BD.1_1#b6ad46fd9?vcp=1&amp;vis=1&amp;pid=7876c7e3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0576"/>
                <a:ext cx="11109960" cy="771398"/>
              </a:xfrm>
              <a:prstGeom prst="rect">
                <a:avLst/>
              </a:prstGeom>
              <a:blipFill rotWithShape="1">
                <a:blip r:embed="rId3"/>
                <a:stretch>
                  <a:fillRect l="-3" t="-55" r="3" b="-8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AN.2_1#b6ad46fd9.bracket?vcp=1&amp;vis=1&amp;pid=7876c7e3e&amp;color=0,0,0&amp;vpa=1&amp;vtp=1&amp;vaab=1"/>
          <p:cNvSpPr/>
          <p:nvPr/>
        </p:nvSpPr>
        <p:spPr>
          <a:xfrm>
            <a:off x="9437275" y="1456163"/>
            <a:ext cx="515938" cy="415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_2#b6ad46fd9.choices?vcp=1&amp;vis=1&amp;pid=7876c7e3e&amp;color=0,0,0&amp;vtp=1&amp;vaab=1&amp;bbb=1"/>
              <p:cNvSpPr/>
              <p:nvPr/>
            </p:nvSpPr>
            <p:spPr>
              <a:xfrm>
                <a:off x="539496" y="1974323"/>
                <a:ext cx="11109960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A.物体运动的速度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越大，通过的路程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越长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.物体运动的速度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越大，所用的时间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越少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.物体运动的速度与路程成正比，与时间成反比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.物体的速度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计算，但与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的大小无关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C_7_BD.1_2#b6ad46fd9.choices?vcp=1&amp;vis=1&amp;pid=7876c7e3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74323"/>
                <a:ext cx="11109960" cy="2590800"/>
              </a:xfrm>
              <a:prstGeom prst="rect">
                <a:avLst/>
              </a:prstGeom>
              <a:blipFill rotWithShape="1">
                <a:blip r:embed="rId4"/>
                <a:stretch>
                  <a:fillRect l="-3" t="-4" r="3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5f40446ce?iti=26&amp;htil=16&amp;vcp=1&amp;vis=1&amp;pid=a4fd2e186&amp;color=0,0,0&amp;tib=255,255,255&amp;vtp=1&amp;vaab=1&amp;bt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427464" y="593503"/>
            <a:ext cx="2212848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5f40446ce?iti=26&amp;htil=16&amp;vcp=1&amp;vis=1&amp;pid=a4fd2e186&amp;color=0,0,0&amp;vtp=1&amp;vaab=1&amp;bbb=1"/>
          <p:cNvSpPr/>
          <p:nvPr/>
        </p:nvSpPr>
        <p:spPr>
          <a:xfrm>
            <a:off x="9900476" y="2777903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答图6-1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5f40446ce?htil=16&amp;vcp=1&amp;vis=1&amp;pid=a4fd2e186&amp;color=0,0,0&amp;vtp=1&amp;vaab=1&amp;bbb=1&amp;hb=1&amp;hs=1"/>
              <p:cNvSpPr/>
              <p:nvPr/>
            </p:nvSpPr>
            <p:spPr>
              <a:xfrm>
                <a:off x="539496" y="580803"/>
                <a:ext cx="876909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由题图甲可知，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2∼4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内，随着时间的增加，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车行驶的路程不变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车处于静止状态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；由题图乙可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2∼4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车的速度不变，则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车做匀速直线运动，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A错误。由题图甲可知，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车运动的路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，时间为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车的平均速度为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5f40446ce?htil=16&amp;vcp=1&amp;vis=1&amp;pid=a4fd2e18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80803"/>
                <a:ext cx="876909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13" r="-2931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5f40446ce?htil=16&amp;vcp=1&amp;vis=1&amp;pid=a4fd2e186&amp;color=0,0,0&amp;vtp=1&amp;vaab=1&amp;bbb=1&amp;hb=1&amp;hs=1"/>
              <p:cNvSpPr/>
              <p:nvPr/>
            </p:nvSpPr>
            <p:spPr>
              <a:xfrm>
                <a:off x="539995" y="3708115"/>
                <a:ext cx="11112011" cy="2572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，选项B错误。由题图乙知，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车通过的路程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，在题图甲中过点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(5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  <a:sym typeface="+mn-ea"/>
                      </a:rPr>
                      <m:t>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和坐标原点画出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5f40446ce?htil=16&amp;vcp=1&amp;vis=1&amp;pid=a4fd2e18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08115"/>
                <a:ext cx="11112011" cy="2572957"/>
              </a:xfrm>
              <a:prstGeom prst="rect">
                <a:avLst/>
              </a:prstGeom>
              <a:blipFill rotWithShape="1">
                <a:blip r:embed="rId5"/>
                <a:stretch>
                  <a:fillRect l="-2" t="-14" r="-1414" b="-2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5f40446ce?htil=17&amp;vcp=1&amp;vis=1&amp;pid=a4fd2e186&amp;color=0,0,0&amp;mp=1&amp;vtp=1&amp;vaab=1&amp;bt=1&amp;bbb=1&amp;hb=1&amp;hs=1"/>
              <p:cNvSpPr/>
              <p:nvPr/>
            </p:nvSpPr>
            <p:spPr>
              <a:xfrm>
                <a:off x="539496" y="1258030"/>
                <a:ext cx="7680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如答图6-1所示，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内两车的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图像有两个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交点，说明两车相遇两次，选项C正确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辆小车同时从同一地点出发，沿直线向南运动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由答图6-1可知，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4∼6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车从后面追上并超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5f40446ce?htil=17&amp;vcp=1&amp;vis=1&amp;pid=a4fd2e186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8030"/>
                <a:ext cx="7680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5" t="-4" r="-417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5f40446ce?htil=17&amp;vcp=1&amp;vis=1&amp;pid=a4fd2e186&amp;color=0,0,0&amp;mp=1&amp;vtp=1&amp;vaab=1&amp;bt=1&amp;bbb=1&amp;hb=1&amp;hs=1"/>
              <p:cNvSpPr/>
              <p:nvPr/>
            </p:nvSpPr>
            <p:spPr>
              <a:xfrm>
                <a:off x="539995" y="37528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车，以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车为参照物，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车向北运动（也可根据速度大小进行判断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4∼6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车的速度大于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车的速度，以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车为参照物，则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车向北运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动），选项D错误。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5f40446ce?htil=17&amp;vcp=1&amp;vis=1&amp;pid=a4fd2e186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52818"/>
                <a:ext cx="11112011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2" t="-33" r="4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AN.100_1#5f40446ce.bracket?vcp=1&amp;vis=1&amp;pid=a4fd2e186&amp;color=0,0,0&amp;vpa=37&amp;vtp=1&amp;vaab=1"/>
          <p:cNvSpPr/>
          <p:nvPr/>
        </p:nvSpPr>
        <p:spPr>
          <a:xfrm>
            <a:off x="1035295" y="560187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8875014" y="593503"/>
            <a:ext cx="2212848" cy="3507359"/>
            <a:chOff x="8875014" y="593503"/>
            <a:chExt cx="2212848" cy="3507359"/>
          </a:xfrm>
        </p:grpSpPr>
        <p:pic>
          <p:nvPicPr>
            <p:cNvPr id="8" name="QC_7_AS.1_1#5f40446ce?iti=26&amp;htil=16&amp;vcp=1&amp;vis=1&amp;pid=a4fd2e186&amp;color=0,0,0&amp;tib=255,255,255&amp;vtp=1&amp;vaab=1&amp;bt=1&amp;hs=1&amp;hs=1" descr="preencoded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75014" y="593503"/>
              <a:ext cx="2212848" cy="205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9" name="QC_7_AS.1_1#5f40446ce?iti=26&amp;htil=16&amp;vcp=1&amp;vis=1&amp;pid=a4fd2e186&amp;color=0,0,0&amp;vtp=1&amp;vaab=1&amp;bbb=1"/>
            <p:cNvSpPr/>
            <p:nvPr/>
          </p:nvSpPr>
          <p:spPr>
            <a:xfrm>
              <a:off x="9267063" y="3105182"/>
              <a:ext cx="12668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答图6-1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2_1#44487b2df?vcp=1&amp;vis=1&amp;pid=a4fd2e186&amp;color=0,0,0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（2024·广西柳州·模拟）我国研发的超高速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轨道摄像机系统“猎豹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适用于多种室内高速率竞速比赛转播，该摄像机最高速度可达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能够绕着赛道同步追踪运动员，让犯规无处可藏。当它追踪某个运动员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拍摄时，相对该运动员是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的。某运动员在某届速滑世界杯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项目的成绩是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他在这次比赛中的平均速度为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结果保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留1位小数）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02_1#44487b2df?vcp=1&amp;vis=1&amp;pid=a4fd2e1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3089" b="-24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03_1#44487b2df.blank?vcp=1&amp;vis=1&amp;pid=a4fd2e186&amp;color=0,0,0&amp;vpa=38&amp;vtp=1&amp;vaab=1&amp;bbb=1"/>
          <p:cNvSpPr/>
          <p:nvPr/>
        </p:nvSpPr>
        <p:spPr>
          <a:xfrm>
            <a:off x="4461415" y="345792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</a:t>
            </a:r>
            <a:endParaRPr lang="en-US" altLang="zh-CN" sz="2800" dirty="0"/>
          </a:p>
        </p:txBody>
      </p:sp>
      <p:sp>
        <p:nvSpPr>
          <p:cNvPr id="4" name="QB_7_AN.104_1#44487b2df.blank?vcp=1&amp;vis=1&amp;pid=a4fd2e186&amp;color=0,0,0&amp;vpa=39&amp;vtp=1&amp;vaab=1&amp;bbb=1"/>
          <p:cNvSpPr/>
          <p:nvPr/>
        </p:nvSpPr>
        <p:spPr>
          <a:xfrm>
            <a:off x="8247603" y="4105624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05_1#9aa025951?sp=1&amp;vcp=1&amp;vis=1&amp;pid=a4fd2e186&amp;color=0,0,0&amp;vtp=1&amp;vaab=1&amp;bt=1&amp;bbb=1&amp;hb=1"/>
              <p:cNvSpPr/>
              <p:nvPr/>
            </p:nvSpPr>
            <p:spPr>
              <a:xfrm>
                <a:off x="539496" y="602411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（2024·广西河池·模拟）光电门是物理实验中用来测量时间的一种常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用设备，如图B6-8甲所示，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是光源，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𝐾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是光接收器，当有不透明物体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通过光电门时，物体会遮住光源，接收器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𝐾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接收不到光信号，计时器便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开始计时，当物体通过后，接收器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𝐾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重新接收光信号，计时结束，即可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记录物体通过光电门所用的时间。如图B6-8乙所示，某同学用光电门测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量小车沿斜面向下运动的速度，小车上安装有遮光板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是安装在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斜面上不同位置的两个光电门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05_1#9aa025951?sp=1&amp;vcp=1&amp;vis=1&amp;pid=a4fd2e18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02411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-111" b="-15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05_2#9aa025951?iti=28&amp;vcp=1&amp;vis=1&amp;pid=a4fd2e18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4491565"/>
            <a:ext cx="5306085" cy="1945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5_3#9aa025951?iti=28&amp;vcp=1&amp;vis=1&amp;pid=a4fd2e186&amp;color=0,0,0&amp;vtp=1&amp;vaab=1&amp;bbb=1"/>
          <p:cNvSpPr/>
          <p:nvPr/>
        </p:nvSpPr>
        <p:spPr>
          <a:xfrm>
            <a:off x="4594820" y="5784349"/>
            <a:ext cx="1147762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5_2#9aa025951?iti=28&amp;vcp=1&amp;vis=1&amp;pid=a4fd2e186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7693" y="521888"/>
            <a:ext cx="5929540" cy="217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5_3#9aa025951?iti=28&amp;vcp=1&amp;vis=1&amp;pid=a4fd2e186&amp;color=0,0,0&amp;vtp=1&amp;vaab=1&amp;bbb=1"/>
          <p:cNvSpPr/>
          <p:nvPr/>
        </p:nvSpPr>
        <p:spPr>
          <a:xfrm>
            <a:off x="3146298" y="2134806"/>
            <a:ext cx="1147762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06_1#8679f74c9?vcp=1&amp;vis=1&amp;pid=9aa025951&amp;color=0,0,0&amp;vtp=1&amp;vaab=1&amp;bbb=1&amp;hb=1"/>
              <p:cNvSpPr/>
              <p:nvPr/>
            </p:nvSpPr>
            <p:spPr>
              <a:xfrm>
                <a:off x="539496" y="257920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（1）若小车上的遮光板宽度为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，小车通过光电门时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，计时器记录的时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，则小车通过光电门的速度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06_1#8679f74c9?vcp=1&amp;vis=1&amp;pid=9aa02595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7920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9" r="-368" b="-5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07_1#454478d2f?vcp=1&amp;vis=1&amp;pid=9aa025951&amp;color=0,0,0&amp;vtp=1&amp;vaab=1&amp;bbb=1&amp;hb=1"/>
              <p:cNvSpPr/>
              <p:nvPr/>
            </p:nvSpPr>
            <p:spPr>
              <a:xfrm>
                <a:off x="539496" y="3785705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（2）若已知遮光板宽度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。让小车从斜面顶端以一定的初速度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开始沿斜面向下运动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，两光电门计时器记录的时间分别为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，则小车通过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两位置的速度分别为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07_1#454478d2f?vcp=1&amp;vis=1&amp;pid=9aa02595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85705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8_1#d59130495?vcp=1&amp;vis=1&amp;pid=9aa025951&amp;color=0,0,0&amp;vtp=1&amp;vaab=1&amp;bt=1&amp;bbb=1&amp;hb=1"/>
          <p:cNvSpPr/>
          <p:nvPr/>
        </p:nvSpPr>
        <p:spPr>
          <a:xfrm>
            <a:off x="539496" y="100657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（3）由实验可知：小车沿斜面向下做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（选填“匀速”“加速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减速”）运动。</a:t>
            </a:r>
            <a:endParaRPr lang="en-US" altLang="zh-CN" sz="2800" dirty="0"/>
          </a:p>
        </p:txBody>
      </p:sp>
      <p:pic>
        <p:nvPicPr>
          <p:cNvPr id="3" name="QO_7_BD.109_1#9aa025951?iti=29&amp;vcp=1&amp;vis=1&amp;pid=9aa0259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12" y="2335371"/>
            <a:ext cx="766267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9_2#9aa025951?iti=29&amp;vcp=1&amp;vis=1&amp;pid=9aa025951&amp;color=0,0,0&amp;vtp=1&amp;vaab=1&amp;bbb=1"/>
          <p:cNvSpPr/>
          <p:nvPr/>
        </p:nvSpPr>
        <p:spPr>
          <a:xfrm>
            <a:off x="5525167" y="5278723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0_1#8679f74c9?vcp=1&amp;vis=1&amp;pid=9aa025951&amp;color=0,0,0&amp;vtp=1&amp;vaab=1&amp;bt=1&amp;bbb=1&amp;hb=1"/>
              <p:cNvSpPr/>
              <p:nvPr/>
            </p:nvSpPr>
            <p:spPr>
              <a:xfrm>
                <a:off x="539496" y="61509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（1）若小车上的遮光板宽度为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，小车通过光电门时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，计时器记录的时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，则小车通过光电门的速度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10_1#8679f74c9?vcp=1&amp;vis=1&amp;pid=9aa02595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5093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4" r="-368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12_1#8679f74c9.blank?vcp=1&amp;vis=1&amp;pid=9aa025951&amp;color=0,0,0&amp;vpa=40&amp;vtp=1&amp;vaab=1&amp;bbb=1&amp;rh=48.39"/>
              <p:cNvSpPr/>
              <p:nvPr/>
            </p:nvSpPr>
            <p:spPr>
              <a:xfrm>
                <a:off x="6232716" y="1145699"/>
                <a:ext cx="355854" cy="61080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12_1#8679f74c9.blank?vcp=1&amp;vis=1&amp;pid=9aa025951&amp;color=0,0,0&amp;vpa=40&amp;vtp=1&amp;vaab=1&amp;bbb=1&amp;rh=48.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2716" y="1145699"/>
                <a:ext cx="355854" cy="610807"/>
              </a:xfrm>
              <a:prstGeom prst="rect">
                <a:avLst/>
              </a:prstGeom>
              <a:blipFill rotWithShape="1">
                <a:blip r:embed="rId4"/>
                <a:stretch>
                  <a:fillRect l="-54" t="-26" r="125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10_2#8679f74c9?iti=30&amp;vcp=1&amp;vis=1&amp;pid=9aa025951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28416" y="1948466"/>
            <a:ext cx="5532120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10_3#8679f74c9?iti=30&amp;vcp=1&amp;vis=1&amp;pid=9aa025951&amp;color=0,0,0&amp;vtp=1&amp;vaab=1&amp;bbb=1"/>
          <p:cNvSpPr/>
          <p:nvPr/>
        </p:nvSpPr>
        <p:spPr>
          <a:xfrm>
            <a:off x="5520595" y="4105434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8679f74c9?vcp=1&amp;vis=1&amp;pid=9aa025951&amp;color=0,0,0&amp;vtp=1&amp;vaab=1&amp;bbb=1&amp;hb=1"/>
              <p:cNvSpPr/>
              <p:nvPr/>
            </p:nvSpPr>
            <p:spPr>
              <a:xfrm>
                <a:off x="539496" y="4752054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小车通过光电门的速度就是小车通过光电门时的平均速度，即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𝑑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8_AS.1_1#8679f74c9?vcp=1&amp;vis=1&amp;pid=9aa02595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52054"/>
                <a:ext cx="11109960" cy="1295400"/>
              </a:xfrm>
              <a:prstGeom prst="rect">
                <a:avLst/>
              </a:prstGeom>
              <a:blipFill rotWithShape="1">
                <a:blip r:embed="rId6"/>
                <a:stretch>
                  <a:fillRect l="-3" t="-27" r="-179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3_1#454478d2f?vcp=1&amp;vis=1&amp;pid=9aa025951&amp;color=0,0,0&amp;vtp=1&amp;vaab=1&amp;bt=1&amp;bbb=1&amp;hb=1"/>
              <p:cNvSpPr/>
              <p:nvPr/>
            </p:nvSpPr>
            <p:spPr>
              <a:xfrm>
                <a:off x="539496" y="76069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（2）若已知遮光板宽度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。让小车从斜面顶端以一定的初速度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开始沿斜面向下运动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，两光电门计时器记录的时间分别为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，则小车通过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两位置的速度分别为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13_1#454478d2f?vcp=1&amp;vis=1&amp;pid=9aa02595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6069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14_1#454478d2f.blank?vcp=1&amp;vis=1&amp;pid=9aa025951&amp;color=0,0,0&amp;vpa=41&amp;vtp=1&amp;vaab=1"/>
          <p:cNvSpPr/>
          <p:nvPr/>
        </p:nvSpPr>
        <p:spPr>
          <a:xfrm>
            <a:off x="9322086" y="2025618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4" name="QB_8_AN.116_1#454478d2f.blank?vcp=1&amp;vis=1&amp;pid=9aa025951&amp;color=0,0,0&amp;vpa=42&amp;vtp=1&amp;vaab=1"/>
          <p:cNvSpPr/>
          <p:nvPr/>
        </p:nvSpPr>
        <p:spPr>
          <a:xfrm>
            <a:off x="549815" y="2652363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5" name="QO_7_BD.115_1#454478d2f?iti=31&amp;vcp=1&amp;vis=1&amp;pid=9aa02595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2614" y="3033236"/>
            <a:ext cx="5495544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15_2#454478d2f?iti=31&amp;vcp=1&amp;vis=1&amp;pid=9aa025951&amp;color=0,0,0&amp;vtp=1&amp;vaab=1&amp;bbb=1"/>
          <p:cNvSpPr/>
          <p:nvPr/>
        </p:nvSpPr>
        <p:spPr>
          <a:xfrm>
            <a:off x="8538115" y="5530310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S.1_1#454478d2f?vcp=1&amp;vis=1&amp;pid=9aa025951&amp;color=0,0,0&amp;vtp=1&amp;vaab=1&amp;bt=1&amp;bbb=1&amp;hb=1"/>
              <p:cNvSpPr/>
              <p:nvPr/>
            </p:nvSpPr>
            <p:spPr>
              <a:xfrm>
                <a:off x="427736" y="3370548"/>
                <a:ext cx="11109960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𝑑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𝑑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𝑑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0.005 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AS.1_1#454478d2f?vcp=1&amp;vis=1&amp;pid=9aa02595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36" y="3370548"/>
                <a:ext cx="11109960" cy="1473200"/>
              </a:xfrm>
              <a:prstGeom prst="rect">
                <a:avLst/>
              </a:prstGeom>
              <a:blipFill rotWithShape="1">
                <a:blip r:embed="rId5"/>
                <a:stretch>
                  <a:fillRect l="-3" t="-41" r="3" b="-49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8_1#d59130495?vcp=1&amp;vis=1&amp;pid=9aa025951&amp;color=0,0,0&amp;vtp=1&amp;vaab=1&amp;bt=1&amp;bbb=1&amp;hb=1"/>
          <p:cNvSpPr/>
          <p:nvPr/>
        </p:nvSpPr>
        <p:spPr>
          <a:xfrm>
            <a:off x="539496" y="8183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（3）由实验可知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：小车沿斜面向下做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选填“匀速”“加速”或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”）运动。</a:t>
            </a:r>
            <a:endParaRPr lang="en-US" altLang="zh-CN" sz="2800" dirty="0"/>
          </a:p>
        </p:txBody>
      </p:sp>
      <p:sp>
        <p:nvSpPr>
          <p:cNvPr id="3" name="QB_8_AN.120_1#d59130495.blank?vcp=1&amp;vis=1&amp;pid=9aa025951&amp;color=0,0,0&amp;vpa=43&amp;vtp=1&amp;vaab=1&amp;bbb=1"/>
          <p:cNvSpPr/>
          <p:nvPr/>
        </p:nvSpPr>
        <p:spPr>
          <a:xfrm>
            <a:off x="6417214" y="78787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加速</a:t>
            </a:r>
            <a:endParaRPr lang="en-US" altLang="zh-CN" sz="2800" dirty="0"/>
          </a:p>
        </p:txBody>
      </p:sp>
      <p:pic>
        <p:nvPicPr>
          <p:cNvPr id="4" name="QO_7_BD.118_2#d59130495?iti=33&amp;vcp=1&amp;vis=1&amp;pid=9aa0259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46704" y="2147157"/>
            <a:ext cx="5504688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18_3#d59130495?iti=33&amp;vcp=1&amp;vis=1&amp;pid=9aa025951&amp;color=0,0,0&amp;vtp=1&amp;vaab=1&amp;bbb=1"/>
          <p:cNvSpPr/>
          <p:nvPr/>
        </p:nvSpPr>
        <p:spPr>
          <a:xfrm>
            <a:off x="5525167" y="4294981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图B6-8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d59130495?vcp=1&amp;vis=1&amp;pid=9aa025951&amp;color=0,0,0&amp;vtp=1&amp;vaab=1&amp;bbb=1&amp;hb=1"/>
              <p:cNvSpPr/>
              <p:nvPr/>
            </p:nvSpPr>
            <p:spPr>
              <a:xfrm>
                <a:off x="539496" y="486495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小车沿斜面下滑，根据上述计算可知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即小车沿斜面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向下做加速运动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AS.1_1#d59130495?vcp=1&amp;vis=1&amp;pid=9aa02595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64957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346d0786?vcp=1&amp;pid=b8a7cada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21_1#32dc64472?vcp=1&amp;vis=1&amp;pid=2346d0786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一辆汽车向着山崖以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的速度匀速行驶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，在距离山崖一定距离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的地方鸣笛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，经过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后司机听到了回声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，已知声音在空气中的传播速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121_1#32dc64472?vcp=1&amp;vis=1&amp;pid=2346d078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3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122_1#aeb5a958e?vcp=1&amp;vis=1&amp;pid=32dc64472&amp;color=0,0,0&amp;vtp=1&amp;vaab=1&amp;bbb=1"/>
              <p:cNvSpPr/>
              <p:nvPr/>
            </p:nvSpPr>
            <p:spPr>
              <a:xfrm>
                <a:off x="539496" y="318355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内汽车行驶的距离；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122_1#aeb5a958e?vcp=1&amp;vis=1&amp;pid=32dc6447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83554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23_1#da775a93b?vcp=1&amp;vis=1&amp;pid=32dc64472&amp;color=0,0,0&amp;vtp=1&amp;vaab=1&amp;bbb=1"/>
              <p:cNvSpPr/>
              <p:nvPr/>
            </p:nvSpPr>
            <p:spPr>
              <a:xfrm>
                <a:off x="539496" y="380521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内声音传播的距离；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123_1#da775a93b?vcp=1&amp;vis=1&amp;pid=32dc6447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05219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8_BD.124_1#38170d829?vcp=1&amp;vis=1&amp;pid=32dc64472&amp;color=0,0,0&amp;vtp=1&amp;vaab=1&amp;bbb=1"/>
          <p:cNvSpPr/>
          <p:nvPr/>
        </p:nvSpPr>
        <p:spPr>
          <a:xfrm>
            <a:off x="539496" y="436160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（3）汽车鸣笛时距山崖的距离。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ea2420be.fixed?vcp=1&amp;pid=5b133dc7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运动的快慢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测量平均速度</a:t>
            </a:r>
            <a:endParaRPr lang="en-US" altLang="zh-CN" sz="4000" dirty="0"/>
          </a:p>
        </p:txBody>
      </p:sp>
      <p:sp>
        <p:nvSpPr>
          <p:cNvPr id="3" name="C_5_BD#bea2420be.fixed?vcp=1&amp;pid=5b133dc79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aeb5a958e?vcp=1&amp;vis=1&amp;pid=32dc64472&amp;color=0,0,0&amp;vtp=1&amp;vaab=1&amp;bbb=1"/>
              <p:cNvSpPr/>
              <p:nvPr>
                <p:custDataLst>
                  <p:tags r:id="rId1"/>
                </p:custDataLst>
              </p:nvPr>
            </p:nvSpPr>
            <p:spPr>
              <a:xfrm>
                <a:off x="539496" y="1118153"/>
                <a:ext cx="11109960" cy="125253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内汽车行驶的距离为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车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车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aeb5a958e?vcp=1&amp;vis=1&amp;pid=32dc6447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6"/>
                </p:custDataLst>
              </p:nvPr>
            </p:nvSpPr>
            <p:spPr>
              <a:xfrm>
                <a:off x="539496" y="1118153"/>
                <a:ext cx="11109960" cy="1252538"/>
              </a:xfrm>
              <a:prstGeom prst="rect">
                <a:avLst/>
              </a:prstGeom>
              <a:blipFill rotWithShape="1">
                <a:blip r:embed="rId7"/>
                <a:stretch>
                  <a:fillRect l="-3" t="-44" r="3" b="-5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2_1#da775a93b?vcp=1&amp;vis=1&amp;pid=32dc64472&amp;color=0,0,0&amp;vtp=1&amp;vaab=1&amp;bbb=1"/>
              <p:cNvSpPr/>
              <p:nvPr>
                <p:custDataLst>
                  <p:tags r:id="rId2"/>
                </p:custDataLst>
              </p:nvPr>
            </p:nvSpPr>
            <p:spPr>
              <a:xfrm>
                <a:off x="539496" y="2933174"/>
                <a:ext cx="11109960" cy="12528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内声音传播的距离为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声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声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=272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2_1#da775a93b?vcp=1&amp;vis=1&amp;pid=32dc6447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8"/>
                </p:custDataLst>
              </p:nvPr>
            </p:nvSpPr>
            <p:spPr>
              <a:xfrm>
                <a:off x="539496" y="2933174"/>
                <a:ext cx="11109960" cy="1252855"/>
              </a:xfrm>
              <a:prstGeom prst="rect">
                <a:avLst/>
              </a:prstGeom>
              <a:blipFill rotWithShape="1">
                <a:blip r:embed="rId9"/>
                <a:stretch>
                  <a:fillRect l="-3" t="-9" r="3" b="-5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3_1#38170d829?vcp=1&amp;vis=1&amp;pid=32dc64472&amp;color=0,0,0&amp;vtp=1&amp;vaab=1&amp;bbb=1"/>
              <p:cNvSpPr/>
              <p:nvPr>
                <p:custDataLst>
                  <p:tags r:id="rId3"/>
                </p:custDataLst>
              </p:nvPr>
            </p:nvSpPr>
            <p:spPr>
              <a:xfrm>
                <a:off x="539496" y="4820901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汽车鸣笛时距山崖的距离为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车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声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+272 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=142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3_1#38170d829?vcp=1&amp;vis=1&amp;pid=32dc6447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0"/>
                </p:custDataLst>
              </p:nvPr>
            </p:nvSpPr>
            <p:spPr>
              <a:xfrm>
                <a:off x="539496" y="4820901"/>
                <a:ext cx="11109960" cy="1295400"/>
              </a:xfrm>
              <a:prstGeom prst="rect">
                <a:avLst/>
              </a:prstGeom>
              <a:blipFill rotWithShape="1">
                <a:blip r:embed="rId11"/>
                <a:stretch>
                  <a:fillRect l="-3" t="-48" r="3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31_1#41dfe6da5?sp=1&amp;vcp=1&amp;vis=1&amp;pid=2346d0786&amp;color=0,0,0&amp;vtp=1&amp;vaab=1&amp;bt=1&amp;bbb=1&amp;hb=1"/>
          <p:cNvSpPr/>
          <p:nvPr/>
        </p:nvSpPr>
        <p:spPr>
          <a:xfrm>
            <a:off x="539496" y="102793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（2024·广西南宁·模拟）我国铁路里程已经突破16万千米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，其中高铁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里程超过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4.6万千米，稳居世界第一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。某次高铁列车的部分运行时刻表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如下表所示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QO_7_BD.131_2#41dfe6da5?colgroup=6,8,8,6&amp;vcp=1&amp;vis=1&amp;pid=2346d0786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005581"/>
              <a:ext cx="11082528" cy="2824482"/>
            </p:xfrm>
            <a:graphic>
              <a:graphicData uri="http://schemas.openxmlformats.org/drawingml/2006/table">
                <a:tbl>
                  <a:tblPr/>
                  <a:tblGrid>
                    <a:gridCol w="2322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218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18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车站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到站时间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发车时间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里程/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东始发站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08:00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南宁北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08:18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08:23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河池西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09:03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09:08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220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荔波站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09:30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09:35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306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QO_7_BD.131_2#41dfe6da5?colgroup=6,8,8,6&amp;vcp=1&amp;vis=1&amp;pid=2346d0786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005581"/>
              <a:ext cx="11082528" cy="2824482"/>
            </p:xfrm>
            <a:graphic>
              <a:graphicData uri="http://schemas.openxmlformats.org/drawingml/2006/table">
                <a:tbl>
                  <a:tblPr/>
                  <a:tblGrid>
                    <a:gridCol w="2322576"/>
                    <a:gridCol w="3218688"/>
                    <a:gridCol w="3218688"/>
                    <a:gridCol w="2322576"/>
                  </a:tblGrid>
                  <a:tr h="558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车站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到站时间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发车时间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东始发站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南宁北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河池西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荔波站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32_1#04d91c241?vcp=1&amp;vis=1&amp;pid=41dfe6da5&amp;color=0,0,0&amp;vtp=1&amp;vaab=1&amp;bbb=1&amp;hb=1"/>
          <p:cNvSpPr/>
          <p:nvPr/>
        </p:nvSpPr>
        <p:spPr>
          <a:xfrm>
            <a:off x="539496" y="22200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（1）该高铁列车从南宁东站到荔波站需要多少时间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？列车在两地间运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行的平均速度为多少千米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/时？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133_1#3640f9672?vcp=1&amp;vis=1&amp;pid=41dfe6da5&amp;color=0,0,0&amp;vtp=1&amp;vaab=1&amp;bbb=1&amp;hb=1"/>
              <p:cNvSpPr/>
              <p:nvPr/>
            </p:nvSpPr>
            <p:spPr>
              <a:xfrm>
                <a:off x="539496" y="342519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（2）途中通过一隧道时，小明观察到车厢上显示的速度是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通过隧道用了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，该隧道的长度是多少米？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BD.133_1#3640f9672?vcp=1&amp;vis=1&amp;pid=41dfe6da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5199"/>
                <a:ext cx="11109960" cy="1201357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3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04d91c241?vcp=1&amp;vis=1&amp;pid=41dfe6da5&amp;color=0,0,0&amp;vtp=1&amp;vaab=1&amp;bbb=1"/>
              <p:cNvSpPr/>
              <p:nvPr/>
            </p:nvSpPr>
            <p:spPr>
              <a:xfrm>
                <a:off x="339471" y="490473"/>
                <a:ext cx="11109960" cy="2654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高铁列车从南宁东站</a:t>
                </a: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到荔波站运行的时间为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=09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30−08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00=1.5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列车运行的平均速度为</a:t>
                </a:r>
                <a:endParaRPr lang="en-US" altLang="zh-CN" sz="2800" dirty="0"/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04d91c241?vcp=1&amp;vis=1&amp;pid=41dfe6da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71" y="490473"/>
                <a:ext cx="11109960" cy="2654300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3" b="-239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QO_7_BD.131_2#41dfe6da5?colgroup=6,8,8,6&amp;vcp=1&amp;vis=1&amp;pid=2346d0786&amp;color=0,0,0&amp;vtp=1&amp;vaab=1&amp;bbb=1"/>
              <p:cNvGraphicFramePr>
                <a:graphicFrameLocks noGrp="1"/>
              </p:cNvGraphicFramePr>
              <p:nvPr/>
            </p:nvGraphicFramePr>
            <p:xfrm>
              <a:off x="5238749" y="1330831"/>
              <a:ext cx="6754744" cy="3067814"/>
            </p:xfrm>
            <a:graphic>
              <a:graphicData uri="http://schemas.openxmlformats.org/drawingml/2006/table">
                <a:tbl>
                  <a:tblPr/>
                  <a:tblGrid>
                    <a:gridCol w="141559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6177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6177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1559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2312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车站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到站时间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发车时间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里程/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117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东始发站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08:00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117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南宁北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08:18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08:23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1117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河池西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09:03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09:08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220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1117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荔波站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09:30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09:35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306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QO_7_BD.131_2#41dfe6da5?colgroup=6,8,8,6&amp;vcp=1&amp;vis=1&amp;pid=2346d0786&amp;color=0,0,0&amp;vtp=1&amp;vaab=1&amp;bbb=1"/>
              <p:cNvGraphicFramePr>
                <a:graphicFrameLocks noGrp="1"/>
              </p:cNvGraphicFramePr>
              <p:nvPr/>
            </p:nvGraphicFramePr>
            <p:xfrm>
              <a:off x="5238749" y="1330831"/>
              <a:ext cx="6754744" cy="3067814"/>
            </p:xfrm>
            <a:graphic>
              <a:graphicData uri="http://schemas.openxmlformats.org/drawingml/2006/table">
                <a:tbl>
                  <a:tblPr/>
                  <a:tblGrid>
                    <a:gridCol w="1415598"/>
                    <a:gridCol w="1961774"/>
                    <a:gridCol w="1961774"/>
                    <a:gridCol w="1415598"/>
                  </a:tblGrid>
                  <a:tr h="6229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车站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到站时间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发车时间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6115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东始发站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6108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南宁北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61150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河池西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61087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荔波站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3640f9672?vcp=1&amp;vis=1&amp;pid=41dfe6da5&amp;color=0,0,0&amp;vtp=1&amp;vaab=1&amp;bbb=1"/>
              <p:cNvSpPr/>
              <p:nvPr/>
            </p:nvSpPr>
            <p:spPr>
              <a:xfrm>
                <a:off x="453771" y="3984846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该隧道的长为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3640f9672?vcp=1&amp;vis=1&amp;pid=41dfe6da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771" y="3984846"/>
                <a:ext cx="11109960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b786bfab?vcp=1&amp;pid=bea2420be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速度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匀速直线运动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b431c032f?vcp=1&amp;pid=7b786bfab&amp;color=0,0,0&amp;vtp=1&amp;vaab=1&amp;bb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速度的计算：用公式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计算速度时要注意统一单位。单位换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=3.6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常见物体的速度：人步行约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，自行车约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中学生百米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赛跑约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雨燕飞行约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48 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，高速公路上的小汽车约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33 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动车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组列车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160∼250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，高铁列车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250∼350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b431c032f?vcp=1&amp;pid=7b786bfa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2311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b431c032f?sp=1&amp;vcp=1&amp;pid=7b786bfab&amp;color=0,0,0&amp;vtp=1&amp;vaab=1&amp;bt=1&amp;bbb=1"/>
              <p:cNvSpPr/>
              <p:nvPr/>
            </p:nvSpPr>
            <p:spPr>
              <a:xfrm>
                <a:off x="539496" y="207721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匀速直线运动的特点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-5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（1）速度的大小和方向都不变，物体在相同时间内通过的路程相等。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（2）计算公式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是定值，与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无关。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（3）变形公式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是定值，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成正比。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b431c032f?sp=1&amp;vcp=1&amp;pid=7b786bfa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7721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3140" b="-2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3_1#ee2e8f62c?vcp=1&amp;vis=1&amp;pid=7b786bfab&amp;color=0,0,0&amp;vtp=1&amp;vaab=1&amp;bt=1&amp;bbb=1&amp;hb=1"/>
              <p:cNvSpPr/>
              <p:nvPr/>
            </p:nvSpPr>
            <p:spPr>
              <a:xfrm>
                <a:off x="539496" y="64157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（2024·江苏徐州·中考）海洋中游得最快的是旗鱼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，速度可达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下列运动速度与其最接近的是(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3_1#ee2e8f62c?vcp=1&amp;vis=1&amp;pid=7b786bfa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157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BD.3_2#ee2e8f62c.choices?vcp=1&amp;vis=1&amp;pid=7b786bfab&amp;color=0,0,0&amp;vtp=1&amp;vaab=1&amp;bbb=1"/>
          <p:cNvSpPr/>
          <p:nvPr/>
        </p:nvSpPr>
        <p:spPr>
          <a:xfrm>
            <a:off x="539496" y="18515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.运动员在跑道上跑步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.人在非机动车道上骑自行车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C.汽车在高速公路上行驶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.飞机在高空飞行</a:t>
            </a:r>
            <a:endParaRPr lang="en-US" altLang="zh-CN" sz="2800" dirty="0"/>
          </a:p>
        </p:txBody>
      </p:sp>
      <p:sp>
        <p:nvSpPr>
          <p:cNvPr id="6" name="QC_7_EX.1_1#ee2e8f62c?vcp=1&amp;vis=1&amp;pid=7b786bfab&amp;color=0,0,0&amp;vtp=1&amp;vaab=1&amp;bt=1&amp;bbb=1&amp;hb=1"/>
          <p:cNvSpPr/>
          <p:nvPr/>
        </p:nvSpPr>
        <p:spPr>
          <a:xfrm>
            <a:off x="472821" y="32102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要注意观察并记住一些生活中常见的物体的速度，通过比较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相关物体的运动快慢，进一步理解速度的概念及其意义。在比较物体速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度的大小时，要先统一单位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3*451"/>
  <p:tag name="TABLE_ENDDRAG_RECT" val="41*37*873*451"/>
</p:tagLst>
</file>

<file path=ppt/tags/tag2.xml><?xml version="1.0" encoding="utf-8"?>
<p:tagLst xmlns:p="http://schemas.openxmlformats.org/presentationml/2006/main">
  <p:tag name="TABLE_ENDDRAG_ORIGIN_RECT" val="873*451"/>
  <p:tag name="TABLE_ENDDRAG_RECT" val="41*37*873*4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9449606299212,&quot;left&quot;:42.480000000000004,&quot;top&quot;:43.653543307086615,&quot;width&quot;:874.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9449606299212,&quot;left&quot;:42.480000000000004,&quot;top&quot;:43.653543307086615,&quot;width&quot;:874.8}"/>
</p:tagLst>
</file>

<file path=ppt/tags/tag40.xml><?xml version="1.0" encoding="utf-8"?>
<p:tagLst xmlns:p="http://schemas.openxmlformats.org/presentationml/2006/main">
  <p:tag name="KSO_WM_DIAGRAM_VIRTUALLY_FRAME" val="{&quot;height&quot;:437.9449606299212,&quot;left&quot;:42.480000000000004,&quot;top&quot;:43.653543307086615,&quot;width&quot;:874.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37.9449606299212,&quot;left&quot;:42.480000000000004,&quot;top&quot;:43.653543307086615,&quot;width&quot;:874.8}"/>
</p:tagLst>
</file>

<file path=ppt/tags/tag6.xml><?xml version="1.0" encoding="utf-8"?>
<p:tagLst xmlns:p="http://schemas.openxmlformats.org/presentationml/2006/main">
  <p:tag name="KSO_WM_DIAGRAM_VIRTUALLY_FRAME" val="{&quot;height&quot;:437.9449606299212,&quot;left&quot;:42.480000000000004,&quot;top&quot;:43.653543307086615,&quot;width&quot;:874.8}"/>
</p:tagLst>
</file>

<file path=ppt/tags/tag8.xml><?xml version="1.0" encoding="utf-8"?>
<p:tagLst xmlns:p="http://schemas.openxmlformats.org/presentationml/2006/main">
  <p:tag name="KSO_WM_DIAGRAM_VIRTUALLY_FRAME" val="{&quot;height&quot;:437.9449606299212,&quot;left&quot;:42.480000000000004,&quot;top&quot;:43.653543307086615,&quot;width&quot;:874.8}"/>
</p:tagLst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3137</Words>
  <Application>Microsoft Office PowerPoint</Application>
  <PresentationFormat>宽屏</PresentationFormat>
  <Paragraphs>562</Paragraphs>
  <Slides>63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3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12</cp:revision>
  <dcterms:created xsi:type="dcterms:W3CDTF">2024-12-11T09:12:00Z</dcterms:created>
  <dcterms:modified xsi:type="dcterms:W3CDTF">2025-07-24T01:43:03Z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A377FB70C89C4857A7D9DDB1A63168CA_12</vt:lpwstr>
  </property>
  <property fmtid="{D5CDD505-2E9C-101B-9397-08002B2CF9AE}" pid="3" name="KSOProductBuildVer">
    <vt:lpwstr>2052-12.1.0.18912</vt:lpwstr>
  </property>
</Properties>
</file>