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67.xml" ContentType="application/vnd.openxmlformats-officedocument.presentationml.notesSlide+xml"/>
  <Override PartName="/ppt/notesSlides/notesSlide68.xml" ContentType="application/vnd.openxmlformats-officedocument.presentationml.notesSlide+xml"/>
  <Override PartName="/ppt/notesSlides/notesSlide69.xml" ContentType="application/vnd.openxmlformats-officedocument.presentationml.notesSlide+xml"/>
  <Override PartName="/ppt/notesSlides/notesSlide70.xml" ContentType="application/vnd.openxmlformats-officedocument.presentationml.notesSlide+xml"/>
  <Override PartName="/ppt/notesSlides/notesSlide71.xml" ContentType="application/vnd.openxmlformats-officedocument.presentationml.notesSlide+xml"/>
  <Override PartName="/ppt/notesSlides/notesSlide72.xml" ContentType="application/vnd.openxmlformats-officedocument.presentationml.notesSlide+xml"/>
  <Override PartName="/ppt/notesSlides/notesSlide73.xml" ContentType="application/vnd.openxmlformats-officedocument.presentationml.notesSlide+xml"/>
  <Override PartName="/ppt/notesSlides/notesSlide74.xml" ContentType="application/vnd.openxmlformats-officedocument.presentationml.notesSlide+xml"/>
  <Override PartName="/ppt/notesSlides/notesSlide75.xml" ContentType="application/vnd.openxmlformats-officedocument.presentationml.notesSlide+xml"/>
  <Override PartName="/ppt/notesSlides/notesSlide76.xml" ContentType="application/vnd.openxmlformats-officedocument.presentationml.notesSlide+xml"/>
  <Override PartName="/ppt/notesSlides/notesSlide77.xml" ContentType="application/vnd.openxmlformats-officedocument.presentationml.notesSlide+xml"/>
  <Override PartName="/ppt/notesSlides/notesSlide78.xml" ContentType="application/vnd.openxmlformats-officedocument.presentationml.notesSlide+xml"/>
  <Override PartName="/ppt/notesSlides/notesSlide79.xml" ContentType="application/vnd.openxmlformats-officedocument.presentationml.notesSlide+xml"/>
  <Override PartName="/ppt/notesSlides/notesSlide80.xml" ContentType="application/vnd.openxmlformats-officedocument.presentationml.notesSlide+xml"/>
  <Override PartName="/ppt/notesSlides/notesSlide81.xml" ContentType="application/vnd.openxmlformats-officedocument.presentationml.notesSlide+xml"/>
  <Override PartName="/ppt/notesSlides/notesSlide8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87"/>
  </p:notesMasterIdLst>
  <p:sldIdLst>
    <p:sldId id="256" r:id="rId2"/>
    <p:sldId id="263" r:id="rId3"/>
    <p:sldId id="264" r:id="rId4"/>
    <p:sldId id="265" r:id="rId5"/>
    <p:sldId id="266" r:id="rId6"/>
    <p:sldId id="267" r:id="rId7"/>
    <p:sldId id="268" r:id="rId8"/>
    <p:sldId id="269" r:id="rId9"/>
    <p:sldId id="270" r:id="rId10"/>
    <p:sldId id="271" r:id="rId11"/>
    <p:sldId id="272" r:id="rId12"/>
    <p:sldId id="274" r:id="rId13"/>
    <p:sldId id="275" r:id="rId14"/>
    <p:sldId id="276" r:id="rId15"/>
    <p:sldId id="277" r:id="rId16"/>
    <p:sldId id="279" r:id="rId17"/>
    <p:sldId id="280" r:id="rId18"/>
    <p:sldId id="278" r:id="rId19"/>
    <p:sldId id="281" r:id="rId20"/>
    <p:sldId id="282" r:id="rId21"/>
    <p:sldId id="283" r:id="rId22"/>
    <p:sldId id="284" r:id="rId23"/>
    <p:sldId id="285" r:id="rId24"/>
    <p:sldId id="286" r:id="rId25"/>
    <p:sldId id="287" r:id="rId26"/>
    <p:sldId id="288" r:id="rId27"/>
    <p:sldId id="289" r:id="rId28"/>
    <p:sldId id="290" r:id="rId29"/>
    <p:sldId id="291" r:id="rId30"/>
    <p:sldId id="292" r:id="rId31"/>
    <p:sldId id="293" r:id="rId32"/>
    <p:sldId id="294" r:id="rId33"/>
    <p:sldId id="295" r:id="rId34"/>
    <p:sldId id="296" r:id="rId35"/>
    <p:sldId id="297" r:id="rId36"/>
    <p:sldId id="350" r:id="rId37"/>
    <p:sldId id="351" r:id="rId38"/>
    <p:sldId id="352" r:id="rId39"/>
    <p:sldId id="353" r:id="rId40"/>
    <p:sldId id="302" r:id="rId41"/>
    <p:sldId id="347" r:id="rId42"/>
    <p:sldId id="303" r:id="rId43"/>
    <p:sldId id="304" r:id="rId44"/>
    <p:sldId id="305" r:id="rId45"/>
    <p:sldId id="306" r:id="rId46"/>
    <p:sldId id="307" r:id="rId47"/>
    <p:sldId id="308" r:id="rId48"/>
    <p:sldId id="309" r:id="rId49"/>
    <p:sldId id="310" r:id="rId50"/>
    <p:sldId id="354" r:id="rId51"/>
    <p:sldId id="355" r:id="rId52"/>
    <p:sldId id="356" r:id="rId53"/>
    <p:sldId id="357" r:id="rId54"/>
    <p:sldId id="315" r:id="rId55"/>
    <p:sldId id="316" r:id="rId56"/>
    <p:sldId id="348" r:id="rId57"/>
    <p:sldId id="317" r:id="rId58"/>
    <p:sldId id="318" r:id="rId59"/>
    <p:sldId id="319" r:id="rId60"/>
    <p:sldId id="320" r:id="rId61"/>
    <p:sldId id="321" r:id="rId62"/>
    <p:sldId id="323" r:id="rId63"/>
    <p:sldId id="322" r:id="rId64"/>
    <p:sldId id="324" r:id="rId65"/>
    <p:sldId id="325" r:id="rId66"/>
    <p:sldId id="326" r:id="rId67"/>
    <p:sldId id="327" r:id="rId68"/>
    <p:sldId id="328" r:id="rId69"/>
    <p:sldId id="329" r:id="rId70"/>
    <p:sldId id="330" r:id="rId71"/>
    <p:sldId id="331" r:id="rId72"/>
    <p:sldId id="332" r:id="rId73"/>
    <p:sldId id="333" r:id="rId74"/>
    <p:sldId id="334" r:id="rId75"/>
    <p:sldId id="335" r:id="rId76"/>
    <p:sldId id="336" r:id="rId77"/>
    <p:sldId id="337" r:id="rId78"/>
    <p:sldId id="349" r:id="rId79"/>
    <p:sldId id="338" r:id="rId80"/>
    <p:sldId id="339" r:id="rId81"/>
    <p:sldId id="340" r:id="rId82"/>
    <p:sldId id="341" r:id="rId83"/>
    <p:sldId id="342" r:id="rId84"/>
    <p:sldId id="343" r:id="rId85"/>
    <p:sldId id="344" r:id="rId86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11"/>
    <p:restoredTop sz="94610"/>
  </p:normalViewPr>
  <p:slideViewPr>
    <p:cSldViewPr snapToGrid="0" snapToObjects="1">
      <p:cViewPr varScale="1">
        <p:scale>
          <a:sx n="109" d="100"/>
          <a:sy n="109" d="100"/>
        </p:scale>
        <p:origin x="552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viewProps" Target="viewProps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5" Type="http://schemas.openxmlformats.org/officeDocument/2006/relationships/slide" Target="slides/slide4.xml"/><Relationship Id="rId90" Type="http://schemas.openxmlformats.org/officeDocument/2006/relationships/theme" Target="theme/theme1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presProps" Target="presProps.xml"/><Relationship Id="rId9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notesMaster" Target="notesMasters/notesMaster1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7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7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7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7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7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.xml"/><Relationship Id="rId1" Type="http://schemas.openxmlformats.org/officeDocument/2006/relationships/notesMaster" Target="../notesMasters/notesMaster1.xml"/></Relationships>
</file>

<file path=ppt/notesSlides/_rels/notesSlide7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0.xml"/><Relationship Id="rId1" Type="http://schemas.openxmlformats.org/officeDocument/2006/relationships/notesMaster" Target="../notesMasters/notesMaster1.xml"/></Relationships>
</file>

<file path=ppt/notesSlides/_rels/notesSlide7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1.xml"/><Relationship Id="rId1" Type="http://schemas.openxmlformats.org/officeDocument/2006/relationships/notesMaster" Target="../notesMasters/notesMaster1.xml"/></Relationships>
</file>

<file path=ppt/notesSlides/_rels/notesSlide7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3.xml"/><Relationship Id="rId1" Type="http://schemas.openxmlformats.org/officeDocument/2006/relationships/notesMaster" Target="../notesMasters/notesMaster1.xml"/></Relationships>
</file>

<file path=ppt/notesSlides/_rels/notesSlide8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4.xml"/><Relationship Id="rId1" Type="http://schemas.openxmlformats.org/officeDocument/2006/relationships/notesMaster" Target="../notesMasters/notesMaster1.xml"/></Relationships>
</file>

<file path=ppt/notesSlides/_rels/notesSlide8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</a:t>
            </a:fld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</a:t>
            </a:fld>
            <a:endParaRPr 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23</a:t>
            </a:fld>
            <a:endParaRPr 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24</a:t>
            </a:fld>
            <a:endParaRPr 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25</a:t>
            </a:fld>
            <a:endParaRPr 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26</a:t>
            </a:fld>
            <a:endParaRPr 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27</a:t>
            </a:fld>
            <a:endParaRPr 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28</a:t>
            </a:fld>
            <a:endParaRPr 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29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30</a:t>
            </a:fld>
            <a:endParaRPr 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31</a:t>
            </a:fld>
            <a:endParaRPr 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32</a:t>
            </a:fld>
            <a:endParaRPr 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33</a:t>
            </a:fld>
            <a:endParaRPr 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34</a:t>
            </a:fld>
            <a:endParaRPr 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35</a:t>
            </a:fld>
            <a:endParaRPr 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36</a:t>
            </a:fld>
            <a:endParaRPr lang="en-US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37</a:t>
            </a:fld>
            <a:endParaRPr lang="en-US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38</a:t>
            </a:fld>
            <a:endParaRPr lang="en-US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39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40</a:t>
            </a:fld>
            <a:endParaRPr lang="en-US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42</a:t>
            </a:fld>
            <a:endParaRPr lang="en-US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43</a:t>
            </a:fld>
            <a:endParaRPr lang="en-US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44</a:t>
            </a:fld>
            <a:endParaRPr lang="en-US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45</a:t>
            </a:fld>
            <a:endParaRPr lang="en-US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46</a:t>
            </a:fld>
            <a:endParaRPr lang="en-US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47</a:t>
            </a:fld>
            <a:endParaRPr lang="en-US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48</a:t>
            </a:fld>
            <a:endParaRPr lang="en-US"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49</a:t>
            </a:fld>
            <a:endParaRPr lang="en-US"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50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51</a:t>
            </a:fld>
            <a:endParaRPr lang="en-US"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52</a:t>
            </a:fld>
            <a:endParaRPr lang="en-US"/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53</a:t>
            </a:fld>
            <a:endParaRPr lang="en-US"/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54</a:t>
            </a:fld>
            <a:endParaRPr lang="en-US"/>
          </a:p>
        </p:txBody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55</a:t>
            </a:fld>
            <a:endParaRPr lang="en-US"/>
          </a:p>
        </p:txBody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57</a:t>
            </a:fld>
            <a:endParaRPr lang="en-US"/>
          </a:p>
        </p:txBody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58</a:t>
            </a:fld>
            <a:endParaRPr lang="en-US"/>
          </a:p>
        </p:txBody>
      </p:sp>
    </p:spTree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59</a:t>
            </a:fld>
            <a:endParaRPr lang="en-US"/>
          </a:p>
        </p:txBody>
      </p:sp>
    </p:spTree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60</a:t>
            </a:fld>
            <a:endParaRPr lang="en-US"/>
          </a:p>
        </p:txBody>
      </p:sp>
    </p:spTree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61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62</a:t>
            </a:fld>
            <a:endParaRPr lang="en-US"/>
          </a:p>
        </p:txBody>
      </p:sp>
    </p:spTree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63</a:t>
            </a:fld>
            <a:endParaRPr lang="en-US"/>
          </a:p>
        </p:txBody>
      </p:sp>
    </p:spTree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64</a:t>
            </a:fld>
            <a:endParaRPr lang="en-US"/>
          </a:p>
        </p:txBody>
      </p:sp>
    </p:spTree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65</a:t>
            </a:fld>
            <a:endParaRPr lang="en-US"/>
          </a:p>
        </p:txBody>
      </p:sp>
    </p:spTree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66</a:t>
            </a:fld>
            <a:endParaRPr lang="en-US"/>
          </a:p>
        </p:txBody>
      </p:sp>
    </p:spTree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67</a:t>
            </a:fld>
            <a:endParaRPr lang="en-US"/>
          </a:p>
        </p:txBody>
      </p:sp>
    </p:spTree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68</a:t>
            </a:fld>
            <a:endParaRPr lang="en-US"/>
          </a:p>
        </p:txBody>
      </p:sp>
    </p:spTree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69</a:t>
            </a:fld>
            <a:endParaRPr lang="en-US"/>
          </a:p>
        </p:txBody>
      </p:sp>
    </p:spTree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70</a:t>
            </a:fld>
            <a:endParaRPr lang="en-US"/>
          </a:p>
        </p:txBody>
      </p:sp>
    </p:spTree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71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72</a:t>
            </a:fld>
            <a:endParaRPr lang="en-US"/>
          </a:p>
        </p:txBody>
      </p:sp>
    </p:spTree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73</a:t>
            </a:fld>
            <a:endParaRPr lang="en-US"/>
          </a:p>
        </p:txBody>
      </p:sp>
    </p:spTree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74</a:t>
            </a:fld>
            <a:endParaRPr lang="en-US"/>
          </a:p>
        </p:txBody>
      </p:sp>
    </p:spTree>
  </p:cSld>
  <p:clrMapOvr>
    <a:masterClrMapping/>
  </p:clrMapOvr>
</p:notes>
</file>

<file path=ppt/notesSlides/notesSlide7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75</a:t>
            </a:fld>
            <a:endParaRPr lang="en-US"/>
          </a:p>
        </p:txBody>
      </p:sp>
    </p:spTree>
  </p:cSld>
  <p:clrMapOvr>
    <a:masterClrMapping/>
  </p:clrMapOvr>
</p:notes>
</file>

<file path=ppt/notesSlides/notesSlide7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76</a:t>
            </a:fld>
            <a:endParaRPr lang="en-US"/>
          </a:p>
        </p:txBody>
      </p:sp>
    </p:spTree>
  </p:cSld>
  <p:clrMapOvr>
    <a:masterClrMapping/>
  </p:clrMapOvr>
</p:notes>
</file>

<file path=ppt/notesSlides/notesSlide7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77</a:t>
            </a:fld>
            <a:endParaRPr lang="en-US"/>
          </a:p>
        </p:txBody>
      </p:sp>
    </p:spTree>
  </p:cSld>
  <p:clrMapOvr>
    <a:masterClrMapping/>
  </p:clrMapOvr>
</p:notes>
</file>

<file path=ppt/notesSlides/notesSlide7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79</a:t>
            </a:fld>
            <a:endParaRPr lang="en-US"/>
          </a:p>
        </p:txBody>
      </p:sp>
    </p:spTree>
  </p:cSld>
  <p:clrMapOvr>
    <a:masterClrMapping/>
  </p:clrMapOvr>
</p:notes>
</file>

<file path=ppt/notesSlides/notesSlide7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80</a:t>
            </a:fld>
            <a:endParaRPr lang="en-US"/>
          </a:p>
        </p:txBody>
      </p:sp>
    </p:spTree>
  </p:cSld>
  <p:clrMapOvr>
    <a:masterClrMapping/>
  </p:clrMapOvr>
</p:notes>
</file>

<file path=ppt/notesSlides/notesSlide7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81</a:t>
            </a:fld>
            <a:endParaRPr lang="en-US"/>
          </a:p>
        </p:txBody>
      </p:sp>
    </p:spTree>
  </p:cSld>
  <p:clrMapOvr>
    <a:masterClrMapping/>
  </p:clrMapOvr>
</p:notes>
</file>

<file path=ppt/notesSlides/notesSlide7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82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8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83</a:t>
            </a:fld>
            <a:endParaRPr lang="en-US"/>
          </a:p>
        </p:txBody>
      </p:sp>
    </p:spTree>
  </p:cSld>
  <p:clrMapOvr>
    <a:masterClrMapping/>
  </p:clrMapOvr>
</p:notes>
</file>

<file path=ppt/notesSlides/notesSlide8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84</a:t>
            </a:fld>
            <a:endParaRPr lang="en-US"/>
          </a:p>
        </p:txBody>
      </p:sp>
    </p:spTree>
  </p:cSld>
  <p:clrMapOvr>
    <a:masterClrMapping/>
  </p:clrMapOvr>
</p:notes>
</file>

<file path=ppt/notesSlides/notesSlide8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85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67.xml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34.xml"/><Relationship Id="rId5" Type="http://schemas.openxmlformats.org/officeDocument/2006/relationships/slide" Target="../slides/slide9.xml"/><Relationship Id="rId4" Type="http://schemas.openxmlformats.org/officeDocument/2006/relationships/image" Target="../media/image5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67.xml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34.xml"/><Relationship Id="rId5" Type="http://schemas.openxmlformats.org/officeDocument/2006/relationships/slide" Target="../slides/slide9.xml"/><Relationship Id="rId4" Type="http://schemas.openxmlformats.org/officeDocument/2006/relationships/image" Target="../media/image5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67.xml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34.xml"/><Relationship Id="rId5" Type="http://schemas.openxmlformats.org/officeDocument/2006/relationships/slide" Target="../slides/slide9.xml"/><Relationship Id="rId4" Type="http://schemas.openxmlformats.org/officeDocument/2006/relationships/image" Target="../media/image5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67.xml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34.xml"/><Relationship Id="rId5" Type="http://schemas.openxmlformats.org/officeDocument/2006/relationships/slide" Target="../slides/slide9.xml"/><Relationship Id="rId4" Type="http://schemas.openxmlformats.org/officeDocument/2006/relationships/image" Target="../media/image5.png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1457c494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82559840-80F1-4C24-81B1-A57520C2FCCB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00584" y="27432"/>
            <a:ext cx="1298448" cy="374904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第16讲</a:t>
            </a:r>
            <a:endParaRPr lang="en-US" sz="2400" dirty="0"/>
          </a:p>
        </p:txBody>
      </p:sp>
      <p:sp>
        <p:nvSpPr>
          <p:cNvPr id="6" name="MasterShapeName"/>
          <p:cNvSpPr/>
          <p:nvPr/>
        </p:nvSpPr>
        <p:spPr>
          <a:xfrm>
            <a:off x="1472184" y="27432"/>
            <a:ext cx="9107424" cy="374904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熔化和凝固 汽化和液化 升华和凝华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1457c494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1AE50629-CAFB-4222-884A-D4764C3A0482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b0ed01781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72968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c4dd149f8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36008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aa183c8f3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17336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62319fd89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16952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b0ed01781&amp;color=RGB(64,64,64)">
            <a:hlinkClick r:id="rId3" action="ppaction://hlinksldjump"/>
          </p:cNvPr>
          <p:cNvSpPr/>
          <p:nvPr/>
        </p:nvSpPr>
        <p:spPr>
          <a:xfrm>
            <a:off x="3337560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9" name="MasterShapeName?linknodeid=c4dd149f8&amp;color=RGB(64,64,64)">
            <a:hlinkClick r:id="rId5" action="ppaction://hlinksldjump"/>
          </p:cNvPr>
          <p:cNvSpPr/>
          <p:nvPr/>
        </p:nvSpPr>
        <p:spPr>
          <a:xfrm>
            <a:off x="4800600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0" name="MasterShapeName?linknodeid=aa183c8f3&amp;color=RGB(64,64,64)">
            <a:hlinkClick r:id="rId6" action="ppaction://hlinksldjump"/>
          </p:cNvPr>
          <p:cNvSpPr/>
          <p:nvPr/>
        </p:nvSpPr>
        <p:spPr>
          <a:xfrm>
            <a:off x="6291072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实验与探究</a:t>
            </a:r>
            <a:endParaRPr lang="en-US" sz="1600" dirty="0"/>
          </a:p>
        </p:txBody>
      </p:sp>
      <p:sp>
        <p:nvSpPr>
          <p:cNvPr id="11" name="MasterShapeName?linknodeid=62319fd89&amp;color=RGB(64,64,64)">
            <a:hlinkClick r:id="rId7" action="ppaction://hlinksldjump"/>
          </p:cNvPr>
          <p:cNvSpPr/>
          <p:nvPr/>
        </p:nvSpPr>
        <p:spPr>
          <a:xfrm>
            <a:off x="7790688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00584" y="27432"/>
            <a:ext cx="1298448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第16讲</a:t>
            </a:r>
            <a:endParaRPr lang="en-US" sz="2400" dirty="0"/>
          </a:p>
        </p:txBody>
      </p:sp>
      <p:sp>
        <p:nvSpPr>
          <p:cNvPr id="14" name="MasterShapeName"/>
          <p:cNvSpPr/>
          <p:nvPr/>
        </p:nvSpPr>
        <p:spPr>
          <a:xfrm>
            <a:off x="1472184" y="27432"/>
            <a:ext cx="9107424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熔化和凝固 汽化和液化 升华和凝华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1457c494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C7733E4F-623D-4C9F-911D-D6EB4A69906A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b0ed01781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72968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c4dd149f8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36008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aa183c8f3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17336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62319fd89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16952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b0ed01781&amp;color=RGB(64,64,64)">
            <a:hlinkClick r:id="rId3" action="ppaction://hlinksldjump"/>
          </p:cNvPr>
          <p:cNvSpPr/>
          <p:nvPr/>
        </p:nvSpPr>
        <p:spPr>
          <a:xfrm>
            <a:off x="3337560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9" name="MasterShapeName?linknodeid=c4dd149f8&amp;color=RGB(64,64,64)">
            <a:hlinkClick r:id="rId5" action="ppaction://hlinksldjump"/>
          </p:cNvPr>
          <p:cNvSpPr/>
          <p:nvPr/>
        </p:nvSpPr>
        <p:spPr>
          <a:xfrm>
            <a:off x="4800600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0" name="MasterShapeName?linknodeid=aa183c8f3&amp;color=RGB(64,64,64)">
            <a:hlinkClick r:id="rId6" action="ppaction://hlinksldjump"/>
          </p:cNvPr>
          <p:cNvSpPr/>
          <p:nvPr/>
        </p:nvSpPr>
        <p:spPr>
          <a:xfrm>
            <a:off x="6291072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实验与探究</a:t>
            </a:r>
            <a:endParaRPr lang="en-US" sz="1600" dirty="0"/>
          </a:p>
        </p:txBody>
      </p:sp>
      <p:sp>
        <p:nvSpPr>
          <p:cNvPr id="11" name="MasterShapeName?linknodeid=62319fd89&amp;color=RGB(64,64,64)">
            <a:hlinkClick r:id="rId7" action="ppaction://hlinksldjump"/>
          </p:cNvPr>
          <p:cNvSpPr/>
          <p:nvPr/>
        </p:nvSpPr>
        <p:spPr>
          <a:xfrm>
            <a:off x="7790688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备考练习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00584" y="27432"/>
            <a:ext cx="1298448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第16讲</a:t>
            </a:r>
            <a:endParaRPr lang="en-US" sz="2400" dirty="0"/>
          </a:p>
        </p:txBody>
      </p:sp>
      <p:sp>
        <p:nvSpPr>
          <p:cNvPr id="14" name="MasterShapeName"/>
          <p:cNvSpPr/>
          <p:nvPr/>
        </p:nvSpPr>
        <p:spPr>
          <a:xfrm>
            <a:off x="1472184" y="27432"/>
            <a:ext cx="9107424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熔化和凝固 汽化和液化 升华和凝华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physics#pid=6731dba4a85d1b2b6aa200dd#tid=6743e0f31c2ea30009029d57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C4FDDDF7-E0CE-1AD9-C51F-40498E3B61BD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25400"/>
            <a:ext cx="12217400" cy="68834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DBADCF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587B6626-EE3B-4F24-8920-749E8FB6B9E8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00584" y="27432"/>
            <a:ext cx="1298448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6" name="MasterShapeName"/>
          <p:cNvSpPr/>
          <p:nvPr/>
        </p:nvSpPr>
        <p:spPr>
          <a:xfrm>
            <a:off x="1472184" y="27432"/>
            <a:ext cx="9107424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F99693DD-8C7D-4737-84CA-7AF52D91787A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b0ed01781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72968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c4dd149f8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36008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aa183c8f3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17336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62319fd89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16952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b0ed01781&amp;color=RGB(64,64,64)">
            <a:hlinkClick r:id="rId3" action="ppaction://hlinksldjump"/>
          </p:cNvPr>
          <p:cNvSpPr/>
          <p:nvPr/>
        </p:nvSpPr>
        <p:spPr>
          <a:xfrm>
            <a:off x="3337560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9" name="MasterShapeName?linknodeid=c4dd149f8&amp;color=RGB(64,64,64)">
            <a:hlinkClick r:id="rId5" action="ppaction://hlinksldjump"/>
          </p:cNvPr>
          <p:cNvSpPr/>
          <p:nvPr/>
        </p:nvSpPr>
        <p:spPr>
          <a:xfrm>
            <a:off x="4800600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0" name="MasterShapeName?linknodeid=aa183c8f3&amp;color=RGB(64,64,64)">
            <a:hlinkClick r:id="rId6" action="ppaction://hlinksldjump"/>
          </p:cNvPr>
          <p:cNvSpPr/>
          <p:nvPr/>
        </p:nvSpPr>
        <p:spPr>
          <a:xfrm>
            <a:off x="6291072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实验与探究</a:t>
            </a:r>
            <a:endParaRPr lang="en-US" sz="1600" dirty="0"/>
          </a:p>
        </p:txBody>
      </p:sp>
      <p:sp>
        <p:nvSpPr>
          <p:cNvPr id="11" name="MasterShapeName?linknodeid=62319fd89&amp;color=RGB(64,64,64)">
            <a:hlinkClick r:id="rId7" action="ppaction://hlinksldjump"/>
          </p:cNvPr>
          <p:cNvSpPr/>
          <p:nvPr/>
        </p:nvSpPr>
        <p:spPr>
          <a:xfrm>
            <a:off x="7790688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00584" y="27432"/>
            <a:ext cx="1298448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4" name="MasterShapeName"/>
          <p:cNvSpPr/>
          <p:nvPr/>
        </p:nvSpPr>
        <p:spPr>
          <a:xfrm>
            <a:off x="1472184" y="27432"/>
            <a:ext cx="9107424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C3392767-5E9A-4587-90C1-C96857855478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b0ed01781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72968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c4dd149f8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36008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aa183c8f3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17336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62319fd89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16952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b0ed01781&amp;color=RGB(64,64,64)">
            <a:hlinkClick r:id="rId3" action="ppaction://hlinksldjump"/>
          </p:cNvPr>
          <p:cNvSpPr/>
          <p:nvPr/>
        </p:nvSpPr>
        <p:spPr>
          <a:xfrm>
            <a:off x="3337560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9" name="MasterShapeName?linknodeid=c4dd149f8&amp;color=RGB(64,64,64)">
            <a:hlinkClick r:id="rId5" action="ppaction://hlinksldjump"/>
          </p:cNvPr>
          <p:cNvSpPr/>
          <p:nvPr/>
        </p:nvSpPr>
        <p:spPr>
          <a:xfrm>
            <a:off x="4800600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0" name="MasterShapeName?linknodeid=aa183c8f3&amp;color=RGB(64,64,64)">
            <a:hlinkClick r:id="rId6" action="ppaction://hlinksldjump"/>
          </p:cNvPr>
          <p:cNvSpPr/>
          <p:nvPr/>
        </p:nvSpPr>
        <p:spPr>
          <a:xfrm>
            <a:off x="6291072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实验与探究</a:t>
            </a:r>
            <a:endParaRPr lang="en-US" sz="1600" dirty="0"/>
          </a:p>
        </p:txBody>
      </p:sp>
      <p:sp>
        <p:nvSpPr>
          <p:cNvPr id="11" name="MasterShapeName?linknodeid=62319fd89&amp;color=RGB(64,64,64)">
            <a:hlinkClick r:id="rId7" action="ppaction://hlinksldjump"/>
          </p:cNvPr>
          <p:cNvSpPr/>
          <p:nvPr/>
        </p:nvSpPr>
        <p:spPr>
          <a:xfrm>
            <a:off x="7790688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备考练习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00584" y="27432"/>
            <a:ext cx="1298448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4" name="MasterShapeName"/>
          <p:cNvSpPr/>
          <p:nvPr/>
        </p:nvSpPr>
        <p:spPr>
          <a:xfrm>
            <a:off x="1472184" y="27432"/>
            <a:ext cx="9107424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0.png"/><Relationship Id="rId5" Type="http://schemas.openxmlformats.org/officeDocument/2006/relationships/image" Target="../media/image12.jpeg"/><Relationship Id="rId4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7.png"/><Relationship Id="rId4" Type="http://schemas.openxmlformats.org/officeDocument/2006/relationships/image" Target="../media/image17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2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3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3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3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3.jpe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5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7.jpe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7.jpe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7.jpe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7.jpe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1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1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1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5.pn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9.jpeg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2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12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12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9.png"/><Relationship Id="rId5" Type="http://schemas.openxmlformats.org/officeDocument/2006/relationships/image" Target="../media/image58.png"/><Relationship Id="rId4" Type="http://schemas.openxmlformats.org/officeDocument/2006/relationships/image" Target="../media/image5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12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12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12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12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12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12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12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5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13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7.xml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1.jpeg"/><Relationship Id="rId4" Type="http://schemas.openxmlformats.org/officeDocument/2006/relationships/image" Target="../media/image15.png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68.xml"/><Relationship Id="rId1" Type="http://schemas.openxmlformats.org/officeDocument/2006/relationships/slideLayout" Target="../slideLayouts/slideLayout13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notesSlide" Target="../notesSlides/notesSlide69.xml"/><Relationship Id="rId1" Type="http://schemas.openxmlformats.org/officeDocument/2006/relationships/slideLayout" Target="../slideLayouts/slideLayout13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70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64.png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notesSlide" Target="../notesSlides/notesSlide71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4.jpeg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notesSlide" Target="../notesSlides/notesSlide72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4.jpeg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notesSlide" Target="../notesSlides/notesSlide73.xml"/><Relationship Id="rId1" Type="http://schemas.openxmlformats.org/officeDocument/2006/relationships/slideLayout" Target="../slideLayouts/slideLayout13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notesSlide" Target="../notesSlides/notesSlide74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4.jpeg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notesSlide" Target="../notesSlides/notesSlide75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71.png"/><Relationship Id="rId4" Type="http://schemas.openxmlformats.org/officeDocument/2006/relationships/image" Target="../media/image70.png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13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notesSlide" Target="../notesSlides/notesSlide76.xml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notesSlide" Target="../notesSlides/notesSlide77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72.png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notesSlide" Target="../notesSlides/notesSlide78.xml"/><Relationship Id="rId1" Type="http://schemas.openxmlformats.org/officeDocument/2006/relationships/slideLayout" Target="../slideLayouts/slideLayout13.xml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notesSlide" Target="../notesSlides/notesSlide79.xml"/><Relationship Id="rId1" Type="http://schemas.openxmlformats.org/officeDocument/2006/relationships/slideLayout" Target="../slideLayouts/slideLayout13.xml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notesSlide" Target="../notesSlides/notesSlide80.xml"/><Relationship Id="rId1" Type="http://schemas.openxmlformats.org/officeDocument/2006/relationships/slideLayout" Target="../slideLayouts/slideLayout13.x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notesSlide" Target="../notesSlides/notesSlide81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8.png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notesSlide" Target="../notesSlides/notesSlide82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79.png"/><Relationship Id="rId4" Type="http://schemas.openxmlformats.org/officeDocument/2006/relationships/image" Target="../media/image78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842b94c3b?vcp=1&amp;pid=c4dd149f8&amp;color=68,178,231&amp;vtp=1&amp;vaab=1&amp;bt=1&amp;bbb=1"/>
          <p:cNvSpPr/>
          <p:nvPr/>
        </p:nvSpPr>
        <p:spPr>
          <a:xfrm>
            <a:off x="539496" y="409257"/>
            <a:ext cx="11109960" cy="60788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200"/>
              </a:lnSpc>
            </a:pPr>
            <a:r>
              <a:rPr lang="en-US" altLang="zh-CN" sz="3200" b="1" i="0" dirty="0">
                <a:solidFill>
                  <a:srgbClr val="44B2E7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考点1</a:t>
            </a:r>
            <a:r>
              <a:rPr lang="en-US" altLang="zh-CN" sz="3200" b="1" i="0" dirty="0">
                <a:solidFill>
                  <a:srgbClr val="44B2E7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44B2E7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温度与温度计</a:t>
            </a:r>
            <a:endParaRPr lang="en-US" altLang="zh-CN" sz="3200" dirty="0"/>
          </a:p>
        </p:txBody>
      </p:sp>
      <p:sp>
        <p:nvSpPr>
          <p:cNvPr id="3" name="P_7#556a1040f?vcp=1&amp;pid=842b94c3b&amp;color=0,0,0&amp;vtp=1&amp;vaab=1&amp;bbb=1"/>
          <p:cNvSpPr/>
          <p:nvPr/>
        </p:nvSpPr>
        <p:spPr>
          <a:xfrm>
            <a:off x="539496" y="1073627"/>
            <a:ext cx="11109960" cy="5290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1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抢分攻略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 marL="0" marR="0" lvl="0" indent="0" defTabSz="914400" rtl="0" eaLnBrk="1" fontAlgn="auto" latinLnBrk="1" hangingPunct="1">
              <a:lnSpc>
                <a:spcPts val="47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常用温度计是利用液体热胀冷缩的规律来工作的，待测温度不能</a:t>
            </a:r>
          </a:p>
          <a:p>
            <a:pPr marL="0" marR="0" lvl="0" indent="0" defTabSz="914400" rtl="0" eaLnBrk="1" fontAlgn="auto" latinLnBrk="1" hangingPunct="1">
              <a:lnSpc>
                <a:spcPts val="47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低于温度计内工作物质的凝固点，也不能高于工作物质的沸点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47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读数时，视线要与水银柱凸面相平，在零刻度线以上的温度为正</a:t>
            </a:r>
          </a:p>
          <a:p>
            <a:pPr marL="0" marR="0" lvl="0" indent="0" defTabSz="914400" rtl="0" eaLnBrk="1" fontAlgn="auto" latinLnBrk="1" hangingPunct="1">
              <a:lnSpc>
                <a:spcPts val="47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值，在零刻度线以下的温度为负值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47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使用体温计前要用力甩几下，使已经升上去的水银再回到玻璃泡</a:t>
            </a:r>
          </a:p>
          <a:p>
            <a:pPr marL="0" marR="0" lvl="0" indent="0" defTabSz="914400" rtl="0" eaLnBrk="1" fontAlgn="auto" latinLnBrk="1" hangingPunct="1">
              <a:lnSpc>
                <a:spcPts val="47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内，从而使测量值准确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47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测量液体的温度，读数时温度计的玻璃泡要继续留在液体中，而</a:t>
            </a:r>
          </a:p>
          <a:p>
            <a:pPr marL="0" marR="0" lvl="0" indent="0" defTabSz="914400" rtl="0" eaLnBrk="1" fontAlgn="auto" latinLnBrk="1" hangingPunct="1">
              <a:lnSpc>
                <a:spcPts val="45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体温计可以离开人体读数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7_BD.11_1#745153168?sp=1&amp;vcp=1&amp;vis=1&amp;pid=842b94c3b&amp;color=0,0,0&amp;vtp=1&amp;vaab=1&amp;bt=1&amp;bbb=1&amp;hb=1"/>
              <p:cNvSpPr/>
              <p:nvPr/>
            </p:nvSpPr>
            <p:spPr>
              <a:xfrm>
                <a:off x="539496" y="557784"/>
                <a:ext cx="11109960" cy="12013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例1</a:t>
                </a:r>
                <a:r>
                  <a:rPr lang="en-US" altLang="zh-CN" sz="28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（2023·广西贵港·模拟）如图16-1所示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，该温度计是根据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_________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原理制成的，此时温度计的示数为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℃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2" name="QB_7_BD.11_1#745153168?sp=1&amp;vcp=1&amp;vis=1&amp;pid=842b94c3b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57784"/>
                <a:ext cx="11109960" cy="1201357"/>
              </a:xfrm>
              <a:prstGeom prst="rect">
                <a:avLst/>
              </a:prstGeom>
              <a:blipFill rotWithShape="1">
                <a:blip r:embed="rId3"/>
                <a:stretch>
                  <a:fillRect l="-3" t="-21" r="-842" b="-569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B_7_AN.12_1#745153168.blank?vcp=1&amp;vis=1&amp;pid=842b94c3b&amp;color=0,0,0&amp;vpa=7&amp;vtp=1&amp;vaab=1&amp;bbb=1&amp;hb=1"/>
          <p:cNvSpPr/>
          <p:nvPr/>
        </p:nvSpPr>
        <p:spPr>
          <a:xfrm>
            <a:off x="539496" y="527304"/>
            <a:ext cx="11109960" cy="1207072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latinLnBrk="1">
              <a:lnSpc>
                <a:spcPct val="150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                                 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液体热胀冷缩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7_AN.15_1#745153168.blank?vcp=1&amp;vis=1&amp;pid=842b94c3b&amp;color=0,0,0&amp;vpa=8&amp;vtp=1&amp;vaab=1&amp;bbb=1"/>
              <p:cNvSpPr/>
              <p:nvPr/>
            </p:nvSpPr>
            <p:spPr>
              <a:xfrm>
                <a:off x="6976807" y="1279207"/>
                <a:ext cx="642938" cy="40284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4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−4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4" name="QB_7_AN.15_1#745153168.blank?vcp=1&amp;vis=1&amp;pid=842b94c3b&amp;color=0,0,0&amp;vpa=8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76807" y="1279207"/>
                <a:ext cx="642938" cy="402844"/>
              </a:xfrm>
              <a:prstGeom prst="rect">
                <a:avLst/>
              </a:prstGeom>
              <a:blipFill rotWithShape="1">
                <a:blip r:embed="rId4"/>
                <a:stretch>
                  <a:fillRect l="-10" t="-79" r="59" b="-710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QB_7_BD.13_1#745153168?iti=1&amp;vcp=1&amp;vis=1&amp;pid=842b94c3b&amp;color=0,0,0&amp;tib=255,255,255&amp;vtp=1&amp;vaab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944100" y="1886585"/>
            <a:ext cx="1216152" cy="27157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6" name="QB_7_BD.13_2#745153168?iti=1&amp;vcp=1&amp;vis=1&amp;pid=842b94c3b&amp;color=0,0,0&amp;vtp=1&amp;vaab=1&amp;bbb=1"/>
          <p:cNvSpPr/>
          <p:nvPr/>
        </p:nvSpPr>
        <p:spPr>
          <a:xfrm>
            <a:off x="10007664" y="4729353"/>
            <a:ext cx="10890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图16-1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QB_7_AS.1_1#745153168?vcp=1&amp;vis=1&amp;pid=842b94c3b&amp;color=0,0,0&amp;vtp=1&amp;vaab=1&amp;bbb=1&amp;hb=1"/>
              <p:cNvSpPr/>
              <p:nvPr/>
            </p:nvSpPr>
            <p:spPr>
              <a:xfrm>
                <a:off x="539496" y="4908460"/>
                <a:ext cx="11109960" cy="12013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【解析】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由题图可知，该温度计分度值为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 ℃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液面在</a:t>
                </a:r>
              </a:p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零刻度线下侧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则其示数为负值，故示数为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−4 ℃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7" name="QB_7_AS.1_1#745153168?vcp=1&amp;vis=1&amp;pid=842b94c3b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4908460"/>
                <a:ext cx="11109960" cy="1201357"/>
              </a:xfrm>
              <a:prstGeom prst="rect">
                <a:avLst/>
              </a:prstGeom>
              <a:blipFill rotWithShape="1">
                <a:blip r:embed="rId6"/>
                <a:stretch>
                  <a:fillRect l="-3" t="-45" r="3" b="-778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QB_7_EX.1_1#745153168?vcp=1&amp;vis=1&amp;pid=842b94c3b&amp;color=0,0,0&amp;vtp=1&amp;vaab=1&amp;bt=1&amp;bbb=1&amp;hb=1"/>
          <p:cNvSpPr/>
          <p:nvPr/>
        </p:nvSpPr>
        <p:spPr>
          <a:xfrm>
            <a:off x="472821" y="2106231"/>
            <a:ext cx="9185529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方法点拨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对温度计进行读数时，要注意判断温度的正负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判断方法：在0刻度线上侧的示数为正值，在0刻度线下侧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的示数为负值；若未看到0刻度线，则从液面对应的刻度往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上看，刻度值变小时为负值，刻度值变大时为正值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7" grpId="0" build="p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7_BD#db736cafa?vcp=1&amp;pid=842b94c3b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考点专练</a:t>
            </a:r>
            <a:endParaRPr lang="en-US" altLang="zh-CN" sz="3200" dirty="0"/>
          </a:p>
        </p:txBody>
      </p:sp>
      <p:sp>
        <p:nvSpPr>
          <p:cNvPr id="3" name="QC_8_BD.17_1#07d49f970?vcp=1&amp;vis=1&amp;pid=db736cafa&amp;color=0,0,0&amp;vtp=1&amp;vaab=1&amp;bbb=1&amp;hb=1"/>
          <p:cNvSpPr/>
          <p:nvPr/>
        </p:nvSpPr>
        <p:spPr>
          <a:xfrm>
            <a:off x="539496" y="1267240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（2024·江苏连云港·中考）用温度计测量液体的温度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，以下操作正确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8_AN.18_1#07d49f970.bracket?vcp=1&amp;vis=1&amp;pid=db736cafa&amp;color=0,0,0&amp;vpa=9&amp;vtp=1&amp;vaab=1"/>
          <p:cNvSpPr/>
          <p:nvPr/>
        </p:nvSpPr>
        <p:spPr>
          <a:xfrm>
            <a:off x="1527714" y="1901605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5" name="QC_8_BD.17_2#07d49f970.choices?vcp=1&amp;vis=1&amp;pid=db736cafa&amp;color=0,0,0&amp;vtp=1&amp;vaab=1&amp;bbb=1"/>
          <p:cNvSpPr/>
          <p:nvPr/>
        </p:nvSpPr>
        <p:spPr>
          <a:xfrm>
            <a:off x="539496" y="2477561"/>
            <a:ext cx="11109960" cy="3656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32700"/>
              </a:lnSpc>
              <a:tabLst>
                <a:tab pos="2761615" algn="l"/>
                <a:tab pos="5662930" algn="l"/>
                <a:tab pos="8678545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</a:t>
            </a:r>
            <a:r>
              <a:rPr lang="en-US" altLang="zh-CN" sz="18200" b="0" i="0" kern="0" spc="-999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 </a:t>
            </a:r>
            <a:r>
              <a:rPr lang="en-US" altLang="zh-CN" sz="900" b="0" i="0" ker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                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</a:t>
            </a:r>
            <a:r>
              <a:rPr lang="en-US" altLang="zh-CN" sz="18200" b="0" i="0" kern="0" spc="-999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 </a:t>
            </a:r>
            <a:r>
              <a:rPr lang="en-US" altLang="zh-CN" sz="900" b="0" i="0" ker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                   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</a:t>
            </a:r>
            <a:r>
              <a:rPr lang="en-US" altLang="zh-CN" sz="18200" b="0" i="0" kern="0" spc="-999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 </a:t>
            </a:r>
            <a:r>
              <a:rPr lang="en-US" altLang="zh-CN" sz="900" b="0" i="0" ker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                     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D.</a:t>
            </a:r>
            <a:r>
              <a:rPr lang="en-US" altLang="zh-CN" sz="18200" b="0" i="0" kern="0" spc="-999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 </a:t>
            </a:r>
            <a:r>
              <a:rPr lang="en-US" altLang="zh-CN" sz="900" b="0" i="0" ker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              </a:t>
            </a:r>
            <a:endParaRPr lang="en-US" altLang="zh-CN" sz="900" dirty="0">
              <a:latin typeface="宋体" panose="02010600030101010101" pitchFamily="2" charset="-122"/>
            </a:endParaRPr>
          </a:p>
        </p:txBody>
      </p:sp>
      <p:pic>
        <p:nvPicPr>
          <p:cNvPr id="6" name="QC_8_BD.17_2#07d49f970.choice_image?vcp=1&amp;vis=1&amp;pid=db736cafa&amp;color=0,0,0&amp;tib=255,255,255&amp;iip=1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10749" y="2482133"/>
            <a:ext cx="2121408" cy="3657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7" name="QC_8_BD.17_2#07d49f970.choice_image?vcp=1&amp;vis=1&amp;pid=db736cafa&amp;color=0,0,0&amp;tib=255,255,255&amp;iip=2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646012" y="2482133"/>
            <a:ext cx="2304288" cy="3657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8" name="QC_8_BD.17_2#07d49f970.choice_image?vcp=1&amp;vis=1&amp;pid=db736cafa&amp;color=0,0,0&amp;tib=255,255,255&amp;iip=3&amp;vtp=1&amp;vaab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531325" y="2482133"/>
            <a:ext cx="2450592" cy="3657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9" name="QC_8_BD.17_2#07d49f970.choice_image?vcp=1&amp;vis=1&amp;pid=db736cafa&amp;color=0,0,0&amp;tib=255,255,255&amp;iip=4&amp;vtp=1&amp;vaab=1" descr="preencoded.png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582436" y="2482133"/>
            <a:ext cx="2020824" cy="3657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8_BD.19_1#1c2931cb7?sp=1&amp;vcp=1&amp;vis=1&amp;pid=db736cafa&amp;color=0,0,0&amp;vtp=1&amp;vaab=1&amp;bt=1&amp;bbb=1&amp;hb=1"/>
              <p:cNvSpPr/>
              <p:nvPr/>
            </p:nvSpPr>
            <p:spPr>
              <a:xfrm>
                <a:off x="539496" y="897604"/>
                <a:ext cx="11109960" cy="12013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2.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图16-2甲中体温计的测量范围是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℃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其示数为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℃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；图</a:t>
                </a:r>
              </a:p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16-2乙中温度计的示数为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℃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2" name="QB_8_BD.19_1#1c2931cb7?sp=1&amp;vcp=1&amp;vis=1&amp;pid=db736cafa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897604"/>
                <a:ext cx="11109960" cy="1201357"/>
              </a:xfrm>
              <a:prstGeom prst="rect">
                <a:avLst/>
              </a:prstGeom>
              <a:blipFill rotWithShape="1">
                <a:blip r:embed="rId3"/>
                <a:stretch>
                  <a:fillRect l="-3" t="-29" r="3" b="-779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B_8_BD.19_2#1c2931cb7?iti=3&amp;vcp=1&amp;vis=1&amp;pid=db736cafa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81912" y="2226405"/>
            <a:ext cx="9034272" cy="3072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B_8_BD.19_3#1c2931cb7?iti=3&amp;vcp=1&amp;vis=1&amp;pid=db736cafa&amp;color=0,0,0&amp;vtp=1&amp;vaab=1&amp;bbb=1"/>
          <p:cNvSpPr/>
          <p:nvPr/>
        </p:nvSpPr>
        <p:spPr>
          <a:xfrm>
            <a:off x="5554535" y="5425789"/>
            <a:ext cx="10890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图16-2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B_8_AN.20_1#1c2931cb7.blank?vcp=1&amp;vis=1&amp;pid=db736cafa&amp;color=0,0,0&amp;vpa=10&amp;vtp=1&amp;vaab=1&amp;bbb=1"/>
              <p:cNvSpPr/>
              <p:nvPr/>
            </p:nvSpPr>
            <p:spPr>
              <a:xfrm>
                <a:off x="5775072" y="994568"/>
                <a:ext cx="1323975" cy="40284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4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35</m:t>
                    </m:r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～</m:t>
                    </m:r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42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5" name="QB_8_AN.20_1#1c2931cb7.blank?vcp=1&amp;vis=1&amp;pid=db736cafa&amp;color=0,0,0&amp;vpa=1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75072" y="994568"/>
                <a:ext cx="1323975" cy="402844"/>
              </a:xfrm>
              <a:prstGeom prst="rect">
                <a:avLst/>
              </a:prstGeom>
              <a:blipFill rotWithShape="1">
                <a:blip r:embed="rId5"/>
                <a:stretch>
                  <a:fillRect l="-29" t="-39" r="29" b="-714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QB_8_AN.21_1#1c2931cb7.blank?vcp=1&amp;vis=1&amp;pid=db736cafa&amp;color=0,0,0&amp;vpa=11&amp;vtp=1&amp;vaab=1&amp;bbb=1"/>
          <p:cNvSpPr/>
          <p:nvPr/>
        </p:nvSpPr>
        <p:spPr>
          <a:xfrm>
            <a:off x="9220739" y="867124"/>
            <a:ext cx="8810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36.5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sp>
        <p:nvSpPr>
          <p:cNvPr id="7" name="QB_8_AN.22_1#1c2931cb7.blank?vcp=1&amp;vis=1&amp;pid=db736cafa&amp;color=0,0,0&amp;vpa=12&amp;vtp=1&amp;vaab=1&amp;bbb=1"/>
          <p:cNvSpPr/>
          <p:nvPr/>
        </p:nvSpPr>
        <p:spPr>
          <a:xfrm>
            <a:off x="4451890" y="1548638"/>
            <a:ext cx="6143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29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  <p:bldP spid="7" grpId="0" build="p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e19ec2de0?vcp=1&amp;pid=c4dd149f8&amp;color=68,178,23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44B2E7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考点2</a:t>
            </a:r>
            <a:r>
              <a:rPr lang="en-US" altLang="zh-CN" sz="3200" b="1" i="0" dirty="0">
                <a:solidFill>
                  <a:srgbClr val="44B2E7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44B2E7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物态变化及其现象辨识</a:t>
            </a:r>
            <a:endParaRPr lang="en-US" altLang="zh-CN" sz="3200" dirty="0"/>
          </a:p>
        </p:txBody>
      </p:sp>
      <p:pic>
        <p:nvPicPr>
          <p:cNvPr id="3" name="P_7_BD#0b87b48d1?htil=1&amp;vcp=1&amp;pid=e19ec2de0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297555" y="2887980"/>
            <a:ext cx="4680585" cy="3362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P_7#0b87b48d1?htil=1&amp;vcp=1&amp;pid=e19ec2de0&amp;color=0,0,0&amp;vtp=1&amp;vaab=1&amp;bbb=1"/>
          <p:cNvSpPr/>
          <p:nvPr/>
        </p:nvSpPr>
        <p:spPr>
          <a:xfrm>
            <a:off x="539496" y="1263495"/>
            <a:ext cx="7214616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抢分攻略</a:t>
            </a:r>
            <a:endParaRPr lang="en-US" altLang="zh-CN" sz="2800" dirty="0"/>
          </a:p>
          <a:p>
            <a:pPr algn="ctr"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六种物态变化过程及吸放热情况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C_7_BD.23_1#a1684cf4c?iti=4&amp;htil=2&amp;vcp=1&amp;vis=1&amp;pid=e19ec2de0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668512" y="1199864"/>
            <a:ext cx="2922018" cy="18217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7_BD.23_2#a1684cf4c?iti=4&amp;htil=2&amp;vcp=1&amp;vis=1&amp;pid=e19ec2de0&amp;color=0,0,0&amp;vtp=1&amp;vaab=1&amp;bbb=1"/>
          <p:cNvSpPr/>
          <p:nvPr/>
        </p:nvSpPr>
        <p:spPr>
          <a:xfrm>
            <a:off x="9585009" y="3148616"/>
            <a:ext cx="10890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图16-3</a:t>
            </a:r>
            <a:endParaRPr lang="en-US" altLang="zh-CN" sz="2800" dirty="0"/>
          </a:p>
        </p:txBody>
      </p:sp>
      <p:sp>
        <p:nvSpPr>
          <p:cNvPr id="4" name="QC_7_BD.23_3#a1684cf4c?htil=2&amp;sp=1&amp;vcp=1&amp;vis=1&amp;pid=e19ec2de0&amp;color=0,0,0&amp;vtp=1&amp;vaab=1&amp;bt=1&amp;bbb=1&amp;hb=1&amp;hs=1"/>
          <p:cNvSpPr/>
          <p:nvPr/>
        </p:nvSpPr>
        <p:spPr>
          <a:xfrm>
            <a:off x="539496" y="1212564"/>
            <a:ext cx="8019288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例2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（2024·广西柳州·模拟）大美广西，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风光无限。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关于图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16-3中广西自然风景涉及的物态变化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，下列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说法正确的是(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6" name="QC_7_BD.23_4#a1684cf4c.choices?vcp=1&amp;vis=1&amp;pid=e19ec2de0&amp;color=0,0,0&amp;vtp=1&amp;vaab=1&amp;bbb=1&amp;hs=1"/>
          <p:cNvSpPr/>
          <p:nvPr/>
        </p:nvSpPr>
        <p:spPr>
          <a:xfrm>
            <a:off x="539496" y="3132804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A.贵港覃塘荷叶上的露珠——露珠的形成是熔化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.桂林资源雾凇——雾凇的形成是凝固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.桂林龙脊梯田上冰雪消融——冰雪消融是液化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.北帝山上的雾气缭绕——雾的形成是液化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C_7_EX.1_1#a1684cf4c?iti=6&amp;htil=3&amp;vcp=1&amp;vis=1&amp;pid=e19ec2de0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63284" y="1544542"/>
            <a:ext cx="2999232" cy="1847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7_EX.1_1#a1684cf4c?iti=6&amp;htil=3&amp;vcp=1&amp;vis=1&amp;pid=e19ec2de0&amp;color=0,0,0&amp;vtp=1&amp;vaab=1&amp;bbb=1"/>
          <p:cNvSpPr/>
          <p:nvPr/>
        </p:nvSpPr>
        <p:spPr>
          <a:xfrm>
            <a:off x="9418388" y="3518630"/>
            <a:ext cx="10890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图16-3</a:t>
            </a:r>
            <a:endParaRPr lang="en-US" altLang="zh-CN" sz="2800" dirty="0"/>
          </a:p>
        </p:txBody>
      </p:sp>
      <p:sp>
        <p:nvSpPr>
          <p:cNvPr id="4" name="QC_7_EX.1_1#a1684cf4c?htil=3&amp;vcp=1&amp;vis=1&amp;pid=e19ec2de0&amp;color=0,0,0&amp;mp=1&amp;vtp=1&amp;vaab=1&amp;bt=1&amp;bbb=1&amp;hb=1&amp;hs=1"/>
          <p:cNvSpPr/>
          <p:nvPr/>
        </p:nvSpPr>
        <p:spPr>
          <a:xfrm>
            <a:off x="539496" y="1526254"/>
            <a:ext cx="7982712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方法点拨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与物态变化相关的常见现象：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1）熔化：雪化成水、沥青路面变软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、铁块在高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温下变成铁水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2）凝固：水结成冰、树枝上的冰挂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、屋檐上的</a:t>
            </a:r>
            <a:endParaRPr lang="en-US" altLang="zh-CN" sz="2800" dirty="0"/>
          </a:p>
        </p:txBody>
      </p:sp>
      <p:sp>
        <p:nvSpPr>
          <p:cNvPr id="5" name="QC_7_EX.1_1#a1684cf4c?htil=3&amp;vcp=1&amp;vis=1&amp;pid=e19ec2de0&amp;color=0,0,0&amp;mp=1&amp;vtp=1&amp;vaab=1&amp;bt=1&amp;bbb=1&amp;hb=1&amp;hs=1"/>
          <p:cNvSpPr/>
          <p:nvPr/>
        </p:nvSpPr>
        <p:spPr>
          <a:xfrm>
            <a:off x="539995" y="4086574"/>
            <a:ext cx="11112011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冰凌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、冰雹。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3）汽化：水滴消失、酒精挥发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、夏天湿衣服晾干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、吹风纳凉。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C_7_EX.1_1#a1684cf4c?iti=7&amp;htil=4&amp;vcp=1&amp;vis=1&amp;pid=e19ec2de0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631936" y="1669764"/>
            <a:ext cx="2999232" cy="1847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7_EX.1_1#a1684cf4c?iti=7&amp;htil=4&amp;vcp=1&amp;vis=1&amp;pid=e19ec2de0&amp;color=0,0,0&amp;vtp=1&amp;vaab=1&amp;bbb=1"/>
          <p:cNvSpPr/>
          <p:nvPr/>
        </p:nvSpPr>
        <p:spPr>
          <a:xfrm>
            <a:off x="9587040" y="3643852"/>
            <a:ext cx="10890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图16-3</a:t>
            </a:r>
            <a:endParaRPr lang="en-US" altLang="zh-CN" sz="2800" dirty="0"/>
          </a:p>
        </p:txBody>
      </p:sp>
      <p:sp>
        <p:nvSpPr>
          <p:cNvPr id="4" name="QC_7_EX.1_1#a1684cf4c?htil=4&amp;vcp=1&amp;vis=1&amp;pid=e19ec2de0&amp;color=0,0,0&amp;mp=1&amp;vtp=1&amp;vaab=1&amp;bt=1&amp;bbb=1&amp;hb=1"/>
          <p:cNvSpPr/>
          <p:nvPr/>
        </p:nvSpPr>
        <p:spPr>
          <a:xfrm>
            <a:off x="539496" y="1532604"/>
            <a:ext cx="7982712" cy="37921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（4）液化：露、雨、雾、烧水时壶口冒出的“白气”、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从冰箱里取出的矿泉水瓶表面上出现的小水滴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（5）升华：人工降雨、干冰造雾、樟脑丸变小、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冬天结冰的衣服慢慢变干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（6）凝华：霜、雪、雾凇、冬天玻璃窗内侧的冰花。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AS.1_1#a1684cf4c?vcp=1&amp;vis=1&amp;pid=e19ec2de0&amp;color=0,0,0&amp;vtp=1&amp;vaab=1&amp;bt=1&amp;bbb=1&amp;hb=1"/>
          <p:cNvSpPr/>
          <p:nvPr/>
        </p:nvSpPr>
        <p:spPr>
          <a:xfrm>
            <a:off x="539496" y="881602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露是空气中水蒸气遇冷液化所成，故A错误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；雾凇是空气中的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水蒸气凝华形成的小冰晶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，故B错误；冰雪因吸热熔化成水而消融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，故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错误；雾是空气中水蒸气遇冷液化所成，故D正确。</a:t>
            </a:r>
            <a:endParaRPr lang="en-US" altLang="zh-CN" sz="2800" dirty="0"/>
          </a:p>
        </p:txBody>
      </p:sp>
      <p:pic>
        <p:nvPicPr>
          <p:cNvPr id="3" name="QC_7_AS.1_1#a1684cf4c?iti=5&amp;vcp=1&amp;vis=1&amp;pid=e19ec2de0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105910" y="2859405"/>
            <a:ext cx="5426710" cy="33058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C_7_AS.1_1#a1684cf4c?iti=5&amp;vcp=1&amp;vis=1&amp;pid=e19ec2de0&amp;color=0,0,0&amp;vtp=1&amp;vaab=1&amp;bbb=1"/>
          <p:cNvSpPr/>
          <p:nvPr/>
        </p:nvSpPr>
        <p:spPr>
          <a:xfrm>
            <a:off x="2664524" y="4326731"/>
            <a:ext cx="10890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图16-3</a:t>
            </a:r>
            <a:endParaRPr lang="en-US" altLang="zh-CN" sz="2800" dirty="0"/>
          </a:p>
        </p:txBody>
      </p:sp>
      <p:sp>
        <p:nvSpPr>
          <p:cNvPr id="5" name="QC_7_AN.24_1#a1684cf4c.bracket?vcp=1&amp;vis=1&amp;pid=e19ec2de0&amp;color=0,0,0&amp;vpa=13&amp;vtp=1&amp;vaab=1"/>
          <p:cNvSpPr/>
          <p:nvPr/>
        </p:nvSpPr>
        <p:spPr>
          <a:xfrm>
            <a:off x="1178464" y="2594387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答案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4" grpId="0" build="p" animBg="1"/>
      <p:bldP spid="5" grpId="0" build="p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7_BD#6e3bdf685?vcp=1&amp;pid=e19ec2de0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考点专练</a:t>
            </a:r>
            <a:endParaRPr lang="en-US" altLang="zh-CN" sz="3200" dirty="0"/>
          </a:p>
        </p:txBody>
      </p:sp>
      <p:pic>
        <p:nvPicPr>
          <p:cNvPr id="3" name="QC_8_BD.27_1#74fcbf202?iti=8&amp;htil=5&amp;vcp=1&amp;vis=1&amp;pid=6e3bdf685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394192" y="1285528"/>
            <a:ext cx="3236976" cy="21305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C_8_BD.27_2#74fcbf202?iti=8&amp;htil=5&amp;vcp=1&amp;vis=1&amp;pid=6e3bdf685&amp;color=0,0,0&amp;vtp=1&amp;vaab=1&amp;bbb=1"/>
          <p:cNvSpPr/>
          <p:nvPr/>
        </p:nvSpPr>
        <p:spPr>
          <a:xfrm>
            <a:off x="9468168" y="3543080"/>
            <a:ext cx="10890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图16-4</a:t>
            </a:r>
            <a:endParaRPr lang="en-US" altLang="zh-CN" sz="2800" dirty="0"/>
          </a:p>
        </p:txBody>
      </p:sp>
      <p:sp>
        <p:nvSpPr>
          <p:cNvPr id="5" name="QC_8_BD.27_3#74fcbf202?htil=5&amp;sp=1&amp;vcp=1&amp;vis=1&amp;pid=6e3bdf685&amp;color=0,0,0&amp;vtp=1&amp;vaab=1&amp;bbb=1&amp;hb=1"/>
          <p:cNvSpPr/>
          <p:nvPr/>
        </p:nvSpPr>
        <p:spPr>
          <a:xfrm>
            <a:off x="539496" y="1267240"/>
            <a:ext cx="7735824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（2024·广西·中考）以勺为笔，用糖作墨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，糖汁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成画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。如图16-4所示，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糖汁冷却成糖画的过程中，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发生的物态变化是(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6" name="QC_8_AN.28_1#74fcbf202.bracket?vcp=1&amp;vis=1&amp;pid=6e3bdf685&amp;color=0,0,0&amp;vpa=14&amp;vtp=1&amp;vaab=1"/>
          <p:cNvSpPr/>
          <p:nvPr/>
        </p:nvSpPr>
        <p:spPr>
          <a:xfrm>
            <a:off x="3661315" y="2549305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7" name="QC_8_BD.27_4#74fcbf202.choices?htil=5&amp;vcp=1&amp;vis=1&amp;pid=6e3bdf685&amp;color=0,0,0&amp;vtp=1&amp;vaab=1&amp;bbb=1"/>
          <p:cNvSpPr/>
          <p:nvPr/>
        </p:nvSpPr>
        <p:spPr>
          <a:xfrm>
            <a:off x="539496" y="3183554"/>
            <a:ext cx="7735824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006600" algn="l"/>
                <a:tab pos="3975735" algn="l"/>
                <a:tab pos="594423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.沸腾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B.凝固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C.熔化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.升华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#5824f5ef3.fixed?vcp=1&amp;pid=ae93528e6&amp;color=68,178,231&amp;vtp=1&amp;vaab=1&amp;bbb=1"/>
          <p:cNvSpPr/>
          <p:nvPr/>
        </p:nvSpPr>
        <p:spPr>
          <a:xfrm>
            <a:off x="265176" y="1170432"/>
            <a:ext cx="11585448" cy="83210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6200"/>
              </a:lnSpc>
            </a:pPr>
            <a:r>
              <a:rPr lang="en-US" altLang="zh-CN" sz="5000" b="1" i="0" dirty="0">
                <a:solidFill>
                  <a:srgbClr val="44B2E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复习讲义</a:t>
            </a:r>
            <a:endParaRPr lang="en-US" altLang="zh-CN" sz="5000" dirty="0"/>
          </a:p>
        </p:txBody>
      </p:sp>
      <p:sp>
        <p:nvSpPr>
          <p:cNvPr id="3" name="C_3#5824f5ef3.fixed?vcp=1&amp;pid=ae93528e6&amp;color=68,178,231&amp;vtp=1&amp;vaab=1&amp;bbb=1"/>
          <p:cNvSpPr/>
          <p:nvPr/>
        </p:nvSpPr>
        <p:spPr>
          <a:xfrm>
            <a:off x="265176" y="2359152"/>
            <a:ext cx="11585448" cy="83210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6000"/>
              </a:lnSpc>
            </a:pPr>
            <a:r>
              <a:rPr lang="en-US" altLang="zh-CN" sz="4800" b="1" i="0" dirty="0">
                <a:solidFill>
                  <a:srgbClr val="44B2E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第一篇</a:t>
            </a:r>
            <a:r>
              <a:rPr lang="en-US" altLang="zh-CN" sz="4800" b="1" i="0" dirty="0">
                <a:solidFill>
                  <a:srgbClr val="44B2E7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800" b="1" i="0" dirty="0">
                <a:solidFill>
                  <a:srgbClr val="44B2E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基础过关</a:t>
            </a:r>
            <a:endParaRPr lang="en-US" altLang="zh-CN" sz="4800" dirty="0"/>
          </a:p>
        </p:txBody>
      </p:sp>
      <p:sp>
        <p:nvSpPr>
          <p:cNvPr id="4" name="C_3#5824f5ef3.fixed?vcp=1&amp;pid=ae93528e6&amp;color=86,186,157&amp;vtp=1&amp;vaab=1&amp;bbb=1"/>
          <p:cNvSpPr/>
          <p:nvPr/>
        </p:nvSpPr>
        <p:spPr>
          <a:xfrm>
            <a:off x="265176" y="3566160"/>
            <a:ext cx="11585448" cy="83210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400"/>
              </a:lnSpc>
            </a:pPr>
            <a:r>
              <a:rPr lang="en-US" altLang="zh-CN" sz="44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第四部分</a:t>
            </a:r>
            <a:r>
              <a:rPr lang="en-US" altLang="zh-CN" sz="4400" b="1" i="0" dirty="0">
                <a:solidFill>
                  <a:srgbClr val="56BA9D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4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热学与能量</a:t>
            </a:r>
            <a:endParaRPr lang="en-US" altLang="zh-CN" sz="4400" dirty="0"/>
          </a:p>
        </p:txBody>
      </p:sp>
      <p:sp>
        <p:nvSpPr>
          <p:cNvPr id="5" name="C_3_BD#5824f5ef3.fixed?vcp=1&amp;pid=ae93528e6&amp;color=0,0,0&amp;vtp=1&amp;vaab=1&amp;bbb=1"/>
          <p:cNvSpPr/>
          <p:nvPr/>
        </p:nvSpPr>
        <p:spPr>
          <a:xfrm>
            <a:off x="265176" y="4681728"/>
            <a:ext cx="11585448" cy="83210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第九章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物态变化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8_BD.29_1#6480e9f03?sp=1&amp;vcp=1&amp;vis=1&amp;pid=6e3bdf685&amp;color=0,0,0&amp;vtp=1&amp;vaab=1&amp;bt=1&amp;bbb=1&amp;hb=1"/>
          <p:cNvSpPr/>
          <p:nvPr/>
        </p:nvSpPr>
        <p:spPr>
          <a:xfrm>
            <a:off x="539496" y="1521968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（2024·广西钦州·模拟）如图16-5所示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，冰雹对车辆造成了严重的破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坏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以下关于冰雹的说法正确的是(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8_AN.30_1#6480e9f03.bracket?vcp=1&amp;vis=1&amp;pid=6e3bdf685&amp;color=0,0,0&amp;vpa=15&amp;vtp=1&amp;vaab=1"/>
          <p:cNvSpPr/>
          <p:nvPr/>
        </p:nvSpPr>
        <p:spPr>
          <a:xfrm>
            <a:off x="6150515" y="2156333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pic>
        <p:nvPicPr>
          <p:cNvPr id="4" name="QC_8_BD.29_2#6480e9f03?iti=9&amp;htil=6&amp;vcp=1&amp;vis=1&amp;pid=6e3bdf685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59246" y="2858897"/>
            <a:ext cx="3035808" cy="1581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C_8_BD.29_3#6480e9f03?iti=9&amp;htil=6&amp;vcp=1&amp;vis=1&amp;pid=6e3bdf685&amp;color=0,0,0&amp;vtp=1&amp;vaab=1&amp;bbb=1"/>
          <p:cNvSpPr/>
          <p:nvPr/>
        </p:nvSpPr>
        <p:spPr>
          <a:xfrm>
            <a:off x="9132638" y="4567809"/>
            <a:ext cx="10890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图16-5</a:t>
            </a:r>
            <a:endParaRPr lang="en-US" altLang="zh-CN" sz="2800" dirty="0"/>
          </a:p>
        </p:txBody>
      </p:sp>
      <p:sp>
        <p:nvSpPr>
          <p:cNvPr id="6" name="QC_8_BD.29_4#6480e9f03.choices?htil=6&amp;vcp=1&amp;vis=1&amp;pid=6e3bdf685&amp;color=0,0,0&amp;vtp=1&amp;vaab=1&amp;bbb=1"/>
          <p:cNvSpPr/>
          <p:nvPr/>
        </p:nvSpPr>
        <p:spPr>
          <a:xfrm>
            <a:off x="539496" y="2804985"/>
            <a:ext cx="7936992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A.冰雹是高空中的小水滴凝固形成的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.冰雹落在地面上变成水是液化现象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.冰雹是水蒸气遇到更寒冷的气流凝华形成的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.冰雹下落过程中，其动能转化为重力势能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8_BD.31_1#5ad43ca37?vcp=1&amp;vis=1&amp;pid=6e3bdf685&amp;color=0,0,0&amp;vtp=1&amp;vaab=1&amp;bt=1&amp;bbb=1&amp;hb=1"/>
              <p:cNvSpPr/>
              <p:nvPr/>
            </p:nvSpPr>
            <p:spPr>
              <a:xfrm>
                <a:off x="539496" y="1225264"/>
                <a:ext cx="11109960" cy="44398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5.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（2023·广西柳州·模拟）前沿科技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将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3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D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打印技术与医用B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超相结合，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能将准妈妈腹中胎儿打印出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1:1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3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D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模型，作为孩子成长的记录。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3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D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打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印技术之一的熔融沉积成型是指喷头在计算机控制下做三维运动，丝材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在喷头中被加热到温度略高于其熔点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，丝材变成液态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，通过带有微细喷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嘴的喷头挤喷出来变成固态成型，该过程中丝材先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（填写物态变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化名称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）再凝固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，丝材由液态变成固态的过程中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选填“吸收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”或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“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放出”）热量。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B_8_BD.31_1#5ad43ca37?vcp=1&amp;vis=1&amp;pid=6e3bdf685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225264"/>
                <a:ext cx="11109960" cy="4439857"/>
              </a:xfrm>
              <a:prstGeom prst="rect">
                <a:avLst/>
              </a:prstGeom>
              <a:blipFill rotWithShape="1">
                <a:blip r:embed="rId3"/>
                <a:stretch>
                  <a:fillRect l="-3" t="-8" r="-111" b="-15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B_8_AN.32_1#5ad43ca37.blank?vcp=1&amp;vis=1&amp;pid=6e3bdf685&amp;color=0,0,0&amp;vpa=16&amp;vtp=1&amp;vaab=1&amp;bbb=1"/>
          <p:cNvSpPr/>
          <p:nvPr/>
        </p:nvSpPr>
        <p:spPr>
          <a:xfrm>
            <a:off x="8373014" y="3785584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熔化</a:t>
            </a:r>
            <a:endParaRPr lang="en-US" altLang="zh-CN" sz="2800" dirty="0"/>
          </a:p>
        </p:txBody>
      </p:sp>
      <p:sp>
        <p:nvSpPr>
          <p:cNvPr id="4" name="QB_8_AN.33_1#5ad43ca37.blank?vcp=1&amp;vis=1&amp;pid=6e3bdf685&amp;color=0,0,0&amp;vpa=17&amp;vtp=1&amp;vaab=1&amp;bbb=1"/>
          <p:cNvSpPr/>
          <p:nvPr/>
        </p:nvSpPr>
        <p:spPr>
          <a:xfrm>
            <a:off x="8017414" y="4433284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放出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85a34cbfd?vcp=1&amp;pid=c4dd149f8&amp;color=68,178,23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44B2E7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考点3</a:t>
            </a:r>
            <a:r>
              <a:rPr lang="en-US" altLang="zh-CN" sz="3200" b="1" i="0" dirty="0">
                <a:solidFill>
                  <a:srgbClr val="44B2E7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44B2E7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晶体和非晶体</a:t>
            </a:r>
            <a:endParaRPr lang="en-US" altLang="zh-CN" sz="3200" dirty="0"/>
          </a:p>
        </p:txBody>
      </p:sp>
      <p:sp>
        <p:nvSpPr>
          <p:cNvPr id="3" name="P_7#02caae179?vcp=1&amp;pid=85a34cbfd&amp;color=0,0,0&amp;vtp=1&amp;vaab=1&amp;bbb=1"/>
          <p:cNvSpPr/>
          <p:nvPr/>
        </p:nvSpPr>
        <p:spPr>
          <a:xfrm>
            <a:off x="539496" y="1263495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抢分攻略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晶体与非晶体的区别：晶体熔化时吸热、温度不变（在温度—时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间图像中表现为平行于时间轴的线段）；非晶体熔化时吸热、温度改变。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同种晶体的熔点和凝固点相同。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B_8_BD.34_1#2e5152a8e?iti=10&amp;htil=7&amp;vcp=1&amp;vis=1&amp;pid=85a34cbfd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08776" y="1463516"/>
            <a:ext cx="5422392" cy="3255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B_8_BD.34_2#2e5152a8e?iti=10&amp;htil=7&amp;vcp=1&amp;vis=1&amp;pid=85a34cbfd&amp;color=0,0,0&amp;vtp=1&amp;vaab=1&amp;bbb=1"/>
          <p:cNvSpPr/>
          <p:nvPr/>
        </p:nvSpPr>
        <p:spPr>
          <a:xfrm>
            <a:off x="8375459" y="4845780"/>
            <a:ext cx="10890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图16-6</a:t>
            </a:r>
            <a:endParaRPr lang="en-US" altLang="zh-CN" sz="2800" dirty="0"/>
          </a:p>
        </p:txBody>
      </p:sp>
      <p:sp>
        <p:nvSpPr>
          <p:cNvPr id="4" name="QO_7_BD.34_3#2e5152a8e?htil=7&amp;vcp=1&amp;vis=1&amp;pid=85a34cbfd&amp;color=0,0,0&amp;vtp=1&amp;vaab=1&amp;bt=1&amp;bbb=1&amp;hb=1"/>
          <p:cNvSpPr/>
          <p:nvPr/>
        </p:nvSpPr>
        <p:spPr>
          <a:xfrm>
            <a:off x="539496" y="1445228"/>
            <a:ext cx="5559552" cy="37921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例3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（2024·湖北武汉·中考·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改编）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某同学利用如图16-6甲所示的实验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装置探究冰熔化时温度的变化规律，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得到了如图16-6乙所示的温度随时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间变化的图像。实验中要控制好烧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杯中的水温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8_BD.35_1#a799af647?sp=1&amp;vcp=1&amp;vis=1&amp;pid=2e5152a8e&amp;color=0,0,0&amp;vtp=1&amp;vaab=1&amp;bt=1&amp;bbb=1&amp;hb=1"/>
              <p:cNvSpPr/>
              <p:nvPr/>
            </p:nvSpPr>
            <p:spPr>
              <a:xfrm>
                <a:off x="539496" y="787114"/>
                <a:ext cx="11109960" cy="12013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（1）根据图16-6乙所示的图像中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𝐵𝐶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段温度的变化特点可知冰是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选填“晶体”或“非晶体”），在这段时间内，物质处于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态。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B_8_BD.35_1#a799af647?sp=1&amp;vcp=1&amp;vis=1&amp;pid=2e5152a8e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787114"/>
                <a:ext cx="11109960" cy="1201357"/>
              </a:xfrm>
              <a:prstGeom prst="rect">
                <a:avLst/>
              </a:prstGeom>
              <a:blipFill rotWithShape="1">
                <a:blip r:embed="rId3"/>
                <a:stretch>
                  <a:fillRect l="-3" t="-29" r="-1094" b="-568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B_8_BD.36_1#2e5152a8e?iti=11&amp;vcp=1&amp;vis=1&amp;pid=2e5152a8e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64992" y="2115915"/>
            <a:ext cx="5458968" cy="3255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B_8_BD.36_2#2e5152a8e?iti=11&amp;vcp=1&amp;vis=1&amp;pid=2e5152a8e&amp;color=0,0,0&amp;vtp=1&amp;vaab=1&amp;bbb=1"/>
          <p:cNvSpPr/>
          <p:nvPr/>
        </p:nvSpPr>
        <p:spPr>
          <a:xfrm>
            <a:off x="5549964" y="5498179"/>
            <a:ext cx="10890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图16-6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8_BD.37_1#7c4f6ff8d?vcp=1&amp;vis=1&amp;pid=2e5152a8e&amp;color=0,0,0&amp;mp=1&amp;vtp=1&amp;vaab=1&amp;bt=1&amp;bbb=1&amp;hb=1"/>
          <p:cNvSpPr/>
          <p:nvPr/>
        </p:nvSpPr>
        <p:spPr>
          <a:xfrm>
            <a:off x="539496" y="554400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（2）该同学继续探究加有盐的冰块熔化时温度的变化特点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。他将冰块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放于易拉罐中并加入适量的盐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，用筷子搅拌大约半分钟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，易拉罐的下部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和底部出现白霜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，这些白霜是空气中的水蒸气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（填物态变化名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）形成的。</a:t>
            </a:r>
            <a:endParaRPr lang="en-US" altLang="zh-CN" sz="2800" dirty="0"/>
          </a:p>
        </p:txBody>
      </p:sp>
      <p:pic>
        <p:nvPicPr>
          <p:cNvPr id="3" name="QB_8_BD.38_1#2e5152a8e?iti=12&amp;vcp=1&amp;vis=1&amp;pid=2e5152a8e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96512" y="3179744"/>
            <a:ext cx="4005072" cy="23774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B_8_BD.38_2#2e5152a8e?iti=12&amp;vcp=1&amp;vis=1&amp;pid=2e5152a8e&amp;color=0,0,0&amp;vtp=1&amp;vaab=1&amp;bbb=1"/>
          <p:cNvSpPr/>
          <p:nvPr/>
        </p:nvSpPr>
        <p:spPr>
          <a:xfrm>
            <a:off x="5554535" y="5684184"/>
            <a:ext cx="10890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图16-6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7_EX.1_1#2e5152a8e?vcp=1&amp;vis=1&amp;pid=85a34cbfd&amp;color=0,0,0&amp;vtp=1&amp;vaab=1&amp;bt=1&amp;bbb=1&amp;hb=1"/>
          <p:cNvSpPr/>
          <p:nvPr/>
        </p:nvSpPr>
        <p:spPr>
          <a:xfrm>
            <a:off x="539496" y="931894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方法点拨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判断晶体和非晶体的方法：①看温度变化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，在熔化或凝固过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程中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，若有一段时间温度保持不变，则为晶体，否则为非晶体；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②看熔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化或凝固图像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，若有一段图线平行于时间轴，则为晶体，否则为非晶体。</a:t>
            </a:r>
            <a:endParaRPr lang="en-US" altLang="zh-CN" sz="2800" dirty="0"/>
          </a:p>
        </p:txBody>
      </p:sp>
      <p:pic>
        <p:nvPicPr>
          <p:cNvPr id="3" name="QB_8_EX.1_1#2e5152a8e?iti=13&amp;vcp=1&amp;vis=1&amp;pid=85a34cbfd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151376" y="2909538"/>
            <a:ext cx="3895344" cy="2322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B_8_EX.1_1#2e5152a8e?iti=13&amp;vcp=1&amp;vis=1&amp;pid=85a34cbfd&amp;color=0,0,0&amp;vtp=1&amp;vaab=1&amp;bbb=1"/>
          <p:cNvSpPr/>
          <p:nvPr/>
        </p:nvSpPr>
        <p:spPr>
          <a:xfrm>
            <a:off x="5554535" y="5359114"/>
            <a:ext cx="10890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图16-6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4" grpId="0" build="p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B_8_BD.40_1#a799af647?iti=14&amp;htil=8&amp;vcp=1&amp;vis=1&amp;pid=2e5152a8e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284311" y="1602962"/>
            <a:ext cx="3291840" cy="2011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B_8_BD.40_2#a799af647?iti=14&amp;htil=8&amp;vcp=1&amp;vis=1&amp;pid=2e5152a8e&amp;color=0,0,0&amp;vtp=1&amp;vaab=1&amp;bbb=1"/>
          <p:cNvSpPr/>
          <p:nvPr/>
        </p:nvSpPr>
        <p:spPr>
          <a:xfrm>
            <a:off x="9385719" y="3741642"/>
            <a:ext cx="10890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图16-6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8_BD.40_3#a799af647?htil=8&amp;sp=1&amp;vcp=1&amp;vis=1&amp;pid=2e5152a8e&amp;color=0,0,0&amp;vtp=1&amp;vaab=1&amp;bt=1&amp;bbb=1&amp;hb=1"/>
              <p:cNvSpPr/>
              <p:nvPr/>
            </p:nvSpPr>
            <p:spPr>
              <a:xfrm>
                <a:off x="539496" y="1575530"/>
                <a:ext cx="7680960" cy="18490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（1）根据图16-6乙所示的图像中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𝐵𝐶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段温度的变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化特点可知冰是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选填“晶体”或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“非晶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体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”），在这段时间内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，物质处于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态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B_8_BD.40_3#a799af647?htil=8&amp;sp=1&amp;vcp=1&amp;vis=1&amp;pid=2e5152a8e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575530"/>
                <a:ext cx="7680960" cy="1849057"/>
              </a:xfrm>
              <a:prstGeom prst="rect">
                <a:avLst/>
              </a:prstGeom>
              <a:blipFill rotWithShape="1">
                <a:blip r:embed="rId4"/>
                <a:stretch>
                  <a:fillRect l="-5" t="-5" r="-342" b="-370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QB_8_AN.42_1#a799af647.blank?vcp=1&amp;vis=1&amp;pid=2e5152a8e&amp;color=0,0,0&amp;vpa=18&amp;vtp=1&amp;vaab=1&amp;bbb=1"/>
          <p:cNvSpPr/>
          <p:nvPr/>
        </p:nvSpPr>
        <p:spPr>
          <a:xfrm>
            <a:off x="3039014" y="2192750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晶体</a:t>
            </a:r>
            <a:endParaRPr lang="en-US" altLang="zh-CN" sz="2800" dirty="0"/>
          </a:p>
        </p:txBody>
      </p:sp>
      <p:sp>
        <p:nvSpPr>
          <p:cNvPr id="6" name="QB_8_AN.43_1#a799af647.blank?vcp=1&amp;vis=1&amp;pid=2e5152a8e&amp;color=0,0,0&amp;vpa=19&amp;vtp=1&amp;vaab=1&amp;bbb=1"/>
          <p:cNvSpPr/>
          <p:nvPr/>
        </p:nvSpPr>
        <p:spPr>
          <a:xfrm>
            <a:off x="5685377" y="2819495"/>
            <a:ext cx="16811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固液共存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QB_8_AS.1_1#a799af647?htil=8&amp;vcp=1&amp;vis=1&amp;pid=2e5152a8e&amp;color=0,0,0&amp;vtp=1&amp;vaab=1&amp;bbb=1&amp;hb=1"/>
              <p:cNvSpPr/>
              <p:nvPr/>
            </p:nvSpPr>
            <p:spPr>
              <a:xfrm>
                <a:off x="539496" y="3435318"/>
                <a:ext cx="7680960" cy="18490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【解析】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题图乙中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𝐵𝐶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段表明，冰在熔化过程中温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度保持不变，故冰是晶体；晶体在熔化过程中处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于固液共存状态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7" name="QB_8_AS.1_1#a799af647?htil=8&amp;vcp=1&amp;vis=1&amp;pid=2e5152a8e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435318"/>
                <a:ext cx="7680960" cy="1849057"/>
              </a:xfrm>
              <a:prstGeom prst="rect">
                <a:avLst/>
              </a:prstGeom>
              <a:blipFill rotWithShape="1">
                <a:blip r:embed="rId5"/>
                <a:stretch>
                  <a:fillRect l="-5" t="-33" r="5" b="-368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B_8_BD.44_1#7c4f6ff8d?iti=15&amp;htil=9&amp;vcp=1&amp;vis=1&amp;pid=2e5152a8e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011164" y="1564481"/>
            <a:ext cx="3547872" cy="21579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B_8_BD.44_2#7c4f6ff8d?iti=15&amp;htil=9&amp;vcp=1&amp;vis=1&amp;pid=2e5152a8e&amp;color=0,0,0&amp;vtp=1&amp;vaab=1&amp;bbb=1"/>
          <p:cNvSpPr/>
          <p:nvPr/>
        </p:nvSpPr>
        <p:spPr>
          <a:xfrm>
            <a:off x="9240587" y="3849465"/>
            <a:ext cx="10890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图16-6</a:t>
            </a:r>
            <a:endParaRPr lang="en-US" altLang="zh-CN" sz="2800" dirty="0"/>
          </a:p>
        </p:txBody>
      </p:sp>
      <p:sp>
        <p:nvSpPr>
          <p:cNvPr id="4" name="QB_8_BD.44_3#7c4f6ff8d?htil=9&amp;vcp=1&amp;vis=1&amp;pid=2e5152a8e&amp;color=0,0,0&amp;vtp=1&amp;vaab=1&amp;bt=1&amp;bbb=1&amp;hb=1&amp;hs=1"/>
          <p:cNvSpPr/>
          <p:nvPr/>
        </p:nvSpPr>
        <p:spPr>
          <a:xfrm>
            <a:off x="539496" y="1546193"/>
            <a:ext cx="7434072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）该同学继续探究加有盐的冰块熔化时温度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的变化特点。他将冰块放于易拉罐中并加入适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量的盐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，用筷子搅拌大约半分钟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，易拉罐的下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部和底部出现白霜，这些白霜是空气中的水蒸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气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填物态变化名称）形成的。</a:t>
            </a:r>
            <a:endParaRPr lang="en-US" altLang="zh-CN" sz="2800" dirty="0"/>
          </a:p>
        </p:txBody>
      </p:sp>
      <p:sp>
        <p:nvSpPr>
          <p:cNvPr id="5" name="QB_8_AN.46_1#7c4f6ff8d.blank?vcp=1&amp;vis=1&amp;pid=2e5152a8e&amp;color=0,0,0&amp;vpa=20&amp;vtp=1&amp;vaab=1&amp;bbb=1"/>
          <p:cNvSpPr/>
          <p:nvPr/>
        </p:nvSpPr>
        <p:spPr>
          <a:xfrm>
            <a:off x="905415" y="4085558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凝华</a:t>
            </a:r>
            <a:endParaRPr lang="en-US" altLang="zh-CN" sz="2800" dirty="0"/>
          </a:p>
        </p:txBody>
      </p:sp>
      <p:sp>
        <p:nvSpPr>
          <p:cNvPr id="6" name="QB_8_AS.1_1#7c4f6ff8d?vcp=1&amp;vis=1&amp;pid=2e5152a8e&amp;color=0,0,0&amp;vtp=1&amp;vaab=1&amp;bbb=1&amp;hs=1"/>
          <p:cNvSpPr/>
          <p:nvPr/>
        </p:nvSpPr>
        <p:spPr>
          <a:xfrm>
            <a:off x="539496" y="4744815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白霜是空气中的水蒸气遇冷，迅速降温凝华形成的小冰晶。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7_BD#b291e7f02?vcp=1&amp;pid=85a34cbfd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考点专练</a:t>
            </a:r>
            <a:endParaRPr lang="en-US" altLang="zh-CN" sz="3200" dirty="0"/>
          </a:p>
        </p:txBody>
      </p:sp>
      <p:sp>
        <p:nvSpPr>
          <p:cNvPr id="3" name="QC_8_BD.47_1#5964a031a?sp=1&amp;vcp=1&amp;vis=1&amp;pid=b291e7f02&amp;color=0,0,0&amp;vtp=1&amp;vaab=1&amp;bbb=1"/>
          <p:cNvSpPr/>
          <p:nvPr/>
        </p:nvSpPr>
        <p:spPr>
          <a:xfrm>
            <a:off x="539496" y="1275833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下列物质中属于非晶体的是(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8_AN.48_1#5964a031a.bracket?vcp=1&amp;vis=1&amp;pid=b291e7f02&amp;color=0,0,0&amp;vpa=21&amp;vtp=1&amp;vaab=1"/>
          <p:cNvSpPr/>
          <p:nvPr/>
        </p:nvSpPr>
        <p:spPr>
          <a:xfrm>
            <a:off x="5350415" y="1262498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5" name="QC_8_BD.47_2#5964a031a?vcp=1&amp;vis=1&amp;pid=b291e7f02&amp;color=0,0,0&amp;vtp=1&amp;vaab=1&amp;bbb=1"/>
          <p:cNvSpPr/>
          <p:nvPr/>
        </p:nvSpPr>
        <p:spPr>
          <a:xfrm>
            <a:off x="539496" y="1900219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58407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①松香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②食盐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③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石英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  ④玻璃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⑤铝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⑥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雪花</a:t>
            </a:r>
            <a:endParaRPr lang="en-US" altLang="zh-CN" sz="2800" dirty="0"/>
          </a:p>
        </p:txBody>
      </p:sp>
      <p:sp>
        <p:nvSpPr>
          <p:cNvPr id="6" name="QC_8_BD.47_3#5964a031a.choices?vcp=1&amp;vis=1&amp;pid=b291e7f02&amp;color=0,0,0&amp;vtp=1&amp;vaab=1&amp;bbb=1"/>
          <p:cNvSpPr/>
          <p:nvPr/>
        </p:nvSpPr>
        <p:spPr>
          <a:xfrm>
            <a:off x="539496" y="2521884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3117215" algn="l"/>
                <a:tab pos="6196330" algn="l"/>
                <a:tab pos="89198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.①②③⑤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B.②③⑤⑥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C.①②⑥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.①④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#b0ed01781.fixed?vcp=1&amp;pid=1457c4940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第16讲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熔化和凝固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汽化和液化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升华和凝华</a:t>
            </a:r>
            <a:endParaRPr lang="en-US" altLang="zh-CN" sz="4000" dirty="0"/>
          </a:p>
        </p:txBody>
      </p:sp>
      <p:sp>
        <p:nvSpPr>
          <p:cNvPr id="3" name="C_5_BD#b0ed01781.fixed?vcp=1&amp;pid=1457c4940&amp;color=86,186,157&amp;vtp=1&amp;vaab=1&amp;bbb=1"/>
          <p:cNvSpPr/>
          <p:nvPr/>
        </p:nvSpPr>
        <p:spPr>
          <a:xfrm>
            <a:off x="320040" y="3419856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要点梳理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8_BD.49_1#cd21d4b27?vcp=1&amp;vis=1&amp;pid=b291e7f02&amp;color=0,0,0&amp;vtp=1&amp;vaab=1&amp;bt=1&amp;bbb=1&amp;hb=1"/>
          <p:cNvSpPr/>
          <p:nvPr/>
        </p:nvSpPr>
        <p:spPr>
          <a:xfrm>
            <a:off x="539496" y="554400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（2024·广西南宁·模拟·改编）如图16-7甲所示，在探究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“某物质熔化时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温度的变化规律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”实验中：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QB_9_BD.50_1#6c7ec9a93?sp=1&amp;vcp=1&amp;vis=1&amp;pid=cd21d4b27&amp;color=0,0,0&amp;vtp=1&amp;vaab=1&amp;bbb=1&amp;hb=1"/>
              <p:cNvSpPr/>
              <p:nvPr/>
            </p:nvSpPr>
            <p:spPr>
              <a:xfrm>
                <a:off x="539496" y="1764329"/>
                <a:ext cx="11109960" cy="18490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（1）实验时，每隔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min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记录一次物质的温度及状态，作出如图16-7乙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所示的温度随时间变化的图像，由图像可知该物质是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选填“晶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体”或“非晶体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”），它的熔点是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℃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3" name="QB_9_BD.50_1#6c7ec9a93?sp=1&amp;vcp=1&amp;vis=1&amp;pid=cd21d4b27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764329"/>
                <a:ext cx="11109960" cy="1849057"/>
              </a:xfrm>
              <a:prstGeom prst="rect">
                <a:avLst/>
              </a:prstGeom>
              <a:blipFill rotWithShape="1">
                <a:blip r:embed="rId3"/>
                <a:stretch>
                  <a:fillRect l="-3" t="-16" r="-1534" b="-507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QB_9_BD.50_2#6c7ec9a93?iti=16&amp;vcp=1&amp;vis=1&amp;pid=cd21d4b27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114800" y="3745230"/>
            <a:ext cx="5147310" cy="25444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B_9_BD.50_3#6c7ec9a93?iti=16&amp;vcp=1&amp;vis=1&amp;pid=cd21d4b27&amp;color=0,0,0&amp;vtp=1&amp;vaab=1&amp;bbb=1"/>
          <p:cNvSpPr/>
          <p:nvPr/>
        </p:nvSpPr>
        <p:spPr>
          <a:xfrm>
            <a:off x="2795334" y="4225970"/>
            <a:ext cx="10890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图16-7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9_BD.51_1#beb8d3a2d?vcp=1&amp;vis=1&amp;pid=cd21d4b27&amp;color=0,0,0&amp;vtp=1&amp;vaab=1&amp;bt=1&amp;bbb=1&amp;hb=1"/>
              <p:cNvSpPr/>
              <p:nvPr/>
            </p:nvSpPr>
            <p:spPr>
              <a:xfrm>
                <a:off x="539496" y="1285462"/>
                <a:ext cx="11109960" cy="12013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（2）熔化过程经历了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min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此时间段内该物质处于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选填“固”“液”或“固液共存”）态。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B_9_BD.51_1#beb8d3a2d?vcp=1&amp;vis=1&amp;pid=cd21d4b27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285462"/>
                <a:ext cx="11109960" cy="1201357"/>
              </a:xfrm>
              <a:prstGeom prst="rect">
                <a:avLst/>
              </a:prstGeom>
              <a:blipFill rotWithShape="1">
                <a:blip r:embed="rId3"/>
                <a:stretch>
                  <a:fillRect l="-3" t="-18" r="3" b="-569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B_9_BD.52_1#cd21d4b27?iti=17&amp;vcp=1&amp;vis=1&amp;pid=cd21d4b27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03650" y="2614295"/>
            <a:ext cx="6798945" cy="33521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B_9_BD.52_2#cd21d4b27?iti=17&amp;vcp=1&amp;vis=1&amp;pid=cd21d4b27&amp;color=0,0,0&amp;vtp=1&amp;vaab=1&amp;bbb=1"/>
          <p:cNvSpPr/>
          <p:nvPr/>
        </p:nvSpPr>
        <p:spPr>
          <a:xfrm>
            <a:off x="2461959" y="3520916"/>
            <a:ext cx="10890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图16-7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9_BD.53_1#6c7ec9a93?sp=1&amp;vcp=1&amp;vis=1&amp;pid=cd21d4b27&amp;color=0,0,0&amp;vtp=1&amp;vaab=1&amp;bt=1&amp;bbb=1&amp;hb=1"/>
              <p:cNvSpPr/>
              <p:nvPr/>
            </p:nvSpPr>
            <p:spPr>
              <a:xfrm>
                <a:off x="539496" y="945610"/>
                <a:ext cx="11109960" cy="18490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（1）实验时，每隔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min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记录一次物质的温度及状态，作出如图16-7乙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所示的温度随时间变化的图像，由图像可知该物质是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选填“晶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体”或“非晶体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”），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它的熔点是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℃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B_9_BD.53_1#6c7ec9a93?sp=1&amp;vcp=1&amp;vis=1&amp;pid=cd21d4b27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945610"/>
                <a:ext cx="11109960" cy="1849057"/>
              </a:xfrm>
              <a:prstGeom prst="rect">
                <a:avLst/>
              </a:prstGeom>
              <a:blipFill rotWithShape="1">
                <a:blip r:embed="rId3"/>
                <a:stretch>
                  <a:fillRect l="-3" t="-5" r="3" b="-50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B_9_BD.53_2#6c7ec9a93?iti=18&amp;vcp=1&amp;vis=1&amp;pid=cd21d4b27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776345" y="2932430"/>
            <a:ext cx="6651625" cy="3279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B_9_BD.53_3#6c7ec9a93?iti=18&amp;vcp=1&amp;vis=1&amp;pid=cd21d4b27&amp;color=0,0,0&amp;vtp=1&amp;vaab=1&amp;bbb=1"/>
          <p:cNvSpPr/>
          <p:nvPr/>
        </p:nvSpPr>
        <p:spPr>
          <a:xfrm>
            <a:off x="2214944" y="3721068"/>
            <a:ext cx="10890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图16-7</a:t>
            </a:r>
            <a:endParaRPr lang="en-US" altLang="zh-CN" sz="2800" dirty="0"/>
          </a:p>
        </p:txBody>
      </p:sp>
      <p:sp>
        <p:nvSpPr>
          <p:cNvPr id="5" name="QB_9_AN.54_1#6c7ec9a93.blank?vcp=1&amp;vis=1&amp;pid=cd21d4b27&amp;color=0,0,0&amp;vpa=22&amp;vtp=1&amp;vaab=1&amp;bbb=1"/>
          <p:cNvSpPr/>
          <p:nvPr/>
        </p:nvSpPr>
        <p:spPr>
          <a:xfrm>
            <a:off x="8728614" y="1562830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晶体</a:t>
            </a:r>
            <a:endParaRPr lang="en-US" altLang="zh-CN" sz="2800" dirty="0"/>
          </a:p>
        </p:txBody>
      </p:sp>
      <p:sp>
        <p:nvSpPr>
          <p:cNvPr id="6" name="QB_9_AN.55_1#6c7ec9a93.blank?vcp=1&amp;vis=1&amp;pid=cd21d4b27&amp;color=0,0,0&amp;vpa=23&amp;vtp=1&amp;vaab=1&amp;bbb=1"/>
          <p:cNvSpPr/>
          <p:nvPr/>
        </p:nvSpPr>
        <p:spPr>
          <a:xfrm>
            <a:off x="5334539" y="2216150"/>
            <a:ext cx="6143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80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9_BD.56_1#beb8d3a2d?vcp=1&amp;vis=1&amp;pid=cd21d4b27&amp;color=0,0,0&amp;vtp=1&amp;vaab=1&amp;bt=1&amp;bbb=1&amp;hb=1"/>
              <p:cNvSpPr/>
              <p:nvPr/>
            </p:nvSpPr>
            <p:spPr>
              <a:xfrm>
                <a:off x="539496" y="1139920"/>
                <a:ext cx="11109960" cy="12013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（2）熔化过程经历了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min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此时间段内该物质处于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__________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（选</a:t>
                </a:r>
              </a:p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填“固”“液”或“固液共存”）态。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B_9_BD.56_1#beb8d3a2d?vcp=1&amp;vis=1&amp;pid=cd21d4b27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139920"/>
                <a:ext cx="11109960" cy="1201357"/>
              </a:xfrm>
              <a:prstGeom prst="rect">
                <a:avLst/>
              </a:prstGeom>
              <a:blipFill rotWithShape="1">
                <a:blip r:embed="rId3"/>
                <a:stretch>
                  <a:fillRect l="-3" t="-8" r="-654" b="-782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B_9_AN.57_1#beb8d3a2d.blank?vcp=1&amp;vis=1&amp;pid=cd21d4b27&amp;color=0,0,0&amp;vpa=24&amp;vtp=1&amp;vaab=1"/>
          <p:cNvSpPr/>
          <p:nvPr/>
        </p:nvSpPr>
        <p:spPr>
          <a:xfrm>
            <a:off x="3928015" y="1109440"/>
            <a:ext cx="4365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</a:t>
            </a:r>
            <a:endParaRPr lang="en-US" altLang="zh-CN" sz="2800" dirty="0"/>
          </a:p>
        </p:txBody>
      </p:sp>
      <p:sp>
        <p:nvSpPr>
          <p:cNvPr id="4" name="QB_9_AN.59_1#beb8d3a2d.blank?vcp=1&amp;vis=1&amp;pid=cd21d4b27&amp;color=0,0,0&amp;vpa=25&amp;vtp=1&amp;vaab=1&amp;bbb=1"/>
          <p:cNvSpPr/>
          <p:nvPr/>
        </p:nvSpPr>
        <p:spPr>
          <a:xfrm>
            <a:off x="9142953" y="1109440"/>
            <a:ext cx="16811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固液共存</a:t>
            </a:r>
            <a:endParaRPr lang="en-US" altLang="zh-CN" sz="2800" dirty="0"/>
          </a:p>
        </p:txBody>
      </p:sp>
      <p:pic>
        <p:nvPicPr>
          <p:cNvPr id="5" name="QB_9_BD.58_1#beb8d3a2d?iti=19&amp;vcp=1&amp;vis=1&amp;pid=cd21d4b27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474720" y="2468880"/>
            <a:ext cx="7424420" cy="36601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6" name="QB_9_BD.58_2#beb8d3a2d?iti=19&amp;vcp=1&amp;vis=1&amp;pid=cd21d4b27&amp;color=0,0,0&amp;vtp=1&amp;vaab=1&amp;bbb=1"/>
          <p:cNvSpPr/>
          <p:nvPr/>
        </p:nvSpPr>
        <p:spPr>
          <a:xfrm>
            <a:off x="2074735" y="3878548"/>
            <a:ext cx="10890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图16-7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#aa183c8f3.fixed?vcp=1&amp;pid=1457c4940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第16讲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熔化和凝固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汽化和液化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升华和凝华</a:t>
            </a:r>
            <a:endParaRPr lang="en-US" altLang="zh-CN" sz="4000" dirty="0"/>
          </a:p>
        </p:txBody>
      </p:sp>
      <p:sp>
        <p:nvSpPr>
          <p:cNvPr id="3" name="C_5_BD#aa183c8f3.fixed?vcp=1&amp;pid=1457c4940&amp;color=86,186,157&amp;vtp=1&amp;vaab=1&amp;bbb=1"/>
          <p:cNvSpPr/>
          <p:nvPr/>
        </p:nvSpPr>
        <p:spPr>
          <a:xfrm>
            <a:off x="320040" y="3419856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实验与探究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27671f586?sp=1&amp;vcp=1&amp;pid=aa183c8f3&amp;color=68,178,23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44B2E7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实验1</a:t>
            </a:r>
            <a:r>
              <a:rPr lang="en-US" altLang="zh-CN" sz="3200" b="1" i="0" dirty="0">
                <a:solidFill>
                  <a:srgbClr val="44B2E7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44B2E7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探究固体熔化时温度的变化规律</a:t>
            </a:r>
            <a:endParaRPr lang="en-US" altLang="zh-CN" sz="3200" dirty="0"/>
          </a:p>
        </p:txBody>
      </p:sp>
      <p:graphicFrame>
        <p:nvGraphicFramePr>
          <p:cNvPr id="43" name="P_7_BD#1710dd0ba?colgroup=2,27&amp;vcp=1&amp;pid=27671f586&amp;color=0,0,0&amp;vtp=1&amp;vaab=1&amp;bbb=1&amp;hb=1"/>
          <p:cNvGraphicFramePr>
            <a:graphicFrameLocks noGrp="1"/>
          </p:cNvGraphicFramePr>
          <p:nvPr/>
        </p:nvGraphicFramePr>
        <p:xfrm>
          <a:off x="539496" y="1324401"/>
          <a:ext cx="11091672" cy="2806700"/>
        </p:xfrm>
        <a:graphic>
          <a:graphicData uri="http://schemas.openxmlformats.org/drawingml/2006/table">
            <a:tbl>
              <a:tblPr/>
              <a:tblGrid>
                <a:gridCol w="1143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9486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806700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实验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装置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22900"/>
                        </a:lnSpc>
                      </a:pPr>
                      <a:r>
                        <a:rPr lang="en-US" altLang="zh-CN" sz="12750" b="0" i="0" kern="0" spc="-99900">
                          <a:solidFill>
                            <a:srgbClr val="FFFFFF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_______________________________________________________________________________________________________________________________________________________________</a:t>
                      </a:r>
                      <a:endParaRPr lang="en-US" altLang="zh-CN" sz="900" spc="0" dirty="0">
                        <a:latin typeface="宋体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4" name="P_7_BD#1710dd0ba.table_image?tii=1&amp;vcp=1&amp;pid=27671f586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57984" y="1443019"/>
            <a:ext cx="8997696" cy="2569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39" name="P_7_BD#1710dd0ba?colgroup=2,27&amp;vcp=1&amp;pid=27671f586&amp;color=0,0,0&amp;mp=1&amp;vtp=1&amp;vaab=1&amp;bt=1&amp;bbb=1&amp;hb=1"/>
              <p:cNvGraphicFramePr>
                <a:graphicFrameLocks noGrp="1"/>
              </p:cNvGraphicFramePr>
              <p:nvPr/>
            </p:nvGraphicFramePr>
            <p:xfrm>
              <a:off x="517906" y="554146"/>
              <a:ext cx="11091672" cy="5516182"/>
            </p:xfrm>
            <a:graphic>
              <a:graphicData uri="http://schemas.openxmlformats.org/drawingml/2006/table">
                <a:tbl>
                  <a:tblPr/>
                  <a:tblGrid>
                    <a:gridCol w="1143000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9948672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</a:tblGrid>
                  <a:tr h="5067872"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实验</a:t>
                          </a:r>
                        </a:p>
                        <a:p>
                          <a:pPr marL="0" lvl="0" indent="0"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方法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以海波和石蜡的熔化为例</a:t>
                          </a:r>
                          <a:endParaRPr lang="en-US" altLang="zh-CN" sz="1200" dirty="0"/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（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1）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通过测量多组数据来寻找规律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：</a:t>
                          </a:r>
                          <a:endParaRPr lang="en-US" altLang="zh-CN" sz="1200" dirty="0"/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①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参照图甲组装好实验器材</a:t>
                          </a:r>
                          <a:endParaRPr lang="en-US" altLang="zh-CN" sz="1200" dirty="0"/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②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点燃酒精灯开始加热</a:t>
                          </a:r>
                          <a:endParaRPr lang="en-US" altLang="zh-CN" sz="1200" dirty="0"/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③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待温度升至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40 ℃</m:t>
                              </m:r>
                            </m:oMath>
                          </a14:m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左右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每隔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1 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min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记录一次温度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待海波完</a:t>
                          </a:r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全熔化后再记录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4</m:t>
                              </m:r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～</m:t>
                              </m:r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5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次</a:t>
                          </a:r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④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把海波换成石蜡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再做一次上述实验</a:t>
                          </a:r>
                          <a:endParaRPr lang="en-US" altLang="zh-CN" sz="1200" dirty="0"/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（2）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图像法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：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根据测得的实验数据在坐标纸上描点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然后用平</a:t>
                          </a:r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滑的曲线将这些点连接起来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。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优点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：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能够直观地描述固体熔化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时温度随时间的变化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39" name="P_7_BD#1710dd0ba?colgroup=2,27&amp;vcp=1&amp;pid=27671f586&amp;color=0,0,0&amp;mp=1&amp;vtp=1&amp;vaab=1&amp;bt=1&amp;bbb=1&amp;hb=1"/>
              <p:cNvGraphicFramePr>
                <a:graphicFrameLocks noGrp="1"/>
              </p:cNvGraphicFramePr>
              <p:nvPr/>
            </p:nvGraphicFramePr>
            <p:xfrm>
              <a:off x="517906" y="554146"/>
              <a:ext cx="11091672" cy="5067872"/>
            </p:xfrm>
            <a:graphic>
              <a:graphicData uri="http://schemas.openxmlformats.org/drawingml/2006/table">
                <a:tbl>
                  <a:tblPr/>
                  <a:tblGrid>
                    <a:gridCol w="1143000"/>
                    <a:gridCol w="9948672"/>
                  </a:tblGrid>
                  <a:tr h="5562600"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实验</a:t>
                          </a:r>
                          <a:endParaRPr lang="en-US" altLang="zh-CN" sz="2800" b="1" i="0">
                            <a:solidFill>
                              <a:srgbClr val="000000"/>
                            </a:solidFill>
                            <a:latin typeface="Times New Roman" panose="02020603050405020304" pitchFamily="34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endParaRPr>
                        </a:p>
                        <a:p>
                          <a:pPr marL="0" lvl="0" indent="0"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方法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  <p:sp>
        <p:nvSpPr>
          <p:cNvPr id="2" name="P_7_BD#1710dd0ba?colgroup=2,27&amp;vcp=1&amp;pid=27671f586&amp;color=0,0,0&amp;mp=1&amp;vtp=1&amp;vaab=1&amp;bt=1&amp;bbb=1"/>
          <p:cNvSpPr txBox="1"/>
          <p:nvPr/>
        </p:nvSpPr>
        <p:spPr>
          <a:xfrm>
            <a:off x="10913023" y="554400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</a:p>
        </p:txBody>
      </p:sp>
      <p:sp>
        <p:nvSpPr>
          <p:cNvPr id="3" name="P_7_BD#1710dd0ba?colgroup=2,27&amp;vcp=1&amp;pid=27671f586&amp;color=0,0,0&amp;mp=1&amp;vtp=1&amp;vaab=1&amp;bt=1&amp;bbb=1&amp;hb=1&amp;uw=1"/>
          <p:cNvSpPr/>
          <p:nvPr/>
        </p:nvSpPr>
        <p:spPr>
          <a:xfrm>
            <a:off x="2643496" y="4476699"/>
            <a:ext cx="1066864" cy="564833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5260"/>
              </a:lnSpc>
            </a:pP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r>
              <a:rPr lang="en-US" altLang="zh-CN" sz="2800" u="wavy">
                <a:solidFill>
                  <a:srgbClr val="000000"/>
                </a:solidFill>
                <a:latin typeface="宋体" panose="02010600030101010101" pitchFamily="2" charset="-122"/>
              </a:rPr>
              <a:t>      </a:t>
            </a: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endParaRPr lang="zh-CN" altLang="en-US" sz="100" u="wavy" spc="-1030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4" name="P_7_BD#1710dd0ba?colgroup=2,27&amp;vcp=1&amp;pid=27671f586&amp;color=0,0,0&amp;mp=1&amp;vtp=1&amp;vaab=1&amp;bt=1&amp;bbb=1&amp;hb=1&amp;uw=1"/>
          <p:cNvSpPr/>
          <p:nvPr/>
        </p:nvSpPr>
        <p:spPr>
          <a:xfrm>
            <a:off x="11165196" y="4504004"/>
            <a:ext cx="444500" cy="564833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5260"/>
              </a:lnSpc>
            </a:pP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r>
              <a:rPr lang="en-US" altLang="zh-CN" sz="2800" u="wavy">
                <a:solidFill>
                  <a:srgbClr val="000000"/>
                </a:solidFill>
                <a:latin typeface="宋体" panose="02010600030101010101" pitchFamily="2" charset="-122"/>
              </a:rPr>
              <a:t>   </a:t>
            </a: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endParaRPr lang="zh-CN" altLang="en-US" sz="100" u="wavy" spc="-1030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5" name="P_7_BD#1710dd0ba?colgroup=2,27&amp;vcp=1&amp;pid=27671f586&amp;color=0,0,0&amp;mp=1&amp;vtp=1&amp;vaab=1&amp;bt=1&amp;bbb=1&amp;hb=1&amp;uw=1"/>
          <p:cNvSpPr/>
          <p:nvPr/>
        </p:nvSpPr>
        <p:spPr>
          <a:xfrm>
            <a:off x="1682496" y="5049469"/>
            <a:ext cx="1494400" cy="564833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5260"/>
              </a:lnSpc>
            </a:pP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r>
              <a:rPr lang="en-US" altLang="zh-CN" sz="2800" u="wavy">
                <a:solidFill>
                  <a:srgbClr val="000000"/>
                </a:solidFill>
                <a:latin typeface="宋体" panose="02010600030101010101" pitchFamily="2" charset="-122"/>
              </a:rPr>
              <a:t>         </a:t>
            </a: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endParaRPr lang="zh-CN" altLang="en-US" sz="100" u="wavy" spc="-1030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>
    <p:split dir="in"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" name="P_7_BD#1710dd0ba?colgroup=2,27&amp;vcp=1&amp;pid=27671f586&amp;color=0,0,0&amp;vtp=1&amp;vaab=1&amp;bt=1&amp;bbb=1&amp;hb=1"/>
          <p:cNvGraphicFramePr>
            <a:graphicFrameLocks noGrp="1"/>
          </p:cNvGraphicFramePr>
          <p:nvPr/>
        </p:nvGraphicFramePr>
        <p:xfrm>
          <a:off x="539496" y="2092166"/>
          <a:ext cx="11091672" cy="3378264"/>
        </p:xfrm>
        <a:graphic>
          <a:graphicData uri="http://schemas.openxmlformats.org/drawingml/2006/table">
            <a:tbl>
              <a:tblPr/>
              <a:tblGrid>
                <a:gridCol w="1143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9486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78264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注意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事项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（1）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探究过程中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要用水浴法加热</a:t>
                      </a:r>
                      <a:endParaRPr lang="en-US" altLang="zh-CN" sz="1200" dirty="0"/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2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）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组装实验器材的顺序为从下到上</a:t>
                      </a:r>
                      <a:endParaRPr lang="en-US" altLang="zh-CN" sz="1200" dirty="0"/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3）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严禁用点燃的酒精灯引燃另一酒精灯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酒精灯必须用灯帽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盖灭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不能用嘴吹灭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再取下灯帽散热后盖好</a:t>
                      </a:r>
                      <a:endParaRPr lang="en-US" altLang="zh-CN" sz="1200" dirty="0"/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4）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在用描点法作熔化图像时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应将所描的点用平滑曲线相连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尽量使点均匀分布在线的两侧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" name="P_7_BD#1710dd0ba?colgroup=2,27&amp;vcp=1&amp;pid=27671f586&amp;color=0,0,0&amp;vtp=1&amp;vaab=1&amp;bt=1&amp;bbb=1"/>
          <p:cNvSpPr txBox="1"/>
          <p:nvPr/>
        </p:nvSpPr>
        <p:spPr>
          <a:xfrm>
            <a:off x="10913023" y="1383760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</a:p>
        </p:txBody>
      </p:sp>
      <p:sp>
        <p:nvSpPr>
          <p:cNvPr id="3" name="P_7_BD#1710dd0ba?colgroup=2,27&amp;vcp=1&amp;pid=27671f586&amp;color=0,0,0&amp;vtp=1&amp;vaab=1&amp;bt=1&amp;bbb=1&amp;hb=1&amp;uw=1"/>
          <p:cNvSpPr/>
          <p:nvPr/>
        </p:nvSpPr>
        <p:spPr>
          <a:xfrm>
            <a:off x="5475596" y="2118740"/>
            <a:ext cx="1066864" cy="564833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5260"/>
              </a:lnSpc>
            </a:pP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r>
              <a:rPr lang="en-US" altLang="zh-CN" sz="2800" u="wavy">
                <a:solidFill>
                  <a:srgbClr val="000000"/>
                </a:solidFill>
                <a:latin typeface="宋体" panose="02010600030101010101" pitchFamily="2" charset="-122"/>
              </a:rPr>
              <a:t>      </a:t>
            </a: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endParaRPr lang="zh-CN" altLang="en-US" sz="100" u="wavy" spc="-1030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4" name="P_7_BD#1710dd0ba?colgroup=2,27&amp;vcp=1&amp;pid=27671f586&amp;color=0,0,0&amp;vtp=1&amp;vaab=1&amp;bt=1&amp;bbb=1&amp;hb=1&amp;uw=1"/>
          <p:cNvSpPr/>
          <p:nvPr/>
        </p:nvSpPr>
        <p:spPr>
          <a:xfrm>
            <a:off x="6199496" y="2690240"/>
            <a:ext cx="1422464" cy="564833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5260"/>
              </a:lnSpc>
            </a:pP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r>
              <a:rPr lang="en-US" altLang="zh-CN" sz="2800" u="wavy">
                <a:solidFill>
                  <a:srgbClr val="000000"/>
                </a:solidFill>
                <a:latin typeface="宋体" panose="02010600030101010101" pitchFamily="2" charset="-122"/>
              </a:rPr>
              <a:t>        </a:t>
            </a: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endParaRPr lang="zh-CN" altLang="en-US" sz="100" u="wavy" spc="-1030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5" name="P_7_BD#1710dd0ba?colgroup=2,27&amp;vcp=1&amp;pid=27671f586&amp;color=0,0,0&amp;vtp=1&amp;vaab=1&amp;bt=1&amp;bbb=1&amp;hb=1&amp;uw=1"/>
          <p:cNvSpPr/>
          <p:nvPr/>
        </p:nvSpPr>
        <p:spPr>
          <a:xfrm>
            <a:off x="10453996" y="3261740"/>
            <a:ext cx="1155700" cy="564833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5260"/>
              </a:lnSpc>
            </a:pP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r>
              <a:rPr lang="en-US" altLang="zh-CN" sz="2800" u="wavy">
                <a:solidFill>
                  <a:srgbClr val="000000"/>
                </a:solidFill>
                <a:latin typeface="宋体" panose="02010600030101010101" pitchFamily="2" charset="-122"/>
              </a:rPr>
              <a:t>       </a:t>
            </a: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endParaRPr lang="zh-CN" altLang="en-US" sz="100" u="wavy" spc="-1030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6" name="P_7_BD#1710dd0ba?colgroup=2,27&amp;vcp=1&amp;pid=27671f586&amp;color=0,0,0&amp;vtp=1&amp;vaab=1&amp;bt=1&amp;bbb=1&amp;hb=1&amp;uw=1"/>
          <p:cNvSpPr/>
          <p:nvPr/>
        </p:nvSpPr>
        <p:spPr>
          <a:xfrm>
            <a:off x="1682496" y="3820540"/>
            <a:ext cx="783200" cy="564833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5260"/>
              </a:lnSpc>
            </a:pP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r>
              <a:rPr lang="en-US" altLang="zh-CN" sz="2800" u="wavy">
                <a:solidFill>
                  <a:srgbClr val="000000"/>
                </a:solidFill>
                <a:latin typeface="宋体" panose="02010600030101010101" pitchFamily="2" charset="-122"/>
              </a:rPr>
              <a:t>     </a:t>
            </a: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endParaRPr lang="zh-CN" altLang="en-US" sz="100" u="wavy" spc="-1030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7" name="P_7_BD#1710dd0ba?colgroup=2,27&amp;vcp=1&amp;pid=27671f586&amp;color=0,0,0&amp;vtp=1&amp;vaab=1&amp;bt=1&amp;bbb=1&amp;hb=1&amp;uw=1"/>
          <p:cNvSpPr/>
          <p:nvPr/>
        </p:nvSpPr>
        <p:spPr>
          <a:xfrm>
            <a:off x="9387196" y="4392040"/>
            <a:ext cx="1422464" cy="564833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5260"/>
              </a:lnSpc>
            </a:pP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r>
              <a:rPr lang="en-US" altLang="zh-CN" sz="2800" u="wavy">
                <a:solidFill>
                  <a:srgbClr val="000000"/>
                </a:solidFill>
                <a:latin typeface="宋体" panose="02010600030101010101" pitchFamily="2" charset="-122"/>
              </a:rPr>
              <a:t>        </a:t>
            </a: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endParaRPr lang="zh-CN" altLang="en-US" sz="100" u="wavy" spc="-1030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>
    <p:split dir="in"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1" name="P_7_BD#1710dd0ba?colgroup=2,27&amp;vcp=1&amp;pid=27671f586&amp;color=0,0,0&amp;mp=1&amp;vtp=1&amp;vaab=1&amp;bt=1&amp;bbb=1&amp;hb=1"/>
          <p:cNvGraphicFramePr>
            <a:graphicFrameLocks noGrp="1"/>
          </p:cNvGraphicFramePr>
          <p:nvPr/>
        </p:nvGraphicFramePr>
        <p:xfrm>
          <a:off x="539496" y="1722850"/>
          <a:ext cx="11091672" cy="4116896"/>
        </p:xfrm>
        <a:graphic>
          <a:graphicData uri="http://schemas.openxmlformats.org/drawingml/2006/table">
            <a:tbl>
              <a:tblPr/>
              <a:tblGrid>
                <a:gridCol w="1143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9486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440940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实验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结论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19600"/>
                        </a:lnSpc>
                      </a:pPr>
                      <a:r>
                        <a:rPr lang="en-US" altLang="zh-CN" sz="10950" b="0" i="0" kern="0" spc="-99900">
                          <a:solidFill>
                            <a:srgbClr val="FFFFFF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_________________________________________________________________________________________________________________________________________________________________</a:t>
                      </a:r>
                      <a:endParaRPr lang="en-US" altLang="zh-CN" sz="900" spc="0" dirty="0">
                        <a:latin typeface="宋体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595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评估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交流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若海波熔化过程的时间太短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则不便于观察熔化时的实验现象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和记录实验数据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可以通过增加水的质量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增加海波的质量或</a:t>
                      </a:r>
                      <a:endParaRPr lang="en-US" altLang="zh-CN" sz="100" b="0" i="0" kern="0" spc="-99900">
                        <a:solidFill>
                          <a:srgbClr val="FFFFFF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调小酒精灯火焰来改进实验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7_BD#1710dd0ba?colgroup=2,27&amp;vcp=1&amp;pid=27671f586&amp;color=0,0,0&amp;mp=1&amp;vtp=1&amp;vaab=1&amp;bt=1&amp;bbb=1"/>
          <p:cNvSpPr txBox="1"/>
          <p:nvPr/>
        </p:nvSpPr>
        <p:spPr>
          <a:xfrm>
            <a:off x="10913023" y="1014444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</a:p>
        </p:txBody>
      </p:sp>
      <p:sp>
        <p:nvSpPr>
          <p:cNvPr id="4" name="P_7_BD#1710dd0ba?colgroup=2,27&amp;vcp=1&amp;pid=27671f586&amp;color=0,0,0&amp;mp=1&amp;vtp=1&amp;vaab=1&amp;bt=1&amp;bbb=1&amp;hb=1&amp;uw=1"/>
          <p:cNvSpPr/>
          <p:nvPr/>
        </p:nvSpPr>
        <p:spPr>
          <a:xfrm>
            <a:off x="6364596" y="4755261"/>
            <a:ext cx="1778064" cy="564833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5260"/>
              </a:lnSpc>
            </a:pP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r>
              <a:rPr lang="en-US" altLang="zh-CN" sz="2800" u="wavy">
                <a:solidFill>
                  <a:srgbClr val="000000"/>
                </a:solidFill>
                <a:latin typeface="宋体" panose="02010600030101010101" pitchFamily="2" charset="-122"/>
              </a:rPr>
              <a:t>          </a:t>
            </a: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endParaRPr lang="zh-CN" altLang="en-US" sz="100" u="wavy" spc="-1030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5" name="P_7_BD#1710dd0ba?colgroup=2,27&amp;vcp=1&amp;pid=27671f586&amp;color=0,0,0&amp;mp=1&amp;vtp=1&amp;vaab=1&amp;bt=1&amp;bbb=1&amp;hb=1&amp;uw=1"/>
          <p:cNvSpPr/>
          <p:nvPr/>
        </p:nvSpPr>
        <p:spPr>
          <a:xfrm>
            <a:off x="8841096" y="4755261"/>
            <a:ext cx="2133664" cy="564833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5260"/>
              </a:lnSpc>
            </a:pP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r>
              <a:rPr lang="en-US" altLang="zh-CN" sz="2800" u="wavy">
                <a:solidFill>
                  <a:srgbClr val="000000"/>
                </a:solidFill>
                <a:latin typeface="宋体" panose="02010600030101010101" pitchFamily="2" charset="-122"/>
              </a:rPr>
              <a:t>            </a:t>
            </a: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endParaRPr lang="zh-CN" altLang="en-US" sz="100" u="wavy" spc="-1030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6" name="P_7_BD#1710dd0ba?colgroup=2,27&amp;vcp=1&amp;pid=27671f586&amp;color=0,0,0&amp;mp=1&amp;vtp=1&amp;vaab=1&amp;bt=1&amp;bbb=1&amp;hb=1&amp;uw=1"/>
          <p:cNvSpPr/>
          <p:nvPr/>
        </p:nvSpPr>
        <p:spPr>
          <a:xfrm>
            <a:off x="1754496" y="5316251"/>
            <a:ext cx="2489264" cy="488633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4460"/>
              </a:lnSpc>
            </a:pP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r>
              <a:rPr lang="en-US" altLang="zh-CN" sz="2800" u="wavy">
                <a:solidFill>
                  <a:srgbClr val="000000"/>
                </a:solidFill>
                <a:latin typeface="宋体" panose="02010600030101010101" pitchFamily="2" charset="-122"/>
              </a:rPr>
              <a:t>              </a:t>
            </a: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endParaRPr lang="zh-CN" altLang="en-US" sz="100" u="wavy" spc="-1030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73633" y="2021204"/>
            <a:ext cx="8072883" cy="1907058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2" name="P_7_BD#1710dd0ba?colgroup=2,27&amp;vcp=1&amp;pid=27671f586&amp;color=0,0,0&amp;vtp=1&amp;vaab=1&amp;bt=1&amp;bbb=1&amp;hb=1"/>
          <p:cNvGraphicFramePr>
            <a:graphicFrameLocks noGrp="1"/>
          </p:cNvGraphicFramePr>
          <p:nvPr/>
        </p:nvGraphicFramePr>
        <p:xfrm>
          <a:off x="539496" y="1273524"/>
          <a:ext cx="11091672" cy="5015548"/>
        </p:xfrm>
        <a:graphic>
          <a:graphicData uri="http://schemas.openxmlformats.org/drawingml/2006/table">
            <a:tbl>
              <a:tblPr/>
              <a:tblGrid>
                <a:gridCol w="1143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9486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015548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深入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拓展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（1）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探究过程中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用水浴法加热而不直接对试管加热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目的是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让固体受热均匀且升温缓慢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便于观察和记录数据</a:t>
                      </a:r>
                      <a:endParaRPr lang="en-US" altLang="zh-CN" sz="1200" dirty="0"/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2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）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被加热的固体颗粒越细越好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这样能使其与温度计接触更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充分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保证测温准确</a:t>
                      </a:r>
                      <a:endParaRPr lang="en-US" altLang="zh-CN" sz="1200" dirty="0"/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3）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观察实验现象或熔化图像发现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海波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晶体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）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熔化前后温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度变化的快慢不同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这是因为海波处于固态和液态时的比热容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不同</a:t>
                      </a:r>
                      <a:endParaRPr lang="en-US" altLang="zh-CN" sz="1200" dirty="0"/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4）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由熔化图像知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海波有固定的熔点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是晶体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石蜡没有固</a:t>
                      </a:r>
                    </a:p>
                    <a:p>
                      <a:pPr marL="0" lvl="0" indent="0" algn="l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定的熔点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是非晶体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" name="P_7_BD#1710dd0ba?colgroup=2,27&amp;vcp=1&amp;pid=27671f586&amp;color=0,0,0&amp;vtp=1&amp;vaab=1&amp;bt=1&amp;bbb=1"/>
          <p:cNvSpPr txBox="1"/>
          <p:nvPr/>
        </p:nvSpPr>
        <p:spPr>
          <a:xfrm>
            <a:off x="10913023" y="565118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</a:p>
        </p:txBody>
      </p:sp>
      <p:sp>
        <p:nvSpPr>
          <p:cNvPr id="3" name="P_7_BD#1710dd0ba?colgroup=2,27&amp;vcp=1&amp;pid=27671f586&amp;color=0,0,0&amp;vtp=1&amp;vaab=1&amp;bt=1&amp;bbb=1&amp;hb=1&amp;uw=1"/>
          <p:cNvSpPr/>
          <p:nvPr/>
        </p:nvSpPr>
        <p:spPr>
          <a:xfrm>
            <a:off x="2821296" y="1848040"/>
            <a:ext cx="3200464" cy="564833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5260"/>
              </a:lnSpc>
            </a:pP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r>
              <a:rPr lang="en-US" altLang="zh-CN" sz="2800" u="wavy">
                <a:solidFill>
                  <a:srgbClr val="000000"/>
                </a:solidFill>
                <a:latin typeface="宋体" panose="02010600030101010101" pitchFamily="2" charset="-122"/>
              </a:rPr>
              <a:t>                  </a:t>
            </a: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endParaRPr lang="zh-CN" altLang="en-US" sz="100" u="wavy" spc="-1030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4" name="P_7_BD#1710dd0ba?colgroup=2,27&amp;vcp=1&amp;pid=27671f586&amp;color=0,0,0&amp;vtp=1&amp;vaab=1&amp;bt=1&amp;bbb=1&amp;hb=1&amp;uw=1"/>
          <p:cNvSpPr/>
          <p:nvPr/>
        </p:nvSpPr>
        <p:spPr>
          <a:xfrm>
            <a:off x="4777096" y="2419540"/>
            <a:ext cx="2133664" cy="564833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5260"/>
              </a:lnSpc>
            </a:pP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r>
              <a:rPr lang="en-US" altLang="zh-CN" sz="2800" u="wavy">
                <a:solidFill>
                  <a:srgbClr val="000000"/>
                </a:solidFill>
                <a:latin typeface="宋体" panose="02010600030101010101" pitchFamily="2" charset="-122"/>
              </a:rPr>
              <a:t>            </a:t>
            </a: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endParaRPr lang="zh-CN" altLang="en-US" sz="100" u="wavy" spc="-1030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5" name="P_7_BD#1710dd0ba?colgroup=2,27&amp;vcp=1&amp;pid=27671f586&amp;color=0,0,0&amp;vtp=1&amp;vaab=1&amp;bt=1&amp;bbb=1&amp;hb=1&amp;uw=1"/>
          <p:cNvSpPr/>
          <p:nvPr/>
        </p:nvSpPr>
        <p:spPr>
          <a:xfrm>
            <a:off x="10276196" y="4108641"/>
            <a:ext cx="1155700" cy="564833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5260"/>
              </a:lnSpc>
            </a:pP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r>
              <a:rPr lang="en-US" altLang="zh-CN" sz="2800" u="wavy">
                <a:solidFill>
                  <a:srgbClr val="000000"/>
                </a:solidFill>
                <a:latin typeface="宋体" panose="02010600030101010101" pitchFamily="2" charset="-122"/>
              </a:rPr>
              <a:t>       </a:t>
            </a: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endParaRPr lang="zh-CN" altLang="en-US" sz="100" u="wavy" spc="-1030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6" name="P_7_BD#1710dd0ba?colgroup=2,27&amp;vcp=1&amp;pid=27671f586&amp;color=0,0,0&amp;vtp=1&amp;vaab=1&amp;bt=1&amp;bbb=1&amp;hb=1&amp;uw=1"/>
          <p:cNvSpPr/>
          <p:nvPr/>
        </p:nvSpPr>
        <p:spPr>
          <a:xfrm>
            <a:off x="1682496" y="4667441"/>
            <a:ext cx="783200" cy="564833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5260"/>
              </a:lnSpc>
            </a:pP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r>
              <a:rPr lang="en-US" altLang="zh-CN" sz="2800" u="wavy">
                <a:solidFill>
                  <a:srgbClr val="000000"/>
                </a:solidFill>
                <a:latin typeface="宋体" panose="02010600030101010101" pitchFamily="2" charset="-122"/>
              </a:rPr>
              <a:t>     </a:t>
            </a: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endParaRPr lang="zh-CN" altLang="en-US" sz="100" u="wavy" spc="-1030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7" name="P_7_BD#1710dd0ba?colgroup=2,27&amp;vcp=1&amp;pid=27671f586&amp;color=0,0,0&amp;vtp=1&amp;vaab=1&amp;bt=1&amp;bbb=1&amp;hb=1&amp;uw=1"/>
          <p:cNvSpPr/>
          <p:nvPr/>
        </p:nvSpPr>
        <p:spPr>
          <a:xfrm>
            <a:off x="5831196" y="5238941"/>
            <a:ext cx="5753100" cy="564833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5260"/>
              </a:lnSpc>
            </a:pP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r>
              <a:rPr lang="en-US" altLang="zh-CN" sz="2800" u="wavy">
                <a:solidFill>
                  <a:srgbClr val="000000"/>
                </a:solidFill>
                <a:latin typeface="宋体" panose="02010600030101010101" pitchFamily="2" charset="-122"/>
              </a:rPr>
              <a:t>                                 </a:t>
            </a: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endParaRPr lang="zh-CN" altLang="en-US" sz="100" u="wavy" spc="-1030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8" name="P_7_BD#1710dd0ba?colgroup=2,27&amp;vcp=1&amp;pid=27671f586&amp;color=0,0,0&amp;vtp=1&amp;vaab=1&amp;bt=1&amp;bbb=1&amp;hb=1&amp;uw=1"/>
          <p:cNvSpPr/>
          <p:nvPr/>
        </p:nvSpPr>
        <p:spPr>
          <a:xfrm>
            <a:off x="1682496" y="5800757"/>
            <a:ext cx="3259700" cy="469583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4260"/>
              </a:lnSpc>
            </a:pP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r>
              <a:rPr lang="en-US" altLang="zh-CN" sz="2800" u="wavy">
                <a:solidFill>
                  <a:srgbClr val="000000"/>
                </a:solidFill>
                <a:latin typeface="宋体" panose="02010600030101010101" pitchFamily="2" charset="-122"/>
              </a:rPr>
              <a:t>                   </a:t>
            </a: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endParaRPr lang="zh-CN" altLang="en-US" sz="100" u="wavy" spc="-1030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>
    <p:split dir="in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_6_BD#59c5d3f90?vcp=1&amp;pid=b0ed01781&amp;color=0,0,0&amp;tib=255,255,255&amp;vtp=1&amp;vaab=1&amp;bt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39496" y="1069848"/>
            <a:ext cx="11073384" cy="4718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7_BD.60_1#d0c44b709?vcp=1&amp;vis=1&amp;pid=27671f586&amp;color=0,0,0&amp;vtp=1&amp;vaab=1&amp;bt=1&amp;bbb=1&amp;hb=1"/>
          <p:cNvSpPr/>
          <p:nvPr/>
        </p:nvSpPr>
        <p:spPr>
          <a:xfrm>
            <a:off x="539496" y="1039082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例1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图16-8甲是用海波和石蜡探究“固体熔化时温度的变化规律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”的实验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装置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pic>
        <p:nvPicPr>
          <p:cNvPr id="3" name="QO_7_BD.60_2#d0c44b709?iti=20&amp;vcp=1&amp;vis=1&amp;pid=27671f586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209544" y="2376011"/>
            <a:ext cx="5769864" cy="2743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7_BD.60_3#d0c44b709?iti=20&amp;vcp=1&amp;vis=1&amp;pid=27671f586&amp;color=0,0,0&amp;vtp=1&amp;vaab=1&amp;bbb=1"/>
          <p:cNvSpPr/>
          <p:nvPr/>
        </p:nvSpPr>
        <p:spPr>
          <a:xfrm>
            <a:off x="5549964" y="5246211"/>
            <a:ext cx="10890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图16-8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8_BD.61_1#a90e8da7a?vcp=1&amp;vis=1&amp;pid=d0c44b709&amp;color=0,0,0&amp;mp=1&amp;vtp=1&amp;vaab=1&amp;bbb=1&amp;hb=1"/>
              <p:cNvSpPr/>
              <p:nvPr/>
            </p:nvSpPr>
            <p:spPr>
              <a:xfrm>
                <a:off x="291846" y="537300"/>
                <a:ext cx="11109960" cy="2163382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4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（1）组装器材时，应先固定图16-8甲中的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（选填“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”“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”或“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𝐶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”）。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44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（2）开始实验后，某一时刻温度计的示数如图甲所示，温度为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</a:t>
                </a:r>
                <a14:m>
                  <m:oMath xmlns:m="http://schemas.openxmlformats.org/officeDocument/2006/math"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℃</m:t>
                    </m:r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B_8_BD.61_1#a90e8da7a?vcp=1&amp;vis=1&amp;pid=d0c44b709&amp;color=0,0,0&amp;mp=1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1846" y="537300"/>
                <a:ext cx="11109960" cy="2163382"/>
              </a:xfrm>
              <a:prstGeom prst="rect">
                <a:avLst/>
              </a:prstGeom>
              <a:blipFill rotWithShape="1">
                <a:blip r:embed="rId2"/>
                <a:stretch>
                  <a:fillRect l="-3" t="-4" r="-6152" b="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8_BD.63_1#fcc62dc1e?vcp=1&amp;vis=1&amp;pid=d0c44b709&amp;color=0,0,0&amp;vtp=1&amp;vaab=1&amp;bbb=1&amp;hb=1"/>
              <p:cNvSpPr/>
              <p:nvPr/>
            </p:nvSpPr>
            <p:spPr>
              <a:xfrm>
                <a:off x="293370" y="1738040"/>
                <a:ext cx="11109960" cy="1604582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4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（3）根据实验数据绘制的两种物质熔化时温度随时间变化的图像如图</a:t>
                </a:r>
              </a:p>
              <a:p>
                <a:pPr latinLnBrk="1">
                  <a:lnSpc>
                    <a:spcPts val="44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16-8乙所示，由图像可知石蜡是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（选填“晶体”或“非晶体”），</a:t>
                </a:r>
              </a:p>
              <a:p>
                <a:pPr latinLnBrk="1">
                  <a:lnSpc>
                    <a:spcPts val="42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海波熔化持续了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min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B_8_BD.63_1#fcc62dc1e?vcp=1&amp;vis=1&amp;pid=d0c44b709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3370" y="1738040"/>
                <a:ext cx="11109960" cy="1604582"/>
              </a:xfrm>
              <a:prstGeom prst="rect">
                <a:avLst/>
              </a:prstGeom>
              <a:blipFill rotWithShape="1">
                <a:blip r:embed="rId3"/>
                <a:stretch>
                  <a:fillRect t="-3" b="-28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QB_8_BD.64_1#ee9263deb?vcp=1&amp;vis=1&amp;pid=d0c44b709&amp;color=0,0,0&amp;vtp=1&amp;vaab=1&amp;bbb=1"/>
          <p:cNvSpPr/>
          <p:nvPr/>
        </p:nvSpPr>
        <p:spPr>
          <a:xfrm>
            <a:off x="293370" y="3343066"/>
            <a:ext cx="11109960" cy="21633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4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（4）由实验可得到晶体熔化特点：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44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（5）由实验可知，晶体的温度等于熔点时，</a:t>
            </a:r>
          </a:p>
          <a:p>
            <a:pPr marL="0" marR="0" lvl="0" indent="0" defTabSz="914400" rtl="0" eaLnBrk="1" fontAlgn="auto" latinLnBrk="1" hangingPunct="1">
              <a:lnSpc>
                <a:spcPts val="44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可能处于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态。（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填字母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	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A.固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		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B.液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		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C.固液共存</a:t>
            </a:r>
            <a:endParaRPr lang="en-US" altLang="zh-CN" sz="2800" dirty="0"/>
          </a:p>
        </p:txBody>
      </p:sp>
      <p:pic>
        <p:nvPicPr>
          <p:cNvPr id="6" name="QO_7_BD.60_2#d0c44b709?iti=20&amp;vcp=1&amp;vis=1&amp;pid=27671f586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10449" y="3085783"/>
            <a:ext cx="4712653" cy="22405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7" name="QO_7_BD.60_3#d0c44b709?iti=20&amp;vcp=1&amp;vis=1&amp;pid=27671f586&amp;color=0,0,0&amp;vtp=1&amp;vaab=1&amp;bbb=1"/>
          <p:cNvSpPr/>
          <p:nvPr/>
        </p:nvSpPr>
        <p:spPr>
          <a:xfrm>
            <a:off x="8979409" y="5891549"/>
            <a:ext cx="10890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图16-8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8_BD.66_1#a90e8da7a?vcp=1&amp;vis=1&amp;pid=d0c44b709&amp;color=0,0,0&amp;vtp=1&amp;vaab=1&amp;bt=1&amp;bbb=1"/>
              <p:cNvSpPr/>
              <p:nvPr/>
            </p:nvSpPr>
            <p:spPr>
              <a:xfrm>
                <a:off x="539496" y="1265396"/>
                <a:ext cx="11109960" cy="5536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9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（1）组装器材时，应先固定图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16-8甲中的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选填“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”“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”或“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𝐶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”）。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B_8_BD.66_1#a90e8da7a?vcp=1&amp;vis=1&amp;pid=d0c44b709&amp;color=0,0,0&amp;vtp=1&amp;vaab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265396"/>
                <a:ext cx="11109960" cy="553657"/>
              </a:xfrm>
              <a:prstGeom prst="rect">
                <a:avLst/>
              </a:prstGeom>
              <a:blipFill rotWithShape="1">
                <a:blip r:embed="rId3"/>
                <a:stretch>
                  <a:fillRect l="-3" t="-86" r="3" b="-123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B_8_AN.67_1#a90e8da7a.blank?vcp=1&amp;vis=1&amp;pid=d0c44b709&amp;color=0,0,0&amp;vpa=26&amp;vtp=1&amp;vaab=1"/>
          <p:cNvSpPr/>
          <p:nvPr/>
        </p:nvSpPr>
        <p:spPr>
          <a:xfrm>
            <a:off x="7044278" y="1213961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pic>
        <p:nvPicPr>
          <p:cNvPr id="4" name="QO_7_BD.66_2#a90e8da7a?iti=21&amp;vcp=1&amp;vis=1&amp;pid=d0c44b709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962656" y="1951577"/>
            <a:ext cx="6254496" cy="2971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O_7_BD.66_3#a90e8da7a?iti=21&amp;vcp=1&amp;vis=1&amp;pid=d0c44b709&amp;color=0,0,0&amp;vtp=1&amp;vaab=1&amp;bbb=1"/>
          <p:cNvSpPr/>
          <p:nvPr/>
        </p:nvSpPr>
        <p:spPr>
          <a:xfrm>
            <a:off x="5545392" y="5050377"/>
            <a:ext cx="10890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图16-8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8_BD.68_1#537affe83?vcp=1&amp;vis=1&amp;pid=d0c44b709&amp;color=0,0,0&amp;vtp=1&amp;vaab=1&amp;bt=1&amp;bbb=1"/>
              <p:cNvSpPr/>
              <p:nvPr/>
            </p:nvSpPr>
            <p:spPr>
              <a:xfrm>
                <a:off x="539496" y="1279112"/>
                <a:ext cx="11634788" cy="5536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9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（2）开始实验后，某一时刻温度计的示数如图甲所示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，温度为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℃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B_8_BD.68_1#537affe83?vcp=1&amp;vis=1&amp;pid=d0c44b709&amp;color=0,0,0&amp;vtp=1&amp;vaab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279112"/>
                <a:ext cx="11634788" cy="553657"/>
              </a:xfrm>
              <a:prstGeom prst="rect">
                <a:avLst/>
              </a:prstGeom>
              <a:blipFill rotWithShape="1">
                <a:blip r:embed="rId3"/>
                <a:stretch>
                  <a:fillRect l="-3" t="-40" r="1" b="-1235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B_8_AN.69_1#537affe83.blank?vcp=1&amp;vis=1&amp;pid=d0c44b709&amp;color=0,0,0&amp;vpa=27&amp;vtp=1&amp;vaab=1&amp;bbb=1"/>
          <p:cNvSpPr/>
          <p:nvPr/>
        </p:nvSpPr>
        <p:spPr>
          <a:xfrm>
            <a:off x="10328814" y="1227677"/>
            <a:ext cx="6143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38</a:t>
            </a:r>
            <a:endParaRPr lang="en-US" altLang="zh-CN" sz="2800" dirty="0"/>
          </a:p>
        </p:txBody>
      </p:sp>
      <p:pic>
        <p:nvPicPr>
          <p:cNvPr id="4" name="QO_7_BD.68_2#537affe83?iti=22&amp;vcp=1&amp;vis=1&amp;pid=d0c44b709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990088" y="1965293"/>
            <a:ext cx="6208776" cy="2944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O_7_BD.68_3#537affe83?iti=22&amp;vcp=1&amp;vis=1&amp;pid=d0c44b709&amp;color=0,0,0&amp;vtp=1&amp;vaab=1&amp;bbb=1"/>
          <p:cNvSpPr/>
          <p:nvPr/>
        </p:nvSpPr>
        <p:spPr>
          <a:xfrm>
            <a:off x="5549964" y="5036661"/>
            <a:ext cx="10890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图16-8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8_BD.70_1#fcc62dc1e?vcp=1&amp;vis=1&amp;pid=d0c44b709&amp;color=0,0,0&amp;vtp=1&amp;vaab=1&amp;bt=1&amp;bbb=1&amp;hb=1"/>
              <p:cNvSpPr/>
              <p:nvPr/>
            </p:nvSpPr>
            <p:spPr>
              <a:xfrm>
                <a:off x="539496" y="554400"/>
                <a:ext cx="11109960" cy="18490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（3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）根据实验数据绘制的两种物质熔化时温度随时间变化的图像如图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16-8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乙所示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，由图像可知石蜡是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选填“晶体”或“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非晶体”），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海波熔化持续了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min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B_8_BD.70_1#fcc62dc1e?vcp=1&amp;vis=1&amp;pid=d0c44b709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54400"/>
                <a:ext cx="11109960" cy="1849057"/>
              </a:xfrm>
              <a:prstGeom prst="rect">
                <a:avLst/>
              </a:prstGeom>
              <a:blipFill rotWithShape="1">
                <a:blip r:embed="rId3"/>
                <a:stretch>
                  <a:fillRect l="-3" t="-2" r="3" b="-371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B_8_AN.71_1#fcc62dc1e.blank?vcp=1&amp;vis=1&amp;pid=d0c44b709&amp;color=0,0,0&amp;vpa=28&amp;vtp=1&amp;vaab=1&amp;bbb=1"/>
          <p:cNvSpPr/>
          <p:nvPr/>
        </p:nvSpPr>
        <p:spPr>
          <a:xfrm>
            <a:off x="5469477" y="1171620"/>
            <a:ext cx="13255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非晶体</a:t>
            </a:r>
            <a:endParaRPr lang="en-US" altLang="zh-CN" sz="2800" dirty="0"/>
          </a:p>
        </p:txBody>
      </p:sp>
      <p:sp>
        <p:nvSpPr>
          <p:cNvPr id="4" name="QB_8_AN.73_1#fcc62dc1e.blank?vcp=1&amp;vis=1&amp;pid=d0c44b709&amp;color=0,0,0&amp;vpa=29&amp;vtp=1&amp;vaab=1"/>
          <p:cNvSpPr/>
          <p:nvPr/>
        </p:nvSpPr>
        <p:spPr>
          <a:xfrm>
            <a:off x="3039014" y="1798365"/>
            <a:ext cx="4365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</a:t>
            </a:r>
            <a:endParaRPr lang="en-US" altLang="zh-CN" sz="2800" dirty="0"/>
          </a:p>
        </p:txBody>
      </p:sp>
      <p:pic>
        <p:nvPicPr>
          <p:cNvPr id="5" name="QO_7_BD.72_1#fcc62dc1e?iti=23&amp;vcp=1&amp;vis=1&amp;pid=d0c44b709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871216" y="2532044"/>
            <a:ext cx="6455664" cy="3063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6" name="QO_7_BD.72_2#fcc62dc1e?iti=23&amp;vcp=1&amp;vis=1&amp;pid=d0c44b709&amp;color=0,0,0&amp;vtp=1&amp;vaab=1&amp;bbb=1"/>
          <p:cNvSpPr/>
          <p:nvPr/>
        </p:nvSpPr>
        <p:spPr>
          <a:xfrm>
            <a:off x="5554535" y="5722284"/>
            <a:ext cx="10890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图16-8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8_BD.74_1#ee9263deb?vcp=1&amp;vis=1&amp;pid=d0c44b709&amp;color=0,0,0&amp;vtp=1&amp;vaab=1&amp;bt=1&amp;bbb=1"/>
          <p:cNvSpPr/>
          <p:nvPr/>
        </p:nvSpPr>
        <p:spPr>
          <a:xfrm>
            <a:off x="539496" y="1155668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（4）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由实验可得到晶体熔化特点：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8_AN.75_1#ee9263deb.blank?vcp=1&amp;vis=1&amp;pid=d0c44b709&amp;color=0,0,0&amp;vpa=30&amp;vtp=1&amp;vaab=1&amp;bbb=1"/>
          <p:cNvSpPr/>
          <p:nvPr/>
        </p:nvSpPr>
        <p:spPr>
          <a:xfrm>
            <a:off x="6061615" y="1104233"/>
            <a:ext cx="34591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吸收热量，温度不变</a:t>
            </a:r>
            <a:endParaRPr lang="en-US" altLang="zh-CN" sz="2800" dirty="0"/>
          </a:p>
        </p:txBody>
      </p:sp>
      <p:pic>
        <p:nvPicPr>
          <p:cNvPr id="4" name="QO_7_BD.74_2#ee9263deb?iti=24&amp;vcp=1&amp;vis=1&amp;pid=d0c44b709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734056" y="1841849"/>
            <a:ext cx="6711696" cy="3191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O_7_BD.74_3#ee9263deb?iti=24&amp;vcp=1&amp;vis=1&amp;pid=d0c44b709&amp;color=0,0,0&amp;vtp=1&amp;vaab=1&amp;bbb=1"/>
          <p:cNvSpPr/>
          <p:nvPr/>
        </p:nvSpPr>
        <p:spPr>
          <a:xfrm>
            <a:off x="5545391" y="5160105"/>
            <a:ext cx="10890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图16-8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8_BD.76_1#8bf198f43?sp=1&amp;vcp=1&amp;vis=1&amp;pid=d0c44b709&amp;color=0,0,0&amp;vtp=1&amp;vaab=1&amp;bt=1&amp;bbb=1&amp;hb=1"/>
          <p:cNvSpPr/>
          <p:nvPr/>
        </p:nvSpPr>
        <p:spPr>
          <a:xfrm>
            <a:off x="539496" y="557784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3500755" algn="l"/>
                <a:tab pos="696341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（5）由实验可知，晶体的温度等于熔点时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，可能处于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态。</a:t>
            </a:r>
          </a:p>
          <a:p>
            <a:pPr latinLnBrk="1">
              <a:lnSpc>
                <a:spcPts val="5100"/>
              </a:lnSpc>
              <a:tabLst>
                <a:tab pos="3500755" algn="l"/>
                <a:tab pos="696341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填字母）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3500755" algn="l"/>
                <a:tab pos="696341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固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液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.固液共存</a:t>
            </a:r>
            <a:endParaRPr lang="en-US" altLang="zh-CN" sz="2800" dirty="0"/>
          </a:p>
        </p:txBody>
      </p:sp>
      <p:sp>
        <p:nvSpPr>
          <p:cNvPr id="3" name="QB_8_AN.77_1#8bf198f43.blank?vcp=1&amp;vis=1&amp;pid=d0c44b709&amp;color=0,0,0&amp;vpa=31&amp;vtp=1&amp;vaab=1&amp;bbb=1"/>
          <p:cNvSpPr/>
          <p:nvPr/>
        </p:nvSpPr>
        <p:spPr>
          <a:xfrm>
            <a:off x="8906414" y="527304"/>
            <a:ext cx="170021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A、B、C</a:t>
            </a:r>
            <a:endParaRPr lang="en-US" altLang="zh-CN" sz="2800" dirty="0"/>
          </a:p>
        </p:txBody>
      </p:sp>
      <p:pic>
        <p:nvPicPr>
          <p:cNvPr id="4" name="QO_7_BD.76_2#8bf198f43?iti=25&amp;vcp=1&amp;vis=1&amp;pid=d0c44b709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807208" y="2540000"/>
            <a:ext cx="6574536" cy="31181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O_7_BD.76_3#8bf198f43?iti=25&amp;vcp=1&amp;vis=1&amp;pid=d0c44b709&amp;color=0,0,0&amp;vtp=1&amp;vaab=1&amp;bbb=1"/>
          <p:cNvSpPr/>
          <p:nvPr/>
        </p:nvSpPr>
        <p:spPr>
          <a:xfrm>
            <a:off x="5549964" y="5785104"/>
            <a:ext cx="10890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图16-8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7_BD#453964ffd?vcp=1&amp;pid=27671f586&amp;color=0,0,0&amp;vtp=1&amp;vaab=1&amp;bt=1&amp;bbb=1"/>
          <p:cNvSpPr/>
          <p:nvPr/>
        </p:nvSpPr>
        <p:spPr>
          <a:xfrm>
            <a:off x="539496" y="143866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拓展考问</a:t>
            </a:r>
            <a:endParaRPr lang="en-US" altLang="zh-CN" sz="3200" dirty="0"/>
          </a:p>
        </p:txBody>
      </p:sp>
      <p:sp>
        <p:nvSpPr>
          <p:cNvPr id="3" name="QO_8_BD.78_1#705e42de4?vcp=1&amp;vis=1&amp;pid=453964ffd&amp;color=0,0,0&amp;vtp=1&amp;vaab=1&amp;bbb=1"/>
          <p:cNvSpPr/>
          <p:nvPr/>
        </p:nvSpPr>
        <p:spPr>
          <a:xfrm>
            <a:off x="539496" y="2256908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在例1实验中：</a:t>
            </a:r>
            <a:endParaRPr lang="en-US" altLang="zh-CN" sz="2800" dirty="0"/>
          </a:p>
        </p:txBody>
      </p:sp>
      <p:sp>
        <p:nvSpPr>
          <p:cNvPr id="4" name="QB_9_BD.79_1#a2b05e0a6?vcp=1&amp;vis=1&amp;pid=705e42de4&amp;color=0,0,0&amp;vtp=1&amp;vaab=1&amp;bbb=1"/>
          <p:cNvSpPr/>
          <p:nvPr/>
        </p:nvSpPr>
        <p:spPr>
          <a:xfrm>
            <a:off x="539496" y="2889104"/>
            <a:ext cx="11109960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（1）若海波用量过少，会导致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（2）在海波熔化的过程中，若撤去酒精灯，则海波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（选填“能”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或“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不能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”）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继续熔化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（3）由图16-8乙可知，海波处于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（选填“固”或“液”）态时升温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较慢，这是因为该状态下海波的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较大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pic>
        <p:nvPicPr>
          <p:cNvPr id="5" name="QO_7_BD.76_2#8bf198f43?iti=25&amp;vcp=1&amp;vis=1&amp;pid=d0c44b709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448424" y="492133"/>
            <a:ext cx="4971225" cy="23577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6" name="QO_7_BD.76_3#8bf198f43?iti=25&amp;vcp=1&amp;vis=1&amp;pid=d0c44b709&amp;color=0,0,0&amp;vtp=1&amp;vaab=1&amp;bbb=1"/>
          <p:cNvSpPr/>
          <p:nvPr/>
        </p:nvSpPr>
        <p:spPr>
          <a:xfrm>
            <a:off x="8168895" y="2844452"/>
            <a:ext cx="1089025" cy="60542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图16-8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9_BD.82_1#a2b05e0a6?vcp=1&amp;vis=1&amp;pid=705e42de4&amp;color=0,0,0&amp;vtp=1&amp;vaab=1&amp;bt=1&amp;bbb=1"/>
          <p:cNvSpPr/>
          <p:nvPr/>
        </p:nvSpPr>
        <p:spPr>
          <a:xfrm>
            <a:off x="539496" y="3071844"/>
            <a:ext cx="11109960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（1）若海波用量过少，会导致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（2）在海波熔化的过程中，若撤去酒精灯，则海波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（选填“能”或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不能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”）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继续熔化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（3）由图16-8乙可知，海波处于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（选填“固”或“液”）态时升温较慢，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这是因为该状态下海波的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较大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9_AN.1_1#a2b05e0a6.blank?vcp=1&amp;vis=1&amp;pid=705e42de4&amp;color=0,0,0&amp;vpa=32&amp;vtp=1&amp;vaab=1&amp;bbb=1"/>
          <p:cNvSpPr/>
          <p:nvPr/>
        </p:nvSpPr>
        <p:spPr>
          <a:xfrm>
            <a:off x="5350415" y="3041364"/>
            <a:ext cx="55927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熔化时间短，等温熔化阶段不明显</a:t>
            </a:r>
            <a:endParaRPr lang="en-US" altLang="zh-CN" sz="2800" dirty="0"/>
          </a:p>
        </p:txBody>
      </p:sp>
      <p:sp>
        <p:nvSpPr>
          <p:cNvPr id="5" name="QB_9_AN.2_1#a2b05e0a6.blank?vcp=1&amp;vis=1&amp;pid=705e42de4&amp;color=0,0,0&amp;vpa=33&amp;vtp=1&amp;vaab=1"/>
          <p:cNvSpPr/>
          <p:nvPr/>
        </p:nvSpPr>
        <p:spPr>
          <a:xfrm>
            <a:off x="8550814" y="3689064"/>
            <a:ext cx="6143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能</a:t>
            </a:r>
            <a:endParaRPr lang="en-US" altLang="zh-CN" sz="2800" dirty="0"/>
          </a:p>
        </p:txBody>
      </p:sp>
      <p:sp>
        <p:nvSpPr>
          <p:cNvPr id="7" name="QB_9_AN.87_1#a2b05e0a6.blank?vcp=1&amp;vis=1&amp;pid=705e42de4&amp;color=0,0,0&amp;vpa=34&amp;vtp=1&amp;vaab=1"/>
          <p:cNvSpPr/>
          <p:nvPr/>
        </p:nvSpPr>
        <p:spPr>
          <a:xfrm>
            <a:off x="5647277" y="4984464"/>
            <a:ext cx="6143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液</a:t>
            </a:r>
            <a:endParaRPr lang="en-US" altLang="zh-CN" sz="2800" dirty="0"/>
          </a:p>
        </p:txBody>
      </p:sp>
      <p:sp>
        <p:nvSpPr>
          <p:cNvPr id="8" name="QB_9_AN.88_1#a2b05e0a6.blank?vcp=1&amp;vis=1&amp;pid=705e42de4&amp;color=0,0,0&amp;vpa=35&amp;vtp=1&amp;vaab=1&amp;bbb=1"/>
          <p:cNvSpPr/>
          <p:nvPr/>
        </p:nvSpPr>
        <p:spPr>
          <a:xfrm>
            <a:off x="4461415" y="5611209"/>
            <a:ext cx="13255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比热容</a:t>
            </a:r>
            <a:endParaRPr lang="en-US" altLang="zh-CN" sz="2800" dirty="0"/>
          </a:p>
        </p:txBody>
      </p:sp>
      <p:pic>
        <p:nvPicPr>
          <p:cNvPr id="4" name="QO_7_BD.76_2#8bf198f43?iti=25&amp;vcp=1&amp;vis=1&amp;pid=d0c44b709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38574" y="589288"/>
            <a:ext cx="4971225" cy="23577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6" name="QO_7_BD.76_3#8bf198f43?iti=25&amp;vcp=1&amp;vis=1&amp;pid=d0c44b709&amp;color=0,0,0&amp;vtp=1&amp;vaab=1&amp;bbb=1"/>
          <p:cNvSpPr/>
          <p:nvPr/>
        </p:nvSpPr>
        <p:spPr>
          <a:xfrm>
            <a:off x="2369440" y="1626522"/>
            <a:ext cx="1089025" cy="60542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图16-8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92466121b?sp=1&amp;vcp=1&amp;pid=aa183c8f3&amp;color=68,178,23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44B2E7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实验2</a:t>
            </a:r>
            <a:r>
              <a:rPr lang="en-US" altLang="zh-CN" sz="3200" b="1" i="0" dirty="0">
                <a:solidFill>
                  <a:srgbClr val="44B2E7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44B2E7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探究水沸腾时温度变化的特点</a:t>
            </a:r>
            <a:endParaRPr lang="en-US" altLang="zh-CN" sz="3200" dirty="0"/>
          </a:p>
        </p:txBody>
      </p:sp>
      <p:graphicFrame>
        <p:nvGraphicFramePr>
          <p:cNvPr id="56" name="P_7_BD#a72f1dd06?colgroup=3,25&amp;vcp=1&amp;pid=92466121b&amp;color=0,0,0&amp;vtp=1&amp;vaab=1&amp;bbb=1"/>
          <p:cNvGraphicFramePr>
            <a:graphicFrameLocks noGrp="1"/>
          </p:cNvGraphicFramePr>
          <p:nvPr/>
        </p:nvGraphicFramePr>
        <p:xfrm>
          <a:off x="539496" y="1324401"/>
          <a:ext cx="11091672" cy="3053588"/>
        </p:xfrm>
        <a:graphic>
          <a:graphicData uri="http://schemas.openxmlformats.org/drawingml/2006/table">
            <a:tbl>
              <a:tblPr/>
              <a:tblGrid>
                <a:gridCol w="157276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51890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053588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注意事项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25200"/>
                        </a:lnSpc>
                      </a:pPr>
                      <a:r>
                        <a:rPr lang="en-US" altLang="zh-CN" sz="14050" b="0" i="0" kern="0" spc="-99900">
                          <a:solidFill>
                            <a:srgbClr val="FFFFFF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_______________________________________________________________________________________________________________________________________________________________</a:t>
                      </a:r>
                      <a:endParaRPr lang="en-US" altLang="zh-CN" sz="900" spc="0" dirty="0">
                        <a:latin typeface="宋体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4" name="P_7_BD#a72f1dd06.table_image?tii=3&amp;vcp=1&amp;pid=92466121b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368296" y="1438447"/>
            <a:ext cx="9006840" cy="28254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_6_BD#59c5d3f90?vcp=1&amp;pid=b0ed01781&amp;color=0,0,0&amp;mp=1&amp;tib=255,255,255&amp;vtp=1&amp;vaab=1&amp;bt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39496" y="1101852"/>
            <a:ext cx="11073384" cy="4654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50" name="P_7_BD#a72f1dd06?colgroup=2,27&amp;vcp=1&amp;pid=92466121b&amp;color=0,0,0&amp;mp=1&amp;vtp=1&amp;vaab=1&amp;bt=1&amp;bbb=1&amp;hb=1"/>
              <p:cNvGraphicFramePr>
                <a:graphicFrameLocks noGrp="1"/>
              </p:cNvGraphicFramePr>
              <p:nvPr/>
            </p:nvGraphicFramePr>
            <p:xfrm>
              <a:off x="539496" y="1808448"/>
              <a:ext cx="11082528" cy="3945700"/>
            </p:xfrm>
            <a:graphic>
              <a:graphicData uri="http://schemas.openxmlformats.org/drawingml/2006/table">
                <a:tbl>
                  <a:tblPr/>
                  <a:tblGrid>
                    <a:gridCol w="960120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10122408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</a:tblGrid>
                  <a:tr h="3945700"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实验</a:t>
                          </a:r>
                        </a:p>
                        <a:p>
                          <a:pPr marL="0" lvl="0" indent="0"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方法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（1）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通过测量多组数据来寻找规律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：</a:t>
                          </a:r>
                          <a:endParaRPr lang="en-US" altLang="zh-CN" sz="1200" dirty="0"/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①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参照图甲组装好实验器材</a:t>
                          </a:r>
                          <a:endParaRPr lang="en-US" altLang="zh-CN" sz="1200" dirty="0"/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②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点燃酒精灯开始加热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观察水中产生气泡的特点</a:t>
                          </a:r>
                          <a:endParaRPr lang="en-US" altLang="zh-CN" sz="1200" dirty="0"/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③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待温度升至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90 ℃</m:t>
                              </m:r>
                            </m:oMath>
                          </a14:m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左右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每隔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0.5 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min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记录一次温度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直至水沸</a:t>
                          </a:r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腾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2 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min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后停止读数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注意观察水沸腾时气泡的特点</a:t>
                          </a:r>
                          <a:endParaRPr lang="en-US" altLang="zh-CN" sz="1200" dirty="0"/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（2）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图像法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：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作出水沸腾时温度和时间的关系曲线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分析实验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现象和图像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得出结论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50" name="P_7_BD#a72f1dd06?colgroup=2,27&amp;vcp=1&amp;pid=92466121b&amp;color=0,0,0&amp;mp=1&amp;vtp=1&amp;vaab=1&amp;bt=1&amp;bbb=1&amp;hb=1"/>
              <p:cNvGraphicFramePr>
                <a:graphicFrameLocks noGrp="1"/>
              </p:cNvGraphicFramePr>
              <p:nvPr/>
            </p:nvGraphicFramePr>
            <p:xfrm>
              <a:off x="539496" y="1808448"/>
              <a:ext cx="11082528" cy="3945700"/>
            </p:xfrm>
            <a:graphic>
              <a:graphicData uri="http://schemas.openxmlformats.org/drawingml/2006/table">
                <a:tbl>
                  <a:tblPr/>
                  <a:tblGrid>
                    <a:gridCol w="960120"/>
                    <a:gridCol w="10122408"/>
                  </a:tblGrid>
                  <a:tr h="3945890"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实验</a:t>
                          </a:r>
                          <a:endParaRPr lang="en-US" altLang="zh-CN" sz="2800" b="1" i="0">
                            <a:solidFill>
                              <a:srgbClr val="000000"/>
                            </a:solidFill>
                            <a:latin typeface="Times New Roman" panose="02020603050405020304" pitchFamily="34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endParaRPr>
                        </a:p>
                        <a:p>
                          <a:pPr marL="0" lvl="0" indent="0"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方法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  <p:sp>
        <p:nvSpPr>
          <p:cNvPr id="2" name="P_7_BD#a72f1dd06?colgroup=2,27&amp;vcp=1&amp;pid=92466121b&amp;color=0,0,0&amp;mp=1&amp;vtp=1&amp;vaab=1&amp;bt=1&amp;bbb=1"/>
          <p:cNvSpPr txBox="1"/>
          <p:nvPr/>
        </p:nvSpPr>
        <p:spPr>
          <a:xfrm>
            <a:off x="10903879" y="1100042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</a:p>
        </p:txBody>
      </p:sp>
      <p:sp>
        <p:nvSpPr>
          <p:cNvPr id="3" name="P_7_BD#a72f1dd06?colgroup=2,27&amp;vcp=1&amp;pid=92466121b&amp;color=0,0,0&amp;mp=1&amp;vtp=1&amp;vaab=1&amp;bt=1&amp;bbb=1&amp;hb=1&amp;uw=1"/>
          <p:cNvSpPr/>
          <p:nvPr/>
        </p:nvSpPr>
        <p:spPr>
          <a:xfrm>
            <a:off x="2460616" y="4677790"/>
            <a:ext cx="1066864" cy="564833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5260"/>
              </a:lnSpc>
            </a:pP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r>
              <a:rPr lang="en-US" altLang="zh-CN" sz="2800" u="wavy">
                <a:solidFill>
                  <a:srgbClr val="000000"/>
                </a:solidFill>
                <a:latin typeface="宋体" panose="02010600030101010101" pitchFamily="2" charset="-122"/>
              </a:rPr>
              <a:t>      </a:t>
            </a: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endParaRPr lang="zh-CN" altLang="en-US" sz="100" u="wavy" spc="-1030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>
    <p:split dir="in"/>
  </p:transition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1" name="P_7_BD#a72f1dd06?colgroup=2,27&amp;vcp=1&amp;pid=92466121b&amp;color=0,0,0&amp;vtp=1&amp;vaab=1&amp;bt=1&amp;bbb=1&amp;hb=1"/>
          <p:cNvGraphicFramePr>
            <a:graphicFrameLocks noGrp="1"/>
          </p:cNvGraphicFramePr>
          <p:nvPr/>
        </p:nvGraphicFramePr>
        <p:xfrm>
          <a:off x="539496" y="1551368"/>
          <a:ext cx="11082528" cy="4459860"/>
        </p:xfrm>
        <a:graphic>
          <a:graphicData uri="http://schemas.openxmlformats.org/drawingml/2006/table">
            <a:tbl>
              <a:tblPr/>
              <a:tblGrid>
                <a:gridCol w="9601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1224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64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注意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事项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1）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按从下到上的顺序组装器材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石棉网的位置要处于最佳加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热位置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用酒精灯外焰加热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）</a:t>
                      </a:r>
                      <a:endParaRPr lang="en-US" altLang="zh-CN" sz="1200" dirty="0"/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2）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烧杯内水的质量要合适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过多则实验时间较长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且沸腾时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水易溅出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过少则实验时间过短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实验数据较少而难以发现规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律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甚至影响温度的测量</a:t>
                      </a:r>
                      <a:endParaRPr lang="en-US" altLang="zh-CN" sz="1200" dirty="0"/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3）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温度计的使用与读数要规范准确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9429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实验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结论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水沸腾时吸热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但温度保持不变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7_BD#a72f1dd06?colgroup=2,27&amp;vcp=1&amp;pid=92466121b&amp;color=0,0,0&amp;vtp=1&amp;vaab=1&amp;bt=1&amp;bbb=1"/>
          <p:cNvSpPr txBox="1"/>
          <p:nvPr/>
        </p:nvSpPr>
        <p:spPr>
          <a:xfrm>
            <a:off x="10903879" y="842962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</a:p>
        </p:txBody>
      </p:sp>
      <p:sp>
        <p:nvSpPr>
          <p:cNvPr id="3" name="P_7_BD#a72f1dd06?colgroup=2,27&amp;vcp=1&amp;pid=92466121b&amp;color=0,0,0&amp;vtp=1&amp;vaab=1&amp;bt=1&amp;bbb=1&amp;hb=1&amp;uw=1"/>
          <p:cNvSpPr/>
          <p:nvPr/>
        </p:nvSpPr>
        <p:spPr>
          <a:xfrm>
            <a:off x="2460616" y="1577943"/>
            <a:ext cx="4267264" cy="564833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5260"/>
              </a:lnSpc>
            </a:pP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r>
              <a:rPr lang="en-US" altLang="zh-CN" sz="2800" u="wavy">
                <a:solidFill>
                  <a:srgbClr val="000000"/>
                </a:solidFill>
                <a:latin typeface="宋体" panose="02010600030101010101" pitchFamily="2" charset="-122"/>
              </a:rPr>
              <a:t>                        </a:t>
            </a: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endParaRPr lang="zh-CN" altLang="en-US" sz="100" u="wavy" spc="-1030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4" name="P_7_BD#a72f1dd06?colgroup=2,27&amp;vcp=1&amp;pid=92466121b&amp;color=0,0,0&amp;vtp=1&amp;vaab=1&amp;bt=1&amp;bbb=1&amp;hb=1&amp;uw=1"/>
          <p:cNvSpPr/>
          <p:nvPr/>
        </p:nvSpPr>
        <p:spPr>
          <a:xfrm>
            <a:off x="2994016" y="2136742"/>
            <a:ext cx="2844864" cy="564833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5260"/>
              </a:lnSpc>
            </a:pP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r>
              <a:rPr lang="en-US" altLang="zh-CN" sz="2800" u="wavy">
                <a:solidFill>
                  <a:srgbClr val="000000"/>
                </a:solidFill>
                <a:latin typeface="宋体" panose="02010600030101010101" pitchFamily="2" charset="-122"/>
              </a:rPr>
              <a:t>                </a:t>
            </a: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endParaRPr lang="zh-CN" altLang="en-US" sz="100" u="wavy" spc="-1030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5" name="P_7_BD#a72f1dd06?colgroup=2,27&amp;vcp=1&amp;pid=92466121b&amp;color=0,0,0&amp;vtp=1&amp;vaab=1&amp;bt=1&amp;bbb=1&amp;hb=1&amp;uw=1"/>
          <p:cNvSpPr/>
          <p:nvPr/>
        </p:nvSpPr>
        <p:spPr>
          <a:xfrm>
            <a:off x="1571616" y="5229289"/>
            <a:ext cx="4965764" cy="469583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4260"/>
              </a:lnSpc>
            </a:pP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r>
              <a:rPr lang="en-US" altLang="zh-CN" sz="2800" u="wavy">
                <a:solidFill>
                  <a:srgbClr val="000000"/>
                </a:solidFill>
                <a:latin typeface="宋体" panose="02010600030101010101" pitchFamily="2" charset="-122"/>
              </a:rPr>
              <a:t>                            </a:t>
            </a: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endParaRPr lang="zh-CN" altLang="en-US" sz="100" u="wavy" spc="-1030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>
    <p:split dir="in"/>
  </p:transition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52" name="P_7_BD#a72f1dd06?colgroup=2,27&amp;vcp=1&amp;pid=92466121b&amp;color=0,0,0&amp;vtp=1&amp;vaab=1&amp;bt=1&amp;bbb=1&amp;hb=1"/>
              <p:cNvGraphicFramePr>
                <a:graphicFrameLocks noGrp="1"/>
              </p:cNvGraphicFramePr>
              <p:nvPr/>
            </p:nvGraphicFramePr>
            <p:xfrm>
              <a:off x="539496" y="1262806"/>
              <a:ext cx="11082528" cy="5042472"/>
            </p:xfrm>
            <a:graphic>
              <a:graphicData uri="http://schemas.openxmlformats.org/drawingml/2006/table">
                <a:tbl>
                  <a:tblPr/>
                  <a:tblGrid>
                    <a:gridCol w="960120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10122408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</a:tblGrid>
                  <a:tr h="5042472"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评估</a:t>
                          </a:r>
                        </a:p>
                        <a:p>
                          <a:pPr marL="0" lvl="0" indent="0"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交流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（1）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若烧杯特别干净或水曾煮开过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则气泡的产生条件不足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沸腾时水产生气泡的现象不太剧烈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这时在水中投入少许碎瓷</a:t>
                          </a:r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片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可使沸腾现象更明显</a:t>
                          </a:r>
                          <a:endParaRPr lang="en-US" altLang="zh-CN" sz="1200" dirty="0"/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（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2）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实验中若水的沸点低于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100 ℃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则原因是环境气压低于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个</a:t>
                          </a:r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标准大气压</a:t>
                          </a:r>
                          <a:endParaRPr lang="en-US" altLang="zh-CN" sz="1200" dirty="0"/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（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3）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不同小组加热水至沸腾所需时间不同的可能原因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：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水的质</a:t>
                          </a:r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量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、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初温及酒精灯火焰大小不同</a:t>
                          </a:r>
                          <a:endParaRPr lang="en-US" altLang="zh-CN" sz="1200" dirty="0"/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（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4）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水沸腾时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撤去酒精灯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水会继续沸腾一小段时间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原因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是石棉网温度高于水的沸点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可继续供热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52" name="P_7_BD#a72f1dd06?colgroup=2,27&amp;vcp=1&amp;pid=92466121b&amp;color=0,0,0&amp;vtp=1&amp;vaab=1&amp;bt=1&amp;bbb=1&amp;hb=1"/>
              <p:cNvGraphicFramePr>
                <a:graphicFrameLocks noGrp="1"/>
              </p:cNvGraphicFramePr>
              <p:nvPr/>
            </p:nvGraphicFramePr>
            <p:xfrm>
              <a:off x="539496" y="1262806"/>
              <a:ext cx="11082528" cy="5042472"/>
            </p:xfrm>
            <a:graphic>
              <a:graphicData uri="http://schemas.openxmlformats.org/drawingml/2006/table">
                <a:tbl>
                  <a:tblPr/>
                  <a:tblGrid>
                    <a:gridCol w="960120"/>
                    <a:gridCol w="10122408"/>
                  </a:tblGrid>
                  <a:tr h="5042535"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评估</a:t>
                          </a:r>
                          <a:endParaRPr lang="en-US" altLang="zh-CN" sz="2800" b="1" i="0">
                            <a:solidFill>
                              <a:srgbClr val="000000"/>
                            </a:solidFill>
                            <a:latin typeface="Times New Roman" panose="02020603050405020304" pitchFamily="34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endParaRPr>
                        </a:p>
                        <a:p>
                          <a:pPr marL="0" lvl="0" indent="0"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交流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  <p:sp>
        <p:nvSpPr>
          <p:cNvPr id="2" name="P_7_BD#a72f1dd06?colgroup=2,27&amp;vcp=1&amp;pid=92466121b&amp;color=0,0,0&amp;vtp=1&amp;vaab=1&amp;bt=1&amp;bbb=1"/>
          <p:cNvSpPr txBox="1"/>
          <p:nvPr/>
        </p:nvSpPr>
        <p:spPr>
          <a:xfrm>
            <a:off x="10903879" y="554400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</a:p>
        </p:txBody>
      </p:sp>
      <p:sp>
        <p:nvSpPr>
          <p:cNvPr id="3" name="P_7_BD#a72f1dd06?colgroup=2,27&amp;vcp=1&amp;pid=92466121b&amp;color=0,0,0&amp;vtp=1&amp;vaab=1&amp;bt=1&amp;bbb=1&amp;hb=1&amp;uw=1"/>
          <p:cNvSpPr/>
          <p:nvPr/>
        </p:nvSpPr>
        <p:spPr>
          <a:xfrm>
            <a:off x="10283816" y="4102684"/>
            <a:ext cx="1155700" cy="564833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5260"/>
              </a:lnSpc>
            </a:pP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r>
              <a:rPr lang="en-US" altLang="zh-CN" sz="2800" u="wavy">
                <a:solidFill>
                  <a:srgbClr val="000000"/>
                </a:solidFill>
                <a:latin typeface="宋体" panose="02010600030101010101" pitchFamily="2" charset="-122"/>
              </a:rPr>
              <a:t>       </a:t>
            </a: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endParaRPr lang="zh-CN" altLang="en-US" sz="100" u="wavy" spc="-1030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4" name="P_7_BD#a72f1dd06?colgroup=2,27&amp;vcp=1&amp;pid=92466121b&amp;color=0,0,0&amp;vtp=1&amp;vaab=1&amp;bt=1&amp;bbb=1&amp;hb=1&amp;uw=1"/>
          <p:cNvSpPr/>
          <p:nvPr/>
        </p:nvSpPr>
        <p:spPr>
          <a:xfrm>
            <a:off x="1499616" y="4661484"/>
            <a:ext cx="427600" cy="564833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5260"/>
              </a:lnSpc>
            </a:pP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r>
              <a:rPr lang="en-US" altLang="zh-CN" sz="2800" u="wavy">
                <a:solidFill>
                  <a:srgbClr val="000000"/>
                </a:solidFill>
                <a:latin typeface="宋体" panose="02010600030101010101" pitchFamily="2" charset="-122"/>
              </a:rPr>
              <a:t>   </a:t>
            </a: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endParaRPr lang="zh-CN" altLang="en-US" sz="100" u="wavy" spc="-1030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5" name="P_7_BD#a72f1dd06?colgroup=2,27&amp;vcp=1&amp;pid=92466121b&amp;color=0,0,0&amp;vtp=1&amp;vaab=1&amp;bt=1&amp;bbb=1&amp;hb=1&amp;uw=1"/>
          <p:cNvSpPr/>
          <p:nvPr/>
        </p:nvSpPr>
        <p:spPr>
          <a:xfrm>
            <a:off x="2270116" y="4661484"/>
            <a:ext cx="4267264" cy="564833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5260"/>
              </a:lnSpc>
            </a:pP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r>
              <a:rPr lang="en-US" altLang="zh-CN" sz="2800" u="wavy">
                <a:solidFill>
                  <a:srgbClr val="000000"/>
                </a:solidFill>
                <a:latin typeface="宋体" panose="02010600030101010101" pitchFamily="2" charset="-122"/>
              </a:rPr>
              <a:t>                        </a:t>
            </a: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endParaRPr lang="zh-CN" altLang="en-US" sz="100" u="wavy" spc="-1030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6" name="P_7_BD#a72f1dd06?colgroup=2,27&amp;vcp=1&amp;pid=92466121b&amp;color=0,0,0&amp;vtp=1&amp;vaab=1&amp;bt=1&amp;bbb=1&amp;hb=1&amp;uw=1"/>
          <p:cNvSpPr/>
          <p:nvPr/>
        </p:nvSpPr>
        <p:spPr>
          <a:xfrm>
            <a:off x="1927216" y="5793975"/>
            <a:ext cx="3911664" cy="488633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4460"/>
              </a:lnSpc>
            </a:pP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r>
              <a:rPr lang="en-US" altLang="zh-CN" sz="2800" u="wavy">
                <a:solidFill>
                  <a:srgbClr val="000000"/>
                </a:solidFill>
                <a:latin typeface="宋体" panose="02010600030101010101" pitchFamily="2" charset="-122"/>
              </a:rPr>
              <a:t>                      </a:t>
            </a: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endParaRPr lang="zh-CN" altLang="en-US" sz="100" u="wavy" spc="-1030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>
    <p:split dir="in"/>
  </p:transition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3" name="P_7_BD#a72f1dd06?colgroup=2,27&amp;vcp=1&amp;pid=92466121b&amp;color=0,0,0&amp;vtp=1&amp;vaab=1&amp;bt=1&amp;bbb=1&amp;hb=1"/>
          <p:cNvGraphicFramePr>
            <a:graphicFrameLocks noGrp="1"/>
          </p:cNvGraphicFramePr>
          <p:nvPr/>
        </p:nvGraphicFramePr>
        <p:xfrm>
          <a:off x="539496" y="2943320"/>
          <a:ext cx="11082528" cy="1675956"/>
        </p:xfrm>
        <a:graphic>
          <a:graphicData uri="http://schemas.openxmlformats.org/drawingml/2006/table">
            <a:tbl>
              <a:tblPr/>
              <a:tblGrid>
                <a:gridCol w="9601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1224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7595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深入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拓展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缩短加热水至沸腾所需时间的方法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：①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加水要适量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尽量少些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；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②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可用初温较高的水进行实验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；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③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适当加大酒精灯的火焰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④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在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加热过程中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可在烧杯口上加盖纸板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不足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：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影响水的沸点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" name="P_7_BD#a72f1dd06?colgroup=2,27&amp;vcp=1&amp;pid=92466121b&amp;color=0,0,0&amp;vtp=1&amp;vaab=1&amp;bt=1&amp;bbb=1"/>
          <p:cNvSpPr txBox="1"/>
          <p:nvPr/>
        </p:nvSpPr>
        <p:spPr>
          <a:xfrm>
            <a:off x="10903879" y="2234914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</a:p>
        </p:txBody>
      </p:sp>
      <p:sp>
        <p:nvSpPr>
          <p:cNvPr id="3" name="P_7_BD#a72f1dd06?colgroup=2,27&amp;vcp=1&amp;pid=92466121b&amp;color=0,0,0&amp;vtp=1&amp;vaab=1&amp;bt=1&amp;bbb=1&amp;hb=1&amp;uw=1"/>
          <p:cNvSpPr/>
          <p:nvPr/>
        </p:nvSpPr>
        <p:spPr>
          <a:xfrm>
            <a:off x="7616816" y="2975990"/>
            <a:ext cx="1778063" cy="564833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5260"/>
              </a:lnSpc>
            </a:pP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r>
              <a:rPr lang="en-US" altLang="zh-CN" sz="2800" u="wavy">
                <a:solidFill>
                  <a:srgbClr val="000000"/>
                </a:solidFill>
                <a:latin typeface="宋体" panose="02010600030101010101" pitchFamily="2" charset="-122"/>
              </a:rPr>
              <a:t>          </a:t>
            </a: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endParaRPr lang="zh-CN" altLang="en-US" sz="100" u="wavy" spc="-1030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4" name="P_7_BD#a72f1dd06?colgroup=2,27&amp;vcp=1&amp;pid=92466121b&amp;color=0,0,0&amp;vtp=1&amp;vaab=1&amp;bt=1&amp;bbb=1&amp;hb=1&amp;uw=1"/>
          <p:cNvSpPr/>
          <p:nvPr/>
        </p:nvSpPr>
        <p:spPr>
          <a:xfrm>
            <a:off x="5826116" y="4095781"/>
            <a:ext cx="1422464" cy="488633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4460"/>
              </a:lnSpc>
            </a:pP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r>
              <a:rPr lang="en-US" altLang="zh-CN" sz="2800" u="wavy">
                <a:solidFill>
                  <a:srgbClr val="000000"/>
                </a:solidFill>
                <a:latin typeface="宋体" panose="02010600030101010101" pitchFamily="2" charset="-122"/>
              </a:rPr>
              <a:t>        </a:t>
            </a: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endParaRPr lang="zh-CN" altLang="en-US" sz="100" u="wavy" spc="-1030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5" name="P_7_BD#a72f1dd06?colgroup=2,27&amp;vcp=1&amp;pid=92466121b&amp;color=0,0,0&amp;vtp=1&amp;vaab=1&amp;bt=1&amp;bbb=1&amp;hb=1&amp;uw=1"/>
          <p:cNvSpPr/>
          <p:nvPr/>
        </p:nvSpPr>
        <p:spPr>
          <a:xfrm>
            <a:off x="8670916" y="4095781"/>
            <a:ext cx="2133663" cy="488633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4460"/>
              </a:lnSpc>
            </a:pP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r>
              <a:rPr lang="en-US" altLang="zh-CN" sz="2800" u="wavy">
                <a:solidFill>
                  <a:srgbClr val="000000"/>
                </a:solidFill>
                <a:latin typeface="宋体" panose="02010600030101010101" pitchFamily="2" charset="-122"/>
              </a:rPr>
              <a:t>            </a:t>
            </a: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endParaRPr lang="zh-CN" altLang="en-US" sz="100" u="wavy" spc="-1030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>
    <p:split dir="in"/>
  </p:transition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7_BD.89_1#37f5b2212?iti=26&amp;htil=10&amp;vcp=1&amp;vis=1&amp;pid=92466121b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01180" y="572770"/>
            <a:ext cx="5186680" cy="45662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7_BD.89_2#37f5b2212?iti=26&amp;htil=10&amp;vcp=1&amp;vis=1&amp;pid=92466121b&amp;color=0,0,0&amp;vtp=1&amp;vaab=1&amp;bbb=1"/>
          <p:cNvSpPr/>
          <p:nvPr/>
        </p:nvSpPr>
        <p:spPr>
          <a:xfrm>
            <a:off x="9747318" y="5365923"/>
            <a:ext cx="1089025" cy="51898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4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图16-9</a:t>
            </a:r>
            <a:endParaRPr lang="en-US" altLang="zh-CN" sz="2800" dirty="0"/>
          </a:p>
        </p:txBody>
      </p:sp>
      <p:sp>
        <p:nvSpPr>
          <p:cNvPr id="4" name="QO_7_BD.89_3#37f5b2212?htil=10&amp;sp=1&amp;vcp=1&amp;vis=1&amp;pid=92466121b&amp;color=0,0,0&amp;vtp=1&amp;vaab=1&amp;bt=1&amp;bbb=1&amp;hb=1&amp;hs=1"/>
          <p:cNvSpPr/>
          <p:nvPr/>
        </p:nvSpPr>
        <p:spPr>
          <a:xfrm>
            <a:off x="539496" y="554400"/>
            <a:ext cx="7004304" cy="28428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6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例2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（2024·广西贺州·模拟）同学们用小纸锅</a:t>
            </a:r>
          </a:p>
          <a:p>
            <a:pPr latinLnBrk="1">
              <a:lnSpc>
                <a:spcPts val="46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烧水的情景如图16-9甲所示。为什么水能烧</a:t>
            </a:r>
          </a:p>
          <a:p>
            <a:pPr latinLnBrk="1">
              <a:lnSpc>
                <a:spcPts val="46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开而纸锅不会燃烧呢？带着这个问题，同学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6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们开始探究水沸腾时温度变化的特点，实验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4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装置如图16-9乙所示。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61" name="QO_7_BD.89_4#37f5b2212?colgroup=8,10,10&amp;vcp=1&amp;vis=1&amp;pid=92466121b&amp;color=0,0,0&amp;vtp=1&amp;vaab=1&amp;bbb=1&amp;hs=1"/>
              <p:cNvGraphicFramePr>
                <a:graphicFrameLocks noGrp="1"/>
              </p:cNvGraphicFramePr>
              <p:nvPr/>
            </p:nvGraphicFramePr>
            <p:xfrm>
              <a:off x="693166" y="3800776"/>
              <a:ext cx="4751705" cy="2262760"/>
            </p:xfrm>
            <a:graphic>
              <a:graphicData uri="http://schemas.openxmlformats.org/drawingml/2006/table">
                <a:tbl>
                  <a:tblPr/>
                  <a:tblGrid>
                    <a:gridCol w="1650365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1637665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1463675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</a:tblGrid>
                  <a:tr h="582486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测温物质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5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凝固点/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℃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5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沸点/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℃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587121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水银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5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-39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5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357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587121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酒精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5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-117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5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78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0">
                    <a:tc gridSpan="3"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注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：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在一个标准大气压下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61" name="QO_7_BD.89_4#37f5b2212?colgroup=8,10,10&amp;vcp=1&amp;vis=1&amp;pid=92466121b&amp;color=0,0,0&amp;vtp=1&amp;vaab=1&amp;bbb=1&amp;hs=1"/>
              <p:cNvGraphicFramePr>
                <a:graphicFrameLocks noGrp="1"/>
              </p:cNvGraphicFramePr>
              <p:nvPr/>
            </p:nvGraphicFramePr>
            <p:xfrm>
              <a:off x="693166" y="3800776"/>
              <a:ext cx="4751705" cy="2315845"/>
            </p:xfrm>
            <a:graphic>
              <a:graphicData uri="http://schemas.openxmlformats.org/drawingml/2006/table">
                <a:tbl>
                  <a:tblPr/>
                  <a:tblGrid>
                    <a:gridCol w="1650365"/>
                    <a:gridCol w="1637665"/>
                    <a:gridCol w="1463675"/>
                  </a:tblGrid>
                  <a:tr h="582295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测温物质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</a:blipFill>
                      </a:tcPr>
                    </a:tc>
                  </a:tr>
                  <a:tr h="587121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水银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5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-39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5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357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587121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酒精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5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-117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5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78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0">
                    <a:tc gridSpan="3"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注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：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在一个标准大气压下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cPr/>
                    </a:tc>
                    <a:tc hMerge="1">
                      <a:tcPr/>
                    </a:tc>
                  </a:tr>
                </a:tbl>
              </a:graphicData>
            </a:graphic>
          </p:graphicFrame>
        </mc:Fallback>
      </mc:AlternateContent>
    </p:spTree>
  </p:cSld>
  <p:clrMapOvr>
    <a:masterClrMapping/>
  </p:clrMapOvr>
  <p:transition>
    <p:split dir="in"/>
  </p:transition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8_BD.90_1#6b206a081?vcp=1&amp;vis=1&amp;pid=37f5b2212&amp;color=0,0,0&amp;mp=1&amp;vtp=1&amp;vaab=1&amp;bt=1&amp;bbb=1&amp;hb=1"/>
              <p:cNvSpPr/>
              <p:nvPr/>
            </p:nvSpPr>
            <p:spPr>
              <a:xfrm>
                <a:off x="539496" y="668242"/>
                <a:ext cx="11109960" cy="12013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（1）由表中信息可知，本实验应</a:t>
                </a:r>
              </a:p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选用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（选填“水银”或“酒精”）</a:t>
                </a:r>
              </a:p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温度计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</a:p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（2）用酒精灯给水加热至沸腾，需要</a:t>
                </a:r>
              </a:p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计时、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记录温度并观察现象。实验中</a:t>
                </a:r>
              </a:p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水沸腾时会出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现图16-9丙中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</a:t>
                </a:r>
              </a:p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（填“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a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”或“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b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”）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所示的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现象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</a:p>
              <a:p>
                <a:pPr latinLnBrk="1">
                  <a:lnSpc>
                    <a:spcPts val="4900"/>
                  </a:lnSpc>
                </a:pPr>
                <a:endParaRPr lang="en-US" altLang="zh-CN" sz="2800" dirty="0"/>
              </a:p>
            </p:txBody>
          </p:sp>
        </mc:Choice>
        <mc:Fallback xmlns="">
          <p:sp>
            <p:nvSpPr>
              <p:cNvPr id="2" name="QB_8_BD.90_1#6b206a081?vcp=1&amp;vis=1&amp;pid=37f5b2212&amp;color=0,0,0&amp;mp=1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668242"/>
                <a:ext cx="11109960" cy="1201357"/>
              </a:xfrm>
              <a:prstGeom prst="rect">
                <a:avLst/>
              </a:prstGeom>
              <a:blipFill rotWithShape="1">
                <a:blip r:embed="rId3"/>
                <a:stretch>
                  <a:fillRect l="-3" t="-18" r="3" b="-3830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O_7_BD.91_1#37f5b2212?iti=27&amp;vcp=1&amp;vis=1&amp;pid=37f5b2212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319520" y="587375"/>
            <a:ext cx="5744210" cy="50565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7_BD.91_2#37f5b2212?iti=27&amp;vcp=1&amp;vis=1&amp;pid=37f5b2212&amp;color=0,0,0&amp;vtp=1&amp;vaab=1&amp;bbb=1"/>
          <p:cNvSpPr/>
          <p:nvPr/>
        </p:nvSpPr>
        <p:spPr>
          <a:xfrm>
            <a:off x="8665147" y="5685631"/>
            <a:ext cx="10890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图16-9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8_BD.92_1#73fc49a64?vcp=1&amp;vis=1&amp;pid=37f5b2212&amp;color=0,0,0&amp;vtp=1&amp;vaab=1&amp;bbb=1&amp;hb=1"/>
          <p:cNvSpPr/>
          <p:nvPr/>
        </p:nvSpPr>
        <p:spPr>
          <a:xfrm>
            <a:off x="539496" y="1545304"/>
            <a:ext cx="6709029" cy="37921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（3）将收集的数据绘制成如图16-9丁所示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的“温度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时间”关系图像，发现水在沸腾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过程中，温度变化的特点是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（4）为了探究水在沸腾过程中是否需要吸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热，可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观察水是否继续沸腾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pic>
        <p:nvPicPr>
          <p:cNvPr id="3" name="QO_7_BD.91_1#37f5b2212?iti=27&amp;vcp=1&amp;vis=1&amp;pid=37f5b2212&amp;color=0,0,0&amp;tib=255,255,255&amp;vtp=1&amp;vaab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036435" y="1249045"/>
            <a:ext cx="5050155" cy="444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7_BD.91_2#37f5b2212?iti=27&amp;vcp=1&amp;vis=1&amp;pid=37f5b2212&amp;color=0,0,0&amp;vtp=1&amp;vaab=1&amp;bbb=1"/>
          <p:cNvSpPr/>
          <p:nvPr/>
        </p:nvSpPr>
        <p:spPr>
          <a:xfrm>
            <a:off x="9212517" y="5630386"/>
            <a:ext cx="10890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图16-9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8_BD.95_1#df1d76243?sp=1&amp;vcp=1&amp;vis=1&amp;pid=37f5b2212&amp;color=0,0,0&amp;vtp=1&amp;vaab=1&amp;bt=1&amp;bbb=1&amp;hb=1"/>
          <p:cNvSpPr/>
          <p:nvPr/>
        </p:nvSpPr>
        <p:spPr>
          <a:xfrm>
            <a:off x="539496" y="554400"/>
            <a:ext cx="11109960" cy="16045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4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（5）在交流环节中，同学们提出了以下各自的观点，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其中正确的有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</a:t>
            </a:r>
          </a:p>
          <a:p>
            <a:pPr latinLnBrk="1">
              <a:lnSpc>
                <a:spcPts val="44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（填字母序号）。</a:t>
            </a:r>
          </a:p>
          <a:p>
            <a:pPr marL="0" marR="0" lvl="0" indent="0" defTabSz="914400" rtl="0" eaLnBrk="1" fontAlgn="auto" latinLnBrk="1" hangingPunct="1">
              <a:lnSpc>
                <a:spcPts val="4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A.纸板上的小孔加快了水的散热，因此</a:t>
            </a:r>
          </a:p>
          <a:p>
            <a:pPr marL="0" marR="0" lvl="0" indent="0" defTabSz="914400" rtl="0" eaLnBrk="1" fontAlgn="auto" latinLnBrk="1" hangingPunct="1">
              <a:lnSpc>
                <a:spcPts val="4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小孔是多余的</a:t>
            </a:r>
            <a:endParaRPr lang="en-US" altLang="zh-CN" sz="2800" dirty="0"/>
          </a:p>
        </p:txBody>
      </p:sp>
      <p:pic>
        <p:nvPicPr>
          <p:cNvPr id="3" name="QO_7_BD.96_1#37f5b2212?iti=28&amp;vcp=1&amp;vis=1&amp;pid=37f5b2212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78015" y="1417320"/>
            <a:ext cx="4909185" cy="4231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7_BD.96_2#37f5b2212?iti=28&amp;vcp=1&amp;vis=1&amp;pid=37f5b2212&amp;color=0,0,0&amp;vtp=1&amp;vaab=1&amp;bbb=1"/>
          <p:cNvSpPr/>
          <p:nvPr/>
        </p:nvSpPr>
        <p:spPr>
          <a:xfrm>
            <a:off x="9614471" y="5800616"/>
            <a:ext cx="1089025" cy="50298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图16-9</a:t>
            </a:r>
            <a:endParaRPr lang="en-US" altLang="zh-CN" sz="2800" dirty="0"/>
          </a:p>
        </p:txBody>
      </p:sp>
      <p:sp>
        <p:nvSpPr>
          <p:cNvPr id="6" name="QB_8_BD.97_2#df1d76243?vcp=1&amp;vis=1&amp;pid=37f5b2212&amp;color=0,0,0&amp;vtp=1&amp;vaab=1&amp;bbb=1&amp;hb=1"/>
          <p:cNvSpPr/>
          <p:nvPr/>
        </p:nvSpPr>
        <p:spPr>
          <a:xfrm>
            <a:off x="539496" y="2826874"/>
            <a:ext cx="11109960" cy="16045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4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B.用初温较高的水做实验，可以缩短</a:t>
            </a:r>
          </a:p>
          <a:p>
            <a:pPr algn="l" latinLnBrk="1">
              <a:lnSpc>
                <a:spcPts val="44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沸腾前的加热时间，节约能源</a:t>
            </a:r>
            <a:endParaRPr lang="en-US" altLang="zh-CN" sz="2800" dirty="0"/>
          </a:p>
          <a:p>
            <a:pPr latinLnBrk="1">
              <a:lnSpc>
                <a:spcPts val="44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C.在用小纸锅烧水的实验中纸锅不会</a:t>
            </a:r>
          </a:p>
          <a:p>
            <a:pPr latinLnBrk="1">
              <a:lnSpc>
                <a:spcPts val="44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燃烧，是因为纸的着火点高于水的</a:t>
            </a:r>
          </a:p>
          <a:p>
            <a:pPr latinLnBrk="1">
              <a:lnSpc>
                <a:spcPts val="44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沸点，且水沸腾时要不断吸热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7_BD.98_1#6b206a081?iti=29&amp;htil=11&amp;vcp=1&amp;vis=1&amp;pid=37f5b2212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57416" y="1033748"/>
            <a:ext cx="4873752" cy="42336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7_BD.98_2#6b206a081?iti=29&amp;htil=11&amp;vcp=1&amp;vis=1&amp;pid=37f5b2212&amp;color=0,0,0&amp;vtp=1&amp;vaab=1&amp;bbb=1"/>
          <p:cNvSpPr/>
          <p:nvPr/>
        </p:nvSpPr>
        <p:spPr>
          <a:xfrm>
            <a:off x="8649780" y="5388705"/>
            <a:ext cx="10890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图16-9</a:t>
            </a:r>
            <a:endParaRPr lang="en-US" altLang="zh-CN" sz="2800" dirty="0"/>
          </a:p>
        </p:txBody>
      </p:sp>
      <p:sp>
        <p:nvSpPr>
          <p:cNvPr id="4" name="QB_8_BD.98_3#6b206a081?htil=11&amp;vcp=1&amp;vis=1&amp;pid=37f5b2212&amp;color=0,0,0&amp;vtp=1&amp;vaab=1&amp;bt=1&amp;bbb=1&amp;hb=1"/>
          <p:cNvSpPr/>
          <p:nvPr/>
        </p:nvSpPr>
        <p:spPr>
          <a:xfrm>
            <a:off x="539496" y="896588"/>
            <a:ext cx="6099048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（1）由表中信息可知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，本实验应选用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选填“水银”或“酒精”）温度计。</a:t>
            </a:r>
            <a:endParaRPr lang="en-US" altLang="zh-CN" sz="2800" dirty="0"/>
          </a:p>
        </p:txBody>
      </p:sp>
      <p:sp>
        <p:nvSpPr>
          <p:cNvPr id="5" name="QB_8_AN.100_1#6b206a081.blank?vcp=1&amp;vis=1&amp;pid=37f5b2212&amp;color=0,0,0&amp;vpa=36&amp;vtp=1&amp;vaab=1&amp;bbb=1"/>
          <p:cNvSpPr/>
          <p:nvPr/>
        </p:nvSpPr>
        <p:spPr>
          <a:xfrm>
            <a:off x="549815" y="1492853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水银</a:t>
            </a:r>
            <a:endParaRPr lang="en-US" altLang="zh-CN" sz="2800" dirty="0"/>
          </a:p>
        </p:txBody>
      </p:sp>
      <p:sp>
        <p:nvSpPr>
          <p:cNvPr id="6" name="QB_8_AS.1_1#6b206a081?htil=11&amp;vcp=1&amp;vis=1&amp;pid=37f5b2212&amp;color=0,0,0&amp;vtp=1&amp;vaab=1&amp;bbb=1&amp;hb=1"/>
          <p:cNvSpPr/>
          <p:nvPr/>
        </p:nvSpPr>
        <p:spPr>
          <a:xfrm>
            <a:off x="539496" y="2171477"/>
            <a:ext cx="6099048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解析】(1)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由表中数据可知，酒精的沸点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低于水的沸点，因此不能用于测量水沸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腾时的温度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7_BD.101_1#73fc49a64?iti=30&amp;htil=12&amp;vcp=1&amp;vis=1&amp;pid=37f5b2212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57416" y="634460"/>
            <a:ext cx="4873752" cy="42336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7_BD.101_2#73fc49a64?iti=30&amp;htil=12&amp;vcp=1&amp;vis=1&amp;pid=37f5b2212&amp;color=0,0,0&amp;vtp=1&amp;vaab=1&amp;bbb=1"/>
          <p:cNvSpPr/>
          <p:nvPr/>
        </p:nvSpPr>
        <p:spPr>
          <a:xfrm>
            <a:off x="8649780" y="4995132"/>
            <a:ext cx="10890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图16-9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8_BD.101_3#73fc49a64?htil=12&amp;vcp=1&amp;vis=1&amp;pid=37f5b2212&amp;color=0,0,0&amp;vtp=1&amp;vaab=1&amp;bt=1&amp;bbb=1&amp;hb=1"/>
              <p:cNvSpPr/>
              <p:nvPr/>
            </p:nvSpPr>
            <p:spPr>
              <a:xfrm>
                <a:off x="539496" y="616172"/>
                <a:ext cx="6099048" cy="24967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（2）用酒精灯给水加热至沸腾，需要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计时、记录温度并观察现象。实验中水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沸腾时会出现图16-9丙中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（填“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a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”或“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b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”）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所示的现象。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4" name="QB_8_BD.101_3#73fc49a64?htil=12&amp;vcp=1&amp;vis=1&amp;pid=37f5b2212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616172"/>
                <a:ext cx="6099048" cy="2496757"/>
              </a:xfrm>
              <a:prstGeom prst="rect">
                <a:avLst/>
              </a:prstGeom>
              <a:blipFill rotWithShape="1">
                <a:blip r:embed="rId4"/>
                <a:stretch>
                  <a:fillRect l="-6" t="-9" r="-10334" b="-375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QB_8_AN.103_1#73fc49a64.blank?vcp=1&amp;vis=1&amp;pid=37f5b2212&amp;color=0,0,0&amp;vpa=37&amp;vtp=1&amp;vaab=1&amp;bbb=1"/>
              <p:cNvSpPr/>
              <p:nvPr/>
            </p:nvSpPr>
            <p:spPr>
              <a:xfrm>
                <a:off x="4403471" y="2008536"/>
                <a:ext cx="354013" cy="40284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4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a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5" name="QB_8_AN.103_1#73fc49a64.blank?vcp=1&amp;vis=1&amp;pid=37f5b2212&amp;color=0,0,0&amp;vpa=37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03471" y="2008536"/>
                <a:ext cx="354013" cy="402844"/>
              </a:xfrm>
              <a:prstGeom prst="rect">
                <a:avLst/>
              </a:prstGeom>
              <a:blipFill rotWithShape="1">
                <a:blip r:embed="rId5"/>
                <a:stretch>
                  <a:fillRect l="-108" t="-8" r="18" b="-718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QB_8_AS.1_1#73fc49a64?htil=12&amp;vcp=1&amp;vis=1&amp;pid=37f5b2212&amp;color=0,0,0&amp;vtp=1&amp;vaab=1&amp;bbb=1&amp;hb=1"/>
              <p:cNvSpPr/>
              <p:nvPr/>
            </p:nvSpPr>
            <p:spPr>
              <a:xfrm>
                <a:off x="539496" y="3114516"/>
                <a:ext cx="6099048" cy="31444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【</a:t>
                </a:r>
                <a:r>
                  <a:rPr lang="en-US" altLang="zh-CN" sz="2800" b="1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解析】(2)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水沸腾时烧杯中水的温度相同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生成的气泡上升时会不断有大量水汽化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成水蒸气进入气泡，使气泡的体积逐渐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变大，由此可知，题图丙中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a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为水沸腾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时的情景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6" name="QB_8_AS.1_1#73fc49a64?htil=12&amp;vcp=1&amp;vis=1&amp;pid=37f5b2212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114516"/>
                <a:ext cx="6099048" cy="3144457"/>
              </a:xfrm>
              <a:prstGeom prst="rect">
                <a:avLst/>
              </a:prstGeom>
              <a:blipFill rotWithShape="1">
                <a:blip r:embed="rId6"/>
                <a:stretch>
                  <a:fillRect l="-6" t="-15" r="-13479" b="-216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_6_BD#59c5d3f90?vcp=1&amp;pid=b0ed01781&amp;color=0,0,0&amp;mp=1&amp;tib=255,255,255&amp;vtp=1&amp;vaab=1&amp;bt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37944" y="768096"/>
            <a:ext cx="8513064" cy="53218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7_BD.104_1#6ba34410a?iti=31&amp;htil=13&amp;vcp=1&amp;vis=1&amp;pid=37f5b2212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29099" y="1155922"/>
            <a:ext cx="4873752" cy="42336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7_BD.104_2#6ba34410a?iti=31&amp;htil=13&amp;vcp=1&amp;vis=1&amp;pid=37f5b2212&amp;color=0,0,0&amp;vtp=1&amp;vaab=1&amp;bbb=1"/>
          <p:cNvSpPr/>
          <p:nvPr/>
        </p:nvSpPr>
        <p:spPr>
          <a:xfrm>
            <a:off x="8621463" y="5329269"/>
            <a:ext cx="10890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图16-9</a:t>
            </a:r>
            <a:endParaRPr lang="en-US" altLang="zh-CN" sz="2800" dirty="0"/>
          </a:p>
        </p:txBody>
      </p:sp>
      <p:sp>
        <p:nvSpPr>
          <p:cNvPr id="4" name="QB_8_BD.104_3#6ba34410a?htil=13&amp;vcp=1&amp;vis=1&amp;pid=37f5b2212&amp;color=0,0,0&amp;vtp=1&amp;vaab=1&amp;bt=1&amp;bbb=1&amp;hb=1"/>
          <p:cNvSpPr/>
          <p:nvPr/>
        </p:nvSpPr>
        <p:spPr>
          <a:xfrm>
            <a:off x="539496" y="956024"/>
            <a:ext cx="6099048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（3）将收集的数据绘制成如图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16-9丁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所示的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“温度—时间”关系图像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，发现水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在沸腾过程中，温度变化的特点是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5" name="QB_8_AN.106_1#6ba34410a.blank?vcp=1&amp;vis=1&amp;pid=37f5b2212&amp;color=0,0,0&amp;vpa=38&amp;vtp=1&amp;vaab=1&amp;bbb=1"/>
          <p:cNvSpPr/>
          <p:nvPr/>
        </p:nvSpPr>
        <p:spPr>
          <a:xfrm>
            <a:off x="638715" y="2847689"/>
            <a:ext cx="16811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保持不变</a:t>
            </a:r>
            <a:endParaRPr lang="en-US" altLang="zh-CN" sz="2800" dirty="0"/>
          </a:p>
        </p:txBody>
      </p:sp>
      <p:sp>
        <p:nvSpPr>
          <p:cNvPr id="6" name="QB_8_AS.1_1#6ba34410a?htil=13&amp;vcp=1&amp;vis=1&amp;pid=37f5b2212&amp;color=0,0,0&amp;vtp=1&amp;vaab=1&amp;bbb=1&amp;hb=1"/>
          <p:cNvSpPr/>
          <p:nvPr/>
        </p:nvSpPr>
        <p:spPr>
          <a:xfrm>
            <a:off x="539496" y="3527456"/>
            <a:ext cx="6099048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解析】(3)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由题图丁可知，水在沸腾过程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中，温度保持不变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7_BD.107_1#7d84578d8?iti=32&amp;htil=14&amp;vcp=1&amp;vis=1&amp;pid=37f5b2212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29099" y="974312"/>
            <a:ext cx="4873752" cy="42336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7_BD.107_2#7d84578d8?iti=32&amp;htil=14&amp;vcp=1&amp;vis=1&amp;pid=37f5b2212&amp;color=0,0,0&amp;vtp=1&amp;vaab=1&amp;bbb=1"/>
          <p:cNvSpPr/>
          <p:nvPr/>
        </p:nvSpPr>
        <p:spPr>
          <a:xfrm>
            <a:off x="8621463" y="5334984"/>
            <a:ext cx="10890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图16-9</a:t>
            </a:r>
            <a:endParaRPr lang="en-US" altLang="zh-CN" sz="2800" dirty="0"/>
          </a:p>
        </p:txBody>
      </p:sp>
      <p:sp>
        <p:nvSpPr>
          <p:cNvPr id="4" name="QB_8_BD.107_3#7d84578d8?htil=14&amp;vcp=1&amp;vis=1&amp;pid=37f5b2212&amp;color=0,0,0&amp;vtp=1&amp;vaab=1&amp;bt=1&amp;bbb=1&amp;hb=1"/>
          <p:cNvSpPr/>
          <p:nvPr/>
        </p:nvSpPr>
        <p:spPr>
          <a:xfrm>
            <a:off x="539496" y="956024"/>
            <a:ext cx="6099048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（4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）为了探究水在沸腾过程中是否需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要吸热，可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观察水是否继续沸腾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5" name="QB_8_AN.109_1#7d84578d8.blank?vcp=1&amp;vis=1&amp;pid=37f5b2212&amp;color=0,0,0&amp;vpa=39&amp;vtp=1&amp;vaab=1&amp;bbb=1"/>
          <p:cNvSpPr/>
          <p:nvPr/>
        </p:nvSpPr>
        <p:spPr>
          <a:xfrm>
            <a:off x="2327814" y="1573244"/>
            <a:ext cx="38147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撤去（或熄灭）酒精灯</a:t>
            </a:r>
            <a:endParaRPr lang="en-US" altLang="zh-CN" sz="2800" dirty="0"/>
          </a:p>
        </p:txBody>
      </p:sp>
      <p:sp>
        <p:nvSpPr>
          <p:cNvPr id="6" name="QB_8_AS.1_1#7d84578d8?htil=14&amp;vcp=1&amp;vis=1&amp;pid=37f5b2212&amp;color=0,0,0&amp;vtp=1&amp;vaab=1&amp;bbb=1&amp;hb=1"/>
          <p:cNvSpPr/>
          <p:nvPr/>
        </p:nvSpPr>
        <p:spPr>
          <a:xfrm>
            <a:off x="539496" y="2879756"/>
            <a:ext cx="6099048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解析】(4)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为了探究水在沸腾过程中是否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需要吸热，可熄灭酒精灯，停止加热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观察水是否继续沸腾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7_AS.1_1#df1d76243?iti=34&amp;htil=16&amp;vcp=1&amp;vis=1&amp;pid=37f5b2212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57416" y="974312"/>
            <a:ext cx="4873752" cy="42336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7_AS.1_1#df1d76243?iti=34&amp;htil=16&amp;vcp=1&amp;vis=1&amp;pid=37f5b2212&amp;color=0,0,0&amp;vtp=1&amp;vaab=1&amp;bbb=1"/>
          <p:cNvSpPr/>
          <p:nvPr/>
        </p:nvSpPr>
        <p:spPr>
          <a:xfrm>
            <a:off x="8649780" y="5334984"/>
            <a:ext cx="10890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图16-9</a:t>
            </a:r>
            <a:endParaRPr lang="en-US" altLang="zh-CN" sz="2800" dirty="0"/>
          </a:p>
        </p:txBody>
      </p:sp>
      <p:sp>
        <p:nvSpPr>
          <p:cNvPr id="4" name="QB_8_AS.1_1#df1d76243?htil=16&amp;vcp=1&amp;vis=1&amp;pid=37f5b2212&amp;color=0,0,0&amp;vtp=1&amp;vaab=1&amp;bt=1&amp;bbb=1&amp;hb=1"/>
          <p:cNvSpPr/>
          <p:nvPr/>
        </p:nvSpPr>
        <p:spPr>
          <a:xfrm>
            <a:off x="539496" y="956024"/>
            <a:ext cx="6099048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【解析】(5)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纸板上小孔的作用是平衡气压，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若纸板未打孔则会将烧杯上部完全封闭，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烧杯上方的高温水蒸气无法散发到空气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中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，将导致烧杯上方气压增大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，不仅会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影响水的沸点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，还可能导致液体飞溅。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7_BD.110_1#df1d76243?iti=33&amp;htil=15&amp;vcp=1&amp;vis=1&amp;pid=37f5b2212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21162" y="572688"/>
            <a:ext cx="4873752" cy="42336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7_BD.110_2#df1d76243?iti=33&amp;htil=15&amp;vcp=1&amp;vis=1&amp;pid=37f5b2212&amp;color=0,0,0&amp;vtp=1&amp;vaab=1&amp;bbb=1"/>
          <p:cNvSpPr/>
          <p:nvPr/>
        </p:nvSpPr>
        <p:spPr>
          <a:xfrm>
            <a:off x="8613525" y="4933360"/>
            <a:ext cx="10890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图16-9</a:t>
            </a:r>
            <a:endParaRPr lang="en-US" altLang="zh-CN" sz="2800" dirty="0"/>
          </a:p>
        </p:txBody>
      </p:sp>
      <p:sp>
        <p:nvSpPr>
          <p:cNvPr id="4" name="QB_8_BD.110_3#df1d76243?htil=15&amp;sp=1&amp;vcp=1&amp;vis=1&amp;pid=37f5b2212&amp;color=0,0,0&amp;vtp=1&amp;vaab=1&amp;bt=1&amp;bbb=1&amp;hb=1&amp;hs=1"/>
          <p:cNvSpPr/>
          <p:nvPr/>
        </p:nvSpPr>
        <p:spPr>
          <a:xfrm>
            <a:off x="539496" y="554400"/>
            <a:ext cx="6099048" cy="50875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（5）在交流环节中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，同学们提出了以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下各自的观点，其中正确的有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填字母序号）。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.纸板上的小孔加快了水的散热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，因此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小孔是多余的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.用初温较高的水做实验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，可以缩短沸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腾前的加热时间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，节约能源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C.在用小纸锅烧水的实验中纸锅不会燃</a:t>
            </a:r>
            <a:endParaRPr lang="en-US" altLang="zh-CN" sz="2800" dirty="0"/>
          </a:p>
        </p:txBody>
      </p:sp>
      <p:sp>
        <p:nvSpPr>
          <p:cNvPr id="5" name="QB_8_AN.111_1#df1d76243.blank?vcp=1&amp;vis=1&amp;pid=37f5b2212&amp;color=0,0,0&amp;vpa=40&amp;vtp=1&amp;vaab=1&amp;bbb=1"/>
          <p:cNvSpPr/>
          <p:nvPr/>
        </p:nvSpPr>
        <p:spPr>
          <a:xfrm>
            <a:off x="5121815" y="1171620"/>
            <a:ext cx="1087438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B、C</a:t>
            </a:r>
            <a:endParaRPr lang="en-US" altLang="zh-CN" sz="2800" dirty="0"/>
          </a:p>
        </p:txBody>
      </p:sp>
      <p:sp>
        <p:nvSpPr>
          <p:cNvPr id="6" name="QB_8_BD.110_3#df1d76243?htil=15&amp;sp=1&amp;vcp=1&amp;vis=1&amp;pid=37f5b2212&amp;color=0,0,0&amp;vtp=1&amp;vaab=1&amp;bt=1&amp;bbb=1&amp;hb=1&amp;hs=1"/>
          <p:cNvSpPr/>
          <p:nvPr/>
        </p:nvSpPr>
        <p:spPr>
          <a:xfrm>
            <a:off x="539995" y="5670722"/>
            <a:ext cx="11112011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烧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是因为纸的着火点高于水的沸点，且水沸腾时要不断吸热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7_BD#0284b6d0c?vcp=1&amp;pid=92466121b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拓展考问</a:t>
            </a:r>
            <a:endParaRPr lang="en-US" altLang="zh-CN" sz="3200" dirty="0"/>
          </a:p>
        </p:txBody>
      </p:sp>
      <p:sp>
        <p:nvSpPr>
          <p:cNvPr id="3" name="QO_8_BD.113_1#e4f6320cc?vcp=1&amp;vis=1&amp;pid=0284b6d0c&amp;color=0,0,0&amp;vtp=1&amp;vaab=1&amp;bbb=1"/>
          <p:cNvSpPr/>
          <p:nvPr/>
        </p:nvSpPr>
        <p:spPr>
          <a:xfrm>
            <a:off x="539496" y="1275833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在例2实验中：</a:t>
            </a:r>
            <a:endParaRPr lang="en-US" altLang="zh-CN" sz="2800" dirty="0"/>
          </a:p>
        </p:txBody>
      </p:sp>
      <p:sp>
        <p:nvSpPr>
          <p:cNvPr id="4" name="QB_9_BD.114_1#0e9f120ed?vcp=1&amp;vis=1&amp;pid=e4f6320cc&amp;color=0,0,0&amp;vtp=1&amp;vaab=1&amp;bbb=1"/>
          <p:cNvSpPr/>
          <p:nvPr/>
        </p:nvSpPr>
        <p:spPr>
          <a:xfrm>
            <a:off x="539496" y="1908029"/>
            <a:ext cx="11109960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spc="-5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（1）环境大气压</a:t>
            </a:r>
            <a:r>
              <a:rPr lang="en-US" altLang="zh-CN" sz="2800" i="0" spc="-5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（选填“高于”“低于”或“等于”）1个标准大气压。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（2）若在更高纬度的位置进行此实验，则发现水的沸点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（选填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降低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”“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不变”或“升高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”）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（3）水沸腾后，烧杯上方出现大量“白气”，这是水蒸气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（填物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态变化名称）形成的小水珠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spc="-50" dirty="0"/>
          </a:p>
        </p:txBody>
      </p:sp>
    </p:spTree>
  </p:cSld>
  <p:clrMapOvr>
    <a:masterClrMapping/>
  </p:clrMapOvr>
  <p:transition>
    <p:split dir="in"/>
  </p:transition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9_BD.117_1#0e9f120ed?vcp=1&amp;vis=1&amp;pid=e4f6320cc&amp;color=0,0,0&amp;vtp=1&amp;vaab=1&amp;bt=1&amp;bbb=1"/>
          <p:cNvSpPr/>
          <p:nvPr/>
        </p:nvSpPr>
        <p:spPr>
          <a:xfrm>
            <a:off x="539496" y="1884394"/>
            <a:ext cx="11425238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（1）环境大气压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（选填“高于”“低于”或“等于”）1个标准大气压。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（2）若在更高纬度的位置进行此实验，则发现水的沸点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（选填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降低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”“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不变”或“升高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”）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（3）水沸腾后，烧杯上方出现大量“白气”，这是水蒸气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（填物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态变化名称）形成的小水珠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9_AN.1_1#0e9f120ed.blank?vcp=1&amp;vis=1&amp;pid=e4f6320cc&amp;color=0,0,0&amp;vpa=41&amp;vtp=1&amp;vaab=1&amp;bbb=1"/>
          <p:cNvSpPr/>
          <p:nvPr/>
        </p:nvSpPr>
        <p:spPr>
          <a:xfrm>
            <a:off x="3216815" y="1853914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低于</a:t>
            </a:r>
            <a:endParaRPr lang="en-US" altLang="zh-CN" sz="2800" dirty="0"/>
          </a:p>
        </p:txBody>
      </p:sp>
      <p:sp>
        <p:nvSpPr>
          <p:cNvPr id="5" name="QB_9_AN.2_1#0e9f120ed.blank?vcp=1&amp;vis=1&amp;pid=e4f6320cc&amp;color=0,0,0&amp;vpa=42&amp;vtp=1&amp;vaab=1&amp;bbb=1"/>
          <p:cNvSpPr/>
          <p:nvPr/>
        </p:nvSpPr>
        <p:spPr>
          <a:xfrm>
            <a:off x="9262014" y="2501614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降低</a:t>
            </a:r>
            <a:endParaRPr lang="en-US" altLang="zh-CN" sz="2800" dirty="0"/>
          </a:p>
        </p:txBody>
      </p:sp>
      <p:sp>
        <p:nvSpPr>
          <p:cNvPr id="7" name="QB_9_AN.122_1#0e9f120ed.blank?vcp=1&amp;vis=1&amp;pid=e4f6320cc&amp;color=0,0,0&amp;vpa=43&amp;vtp=1&amp;vaab=1&amp;bbb=1"/>
          <p:cNvSpPr/>
          <p:nvPr/>
        </p:nvSpPr>
        <p:spPr>
          <a:xfrm>
            <a:off x="9220739" y="3797014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液化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8#f58417f99?vcp=1&amp;pid=0284b6d0c&amp;color=0,0,0&amp;vtp=1&amp;vaab=1&amp;bt=1&amp;bbb=1"/>
          <p:cNvSpPr/>
          <p:nvPr/>
        </p:nvSpPr>
        <p:spPr>
          <a:xfrm>
            <a:off x="539496" y="3145504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请完成第203~205页【备考练习】习题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#62319fd89.fixed?vcp=1&amp;pid=1457c4940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4600"/>
              </a:lnSpc>
            </a:pPr>
            <a:r>
              <a:rPr lang="en-US" altLang="zh-CN" sz="37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第16讲</a:t>
            </a:r>
            <a:r>
              <a:rPr lang="en-US" altLang="zh-CN" sz="37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7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熔化和凝固</a:t>
            </a:r>
            <a:r>
              <a:rPr lang="en-US" altLang="zh-CN" sz="37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7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汽化和液化</a:t>
            </a:r>
            <a:r>
              <a:rPr lang="en-US" altLang="zh-CN" sz="37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7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升华和凝华</a:t>
            </a:r>
            <a:endParaRPr lang="en-US" altLang="zh-CN" sz="3700" dirty="0"/>
          </a:p>
        </p:txBody>
      </p:sp>
      <p:sp>
        <p:nvSpPr>
          <p:cNvPr id="3" name="C_5_BD#62319fd89.fixed?vcp=1&amp;pid=1457c4940&amp;color=86,186,157&amp;vtp=1&amp;vaab=1&amp;bbb=1"/>
          <p:cNvSpPr/>
          <p:nvPr/>
        </p:nvSpPr>
        <p:spPr>
          <a:xfrm>
            <a:off x="320040" y="3419856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4600"/>
              </a:lnSpc>
            </a:pPr>
            <a:r>
              <a:rPr lang="en-US" altLang="zh-CN" sz="37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备考练习</a:t>
            </a:r>
            <a:r>
              <a:rPr lang="en-US" altLang="zh-CN" sz="3700" b="1" i="0" dirty="0">
                <a:solidFill>
                  <a:srgbClr val="56BA9D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7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第16讲</a:t>
            </a:r>
            <a:r>
              <a:rPr lang="en-US" altLang="zh-CN" sz="3700" b="1" i="0" dirty="0">
                <a:solidFill>
                  <a:srgbClr val="56BA9D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7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熔化和凝固</a:t>
            </a:r>
            <a:r>
              <a:rPr lang="en-US" altLang="zh-CN" sz="3700" b="1" i="0" dirty="0">
                <a:solidFill>
                  <a:srgbClr val="56BA9D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7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汽化和液化</a:t>
            </a:r>
            <a:r>
              <a:rPr lang="en-US" altLang="zh-CN" sz="3700" b="1" i="0" dirty="0">
                <a:solidFill>
                  <a:srgbClr val="56BA9D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7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升华和凝华</a:t>
            </a:r>
            <a:endParaRPr lang="en-US" altLang="zh-CN" sz="3700" dirty="0"/>
          </a:p>
        </p:txBody>
      </p:sp>
    </p:spTree>
  </p:cSld>
  <p:clrMapOvr>
    <a:masterClrMapping/>
  </p:clrMapOvr>
  <p:transition>
    <p:split dir="in"/>
  </p:transition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1908aa447?vcp=1&amp;pid=62319fd89&amp;color=68,178,23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44B2E7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达标练</a:t>
            </a:r>
            <a:endParaRPr lang="en-US" altLang="zh-CN" sz="3200" dirty="0"/>
          </a:p>
        </p:txBody>
      </p:sp>
      <p:sp>
        <p:nvSpPr>
          <p:cNvPr id="3" name="QC_7_BD.123_1#9072fbcf6?vcp=1&amp;vis=1&amp;pid=1908aa447&amp;color=0,0,0&amp;vtp=1&amp;vaab=1&amp;bbb=1"/>
          <p:cNvSpPr/>
          <p:nvPr/>
        </p:nvSpPr>
        <p:spPr>
          <a:xfrm>
            <a:off x="539496" y="1275833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（2023·广西·中考）“滴水成冰”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描述的是下列物态变化中的(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7_AN.1_1#9072fbcf6.bracket?vcp=1&amp;vis=1&amp;pid=1908aa447&amp;color=0,0,0&amp;vpa=44&amp;vtp=1&amp;vaab=1"/>
          <p:cNvSpPr/>
          <p:nvPr/>
        </p:nvSpPr>
        <p:spPr>
          <a:xfrm>
            <a:off x="10170064" y="1262498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5" name="QC_7_BD.123_2#9072fbcf6.choices?vcp=1&amp;vis=1&amp;pid=1908aa447&amp;color=0,0,0&amp;vtp=1&amp;vaab=1&amp;bbb=1"/>
          <p:cNvSpPr/>
          <p:nvPr/>
        </p:nvSpPr>
        <p:spPr>
          <a:xfrm>
            <a:off x="539496" y="1900219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37815" algn="l"/>
                <a:tab pos="5662930" algn="l"/>
                <a:tab pos="84880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.凝华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B.升华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C.熔化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.凝固</a:t>
            </a:r>
            <a:endParaRPr lang="en-US" altLang="zh-CN" sz="2800" dirty="0"/>
          </a:p>
        </p:txBody>
      </p:sp>
      <p:pic>
        <p:nvPicPr>
          <p:cNvPr id="6" name="QC_7_BD.125_1#d4b141d7a?iti=35&amp;htil=17&amp;vcp=1&amp;vis=1&amp;pid=1908aa447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94476" y="2827836"/>
            <a:ext cx="5422392" cy="1554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7" name="QC_7_BD.125_2#d4b141d7a?iti=35&amp;htil=17&amp;vcp=1&amp;vis=1&amp;pid=1908aa447&amp;color=0,0,0&amp;vtp=1&amp;vaab=1&amp;bbb=1"/>
          <p:cNvSpPr/>
          <p:nvPr/>
        </p:nvSpPr>
        <p:spPr>
          <a:xfrm>
            <a:off x="8144420" y="4229462"/>
            <a:ext cx="13255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图B16-1</a:t>
            </a:r>
            <a:endParaRPr lang="en-US" altLang="zh-CN" sz="2800" dirty="0"/>
          </a:p>
        </p:txBody>
      </p:sp>
      <p:sp>
        <p:nvSpPr>
          <p:cNvPr id="8" name="QC_7_BD.125_3#d4b141d7a?htil=17&amp;sp=1&amp;vcp=1&amp;vis=1&amp;pid=1908aa447&amp;color=0,0,0&amp;vtp=1&amp;vaab=1&amp;bbb=1&amp;hb=1&amp;hs=1"/>
          <p:cNvSpPr/>
          <p:nvPr/>
        </p:nvSpPr>
        <p:spPr>
          <a:xfrm>
            <a:off x="539496" y="2529694"/>
            <a:ext cx="5559552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（2024·江西·中考）图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B16-1是某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物质的三种状态的分子微观模型。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图甲中的物质状态变成图乙中的物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质状态的过程叫作(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9" name="QC_7_AN.126_1#d4b141d7a.bracket?vcp=1&amp;vis=1&amp;pid=1908aa447&amp;color=0,0,0&amp;vpa=45&amp;vtp=1&amp;vaab=1"/>
          <p:cNvSpPr/>
          <p:nvPr/>
        </p:nvSpPr>
        <p:spPr>
          <a:xfrm>
            <a:off x="3661315" y="4459459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10" name="QC_7_BD.125_4#d4b141d7a.choices?vcp=1&amp;vis=1&amp;pid=1908aa447&amp;color=0,0,0&amp;vtp=1&amp;vaab=1&amp;bbb=1&amp;hs=1"/>
          <p:cNvSpPr/>
          <p:nvPr/>
        </p:nvSpPr>
        <p:spPr>
          <a:xfrm>
            <a:off x="539496" y="5087284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37815" algn="l"/>
                <a:tab pos="5662930" algn="l"/>
                <a:tab pos="84880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.凝固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B.熔化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C.液化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.汽化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9" grpId="0" build="p" animBg="1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127_1#d78c99c3b?vcp=1&amp;vis=1&amp;pid=1908aa447&amp;color=0,0,0&amp;vtp=1&amp;vaab=1&amp;bt=1&amp;bbb=1&amp;hb=1"/>
          <p:cNvSpPr/>
          <p:nvPr/>
        </p:nvSpPr>
        <p:spPr>
          <a:xfrm>
            <a:off x="539496" y="1533398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（2024·青海·中考）我们常吃的月饼是在烤箱里“烤”的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，但根据南宋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武林旧事》记载，最早的月饼出自笼屉，青海就保留着用蒸笼“蒸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”月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饼的传统习俗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。“蒸”月饼时，关于笼屉上方冒出的“白气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”，下列解释正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确的是(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7_AN.128_1#d78c99c3b.bracket?vcp=1&amp;vis=1&amp;pid=1908aa447&amp;color=0,0,0&amp;vpa=46&amp;vtp=1&amp;vaab=1"/>
          <p:cNvSpPr/>
          <p:nvPr/>
        </p:nvSpPr>
        <p:spPr>
          <a:xfrm>
            <a:off x="1883314" y="3463163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7_BD.127_2#d78c99c3b.choices?vcp=1&amp;vis=1&amp;pid=1908aa447&amp;color=0,0,0&amp;vtp=1&amp;vaab=1&amp;bbb=1"/>
          <p:cNvSpPr/>
          <p:nvPr/>
        </p:nvSpPr>
        <p:spPr>
          <a:xfrm>
            <a:off x="539496" y="4104830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A.“白气”是水蒸气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，是液化现象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.“白气”是小水滴，是液化现象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.“白气”是水蒸气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，是汽化现象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.“白气”是小水滴，是汽化现象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5548b72d7?vcp=1&amp;pid=b0ed01781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易错集锦</a:t>
            </a:r>
            <a:endParaRPr lang="en-US" altLang="zh-CN" sz="32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QB_7_BD.1_1#e84579b68?vcp=1&amp;vis=1&amp;pid=5548b72d7&amp;color=0,0,0&amp;vtp=1&amp;vaab=1&amp;bbb=1&amp;hb=1"/>
              <p:cNvSpPr/>
              <p:nvPr/>
            </p:nvSpPr>
            <p:spPr>
              <a:xfrm>
                <a:off x="539496" y="1267240"/>
                <a:ext cx="11109960" cy="18490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1</a:t>
                </a:r>
                <a:r>
                  <a:rPr lang="en-US" altLang="zh-CN" sz="28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温度计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离开被测物体读数，体温计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离开人体读数；体温计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放在沸水中消毒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，使用前要甩几下。（均选填“能”或“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不能”）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49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2.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温度计读数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：甲示数为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</a:t>
                </a:r>
                <a14:m>
                  <m:oMath xmlns:m="http://schemas.openxmlformats.org/officeDocument/2006/math">
                    <m:r>
                      <a:rPr kumimoji="0" lang="en-US" altLang="zh-CN" sz="28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℃</m:t>
                    </m:r>
                  </m:oMath>
                </a14:m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，乙示数为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</a:t>
                </a:r>
                <a14:m>
                  <m:oMath xmlns:m="http://schemas.openxmlformats.org/officeDocument/2006/math">
                    <m:r>
                      <a:rPr kumimoji="0" lang="en-US" altLang="zh-CN" sz="28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℃</m:t>
                    </m:r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3" name="QB_7_BD.1_1#e84579b68?vcp=1&amp;vis=1&amp;pid=5548b72d7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267240"/>
                <a:ext cx="11109960" cy="1849057"/>
              </a:xfrm>
              <a:prstGeom prst="rect">
                <a:avLst/>
              </a:prstGeom>
              <a:blipFill rotWithShape="1">
                <a:blip r:embed="rId3"/>
                <a:stretch>
                  <a:fillRect l="-3" t="-22" r="3" b="-36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QB_7_AN.1_1#e84579b68.blank?vcp=1&amp;vis=1&amp;pid=5548b72d7&amp;color=0,0,0&amp;vpa=1&amp;vtp=1&amp;vaab=1&amp;bbb=1"/>
          <p:cNvSpPr/>
          <p:nvPr/>
        </p:nvSpPr>
        <p:spPr>
          <a:xfrm>
            <a:off x="1883314" y="1236760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不能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sp>
        <p:nvSpPr>
          <p:cNvPr id="5" name="QB_7_AN.2_1#e84579b68.blank?vcp=1&amp;vis=1&amp;pid=5548b72d7&amp;color=0,0,0&amp;vpa=2&amp;vtp=1&amp;vaab=1"/>
          <p:cNvSpPr/>
          <p:nvPr/>
        </p:nvSpPr>
        <p:spPr>
          <a:xfrm>
            <a:off x="7217314" y="1236760"/>
            <a:ext cx="6143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能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sp>
        <p:nvSpPr>
          <p:cNvPr id="6" name="QB_7_AN.3_1#e84579b68.blank?vcp=1&amp;vis=1&amp;pid=5548b72d7&amp;color=0,0,0&amp;vpa=3&amp;vtp=1&amp;vaab=1&amp;bbb=1"/>
          <p:cNvSpPr/>
          <p:nvPr/>
        </p:nvSpPr>
        <p:spPr>
          <a:xfrm>
            <a:off x="549815" y="1884460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不能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sp>
        <p:nvSpPr>
          <p:cNvPr id="8" name="QB_7_AN.6_1#e84579b68.blank?vcp=1&amp;vis=1&amp;pid=5548b72d7&amp;color=0,0,0&amp;vpa=4&amp;vtp=1&amp;vaab=1&amp;bbb=1"/>
          <p:cNvSpPr/>
          <p:nvPr/>
        </p:nvSpPr>
        <p:spPr>
          <a:xfrm>
            <a:off x="4372515" y="2511205"/>
            <a:ext cx="6143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28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QB_7_AN.8_1#e84579b68.blank?vcp=1&amp;vis=1&amp;pid=5548b72d7&amp;color=0,0,0&amp;vpa=5&amp;vtp=1&amp;vaab=1&amp;bbb=1"/>
              <p:cNvSpPr/>
              <p:nvPr/>
            </p:nvSpPr>
            <p:spPr>
              <a:xfrm>
                <a:off x="7197471" y="2639803"/>
                <a:ext cx="839788" cy="40284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4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−22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9" name="QB_7_AN.8_1#e84579b68.blank?vcp=1&amp;vis=1&amp;pid=5548b72d7&amp;color=0,0,0&amp;vpa=5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197471" y="2639803"/>
                <a:ext cx="839788" cy="402844"/>
              </a:xfrm>
              <a:prstGeom prst="rect">
                <a:avLst/>
              </a:prstGeom>
              <a:blipFill rotWithShape="1">
                <a:blip r:embed="rId4"/>
                <a:stretch>
                  <a:fillRect l="-45" t="-27" r="8" b="-71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" name="QB_7_BD.7_1#4ea3c2bd6?vcp=1&amp;vis=1&amp;pid=5548b72d7&amp;color=0,0,0&amp;tib=255,255,255&amp;vtp=1&amp;vaab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603335" y="3245276"/>
            <a:ext cx="2991427" cy="31556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6" grpId="0" build="p" animBg="1"/>
      <p:bldP spid="8" grpId="0" build="p" animBg="1"/>
      <p:bldP spid="9" grpId="0" build="p" animBg="1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129_1#b843ad71f?sp=1&amp;vcp=1&amp;vis=1&amp;pid=1908aa447&amp;color=0,0,0&amp;vtp=1&amp;vaab=1&amp;bt=1&amp;bbb=1&amp;hb=1"/>
          <p:cNvSpPr/>
          <p:nvPr/>
        </p:nvSpPr>
        <p:spPr>
          <a:xfrm>
            <a:off x="539496" y="637413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ct val="100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（2024·山东滨州·中考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）二十四节气是中华民族农耕文明长期经验的</a:t>
            </a:r>
          </a:p>
          <a:p>
            <a:pPr latinLnBrk="1">
              <a:lnSpc>
                <a:spcPct val="100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积累和智慧的结晶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，对图B16-2中节气涉及的物态变化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，分析正确的是</a:t>
            </a:r>
          </a:p>
          <a:p>
            <a:pPr latinLnBrk="1">
              <a:lnSpc>
                <a:spcPct val="100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7_AN.130_1#b843ad71f.bracket?vcp=1&amp;vis=1&amp;pid=1908aa447&amp;color=0,0,0&amp;vpa=47&amp;vtp=1&amp;vaab=1"/>
          <p:cNvSpPr/>
          <p:nvPr/>
        </p:nvSpPr>
        <p:spPr>
          <a:xfrm>
            <a:off x="903510" y="1332738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pic>
        <p:nvPicPr>
          <p:cNvPr id="4" name="QC_7_BD.129_2#b843ad71f?iti=36&amp;htil=18&amp;vcp=1&amp;vis=1&amp;pid=1908aa447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404995" y="2118360"/>
            <a:ext cx="7344410" cy="23983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C_7_BD.129_3#b843ad71f?iti=36&amp;htil=18&amp;vcp=1&amp;vis=1&amp;pid=1908aa447&amp;color=0,0,0&amp;vtp=1&amp;vaab=1&amp;bbb=1"/>
          <p:cNvSpPr/>
          <p:nvPr/>
        </p:nvSpPr>
        <p:spPr>
          <a:xfrm>
            <a:off x="7297489" y="4754626"/>
            <a:ext cx="13255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图B16-2</a:t>
            </a:r>
            <a:endParaRPr lang="en-US" altLang="zh-CN" sz="2800" dirty="0"/>
          </a:p>
        </p:txBody>
      </p:sp>
      <p:sp>
        <p:nvSpPr>
          <p:cNvPr id="6" name="QC_7_BD.129_4#b843ad71f.choices?htil=18&amp;vcp=1&amp;vis=1&amp;pid=1908aa447&amp;color=0,0,0&amp;vtp=1&amp;vaab=1&amp;bbb=1"/>
          <p:cNvSpPr/>
          <p:nvPr/>
        </p:nvSpPr>
        <p:spPr>
          <a:xfrm>
            <a:off x="626491" y="2082355"/>
            <a:ext cx="6894576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ct val="100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A.图甲“寒露”节气，</a:t>
            </a:r>
          </a:p>
          <a:p>
            <a:pPr algn="l" latinLnBrk="1">
              <a:lnSpc>
                <a:spcPct val="100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“露”的形成是凝固现象</a:t>
            </a:r>
            <a:endParaRPr lang="en-US" altLang="zh-CN" sz="2800" dirty="0"/>
          </a:p>
          <a:p>
            <a:pPr latinLnBrk="1">
              <a:lnSpc>
                <a:spcPct val="100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.图乙“霜降”节气，</a:t>
            </a:r>
          </a:p>
          <a:p>
            <a:pPr latinLnBrk="1">
              <a:lnSpc>
                <a:spcPct val="100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“霜”的形成是凝华现象</a:t>
            </a:r>
            <a:endParaRPr lang="en-US" altLang="zh-CN" sz="2800" dirty="0"/>
          </a:p>
          <a:p>
            <a:pPr latinLnBrk="1">
              <a:lnSpc>
                <a:spcPct val="100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.图丙“大雪”节气，</a:t>
            </a:r>
          </a:p>
          <a:p>
            <a:pPr latinLnBrk="1">
              <a:lnSpc>
                <a:spcPct val="100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“雪”的形成是液化现象</a:t>
            </a:r>
            <a:endParaRPr lang="en-US" altLang="zh-CN" sz="2800" dirty="0"/>
          </a:p>
          <a:p>
            <a:pPr latinLnBrk="1">
              <a:lnSpc>
                <a:spcPct val="100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.图丁“雨水”节气，</a:t>
            </a:r>
          </a:p>
          <a:p>
            <a:pPr latinLnBrk="1">
              <a:lnSpc>
                <a:spcPct val="100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“雨”的形成是凝华现象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C_7_BD.131_1#17be2d4f7?iti=37&amp;htil=19&amp;vcp=1&amp;vis=1&amp;pid=1908aa447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566439" y="1222756"/>
            <a:ext cx="1810512" cy="3209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7_BD.131_2#17be2d4f7?iti=37&amp;htil=19&amp;vcp=1&amp;vis=1&amp;pid=1908aa447&amp;color=0,0,0&amp;vtp=1&amp;vaab=1&amp;bbb=1"/>
          <p:cNvSpPr/>
          <p:nvPr/>
        </p:nvSpPr>
        <p:spPr>
          <a:xfrm>
            <a:off x="9808914" y="4559300"/>
            <a:ext cx="13255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图B16-3</a:t>
            </a:r>
            <a:endParaRPr lang="en-US" altLang="zh-CN" sz="2800" dirty="0"/>
          </a:p>
        </p:txBody>
      </p:sp>
      <p:sp>
        <p:nvSpPr>
          <p:cNvPr id="4" name="QC_7_BD.131_3#17be2d4f7?htil=19&amp;sp=1&amp;vcp=1&amp;vis=1&amp;pid=1908aa447&amp;color=0,0,0&amp;vtp=1&amp;vaab=1&amp;bt=1&amp;bbb=1&amp;hb=1"/>
          <p:cNvSpPr/>
          <p:nvPr/>
        </p:nvSpPr>
        <p:spPr>
          <a:xfrm>
            <a:off x="539496" y="1204468"/>
            <a:ext cx="8878824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（2024·四川成都·中考）图B16-3是某小组探究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“水沸腾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前后温度变化的特点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”的实验装置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，下列说法正确的是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5" name="QC_7_AN.132_1#17be2d4f7.bracket?vcp=1&amp;vis=1&amp;pid=1908aa447&amp;color=0,0,0&amp;vpa=48&amp;vtp=1&amp;vaab=1"/>
          <p:cNvSpPr/>
          <p:nvPr/>
        </p:nvSpPr>
        <p:spPr>
          <a:xfrm>
            <a:off x="816515" y="2486533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6" name="QC_7_BD.131_4#17be2d4f7.choices?htil=19&amp;vcp=1&amp;vis=1&amp;pid=1908aa447&amp;color=0,0,0&amp;vtp=1&amp;vaab=1&amp;bbb=1"/>
          <p:cNvSpPr/>
          <p:nvPr/>
        </p:nvSpPr>
        <p:spPr>
          <a:xfrm>
            <a:off x="539496" y="3128200"/>
            <a:ext cx="8878824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A.实验中还需要的测量仪器是秒表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.该实验操作简单，不需要注意安全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.有“白气”冒出，说明水已经沸腾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.水沸腾后即可熄灭酒精灯，停止加热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B_7_BD.133_1#471d5149c?iti=38&amp;htil=20&amp;vcp=1&amp;vis=1&amp;pid=1908aa447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353557" y="1303496"/>
            <a:ext cx="3218688" cy="3575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B_7_BD.133_2#471d5149c?iti=38&amp;htil=20&amp;vcp=1&amp;vis=1&amp;pid=1908aa447&amp;color=0,0,0&amp;vtp=1&amp;vaab=1&amp;bbb=1"/>
          <p:cNvSpPr/>
          <p:nvPr/>
        </p:nvSpPr>
        <p:spPr>
          <a:xfrm>
            <a:off x="9300120" y="5005800"/>
            <a:ext cx="13255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图B16-4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7_BD.133_3#471d5149c?htil=20&amp;sp=1&amp;vcp=1&amp;vis=1&amp;pid=1908aa447&amp;color=0,0,0&amp;vtp=1&amp;vaab=1&amp;bt=1&amp;bbb=1&amp;hb=1"/>
              <p:cNvSpPr/>
              <p:nvPr/>
            </p:nvSpPr>
            <p:spPr>
              <a:xfrm>
                <a:off x="539496" y="1285208"/>
                <a:ext cx="7763256" cy="31444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6.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（2024·广西·中考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）在探究晶体熔化时温度的变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化规律的实验中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，如图B16-4所示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，此时温度计的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读数为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℃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。观察到晶体在熔化过程中温度不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变，说明晶体在熔化过程中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选填“有”或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“没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有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”）固定的熔化温度。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B_7_BD.133_3#471d5149c?htil=20&amp;sp=1&amp;vcp=1&amp;vis=1&amp;pid=1908aa447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285208"/>
                <a:ext cx="7763256" cy="3144457"/>
              </a:xfrm>
              <a:prstGeom prst="rect">
                <a:avLst/>
              </a:prstGeom>
              <a:blipFill rotWithShape="1">
                <a:blip r:embed="rId4"/>
                <a:stretch>
                  <a:fillRect l="-5" t="-19" r="2" b="-216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QB_7_AN.134_1#471d5149c.blank?vcp=1&amp;vis=1&amp;pid=1908aa447&amp;color=0,0,0&amp;vpa=49&amp;vtp=1&amp;vaab=1&amp;bbb=1"/>
          <p:cNvSpPr/>
          <p:nvPr/>
        </p:nvSpPr>
        <p:spPr>
          <a:xfrm>
            <a:off x="1616614" y="2550128"/>
            <a:ext cx="6143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45</a:t>
            </a:r>
            <a:endParaRPr lang="en-US" altLang="zh-CN" sz="2800" dirty="0"/>
          </a:p>
        </p:txBody>
      </p:sp>
      <p:sp>
        <p:nvSpPr>
          <p:cNvPr id="6" name="QB_7_AN.135_1#471d5149c.blank?vcp=1&amp;vis=1&amp;pid=1908aa447&amp;color=0,0,0&amp;vpa=50&amp;vtp=1&amp;vaab=1"/>
          <p:cNvSpPr/>
          <p:nvPr/>
        </p:nvSpPr>
        <p:spPr>
          <a:xfrm>
            <a:off x="4817015" y="3197828"/>
            <a:ext cx="6143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</p:bld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b68d8fe6a?vcp=1&amp;pid=62319fd89&amp;color=68,178,231&amp;vtp=1&amp;vaab=1&amp;bt=1&amp;bbb=1"/>
          <p:cNvSpPr/>
          <p:nvPr/>
        </p:nvSpPr>
        <p:spPr>
          <a:xfrm>
            <a:off x="539496" y="554400"/>
            <a:ext cx="11109960" cy="56591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700"/>
              </a:lnSpc>
            </a:pPr>
            <a:r>
              <a:rPr lang="en-US" altLang="zh-CN" sz="3200" b="1" i="0" dirty="0">
                <a:solidFill>
                  <a:srgbClr val="44B2E7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提分练</a:t>
            </a:r>
            <a:endParaRPr lang="en-US" altLang="zh-CN" sz="32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QO_7_BD.136_1#53c532df7?sp=1&amp;vcp=1&amp;vis=1&amp;pid=b68d8fe6a&amp;color=0,0,0&amp;vtp=1&amp;vaab=1&amp;bbb=1&amp;hb=1"/>
              <p:cNvSpPr/>
              <p:nvPr/>
            </p:nvSpPr>
            <p:spPr>
              <a:xfrm>
                <a:off x="461759" y="1120312"/>
                <a:ext cx="11109960" cy="15696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3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7</a:t>
                </a:r>
                <a:r>
                  <a:rPr lang="en-US" altLang="zh-CN" sz="2800" b="1" i="0" spc="-5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:r>
                  <a:rPr lang="en-US" altLang="zh-CN" sz="2800" b="0" i="0" spc="-5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（2024·广西梧州·模拟）为探究冰块熔化时温度的变化特点</a:t>
                </a:r>
                <a:r>
                  <a:rPr lang="en-US" altLang="zh-CN" sz="2800" b="0" i="0" spc="-5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，小静同学</a:t>
                </a:r>
              </a:p>
              <a:p>
                <a:pPr latinLnBrk="1">
                  <a:lnSpc>
                    <a:spcPts val="4300"/>
                  </a:lnSpc>
                </a:pPr>
                <a:r>
                  <a:rPr lang="en-US" altLang="zh-CN" sz="2800" b="0" i="0" spc="-5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从冰箱内收集了</a:t>
                </a:r>
                <a14:m>
                  <m:oMath xmlns:m="http://schemas.openxmlformats.org/officeDocument/2006/math">
                    <m:r>
                      <a:rPr lang="en-US" altLang="zh-CN" sz="2800" b="0" i="0" spc="-5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20 </m:t>
                    </m:r>
                    <m:r>
                      <m:rPr>
                        <m:sty m:val="p"/>
                      </m:rPr>
                      <a:rPr lang="en-US" altLang="zh-CN" sz="2800" b="0" i="0" spc="-5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spc="-5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冰块，从实验室选取所需器材</a:t>
                </a:r>
                <a:r>
                  <a:rPr lang="en-US" altLang="zh-CN" sz="2800" b="0" i="0" spc="-5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。请你根据所学知识和</a:t>
                </a:r>
              </a:p>
              <a:p>
                <a:pPr latinLnBrk="1">
                  <a:lnSpc>
                    <a:spcPts val="4100"/>
                  </a:lnSpc>
                </a:pPr>
                <a:r>
                  <a:rPr lang="en-US" altLang="zh-CN" sz="2800" b="0" i="0" spc="-5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小静一起完成以下实验操作和数据处理</a:t>
                </a:r>
                <a:r>
                  <a:rPr lang="en-US" altLang="zh-CN" sz="2800" b="0" i="0" spc="-5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，并回答实验过程中遇到的问题：</a:t>
                </a:r>
                <a:endParaRPr lang="en-US" altLang="zh-CN" sz="2800" spc="-50" dirty="0"/>
              </a:p>
            </p:txBody>
          </p:sp>
        </mc:Choice>
        <mc:Fallback xmlns="">
          <p:sp>
            <p:nvSpPr>
              <p:cNvPr id="3" name="QO_7_BD.136_1#53c532df7?sp=1&amp;vcp=1&amp;vis=1&amp;pid=b68d8fe6a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1759" y="1120312"/>
                <a:ext cx="11109960" cy="1569657"/>
              </a:xfrm>
              <a:prstGeom prst="rect">
                <a:avLst/>
              </a:prstGeom>
              <a:blipFill rotWithShape="1">
                <a:blip r:embed="rId3"/>
                <a:stretch>
                  <a:fillRect l="-1" t="-11" r="-1331" b="-274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QO_7_BD.136_2#53c532df7?iti=39&amp;htil=21&amp;vcp=1&amp;vis=1&amp;pid=b68d8fe6a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30795" y="2724785"/>
            <a:ext cx="4212590" cy="23863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O_7_BD.136_3#53c532df7?iti=39&amp;htil=21&amp;vcp=1&amp;vis=1&amp;pid=b68d8fe6a&amp;color=0,0,0&amp;vtp=1&amp;vaab=1&amp;bbb=1"/>
          <p:cNvSpPr/>
          <p:nvPr/>
        </p:nvSpPr>
        <p:spPr>
          <a:xfrm>
            <a:off x="8537343" y="5036800"/>
            <a:ext cx="1325562" cy="49022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图B16-5</a:t>
            </a:r>
            <a:endParaRPr lang="en-US" altLang="zh-CN" sz="2800" dirty="0"/>
          </a:p>
        </p:txBody>
      </p:sp>
      <p:sp>
        <p:nvSpPr>
          <p:cNvPr id="6" name="QB_8_BD.137_1#17f92bbb1?htil=21&amp;vcp=1&amp;vis=1&amp;pid=53c532df7&amp;color=0,0,0&amp;vtp=1&amp;vaab=1&amp;bbb=1&amp;hb=1&amp;hs=1"/>
          <p:cNvSpPr/>
          <p:nvPr/>
        </p:nvSpPr>
        <p:spPr>
          <a:xfrm>
            <a:off x="461759" y="2737338"/>
            <a:ext cx="7050024" cy="10235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3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（1）在收集冰块过程中，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应该收集颗粒较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</a:t>
            </a:r>
          </a:p>
          <a:p>
            <a:pPr latinLnBrk="1">
              <a:lnSpc>
                <a:spcPts val="4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选填“大”或“小”）的冰块。</a:t>
            </a:r>
            <a:endParaRPr lang="en-US" altLang="zh-CN" sz="2800" dirty="0"/>
          </a:p>
        </p:txBody>
      </p:sp>
      <p:sp>
        <p:nvSpPr>
          <p:cNvPr id="7" name="QB_8_BD.138_1#b47cf60fe?htil=21&amp;vcp=1&amp;vis=1&amp;pid=53c532df7&amp;color=0,0,0&amp;vtp=1&amp;vaab=1&amp;bbb=1&amp;hb=1&amp;hs=1"/>
          <p:cNvSpPr/>
          <p:nvPr/>
        </p:nvSpPr>
        <p:spPr>
          <a:xfrm>
            <a:off x="461759" y="3812520"/>
            <a:ext cx="7050024" cy="1569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3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（2）实验前，A组同学认为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，应该在烧杯中</a:t>
            </a:r>
          </a:p>
          <a:p>
            <a:pPr latinLnBrk="1">
              <a:lnSpc>
                <a:spcPts val="43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加入沸水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，并用酒精灯加热烧杯，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如图B16-5</a:t>
            </a:r>
          </a:p>
          <a:p>
            <a:pPr latinLnBrk="1">
              <a:lnSpc>
                <a:spcPts val="4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甲所示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；B组的同学认为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，应该在烧杯中加入</a:t>
            </a:r>
            <a:endParaRPr lang="en-US" altLang="zh-CN" sz="2800" dirty="0"/>
          </a:p>
        </p:txBody>
      </p:sp>
      <p:sp>
        <p:nvSpPr>
          <p:cNvPr id="8" name="QB_8_BD.138_1#b47cf60fe?htil=21&amp;vcp=1&amp;vis=1&amp;pid=53c532df7&amp;color=0,0,0&amp;vtp=1&amp;vaab=1&amp;bbb=1&amp;hb=1&amp;hs=1"/>
          <p:cNvSpPr/>
          <p:nvPr/>
        </p:nvSpPr>
        <p:spPr>
          <a:xfrm>
            <a:off x="461759" y="5425484"/>
            <a:ext cx="11112011" cy="10235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3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温水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，且撤去图中的酒精灯。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你认为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选填“A”或“B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”）组同学</a:t>
            </a:r>
          </a:p>
          <a:p>
            <a:pPr latinLnBrk="1">
              <a:lnSpc>
                <a:spcPts val="4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的思路更加合理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9" name="文本框 8"/>
          <p:cNvSpPr txBox="1"/>
          <p:nvPr/>
        </p:nvSpPr>
        <p:spPr>
          <a:xfrm>
            <a:off x="10212705" y="6915785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8_BD.139_1#e26237ee6?vcp=1&amp;vis=1&amp;pid=53c532df7&amp;color=0,0,0&amp;vtp=1&amp;vaab=1&amp;bt=1&amp;bbb=1&amp;hb=1"/>
              <p:cNvSpPr/>
              <p:nvPr/>
            </p:nvSpPr>
            <p:spPr>
              <a:xfrm>
                <a:off x="539496" y="554400"/>
                <a:ext cx="11109960" cy="24967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（3）确定实验思路后正确完成实验并收集实验数据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，小静根据收集到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的数据绘制出如图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B16-5乙所示的温度变化图线，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由图线可知冰是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选填“晶体”或“非晶体”）。造成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𝐴𝐵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段和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𝐶𝐷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段温度变化快慢不同的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原因是对应物质的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不同。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B_8_BD.139_1#e26237ee6?vcp=1&amp;vis=1&amp;pid=53c532df7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54400"/>
                <a:ext cx="11109960" cy="2496757"/>
              </a:xfrm>
              <a:prstGeom prst="rect">
                <a:avLst/>
              </a:prstGeom>
              <a:blipFill rotWithShape="1">
                <a:blip r:embed="rId3"/>
                <a:stretch>
                  <a:fillRect l="-3" t="-2" r="-820" b="-274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O_7_BD.140_1#53c532df7?iti=40&amp;vcp=1&amp;vis=1&amp;pid=53c532df7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918096" y="3179744"/>
            <a:ext cx="4352760" cy="24236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7_BD.140_2#53c532df7?iti=40&amp;vcp=1&amp;vis=1&amp;pid=53c532df7&amp;color=0,0,0&amp;vtp=1&amp;vaab=1&amp;bbb=1"/>
          <p:cNvSpPr/>
          <p:nvPr/>
        </p:nvSpPr>
        <p:spPr>
          <a:xfrm>
            <a:off x="5431695" y="5730348"/>
            <a:ext cx="13255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图B16-5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7_BD.141_1#17f92bbb1?iti=41&amp;htil=22&amp;vcp=1&amp;vis=1&amp;pid=53c532df7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57416" y="1240631"/>
            <a:ext cx="4873752" cy="27340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7_BD.141_2#17f92bbb1?iti=41&amp;htil=22&amp;vcp=1&amp;vis=1&amp;pid=53c532df7&amp;color=0,0,0&amp;vtp=1&amp;vaab=1&amp;bbb=1"/>
          <p:cNvSpPr/>
          <p:nvPr/>
        </p:nvSpPr>
        <p:spPr>
          <a:xfrm>
            <a:off x="8531511" y="4095972"/>
            <a:ext cx="13255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图B16-5</a:t>
            </a:r>
            <a:endParaRPr lang="en-US" altLang="zh-CN" sz="2800" dirty="0"/>
          </a:p>
        </p:txBody>
      </p:sp>
      <p:sp>
        <p:nvSpPr>
          <p:cNvPr id="4" name="QB_8_BD.141_3#17f92bbb1?htil=22&amp;vcp=1&amp;vis=1&amp;pid=53c532df7&amp;color=0,0,0&amp;vtp=1&amp;vaab=1&amp;bt=1&amp;bbb=1&amp;hb=1&amp;hs=1"/>
          <p:cNvSpPr/>
          <p:nvPr/>
        </p:nvSpPr>
        <p:spPr>
          <a:xfrm>
            <a:off x="539496" y="1222343"/>
            <a:ext cx="6099048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（1）在收集冰块过程中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，应该收集颗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粒较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选填“大”或“小”）的冰块。</a:t>
            </a:r>
            <a:endParaRPr lang="en-US" altLang="zh-CN" sz="2800" dirty="0"/>
          </a:p>
        </p:txBody>
      </p:sp>
      <p:sp>
        <p:nvSpPr>
          <p:cNvPr id="5" name="QB_8_AN.1_1#17f92bbb1.blank?vcp=1&amp;vis=1&amp;pid=53c532df7&amp;color=0,0,0&amp;vpa=51&amp;vtp=1&amp;vaab=1"/>
          <p:cNvSpPr/>
          <p:nvPr/>
        </p:nvSpPr>
        <p:spPr>
          <a:xfrm>
            <a:off x="1261015" y="1818608"/>
            <a:ext cx="6143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小</a:t>
            </a:r>
            <a:endParaRPr lang="en-US" altLang="zh-CN" sz="2800" dirty="0"/>
          </a:p>
        </p:txBody>
      </p:sp>
      <p:sp>
        <p:nvSpPr>
          <p:cNvPr id="6" name="QB_8_BD.143_1#b47cf60fe?htil=22&amp;vcp=1&amp;vis=1&amp;pid=53c532df7&amp;color=0,0,0&amp;vtp=1&amp;vaab=1&amp;bbb=1&amp;hb=1&amp;hs=1"/>
          <p:cNvSpPr/>
          <p:nvPr/>
        </p:nvSpPr>
        <p:spPr>
          <a:xfrm>
            <a:off x="539496" y="2505360"/>
            <a:ext cx="6099048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（2）实验前，A组同学认为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，应该在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烧杯中加入沸水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并用酒精灯加热烧杯，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如图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B16-5甲所示；B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组的同学认为，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应该在烧杯中加入温水，且撤去图中的</a:t>
            </a:r>
            <a:endParaRPr lang="en-US" altLang="zh-CN" sz="2800" dirty="0"/>
          </a:p>
        </p:txBody>
      </p:sp>
      <p:sp>
        <p:nvSpPr>
          <p:cNvPr id="7" name="QB_8_AN.144_1#b47cf60fe.blank?vcp=1&amp;vis=1&amp;pid=53c532df7&amp;color=0,0,0&amp;vpa=52&amp;vtp=1&amp;vaab=1"/>
          <p:cNvSpPr/>
          <p:nvPr/>
        </p:nvSpPr>
        <p:spPr>
          <a:xfrm>
            <a:off x="3014113" y="5011515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8" name="QB_8_BD.143_1#b47cf60fe?htil=22&amp;vcp=1&amp;vis=1&amp;pid=53c532df7&amp;color=0,0,0&amp;vtp=1&amp;vaab=1&amp;bbb=1&amp;hb=1&amp;hs=1"/>
          <p:cNvSpPr/>
          <p:nvPr/>
        </p:nvSpPr>
        <p:spPr>
          <a:xfrm>
            <a:off x="539995" y="5062950"/>
            <a:ext cx="11112011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酒精灯。你认为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选填“A”或“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B”）组同学的思路更加合理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8_BD.145_1#e26237ee6?vcp=1&amp;vis=1&amp;pid=53c532df7&amp;color=0,0,0&amp;vtp=1&amp;vaab=1&amp;bt=1&amp;bbb=1&amp;hb=1"/>
              <p:cNvSpPr/>
              <p:nvPr/>
            </p:nvSpPr>
            <p:spPr>
              <a:xfrm>
                <a:off x="539496" y="554400"/>
                <a:ext cx="11109960" cy="24967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（3）确定实验思路后正确完成实验并收集实验数据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，小静根据收集到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的数据绘制出如图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B16-5乙所示的温度变化图线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，由图线可知冰是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选填“晶体”或“非晶体”）。造成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𝐴𝐵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段和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𝐶𝐷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段温度变化快慢不同的原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因是对应物质的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不同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B_8_BD.145_1#e26237ee6?vcp=1&amp;vis=1&amp;pid=53c532df7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54400"/>
                <a:ext cx="11109960" cy="2496757"/>
              </a:xfrm>
              <a:prstGeom prst="rect">
                <a:avLst/>
              </a:prstGeom>
              <a:blipFill rotWithShape="1">
                <a:blip r:embed="rId3"/>
                <a:stretch>
                  <a:fillRect l="-3" t="-2" r="-820" b="-274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B_8_AN.146_1#e26237ee6.blank?vcp=1&amp;vis=1&amp;pid=53c532df7&amp;color=0,0,0&amp;vpa=53&amp;vtp=1&amp;vaab=1&amp;bbb=1"/>
          <p:cNvSpPr/>
          <p:nvPr/>
        </p:nvSpPr>
        <p:spPr>
          <a:xfrm>
            <a:off x="10595514" y="1171620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晶体</a:t>
            </a:r>
            <a:endParaRPr lang="en-US" altLang="zh-CN" sz="2800" dirty="0"/>
          </a:p>
        </p:txBody>
      </p:sp>
      <p:sp>
        <p:nvSpPr>
          <p:cNvPr id="4" name="QB_8_AN.148_1#e26237ee6.blank?vcp=1&amp;vis=1&amp;pid=53c532df7&amp;color=0,0,0&amp;vpa=54&amp;vtp=1&amp;vaab=1&amp;bbb=1"/>
          <p:cNvSpPr/>
          <p:nvPr/>
        </p:nvSpPr>
        <p:spPr>
          <a:xfrm>
            <a:off x="3039014" y="2446065"/>
            <a:ext cx="13255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比热容</a:t>
            </a:r>
            <a:endParaRPr lang="en-US" altLang="zh-CN" sz="2800" dirty="0"/>
          </a:p>
        </p:txBody>
      </p:sp>
      <p:pic>
        <p:nvPicPr>
          <p:cNvPr id="5" name="QO_7_BD.147_1#e26237ee6?iti=42&amp;vcp=1&amp;vis=1&amp;pid=53c532df7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918096" y="3179744"/>
            <a:ext cx="4352760" cy="24236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6" name="QO_7_BD.147_2#e26237ee6?iti=42&amp;vcp=1&amp;vis=1&amp;pid=53c532df7&amp;color=0,0,0&amp;vtp=1&amp;vaab=1&amp;bbb=1"/>
          <p:cNvSpPr/>
          <p:nvPr/>
        </p:nvSpPr>
        <p:spPr>
          <a:xfrm>
            <a:off x="5431695" y="5730348"/>
            <a:ext cx="13255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图B16-5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7_BD.149_1#247c9a8b3?iti=43&amp;htil=23&amp;vcp=1&amp;vis=1&amp;pid=b68d8fe6a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410139" y="647260"/>
            <a:ext cx="2731687" cy="45567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7_BD.149_2#247c9a8b3?iti=43&amp;htil=23&amp;vcp=1&amp;vis=1&amp;pid=b68d8fe6a&amp;color=0,0,0&amp;vtp=1&amp;vaab=1&amp;bbb=1"/>
          <p:cNvSpPr/>
          <p:nvPr/>
        </p:nvSpPr>
        <p:spPr>
          <a:xfrm>
            <a:off x="10326444" y="5190712"/>
            <a:ext cx="1325562" cy="5669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图B16-6</a:t>
            </a:r>
            <a:endParaRPr lang="en-US" altLang="zh-CN" sz="2800" dirty="0"/>
          </a:p>
        </p:txBody>
      </p:sp>
      <p:sp>
        <p:nvSpPr>
          <p:cNvPr id="4" name="QO_7_BD.149_3#247c9a8b3?htil=23&amp;sp=1&amp;vcp=1&amp;vis=1&amp;pid=b68d8fe6a&amp;color=0,0,0&amp;vtp=1&amp;vaab=1&amp;bt=1&amp;bbb=1&amp;hb=1&amp;hs=1"/>
          <p:cNvSpPr/>
          <p:nvPr/>
        </p:nvSpPr>
        <p:spPr>
          <a:xfrm>
            <a:off x="539496" y="904843"/>
            <a:ext cx="8878824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8.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（2024·广西北海·模拟）图B16-6甲是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“探究水沸腾时温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度变化的特点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”的实验装置。</a:t>
            </a:r>
            <a:endParaRPr lang="en-US" altLang="zh-CN" sz="2800" dirty="0"/>
          </a:p>
        </p:txBody>
      </p:sp>
      <p:sp>
        <p:nvSpPr>
          <p:cNvPr id="5" name="QB_8_BD.150_1#34fb11500?htil=23&amp;vcp=1&amp;vis=1&amp;pid=247c9a8b3&amp;color=0,0,0&amp;vtp=1&amp;vaab=1&amp;bbb=1&amp;hb=1&amp;hs=1"/>
          <p:cNvSpPr/>
          <p:nvPr/>
        </p:nvSpPr>
        <p:spPr>
          <a:xfrm>
            <a:off x="539496" y="2187860"/>
            <a:ext cx="8878824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（1）要完成图中实验需要的测量仪器是温度计和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在安装器材时最后装的是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选填“酒精灯”或“温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度计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”）。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QB_8_BD.151_1#a12de8586?htil=23&amp;vcp=1&amp;vis=1&amp;pid=247c9a8b3&amp;color=0,0,0&amp;vtp=1&amp;vaab=1&amp;bbb=1&amp;hb=1&amp;hs=1"/>
              <p:cNvSpPr/>
              <p:nvPr/>
            </p:nvSpPr>
            <p:spPr>
              <a:xfrm>
                <a:off x="539496" y="4118260"/>
                <a:ext cx="8878824" cy="12013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（2）实验中某次温度计的示数如图B16-6乙，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为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℃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</a:p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根据实验数据绘制的水的温度随加热时间变化的图</a:t>
                </a:r>
                <a:r>
                  <a:rPr lang="en-US" altLang="zh-CN" sz="280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  <a:sym typeface="+mn-ea"/>
                  </a:rPr>
                  <a:t>像如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6" name="QB_8_BD.151_1#a12de8586?htil=23&amp;vcp=1&amp;vis=1&amp;pid=247c9a8b3&amp;color=0,0,0&amp;vtp=1&amp;vaab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4118260"/>
                <a:ext cx="8878824" cy="1201357"/>
              </a:xfrm>
              <a:prstGeom prst="rect">
                <a:avLst/>
              </a:prstGeom>
              <a:blipFill rotWithShape="1">
                <a:blip r:embed="rId4"/>
                <a:stretch>
                  <a:fillRect l="-4" t="-24" r="-2854" b="-780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QB_8_BD.151_1#a12de8586?htil=23&amp;vcp=1&amp;vis=1&amp;pid=247c9a8b3&amp;color=0,0,0&amp;vtp=1&amp;vaab=1&amp;bbb=1&amp;hb=1&amp;hs=1"/>
              <p:cNvSpPr/>
              <p:nvPr/>
            </p:nvSpPr>
            <p:spPr>
              <a:xfrm>
                <a:off x="539995" y="5387435"/>
                <a:ext cx="11112011" cy="5536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图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B16-6丙，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由图可知本实验中水的沸点为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℃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9" name="QB_8_BD.151_1#a12de8586?htil=23&amp;vcp=1&amp;vis=1&amp;pid=247c9a8b3&amp;color=0,0,0&amp;vtp=1&amp;vaab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995" y="5387435"/>
                <a:ext cx="11112011" cy="553657"/>
              </a:xfrm>
              <a:prstGeom prst="rect">
                <a:avLst/>
              </a:prstGeom>
              <a:blipFill rotWithShape="1">
                <a:blip r:embed="rId5"/>
                <a:stretch>
                  <a:fillRect l="-2" t="-17" r="4" b="-1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8_BD.152_1#cb3350a60?vcp=1&amp;vis=1&amp;pid=247c9a8b3&amp;color=0,0,0&amp;vtp=1&amp;vaab=1&amp;bbb=1&amp;hb=1&amp;htil=1"/>
          <p:cNvSpPr/>
          <p:nvPr/>
        </p:nvSpPr>
        <p:spPr>
          <a:xfrm>
            <a:off x="539497" y="1435059"/>
            <a:ext cx="8972507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（3）水沸腾时继续对水加热，水的温度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（选填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“升高”“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降低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或“不变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”）；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通过这个实验，你会建议妈妈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熬汤时，水沸腾后选择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选填“保持大火”或“调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为小火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”）继续炖汤。</a:t>
            </a:r>
            <a:endParaRPr lang="en-US" altLang="zh-CN" sz="2800" dirty="0"/>
          </a:p>
        </p:txBody>
      </p:sp>
      <p:sp>
        <p:nvSpPr>
          <p:cNvPr id="3" name="QB_8_BD.153_1#b4af05a09?vcp=1&amp;vis=1&amp;pid=247c9a8b3&amp;color=0,0,0&amp;vtp=1&amp;vaab=1&amp;bbb=1&amp;htil=1&amp;hb=1"/>
          <p:cNvSpPr/>
          <p:nvPr/>
        </p:nvSpPr>
        <p:spPr>
          <a:xfrm>
            <a:off x="539496" y="4001747"/>
            <a:ext cx="8972507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（4）撤去酒精灯后，水仍能继续沸腾一小段时间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，其原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因是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pic>
        <p:nvPicPr>
          <p:cNvPr id="4" name="QO_7_BD.149_1#247c9a8b3?iti=51&amp;htil=23&amp;vcp=1&amp;vis=1&amp;pid=b68d8fe6a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622560" y="569921"/>
            <a:ext cx="2493240" cy="41590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O_7_BD.149_2#247c9a8b3?iti=51&amp;htil=23&amp;vcp=1&amp;vis=1&amp;pid=b68d8fe6a&amp;color=0,0,0&amp;vtp=1&amp;vaab=1&amp;bbb=1"/>
          <p:cNvSpPr/>
          <p:nvPr/>
        </p:nvSpPr>
        <p:spPr>
          <a:xfrm>
            <a:off x="9904957" y="4855949"/>
            <a:ext cx="1325562" cy="5669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图B16-6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7_BD.154_1#34fb11500?iti=44&amp;htil=24&amp;vcp=1&amp;vis=1&amp;pid=247c9a8b3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559296" y="860012"/>
            <a:ext cx="2807208" cy="45811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7_BD.154_2#34fb11500?iti=44&amp;htil=24&amp;vcp=1&amp;vis=1&amp;pid=247c9a8b3&amp;color=0,0,0&amp;vtp=1&amp;vaab=1&amp;bbb=1"/>
          <p:cNvSpPr/>
          <p:nvPr/>
        </p:nvSpPr>
        <p:spPr>
          <a:xfrm>
            <a:off x="9300119" y="5568156"/>
            <a:ext cx="13255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图B16-6</a:t>
            </a:r>
            <a:endParaRPr lang="en-US" altLang="zh-CN" sz="2800" dirty="0"/>
          </a:p>
        </p:txBody>
      </p:sp>
      <p:sp>
        <p:nvSpPr>
          <p:cNvPr id="4" name="QB_8_BD.154_3#34fb11500?htil=24&amp;vcp=1&amp;vis=1&amp;pid=247c9a8b3&amp;color=0,0,0&amp;vtp=1&amp;vaab=1&amp;bt=1&amp;bbb=1&amp;hb=1"/>
          <p:cNvSpPr/>
          <p:nvPr/>
        </p:nvSpPr>
        <p:spPr>
          <a:xfrm>
            <a:off x="539496" y="722852"/>
            <a:ext cx="8165592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（1）要完成图中实验需要的测量仪器是温度计和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在安装器材时最后装的是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选填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“酒精灯”或“温度计”）。</a:t>
            </a:r>
            <a:endParaRPr lang="en-US" altLang="zh-CN" sz="2800" dirty="0"/>
          </a:p>
        </p:txBody>
      </p:sp>
      <p:sp>
        <p:nvSpPr>
          <p:cNvPr id="5" name="QB_8_AN.155_1#34fb11500.blank?vcp=1&amp;vis=1&amp;pid=247c9a8b3&amp;color=0,0,0&amp;vpa=55&amp;vtp=1&amp;vaab=1&amp;bbb=1"/>
          <p:cNvSpPr/>
          <p:nvPr/>
        </p:nvSpPr>
        <p:spPr>
          <a:xfrm>
            <a:off x="549815" y="1340072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秒表</a:t>
            </a:r>
            <a:endParaRPr lang="en-US" altLang="zh-CN" sz="2800" dirty="0"/>
          </a:p>
        </p:txBody>
      </p:sp>
      <p:sp>
        <p:nvSpPr>
          <p:cNvPr id="6" name="QB_8_AN.156_1#34fb11500.blank?vcp=1&amp;vis=1&amp;pid=247c9a8b3&amp;color=0,0,0&amp;vpa=56&amp;vtp=1&amp;vaab=1&amp;bbb=1"/>
          <p:cNvSpPr/>
          <p:nvPr/>
        </p:nvSpPr>
        <p:spPr>
          <a:xfrm>
            <a:off x="5883815" y="1340072"/>
            <a:ext cx="13255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温度计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9_1#baec0924a?vcp=1&amp;vis=1&amp;pid=5548b72d7&amp;color=0,0,0&amp;vtp=1&amp;vaab=1&amp;bt=1&amp;bbb=1"/>
          <p:cNvSpPr/>
          <p:nvPr/>
        </p:nvSpPr>
        <p:spPr>
          <a:xfrm>
            <a:off x="539496" y="557784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关于物态变化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，下列说法正确的是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填字母）。</a:t>
            </a:r>
            <a:endParaRPr lang="en-US" altLang="zh-CN" sz="2800" dirty="0"/>
          </a:p>
        </p:txBody>
      </p:sp>
      <p:sp>
        <p:nvSpPr>
          <p:cNvPr id="3" name="QC_7_AN.10_1#baec0924a.blank?vcp=1&amp;vis=1&amp;pid=5548b72d7&amp;color=0,0,0&amp;vpa=6&amp;vtp=1&amp;vaab=1"/>
          <p:cNvSpPr/>
          <p:nvPr/>
        </p:nvSpPr>
        <p:spPr>
          <a:xfrm>
            <a:off x="6125115" y="506349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7_BD.9_2#baec0924a.choices?vcp=1&amp;vis=1&amp;pid=5548b72d7&amp;color=0,0,0&amp;vtp=1&amp;vaab=1&amp;bbb=1"/>
          <p:cNvSpPr/>
          <p:nvPr/>
        </p:nvSpPr>
        <p:spPr>
          <a:xfrm>
            <a:off x="539496" y="1190053"/>
            <a:ext cx="11109960" cy="50875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A.烧开水时壶嘴喷出的白气是水蒸气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.从冰箱拿出的冰块周围冒出的白气是冰块液化形成的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.冬天湖面冒出的白气是湖水蒸发后遇冷液化形成的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.冬天玻璃窗上附着的冰花在玻璃外侧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.夏天开着空调的公交车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其玻璃窗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会出现水珠，水珠附在玻璃的内侧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.温度达到沸点时液体就会沸腾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.温度达到熔点时物质必处于固液共存态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.物体吸热时温度一定升高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7_BD.157_1#a12de8586?iti=45&amp;htil=25&amp;vcp=1&amp;vis=1&amp;pid=247c9a8b3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521544" y="772922"/>
            <a:ext cx="2093976" cy="34838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7_BD.157_2#a12de8586?iti=45&amp;htil=25&amp;vcp=1&amp;vis=1&amp;pid=247c9a8b3&amp;color=0,0,0&amp;vtp=1&amp;vaab=1&amp;bbb=1"/>
          <p:cNvSpPr/>
          <p:nvPr/>
        </p:nvSpPr>
        <p:spPr>
          <a:xfrm>
            <a:off x="9905750" y="4383786"/>
            <a:ext cx="13255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图B16-6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8_BD.157_3#a12de8586?htil=25&amp;vcp=1&amp;vis=1&amp;pid=247c9a8b3&amp;color=0,0,0&amp;vtp=1&amp;vaab=1&amp;bt=1&amp;bbb=1&amp;hb=1&amp;hs=1"/>
              <p:cNvSpPr/>
              <p:nvPr/>
            </p:nvSpPr>
            <p:spPr>
              <a:xfrm>
                <a:off x="539496" y="635762"/>
                <a:ext cx="8878824" cy="18490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（2）实验中某次温度计的示数如图B16-6乙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，为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℃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根据实验数据绘制的水的温度随加热时间变化的图像如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图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B16-6丙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，由图可知本实验中水的沸点为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℃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B_8_BD.157_3#a12de8586?htil=25&amp;vcp=1&amp;vis=1&amp;pid=247c9a8b3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635762"/>
                <a:ext cx="8878824" cy="1849057"/>
              </a:xfrm>
              <a:prstGeom prst="rect">
                <a:avLst/>
              </a:prstGeom>
              <a:blipFill rotWithShape="1">
                <a:blip r:embed="rId4"/>
                <a:stretch>
                  <a:fillRect l="-4" t="-7" r="-851" b="-370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QB_8_AN.1_1#a12de8586.blank?vcp=1&amp;vis=1&amp;pid=247c9a8b3&amp;color=0,0,0&amp;vpa=57&amp;vtp=1&amp;vaab=1&amp;bbb=1"/>
          <p:cNvSpPr/>
          <p:nvPr/>
        </p:nvSpPr>
        <p:spPr>
          <a:xfrm>
            <a:off x="8017414" y="605282"/>
            <a:ext cx="6143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92</a:t>
            </a:r>
            <a:endParaRPr lang="en-US" altLang="zh-CN" sz="2800" dirty="0"/>
          </a:p>
        </p:txBody>
      </p:sp>
      <p:sp>
        <p:nvSpPr>
          <p:cNvPr id="6" name="QB_8_AN.2_1#a12de8586.blank?vcp=1&amp;vis=1&amp;pid=247c9a8b3&amp;color=0,0,0&amp;vpa=58&amp;vtp=1&amp;vaab=1&amp;bbb=1"/>
          <p:cNvSpPr/>
          <p:nvPr/>
        </p:nvSpPr>
        <p:spPr>
          <a:xfrm>
            <a:off x="7128414" y="1879727"/>
            <a:ext cx="6143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98</a:t>
            </a:r>
            <a:endParaRPr lang="en-US" altLang="zh-CN" sz="2800" dirty="0"/>
          </a:p>
        </p:txBody>
      </p:sp>
      <p:sp>
        <p:nvSpPr>
          <p:cNvPr id="7" name="QB_8_BD.160_1#cb3350a60?htil=25&amp;vcp=1&amp;vis=1&amp;pid=247c9a8b3&amp;color=0,0,0&amp;vtp=1&amp;vaab=1&amp;bbb=1&amp;hb=1&amp;hs=1"/>
          <p:cNvSpPr/>
          <p:nvPr/>
        </p:nvSpPr>
        <p:spPr>
          <a:xfrm>
            <a:off x="539496" y="2490978"/>
            <a:ext cx="8878824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（3）水沸腾时继续对水加热，水的温度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（选填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“升高”“降低”或“不变”）；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通过这个实验，你会建议妈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妈熬汤时，水沸腾后选择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选填“保持大火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或“调为小火”）继续炖汤。</a:t>
            </a:r>
            <a:endParaRPr lang="en-US" altLang="zh-CN" sz="2800" dirty="0"/>
          </a:p>
        </p:txBody>
      </p:sp>
      <p:sp>
        <p:nvSpPr>
          <p:cNvPr id="8" name="QB_8_AN.3_1#cb3350a60.blank?vcp=1&amp;vis=1&amp;pid=247c9a8b3&amp;color=0,0,0&amp;vpa=59&amp;vtp=1&amp;vaab=1&amp;bbb=1"/>
          <p:cNvSpPr/>
          <p:nvPr/>
        </p:nvSpPr>
        <p:spPr>
          <a:xfrm>
            <a:off x="6772814" y="2460498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不变</a:t>
            </a:r>
            <a:endParaRPr lang="en-US" altLang="zh-CN" sz="2800" dirty="0"/>
          </a:p>
        </p:txBody>
      </p:sp>
      <p:sp>
        <p:nvSpPr>
          <p:cNvPr id="9" name="QB_8_AN.4_1#cb3350a60.blank?vcp=1&amp;vis=1&amp;pid=247c9a8b3&amp;color=0,0,0&amp;vpa=60&amp;vtp=1&amp;vaab=1&amp;bbb=1"/>
          <p:cNvSpPr/>
          <p:nvPr/>
        </p:nvSpPr>
        <p:spPr>
          <a:xfrm>
            <a:off x="4572540" y="3793299"/>
            <a:ext cx="16811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调为小火</a:t>
            </a:r>
            <a:endParaRPr lang="en-US" altLang="zh-CN" sz="2800" dirty="0"/>
          </a:p>
        </p:txBody>
      </p:sp>
      <p:sp>
        <p:nvSpPr>
          <p:cNvPr id="10" name="QB_8_BD.163_1#b4af05a09?vcp=1&amp;vis=1&amp;pid=247c9a8b3&amp;color=0,0,0&amp;vtp=1&amp;vaab=1&amp;bbb=1&amp;hb=1&amp;hs=1"/>
          <p:cNvSpPr/>
          <p:nvPr/>
        </p:nvSpPr>
        <p:spPr>
          <a:xfrm>
            <a:off x="539496" y="5053266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（4）撤去酒精灯后，水仍能继续沸腾一小段时间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，其原因是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11" name="QB_8_AN.164_1#b4af05a09.blank?vcp=1&amp;vis=1&amp;pid=247c9a8b3&amp;color=0,0,0&amp;vpa=61&amp;vtp=1&amp;vaab=1&amp;bbb=1&amp;hb=1"/>
          <p:cNvSpPr/>
          <p:nvPr/>
        </p:nvSpPr>
        <p:spPr>
          <a:xfrm>
            <a:off x="539496" y="5022786"/>
            <a:ext cx="11109960" cy="1207072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latinLnBrk="1">
              <a:lnSpc>
                <a:spcPct val="150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                                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石棉网与烧杯底的温度高于水的沸点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，水能继续吸热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5157a662e?vcp=1&amp;pid=62319fd89&amp;color=68,178,23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44B2E7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冲刺练</a:t>
            </a:r>
            <a:endParaRPr lang="en-US" altLang="zh-CN" sz="3200" dirty="0"/>
          </a:p>
        </p:txBody>
      </p:sp>
      <p:pic>
        <p:nvPicPr>
          <p:cNvPr id="3" name="QC_7_BD.165_1#b2d85bee3?iti=46&amp;htil=26&amp;vcp=1&amp;vis=1&amp;pid=5157a662e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769096" y="1285528"/>
            <a:ext cx="2862072" cy="33649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C_7_BD.165_2#b2d85bee3?iti=46&amp;htil=26&amp;vcp=1&amp;vis=1&amp;pid=5157a662e&amp;color=0,0,0&amp;vtp=1&amp;vaab=1&amp;bbb=1"/>
          <p:cNvSpPr/>
          <p:nvPr/>
        </p:nvSpPr>
        <p:spPr>
          <a:xfrm>
            <a:off x="9537350" y="4777520"/>
            <a:ext cx="13255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图B16-7</a:t>
            </a:r>
            <a:endParaRPr lang="en-US" altLang="zh-CN" sz="2800" dirty="0"/>
          </a:p>
        </p:txBody>
      </p:sp>
      <p:sp>
        <p:nvSpPr>
          <p:cNvPr id="5" name="QC_7_BD.165_3#b2d85bee3?htil=26&amp;sp=1&amp;vcp=1&amp;vis=1&amp;pid=5157a662e&amp;color=0,0,0&amp;vtp=1&amp;vaab=1&amp;bbb=1&amp;hb=1"/>
          <p:cNvSpPr/>
          <p:nvPr/>
        </p:nvSpPr>
        <p:spPr>
          <a:xfrm>
            <a:off x="539496" y="1267240"/>
            <a:ext cx="8119872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9.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（2024·山东济南·中考）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科技应用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电冰箱通电后，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制冷剂被压缩机从蒸发器内吸出、压缩后进入冷凝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，随后进入蒸发器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……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通过这样的循环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，实现制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冷效果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，如图B16-7所示。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下列说法正确的是(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7" name="QC_7_BD.165_4#b2d85bee3.choices?htil=26&amp;vcp=1&amp;vis=1&amp;pid=5157a662e&amp;color=0,0,0&amp;vtp=1&amp;vaab=1&amp;bbb=1"/>
          <p:cNvSpPr/>
          <p:nvPr/>
        </p:nvSpPr>
        <p:spPr>
          <a:xfrm>
            <a:off x="539496" y="3839064"/>
            <a:ext cx="8119872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A.制冷剂需选用不容易汽化的物质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.制冷剂需选用汽化吸热能力弱的物质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.制冷剂在冷凝器内液化放出热量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.打开工作中的冰箱门，最终能使整个房间内降温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C_7_AS.1_1#b2d85bee3?iti=47&amp;htil=27&amp;vcp=1&amp;vis=1&amp;pid=5157a662e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623939" y="1408652"/>
            <a:ext cx="2862072" cy="33649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7_AS.1_1#b2d85bee3?iti=47&amp;htil=27&amp;vcp=1&amp;vis=1&amp;pid=5157a662e&amp;color=0,0,0&amp;vtp=1&amp;vaab=1&amp;bbb=1"/>
          <p:cNvSpPr/>
          <p:nvPr/>
        </p:nvSpPr>
        <p:spPr>
          <a:xfrm>
            <a:off x="9392193" y="4900644"/>
            <a:ext cx="13255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图B16-7</a:t>
            </a:r>
            <a:endParaRPr lang="en-US" altLang="zh-CN" sz="2800" dirty="0"/>
          </a:p>
        </p:txBody>
      </p:sp>
      <p:sp>
        <p:nvSpPr>
          <p:cNvPr id="4" name="QC_7_AS.1_1#b2d85bee3?htil=27&amp;vcp=1&amp;vis=1&amp;pid=5157a662e&amp;color=0,0,0&amp;vtp=1&amp;vaab=1&amp;bt=1&amp;bbb=1&amp;hb=1"/>
          <p:cNvSpPr/>
          <p:nvPr/>
        </p:nvSpPr>
        <p:spPr>
          <a:xfrm>
            <a:off x="539496" y="1390364"/>
            <a:ext cx="8119872" cy="37921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】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冰箱制冷的原理为制冷剂在蒸发器内汽化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吸热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，在冷凝器内液化放热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，将冰箱内的热量从蒸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发器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（机内）搬运到冷凝器（机外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），因此制冷剂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要选容易汽化且汽化吸热能力强的物质；冰箱将箱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内的热量搬到室内，开冰箱门不能起到对室内降温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的作用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5" name="QC_7_AN.166_1#b2d85bee3.bracket?vcp=1&amp;vis=1&amp;pid=5157a662e&amp;color=0,0,0&amp;vpa=62&amp;vtp=1&amp;vaab=1"/>
          <p:cNvSpPr/>
          <p:nvPr/>
        </p:nvSpPr>
        <p:spPr>
          <a:xfrm>
            <a:off x="1226595" y="5182521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答案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】C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</p:bld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168_1#d09100885?sp=1&amp;vcp=1&amp;vis=1&amp;pid=5157a662e&amp;color=0,0,0&amp;vtp=1&amp;vaab=1&amp;bt=1&amp;bbb=1&amp;hb=1"/>
          <p:cNvSpPr/>
          <p:nvPr/>
        </p:nvSpPr>
        <p:spPr>
          <a:xfrm>
            <a:off x="539496" y="554400"/>
            <a:ext cx="11109960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10.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（2024·山东潍坊·中考）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为保证青藏铁路多年冻土区路基的稳定性，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铁路两侧安装了许多封闭的中空热棒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。如图B16-8所示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，热棒下端插在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冻土中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，内部填充低沸点的液态氨，利用氨的物态变化给冻土降温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，把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冻土中的热量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“搬运到”热棒上端，通过散热片向空中放热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，从而使冻土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保持稳定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下列说法正确的是(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pic>
        <p:nvPicPr>
          <p:cNvPr id="4" name="QC_7_BD.168_2#d09100885?iti=48&amp;htil=28&amp;vcp=1&amp;vis=1&amp;pid=5157a662e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86240" y="3306744"/>
            <a:ext cx="1965960" cy="20848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C_7_BD.168_3#d09100885?iti=48&amp;htil=28&amp;vcp=1&amp;vis=1&amp;pid=5157a662e&amp;color=0,0,0&amp;vtp=1&amp;vaab=1&amp;bbb=1"/>
          <p:cNvSpPr/>
          <p:nvPr/>
        </p:nvSpPr>
        <p:spPr>
          <a:xfrm>
            <a:off x="8806439" y="5518576"/>
            <a:ext cx="13255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图B16-8</a:t>
            </a:r>
            <a:endParaRPr lang="en-US" altLang="zh-CN" sz="2800" dirty="0"/>
          </a:p>
        </p:txBody>
      </p:sp>
      <p:sp>
        <p:nvSpPr>
          <p:cNvPr id="6" name="QC_7_BD.168_4#d09100885.choices?htil=28&amp;vcp=1&amp;vis=1&amp;pid=5157a662e&amp;color=0,0,0&amp;vtp=1&amp;vaab=1&amp;bbb=1"/>
          <p:cNvSpPr/>
          <p:nvPr/>
        </p:nvSpPr>
        <p:spPr>
          <a:xfrm>
            <a:off x="539496" y="3760832"/>
            <a:ext cx="8887968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A.氨在热棒下端发生的物态变化是汽化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.氨在热棒上端发生的物态变化是凝固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.应使用隔热性能好的材料制作热棒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.为降低成本，可以使用液态水替代液态氨</a:t>
            </a:r>
            <a:endParaRPr lang="en-US" altLang="zh-CN" sz="2800" dirty="0"/>
          </a:p>
        </p:txBody>
      </p:sp>
      <p:cxnSp>
        <p:nvCxnSpPr>
          <p:cNvPr id="3" name="直接连接符 2"/>
          <p:cNvCxnSpPr/>
          <p:nvPr/>
        </p:nvCxnSpPr>
        <p:spPr>
          <a:xfrm flipV="1">
            <a:off x="8920480" y="4755515"/>
            <a:ext cx="465455" cy="1460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ransition>
    <p:split dir="in"/>
  </p:transition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QC_7_AS.1_1#d09100885?iti=49&amp;htil=29&amp;vcp=1&amp;vis=1&amp;pid=5157a662e&amp;color=0,0,0&amp;vtp=1&amp;vaab=1&amp;bbb=1"/>
          <p:cNvSpPr/>
          <p:nvPr/>
        </p:nvSpPr>
        <p:spPr>
          <a:xfrm>
            <a:off x="9308751" y="5024088"/>
            <a:ext cx="13255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图B16-8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C_7_AS.1_1#d09100885?htil=29&amp;vcp=1&amp;vis=1&amp;pid=5157a662e&amp;color=0,0,0&amp;vtp=1&amp;vaab=1&amp;bt=1&amp;bbb=1&amp;hb=1"/>
              <p:cNvSpPr/>
              <p:nvPr/>
            </p:nvSpPr>
            <p:spPr>
              <a:xfrm>
                <a:off x="539496" y="1266920"/>
                <a:ext cx="7644384" cy="31444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【</a:t>
                </a:r>
                <a:r>
                  <a:rPr lang="en-US" altLang="zh-CN" sz="2800" b="1" i="0" spc="-5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解析】</a:t>
                </a:r>
                <a:r>
                  <a:rPr lang="en-US" altLang="zh-CN" sz="2800" b="0" i="0" spc="-5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氨的作用相当于冰箱的“制冷剂</a:t>
                </a:r>
                <a:r>
                  <a:rPr lang="en-US" altLang="zh-CN" sz="2800" b="0" i="0" spc="-5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”，在吸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spc="-5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热端</a:t>
                </a:r>
                <a:r>
                  <a:rPr lang="en-US" altLang="zh-CN" sz="2800" b="0" i="0" spc="-5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（下端）汽化，在放热端（上端）液化，</a:t>
                </a:r>
                <a:r>
                  <a:rPr lang="en-US" altLang="zh-CN" sz="2800" b="0" i="0" spc="-5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故A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spc="-5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正确</a:t>
                </a:r>
                <a:r>
                  <a:rPr lang="en-US" altLang="zh-CN" sz="2800" b="0" i="0" spc="-5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，B错误；</a:t>
                </a:r>
                <a:r>
                  <a:rPr lang="en-US" altLang="zh-CN" sz="2800" b="0" i="0" spc="-5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应使用导热性能好的材料制作热棒，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spc="-5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故</a:t>
                </a:r>
                <a:r>
                  <a:rPr lang="en-US" altLang="zh-CN" sz="2800" b="0" i="0" spc="-5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C错误；冻土的温度低于</a:t>
                </a:r>
                <a14:m>
                  <m:oMath xmlns:m="http://schemas.openxmlformats.org/officeDocument/2006/math">
                    <m:r>
                      <a:rPr lang="en-US" altLang="zh-CN" sz="2800" b="0" i="0" spc="-5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0℃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spc="-5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，用水作“</a:t>
                </a:r>
                <a:r>
                  <a:rPr lang="en-US" altLang="zh-CN" sz="2800" b="0" i="0" spc="-5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制冷剂”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 spc="-5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</a:t>
                </a:r>
                <a:r>
                  <a:rPr lang="en-US" altLang="zh-CN" sz="2800" b="0" i="0" spc="-5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，水会凝固于热棒下端，无法工作，故D错误。</a:t>
                </a:r>
                <a:endParaRPr lang="en-US" altLang="zh-CN" sz="2800" spc="-50" dirty="0"/>
              </a:p>
            </p:txBody>
          </p:sp>
        </mc:Choice>
        <mc:Fallback xmlns="">
          <p:sp>
            <p:nvSpPr>
              <p:cNvPr id="4" name="QC_7_AS.1_1#d09100885?htil=29&amp;vcp=1&amp;vis=1&amp;pid=5157a662e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266920"/>
                <a:ext cx="7644384" cy="3144457"/>
              </a:xfrm>
              <a:prstGeom prst="rect">
                <a:avLst/>
              </a:prstGeom>
              <a:blipFill rotWithShape="1">
                <a:blip r:embed="rId3"/>
                <a:stretch>
                  <a:fillRect l="-5" t="-3" r="-4826" b="-218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QC_7_AN.169_1#d09100885.bracket?vcp=1&amp;vis=1&amp;pid=5157a662e&amp;color=0,0,0&amp;vpa=63&amp;vtp=1&amp;vaab=1"/>
          <p:cNvSpPr/>
          <p:nvPr/>
        </p:nvSpPr>
        <p:spPr>
          <a:xfrm>
            <a:off x="1153065" y="4329271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答案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】A</a:t>
            </a:r>
            <a:endParaRPr lang="en-US" altLang="zh-CN" sz="2800" dirty="0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75015" y="1439545"/>
            <a:ext cx="3065145" cy="2870835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</p:bld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B_7_BD.171_1#149575244?iti=50&amp;htil=30&amp;vcp=1&amp;vis=1&amp;pid=5157a662e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086697" y="1277080"/>
            <a:ext cx="2532888" cy="2468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B_7_BD.171_2#149575244?iti=50&amp;htil=30&amp;vcp=1&amp;vis=1&amp;pid=5157a662e&amp;color=0,0,0&amp;vtp=1&amp;vaab=1&amp;bbb=1"/>
          <p:cNvSpPr/>
          <p:nvPr/>
        </p:nvSpPr>
        <p:spPr>
          <a:xfrm>
            <a:off x="9690360" y="3872960"/>
            <a:ext cx="13255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图B16-9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7_BD.171_3#149575244?htil=30&amp;sp=1&amp;vcp=1&amp;vis=1&amp;pid=5157a662e&amp;color=0,0,0&amp;vtp=1&amp;vaab=1&amp;bt=1&amp;bbb=1&amp;hb=1"/>
              <p:cNvSpPr/>
              <p:nvPr/>
            </p:nvSpPr>
            <p:spPr>
              <a:xfrm>
                <a:off x="539496" y="1258792"/>
                <a:ext cx="8449056" cy="31444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11.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如图B16-9所示，两个试管中分别装有质量相同的水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和酒精，试管放在烧杯水中加热，加热后发现温度计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甲示数变化得比乙快，则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𝑎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试管中装的是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选填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“水”或“酒精”），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如果用酒精灯持续加热，则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（选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填“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𝑎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”或“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𝑏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”）试管中的液体一定不会沸腾。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4" name="QB_7_BD.171_3#149575244?htil=30&amp;sp=1&amp;vcp=1&amp;vis=1&amp;pid=5157a662e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258792"/>
                <a:ext cx="8449056" cy="3144457"/>
              </a:xfrm>
              <a:prstGeom prst="rect">
                <a:avLst/>
              </a:prstGeom>
              <a:blipFill rotWithShape="1">
                <a:blip r:embed="rId4"/>
                <a:stretch>
                  <a:fillRect l="-5" t="-7" r="-893" b="-298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QB_7_AN.173_1#149575244.blank?vcp=1&amp;vis=1&amp;pid=5157a662e&amp;color=0,0,0&amp;vpa=64&amp;vtp=1&amp;vaab=1&amp;bbb=1"/>
          <p:cNvSpPr/>
          <p:nvPr/>
        </p:nvSpPr>
        <p:spPr>
          <a:xfrm>
            <a:off x="6802151" y="2523712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酒精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QB_7_AN.174_1#149575244.blank?vcp=1&amp;vis=1&amp;pid=5157a662e&amp;color=0,0,0&amp;vpa=65&amp;vtp=1&amp;vaab=1&amp;bbb=1"/>
              <p:cNvSpPr/>
              <p:nvPr/>
            </p:nvSpPr>
            <p:spPr>
              <a:xfrm>
                <a:off x="7665783" y="3377788"/>
                <a:ext cx="380873" cy="40284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4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𝑏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6" name="QB_7_AN.174_1#149575244.blank?vcp=1&amp;vis=1&amp;pid=5157a662e&amp;color=0,0,0&amp;vpa=65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65783" y="3377788"/>
                <a:ext cx="380873" cy="402844"/>
              </a:xfrm>
              <a:prstGeom prst="rect">
                <a:avLst/>
              </a:prstGeom>
              <a:blipFill rotWithShape="1">
                <a:blip r:embed="rId5"/>
                <a:stretch>
                  <a:fillRect l="-17" t="-55" r="150" b="-71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QB_7_AS.1_1#149575244?htil=30&amp;vcp=1&amp;vis=1&amp;pid=5157a662e&amp;color=0,0,0&amp;vtp=1&amp;vaab=1&amp;bbb=1&amp;hb=1"/>
          <p:cNvSpPr/>
          <p:nvPr/>
        </p:nvSpPr>
        <p:spPr>
          <a:xfrm>
            <a:off x="539496" y="4392136"/>
            <a:ext cx="8449056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烧杯和试管中的水都到达沸点时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，试管中的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水不能继续吸热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，故一定不会沸腾。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  <p:bldP spid="7" grpId="0" build="p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#c4dd149f8.fixed?vcp=1&amp;pid=1457c4940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第16讲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熔化和凝固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汽化和液化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升华和凝华</a:t>
            </a:r>
            <a:endParaRPr lang="en-US" altLang="zh-CN" sz="4000" dirty="0"/>
          </a:p>
        </p:txBody>
      </p:sp>
      <p:sp>
        <p:nvSpPr>
          <p:cNvPr id="3" name="C_5_BD#c4dd149f8.fixed?vcp=1&amp;pid=1457c4940&amp;color=86,186,157&amp;vtp=1&amp;vaab=1&amp;bbb=1"/>
          <p:cNvSpPr/>
          <p:nvPr/>
        </p:nvSpPr>
        <p:spPr>
          <a:xfrm>
            <a:off x="320040" y="3419856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典题精析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3161</Words>
  <Application>Microsoft Office PowerPoint</Application>
  <PresentationFormat>宽屏</PresentationFormat>
  <Paragraphs>705</Paragraphs>
  <Slides>85</Slides>
  <Notes>82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85</vt:i4>
      </vt:variant>
    </vt:vector>
  </HeadingPairs>
  <TitlesOfParts>
    <vt:vector size="95" baseType="lpstr">
      <vt:lpstr>Arial (正文)</vt:lpstr>
      <vt:lpstr>等线</vt:lpstr>
      <vt:lpstr>华文隶书</vt:lpstr>
      <vt:lpstr>宋体</vt:lpstr>
      <vt:lpstr>微软雅黑</vt:lpstr>
      <vt:lpstr>Arial</vt:lpstr>
      <vt:lpstr>Calibri</vt:lpstr>
      <vt:lpstr>Cambria Math</vt:lpstr>
      <vt:lpstr>Times New Roman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ssm</cp:lastModifiedBy>
  <cp:revision>11</cp:revision>
  <dcterms:created xsi:type="dcterms:W3CDTF">2024-12-11T11:30:00Z</dcterms:created>
  <dcterms:modified xsi:type="dcterms:W3CDTF">2025-07-24T02:20:57Z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DF81374BE0D84882AC8634943CE1F5BB_12</vt:lpwstr>
  </property>
  <property fmtid="{D5CDD505-2E9C-101B-9397-08002B2CF9AE}" pid="3" name="KSOProductBuildVer">
    <vt:lpwstr>2052-12.1.0.18912</vt:lpwstr>
  </property>
</Properties>
</file>