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7" r:id="rId2"/>
    <p:sldId id="259" r:id="rId3"/>
    <p:sldId id="298" r:id="rId4"/>
    <p:sldId id="258" r:id="rId5"/>
    <p:sldId id="299" r:id="rId6"/>
    <p:sldId id="260" r:id="rId7"/>
    <p:sldId id="300" r:id="rId8"/>
    <p:sldId id="301" r:id="rId9"/>
    <p:sldId id="302" r:id="rId10"/>
    <p:sldId id="303" r:id="rId11"/>
    <p:sldId id="305" r:id="rId12"/>
    <p:sldId id="306" r:id="rId13"/>
    <p:sldId id="297" r:id="rId14"/>
    <p:sldId id="309" r:id="rId15"/>
    <p:sldId id="307" r:id="rId16"/>
    <p:sldId id="310" r:id="rId17"/>
    <p:sldId id="311" r:id="rId18"/>
    <p:sldId id="312" r:id="rId19"/>
    <p:sldId id="313" r:id="rId20"/>
    <p:sldId id="294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78">
          <p15:clr>
            <a:srgbClr val="A4A3A4"/>
          </p15:clr>
        </p15:guide>
        <p15:guide id="2" pos="391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AF5"/>
    <a:srgbClr val="E7F6EC"/>
    <a:srgbClr val="FBFDFC"/>
    <a:srgbClr val="002FA7"/>
    <a:srgbClr val="ED7D31"/>
    <a:srgbClr val="F1A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0" autoAdjust="0"/>
    <p:restoredTop sz="94660"/>
  </p:normalViewPr>
  <p:slideViewPr>
    <p:cSldViewPr snapToGrid="0" showGuides="1">
      <p:cViewPr>
        <p:scale>
          <a:sx n="90" d="100"/>
          <a:sy n="90" d="100"/>
        </p:scale>
        <p:origin x="1522" y="840"/>
      </p:cViewPr>
      <p:guideLst>
        <p:guide orient="horz" pos="2078"/>
        <p:guide pos="39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ownloads/集团大楼q.png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28860" t="32463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cs typeface="+mn-ea"/>
                <a:sym typeface="+mn-lt"/>
              </a:rPr>
              <a:t> </a:t>
            </a: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tv.cctv.com/2014/11/21/VIDE1416537901995925.shtml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16;p2"/>
          <p:cNvSpPr/>
          <p:nvPr/>
        </p:nvSpPr>
        <p:spPr>
          <a:xfrm rot="2700000">
            <a:off x="6960664" y="-1681901"/>
            <a:ext cx="2206038" cy="2206038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645744" y="2875002"/>
            <a:ext cx="8220228" cy="1107996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6600" dirty="0">
                <a:solidFill>
                  <a:schemeClr val="accent6">
                    <a:lumMod val="60000"/>
                    <a:lumOff val="40000"/>
                  </a:schemeClr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中职生创新创业基础</a:t>
            </a:r>
          </a:p>
        </p:txBody>
      </p:sp>
      <p:grpSp>
        <p:nvGrpSpPr>
          <p:cNvPr id="43" name="Shape;222;p28"/>
          <p:cNvGrpSpPr/>
          <p:nvPr/>
        </p:nvGrpSpPr>
        <p:grpSpPr>
          <a:xfrm rot="5400000">
            <a:off x="6054263" y="576485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4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S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3882715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步骤二 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了解创业的要素与类型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E7D1F5D-D7D2-0CE0-414E-5528AE98EF40}"/>
              </a:ext>
            </a:extLst>
          </p:cNvPr>
          <p:cNvSpPr txBox="1"/>
          <p:nvPr/>
        </p:nvSpPr>
        <p:spPr>
          <a:xfrm>
            <a:off x="1460501" y="1293599"/>
            <a:ext cx="2755899" cy="504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二、创业的类型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32" name="表格 31">
            <a:extLst>
              <a:ext uri="{FF2B5EF4-FFF2-40B4-BE49-F238E27FC236}">
                <a16:creationId xmlns:a16="http://schemas.microsoft.com/office/drawing/2014/main" id="{F0FA7131-09EF-773F-C033-2CE929B651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0441978"/>
              </p:ext>
            </p:extLst>
          </p:nvPr>
        </p:nvGraphicFramePr>
        <p:xfrm>
          <a:off x="2171700" y="2041025"/>
          <a:ext cx="8837385" cy="38257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91029">
                  <a:extLst>
                    <a:ext uri="{9D8B030D-6E8A-4147-A177-3AD203B41FA5}">
                      <a16:colId xmlns:a16="http://schemas.microsoft.com/office/drawing/2014/main" val="3946855829"/>
                    </a:ext>
                  </a:extLst>
                </a:gridCol>
                <a:gridCol w="1572984">
                  <a:extLst>
                    <a:ext uri="{9D8B030D-6E8A-4147-A177-3AD203B41FA5}">
                      <a16:colId xmlns:a16="http://schemas.microsoft.com/office/drawing/2014/main" val="3509944003"/>
                    </a:ext>
                  </a:extLst>
                </a:gridCol>
                <a:gridCol w="1465943">
                  <a:extLst>
                    <a:ext uri="{9D8B030D-6E8A-4147-A177-3AD203B41FA5}">
                      <a16:colId xmlns:a16="http://schemas.microsoft.com/office/drawing/2014/main" val="321517297"/>
                    </a:ext>
                  </a:extLst>
                </a:gridCol>
                <a:gridCol w="1422400">
                  <a:extLst>
                    <a:ext uri="{9D8B030D-6E8A-4147-A177-3AD203B41FA5}">
                      <a16:colId xmlns:a16="http://schemas.microsoft.com/office/drawing/2014/main" val="669356612"/>
                    </a:ext>
                  </a:extLst>
                </a:gridCol>
                <a:gridCol w="1923143">
                  <a:extLst>
                    <a:ext uri="{9D8B030D-6E8A-4147-A177-3AD203B41FA5}">
                      <a16:colId xmlns:a16="http://schemas.microsoft.com/office/drawing/2014/main" val="2878657405"/>
                    </a:ext>
                  </a:extLst>
                </a:gridCol>
                <a:gridCol w="1661886">
                  <a:extLst>
                    <a:ext uri="{9D8B030D-6E8A-4147-A177-3AD203B41FA5}">
                      <a16:colId xmlns:a16="http://schemas.microsoft.com/office/drawing/2014/main" val="1158129822"/>
                    </a:ext>
                  </a:extLst>
                </a:gridCol>
              </a:tblGrid>
              <a:tr h="12319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类型</a:t>
                      </a:r>
                    </a:p>
                    <a:p>
                      <a:pPr algn="ctr"/>
                      <a:endParaRPr lang="zh-CN" altLang="en-US" sz="20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7F6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概念创业</a:t>
                      </a:r>
                    </a:p>
                  </a:txBody>
                  <a:tcPr>
                    <a:solidFill>
                      <a:srgbClr val="E7F6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将专业应用于创业</a:t>
                      </a:r>
                    </a:p>
                  </a:txBody>
                  <a:tcPr>
                    <a:solidFill>
                      <a:srgbClr val="E7F6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生活经历激发创业</a:t>
                      </a:r>
                    </a:p>
                  </a:txBody>
                  <a:tcPr>
                    <a:solidFill>
                      <a:srgbClr val="E7F6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“嫁接”商业模式创业</a:t>
                      </a:r>
                    </a:p>
                  </a:txBody>
                  <a:tcPr>
                    <a:solidFill>
                      <a:srgbClr val="E7F6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移植技术促成创业</a:t>
                      </a:r>
                    </a:p>
                  </a:txBody>
                  <a:tcPr>
                    <a:solidFill>
                      <a:srgbClr val="E7F6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4239414"/>
                  </a:ext>
                </a:extLst>
              </a:tr>
              <a:tr h="259379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例子</a:t>
                      </a:r>
                    </a:p>
                    <a:p>
                      <a:pPr algn="ctr"/>
                      <a:endParaRPr lang="zh-CN" altLang="en-US" sz="20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7F6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代遛宠物、</a:t>
                      </a:r>
                      <a:endParaRPr lang="en-US" altLang="zh-CN" sz="2000" b="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试吃员、</a:t>
                      </a:r>
                      <a:endParaRPr lang="en-US" altLang="zh-CN" sz="2000" b="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跑腿送货等</a:t>
                      </a:r>
                    </a:p>
                  </a:txBody>
                  <a:tcPr>
                    <a:solidFill>
                      <a:srgbClr val="E7F6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计算机技术专业的学生</a:t>
                      </a:r>
                      <a:r>
                        <a:rPr lang="en-US" altLang="zh-CN" sz="2000" b="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2000" b="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开设一家网络安全服务公司</a:t>
                      </a:r>
                      <a:r>
                        <a:rPr lang="en-US" altLang="zh-CN" sz="2000" b="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lang="zh-CN" altLang="en-US" sz="2000" b="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7F6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弯曲吸管；熟食店</a:t>
                      </a:r>
                    </a:p>
                  </a:txBody>
                  <a:tcPr>
                    <a:solidFill>
                      <a:srgbClr val="E7F6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注重消费体验和环境的咖啡店</a:t>
                      </a:r>
                    </a:p>
                  </a:txBody>
                  <a:tcPr>
                    <a:solidFill>
                      <a:srgbClr val="E7F6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河北廊坊</a:t>
                      </a:r>
                      <a:r>
                        <a:rPr lang="en-US" altLang="zh-CN" sz="2000" b="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·</a:t>
                      </a:r>
                      <a:r>
                        <a:rPr lang="zh-CN" altLang="en-US" sz="2000" b="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中关村软件园人才与产业创新基地</a:t>
                      </a:r>
                    </a:p>
                  </a:txBody>
                  <a:tcPr>
                    <a:solidFill>
                      <a:srgbClr val="E7F6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58584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3139942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3882715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步骤二 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了解创业的要素与类型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E7D1F5D-D7D2-0CE0-414E-5528AE98EF40}"/>
              </a:ext>
            </a:extLst>
          </p:cNvPr>
          <p:cNvSpPr txBox="1"/>
          <p:nvPr/>
        </p:nvSpPr>
        <p:spPr>
          <a:xfrm>
            <a:off x="1460501" y="1293599"/>
            <a:ext cx="3285670" cy="504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三、创新与创业的关系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37875D6-C087-F36A-60EA-B01D3A8C420F}"/>
              </a:ext>
            </a:extLst>
          </p:cNvPr>
          <p:cNvSpPr txBox="1"/>
          <p:nvPr/>
        </p:nvSpPr>
        <p:spPr>
          <a:xfrm>
            <a:off x="1460501" y="2269846"/>
            <a:ext cx="6086928" cy="32518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创新是创业的动力和源泉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创新的价值常常体现在创业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创业的本质是创新，创业推动并深化创新。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请阅读课本中的创业故事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创业成就精彩人生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，谈谈文中的张某在校期间为创业做了哪些准备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 张某的创业经历对你有什么启发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你身边是否有创业经历的朋友？</a:t>
            </a:r>
          </a:p>
          <a:p>
            <a:pPr indent="457200">
              <a:lnSpc>
                <a:spcPct val="150000"/>
              </a:lnSpc>
            </a:pP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60CC07E0-8B7E-7948-868D-C30B7EB63013}"/>
              </a:ext>
            </a:extLst>
          </p:cNvPr>
          <p:cNvPicPr>
            <a:picLocks/>
          </p:cNvPicPr>
          <p:nvPr/>
        </p:nvPicPr>
        <p:blipFill>
          <a:blip r:embed="rId2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5259" y="2069421"/>
            <a:ext cx="4238625" cy="3038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27947606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3882715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步骤三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开展创新实践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75A685B-2343-BFD3-5B11-D35ACAF73740}"/>
              </a:ext>
            </a:extLst>
          </p:cNvPr>
          <p:cNvGrpSpPr/>
          <p:nvPr/>
        </p:nvGrpSpPr>
        <p:grpSpPr>
          <a:xfrm>
            <a:off x="1286330" y="3968637"/>
            <a:ext cx="6086928" cy="1909373"/>
            <a:chOff x="1300844" y="3825887"/>
            <a:chExt cx="6086928" cy="190937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CE7D1F5D-D7D2-0CE0-414E-5528AE98EF40}"/>
                </a:ext>
              </a:extLst>
            </p:cNvPr>
            <p:cNvSpPr txBox="1"/>
            <p:nvPr/>
          </p:nvSpPr>
          <p:spPr>
            <a:xfrm>
              <a:off x="1460501" y="3825887"/>
              <a:ext cx="3285670" cy="5043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srgbClr val="ED7D3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二、思考与分享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AEAC4358-7BDF-9552-070C-08249B964409}"/>
                </a:ext>
              </a:extLst>
            </p:cNvPr>
            <p:cNvSpPr txBox="1"/>
            <p:nvPr/>
          </p:nvSpPr>
          <p:spPr>
            <a:xfrm>
              <a:off x="1300844" y="4330067"/>
              <a:ext cx="6086928" cy="14051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以小组为单位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从身边的学习与生活中展开探索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针对一款智能设备提出一个新设想，并制作成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PPT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与大家分享、讨论。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160C32C-2641-B4DB-7803-A0349D0EBE09}"/>
              </a:ext>
            </a:extLst>
          </p:cNvPr>
          <p:cNvGrpSpPr/>
          <p:nvPr/>
        </p:nvGrpSpPr>
        <p:grpSpPr>
          <a:xfrm>
            <a:off x="1460501" y="1445999"/>
            <a:ext cx="6086928" cy="2422191"/>
            <a:chOff x="1460501" y="1445999"/>
            <a:chExt cx="6086928" cy="242219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37875D6-C087-F36A-60EA-B01D3A8C420F}"/>
                </a:ext>
              </a:extLst>
            </p:cNvPr>
            <p:cNvSpPr txBox="1"/>
            <p:nvPr/>
          </p:nvSpPr>
          <p:spPr>
            <a:xfrm>
              <a:off x="1460501" y="2001332"/>
              <a:ext cx="6086928" cy="18668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请你通过查找资料了解现有的智能设备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哪些是你用过的，哪些是你未曾见过的。找出一款你最感兴趣的智能设备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写一份简单的介绍，且重点介绍它的创新点。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F5BA678-4DFB-9879-D8DC-2B654AA58874}"/>
                </a:ext>
              </a:extLst>
            </p:cNvPr>
            <p:cNvSpPr txBox="1"/>
            <p:nvPr/>
          </p:nvSpPr>
          <p:spPr>
            <a:xfrm>
              <a:off x="1612901" y="1445999"/>
              <a:ext cx="3285670" cy="5043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srgbClr val="ED7D3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一、寻找创新点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7EF074AF-0AB9-43FC-E4BA-78652CB62841}"/>
              </a:ext>
            </a:extLst>
          </p:cNvPr>
          <p:cNvPicPr>
            <a:picLocks/>
          </p:cNvPicPr>
          <p:nvPr/>
        </p:nvPicPr>
        <p:blipFill>
          <a:blip r:embed="rId2" cstate="print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8664" y="2153690"/>
            <a:ext cx="33909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06620177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标题 3"/>
          <p:cNvSpPr txBox="1"/>
          <p:nvPr/>
        </p:nvSpPr>
        <p:spPr>
          <a:xfrm>
            <a:off x="1938646" y="1164867"/>
            <a:ext cx="8314708" cy="267416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zh-CN" altLang="en-US" sz="5400" spc="3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任务二</a:t>
            </a:r>
            <a:endParaRPr lang="en-US" altLang="zh-CN" sz="5400" spc="300" dirty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algn="ctr">
              <a:lnSpc>
                <a:spcPct val="50000"/>
              </a:lnSpc>
            </a:pPr>
            <a:endParaRPr lang="en-US" altLang="zh-CN" sz="6600" spc="300" dirty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algn="ctr"/>
            <a:r>
              <a:rPr lang="zh-CN" altLang="en-US" sz="6600" spc="3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了解如何开展创新创业</a:t>
            </a:r>
          </a:p>
        </p:txBody>
      </p:sp>
    </p:spTree>
    <p:extLst>
      <p:ext uri="{BB962C8B-B14F-4D97-AF65-F5344CB8AC3E}">
        <p14:creationId xmlns:p14="http://schemas.microsoft.com/office/powerpoint/2010/main" val="262502033"/>
      </p:ext>
    </p:extLst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C6CCC217-93E1-A2BF-2818-8C87EA6727AC}"/>
              </a:ext>
            </a:extLst>
          </p:cNvPr>
          <p:cNvSpPr/>
          <p:nvPr/>
        </p:nvSpPr>
        <p:spPr>
          <a:xfrm>
            <a:off x="1618343" y="1357086"/>
            <a:ext cx="9585419" cy="4898571"/>
          </a:xfrm>
          <a:prstGeom prst="roundRect">
            <a:avLst/>
          </a:prstGeom>
          <a:solidFill>
            <a:srgbClr val="F2FAF5"/>
          </a:solidFill>
          <a:ln>
            <a:solidFill>
              <a:schemeClr val="accent6">
                <a:lumMod val="20000"/>
                <a:lumOff val="80000"/>
              </a:schemeClr>
            </a:solidFill>
          </a:ln>
          <a:effectLst>
            <a:softEdge rad="3175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404050" y="178727"/>
            <a:ext cx="76887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任务目标</a:t>
            </a: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101BFECF-4972-9F44-033C-E980D4FE7E78}"/>
              </a:ext>
            </a:extLst>
          </p:cNvPr>
          <p:cNvGrpSpPr/>
          <p:nvPr/>
        </p:nvGrpSpPr>
        <p:grpSpPr>
          <a:xfrm>
            <a:off x="2219839" y="2793424"/>
            <a:ext cx="4500276" cy="1822693"/>
            <a:chOff x="1864238" y="1964835"/>
            <a:chExt cx="4500276" cy="1822693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E29BF653-3C86-D0B2-FE84-6CD6E8433535}"/>
                </a:ext>
              </a:extLst>
            </p:cNvPr>
            <p:cNvGrpSpPr/>
            <p:nvPr/>
          </p:nvGrpSpPr>
          <p:grpSpPr>
            <a:xfrm>
              <a:off x="1864238" y="3172072"/>
              <a:ext cx="4500276" cy="615456"/>
              <a:chOff x="1801996" y="2927505"/>
              <a:chExt cx="4500276" cy="615456"/>
            </a:xfrm>
          </p:grpSpPr>
          <p:sp>
            <p:nvSpPr>
              <p:cNvPr id="26" name="箭头: 五边形 25">
                <a:extLst>
                  <a:ext uri="{FF2B5EF4-FFF2-40B4-BE49-F238E27FC236}">
                    <a16:creationId xmlns:a16="http://schemas.microsoft.com/office/drawing/2014/main" id="{F0CAEEEA-4183-6C3E-3359-28D072B2E679}"/>
                  </a:ext>
                </a:extLst>
              </p:cNvPr>
              <p:cNvSpPr/>
              <p:nvPr/>
            </p:nvSpPr>
            <p:spPr>
              <a:xfrm>
                <a:off x="1801996" y="2927505"/>
                <a:ext cx="4500276" cy="615456"/>
              </a:xfrm>
              <a:prstGeom prst="homePlat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12A7F7D9-6E7D-668A-0F37-4A1EFDAB3279}"/>
                  </a:ext>
                </a:extLst>
              </p:cNvPr>
              <p:cNvSpPr txBox="1"/>
              <p:nvPr/>
            </p:nvSpPr>
            <p:spPr>
              <a:xfrm>
                <a:off x="1885454" y="3006749"/>
                <a:ext cx="4049485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 b="1">
                    <a:solidFill>
                      <a:schemeClr val="accent2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</a:lstStyle>
              <a:p>
                <a:r>
                  <a:rPr lang="en-US" altLang="zh-CN" dirty="0">
                    <a:solidFill>
                      <a:schemeClr val="accent2">
                        <a:lumMod val="75000"/>
                      </a:schemeClr>
                    </a:solidFill>
                  </a:rPr>
                  <a:t>(2)</a:t>
                </a:r>
                <a:r>
                  <a:rPr lang="zh-CN" altLang="en-US" dirty="0">
                    <a:solidFill>
                      <a:schemeClr val="accent2">
                        <a:lumMod val="75000"/>
                      </a:schemeClr>
                    </a:solidFill>
                  </a:rPr>
                  <a:t>掌握创业的基本环节。</a:t>
                </a: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95D09FBE-12C3-5689-DD5B-EAE8C7A6E3D5}"/>
                </a:ext>
              </a:extLst>
            </p:cNvPr>
            <p:cNvGrpSpPr/>
            <p:nvPr/>
          </p:nvGrpSpPr>
          <p:grpSpPr>
            <a:xfrm>
              <a:off x="1864238" y="1964835"/>
              <a:ext cx="4500276" cy="615456"/>
              <a:chOff x="1801996" y="1720268"/>
              <a:chExt cx="4500276" cy="615456"/>
            </a:xfrm>
          </p:grpSpPr>
          <p:sp>
            <p:nvSpPr>
              <p:cNvPr id="25" name="箭头: 五边形 24">
                <a:extLst>
                  <a:ext uri="{FF2B5EF4-FFF2-40B4-BE49-F238E27FC236}">
                    <a16:creationId xmlns:a16="http://schemas.microsoft.com/office/drawing/2014/main" id="{EA68EA73-9758-2029-0A3E-B0221AED4DE9}"/>
                  </a:ext>
                </a:extLst>
              </p:cNvPr>
              <p:cNvSpPr/>
              <p:nvPr/>
            </p:nvSpPr>
            <p:spPr>
              <a:xfrm>
                <a:off x="1801996" y="1720268"/>
                <a:ext cx="4500276" cy="615456"/>
              </a:xfrm>
              <a:prstGeom prst="homePlat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26C06C03-0DA4-51DA-BD6C-3DA18848A14D}"/>
                  </a:ext>
                </a:extLst>
              </p:cNvPr>
              <p:cNvSpPr txBox="1"/>
              <p:nvPr/>
            </p:nvSpPr>
            <p:spPr>
              <a:xfrm>
                <a:off x="1885453" y="1772144"/>
                <a:ext cx="4049485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accent2">
                        <a:lumMod val="7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(1)</a:t>
                </a:r>
                <a:r>
                  <a:rPr lang="zh-CN" altLang="en-US" sz="2400" b="1" dirty="0">
                    <a:solidFill>
                      <a:schemeClr val="accent2">
                        <a:lumMod val="7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明确为何要开展创新创业。</a:t>
                </a:r>
              </a:p>
            </p:txBody>
          </p:sp>
        </p:grpSp>
      </p:grpSp>
      <p:pic>
        <p:nvPicPr>
          <p:cNvPr id="8194" name="Picture 2" descr="如何创业 的图像结果">
            <a:extLst>
              <a:ext uri="{FF2B5EF4-FFF2-40B4-BE49-F238E27FC236}">
                <a16:creationId xmlns:a16="http://schemas.microsoft.com/office/drawing/2014/main" id="{3AE4E004-27D0-03C3-00AC-84C5FE994C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7597" y="2278743"/>
            <a:ext cx="3724275" cy="2823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4191912"/>
      </p:ext>
    </p:extLst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了解为何要开展创新创业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096665A-7AA0-0504-A9C5-F96800E46261}"/>
              </a:ext>
            </a:extLst>
          </p:cNvPr>
          <p:cNvGrpSpPr/>
          <p:nvPr/>
        </p:nvGrpSpPr>
        <p:grpSpPr>
          <a:xfrm>
            <a:off x="1271815" y="1729028"/>
            <a:ext cx="8946242" cy="3596175"/>
            <a:chOff x="1424215" y="1598399"/>
            <a:chExt cx="8946242" cy="3596175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8160C32C-2641-B4DB-7803-A0349D0EBE09}"/>
                </a:ext>
              </a:extLst>
            </p:cNvPr>
            <p:cNvGrpSpPr/>
            <p:nvPr/>
          </p:nvGrpSpPr>
          <p:grpSpPr>
            <a:xfrm>
              <a:off x="1424215" y="3695713"/>
              <a:ext cx="8946242" cy="1498861"/>
              <a:chOff x="1460501" y="1445999"/>
              <a:chExt cx="8525328" cy="1498861"/>
            </a:xfrm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37875D6-C087-F36A-60EA-B01D3A8C420F}"/>
                  </a:ext>
                </a:extLst>
              </p:cNvPr>
              <p:cNvSpPr txBox="1"/>
              <p:nvPr/>
            </p:nvSpPr>
            <p:spPr>
              <a:xfrm>
                <a:off x="1460501" y="2001332"/>
                <a:ext cx="8147956" cy="9435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457200">
                  <a:lnSpc>
                    <a:spcPct val="150000"/>
                  </a:lnSpc>
                </a:pP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在自主创业的过程中，困难和挫折甚至失败都在所难免，要求具备顽强的意志和良好的品格</a:t>
                </a: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勇于承担风险</a:t>
                </a: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自立自强</a:t>
                </a: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勇于拼搏。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F5BA678-4DFB-9879-D8DC-2B654AA58874}"/>
                  </a:ext>
                </a:extLst>
              </p:cNvPr>
              <p:cNvSpPr txBox="1"/>
              <p:nvPr/>
            </p:nvSpPr>
            <p:spPr>
              <a:xfrm>
                <a:off x="1612901" y="1445999"/>
                <a:ext cx="8372928" cy="5043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400" b="1" dirty="0">
                    <a:solidFill>
                      <a:srgbClr val="ED7D3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二、中职生创新创业有利于培养艰苦奋斗的作风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0F240F11-AB61-786F-267A-924191A1059E}"/>
                </a:ext>
              </a:extLst>
            </p:cNvPr>
            <p:cNvGrpSpPr/>
            <p:nvPr/>
          </p:nvGrpSpPr>
          <p:grpSpPr>
            <a:xfrm>
              <a:off x="1612901" y="1598399"/>
              <a:ext cx="8525328" cy="1960526"/>
              <a:chOff x="1460501" y="1445999"/>
              <a:chExt cx="8525328" cy="1960526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BD324C4-0EBA-81EB-1B98-8C9CDDB41F0F}"/>
                  </a:ext>
                </a:extLst>
              </p:cNvPr>
              <p:cNvSpPr txBox="1"/>
              <p:nvPr/>
            </p:nvSpPr>
            <p:spPr>
              <a:xfrm>
                <a:off x="1460501" y="2001332"/>
                <a:ext cx="8147956" cy="14051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457200">
                  <a:lnSpc>
                    <a:spcPct val="150000"/>
                  </a:lnSpc>
                </a:pP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了解大众创业、万众创新：</a:t>
                </a: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2014</a:t>
                </a: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年</a:t>
                </a: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9</a:t>
                </a: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月夏季达沃斯论坛上李克强提出</a:t>
                </a: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要在</a:t>
                </a: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960</a:t>
                </a: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万平方公里土地</a:t>
                </a: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上掀起“大众创业”“草根创业”的新浪潮</a:t>
                </a: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形成“万众创新”“人人创新”的新势态。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1A77328-3890-85BB-EB2E-0DE5DFEB4AC6}"/>
                  </a:ext>
                </a:extLst>
              </p:cNvPr>
              <p:cNvSpPr txBox="1"/>
              <p:nvPr/>
            </p:nvSpPr>
            <p:spPr>
              <a:xfrm>
                <a:off x="1612901" y="1445999"/>
                <a:ext cx="8372928" cy="5043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400" b="1" dirty="0">
                    <a:solidFill>
                      <a:srgbClr val="ED7D3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一、中职生创新创业有助于创新意识和创新精神的培养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29148319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>
            <a:extLst>
              <a:ext uri="{FF2B5EF4-FFF2-40B4-BE49-F238E27FC236}">
                <a16:creationId xmlns:a16="http://schemas.microsoft.com/office/drawing/2014/main" id="{6D099EAC-2D0F-AFD8-71E7-610B9FD3A9EC}"/>
              </a:ext>
            </a:extLst>
          </p:cNvPr>
          <p:cNvSpPr/>
          <p:nvPr/>
        </p:nvSpPr>
        <p:spPr>
          <a:xfrm>
            <a:off x="5508172" y="2902233"/>
            <a:ext cx="6270171" cy="2750885"/>
          </a:xfrm>
          <a:prstGeom prst="cloud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了解为何要开展创新创业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37875D6-C087-F36A-60EA-B01D3A8C420F}"/>
              </a:ext>
            </a:extLst>
          </p:cNvPr>
          <p:cNvSpPr txBox="1"/>
          <p:nvPr/>
        </p:nvSpPr>
        <p:spPr>
          <a:xfrm>
            <a:off x="5858329" y="3491115"/>
            <a:ext cx="5390243" cy="14051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阅读创新故事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三个中专生逆袭人生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，谈谈他们为什么要创业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 你认为你所学专业有哪些领域可以创业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 你有什么创业的想法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F240F11-AB61-786F-267A-924191A1059E}"/>
              </a:ext>
            </a:extLst>
          </p:cNvPr>
          <p:cNvGrpSpPr/>
          <p:nvPr/>
        </p:nvGrpSpPr>
        <p:grpSpPr>
          <a:xfrm>
            <a:off x="1435029" y="1201761"/>
            <a:ext cx="7667313" cy="2165125"/>
            <a:chOff x="1313810" y="693761"/>
            <a:chExt cx="8372928" cy="2165125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BD324C4-0EBA-81EB-1B98-8C9CDDB41F0F}"/>
                </a:ext>
              </a:extLst>
            </p:cNvPr>
            <p:cNvSpPr txBox="1"/>
            <p:nvPr/>
          </p:nvSpPr>
          <p:spPr>
            <a:xfrm>
              <a:off x="1313810" y="1453693"/>
              <a:ext cx="6266701" cy="14051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中职生通过自主创业，可以把自己的兴趣与职业紧密结，实现自我价值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并推动社会经济发展、带动就业和促进创新。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1A77328-3890-85BB-EB2E-0DE5DFEB4AC6}"/>
                </a:ext>
              </a:extLst>
            </p:cNvPr>
            <p:cNvSpPr txBox="1"/>
            <p:nvPr/>
          </p:nvSpPr>
          <p:spPr>
            <a:xfrm>
              <a:off x="1313810" y="693761"/>
              <a:ext cx="8372928" cy="5043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srgbClr val="ED7D3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三、中职生创新创业有利于自我价值和社会价值的实现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8" name="Picture 2" descr="学生讨论动漫 的图像结果">
            <a:extLst>
              <a:ext uri="{FF2B5EF4-FFF2-40B4-BE49-F238E27FC236}">
                <a16:creationId xmlns:a16="http://schemas.microsoft.com/office/drawing/2014/main" id="{4E100146-AEE7-B755-31B7-FB0A37ED07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15" b="3362"/>
          <a:stretch/>
        </p:blipFill>
        <p:spPr bwMode="auto">
          <a:xfrm>
            <a:off x="1641021" y="3749512"/>
            <a:ext cx="3714750" cy="27504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0225253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步骤二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了解如何开展创新创业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1A77328-3890-85BB-EB2E-0DE5DFEB4AC6}"/>
              </a:ext>
            </a:extLst>
          </p:cNvPr>
          <p:cNvSpPr txBox="1"/>
          <p:nvPr/>
        </p:nvSpPr>
        <p:spPr>
          <a:xfrm>
            <a:off x="1435029" y="1201761"/>
            <a:ext cx="7667313" cy="504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一、创业的流程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78BC266-0247-10FA-7EBE-483A8B2B1277}"/>
              </a:ext>
            </a:extLst>
          </p:cNvPr>
          <p:cNvGrpSpPr/>
          <p:nvPr/>
        </p:nvGrpSpPr>
        <p:grpSpPr>
          <a:xfrm>
            <a:off x="1836059" y="2173515"/>
            <a:ext cx="8409283" cy="1255485"/>
            <a:chOff x="1937659" y="2801257"/>
            <a:chExt cx="8409283" cy="1255485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622CF68C-F991-9B23-6570-5CB75671BE32}"/>
                </a:ext>
              </a:extLst>
            </p:cNvPr>
            <p:cNvGrpSpPr/>
            <p:nvPr/>
          </p:nvGrpSpPr>
          <p:grpSpPr>
            <a:xfrm>
              <a:off x="1937659" y="2801257"/>
              <a:ext cx="2489200" cy="1255485"/>
              <a:chOff x="1937659" y="2801257"/>
              <a:chExt cx="2489200" cy="1255485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9DAB1B42-028F-0D76-07B9-92BDFB4603E8}"/>
                  </a:ext>
                </a:extLst>
              </p:cNvPr>
              <p:cNvSpPr/>
              <p:nvPr/>
            </p:nvSpPr>
            <p:spPr>
              <a:xfrm>
                <a:off x="1937659" y="2801257"/>
                <a:ext cx="2489200" cy="1255485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A51D6A4-5B3E-709A-86AE-7756FA48B041}"/>
                  </a:ext>
                </a:extLst>
              </p:cNvPr>
              <p:cNvSpPr txBox="1"/>
              <p:nvPr/>
            </p:nvSpPr>
            <p:spPr>
              <a:xfrm>
                <a:off x="2340431" y="3198167"/>
                <a:ext cx="1465941" cy="461665"/>
              </a:xfrm>
              <a:prstGeom prst="rect">
                <a:avLst/>
              </a:prstGeom>
              <a:noFill/>
              <a:ln>
                <a:solidFill>
                  <a:schemeClr val="accent2">
                    <a:lumMod val="20000"/>
                    <a:lumOff val="8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市场调研</a:t>
                </a: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293C156-D14A-7621-BC8E-43F9CC3D0187}"/>
                </a:ext>
              </a:extLst>
            </p:cNvPr>
            <p:cNvGrpSpPr/>
            <p:nvPr/>
          </p:nvGrpSpPr>
          <p:grpSpPr>
            <a:xfrm>
              <a:off x="3937003" y="2801257"/>
              <a:ext cx="2489200" cy="1255485"/>
              <a:chOff x="1937659" y="2801257"/>
              <a:chExt cx="2489200" cy="1255485"/>
            </a:xfrm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1EC50F6A-F21F-BA80-D1F8-DE27B52D6E62}"/>
                  </a:ext>
                </a:extLst>
              </p:cNvPr>
              <p:cNvSpPr/>
              <p:nvPr/>
            </p:nvSpPr>
            <p:spPr>
              <a:xfrm>
                <a:off x="1937659" y="2801257"/>
                <a:ext cx="2489200" cy="1255485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323D13A9-A9C4-21DF-EFCF-9AAFF8714318}"/>
                  </a:ext>
                </a:extLst>
              </p:cNvPr>
              <p:cNvSpPr txBox="1"/>
              <p:nvPr/>
            </p:nvSpPr>
            <p:spPr>
              <a:xfrm>
                <a:off x="2347688" y="3198167"/>
                <a:ext cx="1465941" cy="461665"/>
              </a:xfrm>
              <a:prstGeom prst="rect">
                <a:avLst/>
              </a:prstGeom>
              <a:noFill/>
              <a:ln>
                <a:solidFill>
                  <a:schemeClr val="accent2">
                    <a:lumMod val="20000"/>
                    <a:lumOff val="8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财务分析</a:t>
                </a: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120D2C3A-8B93-BFE4-33B6-860A5593445E}"/>
                </a:ext>
              </a:extLst>
            </p:cNvPr>
            <p:cNvGrpSpPr/>
            <p:nvPr/>
          </p:nvGrpSpPr>
          <p:grpSpPr>
            <a:xfrm>
              <a:off x="5936347" y="2801257"/>
              <a:ext cx="2489200" cy="1255485"/>
              <a:chOff x="1937659" y="2801257"/>
              <a:chExt cx="2489200" cy="1255485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DB994AFA-84A5-C5AC-BD2D-7DD932886459}"/>
                  </a:ext>
                </a:extLst>
              </p:cNvPr>
              <p:cNvSpPr/>
              <p:nvPr/>
            </p:nvSpPr>
            <p:spPr>
              <a:xfrm>
                <a:off x="1937659" y="2801257"/>
                <a:ext cx="2489200" cy="1255485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DA631264-7DCC-AFB6-3DDA-1AA5968573CB}"/>
                  </a:ext>
                </a:extLst>
              </p:cNvPr>
              <p:cNvSpPr txBox="1"/>
              <p:nvPr/>
            </p:nvSpPr>
            <p:spPr>
              <a:xfrm>
                <a:off x="2340431" y="3198167"/>
                <a:ext cx="1465941" cy="461665"/>
              </a:xfrm>
              <a:prstGeom prst="rect">
                <a:avLst/>
              </a:prstGeom>
              <a:noFill/>
              <a:ln>
                <a:solidFill>
                  <a:schemeClr val="accent2">
                    <a:lumMod val="20000"/>
                    <a:lumOff val="8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目标管理</a:t>
                </a: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38C6C4AC-AA41-E9D0-A0E3-621FBB569D68}"/>
                </a:ext>
              </a:extLst>
            </p:cNvPr>
            <p:cNvGrpSpPr/>
            <p:nvPr/>
          </p:nvGrpSpPr>
          <p:grpSpPr>
            <a:xfrm>
              <a:off x="7857742" y="2801257"/>
              <a:ext cx="2489200" cy="1255485"/>
              <a:chOff x="1937659" y="2801257"/>
              <a:chExt cx="2489200" cy="1255485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7376EDD1-9E64-2334-049A-974E99588187}"/>
                  </a:ext>
                </a:extLst>
              </p:cNvPr>
              <p:cNvSpPr/>
              <p:nvPr/>
            </p:nvSpPr>
            <p:spPr>
              <a:xfrm>
                <a:off x="1937659" y="2801257"/>
                <a:ext cx="2489200" cy="1255485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EB016583-D471-6CF6-DE1B-172396B6A983}"/>
                  </a:ext>
                </a:extLst>
              </p:cNvPr>
              <p:cNvSpPr txBox="1"/>
              <p:nvPr/>
            </p:nvSpPr>
            <p:spPr>
              <a:xfrm>
                <a:off x="2449288" y="3130621"/>
                <a:ext cx="1465941" cy="461665"/>
              </a:xfrm>
              <a:prstGeom prst="rect">
                <a:avLst/>
              </a:prstGeom>
              <a:noFill/>
              <a:ln>
                <a:solidFill>
                  <a:schemeClr val="accent2">
                    <a:lumMod val="20000"/>
                    <a:lumOff val="8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团队管理</a:t>
                </a:r>
              </a:p>
            </p:txBody>
          </p:sp>
        </p:grp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DEB4EC6E-4612-C338-A6BE-ACBBC3F8B49E}"/>
              </a:ext>
            </a:extLst>
          </p:cNvPr>
          <p:cNvSpPr txBox="1"/>
          <p:nvPr/>
        </p:nvSpPr>
        <p:spPr>
          <a:xfrm>
            <a:off x="1333428" y="3735757"/>
            <a:ext cx="7667313" cy="504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二、创业的领域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FD1B975-1B17-2248-82FA-A80B0DE10903}"/>
              </a:ext>
            </a:extLst>
          </p:cNvPr>
          <p:cNvGrpSpPr/>
          <p:nvPr/>
        </p:nvGrpSpPr>
        <p:grpSpPr>
          <a:xfrm>
            <a:off x="1836059" y="4498615"/>
            <a:ext cx="8515750" cy="1255488"/>
            <a:chOff x="1836059" y="4498615"/>
            <a:chExt cx="8515750" cy="1255488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D8702838-68D6-73A4-4E3C-4F826C6F5228}"/>
                </a:ext>
              </a:extLst>
            </p:cNvPr>
            <p:cNvGrpSpPr/>
            <p:nvPr/>
          </p:nvGrpSpPr>
          <p:grpSpPr>
            <a:xfrm>
              <a:off x="1836059" y="4498618"/>
              <a:ext cx="6850741" cy="1255485"/>
              <a:chOff x="1937659" y="2801257"/>
              <a:chExt cx="8409283" cy="1255485"/>
            </a:xfrm>
          </p:grpSpPr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01640165-891C-A93E-6592-29ABE812B9C9}"/>
                  </a:ext>
                </a:extLst>
              </p:cNvPr>
              <p:cNvGrpSpPr/>
              <p:nvPr/>
            </p:nvGrpSpPr>
            <p:grpSpPr>
              <a:xfrm>
                <a:off x="1937659" y="2801257"/>
                <a:ext cx="2489200" cy="1255485"/>
                <a:chOff x="1937659" y="2801257"/>
                <a:chExt cx="2489200" cy="1255485"/>
              </a:xfrm>
            </p:grpSpPr>
            <p:sp>
              <p:nvSpPr>
                <p:cNvPr id="35" name="椭圆 34">
                  <a:extLst>
                    <a:ext uri="{FF2B5EF4-FFF2-40B4-BE49-F238E27FC236}">
                      <a16:creationId xmlns:a16="http://schemas.microsoft.com/office/drawing/2014/main" id="{CAE98CBB-D709-4814-8E98-166250D602C3}"/>
                    </a:ext>
                  </a:extLst>
                </p:cNvPr>
                <p:cNvSpPr/>
                <p:nvPr/>
              </p:nvSpPr>
              <p:spPr>
                <a:xfrm>
                  <a:off x="1937659" y="2801257"/>
                  <a:ext cx="2489200" cy="1255485"/>
                </a:xfrm>
                <a:prstGeom prst="ellipse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文本框 35">
                  <a:extLst>
                    <a:ext uri="{FF2B5EF4-FFF2-40B4-BE49-F238E27FC236}">
                      <a16:creationId xmlns:a16="http://schemas.microsoft.com/office/drawing/2014/main" id="{1B0233D8-28B9-4110-7250-DF98FE37E381}"/>
                    </a:ext>
                  </a:extLst>
                </p:cNvPr>
                <p:cNvSpPr txBox="1"/>
                <p:nvPr/>
              </p:nvSpPr>
              <p:spPr>
                <a:xfrm>
                  <a:off x="2286389" y="3165789"/>
                  <a:ext cx="1385236" cy="461665"/>
                </a:xfrm>
                <a:prstGeom prst="rect">
                  <a:avLst/>
                </a:prstGeom>
                <a:noFill/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b="1" dirty="0">
                      <a:latin typeface="宋体" panose="02010600030101010101" pitchFamily="2" charset="-122"/>
                      <a:ea typeface="宋体" panose="02010600030101010101" pitchFamily="2" charset="-122"/>
                    </a:rPr>
                    <a:t>互联网</a:t>
                  </a:r>
                </a:p>
              </p:txBody>
            </p:sp>
          </p:grp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F5059BA7-826F-3D33-EFE4-CFE1531F8E4B}"/>
                  </a:ext>
                </a:extLst>
              </p:cNvPr>
              <p:cNvGrpSpPr/>
              <p:nvPr/>
            </p:nvGrpSpPr>
            <p:grpSpPr>
              <a:xfrm>
                <a:off x="3937003" y="2801257"/>
                <a:ext cx="2489200" cy="1255485"/>
                <a:chOff x="1937659" y="2801257"/>
                <a:chExt cx="2489200" cy="1255485"/>
              </a:xfrm>
            </p:grpSpPr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id="{1775E326-E80D-107F-1541-CF4BF2D3BD5D}"/>
                    </a:ext>
                  </a:extLst>
                </p:cNvPr>
                <p:cNvSpPr/>
                <p:nvPr/>
              </p:nvSpPr>
              <p:spPr>
                <a:xfrm>
                  <a:off x="1937659" y="2801257"/>
                  <a:ext cx="2489200" cy="1255485"/>
                </a:xfrm>
                <a:prstGeom prst="ellipse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文本框 33">
                  <a:extLst>
                    <a:ext uri="{FF2B5EF4-FFF2-40B4-BE49-F238E27FC236}">
                      <a16:creationId xmlns:a16="http://schemas.microsoft.com/office/drawing/2014/main" id="{2ED326C9-F9FA-EF7B-CB31-9C35E377B362}"/>
                    </a:ext>
                  </a:extLst>
                </p:cNvPr>
                <p:cNvSpPr txBox="1"/>
                <p:nvPr/>
              </p:nvSpPr>
              <p:spPr>
                <a:xfrm>
                  <a:off x="2241196" y="3198165"/>
                  <a:ext cx="1804175" cy="461665"/>
                </a:xfrm>
                <a:prstGeom prst="rect">
                  <a:avLst/>
                </a:prstGeom>
                <a:noFill/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b="1" dirty="0">
                      <a:latin typeface="宋体" panose="02010600030101010101" pitchFamily="2" charset="-122"/>
                      <a:ea typeface="宋体" panose="02010600030101010101" pitchFamily="2" charset="-122"/>
                    </a:rPr>
                    <a:t>教育培训</a:t>
                  </a:r>
                </a:p>
              </p:txBody>
            </p:sp>
          </p:grp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id="{5DA29085-F240-DACD-FADA-6C4888D05B16}"/>
                  </a:ext>
                </a:extLst>
              </p:cNvPr>
              <p:cNvGrpSpPr/>
              <p:nvPr/>
            </p:nvGrpSpPr>
            <p:grpSpPr>
              <a:xfrm>
                <a:off x="5936347" y="2801257"/>
                <a:ext cx="2489200" cy="1255485"/>
                <a:chOff x="1937659" y="2801257"/>
                <a:chExt cx="2489200" cy="1255485"/>
              </a:xfrm>
            </p:grpSpPr>
            <p:sp>
              <p:nvSpPr>
                <p:cNvPr id="31" name="椭圆 30">
                  <a:extLst>
                    <a:ext uri="{FF2B5EF4-FFF2-40B4-BE49-F238E27FC236}">
                      <a16:creationId xmlns:a16="http://schemas.microsoft.com/office/drawing/2014/main" id="{733C4B42-E761-9A95-9017-370CB7117C62}"/>
                    </a:ext>
                  </a:extLst>
                </p:cNvPr>
                <p:cNvSpPr/>
                <p:nvPr/>
              </p:nvSpPr>
              <p:spPr>
                <a:xfrm>
                  <a:off x="1937659" y="2801257"/>
                  <a:ext cx="2489200" cy="1255485"/>
                </a:xfrm>
                <a:prstGeom prst="ellipse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文本框 31">
                  <a:extLst>
                    <a:ext uri="{FF2B5EF4-FFF2-40B4-BE49-F238E27FC236}">
                      <a16:creationId xmlns:a16="http://schemas.microsoft.com/office/drawing/2014/main" id="{D95AF38D-4266-5B97-C469-DE4A7D2936DF}"/>
                    </a:ext>
                  </a:extLst>
                </p:cNvPr>
                <p:cNvSpPr txBox="1"/>
                <p:nvPr/>
              </p:nvSpPr>
              <p:spPr>
                <a:xfrm>
                  <a:off x="2152518" y="3165788"/>
                  <a:ext cx="1804175" cy="461665"/>
                </a:xfrm>
                <a:prstGeom prst="rect">
                  <a:avLst/>
                </a:prstGeom>
                <a:noFill/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b="1" dirty="0">
                      <a:latin typeface="宋体" panose="02010600030101010101" pitchFamily="2" charset="-122"/>
                      <a:ea typeface="宋体" panose="02010600030101010101" pitchFamily="2" charset="-122"/>
                    </a:rPr>
                    <a:t>文化创意</a:t>
                  </a:r>
                </a:p>
              </p:txBody>
            </p:sp>
          </p:grp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243768B0-12DC-752E-8085-4A41FAD755ED}"/>
                  </a:ext>
                </a:extLst>
              </p:cNvPr>
              <p:cNvGrpSpPr/>
              <p:nvPr/>
            </p:nvGrpSpPr>
            <p:grpSpPr>
              <a:xfrm>
                <a:off x="7857742" y="2801257"/>
                <a:ext cx="2489200" cy="1255485"/>
                <a:chOff x="1937659" y="2801257"/>
                <a:chExt cx="2489200" cy="1255485"/>
              </a:xfrm>
            </p:grpSpPr>
            <p:sp>
              <p:nvSpPr>
                <p:cNvPr id="29" name="椭圆 28">
                  <a:extLst>
                    <a:ext uri="{FF2B5EF4-FFF2-40B4-BE49-F238E27FC236}">
                      <a16:creationId xmlns:a16="http://schemas.microsoft.com/office/drawing/2014/main" id="{7F88B0AA-5523-4C5D-C3AB-F76DDA9F2AD8}"/>
                    </a:ext>
                  </a:extLst>
                </p:cNvPr>
                <p:cNvSpPr/>
                <p:nvPr/>
              </p:nvSpPr>
              <p:spPr>
                <a:xfrm>
                  <a:off x="1937659" y="2801257"/>
                  <a:ext cx="2489200" cy="1255485"/>
                </a:xfrm>
                <a:prstGeom prst="ellipse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文本框 29">
                  <a:extLst>
                    <a:ext uri="{FF2B5EF4-FFF2-40B4-BE49-F238E27FC236}">
                      <a16:creationId xmlns:a16="http://schemas.microsoft.com/office/drawing/2014/main" id="{149F4D97-F43A-B363-81C5-4CFFFCE5BB3F}"/>
                    </a:ext>
                  </a:extLst>
                </p:cNvPr>
                <p:cNvSpPr txBox="1"/>
                <p:nvPr/>
              </p:nvSpPr>
              <p:spPr>
                <a:xfrm>
                  <a:off x="2141790" y="3165788"/>
                  <a:ext cx="1804174" cy="461665"/>
                </a:xfrm>
                <a:prstGeom prst="rect">
                  <a:avLst/>
                </a:prstGeom>
                <a:noFill/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b="1" dirty="0">
                      <a:latin typeface="宋体" panose="02010600030101010101" pitchFamily="2" charset="-122"/>
                      <a:ea typeface="宋体" panose="02010600030101010101" pitchFamily="2" charset="-122"/>
                    </a:rPr>
                    <a:t>健康养生</a:t>
                  </a:r>
                </a:p>
              </p:txBody>
            </p:sp>
          </p:grp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CB897D5B-4B1D-7CD9-B74B-3733ADF498E6}"/>
                </a:ext>
              </a:extLst>
            </p:cNvPr>
            <p:cNvGrpSpPr/>
            <p:nvPr/>
          </p:nvGrpSpPr>
          <p:grpSpPr>
            <a:xfrm>
              <a:off x="8323947" y="4498615"/>
              <a:ext cx="2027862" cy="1255485"/>
              <a:chOff x="2489202" y="5754101"/>
              <a:chExt cx="2489200" cy="1255485"/>
            </a:xfrm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199F8785-3764-881F-CC5D-7964C3CAF065}"/>
                  </a:ext>
                </a:extLst>
              </p:cNvPr>
              <p:cNvSpPr/>
              <p:nvPr/>
            </p:nvSpPr>
            <p:spPr>
              <a:xfrm>
                <a:off x="2489202" y="5754101"/>
                <a:ext cx="2489200" cy="1255485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45D9CC2B-F6EA-0D9F-54D2-FB0DBD256325}"/>
                  </a:ext>
                </a:extLst>
              </p:cNvPr>
              <p:cNvSpPr txBox="1"/>
              <p:nvPr/>
            </p:nvSpPr>
            <p:spPr>
              <a:xfrm>
                <a:off x="2856985" y="6118635"/>
                <a:ext cx="1777758" cy="461665"/>
              </a:xfrm>
              <a:prstGeom prst="rect">
                <a:avLst/>
              </a:prstGeom>
              <a:noFill/>
              <a:ln>
                <a:solidFill>
                  <a:schemeClr val="accent2">
                    <a:lumMod val="20000"/>
                    <a:lumOff val="8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社会公益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93531578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DB6321F2-EEEE-F3E0-6BF0-8BB718ED8DEC}"/>
              </a:ext>
            </a:extLst>
          </p:cNvPr>
          <p:cNvGrpSpPr/>
          <p:nvPr/>
        </p:nvGrpSpPr>
        <p:grpSpPr>
          <a:xfrm>
            <a:off x="1772630" y="1781672"/>
            <a:ext cx="5172457" cy="3483429"/>
            <a:chOff x="1830687" y="1934028"/>
            <a:chExt cx="5172457" cy="3483429"/>
          </a:xfrm>
        </p:grpSpPr>
        <p:sp>
          <p:nvSpPr>
            <p:cNvPr id="18" name="云形 17">
              <a:extLst>
                <a:ext uri="{FF2B5EF4-FFF2-40B4-BE49-F238E27FC236}">
                  <a16:creationId xmlns:a16="http://schemas.microsoft.com/office/drawing/2014/main" id="{BED5ED78-06E6-CD38-2425-3D16B39F03D9}"/>
                </a:ext>
              </a:extLst>
            </p:cNvPr>
            <p:cNvSpPr/>
            <p:nvPr/>
          </p:nvSpPr>
          <p:spPr>
            <a:xfrm>
              <a:off x="1830687" y="1934028"/>
              <a:ext cx="5172457" cy="3483429"/>
            </a:xfrm>
            <a:prstGeom prst="cloud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F3CEF66-E981-9CF5-80C2-52EAC1B0A4E4}"/>
                </a:ext>
              </a:extLst>
            </p:cNvPr>
            <p:cNvSpPr txBox="1"/>
            <p:nvPr/>
          </p:nvSpPr>
          <p:spPr>
            <a:xfrm>
              <a:off x="2356686" y="2650714"/>
              <a:ext cx="3390971" cy="18668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accent2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中职生面对创新创业的方法</a:t>
              </a:r>
              <a:endParaRPr lang="en-US" altLang="zh-CN" sz="20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1.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认识自身的优势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2.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客观从容地面对困难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3.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在校期间做好创业准备</a:t>
              </a:r>
            </a:p>
          </p:txBody>
        </p:sp>
      </p:grpSp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步骤二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了解如何开展创新创业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20DA4D4-8503-FFEF-989F-C200D0A6AE4A}"/>
              </a:ext>
            </a:extLst>
          </p:cNvPr>
          <p:cNvGrpSpPr/>
          <p:nvPr/>
        </p:nvGrpSpPr>
        <p:grpSpPr>
          <a:xfrm>
            <a:off x="5885544" y="1594756"/>
            <a:ext cx="5062541" cy="4161972"/>
            <a:chOff x="6525116" y="1121228"/>
            <a:chExt cx="5062541" cy="4615543"/>
          </a:xfrm>
        </p:grpSpPr>
        <p:sp>
          <p:nvSpPr>
            <p:cNvPr id="11" name="云形 10">
              <a:extLst>
                <a:ext uri="{FF2B5EF4-FFF2-40B4-BE49-F238E27FC236}">
                  <a16:creationId xmlns:a16="http://schemas.microsoft.com/office/drawing/2014/main" id="{5CB73C2C-04D4-7438-1F1B-EDD0FDAC5379}"/>
                </a:ext>
              </a:extLst>
            </p:cNvPr>
            <p:cNvSpPr/>
            <p:nvPr/>
          </p:nvSpPr>
          <p:spPr>
            <a:xfrm>
              <a:off x="6525116" y="1121228"/>
              <a:ext cx="5062541" cy="4615543"/>
            </a:xfrm>
            <a:prstGeom prst="cloud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240B589-0993-76F6-E986-007F2C8B87A4}"/>
                </a:ext>
              </a:extLst>
            </p:cNvPr>
            <p:cNvSpPr txBox="1"/>
            <p:nvPr/>
          </p:nvSpPr>
          <p:spPr>
            <a:xfrm>
              <a:off x="6855171" y="2123304"/>
              <a:ext cx="4203771" cy="25822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）请阅读创业故事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《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敢拼敢闯的小微企业掌舵人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》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，谈谈为何贾某会在第一年严重亏损？他最终的成功给你带来了什么启发？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indent="457200">
                <a:lnSpc>
                  <a:spcPct val="15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）了解什么是企业孵化器。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81881732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步骤三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开展创新实践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BD324C4-0EBA-81EB-1B98-8C9CDDB41F0F}"/>
              </a:ext>
            </a:extLst>
          </p:cNvPr>
          <p:cNvSpPr txBox="1"/>
          <p:nvPr/>
        </p:nvSpPr>
        <p:spPr>
          <a:xfrm>
            <a:off x="1708151" y="1627865"/>
            <a:ext cx="5738585" cy="3713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请收集自己学校或者专业的学生创业成功的案例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分析案例中创业者的创业经历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包括为什么要开展创业、为什么选择该创业项目、创业经历了哪些流程、创业获得成功的关键因素是什么、在校期间为创业做了哪些准备等。并谈一谈案例对你的启发。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请收集中职生创业失败的案例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分析案例中创业者失败的原因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并谈一谈案例对你的启发。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AA1CF98-6329-62F9-4163-0EA009174CA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557" y="2399162"/>
            <a:ext cx="3982357" cy="253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236909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12086" y="1168127"/>
            <a:ext cx="768873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项目一  认识创新创业 </a:t>
            </a: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20C8D072-BABB-3982-025B-4882169AD8F2}"/>
              </a:ext>
            </a:extLst>
          </p:cNvPr>
          <p:cNvGrpSpPr/>
          <p:nvPr/>
        </p:nvGrpSpPr>
        <p:grpSpPr>
          <a:xfrm>
            <a:off x="2893065" y="2393494"/>
            <a:ext cx="2589402" cy="3590434"/>
            <a:chOff x="5332438" y="2664642"/>
            <a:chExt cx="2589402" cy="3590434"/>
          </a:xfrm>
        </p:grpSpPr>
        <p:sp>
          <p:nvSpPr>
            <p:cNvPr id="21" name="iś1îḋe"/>
            <p:cNvSpPr/>
            <p:nvPr/>
          </p:nvSpPr>
          <p:spPr>
            <a:xfrm>
              <a:off x="5332438" y="4485592"/>
              <a:ext cx="2589402" cy="1769484"/>
            </a:xfrm>
            <a:prstGeom prst="ellipse">
              <a:avLst/>
            </a:prstGeom>
            <a:solidFill>
              <a:schemeClr val="accent2"/>
            </a:solidFill>
            <a:ln w="12700" cap="rnd" cmpd="sng" algn="ctr">
              <a:noFill/>
              <a:prstDash val="solid"/>
              <a:round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了解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创新创业</a:t>
              </a:r>
            </a:p>
          </p:txBody>
        </p:sp>
        <p:sp>
          <p:nvSpPr>
            <p:cNvPr id="22" name="îṧḻiḍê"/>
            <p:cNvSpPr txBox="1"/>
            <p:nvPr/>
          </p:nvSpPr>
          <p:spPr>
            <a:xfrm>
              <a:off x="6972600" y="2664642"/>
              <a:ext cx="518300" cy="1200329"/>
            </a:xfrm>
            <a:prstGeom prst="rect">
              <a:avLst/>
            </a:prstGeom>
            <a:noFill/>
            <a:ln w="12700" cap="rnd" cmpd="sng" algn="ctr">
              <a:noFill/>
              <a:prstDash val="solid"/>
              <a:round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spAutoFit/>
            </a:bodyPr>
            <a:lstStyle>
              <a:defPPr>
                <a:defRPr lang="zh-CN"/>
              </a:defPPr>
              <a:lvl1pPr algn="ctr" defTabSz="914400">
                <a:defRPr sz="1400" b="1">
                  <a:solidFill>
                    <a:schemeClr val="tx1">
                      <a:lumMod val="90000"/>
                      <a:lumOff val="10000"/>
                    </a:schemeClr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6">
                      <a:lumMod val="60000"/>
                      <a:lumOff val="4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任务一</a:t>
              </a:r>
            </a:p>
          </p:txBody>
        </p:sp>
        <p:cxnSp>
          <p:nvCxnSpPr>
            <p:cNvPr id="24" name="iśľíḑê"/>
            <p:cNvCxnSpPr>
              <a:cxnSpLocks/>
            </p:cNvCxnSpPr>
            <p:nvPr/>
          </p:nvCxnSpPr>
          <p:spPr>
            <a:xfrm flipV="1">
              <a:off x="6735996" y="2989744"/>
              <a:ext cx="0" cy="1445660"/>
            </a:xfrm>
            <a:prstGeom prst="line">
              <a:avLst/>
            </a:prstGeom>
            <a:noFill/>
            <a:ln w="15875" cap="flat" cmpd="sng" algn="ctr">
              <a:solidFill>
                <a:srgbClr val="ED7D31"/>
              </a:solidFill>
              <a:prstDash val="solid"/>
              <a:miter lim="800000"/>
              <a:tailEnd type="oval"/>
            </a:ln>
            <a:effectLst/>
          </p:spPr>
        </p:cxn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F8DF32F-6435-3F6D-46D2-00996A986BC5}"/>
              </a:ext>
            </a:extLst>
          </p:cNvPr>
          <p:cNvGrpSpPr/>
          <p:nvPr/>
        </p:nvGrpSpPr>
        <p:grpSpPr>
          <a:xfrm>
            <a:off x="6755070" y="2378022"/>
            <a:ext cx="2405236" cy="3544429"/>
            <a:chOff x="7650331" y="2530393"/>
            <a:chExt cx="2405236" cy="3544429"/>
          </a:xfrm>
        </p:grpSpPr>
        <p:sp>
          <p:nvSpPr>
            <p:cNvPr id="25" name="ïSļîḓè"/>
            <p:cNvSpPr/>
            <p:nvPr/>
          </p:nvSpPr>
          <p:spPr>
            <a:xfrm>
              <a:off x="7650331" y="4372116"/>
              <a:ext cx="2405236" cy="170270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 cap="rnd" cmpd="sng" algn="ctr">
              <a:noFill/>
              <a:prstDash val="solid"/>
              <a:round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了解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如何开展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创新创业</a:t>
              </a:r>
            </a:p>
          </p:txBody>
        </p:sp>
        <p:sp>
          <p:nvSpPr>
            <p:cNvPr id="26" name="ísḷíḍè"/>
            <p:cNvSpPr txBox="1"/>
            <p:nvPr/>
          </p:nvSpPr>
          <p:spPr>
            <a:xfrm>
              <a:off x="8963711" y="2530393"/>
              <a:ext cx="395371" cy="1200329"/>
            </a:xfrm>
            <a:prstGeom prst="rect">
              <a:avLst/>
            </a:prstGeom>
            <a:noFill/>
            <a:ln w="12700" cap="rnd" cmpd="sng" algn="ctr">
              <a:noFill/>
              <a:prstDash val="solid"/>
              <a:round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spAutoFit/>
            </a:bodyPr>
            <a:lstStyle>
              <a:defPPr>
                <a:defRPr lang="zh-CN"/>
              </a:defPPr>
              <a:lvl1pPr algn="ctr" defTabSz="914400">
                <a:defRPr sz="1400" b="1">
                  <a:solidFill>
                    <a:schemeClr val="tx1">
                      <a:lumMod val="90000"/>
                      <a:lumOff val="10000"/>
                    </a:schemeClr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noProof="0" dirty="0">
                  <a:ln>
                    <a:noFill/>
                  </a:ln>
                  <a:solidFill>
                    <a:schemeClr val="accent6">
                      <a:lumMod val="60000"/>
                      <a:lumOff val="4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任务二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8" name="íš1ïdè"/>
            <p:cNvCxnSpPr/>
            <p:nvPr/>
          </p:nvCxnSpPr>
          <p:spPr>
            <a:xfrm flipV="1">
              <a:off x="8811996" y="2872507"/>
              <a:ext cx="0" cy="1445660"/>
            </a:xfrm>
            <a:prstGeom prst="line">
              <a:avLst/>
            </a:prstGeom>
            <a:noFill/>
            <a:ln w="15875" cap="flat" cmpd="sng" algn="ctr">
              <a:solidFill>
                <a:schemeClr val="accent6">
                  <a:lumMod val="60000"/>
                  <a:lumOff val="40000"/>
                </a:schemeClr>
              </a:solidFill>
              <a:prstDash val="solid"/>
              <a:miter lim="800000"/>
              <a:tailEnd type="oval"/>
            </a:ln>
            <a:effectLst/>
          </p:spPr>
        </p:cxnSp>
      </p:grpSp>
    </p:spTree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8144251-430E-B9DC-6798-AEBA903A6AB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2289368" y="1460682"/>
            <a:ext cx="7943463" cy="452619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-1404050" y="178727"/>
            <a:ext cx="76887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项目介绍</a:t>
            </a: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D155ACBA-D267-5430-B0CD-F83FFF62282A}"/>
              </a:ext>
            </a:extLst>
          </p:cNvPr>
          <p:cNvSpPr txBox="1"/>
          <p:nvPr/>
        </p:nvSpPr>
        <p:spPr>
          <a:xfrm>
            <a:off x="2177399" y="1045815"/>
            <a:ext cx="8367228" cy="18668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习总书记指出，创新是社会进步的灵魂，创业是推动经济社会发展、改善民生的重要途径。近年来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国家出台了许多创新创业相关政策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指出了创新创业对推动现代经济发展、科技进步和国家繁荣的作用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同时也鼓励和支持中职生开展创新创业。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5E70D066-5426-E6D6-14B6-B2241A2E7FAF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556" y="3071875"/>
            <a:ext cx="8040914" cy="260516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DC7701E-FE5C-7C8B-A28A-F0AD1CAC27C6}"/>
              </a:ext>
            </a:extLst>
          </p:cNvPr>
          <p:cNvSpPr txBox="1"/>
          <p:nvPr/>
        </p:nvSpPr>
        <p:spPr>
          <a:xfrm>
            <a:off x="2839121" y="5940889"/>
            <a:ext cx="67983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hlinkClick r:id="rId3"/>
              </a:rPr>
              <a:t>[</a:t>
            </a:r>
            <a:r>
              <a:rPr lang="zh-CN" altLang="en-US" dirty="0">
                <a:hlinkClick r:id="rId3"/>
              </a:rPr>
              <a:t>交易时间</a:t>
            </a:r>
            <a:r>
              <a:rPr lang="en-US" altLang="zh-CN" dirty="0">
                <a:hlinkClick r:id="rId3"/>
              </a:rPr>
              <a:t>]</a:t>
            </a:r>
            <a:r>
              <a:rPr lang="zh-CN" altLang="en-US" dirty="0">
                <a:hlinkClick r:id="rId3"/>
              </a:rPr>
              <a:t>李克强出席世界互联网大会 强调推动大众创业万众创新</a:t>
            </a:r>
            <a:r>
              <a:rPr lang="en-US" altLang="zh-CN" dirty="0">
                <a:hlinkClick r:id="rId3"/>
              </a:rPr>
              <a:t>_CCTV</a:t>
            </a:r>
            <a:r>
              <a:rPr lang="zh-CN" altLang="en-US" dirty="0">
                <a:hlinkClick r:id="rId3"/>
              </a:rPr>
              <a:t>节目官网</a:t>
            </a:r>
            <a:r>
              <a:rPr lang="en-US" altLang="zh-CN" dirty="0">
                <a:hlinkClick r:id="rId3"/>
              </a:rPr>
              <a:t>-CCTV-2_</a:t>
            </a:r>
            <a:r>
              <a:rPr lang="zh-CN" altLang="en-US" dirty="0">
                <a:hlinkClick r:id="rId3"/>
              </a:rPr>
              <a:t>央视网</a:t>
            </a:r>
            <a:r>
              <a:rPr lang="en-US" altLang="zh-CN" dirty="0">
                <a:hlinkClick r:id="rId3"/>
              </a:rPr>
              <a:t>(cctv.com)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7103466"/>
      </p:ext>
    </p:extLst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标题 3"/>
          <p:cNvSpPr txBox="1"/>
          <p:nvPr/>
        </p:nvSpPr>
        <p:spPr>
          <a:xfrm>
            <a:off x="2687121" y="1411609"/>
            <a:ext cx="6572993" cy="26741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zh-CN" altLang="en-US" sz="5400" spc="3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任务一 </a:t>
            </a:r>
            <a:endParaRPr lang="en-US" altLang="zh-CN" sz="5400" spc="300" dirty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algn="ctr">
              <a:lnSpc>
                <a:spcPct val="50000"/>
              </a:lnSpc>
            </a:pPr>
            <a:endParaRPr lang="en-US" altLang="zh-CN" sz="6600" spc="300" dirty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algn="ctr"/>
            <a:r>
              <a:rPr lang="zh-CN" altLang="en-US" sz="6600" spc="3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了解创新创业</a:t>
            </a:r>
          </a:p>
        </p:txBody>
      </p:sp>
    </p:spTree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-1404050" y="178727"/>
            <a:ext cx="76887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任务目标</a:t>
            </a: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F08AF33-6CC7-6F12-6A2F-85F79A4EB34F}"/>
              </a:ext>
            </a:extLst>
          </p:cNvPr>
          <p:cNvGrpSpPr/>
          <p:nvPr/>
        </p:nvGrpSpPr>
        <p:grpSpPr>
          <a:xfrm>
            <a:off x="1477385" y="1190623"/>
            <a:ext cx="9768114" cy="4826000"/>
            <a:chOff x="1211943" y="1139823"/>
            <a:chExt cx="9768114" cy="4826000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A014D60C-C3D3-ADD4-E527-2F6234A301F5}"/>
                </a:ext>
              </a:extLst>
            </p:cNvPr>
            <p:cNvSpPr/>
            <p:nvPr/>
          </p:nvSpPr>
          <p:spPr>
            <a:xfrm>
              <a:off x="1211943" y="1139823"/>
              <a:ext cx="9768114" cy="482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F85A81A4-3ED9-27A1-D063-E22F5208CC12}"/>
                </a:ext>
              </a:extLst>
            </p:cNvPr>
            <p:cNvPicPr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5196" y="1914035"/>
              <a:ext cx="4493575" cy="327757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556AEE5F-B756-89B8-48AB-DCB7FA425B3B}"/>
                </a:ext>
              </a:extLst>
            </p:cNvPr>
            <p:cNvGrpSpPr/>
            <p:nvPr/>
          </p:nvGrpSpPr>
          <p:grpSpPr>
            <a:xfrm>
              <a:off x="1584422" y="1914035"/>
              <a:ext cx="5937746" cy="3029930"/>
              <a:chOff x="1787622" y="1720268"/>
              <a:chExt cx="5937746" cy="3029930"/>
            </a:xfrm>
          </p:grpSpPr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E29BF653-3C86-D0B2-FE84-6CD6E8433535}"/>
                  </a:ext>
                </a:extLst>
              </p:cNvPr>
              <p:cNvGrpSpPr/>
              <p:nvPr/>
            </p:nvGrpSpPr>
            <p:grpSpPr>
              <a:xfrm>
                <a:off x="1801996" y="2927505"/>
                <a:ext cx="4216400" cy="615456"/>
                <a:chOff x="1801996" y="2927505"/>
                <a:chExt cx="4216400" cy="615456"/>
              </a:xfrm>
            </p:grpSpPr>
            <p:sp>
              <p:nvSpPr>
                <p:cNvPr id="26" name="箭头: 五边形 25">
                  <a:extLst>
                    <a:ext uri="{FF2B5EF4-FFF2-40B4-BE49-F238E27FC236}">
                      <a16:creationId xmlns:a16="http://schemas.microsoft.com/office/drawing/2014/main" id="{F0CAEEEA-4183-6C3E-3359-28D072B2E679}"/>
                    </a:ext>
                  </a:extLst>
                </p:cNvPr>
                <p:cNvSpPr/>
                <p:nvPr/>
              </p:nvSpPr>
              <p:spPr>
                <a:xfrm>
                  <a:off x="1801996" y="2927505"/>
                  <a:ext cx="4216400" cy="615456"/>
                </a:xfrm>
                <a:prstGeom prst="homePlate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文本框 14">
                  <a:extLst>
                    <a:ext uri="{FF2B5EF4-FFF2-40B4-BE49-F238E27FC236}">
                      <a16:creationId xmlns:a16="http://schemas.microsoft.com/office/drawing/2014/main" id="{12A7F7D9-6E7D-668A-0F37-4A1EFDAB3279}"/>
                    </a:ext>
                  </a:extLst>
                </p:cNvPr>
                <p:cNvSpPr txBox="1"/>
                <p:nvPr/>
              </p:nvSpPr>
              <p:spPr>
                <a:xfrm>
                  <a:off x="1885454" y="3006749"/>
                  <a:ext cx="4049485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>
                    <a:defRPr sz="2400" b="1">
                      <a:solidFill>
                        <a:schemeClr val="accent2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defRPr>
                  </a:lvl1pPr>
                </a:lstStyle>
                <a:p>
                  <a:r>
                    <a:rPr lang="en-US" altLang="zh-CN" dirty="0">
                      <a:solidFill>
                        <a:schemeClr val="accent2">
                          <a:lumMod val="75000"/>
                        </a:schemeClr>
                      </a:solidFill>
                    </a:rPr>
                    <a:t>(2)</a:t>
                  </a:r>
                  <a:r>
                    <a:rPr lang="zh-CN" altLang="en-US" dirty="0">
                      <a:solidFill>
                        <a:schemeClr val="accent2">
                          <a:lumMod val="75000"/>
                        </a:schemeClr>
                      </a:solidFill>
                    </a:rPr>
                    <a:t>了解创业的要素与类型。</a:t>
                  </a:r>
                </a:p>
              </p:txBody>
            </p:sp>
          </p:grp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042A3654-CE88-05FA-B7CB-C832C50702EF}"/>
                  </a:ext>
                </a:extLst>
              </p:cNvPr>
              <p:cNvGrpSpPr/>
              <p:nvPr/>
            </p:nvGrpSpPr>
            <p:grpSpPr>
              <a:xfrm>
                <a:off x="1787622" y="4134742"/>
                <a:ext cx="5937746" cy="615456"/>
                <a:chOff x="1885454" y="4164458"/>
                <a:chExt cx="5937746" cy="615456"/>
              </a:xfrm>
            </p:grpSpPr>
            <p:sp>
              <p:nvSpPr>
                <p:cNvPr id="27" name="箭头: 五边形 26">
                  <a:extLst>
                    <a:ext uri="{FF2B5EF4-FFF2-40B4-BE49-F238E27FC236}">
                      <a16:creationId xmlns:a16="http://schemas.microsoft.com/office/drawing/2014/main" id="{9F3EC6F8-2E60-B390-2D82-F4843216ED34}"/>
                    </a:ext>
                  </a:extLst>
                </p:cNvPr>
                <p:cNvSpPr/>
                <p:nvPr/>
              </p:nvSpPr>
              <p:spPr>
                <a:xfrm>
                  <a:off x="1885454" y="4164458"/>
                  <a:ext cx="5937746" cy="615456"/>
                </a:xfrm>
                <a:prstGeom prst="homePlate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文本框 17">
                  <a:extLst>
                    <a:ext uri="{FF2B5EF4-FFF2-40B4-BE49-F238E27FC236}">
                      <a16:creationId xmlns:a16="http://schemas.microsoft.com/office/drawing/2014/main" id="{2AC6805A-A121-18DF-0F9E-2D605911DDD0}"/>
                    </a:ext>
                  </a:extLst>
                </p:cNvPr>
                <p:cNvSpPr txBox="1"/>
                <p:nvPr/>
              </p:nvSpPr>
              <p:spPr>
                <a:xfrm>
                  <a:off x="1885454" y="4241354"/>
                  <a:ext cx="5727289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>
                    <a:defRPr sz="2400" b="1">
                      <a:solidFill>
                        <a:schemeClr val="accent2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defRPr>
                  </a:lvl1pPr>
                </a:lstStyle>
                <a:p>
                  <a:r>
                    <a:rPr lang="en-US" altLang="zh-CN" dirty="0">
                      <a:solidFill>
                        <a:schemeClr val="accent2">
                          <a:lumMod val="75000"/>
                        </a:schemeClr>
                      </a:solidFill>
                    </a:rPr>
                    <a:t>(3)</a:t>
                  </a:r>
                  <a:r>
                    <a:rPr lang="zh-CN" altLang="en-US" dirty="0">
                      <a:solidFill>
                        <a:schemeClr val="accent2">
                          <a:lumMod val="75000"/>
                        </a:schemeClr>
                      </a:solidFill>
                    </a:rPr>
                    <a:t>通过实践活动了解中职生身边的创新。</a:t>
                  </a:r>
                </a:p>
              </p:txBody>
            </p:sp>
          </p:grp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95D09FBE-12C3-5689-DD5B-EAE8C7A6E3D5}"/>
                  </a:ext>
                </a:extLst>
              </p:cNvPr>
              <p:cNvGrpSpPr/>
              <p:nvPr/>
            </p:nvGrpSpPr>
            <p:grpSpPr>
              <a:xfrm>
                <a:off x="1801996" y="1720268"/>
                <a:ext cx="4216400" cy="615456"/>
                <a:chOff x="1801996" y="1720268"/>
                <a:chExt cx="4216400" cy="615456"/>
              </a:xfrm>
            </p:grpSpPr>
            <p:sp>
              <p:nvSpPr>
                <p:cNvPr id="25" name="箭头: 五边形 24">
                  <a:extLst>
                    <a:ext uri="{FF2B5EF4-FFF2-40B4-BE49-F238E27FC236}">
                      <a16:creationId xmlns:a16="http://schemas.microsoft.com/office/drawing/2014/main" id="{EA68EA73-9758-2029-0A3E-B0221AED4DE9}"/>
                    </a:ext>
                  </a:extLst>
                </p:cNvPr>
                <p:cNvSpPr/>
                <p:nvPr/>
              </p:nvSpPr>
              <p:spPr>
                <a:xfrm>
                  <a:off x="1801996" y="1720268"/>
                  <a:ext cx="4216400" cy="615456"/>
                </a:xfrm>
                <a:prstGeom prst="homePlate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26C06C03-0DA4-51DA-BD6C-3DA18848A14D}"/>
                    </a:ext>
                  </a:extLst>
                </p:cNvPr>
                <p:cNvSpPr txBox="1"/>
                <p:nvPr/>
              </p:nvSpPr>
              <p:spPr>
                <a:xfrm>
                  <a:off x="1885454" y="1772144"/>
                  <a:ext cx="3840572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2400" b="1" dirty="0">
                      <a:solidFill>
                        <a:schemeClr val="accent2">
                          <a:lumMod val="75000"/>
                        </a:schemeClr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(1)</a:t>
                  </a:r>
                  <a:r>
                    <a:rPr lang="zh-CN" altLang="en-US" sz="2400" b="1" dirty="0">
                      <a:solidFill>
                        <a:schemeClr val="accent2">
                          <a:lumMod val="75000"/>
                        </a:schemeClr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了解创新的概念与类型。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890488175"/>
      </p:ext>
    </p:extLst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242416"/>
            <a:ext cx="2845086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 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认识创新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37F975F-0A86-C3C1-7158-1301AC35B5D9}"/>
              </a:ext>
            </a:extLst>
          </p:cNvPr>
          <p:cNvSpPr txBox="1"/>
          <p:nvPr/>
        </p:nvSpPr>
        <p:spPr>
          <a:xfrm>
            <a:off x="1240686" y="1433063"/>
            <a:ext cx="6689270" cy="46835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一、创新的概念 </a:t>
            </a:r>
            <a:endParaRPr lang="en-US" altLang="zh-CN" sz="24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ts val="1300"/>
              </a:lnSpc>
            </a:pPr>
            <a:endParaRPr lang="en-US" altLang="zh-CN" sz="24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从创业的角度来说，创新是指把一种新的生产要素和生产条件的“新结合”引入生产体系。它包括五种情况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引入一种新产品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引入一种新的生产方法，开辟一个新的市场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获得原材料或半成品的一种新的供应来源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新的组织形式。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具体而言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创新指的是企业家抓住市场潜在的盈利机会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或技术潜在的商业价值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以获取利润为目的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对生产要素和生产条件进行新的组合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建立效能更强、效率更高的新生产经营体系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从而推出新的产品、新的生产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工艺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方法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开辟新的市场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获得新的原材料或半成品供给来源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或建立企业新的组织。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2978D0CB-E650-FBD3-C07A-BA68EB15F1D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128" y="1771854"/>
            <a:ext cx="3064901" cy="4266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242416"/>
            <a:ext cx="2845086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 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认识创新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37F975F-0A86-C3C1-7158-1301AC35B5D9}"/>
              </a:ext>
            </a:extLst>
          </p:cNvPr>
          <p:cNvSpPr txBox="1"/>
          <p:nvPr/>
        </p:nvSpPr>
        <p:spPr>
          <a:xfrm>
            <a:off x="1238258" y="1342286"/>
            <a:ext cx="34108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sz="2400" dirty="0">
                <a:solidFill>
                  <a:schemeClr val="accent2"/>
                </a:solidFill>
              </a:rPr>
              <a:t>二、创新的特征和类型</a:t>
            </a: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68628008-8C33-1E45-045F-8AD68D7E0255}"/>
              </a:ext>
            </a:extLst>
          </p:cNvPr>
          <p:cNvGrpSpPr/>
          <p:nvPr/>
        </p:nvGrpSpPr>
        <p:grpSpPr>
          <a:xfrm>
            <a:off x="7003142" y="2070803"/>
            <a:ext cx="4390571" cy="3622186"/>
            <a:chOff x="7061199" y="1928166"/>
            <a:chExt cx="4390571" cy="3622186"/>
          </a:xfrm>
        </p:grpSpPr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5B789F21-3282-69F5-38F6-DBC8F6DB4595}"/>
                </a:ext>
              </a:extLst>
            </p:cNvPr>
            <p:cNvGrpSpPr/>
            <p:nvPr/>
          </p:nvGrpSpPr>
          <p:grpSpPr>
            <a:xfrm>
              <a:off x="8460469" y="3067355"/>
              <a:ext cx="1243689" cy="1415143"/>
              <a:chOff x="8460469" y="3067355"/>
              <a:chExt cx="1243689" cy="1415143"/>
            </a:xfrm>
          </p:grpSpPr>
          <p:sp>
            <p:nvSpPr>
              <p:cNvPr id="55" name="爆炸形: 8 pt  54">
                <a:extLst>
                  <a:ext uri="{FF2B5EF4-FFF2-40B4-BE49-F238E27FC236}">
                    <a16:creationId xmlns:a16="http://schemas.microsoft.com/office/drawing/2014/main" id="{1D0EA99B-3021-A997-2F28-E803AD3CB76C}"/>
                  </a:ext>
                </a:extLst>
              </p:cNvPr>
              <p:cNvSpPr/>
              <p:nvPr/>
            </p:nvSpPr>
            <p:spPr>
              <a:xfrm>
                <a:off x="8460469" y="3067355"/>
                <a:ext cx="1243689" cy="1415143"/>
              </a:xfrm>
              <a:prstGeom prst="irregularSeal1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E7C7FEB-409A-94E6-77B1-2B44EB8915A7}"/>
                  </a:ext>
                </a:extLst>
              </p:cNvPr>
              <p:cNvSpPr txBox="1"/>
              <p:nvPr/>
            </p:nvSpPr>
            <p:spPr>
              <a:xfrm>
                <a:off x="8681354" y="3519565"/>
                <a:ext cx="86541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000" b="1"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accent2"/>
                    </a:solidFill>
                  </a:rPr>
                  <a:t>类型</a:t>
                </a:r>
              </a:p>
            </p:txBody>
          </p:sp>
        </p:grp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DCDD80FB-0D77-8B93-6523-1678542E7305}"/>
                </a:ext>
              </a:extLst>
            </p:cNvPr>
            <p:cNvGrpSpPr/>
            <p:nvPr/>
          </p:nvGrpSpPr>
          <p:grpSpPr>
            <a:xfrm>
              <a:off x="7238091" y="2293783"/>
              <a:ext cx="1065894" cy="789290"/>
              <a:chOff x="7238091" y="2293783"/>
              <a:chExt cx="1065894" cy="789290"/>
            </a:xfrm>
          </p:grpSpPr>
          <p:sp>
            <p:nvSpPr>
              <p:cNvPr id="56" name="矩形: 圆角 55">
                <a:extLst>
                  <a:ext uri="{FF2B5EF4-FFF2-40B4-BE49-F238E27FC236}">
                    <a16:creationId xmlns:a16="http://schemas.microsoft.com/office/drawing/2014/main" id="{36ECE37E-B19C-E539-69F1-CAAABF9A5B88}"/>
                  </a:ext>
                </a:extLst>
              </p:cNvPr>
              <p:cNvSpPr/>
              <p:nvPr/>
            </p:nvSpPr>
            <p:spPr>
              <a:xfrm>
                <a:off x="7286172" y="2293783"/>
                <a:ext cx="1017813" cy="789290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D3A163D-ED3F-3B53-316C-E11B103AEF98}"/>
                  </a:ext>
                </a:extLst>
              </p:cNvPr>
              <p:cNvSpPr txBox="1"/>
              <p:nvPr/>
            </p:nvSpPr>
            <p:spPr>
              <a:xfrm>
                <a:off x="7238091" y="2322811"/>
                <a:ext cx="103777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000" b="1"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</a:lstStyle>
              <a:p>
                <a:pPr algn="ctr"/>
                <a:r>
                  <a:rPr lang="zh-CN" altLang="en-US" dirty="0"/>
                  <a:t>开拓式创新</a:t>
                </a:r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0B167105-F7FE-3FCF-D2C6-026049C1D660}"/>
                </a:ext>
              </a:extLst>
            </p:cNvPr>
            <p:cNvGrpSpPr/>
            <p:nvPr/>
          </p:nvGrpSpPr>
          <p:grpSpPr>
            <a:xfrm>
              <a:off x="8909956" y="1928166"/>
              <a:ext cx="1037772" cy="789290"/>
              <a:chOff x="8909956" y="1928166"/>
              <a:chExt cx="1037772" cy="789290"/>
            </a:xfrm>
          </p:grpSpPr>
          <p:sp>
            <p:nvSpPr>
              <p:cNvPr id="62" name="矩形: 圆角 61">
                <a:extLst>
                  <a:ext uri="{FF2B5EF4-FFF2-40B4-BE49-F238E27FC236}">
                    <a16:creationId xmlns:a16="http://schemas.microsoft.com/office/drawing/2014/main" id="{4088C56B-EAED-A759-E95E-5FDF8780F7E2}"/>
                  </a:ext>
                </a:extLst>
              </p:cNvPr>
              <p:cNvSpPr/>
              <p:nvPr/>
            </p:nvSpPr>
            <p:spPr>
              <a:xfrm>
                <a:off x="8919935" y="1928166"/>
                <a:ext cx="1017813" cy="789290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24CA23F-4F0F-EB2C-1EA1-9F50E4702A06}"/>
                  </a:ext>
                </a:extLst>
              </p:cNvPr>
              <p:cNvSpPr txBox="1"/>
              <p:nvPr/>
            </p:nvSpPr>
            <p:spPr>
              <a:xfrm>
                <a:off x="8909956" y="1970618"/>
                <a:ext cx="103777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000" b="1"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</a:lstStyle>
              <a:p>
                <a:r>
                  <a:rPr lang="zh-CN" altLang="en-US" dirty="0"/>
                  <a:t>升级式创新</a:t>
                </a:r>
              </a:p>
            </p:txBody>
          </p:sp>
        </p:grp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F29EA482-6BC9-C992-588B-C75BA3DE4FED}"/>
                </a:ext>
              </a:extLst>
            </p:cNvPr>
            <p:cNvGrpSpPr/>
            <p:nvPr/>
          </p:nvGrpSpPr>
          <p:grpSpPr>
            <a:xfrm>
              <a:off x="10239827" y="2561772"/>
              <a:ext cx="1045931" cy="789290"/>
              <a:chOff x="10239827" y="2561772"/>
              <a:chExt cx="1045931" cy="789290"/>
            </a:xfrm>
          </p:grpSpPr>
          <p:sp>
            <p:nvSpPr>
              <p:cNvPr id="61" name="矩形: 圆角 60">
                <a:extLst>
                  <a:ext uri="{FF2B5EF4-FFF2-40B4-BE49-F238E27FC236}">
                    <a16:creationId xmlns:a16="http://schemas.microsoft.com/office/drawing/2014/main" id="{31A682FD-BE2B-2FB0-736E-F7F831241320}"/>
                  </a:ext>
                </a:extLst>
              </p:cNvPr>
              <p:cNvSpPr/>
              <p:nvPr/>
            </p:nvSpPr>
            <p:spPr>
              <a:xfrm>
                <a:off x="10267945" y="2561772"/>
                <a:ext cx="1017813" cy="789290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915D756-1DE9-541B-FBA1-E27764C4605F}"/>
                  </a:ext>
                </a:extLst>
              </p:cNvPr>
              <p:cNvSpPr txBox="1"/>
              <p:nvPr/>
            </p:nvSpPr>
            <p:spPr>
              <a:xfrm>
                <a:off x="10239827" y="2605314"/>
                <a:ext cx="103777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000" b="1"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</a:lstStyle>
              <a:p>
                <a:r>
                  <a:rPr lang="zh-CN" altLang="en-US" dirty="0"/>
                  <a:t>差异化创新</a:t>
                </a:r>
              </a:p>
            </p:txBody>
          </p: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21102E41-C136-ABAF-99A7-60FE61C058E0}"/>
                </a:ext>
              </a:extLst>
            </p:cNvPr>
            <p:cNvGrpSpPr/>
            <p:nvPr/>
          </p:nvGrpSpPr>
          <p:grpSpPr>
            <a:xfrm>
              <a:off x="10413998" y="3960018"/>
              <a:ext cx="1037772" cy="789290"/>
              <a:chOff x="10413998" y="3960018"/>
              <a:chExt cx="1037772" cy="789290"/>
            </a:xfrm>
          </p:grpSpPr>
          <p:sp>
            <p:nvSpPr>
              <p:cNvPr id="58" name="矩形: 圆角 57">
                <a:extLst>
                  <a:ext uri="{FF2B5EF4-FFF2-40B4-BE49-F238E27FC236}">
                    <a16:creationId xmlns:a16="http://schemas.microsoft.com/office/drawing/2014/main" id="{D95EE76E-25DB-A86B-E85C-9C931E23AA85}"/>
                  </a:ext>
                </a:extLst>
              </p:cNvPr>
              <p:cNvSpPr/>
              <p:nvPr/>
            </p:nvSpPr>
            <p:spPr>
              <a:xfrm>
                <a:off x="10423977" y="3960018"/>
                <a:ext cx="1017813" cy="789290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87FB420-7DE3-8C80-694B-766B13ED67D0}"/>
                  </a:ext>
                </a:extLst>
              </p:cNvPr>
              <p:cNvSpPr txBox="1"/>
              <p:nvPr/>
            </p:nvSpPr>
            <p:spPr>
              <a:xfrm>
                <a:off x="10413998" y="3999299"/>
                <a:ext cx="103777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000" b="1"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</a:lstStyle>
              <a:p>
                <a:r>
                  <a:rPr lang="zh-CN" altLang="en-US" dirty="0"/>
                  <a:t>组合式创新</a:t>
                </a:r>
              </a:p>
            </p:txBody>
          </p:sp>
        </p:grp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4F36DFC5-A4E5-08BD-4810-4A0E5DBC9674}"/>
                </a:ext>
              </a:extLst>
            </p:cNvPr>
            <p:cNvGrpSpPr/>
            <p:nvPr/>
          </p:nvGrpSpPr>
          <p:grpSpPr>
            <a:xfrm>
              <a:off x="7061199" y="3718264"/>
              <a:ext cx="1037772" cy="789290"/>
              <a:chOff x="7061199" y="3718264"/>
              <a:chExt cx="1037772" cy="789290"/>
            </a:xfrm>
          </p:grpSpPr>
          <p:sp>
            <p:nvSpPr>
              <p:cNvPr id="60" name="矩形: 圆角 59">
                <a:extLst>
                  <a:ext uri="{FF2B5EF4-FFF2-40B4-BE49-F238E27FC236}">
                    <a16:creationId xmlns:a16="http://schemas.microsoft.com/office/drawing/2014/main" id="{6755F52C-9E13-F5A8-4BF6-C01D26173503}"/>
                  </a:ext>
                </a:extLst>
              </p:cNvPr>
              <p:cNvSpPr/>
              <p:nvPr/>
            </p:nvSpPr>
            <p:spPr>
              <a:xfrm>
                <a:off x="7061199" y="3718264"/>
                <a:ext cx="1017813" cy="789290"/>
              </a:xfrm>
              <a:prstGeom prst="roundRect">
                <a:avLst>
                  <a:gd name="adj" fmla="val 16667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EBBF4EE-9063-8D70-A30C-146811F12C81}"/>
                  </a:ext>
                </a:extLst>
              </p:cNvPr>
              <p:cNvSpPr txBox="1"/>
              <p:nvPr/>
            </p:nvSpPr>
            <p:spPr>
              <a:xfrm>
                <a:off x="7061199" y="3760413"/>
                <a:ext cx="103777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000" b="1"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</a:lstStyle>
              <a:p>
                <a:r>
                  <a:rPr lang="zh-CN" altLang="en-US" dirty="0"/>
                  <a:t>破坏式创新</a:t>
                </a:r>
              </a:p>
            </p:txBody>
          </p: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A822E82D-1A1C-2330-2CC7-94687ACC9238}"/>
                </a:ext>
              </a:extLst>
            </p:cNvPr>
            <p:cNvGrpSpPr/>
            <p:nvPr/>
          </p:nvGrpSpPr>
          <p:grpSpPr>
            <a:xfrm>
              <a:off x="8303985" y="4761062"/>
              <a:ext cx="1045939" cy="789290"/>
              <a:chOff x="8303985" y="4761062"/>
              <a:chExt cx="1045939" cy="789290"/>
            </a:xfrm>
          </p:grpSpPr>
          <p:sp>
            <p:nvSpPr>
              <p:cNvPr id="59" name="矩形: 圆角 58">
                <a:extLst>
                  <a:ext uri="{FF2B5EF4-FFF2-40B4-BE49-F238E27FC236}">
                    <a16:creationId xmlns:a16="http://schemas.microsoft.com/office/drawing/2014/main" id="{77D498BF-5E0D-8FA5-966D-A6901D5A1B26}"/>
                  </a:ext>
                </a:extLst>
              </p:cNvPr>
              <p:cNvSpPr/>
              <p:nvPr/>
            </p:nvSpPr>
            <p:spPr>
              <a:xfrm>
                <a:off x="8332111" y="4761062"/>
                <a:ext cx="1017813" cy="789290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E6441D3-F8E8-FDCE-7B3B-DE561A7BFA21}"/>
                  </a:ext>
                </a:extLst>
              </p:cNvPr>
              <p:cNvSpPr txBox="1"/>
              <p:nvPr/>
            </p:nvSpPr>
            <p:spPr>
              <a:xfrm>
                <a:off x="8303985" y="4808801"/>
                <a:ext cx="103777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000" b="1"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</a:lstStyle>
              <a:p>
                <a:r>
                  <a:rPr lang="zh-CN" altLang="en-US" dirty="0"/>
                  <a:t>移植式创新</a:t>
                </a:r>
              </a:p>
            </p:txBody>
          </p:sp>
        </p:grp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8FE76772-DAEC-912F-3F71-F2111E7F4095}"/>
              </a:ext>
            </a:extLst>
          </p:cNvPr>
          <p:cNvGrpSpPr/>
          <p:nvPr/>
        </p:nvGrpSpPr>
        <p:grpSpPr>
          <a:xfrm>
            <a:off x="1951955" y="2751884"/>
            <a:ext cx="3632647" cy="2701542"/>
            <a:chOff x="1344842" y="2650418"/>
            <a:chExt cx="3632647" cy="2701542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8AF2F99-0909-82F4-14DB-B40E4C198D6A}"/>
                </a:ext>
              </a:extLst>
            </p:cNvPr>
            <p:cNvGrpSpPr/>
            <p:nvPr/>
          </p:nvGrpSpPr>
          <p:grpSpPr>
            <a:xfrm>
              <a:off x="1377046" y="2678504"/>
              <a:ext cx="1146628" cy="869147"/>
              <a:chOff x="1563913" y="2655194"/>
              <a:chExt cx="1146628" cy="869147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3AFB9D2A-EE21-D71B-A6F8-A01E8411CDBE}"/>
                  </a:ext>
                </a:extLst>
              </p:cNvPr>
              <p:cNvSpPr/>
              <p:nvPr/>
            </p:nvSpPr>
            <p:spPr>
              <a:xfrm>
                <a:off x="1563913" y="2655194"/>
                <a:ext cx="1146628" cy="869147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B45CF72A-C61D-E425-D3EC-74D89F95A4E7}"/>
                  </a:ext>
                </a:extLst>
              </p:cNvPr>
              <p:cNvSpPr txBox="1"/>
              <p:nvPr/>
            </p:nvSpPr>
            <p:spPr>
              <a:xfrm>
                <a:off x="1669143" y="2884937"/>
                <a:ext cx="99422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目的性</a:t>
                </a: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4C6CF47A-5EC5-75C3-9037-735155C4BC6A}"/>
                </a:ext>
              </a:extLst>
            </p:cNvPr>
            <p:cNvGrpSpPr/>
            <p:nvPr/>
          </p:nvGrpSpPr>
          <p:grpSpPr>
            <a:xfrm>
              <a:off x="3830861" y="2650418"/>
              <a:ext cx="1146628" cy="869147"/>
              <a:chOff x="3791858" y="2650418"/>
              <a:chExt cx="1146628" cy="869147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F70B4741-4246-EC49-698E-D48F7A966D65}"/>
                  </a:ext>
                </a:extLst>
              </p:cNvPr>
              <p:cNvSpPr/>
              <p:nvPr/>
            </p:nvSpPr>
            <p:spPr>
              <a:xfrm>
                <a:off x="3791858" y="2650418"/>
                <a:ext cx="1146628" cy="869147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AA2A6A90-F499-236E-8BEB-63E260D105B6}"/>
                  </a:ext>
                </a:extLst>
              </p:cNvPr>
              <p:cNvSpPr txBox="1"/>
              <p:nvPr/>
            </p:nvSpPr>
            <p:spPr>
              <a:xfrm>
                <a:off x="3889829" y="2905486"/>
                <a:ext cx="99422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000" b="1"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</a:lstStyle>
              <a:p>
                <a:r>
                  <a:rPr lang="zh-CN" altLang="en-US" dirty="0"/>
                  <a:t>新颖性</a:t>
                </a: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F9B3D9F5-59C2-86FC-4DD1-EDA59AB08118}"/>
                </a:ext>
              </a:extLst>
            </p:cNvPr>
            <p:cNvGrpSpPr/>
            <p:nvPr/>
          </p:nvGrpSpPr>
          <p:grpSpPr>
            <a:xfrm>
              <a:off x="1344842" y="4482813"/>
              <a:ext cx="1146628" cy="869147"/>
              <a:chOff x="1480006" y="4432283"/>
              <a:chExt cx="1146628" cy="869147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326CA8BE-446D-D18B-0412-C80D0F1B4A9E}"/>
                  </a:ext>
                </a:extLst>
              </p:cNvPr>
              <p:cNvSpPr/>
              <p:nvPr/>
            </p:nvSpPr>
            <p:spPr>
              <a:xfrm>
                <a:off x="1480006" y="4432283"/>
                <a:ext cx="1146628" cy="869147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504BD1D6-CB5D-5CF0-6EFE-D1C0A7E8A68F}"/>
                  </a:ext>
                </a:extLst>
              </p:cNvPr>
              <p:cNvSpPr txBox="1"/>
              <p:nvPr/>
            </p:nvSpPr>
            <p:spPr>
              <a:xfrm>
                <a:off x="1566635" y="4667401"/>
                <a:ext cx="99422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000" b="1"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</a:lstStyle>
              <a:p>
                <a:r>
                  <a:rPr lang="zh-CN" altLang="en-US" dirty="0"/>
                  <a:t>超前性</a:t>
                </a: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D0F91289-A93C-4015-6D03-812324FEF3CB}"/>
                </a:ext>
              </a:extLst>
            </p:cNvPr>
            <p:cNvGrpSpPr/>
            <p:nvPr/>
          </p:nvGrpSpPr>
          <p:grpSpPr>
            <a:xfrm>
              <a:off x="3791858" y="4482813"/>
              <a:ext cx="1146628" cy="869147"/>
              <a:chOff x="3988711" y="4450547"/>
              <a:chExt cx="1146628" cy="869147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A36DCBB4-EA83-50CA-01B0-CF990D0212BD}"/>
                  </a:ext>
                </a:extLst>
              </p:cNvPr>
              <p:cNvSpPr/>
              <p:nvPr/>
            </p:nvSpPr>
            <p:spPr>
              <a:xfrm>
                <a:off x="3988711" y="4450547"/>
                <a:ext cx="1146628" cy="869147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B310C0B2-BA71-B849-FDCA-134A039A1EFA}"/>
                  </a:ext>
                </a:extLst>
              </p:cNvPr>
              <p:cNvSpPr txBox="1"/>
              <p:nvPr/>
            </p:nvSpPr>
            <p:spPr>
              <a:xfrm>
                <a:off x="4027714" y="4682191"/>
                <a:ext cx="99422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000" b="1"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</a:lstStyle>
              <a:p>
                <a:r>
                  <a:rPr lang="zh-CN" altLang="en-US" dirty="0"/>
                  <a:t>价值性</a:t>
                </a:r>
              </a:p>
            </p:txBody>
          </p:sp>
        </p:grp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03EC57B8-BA5F-1522-2253-3D6971AE7E99}"/>
                </a:ext>
              </a:extLst>
            </p:cNvPr>
            <p:cNvGrpSpPr/>
            <p:nvPr/>
          </p:nvGrpSpPr>
          <p:grpSpPr>
            <a:xfrm>
              <a:off x="2530473" y="3421298"/>
              <a:ext cx="1243689" cy="1415143"/>
              <a:chOff x="2530473" y="3421298"/>
              <a:chExt cx="1243689" cy="1415143"/>
            </a:xfrm>
          </p:grpSpPr>
          <p:sp>
            <p:nvSpPr>
              <p:cNvPr id="53" name="爆炸形: 8 pt  52">
                <a:extLst>
                  <a:ext uri="{FF2B5EF4-FFF2-40B4-BE49-F238E27FC236}">
                    <a16:creationId xmlns:a16="http://schemas.microsoft.com/office/drawing/2014/main" id="{C6EDCCC5-AB13-3D93-F4AD-E1D8CE5E764D}"/>
                  </a:ext>
                </a:extLst>
              </p:cNvPr>
              <p:cNvSpPr/>
              <p:nvPr/>
            </p:nvSpPr>
            <p:spPr>
              <a:xfrm>
                <a:off x="2530473" y="3421298"/>
                <a:ext cx="1243689" cy="1415143"/>
              </a:xfrm>
              <a:prstGeom prst="irregularSeal1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7D9EA7F2-68F9-DC64-4874-3FCADCA03A02}"/>
                  </a:ext>
                </a:extLst>
              </p:cNvPr>
              <p:cNvSpPr txBox="1"/>
              <p:nvPr/>
            </p:nvSpPr>
            <p:spPr>
              <a:xfrm>
                <a:off x="2798535" y="3919675"/>
                <a:ext cx="86904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000" b="1"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accent2"/>
                    </a:solidFill>
                  </a:rPr>
                  <a:t>特征</a:t>
                </a:r>
              </a:p>
            </p:txBody>
          </p:sp>
        </p:grpSp>
      </p:grpSp>
      <p:sp>
        <p:nvSpPr>
          <p:cNvPr id="74" name="星形: 四角 73">
            <a:extLst>
              <a:ext uri="{FF2B5EF4-FFF2-40B4-BE49-F238E27FC236}">
                <a16:creationId xmlns:a16="http://schemas.microsoft.com/office/drawing/2014/main" id="{680CCE89-907F-DCEB-B860-BBAF24A0048F}"/>
              </a:ext>
            </a:extLst>
          </p:cNvPr>
          <p:cNvSpPr/>
          <p:nvPr/>
        </p:nvSpPr>
        <p:spPr>
          <a:xfrm>
            <a:off x="5966059" y="1881540"/>
            <a:ext cx="270783" cy="4361543"/>
          </a:xfrm>
          <a:prstGeom prst="star4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320859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学生讨论动漫 的图像结果">
            <a:extLst>
              <a:ext uri="{FF2B5EF4-FFF2-40B4-BE49-F238E27FC236}">
                <a16:creationId xmlns:a16="http://schemas.microsoft.com/office/drawing/2014/main" id="{441A49FB-E1C9-9896-C3FA-C007E7C1B3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15" b="3362"/>
          <a:stretch/>
        </p:blipFill>
        <p:spPr bwMode="auto">
          <a:xfrm>
            <a:off x="2037299" y="2755283"/>
            <a:ext cx="3714750" cy="27504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242416"/>
            <a:ext cx="2845086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 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认识创新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E02F595-54EA-85AC-6B30-224845BE6862}"/>
              </a:ext>
            </a:extLst>
          </p:cNvPr>
          <p:cNvSpPr txBox="1"/>
          <p:nvPr/>
        </p:nvSpPr>
        <p:spPr>
          <a:xfrm>
            <a:off x="4927458" y="1545784"/>
            <a:ext cx="3795486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1D01011-37B5-05F8-2F07-F01D21A5CCA2}"/>
              </a:ext>
            </a:extLst>
          </p:cNvPr>
          <p:cNvGrpSpPr/>
          <p:nvPr/>
        </p:nvGrpSpPr>
        <p:grpSpPr>
          <a:xfrm>
            <a:off x="5747204" y="1270000"/>
            <a:ext cx="4796972" cy="4318000"/>
            <a:chOff x="2093543" y="1347025"/>
            <a:chExt cx="4796972" cy="4318000"/>
          </a:xfrm>
        </p:grpSpPr>
        <p:sp>
          <p:nvSpPr>
            <p:cNvPr id="33" name="云形 32">
              <a:extLst>
                <a:ext uri="{FF2B5EF4-FFF2-40B4-BE49-F238E27FC236}">
                  <a16:creationId xmlns:a16="http://schemas.microsoft.com/office/drawing/2014/main" id="{117584A4-39A7-B69D-D390-354390E08FC7}"/>
                </a:ext>
              </a:extLst>
            </p:cNvPr>
            <p:cNvSpPr/>
            <p:nvPr/>
          </p:nvSpPr>
          <p:spPr>
            <a:xfrm>
              <a:off x="2093543" y="1347025"/>
              <a:ext cx="4796972" cy="4318000"/>
            </a:xfrm>
            <a:prstGeom prst="cloud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A0A3368-916B-FEB0-1BF0-2367CF940C48}"/>
                </a:ext>
              </a:extLst>
            </p:cNvPr>
            <p:cNvSpPr txBox="1"/>
            <p:nvPr/>
          </p:nvSpPr>
          <p:spPr>
            <a:xfrm>
              <a:off x="2705553" y="2340679"/>
              <a:ext cx="3795487" cy="18668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4572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了解党二十大报告点赞的创新领域，分享你们了解到的名人创新创业故事，并谈谈你们对创新创业的新认识。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39084494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3882715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步骤二 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了解创业的要素与类型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E02F595-54EA-85AC-6B30-224845BE6862}"/>
              </a:ext>
            </a:extLst>
          </p:cNvPr>
          <p:cNvSpPr txBox="1"/>
          <p:nvPr/>
        </p:nvSpPr>
        <p:spPr>
          <a:xfrm>
            <a:off x="4927458" y="1545784"/>
            <a:ext cx="3795486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E7D1F5D-D7D2-0CE0-414E-5528AE98EF40}"/>
              </a:ext>
            </a:extLst>
          </p:cNvPr>
          <p:cNvSpPr txBox="1"/>
          <p:nvPr/>
        </p:nvSpPr>
        <p:spPr>
          <a:xfrm>
            <a:off x="1460501" y="1293599"/>
            <a:ext cx="2755899" cy="504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一、创新的</a:t>
            </a:r>
            <a:r>
              <a:rPr lang="zh-CN" altLang="en-US" sz="2400" b="1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要素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764B802-48FD-2279-590D-27CF21E06040}"/>
              </a:ext>
            </a:extLst>
          </p:cNvPr>
          <p:cNvSpPr txBox="1"/>
          <p:nvPr/>
        </p:nvSpPr>
        <p:spPr>
          <a:xfrm>
            <a:off x="1614846" y="2111987"/>
            <a:ext cx="2742507" cy="2328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创业的关键要素是创业机会、创业者及创业团队、创业资源。创业三要素的关系如右图所示 。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A4AD5EF3-8654-A28F-CCE9-2330FDBE3A55}"/>
              </a:ext>
            </a:extLst>
          </p:cNvPr>
          <p:cNvPicPr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2"/>
          <a:stretch/>
        </p:blipFill>
        <p:spPr>
          <a:xfrm>
            <a:off x="5484374" y="1545783"/>
            <a:ext cx="4905970" cy="45455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6" name="Picture 6" descr="看右边 的图像结果">
            <a:extLst>
              <a:ext uri="{FF2B5EF4-FFF2-40B4-BE49-F238E27FC236}">
                <a16:creationId xmlns:a16="http://schemas.microsoft.com/office/drawing/2014/main" id="{7FA07FC3-56C8-2FEA-04E4-65DB98D129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836" y="4542109"/>
            <a:ext cx="1638299" cy="135895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8840043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</TotalTime>
  <Words>1162</Words>
  <Application>Microsoft Office PowerPoint</Application>
  <PresentationFormat>宽屏</PresentationFormat>
  <Paragraphs>134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6" baseType="lpstr">
      <vt:lpstr>方正兰亭大黑_GBK</vt:lpstr>
      <vt:lpstr>思源黑体 CN</vt:lpstr>
      <vt:lpstr>宋体</vt:lpstr>
      <vt:lpstr>Arial</vt:lpstr>
      <vt:lpstr>Calibri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chen junhai</cp:lastModifiedBy>
  <cp:revision>72</cp:revision>
  <dcterms:created xsi:type="dcterms:W3CDTF">2023-07-18T02:52:34Z</dcterms:created>
  <dcterms:modified xsi:type="dcterms:W3CDTF">2023-07-31T08:22:54Z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01AE38044DDD55ECB2BDB064AF06D61E</vt:lpwstr>
  </property>
  <property fmtid="{D5CDD505-2E9C-101B-9397-08002B2CF9AE}" pid="3" name="KSOProductBuildVer">
    <vt:lpwstr>2052-4.6.1.7451</vt:lpwstr>
  </property>
</Properties>
</file>