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61" r:id="rId5"/>
    <p:sldId id="260" r:id="rId6"/>
    <p:sldId id="297" r:id="rId7"/>
    <p:sldId id="262" r:id="rId8"/>
    <p:sldId id="29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7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fb02fb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A9592BE-8C08-44C6-A463-A1C5B3745E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fb02fb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983120-CE06-4F8A-845F-632E77864C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a9700b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b593e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a9700bc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7b593e26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FB6618-EC74-22CC-6EB7-5A87C8B5EA1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26D4631-B58E-48A3-8DAE-761362BEB1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F34694-3256-468E-BEEC-0B2829624B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a9700b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b593e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a9700bc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7b593e26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897aed86b?vaa=1&amp;vcp=1&amp;vis=1&amp;pid=3a9700bc4&amp;color=0,0,0&amp;vtp=1&amp;vaab=1&amp;bt=1&amp;bbb=1&amp;hb=1"/>
          <p:cNvSpPr/>
          <p:nvPr/>
        </p:nvSpPr>
        <p:spPr>
          <a:xfrm>
            <a:off x="539496" y="12260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湖南湘潭·中考）用植物煮水染布是常见的古老染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式，其中一个重要的环节是将栀子果或其他植物煮沸后制成染液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的提取过程主要破坏了植物细胞的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7_1#897aed86b.bracket?vaa=1&amp;vcp=1&amp;vis=1&amp;pid=3a9700bc4&amp;color=0,0,0&amp;vpa=5&amp;vtp=1&amp;vaab=1"/>
          <p:cNvSpPr/>
          <p:nvPr/>
        </p:nvSpPr>
        <p:spPr>
          <a:xfrm>
            <a:off x="5484137" y="25593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5_2#897aed86b.choices?vaa=1&amp;vcp=1&amp;vis=1&amp;pid=3a9700bc4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.细胞核</a:t>
            </a:r>
            <a:endParaRPr lang="en-US" altLang="zh-CN" sz="2800" dirty="0"/>
          </a:p>
        </p:txBody>
      </p:sp>
      <p:sp>
        <p:nvSpPr>
          <p:cNvPr id="5" name="QC_4_AS.1_1#897aed86b?vaa=1&amp;vcp=1&amp;vis=1&amp;pid=3a9700bc4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细胞膜具有控制物质进出细胞的作用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将栀子果或其他植物煮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沸后制成染液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染液的提取过程主要破坏了植物细胞的细胞膜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使其失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去控制物质进出的能力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8_1#af5646280?vaa=1&amp;vcp=1&amp;vis=1&amp;pid=3a9700bc4&amp;color=0,0,0&amp;vtp=1&amp;vaab=1&amp;bt=1&amp;bbb=1&amp;hb=1"/>
          <p:cNvSpPr/>
          <p:nvPr/>
        </p:nvSpPr>
        <p:spPr>
          <a:xfrm>
            <a:off x="539496" y="554400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（江苏连云港·中考）2023年2月24日，《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科学》杂志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了题为《鹿角再生中关键干细胞类群的发现》的论文。文中介绍了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科学家团队将鹿茸干细胞植入小鼠的头部，这些干细胞成功地在小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鼠头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盖上形成鹿角样的骨骼组织。完成该过程所进行的生命活动主要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20_1#af5646280.bracket?vaa=1&amp;vcp=1&amp;vis=1&amp;pid=3a9700bc4&amp;color=0,0,0&amp;vpa=6&amp;vtp=1&amp;vaab=1"/>
          <p:cNvSpPr/>
          <p:nvPr/>
        </p:nvSpPr>
        <p:spPr>
          <a:xfrm>
            <a:off x="10740445" y="24729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8_2#af5646280.choices?vaa=1&amp;vcp=1&amp;vis=1&amp;pid=3a9700bc4&amp;color=0,0,0&amp;vtp=1&amp;vaab=1&amp;bbb=1"/>
          <p:cNvSpPr/>
          <p:nvPr/>
        </p:nvSpPr>
        <p:spPr>
          <a:xfrm>
            <a:off x="539496" y="31625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A.细胞的分裂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B.细胞的生长</a:t>
            </a:r>
            <a:endParaRPr lang="en-US" altLang="zh-CN" sz="2800" b="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C.细胞的分化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D.细胞的衰老</a:t>
            </a:r>
            <a:endParaRPr lang="en-US" altLang="zh-CN" sz="2800" dirty="0"/>
          </a:p>
        </p:txBody>
      </p:sp>
      <p:sp>
        <p:nvSpPr>
          <p:cNvPr id="5" name="QC_4_AS.1_1#af5646280?vaa=1&amp;vcp=1&amp;vis=1&amp;pid=3a9700bc4&amp;color=0,0,0&amp;vtp=1&amp;vaab=1&amp;bbb=1&amp;hb=1"/>
          <p:cNvSpPr/>
          <p:nvPr/>
        </p:nvSpPr>
        <p:spPr>
          <a:xfrm>
            <a:off x="539496" y="46344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在一定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条件下可以分化成多种功能细胞或组织器官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医学界称它为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7b593e26.fixed?vcp=1&amp;pid=8fb02fb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c7b593e26.fixed?vcp=1&amp;pid=8fb02fbd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39547955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21_1#5d82e914f?vaa=1&amp;vcp=1&amp;vis=1&amp;pid=a3954795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某同学在使用显微镜观察洋葱鳞片叶内表皮细胞时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，发现视野中出现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了一个污点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。他先转动目镜再移动玻片，结果污点都没有移动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。由此可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以判断这个污点最可能在(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3_1#5d82e914f.bracket?vaa=1&amp;vcp=1&amp;vis=1&amp;pid=a39547955&amp;color=0,0,0&amp;vpa=7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21_2#5d82e914f.choices?vaa=1&amp;vcp=1&amp;vis=1&amp;pid=a39547955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.玻片上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B.目镜上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C.物镜上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.反光镜上</a:t>
            </a:r>
            <a:endParaRPr lang="en-US" altLang="zh-CN" sz="2800" dirty="0"/>
          </a:p>
        </p:txBody>
      </p:sp>
      <p:sp>
        <p:nvSpPr>
          <p:cNvPr id="6" name="QC_5_AS.1_1#5d82e914f?vaa=1&amp;vcp=1&amp;vis=1&amp;pid=a39547955&amp;color=0,0,0&amp;vtp=1&amp;vaab=1&amp;bbb=1&amp;hb=1"/>
          <p:cNvSpPr/>
          <p:nvPr/>
        </p:nvSpPr>
        <p:spPr>
          <a:xfrm>
            <a:off x="539496" y="3813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用显微镜进行观察时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视野中出现了污点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污点所在的位置只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有三种可能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物镜或玻片标本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4_1#1a0e749a3?sp=1&amp;vaa=1&amp;vcp=1&amp;vis=1&amp;pid=a39547955&amp;color=0,0,0&amp;vtp=1&amp;vaab=1&amp;bt=1&amp;bbb=1&amp;hb=1"/>
          <p:cNvSpPr/>
          <p:nvPr/>
        </p:nvSpPr>
        <p:spPr>
          <a:xfrm>
            <a:off x="539496" y="554400"/>
            <a:ext cx="11109960" cy="11649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（内蒙古通辽·中考）下图是制作人的口腔上皮细胞临时装片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关过程示意图，下列有关说法正确的是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24_3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884852"/>
            <a:ext cx="546811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24_4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1820844"/>
            <a:ext cx="40233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24_5#1a0e749a3.choices?vaa=1&amp;vcp=1&amp;vis=1&amp;pid=a39547955&amp;color=0,0,0&amp;vtp=1&amp;vaab=1&amp;bbb=1"/>
          <p:cNvSpPr/>
          <p:nvPr/>
        </p:nvSpPr>
        <p:spPr>
          <a:xfrm>
            <a:off x="539496" y="3865544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A.正确的操作顺序是④①②③⑤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.步骤①中用稀碘液进行染色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.进行步骤③前不需要用清水漱口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.进行步骤④时需将盖玻片快速放下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1a0e749a3?vaa=1&amp;vcp=1&amp;vis=1&amp;pid=a39547955&amp;color=0,0,0&amp;vtp=1&amp;vaab=1&amp;bt=1&amp;bbb=1&amp;hb=1"/>
              <p:cNvSpPr/>
              <p:nvPr/>
            </p:nvSpPr>
            <p:spPr>
              <a:xfrm>
                <a:off x="539496" y="1803908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制作人的口腔上皮细胞临时装片的顺序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刮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涂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1a0e749a3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3908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4020439"/>
            <a:ext cx="546811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3956431"/>
            <a:ext cx="40233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25_1#1a0e749a3.bracket?vaa=1&amp;vcp=1&amp;vis=1&amp;pid=a39547955&amp;color=0,0,0&amp;vpa=8&amp;vtp=1&amp;vaab=1">
            <a:extLst>
              <a:ext uri="{FF2B5EF4-FFF2-40B4-BE49-F238E27FC236}">
                <a16:creationId xmlns:a16="http://schemas.microsoft.com/office/drawing/2014/main" id="{EAAFF0F0-FD51-B0F2-95A2-77162C1C1506}"/>
              </a:ext>
            </a:extLst>
          </p:cNvPr>
          <p:cNvSpPr/>
          <p:nvPr/>
        </p:nvSpPr>
        <p:spPr>
          <a:xfrm>
            <a:off x="284732" y="3036615"/>
            <a:ext cx="1882297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7_1#dfdd2b62f?vaa=1&amp;vcp=1&amp;vis=1&amp;pid=a39547955&amp;color=0,0,0&amp;vtp=1&amp;vaab=1&amp;bt=1&amp;bbb=1&amp;hb=1"/>
              <p:cNvSpPr/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”字样的玻片放在显微镜下观察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，在目镜中观察到的物像是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27_1#dfdd2b62f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384" b="-17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9_1#dfdd2b62f.bracket?vaa=1&amp;vcp=1&amp;vis=1&amp;pid=a39547955&amp;color=0,0,0&amp;vpa=9&amp;vtp=1&amp;vaab=1"/>
          <p:cNvSpPr/>
          <p:nvPr/>
        </p:nvSpPr>
        <p:spPr>
          <a:xfrm>
            <a:off x="816515" y="28563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7_2#dfdd2b62f.choices?vaa=1&amp;vcp=1&amp;vis=1&amp;pid=a39547955&amp;color=0,0,0&amp;vtp=1&amp;vaab=1&amp;bbb=1"/>
              <p:cNvSpPr/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bqdp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pdpq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pqbd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27_2#dfdd2b62f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blipFill>
                <a:blip r:embed="rId4"/>
                <a:stretch>
                  <a:fillRect l="-1976" b="-406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dfdd2b62f?vaa=1&amp;vcp=1&amp;vis=1&amp;pid=a39547955&amp;color=0,0,0&amp;vtp=1&amp;vaab=1&amp;bbb=1"/>
          <p:cNvSpPr/>
          <p:nvPr/>
        </p:nvSpPr>
        <p:spPr>
          <a:xfrm>
            <a:off x="539496" y="4059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显微镜看到的是上下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左右均颠倒的物像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0_1#2cb993344?htil=5&amp;vaa=1&amp;vcp=1&amp;vis=1&amp;pid=a3954795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9193" y="1570831"/>
            <a:ext cx="234086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0_2#2cb993344?htil=5&amp;sp=1&amp;vaa=1&amp;vcp=1&amp;vis=1&amp;pid=a39547955&amp;color=0,0,0&amp;vtp=1&amp;vaab=1&amp;bt=1&amp;bbb=1&amp;hb=1&amp;hs=1"/>
          <p:cNvSpPr/>
          <p:nvPr/>
        </p:nvSpPr>
        <p:spPr>
          <a:xfrm>
            <a:off x="539496" y="1552543"/>
            <a:ext cx="86319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4.【创新题·模型制作】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物理模型能以实物或图片形式直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观表现物体的特征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图是某课外兴趣小组构建的植物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细胞模型，该模型还需补充的细胞结构是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2_1#2cb993344.bracket?vaa=1&amp;vcp=1&amp;vis=1&amp;pid=a39547955&amp;color=0,0,0&amp;vpa=10&amp;vtp=1&amp;vaab=1"/>
          <p:cNvSpPr/>
          <p:nvPr/>
        </p:nvSpPr>
        <p:spPr>
          <a:xfrm>
            <a:off x="7217314" y="28346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0_3#2cb993344.choices?htil=5&amp;vaa=1&amp;vcp=1&amp;vis=1&amp;pid=a39547955&amp;color=0,0,0&amp;vtp=1&amp;vaab=1&amp;bbb=1&amp;hs=1"/>
          <p:cNvSpPr/>
          <p:nvPr/>
        </p:nvSpPr>
        <p:spPr>
          <a:xfrm>
            <a:off x="539496" y="3468465"/>
            <a:ext cx="86319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31009" algn="l"/>
                <a:tab pos="4423918" algn="l"/>
                <a:tab pos="661682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.大液泡</a:t>
            </a:r>
            <a:endParaRPr lang="en-US" altLang="zh-CN" sz="2800" dirty="0"/>
          </a:p>
        </p:txBody>
      </p:sp>
      <p:sp>
        <p:nvSpPr>
          <p:cNvPr id="6" name="QC_5_AS.1_1#2cb993344?htil=5&amp;vaa=1&amp;vcp=1&amp;vis=1&amp;pid=a39547955&amp;color=0,0,0&amp;vtp=1&amp;vaab=1&amp;bbb=1&amp;hb=1&amp;hs=1"/>
          <p:cNvSpPr/>
          <p:nvPr/>
        </p:nvSpPr>
        <p:spPr>
          <a:xfrm>
            <a:off x="539496" y="4090130"/>
            <a:ext cx="86319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植物细胞的基本结构包括细胞壁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  <a:endParaRPr lang="en-US" altLang="zh-CN" sz="2800" dirty="0"/>
          </a:p>
        </p:txBody>
      </p:sp>
      <p:sp>
        <p:nvSpPr>
          <p:cNvPr id="7" name="QC_5_AS.1_1#2cb993344?htil=5&amp;vaa=1&amp;vcp=1&amp;vis=1&amp;pid=a39547955&amp;color=0,0,0&amp;vtp=1&amp;vaab=1&amp;bbb=1&amp;hb=1&amp;hs=1">
            <a:extLst>
              <a:ext uri="{FF2B5EF4-FFF2-40B4-BE49-F238E27FC236}">
                <a16:creationId xmlns:a16="http://schemas.microsoft.com/office/drawing/2014/main" id="{BD2DB691-01A9-DF46-2E49-A02260F18712}"/>
              </a:ext>
            </a:extLst>
          </p:cNvPr>
          <p:cNvSpPr/>
          <p:nvPr/>
        </p:nvSpPr>
        <p:spPr>
          <a:xfrm>
            <a:off x="539995" y="471179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胞质和细胞核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细胞质中一般有液泡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叶绿体和线粒体等细胞器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33_1#4dba3fa54?sp=1&amp;vaa=1&amp;vcp=1&amp;vis=1&amp;pid=a39547955&amp;color=0,0,0&amp;vtp=1&amp;vaab=1&amp;bt=1&amp;bbb=1&amp;hb=1"/>
              <p:cNvSpPr/>
              <p:nvPr/>
            </p:nvSpPr>
            <p:spPr>
              <a:xfrm>
                <a:off x="539496" y="64284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5.【创新题·知识概念图】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概念图能直观形象地表达知识结构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有利于加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深对知识的理解和记忆。下面是植物细胞相关概念图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其中A、B表示结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表示功能，①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表示过程。下列说法错误的是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33_1#4dba3fa54?sp=1&amp;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284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3787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BD.33_2#4dba3fa54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5888" y="2620486"/>
            <a:ext cx="6717176" cy="223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3_3#4dba3fa54.choices?vaa=1&amp;vcp=1&amp;vis=1&amp;pid=a39547955&amp;color=0,0,0&amp;vtp=1&amp;vaab=1&amp;bbb=1"/>
              <p:cNvSpPr/>
              <p:nvPr/>
            </p:nvSpPr>
            <p:spPr>
              <a:xfrm>
                <a:off x="539496" y="499538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①表示细胞分化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.A表示叶绿体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B表示细胞核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表示保护和支持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3_3#4dba3fa54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5386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b="-17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4dba3fa54?vaa=1&amp;vcp=1&amp;vis=1&amp;pid=a39547955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表示细胞壁的功能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细胞壁细胞膜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具有保护和支持的作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表示细胞膜的功能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细胞膜能够控制物质进出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如果细胞死亡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该功能就会消失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植物细胞有两种能量转换器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叶绿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体和线粒体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但植物的非绿色部分没有叶绿体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是细胞核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遗传信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息库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细胞分化的结果是形成不同的组织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表示细胞分化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4dba3fa54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>
                <a:blip r:embed="rId3"/>
                <a:stretch>
                  <a:fillRect l="-1976" t="-3349" b="-74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4dba3fa54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73" y="3201588"/>
            <a:ext cx="7287807" cy="242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4dba3fa54?vaa=1&amp;vcp=1&amp;vis=1&amp;pid=a39547955&amp;color=0,0,0&amp;vtp=1&amp;vaab=1&amp;bbb=1">
            <a:extLst>
              <a:ext uri="{FF2B5EF4-FFF2-40B4-BE49-F238E27FC236}">
                <a16:creationId xmlns:a16="http://schemas.microsoft.com/office/drawing/2014/main" id="{7A50D347-16E4-4DDF-A851-3BF8D98D287D}"/>
              </a:ext>
            </a:extLst>
          </p:cNvPr>
          <p:cNvSpPr/>
          <p:nvPr/>
        </p:nvSpPr>
        <p:spPr>
          <a:xfrm>
            <a:off x="539496" y="3105114"/>
            <a:ext cx="1613012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CA443CC5-8ED0-2B01-A40C-93C937DF8DCC}"/>
              </a:ext>
            </a:extLst>
          </p:cNvPr>
          <p:cNvSpPr/>
          <p:nvPr/>
        </p:nvSpPr>
        <p:spPr>
          <a:xfrm>
            <a:off x="265176" y="365829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 生物体的结构层次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f78e4685e?vaa=1&amp;vcp=1&amp;vis=1&amp;pid=a39547955&amp;color=0,0,0&amp;vtp=1&amp;vaab=1&amp;bt=1&amp;bbb=1&amp;hb=1"/>
          <p:cNvSpPr/>
          <p:nvPr/>
        </p:nvSpPr>
        <p:spPr>
          <a:xfrm>
            <a:off x="539496" y="55440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（四川泸州·中考）“蒌蒿满地芦芽短，正是河豚欲上时”是苏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惠崇春江晚景》中的诗句，生动地描绘出初春时芦苇抽芽与河豚洄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景象。下列关于芦苇和河豚的叙述，正确的是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9_1#f78e4685e.bracket?vaa=1&amp;vcp=1&amp;vis=1&amp;pid=a39547955&amp;color=0,0,0&amp;vpa=12&amp;vtp=1&amp;vaab=1"/>
          <p:cNvSpPr/>
          <p:nvPr/>
        </p:nvSpPr>
        <p:spPr>
          <a:xfrm>
            <a:off x="6952855" y="18364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37_2#f78e4685e.choices?vaa=1&amp;vcp=1&amp;vis=1&amp;pid=a39547955&amp;color=0,0,0&amp;vtp=1&amp;vaab=1&amp;bbb=1"/>
              <p:cNvSpPr/>
              <p:nvPr/>
            </p:nvSpPr>
            <p:spPr>
              <a:xfrm>
                <a:off x="539496" y="247813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A.芦苇细胞和河豚细胞中均有的能量转换器是叶绿体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B.芦苇抽芽过程中通过细胞分裂实现细胞数量的增多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C.河豚洄游行为受大脑控制，大脑主要由肌肉组织构成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D.芦苇和河豚的结构层次均为细胞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37_2#f78e4685e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813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f78e4685e?vaa=1&amp;vcp=1&amp;vis=1&amp;pid=a39547955&amp;color=0,0,0&amp;vtp=1&amp;vaab=1&amp;bbb=1&amp;hb=1"/>
          <p:cNvSpPr/>
          <p:nvPr/>
        </p:nvSpPr>
        <p:spPr>
          <a:xfrm>
            <a:off x="539496" y="49704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芦苇抽芽过程中通过细胞分裂实现细胞数量的增多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同时新细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胞也在生长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使枝条能不断长长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f70b0c1c6?vaa=1&amp;vcp=1&amp;vis=1&amp;pid=a39547955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小鱼具有而鱼腥草不具有的结构层次是(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1_1#f70b0c1c6.bracket?vaa=1&amp;vcp=1&amp;vis=1&amp;pid=a39547955&amp;color=0,0,0&amp;vpa=13&amp;vtp=1&amp;vaab=1"/>
          <p:cNvSpPr/>
          <p:nvPr/>
        </p:nvSpPr>
        <p:spPr>
          <a:xfrm>
            <a:off x="7128414" y="2813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0_2#f70b0c1c6.choices?vaa=1&amp;vcp=1&amp;vis=1&amp;pid=a39547955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C.器官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4e23d07e1?sp=1&amp;vaa=1&amp;vcp=1&amp;vis=1&amp;pid=a39547955&amp;color=0,0,0&amp;vtp=1&amp;vaab=1&amp;bt=1&amp;bbb=1&amp;hb=1"/>
          <p:cNvSpPr/>
          <p:nvPr/>
        </p:nvSpPr>
        <p:spPr>
          <a:xfrm>
            <a:off x="539496" y="410021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（四川南充·模拟）下图是植物体的结构层次示意图，请据图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42_2#4e23d07e1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1746950"/>
            <a:ext cx="489204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43_1#c1edfd830?vaa=1&amp;vcp=1&amp;vis=1&amp;pid=4e23d07e1&amp;color=0,0,0&amp;vtp=1&amp;vaab=1&amp;bbb=1"/>
              <p:cNvSpPr/>
              <p:nvPr/>
            </p:nvSpPr>
            <p:spPr>
              <a:xfrm>
                <a:off x="539496" y="449015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（1）若图中的植物体都是由细胞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发育而成的，则细胞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（2）经分析，图中①表示的生理活动是细胞生长、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43_1#c1edfd830?vaa=1&amp;vcp=1&amp;vis=1&amp;pid=4e23d07e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90150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878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c1edfd830.blank?vaa=1&amp;vcp=1&amp;vis=1&amp;pid=4e23d07e1&amp;color=0,0,0&amp;vpa=14&amp;vtp=1&amp;vaab=1&amp;bbb=1"/>
          <p:cNvSpPr/>
          <p:nvPr/>
        </p:nvSpPr>
        <p:spPr>
          <a:xfrm>
            <a:off x="9608089" y="445967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B_6_AN.46_1#c1edfd830.blank?vaa=1&amp;vcp=1&amp;vis=1&amp;pid=4e23d07e1&amp;color=0,0,0&amp;vpa=15&amp;vtp=1&amp;vaab=1&amp;bbb=1"/>
          <p:cNvSpPr/>
          <p:nvPr/>
        </p:nvSpPr>
        <p:spPr>
          <a:xfrm>
            <a:off x="8550814" y="510737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</a:t>
            </a:r>
            <a:endParaRPr lang="en-US" altLang="zh-CN" sz="2800" dirty="0"/>
          </a:p>
        </p:txBody>
      </p:sp>
      <p:sp>
        <p:nvSpPr>
          <p:cNvPr id="8" name="QB_6_AN.47_1#c1edfd830.blank?vaa=1&amp;vcp=1&amp;vis=1&amp;pid=4e23d07e1&amp;color=0,0,0&amp;vpa=16&amp;vtp=1&amp;vaab=1&amp;bbb=1&amp;hb=1"/>
          <p:cNvSpPr/>
          <p:nvPr/>
        </p:nvSpPr>
        <p:spPr>
          <a:xfrm>
            <a:off x="539496" y="510737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5c401c710?vaa=1&amp;vcp=1&amp;vis=1&amp;pid=4e23d07e1&amp;color=0,0,0&amp;vtp=1&amp;vaab=1&amp;bt=1&amp;bbb=1"/>
          <p:cNvSpPr/>
          <p:nvPr/>
        </p:nvSpPr>
        <p:spPr>
          <a:xfrm>
            <a:off x="539496" y="1516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（3）若图中A的主要功能是运输养料，则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49_1#5c401c710.blank?vaa=1&amp;vcp=1&amp;vis=1&amp;pid=4e23d07e1&amp;color=0,0,0&amp;vpa=17&amp;vtp=1&amp;vaab=1&amp;bbb=1"/>
          <p:cNvSpPr/>
          <p:nvPr/>
        </p:nvSpPr>
        <p:spPr>
          <a:xfrm>
            <a:off x="7642764" y="14649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输导</a:t>
            </a:r>
            <a:endParaRPr lang="en-US" altLang="zh-CN" sz="2800" dirty="0"/>
          </a:p>
        </p:txBody>
      </p:sp>
      <p:pic>
        <p:nvPicPr>
          <p:cNvPr id="4" name="QO_5_BD.48_2#5c401c710?vaa=1&amp;vcp=1&amp;vis=1&amp;pid=4e23d07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2202561"/>
            <a:ext cx="5943600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a01c180bb?vaa=1&amp;vcp=1&amp;vis=1&amp;pid=4e23d07e1&amp;color=0,0,0&amp;vtp=1&amp;vaab=1&amp;bt=1&amp;bbb=1&amp;hb=1"/>
          <p:cNvSpPr/>
          <p:nvPr/>
        </p:nvSpPr>
        <p:spPr>
          <a:xfrm>
            <a:off x="539496" y="1022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）若由不同的组织按照一定的次序结合在一起构成的行使一定功能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B，则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如果该图表示的是动物体的结构层次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还应该增加的结构层次是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1_1#a01c180bb.blank?vaa=1&amp;vcp=1&amp;vis=1&amp;pid=4e23d07e1&amp;color=0,0,0&amp;vpa=18&amp;vtp=1&amp;vaab=1&amp;bbb=1"/>
          <p:cNvSpPr/>
          <p:nvPr/>
        </p:nvSpPr>
        <p:spPr>
          <a:xfrm>
            <a:off x="3156490" y="16400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</a:t>
            </a:r>
            <a:endParaRPr lang="en-US" altLang="zh-CN" sz="2800" dirty="0"/>
          </a:p>
        </p:txBody>
      </p:sp>
      <p:sp>
        <p:nvSpPr>
          <p:cNvPr id="4" name="QB_6_AN.53_1#a01c180bb.blank?vaa=1&amp;vcp=1&amp;vis=1&amp;pid=4e23d07e1&amp;color=0,0,0&amp;vpa=19&amp;vtp=1&amp;vaab=1&amp;bbb=1"/>
          <p:cNvSpPr/>
          <p:nvPr/>
        </p:nvSpPr>
        <p:spPr>
          <a:xfrm>
            <a:off x="4461415" y="226682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pic>
        <p:nvPicPr>
          <p:cNvPr id="5" name="QO_5_BD.52_1#a01c180bb?vaa=1&amp;vcp=1&amp;vis=1&amp;pid=4e23d07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000502"/>
            <a:ext cx="532180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4_1#2e486cd33?sp=1&amp;vaa=1&amp;vcp=1&amp;vis=1&amp;pid=a39547955&amp;color=0,0,0&amp;vtp=1&amp;vaab=1&amp;bt=1&amp;bbb=1&amp;hb=1"/>
          <p:cNvSpPr/>
          <p:nvPr/>
        </p:nvSpPr>
        <p:spPr>
          <a:xfrm>
            <a:off x="539496" y="8859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下图是草履虫的结构图，在“观察草履虫实验”中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5_BD.54_2#2e486cd33?htil=6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1702" y="2214753"/>
            <a:ext cx="309067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54_3#2e486cd33.choices?htil=6&amp;vaa=1&amp;vcp=1&amp;vis=1&amp;pid=a39547955&amp;color=0,0,0&amp;vtp=1&amp;vaab=1&amp;bbb=1&amp;hb=1"/>
          <p:cNvSpPr/>
          <p:nvPr/>
        </p:nvSpPr>
        <p:spPr>
          <a:xfrm>
            <a:off x="539496" y="2160841"/>
            <a:ext cx="7891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A.应从培养液的底层吸一滴培养液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，因为底层营养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.应把载玻片上的水吸干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，其目的是限制草履虫的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.草履虫用①伸缩泡排出食物残渣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.草履虫用②纤毛进行运动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2e486cd33?htil=7&amp;vaa=1&amp;vcp=1&amp;vis=1&amp;pid=a3954795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6464" y="1563592"/>
            <a:ext cx="309067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2e486cd33?htil=7&amp;vaa=1&amp;vcp=1&amp;vis=1&amp;pid=a39547955&amp;color=0,0,0&amp;vtp=1&amp;vaab=1&amp;bt=1&amp;bbb=1&amp;hb=1"/>
          <p:cNvSpPr/>
          <p:nvPr/>
        </p:nvSpPr>
        <p:spPr>
          <a:xfrm>
            <a:off x="539496" y="1545304"/>
            <a:ext cx="7891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草履虫的身体虽然只由一个细胞构成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也能完成营养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生殖等生命活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是伸缩泡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是纤毛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是口沟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是食物泡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培养液表层氧气浓度高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因此草履虫多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聚集在这里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在液滴中放少量棉花纤维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可以减慢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它的运动速度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55_1#2e486cd33.bracket?vaa=1&amp;vcp=1&amp;vis=1&amp;pid=a39547955&amp;color=0,0,0&amp;vpa=20&amp;vtp=1&amp;vaab=1">
            <a:extLst>
              <a:ext uri="{FF2B5EF4-FFF2-40B4-BE49-F238E27FC236}">
                <a16:creationId xmlns:a16="http://schemas.microsoft.com/office/drawing/2014/main" id="{E3861C4A-BE82-9B2B-273B-44BAB7B3D016}"/>
              </a:ext>
            </a:extLst>
          </p:cNvPr>
          <p:cNvSpPr/>
          <p:nvPr/>
        </p:nvSpPr>
        <p:spPr>
          <a:xfrm>
            <a:off x="539496" y="5312696"/>
            <a:ext cx="13585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ad279d7a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57_1#3e7a9b5e9?vaa=1&amp;vcp=1&amp;vis=1&amp;pid=1ad279d7a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1.【创新题·模型构建】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生物体”表示生物体的结构层次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列有关叙述错误的是(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57_1#3e7a9b5e9?vaa=1&amp;vcp=1&amp;vis=1&amp;pid=1ad279d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59_1#3e7a9b5e9.bracket?vaa=1&amp;vcp=1&amp;vis=1&amp;pid=1ad279d7a&amp;color=0,0,0&amp;vpa=21&amp;vtp=1&amp;vaab=1"/>
          <p:cNvSpPr/>
          <p:nvPr/>
        </p:nvSpPr>
        <p:spPr>
          <a:xfrm>
            <a:off x="40169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57_2#3e7a9b5e9.choices?vaa=1&amp;vcp=1&amp;vis=1&amp;pid=1ad279d7a&amp;color=0,0,0&amp;vtp=1&amp;vaab=1&amp;bbb=1"/>
              <p:cNvSpPr/>
              <p:nvPr/>
            </p:nvSpPr>
            <p:spPr>
              <a:xfrm>
                <a:off x="539496" y="247756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是绿色植物细胞，则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代表组织和器官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是哺乳动物细胞，则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代表组织和系统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是草履虫细胞，则无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结构，单个细胞直接构成生物体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是大肠杆菌细胞，则无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结构，通过细胞分裂繁殖后代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57_2#3e7a9b5e9.choices?vaa=1&amp;vcp=1&amp;vis=1&amp;pid=1ad279d7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3e7a9b5e9?vaa=1&amp;vcp=1&amp;vis=1&amp;pid=1ad279d7a&amp;color=0,0,0&amp;vtp=1&amp;vaab=1&amp;bbb=1&amp;hb=1"/>
              <p:cNvSpPr/>
              <p:nvPr/>
            </p:nvSpPr>
            <p:spPr>
              <a:xfrm>
                <a:off x="539496" y="496676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动物体的结构层次为细胞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动物体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是哺乳动物细胞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代表组织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器官和系统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3e7a9b5e9?vaa=1&amp;vcp=1&amp;vis=1&amp;pid=1ad279d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66761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60_1#459df27b0?htil=8&amp;vaa=1&amp;vcp=1&amp;vis=1&amp;pid=1ad279d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98906"/>
            <a:ext cx="542239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60_2#459df27b0?htil=8&amp;sp=1&amp;vaa=1&amp;vcp=1&amp;vis=1&amp;pid=1ad279d7a&amp;color=0,0,0&amp;vtp=1&amp;vaab=1&amp;bt=1&amp;bbb=1&amp;hb=1&amp;hs=1"/>
          <p:cNvSpPr/>
          <p:nvPr/>
        </p:nvSpPr>
        <p:spPr>
          <a:xfrm>
            <a:off x="539496" y="88061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（山东潍坊·中考）研究人员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发现“人的视网膜上存在干细胞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对该干细胞培养的过程如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BD.60_3#459df27b0.choices?vaa=1&amp;vcp=1&amp;vis=1&amp;pid=1ad279d7a&amp;color=0,0,0&amp;vtp=1&amp;vaab=1&amp;bbb=1&amp;hs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A.视网膜上细胞的形态、结构和功能都相同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.该干细胞是未分化细胞，可分化为人体各种细胞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.图中所示过程的细胞遗传物质一定发生了改变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.该干细胞可用于治疗骨组织损伤类疾病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59df27b0?vaa=1&amp;vcp=1&amp;vis=1&amp;pid=1ad279d7a&amp;color=0,0,0&amp;vtp=1&amp;vaab=1&amp;bt=1&amp;bbb=1&amp;hb=1"/>
          <p:cNvSpPr/>
          <p:nvPr/>
        </p:nvSpPr>
        <p:spPr>
          <a:xfrm>
            <a:off x="539496" y="9276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定条件下可以分化成多种功能细胞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进一步形成多种组织和器官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界称它为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该干细胞是一类尚未完全分化的细胞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分化的细胞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459df27b0?vaa=1&amp;vcp=1&amp;vis=1&amp;pid=1ad279d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52952"/>
            <a:ext cx="5458968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61_1#459df27b0.bracket?vaa=1&amp;vcp=1&amp;vis=1&amp;pid=1ad279d7a&amp;color=0,0,0&amp;vpa=22&amp;vtp=1&amp;vaab=1">
            <a:extLst>
              <a:ext uri="{FF2B5EF4-FFF2-40B4-BE49-F238E27FC236}">
                <a16:creationId xmlns:a16="http://schemas.microsoft.com/office/drawing/2014/main" id="{4320AC1B-2997-AE18-3C56-45BB2B4220B2}"/>
              </a:ext>
            </a:extLst>
          </p:cNvPr>
          <p:cNvSpPr/>
          <p:nvPr/>
        </p:nvSpPr>
        <p:spPr>
          <a:xfrm>
            <a:off x="539496" y="3467365"/>
            <a:ext cx="142559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a9700bc4.fixed?vcp=1&amp;pid=8fb02fb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3a9700bc4.fixed?vcp=1&amp;pid=8fb02fbd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3d64f1487?vaa=1&amp;vcp=1&amp;vis=1&amp;pid=1ad279d7a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（山东青岛·中考）番茄是一种常见的果蔬。下列有关叙述正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5_1#3d64f1487.bracket?vaa=1&amp;vcp=1&amp;vis=1&amp;pid=1ad279d7a&amp;color=0,0,0&amp;vpa=23&amp;vtp=1&amp;vaab=1"/>
          <p:cNvSpPr/>
          <p:nvPr/>
        </p:nvSpPr>
        <p:spPr>
          <a:xfrm>
            <a:off x="828467" y="14955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3_2#3d64f1487.choices?vaa=1&amp;vcp=1&amp;vis=1&amp;pid=1ad279d7a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A.番茄果实中的酸味物质主要来自液泡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.番茄的果皮主要由上皮组织构成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.番茄植株的根、茎、叶属于生殖器官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.番茄植株与人体的结构层次相同</a:t>
            </a:r>
            <a:endParaRPr lang="en-US" altLang="zh-CN" sz="2800" dirty="0"/>
          </a:p>
        </p:txBody>
      </p:sp>
      <p:sp>
        <p:nvSpPr>
          <p:cNvPr id="5" name="QC_5_AS.1_1#3d64f1487?vaa=1&amp;vcp=1&amp;vis=1&amp;pid=1ad279d7a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植物细胞的液泡中溶解着含辣味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甜味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色素等的多种营养物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番茄植物中的酸味物质也主要溶解在液泡中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6_1#38ff79aef?vaa=1&amp;vcp=1&amp;vis=1&amp;pid=1ad279d7a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端午节是我国传统节日，人们有挂艾草、划龙舟、包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粽子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的习俗。下列叙述正确的是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66_2#38ff79aef.choices?vaa=1&amp;vcp=1&amp;vis=1&amp;pid=1ad279d7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A.划龙舟只需要人体运动系统的参与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.粽子中的糯米主要来自水稻种子的胚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.艾草植株结构和功能的基本单位是细胞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.与艾草植株相比，人体特有的结构层次是组织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38ff79aef?vaa=1&amp;vcp=1&amp;vis=1&amp;pid=1ad279d7a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运动并不是仅靠运动系统来完成的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还需要其他系统如神经系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统的调节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运动所需的能量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有赖于消化系统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呼吸系统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循环系统等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系统的配合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单子叶植物种子的结构包括种皮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胚和胚乳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胚包括胚芽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胚根和子叶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子叶只有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营养物质贮存在胚乳里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细胞是生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物体结构和功能的基本单位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植物体的结构层次为细胞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人体的结构层次是细胞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38ff79aef?vaa=1&amp;vcp=1&amp;vis=1&amp;pid=1ad279d7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67_1#38ff79aef.bracket?vaa=1&amp;vcp=1&amp;vis=1&amp;pid=1ad279d7a&amp;color=0,0,0&amp;vpa=24&amp;vtp=1&amp;vaab=1">
            <a:extLst>
              <a:ext uri="{FF2B5EF4-FFF2-40B4-BE49-F238E27FC236}">
                <a16:creationId xmlns:a16="http://schemas.microsoft.com/office/drawing/2014/main" id="{6EF56D8A-2E46-6AB6-7DAB-7C868657DD8E}"/>
              </a:ext>
            </a:extLst>
          </p:cNvPr>
          <p:cNvSpPr/>
          <p:nvPr/>
        </p:nvSpPr>
        <p:spPr>
          <a:xfrm>
            <a:off x="539496" y="5295392"/>
            <a:ext cx="13077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9_1#74939fe75?sp=1&amp;vaa=1&amp;vcp=1&amp;vis=1&amp;pid=1ad279d7a&amp;color=0,0,0&amp;vtp=1&amp;vaab=1&amp;bt=1&amp;bbb=1&amp;hb=1"/>
          <p:cNvSpPr/>
          <p:nvPr/>
        </p:nvSpPr>
        <p:spPr>
          <a:xfrm>
            <a:off x="539496" y="78257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（福建·中考）科学家对生物体结构的认识随着显微镜的发明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进而不断深入。请据图回答问题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69_2#74939fe75?vaa=1&amp;vcp=1&amp;vis=1&amp;pid=1ad279d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1488" y="2119503"/>
            <a:ext cx="6675120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a0a433ed5?vaa=1&amp;vcp=1&amp;vis=1&amp;pid=74939fe75&amp;color=0,0,0&amp;vtp=1&amp;vaab=1&amp;bt=1&amp;bbb=1"/>
          <p:cNvSpPr/>
          <p:nvPr/>
        </p:nvSpPr>
        <p:spPr>
          <a:xfrm>
            <a:off x="539496" y="928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）胡克观察的实验材料来自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填“植物”或“动物”）。</a:t>
            </a:r>
            <a:endParaRPr lang="en-US" altLang="zh-CN" sz="2800" dirty="0"/>
          </a:p>
        </p:txBody>
      </p:sp>
      <p:sp>
        <p:nvSpPr>
          <p:cNvPr id="3" name="QB_6_AN.1_1#a0a433ed5.blank?vaa=1&amp;vcp=1&amp;vis=1&amp;pid=74939fe75&amp;color=0,0,0&amp;vpa=25&amp;vtp=1&amp;vaab=1&amp;bbb=1"/>
          <p:cNvSpPr/>
          <p:nvPr/>
        </p:nvSpPr>
        <p:spPr>
          <a:xfrm>
            <a:off x="5350415" y="8774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pic>
        <p:nvPicPr>
          <p:cNvPr id="4" name="QO_5_BD.70_2#a0a433ed5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615027"/>
            <a:ext cx="6172200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72_1#1fa2b9a55?vaa=1&amp;vcp=1&amp;vis=1&amp;pid=74939fe75&amp;color=0,0,0&amp;vtp=1&amp;vaab=1&amp;bbb=1"/>
          <p:cNvSpPr/>
          <p:nvPr/>
        </p:nvSpPr>
        <p:spPr>
          <a:xfrm>
            <a:off x="539496" y="53869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）布朗观察到的球状构造是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73_1#1fa2b9a55.blank?vaa=1&amp;vcp=1&amp;vis=1&amp;pid=74939fe75&amp;color=0,0,0&amp;vpa=26&amp;vtp=1&amp;vaab=1&amp;bbb=1"/>
          <p:cNvSpPr/>
          <p:nvPr/>
        </p:nvSpPr>
        <p:spPr>
          <a:xfrm>
            <a:off x="5350415" y="53354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4_1#582017227?vaa=1&amp;vcp=1&amp;vis=1&amp;pid=74939fe75&amp;color=0,0,0&amp;vtp=1&amp;vaab=1&amp;bt=1&amp;bbb=1"/>
          <p:cNvSpPr/>
          <p:nvPr/>
        </p:nvSpPr>
        <p:spPr>
          <a:xfrm>
            <a:off x="539496" y="9859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）罗伯特森观察到的结构具有的功能是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582017227.blank?vaa=1&amp;vcp=1&amp;vis=1&amp;pid=74939fe75&amp;color=0,0,0&amp;vpa=27&amp;vtp=1&amp;vaab=1&amp;bbb=1"/>
          <p:cNvSpPr/>
          <p:nvPr/>
        </p:nvSpPr>
        <p:spPr>
          <a:xfrm>
            <a:off x="7128414" y="934561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保护和控制物质的进出</a:t>
            </a:r>
            <a:endParaRPr lang="en-US" altLang="zh-CN" sz="2800" dirty="0"/>
          </a:p>
        </p:txBody>
      </p:sp>
      <p:pic>
        <p:nvPicPr>
          <p:cNvPr id="4" name="QO_5_BD.74_2#582017227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672177"/>
            <a:ext cx="5980176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76_1#6aa5c9bc9?vaa=1&amp;vcp=1&amp;vis=1&amp;pid=74939fe75&amp;color=0,0,0&amp;vtp=1&amp;vaab=1&amp;bbb=1"/>
          <p:cNvSpPr/>
          <p:nvPr/>
        </p:nvSpPr>
        <p:spPr>
          <a:xfrm>
            <a:off x="539496" y="53297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4）能支持“植物和动物具有共同祖先”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这一观点的是［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spc="-100" dirty="0"/>
          </a:p>
        </p:txBody>
      </p:sp>
      <p:sp>
        <p:nvSpPr>
          <p:cNvPr id="6" name="QB_6_AN.77_1#6aa5c9bc9.blank?vaa=1&amp;vcp=1&amp;vis=1&amp;pid=74939fe75&amp;color=0,0,0&amp;vpa=28&amp;vtp=1&amp;vaab=1"/>
          <p:cNvSpPr/>
          <p:nvPr/>
        </p:nvSpPr>
        <p:spPr>
          <a:xfrm>
            <a:off x="8896889" y="5278342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8_1#a7af70d9e?vaa=1&amp;vcp=1&amp;vis=1&amp;pid=74939fe75&amp;color=0,0,0&amp;vtp=1&amp;vaab=1&amp;bt=1&amp;bbb=1"/>
          <p:cNvSpPr/>
          <p:nvPr/>
        </p:nvSpPr>
        <p:spPr>
          <a:xfrm>
            <a:off x="539496" y="1342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（5）观察烟草花叶病毒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，应选用的显微镜类型是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9_1#a7af70d9e.blank?vaa=1&amp;vcp=1&amp;vis=1&amp;pid=74939fe75&amp;color=0,0,0&amp;vpa=29&amp;vtp=1&amp;vaab=1&amp;bbb=1"/>
          <p:cNvSpPr/>
          <p:nvPr/>
        </p:nvSpPr>
        <p:spPr>
          <a:xfrm>
            <a:off x="8195214" y="129120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电子显微镜</a:t>
            </a:r>
            <a:endParaRPr lang="en-US" altLang="zh-CN" sz="2800" dirty="0"/>
          </a:p>
        </p:txBody>
      </p:sp>
      <p:pic>
        <p:nvPicPr>
          <p:cNvPr id="4" name="QO_5_BD.78_2#a7af70d9e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028825"/>
            <a:ext cx="5952744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01825b47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80_1#1be0f5212?vaa=1&amp;vcp=1&amp;vis=1&amp;pid=301825b47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（江苏苏州·中考）下图中能表示人体细胞分裂过程中染色体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82_1#1be0f5212.bracket?vaa=1&amp;vcp=1&amp;vis=1&amp;pid=301825b47&amp;color=0,0,0&amp;vpa=30&amp;vtp=1&amp;vaab=1"/>
          <p:cNvSpPr/>
          <p:nvPr/>
        </p:nvSpPr>
        <p:spPr>
          <a:xfrm>
            <a:off x="1504728" y="19403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80_2#1be0f5212.choices?vaa=1&amp;vcp=1&amp;vis=1&amp;pid=301825b47&amp;color=0,0,0&amp;vtp=1&amp;vaab=1&amp;bbb=1"/>
          <p:cNvSpPr/>
          <p:nvPr/>
        </p:nvSpPr>
        <p:spPr>
          <a:xfrm>
            <a:off x="539496" y="2565191"/>
            <a:ext cx="11109960" cy="1968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600"/>
              </a:lnSpc>
              <a:tabLst>
                <a:tab pos="2856865" algn="l"/>
                <a:tab pos="5688330" algn="l"/>
                <a:tab pos="85197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80_2#1be0f5212.choice_image?vaa=1&amp;vcp=1&amp;vis=1&amp;pid=301825b47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2541061"/>
            <a:ext cx="217627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80_2#1be0f5212.choice_image?vaa=1&amp;vcp=1&amp;vis=1&amp;pid=301825b47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8120" y="2580304"/>
            <a:ext cx="217627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80_2#1be0f5212.choice_image?vaa=1&amp;vcp=1&amp;vis=1&amp;pid=301825b47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9584" y="2580304"/>
            <a:ext cx="217627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80_2#1be0f5212.choice_image?vaa=1&amp;vcp=1&amp;vis=1&amp;pid=301825b47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1400" y="2541061"/>
            <a:ext cx="21396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AS.1_1#1be0f5212?vaa=1&amp;vcp=1&amp;vis=1&amp;pid=301825b47&amp;color=0,0,0&amp;vtp=1&amp;vaab=1&amp;bbb=1&amp;hb=1"/>
          <p:cNvSpPr/>
          <p:nvPr/>
        </p:nvSpPr>
        <p:spPr>
          <a:xfrm>
            <a:off x="539496" y="45394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染色体的数量先复制加倍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然后再分成完全相同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的两份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分别进入两个新细胞中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3_1#0f34ba620?htil=9&amp;vaa=1&amp;vcp=1&amp;vis=1&amp;pid=301825b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5726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3_2#0f34ba620?htil=9&amp;sp=1&amp;vaa=1&amp;vcp=1&amp;vis=1&amp;pid=301825b47&amp;color=0,0,0&amp;vtp=1&amp;vaab=1&amp;bt=1&amp;bbb=1&amp;hb=1&amp;hs=1"/>
          <p:cNvSpPr/>
          <p:nvPr/>
        </p:nvSpPr>
        <p:spPr>
          <a:xfrm>
            <a:off x="539496" y="554400"/>
            <a:ext cx="7031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洋葱是我们生活中常见的蔬菜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。洋葱的叶分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为管状叶和鳞片叶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）。管状叶伸展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，进行光合作用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；鳞片叶层层包裹形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成鳞茎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，富含营养物质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。小林制作了洋葱鳞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片叶内表皮细胞的临时装片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4_1#2a8746e75?vaa=1&amp;vcp=1&amp;vis=1&amp;pid=0f34ba620&amp;color=0,0,0&amp;vtp=1&amp;vaab=1&amp;bbb=1&amp;hb=1&amp;hs=1"/>
              <p:cNvSpPr/>
              <p:nvPr/>
            </p:nvSpPr>
            <p:spPr>
              <a:xfrm>
                <a:off x="539496" y="439583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（1）图甲中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，制作洋葱鳞片叶内表皮细胞临时装片的正确操作顺序是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①⑤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（填图中标号）。若视野中出现较多气泡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，则最可能是图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甲中哪个步骤操作不规范引起的？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填图甲中标号）。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4_1#2a8746e75?vaa=1&amp;vcp=1&amp;vis=1&amp;pid=0f34ba62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5832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933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5_1#2a8746e75.blank?vaa=1&amp;vcp=1&amp;vis=1&amp;pid=0f34ba620&amp;color=0,0,0&amp;vpa=31&amp;vtp=1&amp;vaab=1&amp;bbb=1"/>
          <p:cNvSpPr/>
          <p:nvPr/>
        </p:nvSpPr>
        <p:spPr>
          <a:xfrm>
            <a:off x="905415" y="50130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④②</a:t>
            </a:r>
            <a:endParaRPr lang="en-US" altLang="zh-CN" sz="2800" dirty="0"/>
          </a:p>
        </p:txBody>
      </p:sp>
      <p:sp>
        <p:nvSpPr>
          <p:cNvPr id="6" name="QB_6_AN.86_1#2a8746e75.blank?vaa=1&amp;vcp=1&amp;vis=1&amp;pid=0f34ba620&amp;color=0,0,0&amp;vpa=32&amp;vtp=1&amp;vaab=1"/>
          <p:cNvSpPr/>
          <p:nvPr/>
        </p:nvSpPr>
        <p:spPr>
          <a:xfrm>
            <a:off x="5883815" y="563979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7_1#8fa5977c4?htil=10&amp;vaa=1&amp;vcp=1&amp;vis=1&amp;pid=0f34ba6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5726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87_2#8fa5977c4?htil=10&amp;vaa=1&amp;vcp=1&amp;vis=1&amp;pid=0f34ba620&amp;color=0,0,0&amp;vtp=1&amp;vaab=1&amp;bt=1&amp;bbb=1&amp;hb=1&amp;hs=1"/>
          <p:cNvSpPr/>
          <p:nvPr/>
        </p:nvSpPr>
        <p:spPr>
          <a:xfrm>
            <a:off x="539496" y="554400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）小林用显微镜观察到的洋葱鳞片叶内表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皮细胞是图丙中的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）。染色后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可以看到细胞器中的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着色较深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8fa5977c4.blank?vaa=1&amp;vcp=1&amp;vis=1&amp;pid=0f34ba620&amp;color=0,0,0&amp;vpa=33&amp;vtp=1&amp;vaab=1"/>
          <p:cNvSpPr/>
          <p:nvPr/>
        </p:nvSpPr>
        <p:spPr>
          <a:xfrm>
            <a:off x="3547015" y="11716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6_AN.2_1#8fa5977c4.blank?vaa=1&amp;vcp=1&amp;vis=1&amp;pid=0f34ba620&amp;color=0,0,0&amp;vpa=34&amp;vtp=1&amp;vaab=1&amp;bbb=1"/>
          <p:cNvSpPr/>
          <p:nvPr/>
        </p:nvSpPr>
        <p:spPr>
          <a:xfrm>
            <a:off x="3750215" y="179836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6" name="QB_6_BD.90_1#4cd7efd1a?htil=10&amp;vaa=1&amp;vcp=1&amp;vis=1&amp;pid=0f34ba620&amp;color=0,0,0&amp;vtp=1&amp;vaab=1&amp;bbb=1&amp;hb=1&amp;hs=1"/>
          <p:cNvSpPr/>
          <p:nvPr/>
        </p:nvSpPr>
        <p:spPr>
          <a:xfrm>
            <a:off x="539496" y="2478132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（3）在观察的过程中，当视野较暗时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调节反光镜，选用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填“平面”或“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，提高视野亮度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。在显微镜视野中找</a:t>
            </a:r>
            <a:endParaRPr lang="en-US" altLang="zh-CN" sz="2800" dirty="0"/>
          </a:p>
        </p:txBody>
      </p:sp>
      <p:sp>
        <p:nvSpPr>
          <p:cNvPr id="7" name="QB_6_AN.3_1#4cd7efd1a.blank?vaa=1&amp;vcp=1&amp;vis=1&amp;pid=0f34ba620&amp;color=0,0,0&amp;vpa=35&amp;vtp=1&amp;vaab=1&amp;bbb=1"/>
          <p:cNvSpPr/>
          <p:nvPr/>
        </p:nvSpPr>
        <p:spPr>
          <a:xfrm>
            <a:off x="3394615" y="30953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</a:t>
            </a:r>
            <a:endParaRPr lang="en-US" altLang="zh-CN" sz="2800" dirty="0"/>
          </a:p>
        </p:txBody>
      </p:sp>
      <p:sp>
        <p:nvSpPr>
          <p:cNvPr id="8" name="QB_6_AN.4_1#4cd7efd1a.blank?vaa=1&amp;vcp=1&amp;vis=1&amp;pid=0f34ba620&amp;color=0,0,0&amp;vpa=36&amp;vtp=1&amp;vaab=1"/>
          <p:cNvSpPr/>
          <p:nvPr/>
        </p:nvSpPr>
        <p:spPr>
          <a:xfrm>
            <a:off x="7661814" y="437805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endParaRPr lang="en-US" altLang="zh-CN" sz="2800" dirty="0"/>
          </a:p>
        </p:txBody>
      </p:sp>
      <p:sp>
        <p:nvSpPr>
          <p:cNvPr id="9" name="QB_6_BD.93_1#68757e065?vaa=1&amp;vcp=1&amp;vis=1&amp;pid=0f34ba620&amp;color=0,0,0&amp;vtp=1&amp;vaab=1&amp;bbb=1&amp;hs=1"/>
          <p:cNvSpPr/>
          <p:nvPr/>
        </p:nvSpPr>
        <p:spPr>
          <a:xfrm>
            <a:off x="539496" y="5677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（4）与鳞片叶相比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，管状叶细胞中特有的能量转换器是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94_1#68757e065.blank?vaa=1&amp;vcp=1&amp;vis=1&amp;pid=0f34ba620&amp;color=0,0,0&amp;vpa=37&amp;vtp=1&amp;vaab=1&amp;bbb=1"/>
          <p:cNvSpPr/>
          <p:nvPr/>
        </p:nvSpPr>
        <p:spPr>
          <a:xfrm>
            <a:off x="9262014" y="562627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11" name="QB_6_BD.90_1#4cd7efd1a?htil=10&amp;vaa=1&amp;vcp=1&amp;vis=1&amp;pid=0f34ba620&amp;color=0,0,0&amp;vtp=1&amp;vaab=1&amp;bbb=1&amp;hb=1&amp;hs=1">
            <a:extLst>
              <a:ext uri="{FF2B5EF4-FFF2-40B4-BE49-F238E27FC236}">
                <a16:creationId xmlns:a16="http://schemas.microsoft.com/office/drawing/2014/main" id="{EAF6008E-8926-722C-BF4B-4C49E64922E5}"/>
              </a:ext>
            </a:extLst>
          </p:cNvPr>
          <p:cNvSpPr/>
          <p:nvPr/>
        </p:nvSpPr>
        <p:spPr>
          <a:xfrm>
            <a:off x="539496" y="4408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到洋葱鳞片叶内表皮细胞后，可调节图丁中的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填图中标号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）使物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像更清晰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_1#f3ef43cae?htil=2&amp;vaa=1&amp;vcp=1&amp;vis=1&amp;pid=3a9700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8952" y="1540256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3_2#f3ef43cae?htil=2&amp;vaa=1&amp;vcp=1&amp;vis=1&amp;pid=3a9700bc4&amp;color=0,0,0&amp;vtp=1&amp;vaab=1&amp;bt=1&amp;bbb=1&amp;hb=1"/>
          <p:cNvSpPr/>
          <p:nvPr/>
        </p:nvSpPr>
        <p:spPr>
          <a:xfrm>
            <a:off x="539496" y="1521968"/>
            <a:ext cx="8330184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山东济南·中考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图是单目光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微镜结构图，下列叙述错误的是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5_1#f3ef43cae.bracket?vaa=1&amp;vcp=1&amp;vis=1&amp;pid=3a9700bc4&amp;color=0,0,0&amp;vpa=1&amp;vtp=1&amp;vaab=1"/>
          <p:cNvSpPr/>
          <p:nvPr/>
        </p:nvSpPr>
        <p:spPr>
          <a:xfrm>
            <a:off x="5088198" y="21832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3_3#f3ef43cae.choices?vaa=1&amp;vcp=1&amp;vis=1&amp;pid=3a9700bc4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A.转动1使镜筒下降，此时眼睛要从侧面注视4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.显微镜的放大倍数是3和4放大倍数的乘积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.调节5上的光圈可以改变视野的大小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.6是反光镜，分为凹面镜和平面镜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5_1#f36e6d027?htil=11&amp;vaa=1&amp;vcp=1&amp;vis=1&amp;pid=0f34ba6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768" y="16184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5_2#f36e6d027?htil=11&amp;vaa=1&amp;vcp=1&amp;vis=1&amp;pid=0f34ba620&amp;color=0,0,0&amp;vtp=1&amp;vaab=1&amp;bt=1&amp;bbb=1&amp;hb=1"/>
          <p:cNvSpPr/>
          <p:nvPr/>
        </p:nvSpPr>
        <p:spPr>
          <a:xfrm>
            <a:off x="539496" y="1600200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（5）与人的口腔上皮细胞相比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，洋葱鳞片叶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内表皮细胞多了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两种细胞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f36e6d027.blank?vaa=1&amp;vcp=1&amp;vis=1&amp;pid=0f34ba620&amp;color=0,0,0&amp;vpa=38&amp;vtp=1&amp;vaab=1&amp;bbb=1"/>
          <p:cNvSpPr/>
          <p:nvPr/>
        </p:nvSpPr>
        <p:spPr>
          <a:xfrm>
            <a:off x="3039014" y="22174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5" name="QB_6_AN.2_1#f36e6d027.blank?vaa=1&amp;vcp=1&amp;vis=1&amp;pid=0f34ba620&amp;color=0,0,0&amp;vpa=39&amp;vtp=1&amp;vaab=1&amp;bbb=1"/>
          <p:cNvSpPr/>
          <p:nvPr/>
        </p:nvSpPr>
        <p:spPr>
          <a:xfrm>
            <a:off x="4817015" y="2217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  <p:sp>
        <p:nvSpPr>
          <p:cNvPr id="6" name="QB_6_BD.98_1#cf2a8635e?htil=11&amp;vaa=1&amp;vcp=1&amp;vis=1&amp;pid=0f34ba620&amp;color=0,0,0&amp;vtp=1&amp;vaab=1&amp;bbb=1&amp;hb=1"/>
          <p:cNvSpPr/>
          <p:nvPr/>
        </p:nvSpPr>
        <p:spPr>
          <a:xfrm>
            <a:off x="539496" y="3523932"/>
            <a:ext cx="7031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）洋葱鳞片叶内表皮在结构层次上属于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填“细胞”或“组织”或“器官”）。</a:t>
            </a:r>
            <a:endParaRPr lang="en-US" altLang="zh-CN" sz="2800" dirty="0"/>
          </a:p>
        </p:txBody>
      </p:sp>
      <p:sp>
        <p:nvSpPr>
          <p:cNvPr id="7" name="QB_6_AN.99_1#cf2a8635e.blank?vaa=1&amp;vcp=1&amp;vis=1&amp;pid=0f34ba620&amp;color=0,0,0&amp;vpa=40&amp;vtp=1&amp;vaab=1&amp;bbb=1"/>
          <p:cNvSpPr/>
          <p:nvPr/>
        </p:nvSpPr>
        <p:spPr>
          <a:xfrm>
            <a:off x="549815" y="412019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f3ef43cae?htil=1&amp;vaa=1&amp;vcp=1&amp;vis=1&amp;pid=3a9700b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572688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f3ef43cae?htil=1&amp;vaa=1&amp;vcp=1&amp;vis=1&amp;pid=3a9700bc4&amp;color=0,0,0&amp;vtp=1&amp;vaab=1&amp;bt=1&amp;bbb=1&amp;hb=1&amp;hs=1"/>
          <p:cNvSpPr/>
          <p:nvPr/>
        </p:nvSpPr>
        <p:spPr>
          <a:xfrm>
            <a:off x="539496" y="554400"/>
            <a:ext cx="833018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掌握单目光学显微镜的使用方法是解题的关键。图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中1是粗准焦螺旋、2是细准焦螺旋、3是目镜、4是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物镜、5是遮光器、6是反光镜。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转动粗准焦螺旋使镜筒下降，此时眼睛要从侧面注视物镜，以免压坏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玻片标本；显微镜的放大倍数是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目镜和物镜放大倍数的乘积；调节光圈可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以改变视野的亮度，视野亮时使用小光圈，视野暗时使用大光圈，光圈没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有放大功能，不能改变视野的大小；反光镜分为凹面镜和平面镜，光线强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时使用平面镜，光线弱时使用凹面镜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C_4_EX.1_1#f3ef43cae?htil=1&amp;vaa=1&amp;vcp=1&amp;vis=1&amp;pid=3a9700bc4&amp;color=0,0,0&amp;vtp=1&amp;vaab=1&amp;bt=1&amp;bbb=1&amp;hb=1&amp;hs=1">
            <a:extLst>
              <a:ext uri="{FF2B5EF4-FFF2-40B4-BE49-F238E27FC236}">
                <a16:creationId xmlns:a16="http://schemas.microsoft.com/office/drawing/2014/main" id="{08C2E1C9-B510-BE15-F380-A47905111CA3}"/>
              </a:ext>
            </a:extLst>
          </p:cNvPr>
          <p:cNvSpPr/>
          <p:nvPr/>
        </p:nvSpPr>
        <p:spPr>
          <a:xfrm>
            <a:off x="443469" y="4358597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a1b53478d?vaa=1&amp;vcp=1&amp;vis=1&amp;pid=3a9700bc4&amp;color=0,0,0&amp;vtp=1&amp;vaab=1&amp;bbb=1&amp;hb=1">
            <a:extLst>
              <a:ext uri="{FF2B5EF4-FFF2-40B4-BE49-F238E27FC236}">
                <a16:creationId xmlns:a16="http://schemas.microsoft.com/office/drawing/2014/main" id="{E4608BDE-387D-CB90-97D8-E0970E13FA98}"/>
              </a:ext>
            </a:extLst>
          </p:cNvPr>
          <p:cNvSpPr/>
          <p:nvPr/>
        </p:nvSpPr>
        <p:spPr>
          <a:xfrm>
            <a:off x="539496" y="32002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正确识记动植物细胞的异同点是解题的关键。植物细胞的基本结构：细胞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壁、细胞膜、细胞质、细胞核、叶绿体、线粒体、液泡。动物细胞的基本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结构：细胞膜、细胞质、细胞核、线粒体。因此与动物细胞相比，植物细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胞中特有的结构是细胞壁、液泡、叶绿体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6_1#a1b53478d?vaa=1&amp;vcp=1&amp;vis=1&amp;pid=3a9700bc4&amp;color=0,0,0&amp;vtp=1&amp;vaab=1&amp;bbb=1&amp;hb=1">
            <a:extLst>
              <a:ext uri="{FF2B5EF4-FFF2-40B4-BE49-F238E27FC236}">
                <a16:creationId xmlns:a16="http://schemas.microsoft.com/office/drawing/2014/main" id="{957F0044-DAEF-FEE6-EDEB-D9F7E52B8934}"/>
              </a:ext>
            </a:extLst>
          </p:cNvPr>
          <p:cNvSpPr/>
          <p:nvPr/>
        </p:nvSpPr>
        <p:spPr>
          <a:xfrm>
            <a:off x="539496" y="5551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植物细胞与动物细胞有不同的结构，下列示意图属于植物细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6_2#a1b53478d.choices?vaa=1&amp;vcp=1&amp;vis=1&amp;pid=3a9700bc4&amp;color=0,0,0&amp;vtp=1&amp;vaab=1&amp;bbb=1">
            <a:extLst>
              <a:ext uri="{FF2B5EF4-FFF2-40B4-BE49-F238E27FC236}">
                <a16:creationId xmlns:a16="http://schemas.microsoft.com/office/drawing/2014/main" id="{28A9AC7C-09D2-5C75-E240-257329CAFAA1}"/>
              </a:ext>
            </a:extLst>
          </p:cNvPr>
          <p:cNvSpPr/>
          <p:nvPr/>
        </p:nvSpPr>
        <p:spPr>
          <a:xfrm>
            <a:off x="539496" y="1389338"/>
            <a:ext cx="11109960" cy="1801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6100"/>
              </a:lnSpc>
              <a:tabLst>
                <a:tab pos="3507740" algn="l"/>
                <a:tab pos="6177280" algn="l"/>
                <a:tab pos="8618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4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6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8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7" name="QC_4_AN.8_1#a1b53478d.bracket?vaa=1&amp;vcp=1&amp;vis=1&amp;pid=3a9700bc4&amp;color=0,0,0&amp;vpa=2&amp;vtp=1&amp;vaab=1">
            <a:extLst>
              <a:ext uri="{FF2B5EF4-FFF2-40B4-BE49-F238E27FC236}">
                <a16:creationId xmlns:a16="http://schemas.microsoft.com/office/drawing/2014/main" id="{969413F6-45F0-C34A-A313-6B9315392349}"/>
              </a:ext>
            </a:extLst>
          </p:cNvPr>
          <p:cNvSpPr/>
          <p:nvPr/>
        </p:nvSpPr>
        <p:spPr>
          <a:xfrm>
            <a:off x="1883314" y="118947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8" name="QC_4_BD.6_2#a1b53478d.choice_image?vaa=1&amp;vcp=1&amp;vis=1&amp;pid=3a9700bc4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EDD831FA-4EDF-0E08-4AC5-AB0DD44CE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2112159"/>
            <a:ext cx="2148840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4_BD.6_2#a1b53478d.choice_image?vaa=1&amp;vcp=1&amp;vis=1&amp;pid=3a9700bc4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31FDCBCD-B4E2-B56B-76E1-7B9AB9827A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2706" y="1929279"/>
            <a:ext cx="137160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4_BD.6_2#a1b53478d.choice_image?vaa=1&amp;vcp=1&amp;vis=1&amp;pid=3a9700bc4&amp;color=0,0,0&amp;tib=255,255,255&amp;iip=3&amp;vtp=1&amp;vaab=1" descr="preencoded.png">
            <a:extLst>
              <a:ext uri="{FF2B5EF4-FFF2-40B4-BE49-F238E27FC236}">
                <a16:creationId xmlns:a16="http://schemas.microsoft.com/office/drawing/2014/main" id="{5A547BD5-75B7-B288-F199-B1BC994C417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9678" y="1819551"/>
            <a:ext cx="108813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4_BD.6_2#a1b53478d.choice_image?vaa=1&amp;vcp=1&amp;vis=1&amp;pid=3a9700bc4&amp;color=0,0,0&amp;tib=255,255,255&amp;iip=4&amp;vtp=1&amp;vaab=1" descr="preencoded.png">
            <a:extLst>
              <a:ext uri="{FF2B5EF4-FFF2-40B4-BE49-F238E27FC236}">
                <a16:creationId xmlns:a16="http://schemas.microsoft.com/office/drawing/2014/main" id="{F904D599-B4A5-038E-CE4A-319C898E0C2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2111" y="1389783"/>
            <a:ext cx="133502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6232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a21d66bc8?vaa=1&amp;vcp=1&amp;vis=1&amp;pid=3a9700bc4&amp;color=0,0,0&amp;mp=1&amp;vtp=1&amp;vaab=1&amp;bt=1&amp;bbb=1"/>
          <p:cNvSpPr/>
          <p:nvPr/>
        </p:nvSpPr>
        <p:spPr>
          <a:xfrm>
            <a:off x="539496" y="1486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下图表示人体的结构层次，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4_BD.10_2#a21d66bc8?vaa=1&amp;vcp=1&amp;vis=1&amp;pid=3a9700bc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2172557"/>
            <a:ext cx="5888736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11_1#a21d66bc8.bracket?vaa=1&amp;vcp=1&amp;vis=1&amp;pid=3a9700bc4&amp;color=0,0,0&amp;mp=1&amp;vpa=3&amp;vtp=1&amp;vaab=1"/>
          <p:cNvSpPr/>
          <p:nvPr/>
        </p:nvSpPr>
        <p:spPr>
          <a:xfrm>
            <a:off x="10425653" y="14730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10_3#a21d66bc8.choices?vaa=1&amp;vcp=1&amp;vis=1&amp;pid=3a9700bc4&amp;color=0,0,0&amp;vtp=1&amp;vaab=1&amp;bbb=1"/>
          <p:cNvSpPr/>
          <p:nvPr/>
        </p:nvSpPr>
        <p:spPr>
          <a:xfrm>
            <a:off x="539496" y="28329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A.细胞经过分化形成不同的甲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.与柳树相比，人体的结构层次中多了丙层次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.人的皮肤、血液属于乙层次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.从图中可以看出细胞是人体结构的基本单位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a21d66bc8?vaa=1&amp;vcp=1&amp;vis=1&amp;pid=3a9700bc4&amp;color=0,0,0&amp;vtp=1&amp;vaab=1&amp;bbb=1&amp;hb=1">
                <a:extLst>
                  <a:ext uri="{FF2B5EF4-FFF2-40B4-BE49-F238E27FC236}">
                    <a16:creationId xmlns:a16="http://schemas.microsoft.com/office/drawing/2014/main" id="{E5E5088E-6717-E926-9A61-7A76A6C54C5D}"/>
                  </a:ext>
                </a:extLst>
              </p:cNvPr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明确生物体的结构层次。人体的结构层次从微观到宏观依次是细胞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人体。细胞是人体结构和功能的基本单位；甲是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组织，是细胞分化的结果；乙是器官，人的皮肤属于器官，血液属于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组织；丙是系统，与柳树相比，人体的结构层次中多了“系统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a21d66bc8?vaa=1&amp;vcp=1&amp;vis=1&amp;pid=3a9700bc4&amp;color=0,0,0&amp;vtp=1&amp;vaab=1&amp;bbb=1&amp;hb=1">
                <a:extLst>
                  <a:ext uri="{FF2B5EF4-FFF2-40B4-BE49-F238E27FC236}">
                    <a16:creationId xmlns:a16="http://schemas.microsoft.com/office/drawing/2014/main" id="{E5E5088E-6717-E926-9A61-7A76A6C54C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b="-353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75784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a21eff145?vaa=1&amp;vcp=1&amp;vis=1&amp;pid=3a9700bc4&amp;color=0,0,0&amp;vtp=1&amp;vaab=1&amp;bt=1&amp;bbb=1&amp;hb=1"/>
          <p:cNvSpPr/>
          <p:nvPr/>
        </p:nvSpPr>
        <p:spPr>
          <a:xfrm>
            <a:off x="539496" y="63179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陕西·中考）图一是显微镜及遮光器的放大图；图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眼球结构模型；图三的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①~④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是从眼球模型中依次取出的结构。遮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上的光圈可以控制显微镜的进光量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，①~④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中相当于遮光器的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4_1#a21eff145.bracket?vaa=1&amp;vcp=1&amp;vis=1&amp;pid=3a9700bc4&amp;color=0,0,0&amp;vpa=4&amp;vtp=1&amp;vaab=1"/>
          <p:cNvSpPr/>
          <p:nvPr/>
        </p:nvSpPr>
        <p:spPr>
          <a:xfrm>
            <a:off x="10337032" y="1950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4_BD.12_2#a21eff145?vaa=1&amp;vcp=1&amp;vis=1&amp;pid=3a9700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550" y="2864224"/>
            <a:ext cx="6769410" cy="202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2_3#a21eff145.choices?vaa=1&amp;vcp=1&amp;vis=1&amp;pid=3a9700bc4&amp;color=0,0,0&amp;vtp=1&amp;vaab=1&amp;bbb=1"/>
          <p:cNvSpPr/>
          <p:nvPr/>
        </p:nvSpPr>
        <p:spPr>
          <a:xfrm>
            <a:off x="539496" y="50224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endParaRPr lang="en-US" altLang="zh-CN" sz="2800" dirty="0"/>
          </a:p>
        </p:txBody>
      </p:sp>
      <p:sp>
        <p:nvSpPr>
          <p:cNvPr id="6" name="QC_4_AS.1_1#a21eff145?vaa=1&amp;vcp=1&amp;vis=1&amp;pid=3a9700bc4&amp;color=0,0,0&amp;vtp=1&amp;vaab=1&amp;bbb=1"/>
          <p:cNvSpPr/>
          <p:nvPr/>
        </p:nvSpPr>
        <p:spPr>
          <a:xfrm>
            <a:off x="539496" y="56458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是虹膜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中央是瞳孔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可以通过光线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1459</Words>
  <Application>Microsoft Office PowerPoint</Application>
  <PresentationFormat>宽屏</PresentationFormat>
  <Paragraphs>268</Paragraphs>
  <Slides>40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2024-11-18T02:55:41Z</dcterms:created>
  <dcterms:modified xsi:type="dcterms:W3CDTF">2025-08-27T11:27:22Z</dcterms:modified>
  <cp:category/>
  <cp:contentStatus/>
</cp:coreProperties>
</file>