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21" r:id="rId56"/>
    <p:sldId id="311" r:id="rId57"/>
    <p:sldId id="312" r:id="rId58"/>
    <p:sldId id="313" r:id="rId59"/>
    <p:sldId id="314" r:id="rId60"/>
    <p:sldId id="322" r:id="rId61"/>
    <p:sldId id="315" r:id="rId62"/>
    <p:sldId id="316" r:id="rId63"/>
    <p:sldId id="317" r:id="rId64"/>
    <p:sldId id="318" r:id="rId6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621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db7a2c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6336554-1D83-4C97-990F-286A40B4E15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隋唐时期：繁荣与开放的时代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db7a2c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D825D09-9268-46E2-9717-9A4B584CE3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c11ea81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7a5cc0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da6a2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a4976e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c11ea81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7a5cc0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da6a2a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a4976e4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隋唐时期：繁荣与开放的时代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db7a2c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5CD086-0CAC-495C-ABE1-684FD3B8F8B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c11ea81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7a5cc0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da6a2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a4976e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c11ea81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7a5cc0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da6a2a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a4976e4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隋唐时期：繁荣与开放的时代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EE95762-21DE-ED4B-243B-5E263AB8533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9B862FF-8613-4713-AE6A-D068E234C6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3EB213-106B-47A4-B59F-18DECB05935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c11ea81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7a5cc0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da6a2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a4976e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c11ea81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7a5cc0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da6a2a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a4976e4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2A85459-EFD0-4BDC-BEBF-E6E10EA19F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c11ea81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7a5cc0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da6a2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a4976e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c11ea81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7a5cc0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da6a2a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a4976e4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1f0555789?colgroup=2,2,10,1,2,8&amp;vcp=1&amp;pid=4f231e07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333980"/>
              </p:ext>
            </p:extLst>
          </p:nvPr>
        </p:nvGraphicFramePr>
        <p:xfrm>
          <a:off x="539496" y="2402046"/>
          <a:ext cx="11114399" cy="2794000"/>
        </p:xfrm>
        <a:graphic>
          <a:graphicData uri="http://schemas.openxmlformats.org/drawingml/2006/table">
            <a:tbl>
              <a:tblPr/>
              <a:tblGrid>
                <a:gridCol w="1165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1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024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28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54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41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585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加强了南北地区政治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经济和文化交流（但加重了人民负担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激化了社会矛盾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加速了隋朝的灭亡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连接海河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钱塘江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1f0555789?colgroup=2,2,10,1,2,8&amp;vcp=1&amp;pid=4f231e074&amp;color=0,0,0&amp;mp=1&amp;vtp=1&amp;vaab=1&amp;bt=1&amp;bbb=1">
            <a:extLst>
              <a:ext uri="{FF2B5EF4-FFF2-40B4-BE49-F238E27FC236}">
                <a16:creationId xmlns:a16="http://schemas.microsoft.com/office/drawing/2014/main" id="{457A4F7D-F2AD-E2A4-BE3B-7EFF305E4C7C}"/>
              </a:ext>
            </a:extLst>
          </p:cNvPr>
          <p:cNvSpPr txBox="1"/>
          <p:nvPr/>
        </p:nvSpPr>
        <p:spPr>
          <a:xfrm>
            <a:off x="10935750" y="16936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1f0555789?colgroup=3,3,8,3,9&amp;vcp=1&amp;pid=4f231e07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595918"/>
              </p:ext>
            </p:extLst>
          </p:nvPr>
        </p:nvGraphicFramePr>
        <p:xfrm>
          <a:off x="539496" y="2030412"/>
          <a:ext cx="11112285" cy="2797176"/>
        </p:xfrm>
        <a:graphic>
          <a:graphicData uri="http://schemas.openxmlformats.org/drawingml/2006/table">
            <a:tbl>
              <a:tblPr/>
              <a:tblGrid>
                <a:gridCol w="1458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0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00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09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856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3981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举取士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世家大族垄断选官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雏形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隋文帝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初步建立起通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选拔人才的制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隋炀帝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进士科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选官标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1f0555789?colgroup=3,3,22&amp;vcp=1&amp;pid=4f231e07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25693"/>
              </p:ext>
            </p:extLst>
          </p:nvPr>
        </p:nvGraphicFramePr>
        <p:xfrm>
          <a:off x="539496" y="1827974"/>
          <a:ext cx="11114842" cy="3906648"/>
        </p:xfrm>
        <a:graphic>
          <a:graphicData uri="http://schemas.openxmlformats.org/drawingml/2006/table">
            <a:tbl>
              <a:tblPr/>
              <a:tblGrid>
                <a:gridCol w="1442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567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举取士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（1）政治：是中国古代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选官制度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的一大变革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在选官和用人上的权力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扩大了官吏选拔的范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促进了社会阶层的流动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（2）教育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：推动了教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育的发展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（3）对后世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：成为历朝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选拔官吏的主要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一直维持了约1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300年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隋朝的灭亡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隋炀帝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的残暴统治激化了社会矛盾（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根本原因）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618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f0555789?colgroup=3,3,22&amp;vcp=1&amp;pid=4f231e074&amp;color=0,0,0&amp;mp=1&amp;vtp=1&amp;vaab=1&amp;bt=1&amp;bbb=1">
            <a:extLst>
              <a:ext uri="{FF2B5EF4-FFF2-40B4-BE49-F238E27FC236}">
                <a16:creationId xmlns:a16="http://schemas.microsoft.com/office/drawing/2014/main" id="{7DFC6995-1160-11BD-1E0E-59BA2D13EB37}"/>
              </a:ext>
            </a:extLst>
          </p:cNvPr>
          <p:cNvSpPr txBox="1"/>
          <p:nvPr/>
        </p:nvSpPr>
        <p:spPr>
          <a:xfrm>
            <a:off x="10936192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2c45fc8f?vcp=1&amp;pid=a20eab29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ba34bf48?sp=1&amp;vcp=1&amp;pid=22c45fc8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科举制的沿革、特点与启示</a:t>
            </a:r>
            <a:endParaRPr lang="en-US" altLang="zh-CN" sz="2800" dirty="0"/>
          </a:p>
        </p:txBody>
      </p:sp>
      <p:pic>
        <p:nvPicPr>
          <p:cNvPr id="4" name="P_7_BD#1ba34bf48?vcp=1&amp;pid=22c45fc8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82fae871?vcp=1&amp;pid=a20eab29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cc54353f9?iti=1&amp;htil=1&amp;vcp=1&amp;pid=282fae87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536" y="1862119"/>
            <a:ext cx="4187952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cc54353f9?iti=2&amp;htil=1&amp;vcp=1&amp;pid=282fae87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7256" y="1295191"/>
            <a:ext cx="6062472" cy="368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cc54353f9?iti=1&amp;htil=1&amp;vcp=1&amp;pid=282fae871&amp;color=0,0,0&amp;vtp=1&amp;vaab=1&amp;bbb=1"/>
          <p:cNvSpPr/>
          <p:nvPr/>
        </p:nvSpPr>
        <p:spPr>
          <a:xfrm>
            <a:off x="2201831" y="5107223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隋文帝像</a:t>
            </a:r>
            <a:endParaRPr lang="en-US" altLang="zh-CN" sz="2800" dirty="0"/>
          </a:p>
        </p:txBody>
      </p:sp>
      <p:sp>
        <p:nvSpPr>
          <p:cNvPr id="6" name="P_7_BD#cc54353f9?iti=2&amp;htil=1&amp;vcp=1&amp;pid=282fae871&amp;color=0,0,0&amp;vtp=1&amp;vaab=1&amp;bbb=1"/>
          <p:cNvSpPr/>
          <p:nvPr/>
        </p:nvSpPr>
        <p:spPr>
          <a:xfrm>
            <a:off x="7045611" y="5107223"/>
            <a:ext cx="2925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隋朝大运河示意图</a:t>
            </a:r>
            <a:endParaRPr lang="en-US" altLang="zh-CN" sz="2800" dirty="0"/>
          </a:p>
        </p:txBody>
      </p:sp>
      <p:pic>
        <p:nvPicPr>
          <p:cNvPr id="7" name="图片 6" descr="隋文帝.jpg"/>
          <p:cNvPicPr/>
          <p:nvPr/>
        </p:nvPicPr>
        <p:blipFill>
          <a:blip r:embed="rId5"/>
          <a:srcRect l="7792" r="10390"/>
          <a:stretch>
            <a:fillRect/>
          </a:stretch>
        </p:blipFill>
        <p:spPr>
          <a:xfrm>
            <a:off x="859536" y="1862119"/>
            <a:ext cx="2647939" cy="31181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ed8a9b7d?vcp=1&amp;pid=a20eab29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8eac386b4?sp=1&amp;vcp=1&amp;pid=ded8a9b7d&amp;color=0,0,0&amp;vtp=1&amp;vaab=1&amp;bb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完成统一但迅速灭亡的王朝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隋朝统一全国的原因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隋为灭陈准备充分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隋文帝决策正确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民渴望统一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北方民族交融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南方经济发展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北方各族基本完成封建化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隋朝和秦朝的相似之处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结束分裂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完成统一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统治时间短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世而亡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建立了影响深远的制度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兴修了举世闻名的工程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因暴政导致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农民起义爆发而灭亡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210625a?vcp=1&amp;pid=b17a5cc02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从“贞观之治”到“开元盛世”（2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7bce499c8?vcp=1&amp;pid=42210625a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663f5d9f?vcp=1&amp;pid=7bce499c8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贞观之治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开元盛世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知道唐朝兴盛的原因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8e2ec4b3?vcp=1&amp;pid=4221062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78fe1af84?colgroup=5,24&amp;vcp=1&amp;pid=18e2ec4b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860281"/>
              </p:ext>
            </p:extLst>
          </p:nvPr>
        </p:nvGraphicFramePr>
        <p:xfrm>
          <a:off x="539496" y="1295191"/>
          <a:ext cx="11112760" cy="2242440"/>
        </p:xfrm>
        <a:graphic>
          <a:graphicData uri="http://schemas.openxmlformats.org/drawingml/2006/table">
            <a:tbl>
              <a:tblPr/>
              <a:tblGrid>
                <a:gridCol w="1079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97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58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唐朝的建立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618年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李渊称帝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建立唐朝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“贞观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之治”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626年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李世民即位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次年改年号为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贞观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他就是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唐太宗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他统治期间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政治比较清明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经济得到进一步发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国力增强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文教昌盛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78fe1af84?colgroup=2,2,24&amp;vcp=1&amp;pid=18e2ec4b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757613"/>
              </p:ext>
            </p:extLst>
          </p:nvPr>
        </p:nvGraphicFramePr>
        <p:xfrm>
          <a:off x="539496" y="1556480"/>
          <a:ext cx="11112760" cy="4449636"/>
        </p:xfrm>
        <a:graphic>
          <a:graphicData uri="http://schemas.openxmlformats.org/drawingml/2006/table">
            <a:tbl>
              <a:tblPr/>
              <a:tblGrid>
                <a:gridCol w="1079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97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58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贞观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之治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（1）用人：勤于政事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虚心纳谏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（魏征）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广纳贤才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知人善任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（房玄龄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杜如晦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（2）政治：进一步完善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三省六部制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制定法律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减省刑罚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增加科举考试科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进士科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逐渐成为最重要的科目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严格考察各级官吏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的政绩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（3）经济：减轻人民的劳役负担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（4）军事：发兵击败东突厥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加强对西域的统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（5）民族关系：实行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的民族政策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被尊奉为各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天可汗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78fe1af84?colgroup=2,2,24&amp;vcp=1&amp;pid=18e2ec4b3&amp;color=0,0,0&amp;vtp=1&amp;vaab=1&amp;bt=1&amp;bbb=1">
            <a:extLst>
              <a:ext uri="{FF2B5EF4-FFF2-40B4-BE49-F238E27FC236}">
                <a16:creationId xmlns:a16="http://schemas.microsoft.com/office/drawing/2014/main" id="{63C66914-E298-6234-3244-E0913F63F12A}"/>
              </a:ext>
            </a:extLst>
          </p:cNvPr>
          <p:cNvSpPr txBox="1"/>
          <p:nvPr/>
        </p:nvSpPr>
        <p:spPr>
          <a:xfrm>
            <a:off x="10934110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78fe1af84?colgroup=2,2,15,9&amp;vcp=1&amp;pid=18e2ec4b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773163"/>
              </p:ext>
            </p:extLst>
          </p:nvPr>
        </p:nvGraphicFramePr>
        <p:xfrm>
          <a:off x="539496" y="2072068"/>
          <a:ext cx="11082528" cy="3880486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86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850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12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女皇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武则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唯一的女皇帝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7300"/>
                        </a:lnSpc>
                      </a:pPr>
                      <a:r>
                        <a:rPr lang="en-US" altLang="zh-CN" sz="15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打击敌对的官僚贵族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殿试制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减轻人民负担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重视发展生产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社会经济持续发展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人口持续增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边疆得到巩固和开拓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为后来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开元盛世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局面的出现奠定了基础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78fe1af84.table_image?iti=3&amp;tii=2&amp;vcp=1&amp;pid=18e2ec4b3&amp;color=0,0,0&amp;mp=1&amp;vtp=1&amp;vaab=1&amp;bbb=1"/>
          <p:cNvSpPr/>
          <p:nvPr/>
        </p:nvSpPr>
        <p:spPr>
          <a:xfrm>
            <a:off x="9027827" y="4814030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武则天像</a:t>
            </a:r>
            <a:endParaRPr lang="en-US" altLang="zh-CN" sz="2800" dirty="0"/>
          </a:p>
        </p:txBody>
      </p:sp>
      <p:sp>
        <p:nvSpPr>
          <p:cNvPr id="2" name="P_7_BD#78fe1af84?colgroup=2,2,15,9&amp;vcp=1&amp;pid=18e2ec4b3&amp;color=0,0,0&amp;mp=1&amp;vtp=1&amp;vaab=1&amp;bt=1&amp;bbb=1">
            <a:extLst>
              <a:ext uri="{FF2B5EF4-FFF2-40B4-BE49-F238E27FC236}">
                <a16:creationId xmlns:a16="http://schemas.microsoft.com/office/drawing/2014/main" id="{DEDE633B-7660-3F28-2D5B-66F9A5BF9226}"/>
              </a:ext>
            </a:extLst>
          </p:cNvPr>
          <p:cNvSpPr txBox="1"/>
          <p:nvPr/>
        </p:nvSpPr>
        <p:spPr>
          <a:xfrm>
            <a:off x="10903879" y="1363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武则天.jpeg"/>
          <p:cNvPicPr/>
          <p:nvPr/>
        </p:nvPicPr>
        <p:blipFill>
          <a:blip r:embed="rId3"/>
          <a:srcRect l="14338" t="7220" r="17042" b="21127"/>
          <a:stretch>
            <a:fillRect/>
          </a:stretch>
        </p:blipFill>
        <p:spPr>
          <a:xfrm>
            <a:off x="8811298" y="2372582"/>
            <a:ext cx="1883664" cy="24414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78fe1af84?colgroup=2,2,25&amp;vcp=1&amp;pid=18e2ec4b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493158"/>
              </p:ext>
            </p:extLst>
          </p:nvPr>
        </p:nvGraphicFramePr>
        <p:xfrm>
          <a:off x="539496" y="2105342"/>
          <a:ext cx="11112760" cy="3351912"/>
        </p:xfrm>
        <a:graphic>
          <a:graphicData uri="http://schemas.openxmlformats.org/drawingml/2006/table">
            <a:tbl>
              <a:tblPr/>
              <a:tblGrid>
                <a:gridCol w="898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87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元盛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唐玄宗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在位的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年号为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当时政治稳定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经济繁荣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国库充盈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民众生活安定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唐朝国力达到前所未有的强大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鼎盛时期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重用贤能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（姚崇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宋璟）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实施一系列改革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整顿吏治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裁减冗员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（2）经济：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改革税制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（3）文化：注重文教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编修经籍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8fe1af84?colgroup=2,2,25&amp;vcp=1&amp;pid=18e2ec4b3&amp;color=0,0,0&amp;mp=1&amp;vtp=1&amp;vaab=1&amp;bt=1&amp;bbb=1">
            <a:extLst>
              <a:ext uri="{FF2B5EF4-FFF2-40B4-BE49-F238E27FC236}">
                <a16:creationId xmlns:a16="http://schemas.microsoft.com/office/drawing/2014/main" id="{0D2E322F-2DA9-8C98-DBD0-19E7E18D9C6B}"/>
              </a:ext>
            </a:extLst>
          </p:cNvPr>
          <p:cNvSpPr txBox="1"/>
          <p:nvPr/>
        </p:nvSpPr>
        <p:spPr>
          <a:xfrm>
            <a:off x="10934110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3d3c456f?vcp=1&amp;pid=4221062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9a6464f03?sp=1&amp;vcp=1&amp;pid=53d3c456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隋唐制度的变化、创新与启示</a:t>
            </a:r>
            <a:endParaRPr lang="en-US" altLang="zh-CN" sz="2800" dirty="0"/>
          </a:p>
        </p:txBody>
      </p:sp>
      <p:pic>
        <p:nvPicPr>
          <p:cNvPr id="4" name="P_7_BD#9a6464f03?vcp=1&amp;pid=53d3c456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369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a9c9daf7?vcp=1&amp;pid=4221062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4" name="P_7_BD#a40611ee9?iti=5&amp;htil=1&amp;vcp=1&amp;pid=0a9c9da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5152" y="1295191"/>
            <a:ext cx="6894576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a40611ee9?iti=4&amp;htil=1&amp;vcp=1&amp;pid=0a9c9daf7&amp;color=0,0,0&amp;vtp=1&amp;vaab=1&amp;bbb=1"/>
          <p:cNvSpPr/>
          <p:nvPr/>
        </p:nvSpPr>
        <p:spPr>
          <a:xfrm>
            <a:off x="1781207" y="4357415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唐太宗像</a:t>
            </a:r>
            <a:endParaRPr lang="en-US" altLang="zh-CN" sz="2800" dirty="0"/>
          </a:p>
        </p:txBody>
      </p:sp>
      <p:sp>
        <p:nvSpPr>
          <p:cNvPr id="6" name="P_7_BD#a40611ee9?iti=5&amp;htil=1&amp;vcp=1&amp;pid=0a9c9daf7&amp;color=0,0,0&amp;vtp=1&amp;vaab=1&amp;bbb=1"/>
          <p:cNvSpPr/>
          <p:nvPr/>
        </p:nvSpPr>
        <p:spPr>
          <a:xfrm>
            <a:off x="6629560" y="4357415"/>
            <a:ext cx="2925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三省六部制示意图</a:t>
            </a:r>
            <a:endParaRPr lang="en-US" altLang="zh-CN" sz="2800" dirty="0"/>
          </a:p>
        </p:txBody>
      </p:sp>
      <p:pic>
        <p:nvPicPr>
          <p:cNvPr id="7" name="图片 6" descr="李世民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6571" y="1414064"/>
            <a:ext cx="1446936" cy="2807462"/>
          </a:xfrm>
          <a:prstGeom prst="rect">
            <a:avLst/>
          </a:prstGeom>
        </p:spPr>
      </p:pic>
      <p:pic>
        <p:nvPicPr>
          <p:cNvPr id="8" name="图片 7" descr="360截图1851071559638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3507" y="1100166"/>
            <a:ext cx="2043904" cy="20439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c5946301?vcp=1&amp;pid=b17a5cc02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盛唐气象（2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bc9a5a550?vcp=1&amp;pid=2c594630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1f81be67?vcp=1&amp;pid=bc9a5a550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了解文成公主入藏等史事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文学艺术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民族交往等方面认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识唐朝在世界历史上的重要地位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d883e38e?vcp=1&amp;pid=2c594630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6" name="P_7_BD#ad817381a?colgroup=3,2,24&amp;vcp=1&amp;pid=3d883e38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586674"/>
              </p:ext>
            </p:extLst>
          </p:nvPr>
        </p:nvGraphicFramePr>
        <p:xfrm>
          <a:off x="539496" y="1295191"/>
          <a:ext cx="11112681" cy="3351912"/>
        </p:xfrm>
        <a:graphic>
          <a:graphicData uri="http://schemas.openxmlformats.org/drawingml/2006/table">
            <a:tbl>
              <a:tblPr/>
              <a:tblGrid>
                <a:gridCol w="1298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0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垦田面积扩大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农业生产技术改进（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曲辕犁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筒车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重视兴修水利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（1）纺织业：品种繁多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丝织工艺水平最高（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蜀锦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2）陶瓷业：生产水平也很高（越窑的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邢窑的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闻名中外的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唐三彩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（3）其他：造船业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造纸业等都颇具规模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ad817381a?colgroup=3,2,24&amp;vcp=1&amp;pid=3d883e3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501477"/>
              </p:ext>
            </p:extLst>
          </p:nvPr>
        </p:nvGraphicFramePr>
        <p:xfrm>
          <a:off x="539496" y="2943320"/>
          <a:ext cx="11112681" cy="1675956"/>
        </p:xfrm>
        <a:graphic>
          <a:graphicData uri="http://schemas.openxmlformats.org/drawingml/2006/table">
            <a:tbl>
              <a:tblPr/>
              <a:tblGrid>
                <a:gridCol w="1298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0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十分繁荣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水陆交通发达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贸易往来频繁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是当时中国政治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经济和文化交往的中心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也是一座国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际性的大都会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ad817381a?colgroup=3,2,24&amp;vcp=1&amp;pid=3d883e38e&amp;color=0,0,0&amp;mp=1&amp;vtp=1&amp;vaab=1&amp;bt=1&amp;bbb=1">
            <a:extLst>
              <a:ext uri="{FF2B5EF4-FFF2-40B4-BE49-F238E27FC236}">
                <a16:creationId xmlns:a16="http://schemas.microsoft.com/office/drawing/2014/main" id="{DF0B3DFE-A7EF-6B17-A39D-F8C02EE986F0}"/>
              </a:ext>
            </a:extLst>
          </p:cNvPr>
          <p:cNvSpPr txBox="1"/>
          <p:nvPr/>
        </p:nvSpPr>
        <p:spPr>
          <a:xfrm>
            <a:off x="10934032" y="2234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ad817381a?colgroup=3,2,24&amp;vcp=1&amp;pid=3d883e3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627828"/>
              </p:ext>
            </p:extLst>
          </p:nvPr>
        </p:nvGraphicFramePr>
        <p:xfrm>
          <a:off x="539496" y="1827974"/>
          <a:ext cx="11112681" cy="3906648"/>
        </p:xfrm>
        <a:graphic>
          <a:graphicData uri="http://schemas.openxmlformats.org/drawingml/2006/table">
            <a:tbl>
              <a:tblPr/>
              <a:tblGrid>
                <a:gridCol w="1298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0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往与交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唐太宗实行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开明的民族政策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被尊奉为各族的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“天可汗”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先后击败东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西突厥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加强对西域的统治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设置机构：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先后设置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安西都护府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北庭都护府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辖西域的天山南北地区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册封：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唐玄宗封渤海国首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领为渤海郡王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封回纥首领为怀仁可汗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封南诏首领为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云南王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唐太宗把文成公主嫁给松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赞干布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唐中宗把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金城公主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嫁给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赤德祖赞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d817381a?colgroup=3,2,24&amp;vcp=1&amp;pid=3d883e38e&amp;color=0,0,0&amp;mp=1&amp;vtp=1&amp;vaab=1&amp;bt=1&amp;bbb=1">
            <a:extLst>
              <a:ext uri="{FF2B5EF4-FFF2-40B4-BE49-F238E27FC236}">
                <a16:creationId xmlns:a16="http://schemas.microsoft.com/office/drawing/2014/main" id="{61F2DEE6-534F-F0F6-3326-C45A07CEB63E}"/>
              </a:ext>
            </a:extLst>
          </p:cNvPr>
          <p:cNvSpPr txBox="1"/>
          <p:nvPr/>
        </p:nvSpPr>
        <p:spPr>
          <a:xfrm>
            <a:off x="10934032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ad817381a?colgroup=3,2,24&amp;vcp=1&amp;pid=3d883e3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660011"/>
              </p:ext>
            </p:extLst>
          </p:nvPr>
        </p:nvGraphicFramePr>
        <p:xfrm>
          <a:off x="539496" y="2409634"/>
          <a:ext cx="11112681" cy="2768600"/>
        </p:xfrm>
        <a:graphic>
          <a:graphicData uri="http://schemas.openxmlformats.org/drawingml/2006/table">
            <a:tbl>
              <a:tblPr/>
              <a:tblGrid>
                <a:gridCol w="1298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0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往与交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促进了民族交融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有利于统一多民族国家的巩固和发展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充满活力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积极向上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兼容并包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d817381a?colgroup=3,2,24&amp;vcp=1&amp;pid=3d883e38e&amp;color=0,0,0&amp;mp=1&amp;vtp=1&amp;vaab=1&amp;bt=1&amp;bbb=1">
            <a:extLst>
              <a:ext uri="{FF2B5EF4-FFF2-40B4-BE49-F238E27FC236}">
                <a16:creationId xmlns:a16="http://schemas.microsoft.com/office/drawing/2014/main" id="{DF8DD55C-4B70-68D2-A501-8B4C49D1BC5A}"/>
              </a:ext>
            </a:extLst>
          </p:cNvPr>
          <p:cNvSpPr txBox="1"/>
          <p:nvPr/>
        </p:nvSpPr>
        <p:spPr>
          <a:xfrm>
            <a:off x="10934032" y="17012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ad817381a?colgroup=2,3,2,20&amp;vcp=1&amp;pid=3d883e38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22995"/>
              </p:ext>
            </p:extLst>
          </p:nvPr>
        </p:nvGraphicFramePr>
        <p:xfrm>
          <a:off x="539496" y="1134139"/>
          <a:ext cx="11073384" cy="498005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2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2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7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唐朝是中国历史上诗歌创作的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黄金时期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唐诗题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风格多样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名家辈出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（1）盛唐时期：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的诗飘逸洒脱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充满想象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力和感染力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具有浓郁的浪漫情怀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他享有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仙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的美誉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（2）由盛转衰时期：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的诗风淳朴厚重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其诗反映了历史的真情实况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故有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诗史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诗圣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（3）中晚唐时期：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白居易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的诗直面社会现实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平易近人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通俗易懂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d817381a?colgroup=2,3,2,20&amp;vcp=1&amp;pid=3d883e38e&amp;color=0,0,0&amp;vtp=1&amp;vaab=1&amp;bt=1&amp;bbb=1">
            <a:extLst>
              <a:ext uri="{FF2B5EF4-FFF2-40B4-BE49-F238E27FC236}">
                <a16:creationId xmlns:a16="http://schemas.microsoft.com/office/drawing/2014/main" id="{C6CD74F1-A35C-9443-DEA4-CAA3CDC50EB0}"/>
              </a:ext>
            </a:extLst>
          </p:cNvPr>
          <p:cNvSpPr txBox="1"/>
          <p:nvPr/>
        </p:nvSpPr>
        <p:spPr>
          <a:xfrm>
            <a:off x="10894735" y="5502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ad817381a?colgroup=2,3,23&amp;vcp=1&amp;pid=3d883e3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770478"/>
              </p:ext>
            </p:extLst>
          </p:nvPr>
        </p:nvGraphicFramePr>
        <p:xfrm>
          <a:off x="539496" y="2665952"/>
          <a:ext cx="11112602" cy="2237868"/>
        </p:xfrm>
        <a:graphic>
          <a:graphicData uri="http://schemas.openxmlformats.org/drawingml/2006/table">
            <a:tbl>
              <a:tblPr/>
              <a:tblGrid>
                <a:gridCol w="1054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6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最著名的是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颜真卿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柳公权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欧阳询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题材和类型广泛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著名的画家有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阎立本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吴道子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77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音乐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舞蹈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吸收了周边民族的艺术精华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多姿多彩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d817381a?colgroup=2,3,23&amp;vcp=1&amp;pid=3d883e38e&amp;color=0,0,0&amp;mp=1&amp;vtp=1&amp;vaab=1&amp;bt=1&amp;bbb=1">
            <a:extLst>
              <a:ext uri="{FF2B5EF4-FFF2-40B4-BE49-F238E27FC236}">
                <a16:creationId xmlns:a16="http://schemas.microsoft.com/office/drawing/2014/main" id="{C1344F66-B6AA-32F3-9B32-6AE068AC575E}"/>
              </a:ext>
            </a:extLst>
          </p:cNvPr>
          <p:cNvSpPr txBox="1"/>
          <p:nvPr/>
        </p:nvSpPr>
        <p:spPr>
          <a:xfrm>
            <a:off x="10933953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c11ea818.fixed?vcp=1&amp;pid=2db7a2c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隋唐时期：繁荣与开放的时代</a:t>
            </a:r>
            <a:endParaRPr lang="en-US" altLang="zh-CN" sz="4000" dirty="0"/>
          </a:p>
        </p:txBody>
      </p:sp>
      <p:sp>
        <p:nvSpPr>
          <p:cNvPr id="3" name="C_4_BD#ec11ea818.fixed?vcp=1&amp;pid=2db7a2c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d0ad4838?vcp=1&amp;pid=2c594630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4" name="P_7_BD#c7970293b?iti=7&amp;htil=1&amp;vcp=1&amp;pid=ed0ad483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923"/>
          <a:stretch>
            <a:fillRect/>
          </a:stretch>
        </p:blipFill>
        <p:spPr>
          <a:xfrm>
            <a:off x="9485194" y="1651807"/>
            <a:ext cx="2054534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c7970293b?iti=6&amp;htil=1&amp;vcp=1&amp;pid=ed0ad4838&amp;color=0,0,0&amp;vtp=1&amp;vaab=1&amp;bbb=1"/>
          <p:cNvSpPr/>
          <p:nvPr/>
        </p:nvSpPr>
        <p:spPr>
          <a:xfrm>
            <a:off x="2106835" y="3653327"/>
            <a:ext cx="2214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曲辕犁示意图</a:t>
            </a:r>
            <a:endParaRPr lang="en-US" altLang="zh-CN" sz="2800" dirty="0"/>
          </a:p>
        </p:txBody>
      </p:sp>
      <p:sp>
        <p:nvSpPr>
          <p:cNvPr id="6" name="P_7_BD#c7970293b?iti=7&amp;htil=1&amp;vcp=1&amp;pid=ed0ad4838&amp;color=0,0,0&amp;vtp=1&amp;vaab=1&amp;bbb=1"/>
          <p:cNvSpPr/>
          <p:nvPr/>
        </p:nvSpPr>
        <p:spPr>
          <a:xfrm>
            <a:off x="6239415" y="3653327"/>
            <a:ext cx="5059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唐朝阎立本《步辇图》（局部）</a:t>
            </a:r>
            <a:endParaRPr lang="en-US" altLang="zh-CN" sz="2800" dirty="0"/>
          </a:p>
        </p:txBody>
      </p:sp>
      <p:pic>
        <p:nvPicPr>
          <p:cNvPr id="8" name="图片 7" descr="步辇图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3739" y="1595800"/>
            <a:ext cx="3511455" cy="1829468"/>
          </a:xfrm>
          <a:prstGeom prst="rect">
            <a:avLst/>
          </a:prstGeom>
        </p:spPr>
      </p:pic>
      <p:pic>
        <p:nvPicPr>
          <p:cNvPr id="10" name="图片 9" descr="360截图1872012113160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3529" y="1302945"/>
            <a:ext cx="2475736" cy="2350382"/>
          </a:xfrm>
          <a:prstGeom prst="rect">
            <a:avLst/>
          </a:prstGeom>
        </p:spPr>
      </p:pic>
      <p:pic>
        <p:nvPicPr>
          <p:cNvPr id="9" name="图片 8" descr="IMG_25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98822" y="1651807"/>
            <a:ext cx="2416026" cy="159443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4b5da68c?vcp=1&amp;pid=2c594630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81fa4a07a?sp=1&amp;vcp=1&amp;pid=a4b5da68c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三国时期的翻车是灌溉工具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需要人力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唐朝的筒车也是灌溉工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但节省人力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唐朝民族交融的启示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各民族应和平相处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护民族团结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要加强民族间的经济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文化交流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促进各民族共同发展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共同繁荣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唐朝社会风气积极开放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兼容并包的主要原因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唐朝国力强盛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对外交流频繁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统治者实行开明的民族政策和开放的对外政策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80cce77?vcp=1&amp;pid=b17a5cc0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唐朝的中外文化交流</a:t>
            </a:r>
            <a:endParaRPr lang="en-US" altLang="zh-CN" sz="3200" dirty="0"/>
          </a:p>
        </p:txBody>
      </p:sp>
      <p:sp>
        <p:nvSpPr>
          <p:cNvPr id="3" name="C_6_BD#337540ab3?vcp=1&amp;pid=2080cce77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a9cc66c8?vcp=1&amp;pid=337540ab3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了解鉴真东渡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玄奘西行等史事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从中外文化交流等方面认识唐朝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在世界历史上的重要地位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0686075b?vcp=1&amp;pid=2080cce7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5" name="P_7_BD#39ce6bdd5?colgroup=2,3,23&amp;vcp=1&amp;pid=a0686075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193739"/>
              </p:ext>
            </p:extLst>
          </p:nvPr>
        </p:nvGraphicFramePr>
        <p:xfrm>
          <a:off x="539496" y="1295191"/>
          <a:ext cx="11112602" cy="2242440"/>
        </p:xfrm>
        <a:graphic>
          <a:graphicData uri="http://schemas.openxmlformats.org/drawingml/2006/table">
            <a:tbl>
              <a:tblPr/>
              <a:tblGrid>
                <a:gridCol w="1072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3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遣唐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为了学习中国的先进文化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日本派遣使节到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遣唐使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把唐朝先进的制度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天文历法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书法艺术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建筑技术等传回日本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对日本社会的发展产生了深远的影响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39ce6bdd5?colgroup=2,3,15,7&amp;vcp=1&amp;pid=a068607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853932"/>
              </p:ext>
            </p:extLst>
          </p:nvPr>
        </p:nvGraphicFramePr>
        <p:xfrm>
          <a:off x="539496" y="2080990"/>
          <a:ext cx="11082528" cy="3619500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3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341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鉴真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高僧鉴真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接受日本僧人的邀请东渡日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前后进行6次东渡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终于抵达日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他在日本传授佛经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还传播中国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的医药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8500"/>
                        </a:lnSpc>
                      </a:pPr>
                      <a:r>
                        <a:rPr lang="en-US" altLang="zh-CN" sz="158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为中日文化交流作出了卓越的贡献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39ce6bdd5.table_image?iti=8&amp;tii=4&amp;vcp=1&amp;pid=a0686075b&amp;color=0,0,0&amp;mp=1&amp;vtp=1&amp;vaab=1&amp;bbb=1&amp;hb=1"/>
          <p:cNvSpPr/>
          <p:nvPr/>
        </p:nvSpPr>
        <p:spPr>
          <a:xfrm>
            <a:off x="8837676" y="4317206"/>
            <a:ext cx="2706624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日本奈良唐招提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寺内的鉴真像</a:t>
            </a:r>
            <a:endParaRPr lang="en-US" altLang="zh-CN" sz="2800" dirty="0"/>
          </a:p>
        </p:txBody>
      </p:sp>
      <p:sp>
        <p:nvSpPr>
          <p:cNvPr id="2" name="P_7_BD#39ce6bdd5?colgroup=2,3,15,7&amp;vcp=1&amp;pid=a0686075b&amp;color=0,0,0&amp;mp=1&amp;vtp=1&amp;vaab=1&amp;bt=1&amp;bbb=1">
            <a:extLst>
              <a:ext uri="{FF2B5EF4-FFF2-40B4-BE49-F238E27FC236}">
                <a16:creationId xmlns:a16="http://schemas.microsoft.com/office/drawing/2014/main" id="{9DBA54E4-6BB6-4A3E-C7AB-A5C4E15742FA}"/>
              </a:ext>
            </a:extLst>
          </p:cNvPr>
          <p:cNvSpPr txBox="1"/>
          <p:nvPr/>
        </p:nvSpPr>
        <p:spPr>
          <a:xfrm>
            <a:off x="10903879" y="13725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鉴真.jpg"/>
          <p:cNvPicPr/>
          <p:nvPr/>
        </p:nvPicPr>
        <p:blipFill>
          <a:blip r:embed="rId3" cstate="print"/>
          <a:srcRect l="7386" t="13018" r="4727" b="6509"/>
          <a:stretch>
            <a:fillRect/>
          </a:stretch>
        </p:blipFill>
        <p:spPr>
          <a:xfrm>
            <a:off x="9148231" y="2314670"/>
            <a:ext cx="1755648" cy="20025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39ce6bdd5?colgroup=2,3,23&amp;vcp=1&amp;pid=a068607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534315"/>
              </p:ext>
            </p:extLst>
          </p:nvPr>
        </p:nvGraphicFramePr>
        <p:xfrm>
          <a:off x="539496" y="2943320"/>
          <a:ext cx="11112602" cy="1675956"/>
        </p:xfrm>
        <a:graphic>
          <a:graphicData uri="http://schemas.openxmlformats.org/drawingml/2006/table">
            <a:tbl>
              <a:tblPr/>
              <a:tblGrid>
                <a:gridCol w="1072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3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新罗派遣使节和留学生到唐朝学习中国文化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仿唐制建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立了政治制度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采用科举制选拔官吏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引入中国的科技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朝鲜半岛的音乐也传入中国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9ce6bdd5?colgroup=2,3,23&amp;vcp=1&amp;pid=a0686075b&amp;color=0,0,0&amp;mp=1&amp;vtp=1&amp;vaab=1&amp;bt=1&amp;bbb=1">
            <a:extLst>
              <a:ext uri="{FF2B5EF4-FFF2-40B4-BE49-F238E27FC236}">
                <a16:creationId xmlns:a16="http://schemas.microsoft.com/office/drawing/2014/main" id="{F700BA9C-A5B1-33BA-BFEF-297209204060}"/>
              </a:ext>
            </a:extLst>
          </p:cNvPr>
          <p:cNvSpPr txBox="1"/>
          <p:nvPr/>
        </p:nvSpPr>
        <p:spPr>
          <a:xfrm>
            <a:off x="10933953" y="2234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39ce6bdd5?colgroup=2,3,15,7&amp;vcp=1&amp;pid=a068607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98904"/>
              </p:ext>
            </p:extLst>
          </p:nvPr>
        </p:nvGraphicFramePr>
        <p:xfrm>
          <a:off x="539496" y="1523206"/>
          <a:ext cx="11082528" cy="4516184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3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54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玄奘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贞观初年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高僧玄奘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西行前往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巴基斯坦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孟加拉等国）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后玄奘携带大量佛经回到长安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8600"/>
                        </a:lnSpc>
                      </a:pPr>
                      <a:r>
                        <a:rPr lang="en-US" altLang="zh-CN" sz="159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为中国佛教的发展作出重大贡献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据玄奘的口述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由弟子记录成书的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大唐西域记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是研究中外交流史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的珍贵文献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39ce6bdd5.table_image?iti=9&amp;tii=6&amp;vcp=1&amp;pid=a0686075b&amp;color=0,0,0&amp;mp=1&amp;vtp=1&amp;vaab=1&amp;bbb=1&amp;hb=1"/>
          <p:cNvSpPr/>
          <p:nvPr/>
        </p:nvSpPr>
        <p:spPr>
          <a:xfrm>
            <a:off x="8837676" y="4326350"/>
            <a:ext cx="2706624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玄奘西行求法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邮票）</a:t>
            </a:r>
            <a:endParaRPr lang="en-US" altLang="zh-CN" sz="2800" dirty="0"/>
          </a:p>
        </p:txBody>
      </p:sp>
      <p:sp>
        <p:nvSpPr>
          <p:cNvPr id="2" name="P_7_BD#39ce6bdd5?colgroup=2,3,15,7&amp;vcp=1&amp;pid=a0686075b&amp;color=0,0,0&amp;mp=1&amp;vtp=1&amp;vaab=1&amp;bt=1&amp;bbb=1">
            <a:extLst>
              <a:ext uri="{FF2B5EF4-FFF2-40B4-BE49-F238E27FC236}">
                <a16:creationId xmlns:a16="http://schemas.microsoft.com/office/drawing/2014/main" id="{15D1CF31-BB55-E5E0-D9D5-80107FC15CB9}"/>
              </a:ext>
            </a:extLst>
          </p:cNvPr>
          <p:cNvSpPr txBox="1"/>
          <p:nvPr/>
        </p:nvSpPr>
        <p:spPr>
          <a:xfrm>
            <a:off x="10903879" y="8148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玄奘西行邮票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4922" y="2413358"/>
            <a:ext cx="1558957" cy="19129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59919753?vcp=1&amp;pid=2080cce7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4f3240706?sp=1&amp;vcp=1&amp;pid=859919753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唐朝对外交往的特点与启示</a:t>
            </a:r>
            <a:endParaRPr lang="en-US" altLang="zh-CN" sz="2800" dirty="0"/>
          </a:p>
        </p:txBody>
      </p:sp>
      <p:graphicFrame>
        <p:nvGraphicFramePr>
          <p:cNvPr id="39" name="P_7_BD#4f3240706?colgroup=18,10&amp;vcp=1&amp;pid=85991975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477452"/>
              </p:ext>
            </p:extLst>
          </p:nvPr>
        </p:nvGraphicFramePr>
        <p:xfrm>
          <a:off x="539496" y="1929556"/>
          <a:ext cx="11091672" cy="2788540"/>
        </p:xfrm>
        <a:graphic>
          <a:graphicData uri="http://schemas.openxmlformats.org/drawingml/2006/table">
            <a:tbl>
              <a:tblPr/>
              <a:tblGrid>
                <a:gridCol w="6995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交往范围广泛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交往国家分布于亚洲各地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非洲也有往来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国家经济发达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能对其他国家产生辐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射力和吸引力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交往领域全面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涉及政治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教等方面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4f3240706?colgroup=18,10&amp;vcp=1&amp;pid=8599197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431666"/>
              </p:ext>
            </p:extLst>
          </p:nvPr>
        </p:nvGraphicFramePr>
        <p:xfrm>
          <a:off x="539496" y="2118804"/>
          <a:ext cx="11091672" cy="3331528"/>
        </p:xfrm>
        <a:graphic>
          <a:graphicData uri="http://schemas.openxmlformats.org/drawingml/2006/table">
            <a:tbl>
              <a:tblPr/>
              <a:tblGrid>
                <a:gridCol w="6995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交往渠道多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有官方外交往来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公派及民间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留学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国家间及民间贸易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宗教等途径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国家对外开放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积极交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能促进社会的发展和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国家间虚心学习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平等相待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能相互促进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共同进步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f3240706?colgroup=18,10&amp;vcp=1&amp;pid=859919753&amp;color=0,0,0&amp;mp=1&amp;vtp=1&amp;vaab=1&amp;bt=1&amp;bbb=1">
            <a:extLst>
              <a:ext uri="{FF2B5EF4-FFF2-40B4-BE49-F238E27FC236}">
                <a16:creationId xmlns:a16="http://schemas.microsoft.com/office/drawing/2014/main" id="{975EB5EB-6285-F265-0021-2E9C58FF8264}"/>
              </a:ext>
            </a:extLst>
          </p:cNvPr>
          <p:cNvSpPr txBox="1"/>
          <p:nvPr/>
        </p:nvSpPr>
        <p:spPr>
          <a:xfrm>
            <a:off x="1091302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4f3240706?colgroup=18,10&amp;vcp=1&amp;pid=85991975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975842"/>
              </p:ext>
            </p:extLst>
          </p:nvPr>
        </p:nvGraphicFramePr>
        <p:xfrm>
          <a:off x="539496" y="1835562"/>
          <a:ext cx="11091672" cy="3898012"/>
        </p:xfrm>
        <a:graphic>
          <a:graphicData uri="http://schemas.openxmlformats.org/drawingml/2006/table">
            <a:tbl>
              <a:tblPr/>
              <a:tblGrid>
                <a:gridCol w="6995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交往内容不同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中国传出的主要是制度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生产技术等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外国传入中国的主要是土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艺术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我们要学习友好交流使者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不畏艰险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勇于开拓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折不挠的精神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交往影响深远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丰富了唐朝的社会生活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动了各国的发展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对世界文明发展作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出巨大贡献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促进了中华文化圈的形成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f3240706?colgroup=18,10&amp;vcp=1&amp;pid=859919753&amp;color=0,0,0&amp;vtp=1&amp;vaab=1&amp;bt=1&amp;bbb=1">
            <a:extLst>
              <a:ext uri="{FF2B5EF4-FFF2-40B4-BE49-F238E27FC236}">
                <a16:creationId xmlns:a16="http://schemas.microsoft.com/office/drawing/2014/main" id="{CD8ED416-52AB-362E-A225-6D3501250D79}"/>
              </a:ext>
            </a:extLst>
          </p:cNvPr>
          <p:cNvSpPr txBox="1"/>
          <p:nvPr/>
        </p:nvSpPr>
        <p:spPr>
          <a:xfrm>
            <a:off x="10913023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ef1bc13?vcp=1&amp;pid=ec11ea81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2be122637?vcp=1&amp;pid=80ef1bc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20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aba261c5?vcp=1&amp;pid=2080cce7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ce646cd3c?iti=10&amp;htil=1&amp;vcp=1&amp;pid=7aba261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736" y="1377487"/>
            <a:ext cx="4005072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ce646cd3c?iti=11&amp;htil=1&amp;vcp=1&amp;pid=7aba261c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834" b="3557"/>
          <a:stretch>
            <a:fillRect/>
          </a:stretch>
        </p:blipFill>
        <p:spPr>
          <a:xfrm>
            <a:off x="9048466" y="1295191"/>
            <a:ext cx="2152934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ce646cd3c?iti=10&amp;htil=1&amp;vcp=1&amp;pid=7aba261c5&amp;color=0,0,0&amp;vtp=1&amp;vaab=1&amp;bbb=1"/>
          <p:cNvSpPr/>
          <p:nvPr/>
        </p:nvSpPr>
        <p:spPr>
          <a:xfrm>
            <a:off x="2034191" y="3735623"/>
            <a:ext cx="2570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日本的和同开珎</a:t>
            </a:r>
            <a:endParaRPr lang="en-US" altLang="zh-CN" sz="2800" dirty="0"/>
          </a:p>
        </p:txBody>
      </p:sp>
      <p:sp>
        <p:nvSpPr>
          <p:cNvPr id="6" name="P_7_BD#ce646cd3c?iti=11&amp;htil=1&amp;vcp=1&amp;pid=7aba261c5&amp;color=0,0,0&amp;vtp=1&amp;vaab=1&amp;bbb=1"/>
          <p:cNvSpPr/>
          <p:nvPr/>
        </p:nvSpPr>
        <p:spPr>
          <a:xfrm>
            <a:off x="7940199" y="3735623"/>
            <a:ext cx="1858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东罗马金币</a:t>
            </a:r>
            <a:endParaRPr lang="en-US" altLang="zh-CN" sz="2800" dirty="0"/>
          </a:p>
        </p:txBody>
      </p:sp>
      <p:pic>
        <p:nvPicPr>
          <p:cNvPr id="7" name="图片 6" descr="日本的和同开珎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1316736" y="1295191"/>
            <a:ext cx="2260252" cy="2231136"/>
          </a:xfrm>
          <a:prstGeom prst="rect">
            <a:avLst/>
          </a:prstGeom>
        </p:spPr>
      </p:pic>
      <p:pic>
        <p:nvPicPr>
          <p:cNvPr id="8" name="图片 7" descr="东罗马金币1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42927" y="1464169"/>
            <a:ext cx="2005539" cy="206215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2b3a5b9?vcp=1&amp;pid=b17a5cc0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安史之乱与唐朝衰亡</a:t>
            </a:r>
            <a:endParaRPr lang="en-US" altLang="zh-CN" sz="3200" dirty="0"/>
          </a:p>
        </p:txBody>
      </p:sp>
      <p:sp>
        <p:nvSpPr>
          <p:cNvPr id="3" name="C_6_BD#5236aebd8?vcp=1&amp;pid=5f2b3a5b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f589cd33?vcp=1&amp;pid=5236aebd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安史之乱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后藩镇割据和五代十国的局面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认识唐末五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代的社会危机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c13e4a0d?vcp=1&amp;pid=5f2b3a5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44" name="P_7_BD#5acd05f3b?colgroup=4,2,22&amp;vcp=1&amp;pid=1c13e4a0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355344"/>
              </p:ext>
            </p:extLst>
          </p:nvPr>
        </p:nvGraphicFramePr>
        <p:xfrm>
          <a:off x="539496" y="1295191"/>
          <a:ext cx="11073384" cy="3918396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1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安史之乱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开元末年以后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朝政日益腐败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社会矛盾越来越尖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边疆形势也日益紧张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节度使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势力膨胀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外重内轻的局面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755年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安禄山和史思明发动叛乱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攻占洛阳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逼近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唐玄宗逃往四川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763年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叛乱被平定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对社会经济造成极大的破坏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唐朝的国势从此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逐渐形成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藩镇割据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P_7_BD#5acd05f3b?colgroup=4,2,22&amp;vcp=1&amp;pid=1c13e4a0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643386"/>
              </p:ext>
            </p:extLst>
          </p:nvPr>
        </p:nvGraphicFramePr>
        <p:xfrm>
          <a:off x="539496" y="2660078"/>
          <a:ext cx="11073384" cy="224244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1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黄巢起义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唐朝后期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统治腐朽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人民发动大规模起义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的率领下攻入长安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给唐朝统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致命的打击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907年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朱温建立后梁政权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acd05f3b?colgroup=4,2,22&amp;vcp=1&amp;pid=1c13e4a0d&amp;color=0,0,0&amp;mp=1&amp;vtp=1&amp;vaab=1&amp;bt=1&amp;bbb=1">
            <a:extLst>
              <a:ext uri="{FF2B5EF4-FFF2-40B4-BE49-F238E27FC236}">
                <a16:creationId xmlns:a16="http://schemas.microsoft.com/office/drawing/2014/main" id="{0F034106-0278-AEE9-AF4B-6C9409D74630}"/>
              </a:ext>
            </a:extLst>
          </p:cNvPr>
          <p:cNvSpPr txBox="1"/>
          <p:nvPr/>
        </p:nvSpPr>
        <p:spPr>
          <a:xfrm>
            <a:off x="10894735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7_BD#5acd05f3b?colgroup=4,2,22&amp;vcp=1&amp;pid=1c13e4a0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667469"/>
              </p:ext>
            </p:extLst>
          </p:nvPr>
        </p:nvGraphicFramePr>
        <p:xfrm>
          <a:off x="539496" y="1550606"/>
          <a:ext cx="11073384" cy="4461384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1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五代十国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更迭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与分立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唐朝灭亡后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北方黄河流域先后出现后梁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后周五个政权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地区出现吴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吴越等九个政权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再加上北方割据太原的北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五代十国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它是唐末以来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藩镇割据局面的延续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虽然政权分立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但长期政治统一的历史影响和各地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经济发展的密切联系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始终是一个客观存在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必然趋势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acd05f3b?colgroup=4,2,22&amp;vcp=1&amp;pid=1c13e4a0d&amp;color=0,0,0&amp;vtp=1&amp;vaab=1&amp;bt=1&amp;bbb=1">
            <a:extLst>
              <a:ext uri="{FF2B5EF4-FFF2-40B4-BE49-F238E27FC236}">
                <a16:creationId xmlns:a16="http://schemas.microsoft.com/office/drawing/2014/main" id="{08648F2D-8EE4-6E7B-4A14-4BA98782E9C7}"/>
              </a:ext>
            </a:extLst>
          </p:cNvPr>
          <p:cNvSpPr txBox="1"/>
          <p:nvPr/>
        </p:nvSpPr>
        <p:spPr>
          <a:xfrm>
            <a:off x="10894735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6fd40b36?vcp=1&amp;pid=5f2b3a5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f665235d4?sp=1&amp;vcp=1&amp;pid=d6fd40b36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1.（唯物史观）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安史之乱的性质是统治阶级内部争权夺利的斗争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是唐中央政府与地方割据势力的矛盾斗争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藩镇割据局面形成于安史之乱后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而不是安史之乱前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五代的政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权是先后出现的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十国是同时存在的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唐朝由盛转衰的原因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唐玄宗统治后期朝政腐败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地方节度使拥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兵自重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导致安史之乱和藩镇割据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战乱和割据削弱了中央的统治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坏了社会经济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bda6a2ac.fixed?vcp=1&amp;pid=2db7a2c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隋唐时期：繁荣与开放的时代</a:t>
            </a:r>
            <a:endParaRPr lang="en-US" altLang="zh-CN" sz="4000" dirty="0"/>
          </a:p>
        </p:txBody>
      </p:sp>
      <p:sp>
        <p:nvSpPr>
          <p:cNvPr id="3" name="C_4_BD#cbda6a2ac.fixed?vcp=1&amp;pid=2db7a2c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1b9ba8997?vaa=1&amp;vcp=1&amp;vis=1&amp;pid=cbda6a2ac&amp;color=0,0,0&amp;vtp=1&amp;vaab=1&amp;bt=1&amp;bbb=1&amp;hb=1"/>
          <p:cNvSpPr/>
          <p:nvPr/>
        </p:nvSpPr>
        <p:spPr>
          <a:xfrm>
            <a:off x="539496" y="794512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【史料实证】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（2024·山东滨州·中考）研究唐朝开放的社会风气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下材料中最可信的是(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1b9ba8997.bracket?vaa=1&amp;vcp=1&amp;vis=1&amp;pid=cbda6a2ac&amp;color=0,0,0&amp;vpa=1&amp;vtp=1&amp;vaab=1"/>
          <p:cNvSpPr/>
          <p:nvPr/>
        </p:nvSpPr>
        <p:spPr>
          <a:xfrm>
            <a:off x="4016915" y="1362647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1b9ba8997.choices?vaa=1&amp;vcp=1&amp;vis=1&amp;pid=cbda6a2ac&amp;color=0,0,0&amp;vtp=1&amp;vaab=1&amp;bbb=1"/>
          <p:cNvSpPr/>
          <p:nvPr/>
        </p:nvSpPr>
        <p:spPr>
          <a:xfrm>
            <a:off x="539496" y="1870456"/>
            <a:ext cx="11109960" cy="19791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700"/>
              </a:lnSpc>
              <a:tabLst>
                <a:tab pos="2694940" algn="l"/>
                <a:tab pos="5923280" algn="l"/>
                <a:tab pos="85801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985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sp>
        <p:nvSpPr>
          <p:cNvPr id="9" name="QC_5_AS.1_1#1b9ba8997?vaa=1&amp;vcp=1&amp;vis=1&amp;pid=cbda6a2ac&amp;color=0,0,0&amp;vtp=1&amp;vaab=1&amp;bbb=1&amp;hb=1"/>
          <p:cNvSpPr/>
          <p:nvPr/>
        </p:nvSpPr>
        <p:spPr>
          <a:xfrm>
            <a:off x="539496" y="3861499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项唐戴帷帽女子骑马雕塑体现了唐代开放的社会风气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可信度较高的实物史料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第一手史料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资治通鉴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》、D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中国通史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是后人编写的史学著作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属于第二手史料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项唐蕃会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盟碑是研究唐朝民族交往的第一手史料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10" name="图片 9" descr="唐戴帷帽女子骑马图.png"/>
          <p:cNvPicPr/>
          <p:nvPr/>
        </p:nvPicPr>
        <p:blipFill>
          <a:blip r:embed="rId3" cstate="print"/>
          <a:srcRect l="11168"/>
          <a:stretch>
            <a:fillRect/>
          </a:stretch>
        </p:blipFill>
        <p:spPr>
          <a:xfrm>
            <a:off x="859559" y="1863789"/>
            <a:ext cx="1472184" cy="1977517"/>
          </a:xfrm>
          <a:prstGeom prst="rect">
            <a:avLst/>
          </a:prstGeom>
        </p:spPr>
      </p:pic>
      <p:pic>
        <p:nvPicPr>
          <p:cNvPr id="11" name="/Upload/image/20240808/20240808130808_8995.png"/>
          <p:cNvPicPr/>
          <p:nvPr/>
        </p:nvPicPr>
        <p:blipFill>
          <a:blip r:embed="rId4"/>
          <a:srcRect l="29382" r="47163" b="11913"/>
          <a:stretch>
            <a:fillRect/>
          </a:stretch>
        </p:blipFill>
        <p:spPr>
          <a:xfrm>
            <a:off x="3760743" y="1860106"/>
            <a:ext cx="1544220" cy="1989455"/>
          </a:xfrm>
          <a:prstGeom prst="rect">
            <a:avLst/>
          </a:prstGeom>
        </p:spPr>
      </p:pic>
      <p:pic>
        <p:nvPicPr>
          <p:cNvPr id="12" name="图片 11" descr="360截图20241016111520.png"/>
          <p:cNvPicPr/>
          <p:nvPr/>
        </p:nvPicPr>
        <p:blipFill>
          <a:blip r:embed="rId5" cstate="print"/>
          <a:srcRect r="5936" b="-23"/>
          <a:stretch>
            <a:fillRect/>
          </a:stretch>
        </p:blipFill>
        <p:spPr>
          <a:xfrm>
            <a:off x="6954306" y="1860106"/>
            <a:ext cx="1317554" cy="1981200"/>
          </a:xfrm>
          <a:prstGeom prst="rect">
            <a:avLst/>
          </a:prstGeom>
        </p:spPr>
      </p:pic>
      <p:pic>
        <p:nvPicPr>
          <p:cNvPr id="13" name="/Upload/image/20240808/20240808130808_8995.png"/>
          <p:cNvPicPr/>
          <p:nvPr/>
        </p:nvPicPr>
        <p:blipFill>
          <a:blip r:embed="rId4"/>
          <a:srcRect l="79509" b="15072"/>
          <a:stretch>
            <a:fillRect/>
          </a:stretch>
        </p:blipFill>
        <p:spPr>
          <a:xfrm>
            <a:off x="9548608" y="1860106"/>
            <a:ext cx="1508760" cy="19812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8aa4ef56c?sp=1&amp;vaa=1&amp;vcp=1&amp;vis=1&amp;pid=cbda6a2ac&amp;color=0,0,0&amp;vtp=1&amp;vaab=1&amp;bt=1&amp;bbb=1&amp;hb=1"/>
          <p:cNvSpPr/>
          <p:nvPr/>
        </p:nvSpPr>
        <p:spPr>
          <a:xfrm>
            <a:off x="539496" y="13076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（2024·甘肃金昌·中考，有改动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）七年级某班同学在开展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跨学科主题学习时搜集到下列资料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，他们的学习主题是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50" name="QC_5_BD.5_2#8aa4ef56c?colgroup=4,25&amp;vaa=1&amp;vcp=1&amp;vis=1&amp;pid=cbda6a2a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549311"/>
              </p:ext>
            </p:extLst>
          </p:nvPr>
        </p:nvGraphicFramePr>
        <p:xfrm>
          <a:off x="539496" y="2644584"/>
          <a:ext cx="11082528" cy="294233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23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考古资料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800"/>
                        </a:lnSpc>
                      </a:pPr>
                      <a:r>
                        <a:rPr lang="en-US" altLang="zh-CN" sz="10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ct val="130000"/>
                        </a:lnSpc>
                      </a:pP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C_5_BD.5_4#8aa4ef56c.table_image?iti=12&amp;tii=8&amp;vaa=1&amp;vcp=1&amp;vis=1&amp;pid=cbda6a2ac&amp;color=0,0,0&amp;vtp=1&amp;vaab=1&amp;bbb=1"/>
          <p:cNvSpPr/>
          <p:nvPr/>
        </p:nvSpPr>
        <p:spPr>
          <a:xfrm>
            <a:off x="5396658" y="4943601"/>
            <a:ext cx="2925762" cy="4069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耙地图（嘉峪关）</a:t>
            </a:r>
            <a:endParaRPr lang="en-US" altLang="zh-CN" sz="2800" dirty="0"/>
          </a:p>
        </p:txBody>
      </p:sp>
      <p:pic>
        <p:nvPicPr>
          <p:cNvPr id="6" name="/Upload/image/20240721/20240721122931_0877.pn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61867" y="3111909"/>
            <a:ext cx="3460553" cy="146009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QC_5_BD.7_1#8aa4ef56c?colgroup=4,25&amp;vaa=1&amp;vcp=1&amp;vis=1&amp;pid=cbda6a2a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044360"/>
              </p:ext>
            </p:extLst>
          </p:nvPr>
        </p:nvGraphicFramePr>
        <p:xfrm>
          <a:off x="539496" y="1384268"/>
          <a:ext cx="11082528" cy="4948492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文献记载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肃初入国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不食羊肉及酪浆等物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常饭鲫鱼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渴饮茗汁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经数年后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肃与高祖殿会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食羊肉酪粥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甚多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洛阳伽蓝记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06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艺术作品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C_5_BD.7_3#8aa4ef56c.table_image?iti=13&amp;tii=10&amp;vaa=1&amp;vcp=1&amp;vis=1&amp;pid=cbda6a2ac&amp;color=0,0,0&amp;mp=1&amp;vtp=1&amp;vaab=1&amp;bbb=1"/>
          <p:cNvSpPr/>
          <p:nvPr/>
        </p:nvSpPr>
        <p:spPr>
          <a:xfrm>
            <a:off x="5017167" y="5597398"/>
            <a:ext cx="3992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连坐胡床壁画（莫高窟）</a:t>
            </a:r>
            <a:endParaRPr lang="en-US" altLang="zh-CN" sz="2800" dirty="0"/>
          </a:p>
        </p:txBody>
      </p:sp>
      <p:sp>
        <p:nvSpPr>
          <p:cNvPr id="2" name="QC_5_BD.7_1#8aa4ef56c?colgroup=4,25&amp;vaa=1&amp;vcp=1&amp;vis=1&amp;pid=cbda6a2ac&amp;color=0,0,0&amp;mp=1&amp;vtp=1&amp;vaab=1&amp;bt=1&amp;bbb=1">
            <a:extLst>
              <a:ext uri="{FF2B5EF4-FFF2-40B4-BE49-F238E27FC236}">
                <a16:creationId xmlns:a16="http://schemas.microsoft.com/office/drawing/2014/main" id="{87C8496A-D279-E201-F4D8-B2816089ABE2}"/>
              </a:ext>
            </a:extLst>
          </p:cNvPr>
          <p:cNvSpPr txBox="1"/>
          <p:nvPr/>
        </p:nvSpPr>
        <p:spPr>
          <a:xfrm>
            <a:off x="10903879" y="6758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/Upload/image/20240721/20240721123008_3066.jpe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334773" y="3705606"/>
            <a:ext cx="2532888" cy="17647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7b6424cc?vcp=1&amp;pid=ec11ea81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fe6f54217?colgroup=5,24&amp;vcp=1&amp;pid=97b6424c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690801"/>
              </p:ext>
            </p:extLst>
          </p:nvPr>
        </p:nvGraphicFramePr>
        <p:xfrm>
          <a:off x="539496" y="1295191"/>
          <a:ext cx="11091672" cy="3941892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统一多民族国家继续发展并走向统一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出现盛世局面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专制主义中央集权制度不断发展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完善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封建经济全面繁荣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经济重心逐渐南移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海陆丝绸之路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对外贸易繁荣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艺术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科技全面繁荣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统治者实行开明的民族政策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民族交融进一步加强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中外经济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文化交流频繁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QC_5_BD.7_4#8aa4ef56c?colgroup=4,25&amp;vaa=1&amp;vcp=1&amp;vis=1&amp;pid=cbda6a2a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033177"/>
              </p:ext>
            </p:extLst>
          </p:nvPr>
        </p:nvGraphicFramePr>
        <p:xfrm>
          <a:off x="539496" y="2263362"/>
          <a:ext cx="11082528" cy="168865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文学作品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蕃人旧日不耕犁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相学如今种禾黍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城头山鸡鸣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角角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洛阳家家学胡乐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凉州行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C_5_BD.7_5#8aa4ef56c.choices?vaa=1&amp;vcp=1&amp;vis=1&amp;pid=cbda6a2ac&amp;color=0,0,0&amp;vtp=1&amp;vaab=1&amp;bbb=1"/>
          <p:cNvSpPr/>
          <p:nvPr/>
        </p:nvSpPr>
        <p:spPr>
          <a:xfrm>
            <a:off x="539496" y="40794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.持续的民族交融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.发达的农耕文明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C.多元的饮食文化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.辉煌的艺术成就</a:t>
            </a:r>
            <a:endParaRPr lang="en-US" altLang="zh-CN" sz="2800" dirty="0"/>
          </a:p>
        </p:txBody>
      </p:sp>
      <p:sp>
        <p:nvSpPr>
          <p:cNvPr id="2" name="QC_5_BD.7_4#8aa4ef56c?colgroup=4,25&amp;vaa=1&amp;vcp=1&amp;vis=1&amp;pid=cbda6a2ac&amp;color=0,0,0&amp;mp=1&amp;vtp=1&amp;vaab=1&amp;bt=1&amp;bbb=1">
            <a:extLst>
              <a:ext uri="{FF2B5EF4-FFF2-40B4-BE49-F238E27FC236}">
                <a16:creationId xmlns:a16="http://schemas.microsoft.com/office/drawing/2014/main" id="{D44A85AD-880F-2733-6561-68DCBB9ED4A0}"/>
              </a:ext>
            </a:extLst>
          </p:cNvPr>
          <p:cNvSpPr txBox="1"/>
          <p:nvPr/>
        </p:nvSpPr>
        <p:spPr>
          <a:xfrm>
            <a:off x="10903879" y="15549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8aa4ef56c?vaa=1&amp;vcp=1&amp;vis=1&amp;pid=cbda6a2ac&amp;color=0,0,0&amp;mp=1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本题围绕主题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搜集多种史料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跨学科命题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耙地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羌族妇女从事农耕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体现了少数民族向汉族学习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洛阳伽蓝记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反映南齐的王肃在北魏数年后改变了原有的饮食习惯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壁画表明人民受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到少数民族礼仪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习惯的影响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凉州行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描写了唐朝时汉族与少数民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族互相学习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影响的史实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几则材料体现了从魏晋到唐朝持续的民族交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AN.2_1#8aa4ef56c?vaa=1&amp;vcp=1&amp;vis=1&amp;pid=cbda6a2ac&amp;color=0,0,0&amp;vtp=1&amp;vaab=1&amp;bbb=1"/>
          <p:cNvSpPr/>
          <p:nvPr/>
        </p:nvSpPr>
        <p:spPr>
          <a:xfrm>
            <a:off x="539496" y="5062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A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b0fe4729?vcp=1&amp;pid=cbda6a2ac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请完成第235—236页［备考练习］习题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a4976e48.fixed?vcp=1&amp;pid=2db7a2c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隋唐时期：繁荣与开放的时代</a:t>
            </a:r>
            <a:endParaRPr lang="en-US" altLang="zh-CN" sz="4000" dirty="0"/>
          </a:p>
        </p:txBody>
      </p:sp>
      <p:sp>
        <p:nvSpPr>
          <p:cNvPr id="3" name="C_4_BD#7a4976e48.fixed?vcp=1&amp;pid=2db7a2c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隋唐时期：繁荣与开放的时代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6db9d864?vcp=1&amp;pid=7a4976e4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0_1#7fea62caa?vaa=1&amp;vcp=1&amp;vis=1&amp;pid=96db9d864&amp;color=0,0,0&amp;vtp=1&amp;vaab=1&amp;bbb=1&amp;hb=1"/>
          <p:cNvSpPr/>
          <p:nvPr/>
        </p:nvSpPr>
        <p:spPr>
          <a:xfrm>
            <a:off x="539496" y="16183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1.（2024·四川自贡·中考）某制度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始于隋大业中，盛于贞观、永徽之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，扩大了官吏的选拔范围，促进了社会阶层的流动。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该制度是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7fea62caa.bracket?vaa=1&amp;vcp=1&amp;vis=1&amp;pid=96db9d864&amp;color=0,0,0&amp;vpa=3&amp;vtp=1&amp;vaab=1"/>
          <p:cNvSpPr/>
          <p:nvPr/>
        </p:nvSpPr>
        <p:spPr>
          <a:xfrm>
            <a:off x="11154156" y="225185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0_2#7fea62caa.choices?vaa=1&amp;vcp=1&amp;vis=1&amp;pid=96db9d864&amp;color=0,0,0&amp;vtp=1&amp;vaab=1&amp;bbb=1"/>
          <p:cNvSpPr/>
          <p:nvPr/>
        </p:nvSpPr>
        <p:spPr>
          <a:xfrm>
            <a:off x="539496" y="28196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A.郡县制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B.察举制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C.科举制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D.行省制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2_1#1b71be4b4?vaa=1&amp;vcp=1&amp;vis=1&amp;pid=96db9d864&amp;color=0,0,0&amp;vtp=1&amp;vaab=1&amp;bbb=1&amp;hb=1"/>
          <p:cNvSpPr/>
          <p:nvPr/>
        </p:nvSpPr>
        <p:spPr>
          <a:xfrm>
            <a:off x="539496" y="19709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2.（2023·广西·中考）唐太宗认为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为君之道，必须先存百姓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唐朝的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革新措施与这一理念吻合的是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3_1#1b71be4b4.bracket?vaa=1&amp;vcp=1&amp;vis=1&amp;pid=96db9d864&amp;color=0,0,0&amp;vpa=4&amp;vtp=1&amp;vaab=1"/>
          <p:cNvSpPr/>
          <p:nvPr/>
        </p:nvSpPr>
        <p:spPr>
          <a:xfrm>
            <a:off x="5439315" y="26044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12_2#1b71be4b4.choices?vaa=1&amp;vcp=1&amp;vis=1&amp;pid=96db9d864&amp;color=0,0,0&amp;vtp=1&amp;vaab=1&amp;bbb=1"/>
          <p:cNvSpPr/>
          <p:nvPr/>
        </p:nvSpPr>
        <p:spPr>
          <a:xfrm>
            <a:off x="539496" y="32479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A.进一步完善中央机构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B.严格考察官吏政绩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C.注重文教，编修经籍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D.减轻人民劳役负担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_1#dd1ebb857?vaa=1&amp;vcp=1&amp;vis=1&amp;pid=96db9d864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3.（2024·四川广元·中考）初中历史课程强调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以中外历史进程及其规律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为基本线索，突出历史发展的阶段性特征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隋唐时期最显著的阶段性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5_1#dd1ebb857.bracket?vaa=1&amp;vcp=1&amp;vis=1&amp;pid=96db9d864&amp;color=0,0,0&amp;vpa=5&amp;vtp=1&amp;vaab=1"/>
          <p:cNvSpPr/>
          <p:nvPr/>
        </p:nvSpPr>
        <p:spPr>
          <a:xfrm>
            <a:off x="18833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4_2#dd1ebb857.choices?vaa=1&amp;vcp=1&amp;vis=1&amp;pid=96db9d864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A.早期国家与社会变革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B.统一多民族国家的建立和巩固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C.繁荣与开放的时代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D.统一多民族国家的巩固和发展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005ac741?vcp=1&amp;pid=7a4976e4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6_1#c7c61e583?vaa=1&amp;vcp=1&amp;vis=1&amp;pid=9005ac741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4.（2024·四川成都·中考）唐代地理书《元和郡县图志》曾描述某水利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公家运漕，私行商旅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隋氏作之虽劳，后代实受其利焉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该工程的修建有利于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7_1#c7c61e583.bracket?vaa=1&amp;vcp=1&amp;vis=1&amp;pid=9005ac741&amp;color=0,0,0&amp;vpa=6&amp;vtp=1&amp;vaab=1"/>
          <p:cNvSpPr/>
          <p:nvPr/>
        </p:nvSpPr>
        <p:spPr>
          <a:xfrm>
            <a:off x="3919284" y="25484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D</a:t>
            </a:r>
            <a:endParaRPr lang="en-US" altLang="zh-CN" sz="2800" dirty="0"/>
          </a:p>
        </p:txBody>
      </p:sp>
      <p:sp>
        <p:nvSpPr>
          <p:cNvPr id="5" name="QC_6_BD.16_2#c7c61e583.choices?vaa=1&amp;vcp=1&amp;vis=1&amp;pid=9005ac741&amp;color=0,0,0&amp;vtp=1&amp;vaab=1&amp;bbb=1"/>
          <p:cNvSpPr/>
          <p:nvPr/>
        </p:nvSpPr>
        <p:spPr>
          <a:xfrm>
            <a:off x="539496" y="31913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A.珠江水患的治理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B.巴蜀地区的开发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C.郡县制度的推广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D.国家统一的巩固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c5913093a?sp=1&amp;vaa=1&amp;vcp=1&amp;vis=1&amp;pid=9005ac741&amp;color=0,0,0&amp;vtp=1&amp;vaab=1&amp;bt=1&amp;bbb=1&amp;hb=1"/>
          <p:cNvSpPr/>
          <p:nvPr/>
        </p:nvSpPr>
        <p:spPr>
          <a:xfrm>
            <a:off x="539496" y="8714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5.（2024·江苏南通·中考，有改动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）下图分别是三国时期和唐朝的生产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这说明我国古代劳动人民(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9_1#c5913093a.bracket?vaa=1&amp;vcp=1&amp;vis=1&amp;pid=9005ac741&amp;color=0,0,0&amp;vpa=7&amp;vtp=1&amp;vaab=1"/>
          <p:cNvSpPr/>
          <p:nvPr/>
        </p:nvSpPr>
        <p:spPr>
          <a:xfrm>
            <a:off x="5794915" y="15058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6_BD.18_2#c5913093a?vaa=1&amp;vcp=1&amp;vis=1&amp;pid=9005ac74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456" y="2208371"/>
            <a:ext cx="4892040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8_3#c5913093a.choices?vaa=1&amp;vcp=1&amp;vis=1&amp;pid=9005ac741&amp;color=0,0,0&amp;vtp=1&amp;vaab=1&amp;bbb=1"/>
          <p:cNvSpPr/>
          <p:nvPr/>
        </p:nvSpPr>
        <p:spPr>
          <a:xfrm>
            <a:off x="539496" y="47610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.利用运河发展经济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.学习北方畜牧经验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C.重视农田水利灌溉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.善于推广犁耕技术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_1#b8e51eaae?vaa=1&amp;vcp=1&amp;vis=1&amp;pid=9005ac741&amp;color=0,0,0&amp;vtp=1&amp;vaab=1&amp;bt=1&amp;bbb=1&amp;hb=1"/>
          <p:cNvSpPr/>
          <p:nvPr/>
        </p:nvSpPr>
        <p:spPr>
          <a:xfrm>
            <a:off x="539496" y="197553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6.（2023·黑龙江大庆·中考）一名同学在进行探究性学习过程中，查找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到如下资料：遣唐使和鉴真东渡、玄奘西行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该同学探究的主题最有可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8e51eaae.bracket?vaa=1&amp;vcp=1&amp;vis=1&amp;pid=9005ac741&amp;color=0,0,0&amp;vpa=8&amp;vtp=1&amp;vaab=1"/>
          <p:cNvSpPr/>
          <p:nvPr/>
        </p:nvSpPr>
        <p:spPr>
          <a:xfrm>
            <a:off x="1527714" y="316470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0_2#b8e51eaae.choices?vaa=1&amp;vcp=1&amp;vis=1&amp;pid=9005ac741&amp;color=0,0,0&amp;vtp=1&amp;vaab=1&amp;bbb=1"/>
          <p:cNvSpPr/>
          <p:nvPr/>
        </p:nvSpPr>
        <p:spPr>
          <a:xfrm>
            <a:off x="539496" y="368489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贞观之治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开元盛世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C.唐朝的中外文化交流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D.安史之乱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17a5cc02.fixed?vcp=1&amp;pid=2db7a2c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隋唐时期：繁荣与开放的时代</a:t>
            </a:r>
            <a:endParaRPr lang="en-US" altLang="zh-CN" sz="4000" dirty="0"/>
          </a:p>
        </p:txBody>
      </p:sp>
      <p:sp>
        <p:nvSpPr>
          <p:cNvPr id="3" name="C_4_BD#b17a5cc02.fixed?vcp=1&amp;pid=2db7a2c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2_1#3bb904e9c?vaa=1&amp;vcp=1&amp;vis=1&amp;pid=9005ac741&amp;color=0,0,0&amp;vtp=1&amp;vaab=1&amp;bbb=1&amp;hb=1"/>
          <p:cNvSpPr/>
          <p:nvPr/>
        </p:nvSpPr>
        <p:spPr>
          <a:xfrm>
            <a:off x="539496" y="154219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7.（2024·江苏南通·中考）隋唐时期，大书法家共15位，其中南方占11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位，并集中分布在今天的江苏、浙江两省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导致这一现象出现的主要原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3_1#3bb904e9c.bracket?vaa=1&amp;vcp=1&amp;vis=1&amp;pid=9005ac741&amp;color=0,0,0&amp;vpa=9&amp;vtp=1&amp;vaab=1"/>
          <p:cNvSpPr/>
          <p:nvPr/>
        </p:nvSpPr>
        <p:spPr>
          <a:xfrm>
            <a:off x="1527714" y="273136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2_2#3bb904e9c.choices?vaa=1&amp;vcp=1&amp;vis=1&amp;pid=9005ac741&amp;color=0,0,0&amp;vtp=1&amp;vaab=1&amp;bbb=1"/>
          <p:cNvSpPr/>
          <p:nvPr/>
        </p:nvSpPr>
        <p:spPr>
          <a:xfrm>
            <a:off x="539496" y="325155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A.江南地区得到了持续开发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B.科举制度培养了大量人才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C.书法开始成为专门的艺术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D.中外经济文化的频繁交流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_1#eaefe024a?vaa=1&amp;vcp=1&amp;vis=1&amp;pid=9005ac741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8.（2024·四川眉山·中考）学习历史离不开事实判断和价值判断。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判断只解决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问题，而价值判断是对事物的美丑、善恶、好坏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进步或落后等进行评价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下列属于价值判断的是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5_1#eaefe024a.bracket?vaa=1&amp;vcp=1&amp;vis=1&amp;pid=9005ac741&amp;color=0,0,0&amp;vpa=10&amp;vtp=1&amp;vaab=1"/>
          <p:cNvSpPr/>
          <p:nvPr/>
        </p:nvSpPr>
        <p:spPr>
          <a:xfrm>
            <a:off x="8186483" y="34696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D</a:t>
            </a:r>
            <a:endParaRPr lang="en-US" altLang="zh-CN" sz="2800" dirty="0"/>
          </a:p>
        </p:txBody>
      </p:sp>
      <p:sp>
        <p:nvSpPr>
          <p:cNvPr id="4" name="QC_6_BD.24_2#eaefe024a.choices?vaa=1&amp;vcp=1&amp;vis=1&amp;pid=9005ac741&amp;color=0,0,0&amp;vtp=1&amp;vaab=1&amp;bbb=1"/>
          <p:cNvSpPr/>
          <p:nvPr/>
        </p:nvSpPr>
        <p:spPr>
          <a:xfrm>
            <a:off x="539496" y="40374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A.长平之战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B.楚汉之争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C.赤壁之战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D.安史之乱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6be5d476?vcp=1&amp;pid=7a4976e4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6_1#bb7e2ba41?vaa=1&amp;vcp=1&amp;vis=1&amp;pid=36be5d476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（2024·天津·中考，有改动）历史解释是指以史料为依据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，客观地认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识和评判历史的态度和方法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。通过初中三年的学习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，我们初步学会了有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理有据地表达自己对历史的看法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。请回答以下问题：</a:t>
            </a:r>
            <a:endParaRPr lang="en-US" altLang="zh-CN" sz="2800" dirty="0"/>
          </a:p>
        </p:txBody>
      </p:sp>
      <p:sp>
        <p:nvSpPr>
          <p:cNvPr id="4" name="QO_7_BD.27_1#fa981f47a?sp=1&amp;vaa=1&amp;vcp=1&amp;vis=1&amp;pid=bb7e2ba41&amp;color=0,0,0&amp;vtp=1&amp;vaab=1&amp;bbb=1&amp;h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（1）下列属于历史解释的有哪些？（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写出序号即可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隋的统一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顺应了统一多民族国家的历史发展大趋势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隋朝开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凿大运河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唐朝设置安西都护府和北庭都护府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大唐西域记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究中外交流史的珍贵文献</a:t>
            </a:r>
            <a:endParaRPr lang="en-US" altLang="zh-CN" sz="2800" dirty="0"/>
          </a:p>
        </p:txBody>
      </p:sp>
      <p:sp>
        <p:nvSpPr>
          <p:cNvPr id="5" name="QO_7_AN.1_1#fa981f47a?vaa=1&amp;vcp=1&amp;vis=1&amp;pid=bb7e2ba41&amp;color=0,0,0&amp;vtp=1&amp;vaab=1&amp;bbb=1"/>
          <p:cNvSpPr/>
          <p:nvPr/>
        </p:nvSpPr>
        <p:spPr>
          <a:xfrm>
            <a:off x="539496" y="57489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历史解释：①④。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9_1#0277ccb84?vaa=1&amp;vcp=1&amp;vis=1&amp;pid=bb7e2ba41&amp;color=0,0,0&amp;vtp=1&amp;vaab=1&amp;bt=1&amp;bbb=1&amp;hb=1"/>
          <p:cNvSpPr/>
          <p:nvPr/>
        </p:nvSpPr>
        <p:spPr>
          <a:xfrm>
            <a:off x="539496" y="15435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（2）唐太宗开创的盛世局面，历史上被称作什么？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在他统治时期，政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治比较清明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请结合所学知识，从选官和用人方面归纳该政治清明局面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0277ccb84?vaa=1&amp;vcp=1&amp;vis=1&amp;pid=bb7e2ba41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盛世局面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贞观之治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原因：增加科举考试科目，鼓励士人报考，进士科逐渐成为最重要的科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目；严格考察各级官吏的政绩；广纳贤才，知人善任；善于纳谏，从谏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如流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1_1#e70ec12a5?vaa=1&amp;vcp=1&amp;vis=1&amp;pid=bb7e2ba41&amp;color=0,0,0&amp;vtp=1&amp;vaab=1&amp;bt=1&amp;bbb=1&amp;hb=1"/>
          <p:cNvSpPr/>
          <p:nvPr/>
        </p:nvSpPr>
        <p:spPr>
          <a:xfrm>
            <a:off x="539496" y="89966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（3）一些人认为唐玄宗是一位明君，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另一些人则认为他是一位昏君。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历史往往是复杂多变的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对于唐玄宗的评价很难用简单的标签来定义。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结合唐玄宗时期的相关史实，分析其前期和后期的统治分别对社会产生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了怎样的影响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。据此，你从中得出什么认识？</a:t>
            </a:r>
            <a:endParaRPr lang="en-US" altLang="zh-CN" sz="2800" dirty="0"/>
          </a:p>
        </p:txBody>
      </p:sp>
      <p:sp>
        <p:nvSpPr>
          <p:cNvPr id="3" name="QO_7_AN.1_1#e70ec12a5?vaa=1&amp;vcp=1&amp;vis=1&amp;pid=bb7e2ba41&amp;color=0,0,0&amp;vtp=1&amp;vaab=1&amp;bbb=1&amp;hb=1"/>
          <p:cNvSpPr/>
          <p:nvPr/>
        </p:nvSpPr>
        <p:spPr>
          <a:xfrm>
            <a:off x="539496" y="34711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影响：前期，稳定政局，励精图治，重用贤能，实行一系列改革，出现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开元盛世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的局面；后期，追求享乐，任人唯亲，朝政日趋腐败，重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用节度使从而形成外重内轻的局面，导致安史之乱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认识：要以辩证的、联系的、发展的、全面的角度看待问题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20eab295?vcp=1&amp;pid=b17a5cc0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隋朝的统一与灭亡</a:t>
            </a:r>
            <a:endParaRPr lang="en-US" altLang="zh-CN" sz="3200" dirty="0"/>
          </a:p>
        </p:txBody>
      </p:sp>
      <p:sp>
        <p:nvSpPr>
          <p:cNvPr id="3" name="C_6_BD#63234704f?vcp=1&amp;pid=a20eab295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b4fccb7d?vcp=1&amp;pid=63234704f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通过了解隋朝的兴亡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知道隋朝速亡的原因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了解科举制度创建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大运河开通等史事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从制度等方面认识隋朝在世界历史上的重要地位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231e074?vcp=1&amp;pid=a20eab29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1f0555789?colgroup=3,2,23&amp;vcp=1&amp;pid=4f231e07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444667"/>
              </p:ext>
            </p:extLst>
          </p:nvPr>
        </p:nvGraphicFramePr>
        <p:xfrm>
          <a:off x="539496" y="1295191"/>
          <a:ext cx="11114843" cy="4484880"/>
        </p:xfrm>
        <a:graphic>
          <a:graphicData uri="http://schemas.openxmlformats.org/drawingml/2006/table">
            <a:tbl>
              <a:tblPr/>
              <a:tblGrid>
                <a:gridCol w="1370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9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6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隋朝的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581年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杨坚建立隋朝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以长安为都城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杨坚就是隋文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589年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隋文帝灭掉陈朝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统一全国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结束了长期分裂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顺应了统一多民族国家的历史发展大趋势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编订户籍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统一币制和度量衡制度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提高行政效率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社会经济迅速恢复和发展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隋朝成为疆域辽阔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盛的王朝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1f0555789?colgroup=2,2,10,1,2,8&amp;vcp=1&amp;pid=4f231e07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184952"/>
              </p:ext>
            </p:extLst>
          </p:nvPr>
        </p:nvGraphicFramePr>
        <p:xfrm>
          <a:off x="539496" y="2382710"/>
          <a:ext cx="11114399" cy="2797176"/>
        </p:xfrm>
        <a:graphic>
          <a:graphicData uri="http://schemas.openxmlformats.org/drawingml/2006/table">
            <a:tbl>
              <a:tblPr/>
              <a:tblGrid>
                <a:gridCol w="1165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1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024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28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54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41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加强南北交通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王朝对全国的统治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洛阳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涿郡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（今北京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余杭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（今杭州）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是古代世界上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最长的运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永济渠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通济渠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江南河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f0555789?colgroup=2,2,10,1,2,8&amp;vcp=1&amp;pid=4f231e074&amp;color=0,0,0&amp;vtp=1&amp;vaab=1&amp;bt=1&amp;bbb=1">
            <a:extLst>
              <a:ext uri="{FF2B5EF4-FFF2-40B4-BE49-F238E27FC236}">
                <a16:creationId xmlns:a16="http://schemas.microsoft.com/office/drawing/2014/main" id="{F051CEFF-BBD2-E231-B568-EC4298B3F248}"/>
              </a:ext>
            </a:extLst>
          </p:cNvPr>
          <p:cNvSpPr txBox="1"/>
          <p:nvPr/>
        </p:nvSpPr>
        <p:spPr>
          <a:xfrm>
            <a:off x="10935750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1999</Words>
  <Application>Microsoft Office PowerPoint</Application>
  <PresentationFormat>宽屏</PresentationFormat>
  <Paragraphs>554</Paragraphs>
  <Slides>64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2" baseType="lpstr">
      <vt:lpstr>Arial (正文)</vt:lpstr>
      <vt:lpstr>华文隶书</vt:lpstr>
      <vt:lpstr>楷体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13</cp:revision>
  <dcterms:created xsi:type="dcterms:W3CDTF">2024-11-29T09:11:09Z</dcterms:created>
  <dcterms:modified xsi:type="dcterms:W3CDTF">2025-08-27T11:26:17Z</dcterms:modified>
  <cp:category/>
  <cp:contentStatus/>
</cp:coreProperties>
</file>