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3" r:id="rId20"/>
    <p:sldId id="311" r:id="rId21"/>
    <p:sldId id="285" r:id="rId22"/>
    <p:sldId id="287" r:id="rId23"/>
    <p:sldId id="288" r:id="rId24"/>
    <p:sldId id="289" r:id="rId25"/>
    <p:sldId id="290" r:id="rId26"/>
    <p:sldId id="309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18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46d96f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49279D-6273-4941-BE40-448F5BF8D1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电动机 磁生电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46d96f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80DB0D6-1641-41F3-BC1C-D2C43456D70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dbb7c96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a64a66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188b201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6d6ac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dbb7c960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a64a6672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4188b201a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7c6d6acc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电动机 磁生电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46d96f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849AFDD-365D-446C-B752-952C8007E98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dbb7c96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a64a66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188b201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6d6ac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dbb7c960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a64a6672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4188b201a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7c6d6acc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第27讲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电动机 磁生电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8B0BECF-991A-DBB7-5E81-2B6402DFCBA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EE55BD6-1FBA-4EE8-ABDF-5220E6DE6B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3C682F2-F184-45D7-9B76-166EE035489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dbb7c96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a64a66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188b201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6d6ac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dbb7c960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a64a6672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4188b201a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7c6d6acc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68933E1-64CE-4709-B73C-6CE4A37B43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dbb7c96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a64a6672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188b201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7c6d6acc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dbb7c960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1a64a6672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4188b201a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7c6d6acc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7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_1#f2abeae7d?vcp=1&amp;vis=1&amp;pid=0f9399493&amp;color=0,0,0&amp;vtp=1&amp;vaab=1&amp;bt=1&amp;bbb=1&amp;hb=1"/>
          <p:cNvSpPr/>
          <p:nvPr/>
        </p:nvSpPr>
        <p:spPr>
          <a:xfrm>
            <a:off x="539496" y="65300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电动机中线圈的转动方向由电流方向和磁场方向决定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变线圈的转动方向的方法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：①仅改变电流方向（如对调电源的正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）；②改变磁场方向（如对调磁铁的磁极）。</a:t>
            </a:r>
            <a:endParaRPr lang="en-US" altLang="zh-CN" sz="2800" dirty="0"/>
          </a:p>
        </p:txBody>
      </p:sp>
      <p:pic>
        <p:nvPicPr>
          <p:cNvPr id="3" name="QC_7_EX.1_1#f2abeae7d?iti=2&amp;vcp=1&amp;vis=1&amp;pid=0f939949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2630646"/>
            <a:ext cx="3236976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EX.1_1#f2abeae7d?iti=2&amp;vcp=1&amp;vis=1&amp;pid=0f9399493&amp;color=0,0,0&amp;vtp=1&amp;vaab=1&amp;bbb=1"/>
          <p:cNvSpPr/>
          <p:nvPr/>
        </p:nvSpPr>
        <p:spPr>
          <a:xfrm>
            <a:off x="5554535" y="5638006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图27-1</a:t>
            </a:r>
            <a:endParaRPr lang="en-US" altLang="zh-CN" sz="2800" dirty="0"/>
          </a:p>
        </p:txBody>
      </p:sp>
      <p:sp>
        <p:nvSpPr>
          <p:cNvPr id="5" name="QC_7_AN.5_1#f2abeae7d.bracket?vcp=1&amp;vis=1&amp;pid=0f9399493&amp;color=0,0,0&amp;vpa=3&amp;vtp=1&amp;vaab=1&amp;bbb=1">
            <a:extLst>
              <a:ext uri="{FF2B5EF4-FFF2-40B4-BE49-F238E27FC236}">
                <a16:creationId xmlns:a16="http://schemas.microsoft.com/office/drawing/2014/main" id="{D8E84F0A-7AB1-472F-BBD1-0694870DFE47}"/>
              </a:ext>
            </a:extLst>
          </p:cNvPr>
          <p:cNvSpPr/>
          <p:nvPr/>
        </p:nvSpPr>
        <p:spPr>
          <a:xfrm>
            <a:off x="1178464" y="2526474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】AC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7985e9d8?vcp=1&amp;pid=0f939949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B_8_BD.7_1#3450e61a9?iti=3&amp;htil=2&amp;vcp=1&amp;vis=1&amp;pid=d7985e9d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0477" y="1285528"/>
            <a:ext cx="4005072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7_2#3450e61a9?iti=3&amp;htil=2&amp;vcp=1&amp;vis=1&amp;pid=d7985e9d8&amp;color=0,0,0&amp;vtp=1&amp;vaab=1&amp;bbb=1"/>
          <p:cNvSpPr/>
          <p:nvPr/>
        </p:nvSpPr>
        <p:spPr>
          <a:xfrm>
            <a:off x="9048500" y="3661952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7_3#3450e61a9?htil=2&amp;sp=1&amp;vcp=1&amp;vis=1&amp;pid=d7985e9d8&amp;color=0,0,0&amp;vtp=1&amp;vaab=1&amp;bbb=1&amp;hb=1"/>
              <p:cNvSpPr/>
              <p:nvPr/>
            </p:nvSpPr>
            <p:spPr>
              <a:xfrm>
                <a:off x="539496" y="1267240"/>
                <a:ext cx="6976872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（2024·广东·中考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）将自制的电动机接入电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，如图27-2所示，其中支架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选填“导体”或“绝缘体”）。闭合开关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圈开始转动，磁场对线圈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选填“有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无”）作用力。仅调换磁体的磁极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，线圈转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动方向与原转动方向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7_3#3450e61a9?htil=2&amp;sp=1&amp;vcp=1&amp;vis=1&amp;pid=d7985e9d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6976872" cy="3792157"/>
              </a:xfrm>
              <a:prstGeom prst="rect">
                <a:avLst/>
              </a:prstGeom>
              <a:blipFill>
                <a:blip r:embed="rId4"/>
                <a:stretch>
                  <a:fillRect l="-3147" r="-1661" b="-4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8_1#3450e61a9.blank?vcp=1&amp;vis=1&amp;pid=d7985e9d8&amp;color=0,0,0&amp;vpa=4&amp;vtp=1&amp;vaab=1&amp;bbb=1"/>
          <p:cNvSpPr/>
          <p:nvPr/>
        </p:nvSpPr>
        <p:spPr>
          <a:xfrm>
            <a:off x="5698395" y="18844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导体</a:t>
            </a:r>
            <a:endParaRPr lang="en-US" altLang="zh-CN" sz="2800" dirty="0"/>
          </a:p>
        </p:txBody>
      </p:sp>
      <p:sp>
        <p:nvSpPr>
          <p:cNvPr id="7" name="QB_8_AN.9_1#3450e61a9.blank?vcp=1&amp;vis=1&amp;pid=d7985e9d8&amp;color=0,0,0&amp;vpa=5&amp;vtp=1&amp;vaab=1"/>
          <p:cNvSpPr/>
          <p:nvPr/>
        </p:nvSpPr>
        <p:spPr>
          <a:xfrm>
            <a:off x="4461415" y="317986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endParaRPr lang="en-US" altLang="zh-CN" sz="2800" dirty="0"/>
          </a:p>
        </p:txBody>
      </p:sp>
      <p:sp>
        <p:nvSpPr>
          <p:cNvPr id="8" name="QB_8_AN.10_1#3450e61a9.blank?vcp=1&amp;vis=1&amp;pid=d7985e9d8&amp;color=0,0,0&amp;vpa=6&amp;vtp=1&amp;vaab=1&amp;bbb=1"/>
          <p:cNvSpPr/>
          <p:nvPr/>
        </p:nvSpPr>
        <p:spPr>
          <a:xfrm>
            <a:off x="3750215" y="44543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11_1#e6d637c55?iti=4&amp;htil=3&amp;vcp=1&amp;vis=1&amp;pid=d7985e9d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2481" y="1060164"/>
            <a:ext cx="1618488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1_2#e6d637c55?iti=4&amp;htil=3&amp;vcp=1&amp;vis=1&amp;pid=d7985e9d8&amp;color=0,0,0&amp;vtp=1&amp;vaab=1&amp;bbb=1"/>
          <p:cNvSpPr/>
          <p:nvPr/>
        </p:nvSpPr>
        <p:spPr>
          <a:xfrm>
            <a:off x="10177213" y="2695924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图27-3</a:t>
            </a:r>
            <a:endParaRPr lang="en-US" altLang="zh-CN" sz="2800" dirty="0"/>
          </a:p>
        </p:txBody>
      </p:sp>
      <p:sp>
        <p:nvSpPr>
          <p:cNvPr id="4" name="QC_8_BD.11_3#e6d637c55?htil=3&amp;sp=1&amp;vcp=1&amp;vis=1&amp;pid=d7985e9d8&amp;color=0,0,0&amp;vtp=1&amp;vaab=1&amp;bt=1&amp;bbb=1&amp;hb=1&amp;hs=1"/>
          <p:cNvSpPr/>
          <p:nvPr/>
        </p:nvSpPr>
        <p:spPr>
          <a:xfrm>
            <a:off x="539496" y="1041876"/>
            <a:ext cx="923544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（2023·广西·中考）如图27-3所示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，某兴趣小组利用干电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、铜线框和磁铁制作一个“爱心”电动机，“爱心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”能绕电池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。下列家用电器与“爱心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”电动机工作原理相同的是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2_1#e6d637c55.bracket?vcp=1&amp;vis=1&amp;pid=d7985e9d8&amp;color=0,0,0&amp;vpa=7&amp;vtp=1&amp;vaab=1"/>
          <p:cNvSpPr/>
          <p:nvPr/>
        </p:nvSpPr>
        <p:spPr>
          <a:xfrm>
            <a:off x="816515" y="29716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6" name="QC_8_BD.11_4#e6d637c55.choice_image?htil=3&amp;vcp=1&amp;vis=1&amp;pid=d7985e9d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667220"/>
            <a:ext cx="127101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11_5#e6d637c55?htil=3&amp;vcp=1&amp;vis=1&amp;pid=d7985e9d8&amp;color=0,0,0&amp;vtp=1&amp;vaab=1&amp;bbb=1"/>
          <p:cNvSpPr/>
          <p:nvPr/>
        </p:nvSpPr>
        <p:spPr>
          <a:xfrm>
            <a:off x="539496" y="5249132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A.电饭锅</a:t>
            </a:r>
            <a:endParaRPr lang="en-US" altLang="zh-CN" sz="2800" dirty="0"/>
          </a:p>
        </p:txBody>
      </p:sp>
      <p:pic>
        <p:nvPicPr>
          <p:cNvPr id="8" name="QC_8_BD.11_6#e6d637c55.choice_image?htil=3&amp;vcp=1&amp;vis=1&amp;pid=d7985e9d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667220"/>
            <a:ext cx="1005840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8_BD.11_7#e6d637c55?htil=3&amp;vcp=1&amp;vis=1&amp;pid=d7985e9d8&amp;color=0,0,0&amp;vtp=1&amp;vaab=1&amp;bbb=1"/>
          <p:cNvSpPr/>
          <p:nvPr/>
        </p:nvSpPr>
        <p:spPr>
          <a:xfrm>
            <a:off x="3319272" y="5249132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B.电风扇</a:t>
            </a:r>
            <a:endParaRPr lang="en-US" altLang="zh-CN" sz="2800" dirty="0"/>
          </a:p>
        </p:txBody>
      </p:sp>
      <p:pic>
        <p:nvPicPr>
          <p:cNvPr id="10" name="QC_8_BD.11_8#e6d637c55.choice_image?htil=3&amp;vcp=1&amp;vis=1&amp;pid=d7985e9d8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667220"/>
            <a:ext cx="129844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8_BD.11_9#e6d637c55?htil=3&amp;vcp=1&amp;vis=1&amp;pid=d7985e9d8&amp;color=0,0,0&amp;vtp=1&amp;vaab=1&amp;bbb=1"/>
          <p:cNvSpPr/>
          <p:nvPr/>
        </p:nvSpPr>
        <p:spPr>
          <a:xfrm>
            <a:off x="6099048" y="5249132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C.手电筒</a:t>
            </a:r>
            <a:endParaRPr lang="en-US" altLang="zh-CN" sz="2800" dirty="0"/>
          </a:p>
        </p:txBody>
      </p:sp>
      <p:pic>
        <p:nvPicPr>
          <p:cNvPr id="12" name="QC_8_BD.11_10#e6d637c55.choice_image?htil=3&amp;vcp=1&amp;vis=1&amp;pid=d7985e9d8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3667220"/>
            <a:ext cx="1700784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3" name="QC_8_BD.11_11#e6d637c55?htil=3&amp;vcp=1&amp;vis=1&amp;pid=d7985e9d8&amp;color=0,0,0&amp;vtp=1&amp;vaab=1&amp;bbb=1&amp;hs=1"/>
          <p:cNvSpPr/>
          <p:nvPr/>
        </p:nvSpPr>
        <p:spPr>
          <a:xfrm>
            <a:off x="8869680" y="5249132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D.电视机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13_1#9de532b35?iti=5&amp;htil=4&amp;vcp=1&amp;vis=1&amp;pid=d7985e9d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000" y="898906"/>
            <a:ext cx="2743200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3_2#9de532b35?iti=5&amp;htil=4&amp;vcp=1&amp;vis=1&amp;pid=d7985e9d8&amp;color=0,0,0&amp;vtp=1&amp;vaab=1&amp;bbb=1"/>
          <p:cNvSpPr/>
          <p:nvPr/>
        </p:nvSpPr>
        <p:spPr>
          <a:xfrm>
            <a:off x="9685087" y="4244594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图27-4</a:t>
            </a:r>
            <a:endParaRPr lang="en-US" altLang="zh-CN" sz="2800" dirty="0"/>
          </a:p>
        </p:txBody>
      </p:sp>
      <p:sp>
        <p:nvSpPr>
          <p:cNvPr id="4" name="QC_8_BD.13_3#9de532b35?htil=4&amp;sp=1&amp;vcp=1&amp;vis=1&amp;pid=d7985e9d8&amp;color=0,0,0&amp;vtp=1&amp;vaab=1&amp;bt=1&amp;bbb=1&amp;hb=1"/>
          <p:cNvSpPr/>
          <p:nvPr/>
        </p:nvSpPr>
        <p:spPr>
          <a:xfrm>
            <a:off x="539496" y="880618"/>
            <a:ext cx="82387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（2024·辽宁·中考）（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）如图27-4所示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学自制了一个扬声器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将线圈紧密粘贴在纸杯底部，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在线圈上方放置一个强磁铁，在线圈中通入交变电流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，纸杯振动发声。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4_1#9de532b35.bracket?vcp=1&amp;vis=1&amp;pid=d7985e9d8&amp;color=0,0,0&amp;vpa=8&amp;vtp=1&amp;vaab=1&amp;bbb=1"/>
          <p:cNvSpPr/>
          <p:nvPr/>
        </p:nvSpPr>
        <p:spPr>
          <a:xfrm>
            <a:off x="6912514" y="2810383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</a:t>
            </a:r>
            <a:endParaRPr lang="en-US" altLang="zh-CN" sz="2800" dirty="0"/>
          </a:p>
        </p:txBody>
      </p:sp>
      <p:sp>
        <p:nvSpPr>
          <p:cNvPr id="6" name="QC_8_BD.13_4#9de532b35.choices?htil=4&amp;vcp=1&amp;vis=1&amp;pid=d7985e9d8&amp;color=0,0,0&amp;vtp=1&amp;vaab=1&amp;bbb=1"/>
          <p:cNvSpPr/>
          <p:nvPr/>
        </p:nvSpPr>
        <p:spPr>
          <a:xfrm>
            <a:off x="539496" y="3452050"/>
            <a:ext cx="82387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A.该扬声器与电动机的工作原理相同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.磁场对线圈的力的方向随电流方向改变而改变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.线圈带动纸杯振动是电磁感应现象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.线圈中的电流不会产生磁场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2b03564f?vcp=1&amp;pid=1a64a6672&amp;color=68,178,231&amp;vtp=1&amp;vaab=1&amp;bt=1&amp;bbb=1"/>
          <p:cNvSpPr/>
          <p:nvPr/>
        </p:nvSpPr>
        <p:spPr>
          <a:xfrm>
            <a:off x="539496" y="554400"/>
            <a:ext cx="11109960" cy="607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磁生电</a:t>
            </a:r>
            <a:endParaRPr lang="en-US" altLang="zh-CN" sz="3200" dirty="0"/>
          </a:p>
        </p:txBody>
      </p:sp>
      <p:sp>
        <p:nvSpPr>
          <p:cNvPr id="3" name="P_7#c346f0f56?vcp=1&amp;pid=22b03564f&amp;color=0,0,0&amp;vtp=1&amp;vaab=1&amp;bbb=1"/>
          <p:cNvSpPr/>
          <p:nvPr/>
        </p:nvSpPr>
        <p:spPr>
          <a:xfrm>
            <a:off x="539496" y="1162286"/>
            <a:ext cx="11109960" cy="5290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抢分攻略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判断能否产生感应电流的方法：是否同时满足“闭合回路”和“导体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做切割磁感线运动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发电机的工作原理是电磁感应现象（磁场中的线圈转动时切割磁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感线，电路中产生电流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感应电流的方向受导体切割磁感线的运动方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向和磁感线方向的影响，在其工作过程中将机械能转化为电能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动圈式话筒的工作原理与发动机相同，即对着话筒说话或唱歌时，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声音使膜片振动，与膜片相连的线圈在磁场中也随之振动，于是产生感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应电流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5_1#d06f20a91?sp=1&amp;vcp=1&amp;vis=1&amp;pid=22b03564f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（2023·广西·中考）如图27-5所示，导体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沿竖直方向运动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，灵敏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电流计指针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偏转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；若导体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方向运动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，灵敏电流计指针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偏转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。（两空均选填“会”或“不会”）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5_1#d06f20a91?sp=1&amp;vcp=1&amp;vis=1&amp;pid=22b03564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6_1#d06f20a91.blank?vcp=1&amp;vis=1&amp;pid=22b03564f&amp;color=0,0,0&amp;vpa=9&amp;vtp=1&amp;vaab=1&amp;bbb=1"/>
          <p:cNvSpPr/>
          <p:nvPr/>
        </p:nvSpPr>
        <p:spPr>
          <a:xfrm>
            <a:off x="2327814" y="11716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不会</a:t>
            </a:r>
            <a:endParaRPr lang="en-US" altLang="zh-CN" sz="2800" dirty="0"/>
          </a:p>
        </p:txBody>
      </p:sp>
      <p:sp>
        <p:nvSpPr>
          <p:cNvPr id="4" name="QB_7_AN.19_1#d06f20a91.blank?vcp=1&amp;vis=1&amp;pid=22b03564f&amp;color=0,0,0&amp;vpa=10&amp;vtp=1&amp;vaab=1"/>
          <p:cNvSpPr/>
          <p:nvPr/>
        </p:nvSpPr>
        <p:spPr>
          <a:xfrm>
            <a:off x="10753440" y="117162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</a:t>
            </a:r>
            <a:endParaRPr lang="en-US" altLang="zh-CN" sz="2800" dirty="0"/>
          </a:p>
        </p:txBody>
      </p:sp>
      <p:pic>
        <p:nvPicPr>
          <p:cNvPr id="5" name="QB_7_BD.17_1#d06f20a91?iti=6&amp;vcp=1&amp;vis=1&amp;pid=22b03564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6864" y="2541188"/>
            <a:ext cx="2935224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7_2#d06f20a91?iti=6&amp;vcp=1&amp;vis=1&amp;pid=22b03564f&amp;color=0,0,0&amp;vtp=1&amp;vaab=1&amp;bbb=1"/>
          <p:cNvSpPr/>
          <p:nvPr/>
        </p:nvSpPr>
        <p:spPr>
          <a:xfrm>
            <a:off x="5549964" y="4551852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图27-5</a:t>
            </a:r>
            <a:endParaRPr lang="en-US" altLang="zh-CN" sz="2800" dirty="0"/>
          </a:p>
        </p:txBody>
      </p:sp>
      <p:sp>
        <p:nvSpPr>
          <p:cNvPr id="7" name="QB_7_EX.1_1#d06f20a91?vcp=1&amp;vis=1&amp;pid=22b03564f&amp;color=0,0,0&amp;vtp=1&amp;vaab=1&amp;bbb=1&amp;hb=1"/>
          <p:cNvSpPr/>
          <p:nvPr/>
        </p:nvSpPr>
        <p:spPr>
          <a:xfrm>
            <a:off x="539496" y="5192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导体是否做切割磁感线运动是判断闭合电路中有无感应电流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的关键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c837501c?vcp=1&amp;pid=22b03564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20_1#af38c8f6b?vcp=1&amp;vis=1&amp;pid=6c837501c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（2024·四川宜宾·中考）安检时，当金属探测仪靠近金属物体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，会产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生感应电流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，发出警示信号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。下列实验装置中与其工作原理相同的实验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装置是(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1_1#af38c8f6b.bracket?vcp=1&amp;vis=1&amp;pid=6c837501c&amp;color=0,0,0&amp;vpa=11&amp;vtp=1&amp;vaab=1"/>
          <p:cNvSpPr/>
          <p:nvPr/>
        </p:nvSpPr>
        <p:spPr>
          <a:xfrm>
            <a:off x="18833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20_2#af38c8f6b.choices?vcp=1&amp;vis=1&amp;pid=6c837501c&amp;color=0,0,0&amp;vtp=1&amp;vaab=1&amp;bbb=1"/>
          <p:cNvSpPr/>
          <p:nvPr/>
        </p:nvSpPr>
        <p:spPr>
          <a:xfrm>
            <a:off x="539496" y="3118276"/>
            <a:ext cx="11109960" cy="14900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13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75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8_BD.20_2#af38c8f6b.choice_image?vcp=1&amp;vis=1&amp;pid=6c837501c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6177" y="3118657"/>
            <a:ext cx="2587752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20_2#af38c8f6b.choice_image?vcp=1&amp;vis=1&amp;pid=6c837501c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2801" y="3118657"/>
            <a:ext cx="224028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20_2#af38c8f6b.choice_image?vcp=1&amp;vis=1&amp;pid=6c837501c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4238" y="3127801"/>
            <a:ext cx="224028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20_2#af38c8f6b.choice_image?vcp=1&amp;vis=1&amp;pid=6c837501c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5170" y="3127801"/>
            <a:ext cx="1956816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22_1#0ff852c3b?iti=7&amp;htil=5&amp;vcp=1&amp;vis=1&amp;pid=6c837501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9009" y="916686"/>
            <a:ext cx="4233672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2_2#0ff852c3b?iti=7&amp;htil=5&amp;vcp=1&amp;vis=1&amp;pid=6c837501c&amp;color=0,0,0&amp;vtp=1&amp;vaab=1&amp;bbb=1"/>
          <p:cNvSpPr/>
          <p:nvPr/>
        </p:nvSpPr>
        <p:spPr>
          <a:xfrm>
            <a:off x="8841332" y="3256534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图27-6</a:t>
            </a:r>
            <a:endParaRPr lang="en-US" altLang="zh-CN" sz="2800" dirty="0"/>
          </a:p>
        </p:txBody>
      </p:sp>
      <p:sp>
        <p:nvSpPr>
          <p:cNvPr id="4" name="QC_8_BD.22_3#0ff852c3b?htil=5&amp;sp=1&amp;vcp=1&amp;vis=1&amp;pid=6c837501c&amp;color=0,0,0&amp;vtp=1&amp;vaab=1&amp;bt=1&amp;bbb=1&amp;hb=1&amp;hs=1"/>
          <p:cNvSpPr/>
          <p:nvPr/>
        </p:nvSpPr>
        <p:spPr>
          <a:xfrm>
            <a:off x="539496" y="898398"/>
            <a:ext cx="674827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（2024·安徽·中考）图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27-6为动圈式话筒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的简化示意图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磁铁固定在适当的位置，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线圈与膜片连接，声波可使膜片左右振动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从而带动线圈振动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线圈中就产生电流，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实现声信号到电信号的转变，其工作原理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23_1#0ff852c3b.bracket?vcp=1&amp;vis=1&amp;pid=6c837501c&amp;color=0,0,0&amp;vpa=12&amp;vtp=1&amp;vaab=1"/>
          <p:cNvSpPr/>
          <p:nvPr/>
        </p:nvSpPr>
        <p:spPr>
          <a:xfrm>
            <a:off x="1172115" y="412356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8_BD.22_4#0ff852c3b.choices?vcp=1&amp;vis=1&amp;pid=6c837501c&amp;color=0,0,0&amp;vtp=1&amp;vaab=1&amp;bbb=1&amp;hs=1"/>
          <p:cNvSpPr/>
          <p:nvPr/>
        </p:nvSpPr>
        <p:spPr>
          <a:xfrm>
            <a:off x="539496" y="4739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.磁场对通电导线的作用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.电流的热效应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C.电流的磁效应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.电磁感应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4188b201a.fixed?vcp=1&amp;pid=f46d96f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电动机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磁生电</a:t>
            </a:r>
            <a:endParaRPr lang="en-US" altLang="zh-CN" sz="4000" dirty="0"/>
          </a:p>
        </p:txBody>
      </p:sp>
      <p:sp>
        <p:nvSpPr>
          <p:cNvPr id="3" name="C_5_BD#4188b201a.fixed?vcp=1&amp;pid=f46d96f2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1eb71ef3?sp=1&amp;vcp=1&amp;pid=4188b201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探究导体在磁场中运动时产生感应电流的条件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9" name="P_7_BD#607284ba1?colgroup=2,16,10&amp;vcp=1&amp;pid=e1eb71ef3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91672" cy="3903536"/>
            </p:xfrm>
            <a:graphic>
              <a:graphicData uri="http://schemas.openxmlformats.org/drawingml/2006/table">
                <a:tbl>
                  <a:tblPr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117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599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21284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2000"/>
                            </a:lnSpc>
                          </a:pPr>
                          <a:r>
                            <a:rPr lang="en-US" altLang="zh-CN" sz="67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48332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000"/>
                            </a:lnSpc>
                          </a:pPr>
                          <a:r>
                            <a:rPr lang="en-US" altLang="zh-CN" sz="95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339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电路必须是闭合的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导体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𝑎𝑏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是闭合电路的一部分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要选用磁性较强的磁铁进行实验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9" name="P_7_BD#607284ba1?colgroup=2,16,10&amp;vcp=1&amp;pid=e1eb71ef3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8384687"/>
                  </p:ext>
                </p:extLst>
              </p:nvPr>
            </p:nvGraphicFramePr>
            <p:xfrm>
              <a:off x="539496" y="1324401"/>
              <a:ext cx="11091672" cy="3903536"/>
            </p:xfrm>
            <a:graphic>
              <a:graphicData uri="http://schemas.openxmlformats.org/drawingml/2006/table">
                <a:tbl>
                  <a:tblPr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117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0599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21284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2000"/>
                            </a:lnSpc>
                          </a:pPr>
                          <a:r>
                            <a:rPr lang="en-US" altLang="zh-CN" sz="67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48332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000"/>
                            </a:lnSpc>
                          </a:pPr>
                          <a:r>
                            <a:rPr lang="en-US" altLang="zh-CN" sz="95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339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042" t="-245161" r="-120" b="-1451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P_7_BD#607284ba1.table_image?tii=9&amp;vcp=1&amp;pid=e1eb71ef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1932" y="2037125"/>
            <a:ext cx="5541264" cy="13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7_BD#607284ba1.table_image?tii=10&amp;vcp=1&amp;pid=e1eb71ef3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2711" y="2064303"/>
            <a:ext cx="3236976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7_BD#607284ba1?colgroup=2,16,10&amp;vcp=1&amp;pid=e1eb71ef3&amp;color=0,0,0&amp;vtp=1&amp;vaab=1&amp;bbb=1&amp;hb=1&amp;uw=1">
            <a:extLst>
              <a:ext uri="{FF2B5EF4-FFF2-40B4-BE49-F238E27FC236}">
                <a16:creationId xmlns:a16="http://schemas.microsoft.com/office/drawing/2014/main" id="{643CFFED-C0AF-1590-3742-17DE8132C565}"/>
              </a:ext>
            </a:extLst>
          </p:cNvPr>
          <p:cNvSpPr/>
          <p:nvPr/>
        </p:nvSpPr>
        <p:spPr>
          <a:xfrm>
            <a:off x="4192896" y="4128720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6" name="P_7_BD#607284ba1?colgroup=2,16,10&amp;vcp=1&amp;pid=e1eb71ef3&amp;color=0,0,0&amp;vtp=1&amp;vaab=1&amp;bbb=1&amp;hb=1&amp;uw=1">
            <a:extLst>
              <a:ext uri="{FF2B5EF4-FFF2-40B4-BE49-F238E27FC236}">
                <a16:creationId xmlns:a16="http://schemas.microsoft.com/office/drawing/2014/main" id="{74C983B1-D1E4-178F-44A2-B5AB7D24D34C}"/>
              </a:ext>
            </a:extLst>
          </p:cNvPr>
          <p:cNvSpPr/>
          <p:nvPr/>
        </p:nvSpPr>
        <p:spPr>
          <a:xfrm>
            <a:off x="6686732" y="4128720"/>
            <a:ext cx="32004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7" name="P_7_BD#607284ba1?colgroup=2,16,10&amp;vcp=1&amp;pid=e1eb71ef3&amp;color=0,0,0&amp;vtp=1&amp;vaab=1&amp;bbb=1&amp;hb=1&amp;uw=1">
            <a:extLst>
              <a:ext uri="{FF2B5EF4-FFF2-40B4-BE49-F238E27FC236}">
                <a16:creationId xmlns:a16="http://schemas.microsoft.com/office/drawing/2014/main" id="{EF5C2056-7629-0011-BAC3-71B177FFC93B}"/>
              </a:ext>
            </a:extLst>
          </p:cNvPr>
          <p:cNvSpPr/>
          <p:nvPr/>
        </p:nvSpPr>
        <p:spPr>
          <a:xfrm>
            <a:off x="3481696" y="4702411"/>
            <a:ext cx="14224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8" name="P_7_BD#607284ba1?colgroup=2,16,10&amp;vcp=1&amp;pid=e1eb71ef3&amp;color=0,0,0&amp;vtp=1&amp;vaab=1&amp;bbb=1&amp;hb=1&amp;uw=1">
            <a:extLst>
              <a:ext uri="{FF2B5EF4-FFF2-40B4-BE49-F238E27FC236}">
                <a16:creationId xmlns:a16="http://schemas.microsoft.com/office/drawing/2014/main" id="{7BEEF453-A887-C8D0-2535-D8B9F9C0122E}"/>
              </a:ext>
            </a:extLst>
          </p:cNvPr>
          <p:cNvSpPr/>
          <p:nvPr/>
        </p:nvSpPr>
        <p:spPr>
          <a:xfrm>
            <a:off x="4192896" y="4128720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9" name="P_7_BD#607284ba1?colgroup=2,16,10&amp;vcp=1&amp;pid=e1eb71ef3&amp;color=0,0,0&amp;vtp=1&amp;vaab=1&amp;bbb=1&amp;hb=1&amp;uw=1">
            <a:extLst>
              <a:ext uri="{FF2B5EF4-FFF2-40B4-BE49-F238E27FC236}">
                <a16:creationId xmlns:a16="http://schemas.microsoft.com/office/drawing/2014/main" id="{6728FFC0-765E-72CB-EAB4-81B237104BEA}"/>
              </a:ext>
            </a:extLst>
          </p:cNvPr>
          <p:cNvSpPr/>
          <p:nvPr/>
        </p:nvSpPr>
        <p:spPr>
          <a:xfrm>
            <a:off x="6686732" y="4128720"/>
            <a:ext cx="32004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0" name="P_7_BD#607284ba1?colgroup=2,16,10&amp;vcp=1&amp;pid=e1eb71ef3&amp;color=0,0,0&amp;vtp=1&amp;vaab=1&amp;bbb=1&amp;hb=1&amp;uw=1">
            <a:extLst>
              <a:ext uri="{FF2B5EF4-FFF2-40B4-BE49-F238E27FC236}">
                <a16:creationId xmlns:a16="http://schemas.microsoft.com/office/drawing/2014/main" id="{CB5DE4A9-CC25-0CA9-7994-8E4164A80E0B}"/>
              </a:ext>
            </a:extLst>
          </p:cNvPr>
          <p:cNvSpPr/>
          <p:nvPr/>
        </p:nvSpPr>
        <p:spPr>
          <a:xfrm>
            <a:off x="3481696" y="4702411"/>
            <a:ext cx="14224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f196a749.fixed?vcp=1&amp;pid=c94663b25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9f196a749.fixed?vcp=1&amp;pid=c94663b25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9f196a749.fixed?vcp=1&amp;pid=c94663b25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第五部分</a:t>
            </a:r>
            <a:r>
              <a:rPr lang="en-US" altLang="zh-CN" sz="4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电学与电磁现象</a:t>
            </a:r>
            <a:endParaRPr lang="en-US" altLang="zh-CN" sz="4400" dirty="0"/>
          </a:p>
        </p:txBody>
      </p:sp>
      <p:sp>
        <p:nvSpPr>
          <p:cNvPr id="5" name="C_3_BD#9f196a749.fixed?vcp=1&amp;pid=c94663b25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第十六章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电与磁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P_7_BD#607284ba1?colgroup=2,27&amp;vcp=1&amp;pid=e1eb71ef3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139854"/>
          <a:ext cx="11112681" cy="3282888"/>
        </p:xfrm>
        <a:graphic>
          <a:graphicData uri="http://schemas.openxmlformats.org/drawingml/2006/table">
            <a:tbl>
              <a:tblPr/>
              <a:tblGrid>
                <a:gridCol w="908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7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闭合电路的一部分导体在磁场中做切割磁感线运动时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导体中产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生电流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这就是电磁感应现象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评估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使实验现象更明显的方法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换用磁性较强的磁铁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加快导体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的运动速度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换用灵敏度较高的电流计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实际应用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发电机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能的转化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机械能转化为电能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7_BD#607284ba1?colgroup=2,27&amp;vcp=1&amp;pid=e1eb71ef3&amp;color=0,0,0&amp;mp=1&amp;vtp=1&amp;vaab=1&amp;bt=1&amp;bbb=1">
            <a:extLst>
              <a:ext uri="{FF2B5EF4-FFF2-40B4-BE49-F238E27FC236}">
                <a16:creationId xmlns:a16="http://schemas.microsoft.com/office/drawing/2014/main" id="{383FA492-2B53-7647-5E84-7D79632F9CC4}"/>
              </a:ext>
            </a:extLst>
          </p:cNvPr>
          <p:cNvSpPr txBox="1"/>
          <p:nvPr/>
        </p:nvSpPr>
        <p:spPr>
          <a:xfrm>
            <a:off x="10934032" y="14314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3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F41E4C85-5536-CF3E-3609-DE3E522A10CC}"/>
              </a:ext>
            </a:extLst>
          </p:cNvPr>
          <p:cNvSpPr/>
          <p:nvPr/>
        </p:nvSpPr>
        <p:spPr>
          <a:xfrm>
            <a:off x="1519598" y="2169794"/>
            <a:ext cx="3556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4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36C42F40-D762-4499-5560-285CF049A830}"/>
              </a:ext>
            </a:extLst>
          </p:cNvPr>
          <p:cNvSpPr/>
          <p:nvPr/>
        </p:nvSpPr>
        <p:spPr>
          <a:xfrm>
            <a:off x="6497998" y="2169794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5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5F6845EA-E5A3-B259-995D-9E24E3E7FEB5}"/>
              </a:ext>
            </a:extLst>
          </p:cNvPr>
          <p:cNvSpPr/>
          <p:nvPr/>
        </p:nvSpPr>
        <p:spPr>
          <a:xfrm>
            <a:off x="3996098" y="2731611"/>
            <a:ext cx="21336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6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6017B068-DCA2-4104-137B-7DA2A5B30DCD}"/>
              </a:ext>
            </a:extLst>
          </p:cNvPr>
          <p:cNvSpPr/>
          <p:nvPr/>
        </p:nvSpPr>
        <p:spPr>
          <a:xfrm>
            <a:off x="1519598" y="2169794"/>
            <a:ext cx="3556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7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96603622-92FB-7D76-9D61-63BF2F207866}"/>
              </a:ext>
            </a:extLst>
          </p:cNvPr>
          <p:cNvSpPr/>
          <p:nvPr/>
        </p:nvSpPr>
        <p:spPr>
          <a:xfrm>
            <a:off x="6497998" y="2169794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8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6E32CDB1-D4DF-9CCF-7CAE-FAFFC66B5108}"/>
              </a:ext>
            </a:extLst>
          </p:cNvPr>
          <p:cNvSpPr/>
          <p:nvPr/>
        </p:nvSpPr>
        <p:spPr>
          <a:xfrm>
            <a:off x="3996098" y="2731611"/>
            <a:ext cx="21336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9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3B32680A-4C6C-0FD2-790C-249926484845}"/>
              </a:ext>
            </a:extLst>
          </p:cNvPr>
          <p:cNvSpPr/>
          <p:nvPr/>
        </p:nvSpPr>
        <p:spPr>
          <a:xfrm>
            <a:off x="5786798" y="3264091"/>
            <a:ext cx="5765801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0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67B9344F-9EFC-5A64-F5C5-FD771CB7EDDD}"/>
              </a:ext>
            </a:extLst>
          </p:cNvPr>
          <p:cNvSpPr/>
          <p:nvPr/>
        </p:nvSpPr>
        <p:spPr>
          <a:xfrm>
            <a:off x="1447598" y="3825907"/>
            <a:ext cx="64601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1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527C3DB5-2985-ECDB-A329-5812F1AEF2B7}"/>
              </a:ext>
            </a:extLst>
          </p:cNvPr>
          <p:cNvSpPr/>
          <p:nvPr/>
        </p:nvSpPr>
        <p:spPr>
          <a:xfrm>
            <a:off x="5786798" y="3264091"/>
            <a:ext cx="5765801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2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3E1F5CA0-A1D6-589E-CF7F-12A72F667D0F}"/>
              </a:ext>
            </a:extLst>
          </p:cNvPr>
          <p:cNvSpPr/>
          <p:nvPr/>
        </p:nvSpPr>
        <p:spPr>
          <a:xfrm>
            <a:off x="1447598" y="3825907"/>
            <a:ext cx="64601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3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9D5050EC-1CA7-DFD7-F01E-4D3A3C0E0F5E}"/>
              </a:ext>
            </a:extLst>
          </p:cNvPr>
          <p:cNvSpPr/>
          <p:nvPr/>
        </p:nvSpPr>
        <p:spPr>
          <a:xfrm>
            <a:off x="3297598" y="4640803"/>
            <a:ext cx="10668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4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14A750D8-F160-0834-CCD6-452DE0A882E8}"/>
              </a:ext>
            </a:extLst>
          </p:cNvPr>
          <p:cNvSpPr/>
          <p:nvPr/>
        </p:nvSpPr>
        <p:spPr>
          <a:xfrm>
            <a:off x="6485298" y="4640803"/>
            <a:ext cx="10668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5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C4FDA215-6856-C582-66CA-5431505FDF31}"/>
              </a:ext>
            </a:extLst>
          </p:cNvPr>
          <p:cNvSpPr/>
          <p:nvPr/>
        </p:nvSpPr>
        <p:spPr>
          <a:xfrm>
            <a:off x="8618898" y="4640803"/>
            <a:ext cx="7112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6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46D3AA22-4A12-D19D-D26F-8124CA34D637}"/>
              </a:ext>
            </a:extLst>
          </p:cNvPr>
          <p:cNvSpPr/>
          <p:nvPr/>
        </p:nvSpPr>
        <p:spPr>
          <a:xfrm>
            <a:off x="3297598" y="4640803"/>
            <a:ext cx="10668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7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78E12280-FB78-B698-F72C-89097D860537}"/>
              </a:ext>
            </a:extLst>
          </p:cNvPr>
          <p:cNvSpPr/>
          <p:nvPr/>
        </p:nvSpPr>
        <p:spPr>
          <a:xfrm>
            <a:off x="6485298" y="4640803"/>
            <a:ext cx="10668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  <p:sp>
        <p:nvSpPr>
          <p:cNvPr id="18" name="P_7_BD#607284ba1?colgroup=2,27&amp;vcp=1&amp;pid=e1eb71ef3&amp;color=0,0,0&amp;mp=1&amp;vtp=1&amp;vaab=1&amp;bt=1&amp;bbb=1&amp;hb=1&amp;uw=1">
            <a:extLst>
              <a:ext uri="{FF2B5EF4-FFF2-40B4-BE49-F238E27FC236}">
                <a16:creationId xmlns:a16="http://schemas.microsoft.com/office/drawing/2014/main" id="{32E08F65-D4E5-6503-A381-B4506236E470}"/>
              </a:ext>
            </a:extLst>
          </p:cNvPr>
          <p:cNvSpPr/>
          <p:nvPr/>
        </p:nvSpPr>
        <p:spPr>
          <a:xfrm>
            <a:off x="8618898" y="4640803"/>
            <a:ext cx="7112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SimSun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SimSun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3_1#08bfafa83?iti=15&amp;htil=9&amp;vcp=1&amp;vis=1&amp;pid=e1eb71e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5617" y="573500"/>
            <a:ext cx="3465576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53_2#08bfafa83?iti=15&amp;htil=9&amp;vcp=1&amp;vis=1&amp;pid=e1eb71ef3&amp;color=0,0,0&amp;vtp=1&amp;vaab=1&amp;bbb=1"/>
          <p:cNvSpPr/>
          <p:nvPr/>
        </p:nvSpPr>
        <p:spPr>
          <a:xfrm>
            <a:off x="9553893" y="3115565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图27-8</a:t>
            </a:r>
            <a:endParaRPr lang="en-US" altLang="zh-CN" sz="2800" dirty="0"/>
          </a:p>
        </p:txBody>
      </p:sp>
      <p:sp>
        <p:nvSpPr>
          <p:cNvPr id="4" name="QO_7_BD.53_3#08bfafa83?htil=9&amp;vcp=1&amp;vis=1&amp;pid=e1eb71ef3&amp;color=0,0,0&amp;vtp=1&amp;vaab=1&amp;bt=1&amp;bbb=1&amp;hb=1"/>
          <p:cNvSpPr/>
          <p:nvPr/>
        </p:nvSpPr>
        <p:spPr>
          <a:xfrm>
            <a:off x="729996" y="393287"/>
            <a:ext cx="75072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</a:t>
            </a:r>
            <a:r>
              <a:rPr lang="en-US" altLang="zh-CN" sz="2800" b="1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（2024·陕西·中考）“探究导体在磁场中运动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时产生感应电流的条件”的实验装置如图27-8所示。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54_1#d7273a1c4?sp=1&amp;vcp=1&amp;vis=1&amp;pid=08bfafa83&amp;color=0,0,0&amp;vtp=1&amp;vaab=1&amp;bt=1&amp;bbb=1&amp;hb=1">
                <a:extLst>
                  <a:ext uri="{FF2B5EF4-FFF2-40B4-BE49-F238E27FC236}">
                    <a16:creationId xmlns:a16="http://schemas.microsoft.com/office/drawing/2014/main" id="{37BA4B47-6A1F-47B2-A798-889FE8E0D140}"/>
                  </a:ext>
                </a:extLst>
              </p:cNvPr>
              <p:cNvSpPr/>
              <p:nvPr/>
            </p:nvSpPr>
            <p:spPr>
              <a:xfrm>
                <a:off x="526821" y="1662017"/>
                <a:ext cx="8626705" cy="1806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（1）闭合开关后，观察各种情况下灵敏电流计指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针偏转情况，将实验现象记录在下表中。分析实验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现象可知：闭合电路中的一部分导体在磁场中做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运动时，电路中会产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生感应电流。产生感应电流时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相当于电路中的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（填电路元件名称）。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54_1#d7273a1c4?sp=1&amp;vcp=1&amp;vis=1&amp;pid=08bfafa83&amp;color=0,0,0&amp;vtp=1&amp;vaab=1&amp;bt=1&amp;bbb=1&amp;hb=1">
                <a:extLst>
                  <a:ext uri="{FF2B5EF4-FFF2-40B4-BE49-F238E27FC236}">
                    <a16:creationId xmlns:a16="http://schemas.microsoft.com/office/drawing/2014/main" id="{37BA4B47-6A1F-47B2-A798-889FE8E0D1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821" y="1662017"/>
                <a:ext cx="8626705" cy="1806000"/>
              </a:xfrm>
              <a:prstGeom prst="rect">
                <a:avLst/>
              </a:prstGeom>
              <a:blipFill>
                <a:blip r:embed="rId4"/>
                <a:stretch>
                  <a:fillRect l="-2472" b="-1574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B_8_BD.56_1#d7273a1c4?colgroup=4,12,12&amp;vcp=1&amp;vis=1&amp;pid=08bfafa83&amp;color=0,0,0&amp;vtp=1&amp;vaab=1&amp;bbb=1">
                <a:extLst>
                  <a:ext uri="{FF2B5EF4-FFF2-40B4-BE49-F238E27FC236}">
                    <a16:creationId xmlns:a16="http://schemas.microsoft.com/office/drawing/2014/main" id="{174BD8BB-A50C-4967-8CF7-C742A419C86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4388215"/>
                  </p:ext>
                </p:extLst>
              </p:nvPr>
            </p:nvGraphicFramePr>
            <p:xfrm>
              <a:off x="5476875" y="3767041"/>
              <a:ext cx="6553201" cy="2517458"/>
            </p:xfrm>
            <a:graphic>
              <a:graphicData uri="http://schemas.openxmlformats.org/drawingml/2006/table">
                <a:tbl>
                  <a:tblPr/>
                  <a:tblGrid>
                    <a:gridCol w="108589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336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336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129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导体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𝑎𝑏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在磁场中的运动情况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灵敏电流计指针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偏转情况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7764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静止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7764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上下运动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7764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左右运动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B_8_BD.56_1#d7273a1c4?colgroup=4,12,12&amp;vcp=1&amp;vis=1&amp;pid=08bfafa83&amp;color=0,0,0&amp;vtp=1&amp;vaab=1&amp;bbb=1">
                <a:extLst>
                  <a:ext uri="{FF2B5EF4-FFF2-40B4-BE49-F238E27FC236}">
                    <a16:creationId xmlns:a16="http://schemas.microsoft.com/office/drawing/2014/main" id="{174BD8BB-A50C-4967-8CF7-C742A419C86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4388215"/>
                  </p:ext>
                </p:extLst>
              </p:nvPr>
            </p:nvGraphicFramePr>
            <p:xfrm>
              <a:off x="5476875" y="3767041"/>
              <a:ext cx="6553201" cy="2517458"/>
            </p:xfrm>
            <a:graphic>
              <a:graphicData uri="http://schemas.openxmlformats.org/drawingml/2006/table">
                <a:tbl>
                  <a:tblPr/>
                  <a:tblGrid>
                    <a:gridCol w="108589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336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336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4260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9866" t="-5848" r="-100223" b="-1625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灵敏电流计指针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偏转情况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16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静止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916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上下运动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916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左右运动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57_1#759593563?vcp=1&amp;vis=1&amp;pid=08bfafa83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（2）若要探究感应电流方向与磁场方向的关系，应保持导体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运动方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向不变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对调，观察灵敏电流计指针偏转情况。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57_1#759593563?vcp=1&amp;vis=1&amp;pid=08bfafa8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58_1#08bfafa83?iti=17&amp;vcp=1&amp;vis=1&amp;pid=08bfafa8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8775" y="1887773"/>
            <a:ext cx="3291402" cy="244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58_2#08bfafa83?iti=17&amp;vcp=1&amp;vis=1&amp;pid=08bfafa83&amp;color=0,0,0&amp;vtp=1&amp;vaab=1&amp;bbb=1"/>
          <p:cNvSpPr/>
          <p:nvPr/>
        </p:nvSpPr>
        <p:spPr>
          <a:xfrm>
            <a:off x="5549964" y="4455395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图27-8</a:t>
            </a:r>
            <a:endParaRPr lang="en-US" altLang="zh-CN" sz="2800" dirty="0"/>
          </a:p>
        </p:txBody>
      </p:sp>
      <p:sp>
        <p:nvSpPr>
          <p:cNvPr id="5" name="QC_8_BD.59_1#0b43ecc49?vcp=1&amp;vis=1&amp;pid=08bfafa83&amp;color=0,0,0&amp;vtp=1&amp;vaab=1&amp;bbb=1"/>
          <p:cNvSpPr/>
          <p:nvPr/>
        </p:nvSpPr>
        <p:spPr>
          <a:xfrm>
            <a:off x="539496" y="5089951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（3）下列物品中，应用该实验结论工作的是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（填字母代号）。</a:t>
            </a:r>
            <a:endParaRPr lang="en-US" altLang="zh-CN" sz="2800" dirty="0"/>
          </a:p>
        </p:txBody>
      </p:sp>
      <p:sp>
        <p:nvSpPr>
          <p:cNvPr id="6" name="QC_8_BD.59_2#0b43ecc49.choices?vcp=1&amp;vis=1&amp;pid=08bfafa83&amp;color=0,0,0&amp;vtp=1&amp;vaab=1&amp;bbb=1"/>
          <p:cNvSpPr/>
          <p:nvPr/>
        </p:nvSpPr>
        <p:spPr>
          <a:xfrm>
            <a:off x="539496" y="57154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.电风扇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.手摇发电手电筒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60_1#d7273a1c4?sp=1&amp;vcp=1&amp;vis=1&amp;pid=08bfafa83&amp;color=0,0,0&amp;vtp=1&amp;vaab=1&amp;bt=1&amp;bbb=1&amp;hb=1"/>
              <p:cNvSpPr/>
              <p:nvPr/>
            </p:nvSpPr>
            <p:spPr>
              <a:xfrm>
                <a:off x="539496" y="976407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（1）闭合开关后，观察各种情况下灵敏电流计指针偏转情况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，将实验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现象记录在下表中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。分析实验现象可知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：闭合电路中的一部分导体在磁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场中做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运动时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，电路中会产生感应电流。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产生感应电流时，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相当于电路中的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填电路元件名称）。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60_1#d7273a1c4?sp=1&amp;vcp=1&amp;vis=1&amp;pid=08bfafa8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76407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4116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QB_8_BD.60_2#d7273a1c4?colgroup=4,12,12&amp;vcp=1&amp;vis=1&amp;pid=08bfafa83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6121202"/>
                  </p:ext>
                </p:extLst>
              </p:nvPr>
            </p:nvGraphicFramePr>
            <p:xfrm>
              <a:off x="539496" y="3601751"/>
              <a:ext cx="11091672" cy="2279841"/>
            </p:xfrm>
            <a:graphic>
              <a:graphicData uri="http://schemas.openxmlformats.org/drawingml/2006/table">
                <a:tbl>
                  <a:tblPr/>
                  <a:tblGrid>
                    <a:gridCol w="18379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268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268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导体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𝑎𝑏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在磁场中的运动情况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灵敏电流计指针偏转情况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静止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上下运动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左右运动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QB_8_BD.60_2#d7273a1c4?colgroup=4,12,12&amp;vcp=1&amp;vis=1&amp;pid=08bfafa83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6121202"/>
                  </p:ext>
                </p:extLst>
              </p:nvPr>
            </p:nvGraphicFramePr>
            <p:xfrm>
              <a:off x="539496" y="3601751"/>
              <a:ext cx="11091672" cy="2279841"/>
            </p:xfrm>
            <a:graphic>
              <a:graphicData uri="http://schemas.openxmlformats.org/drawingml/2006/table">
                <a:tbl>
                  <a:tblPr/>
                  <a:tblGrid>
                    <a:gridCol w="18379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6268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268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9921" t="-5376" r="-100264" b="-3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灵敏电流计指针偏转情况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静止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上下运动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左右运动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8_AN.61_1#d7273a1c4.blank?vcp=1&amp;vis=1&amp;pid=08bfafa83&amp;color=0,0,0&amp;vpa=23&amp;vtp=1&amp;vaab=1&amp;bbb=1"/>
          <p:cNvSpPr/>
          <p:nvPr/>
        </p:nvSpPr>
        <p:spPr>
          <a:xfrm>
            <a:off x="1616614" y="2241327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切割磁感线</a:t>
            </a:r>
            <a:endParaRPr lang="en-US" altLang="zh-CN" sz="2800" dirty="0"/>
          </a:p>
        </p:txBody>
      </p:sp>
      <p:sp>
        <p:nvSpPr>
          <p:cNvPr id="5" name="QB_8_AN.62_1#d7273a1c4.blank?vcp=1&amp;vis=1&amp;pid=08bfafa83&amp;color=0,0,0&amp;vpa=24&amp;vtp=1&amp;vaab=1&amp;bbb=1"/>
          <p:cNvSpPr/>
          <p:nvPr/>
        </p:nvSpPr>
        <p:spPr>
          <a:xfrm>
            <a:off x="4148550" y="286807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63_1#759593563?vcp=1&amp;vis=1&amp;pid=08bfafa83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（2）若要探究感应电流方向与磁场方向的关系，应保持导体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𝑎𝑏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运动方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向不变，将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对调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，观察灵敏电流计指针偏转情况。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63_1#759593563?vcp=1&amp;vis=1&amp;pid=08bfafa8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_1#759593563.blank?vcp=1&amp;vis=1&amp;pid=08bfafa83&amp;color=0,0,0&amp;vpa=25&amp;vtp=1&amp;vaab=1&amp;bbb=1"/>
              <p:cNvSpPr/>
              <p:nvPr/>
            </p:nvSpPr>
            <p:spPr>
              <a:xfrm>
                <a:off x="2302414" y="1272839"/>
                <a:ext cx="2454275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磁体的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极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8_AN.1_1#759593563.blank?vcp=1&amp;vis=1&amp;pid=08bfafa83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2414" y="1272839"/>
                <a:ext cx="2454275" cy="410782"/>
              </a:xfrm>
              <a:prstGeom prst="rect">
                <a:avLst/>
              </a:prstGeom>
              <a:blipFill>
                <a:blip r:embed="rId4"/>
                <a:stretch>
                  <a:fillRect l="-3483" t="-37313" r="-3483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63_2#759593563?iti=18&amp;vcp=1&amp;vis=1&amp;pid=08bfafa83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8775" y="1887773"/>
            <a:ext cx="3291402" cy="244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63_3#759593563?iti=18&amp;vcp=1&amp;vis=1&amp;pid=08bfafa83&amp;color=0,0,0&amp;vtp=1&amp;vaab=1&amp;bbb=1"/>
          <p:cNvSpPr/>
          <p:nvPr/>
        </p:nvSpPr>
        <p:spPr>
          <a:xfrm>
            <a:off x="5549964" y="4455395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8_BD.65_1#0b43ecc49?vcp=1&amp;vis=1&amp;pid=08bfafa83&amp;color=0,0,0&amp;vtp=1&amp;vaab=1&amp;bbb=1"/>
          <p:cNvSpPr/>
          <p:nvPr/>
        </p:nvSpPr>
        <p:spPr>
          <a:xfrm>
            <a:off x="539496" y="5089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（3）下列物品中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，应用该实验结论工作的是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填字母代号）。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8_AN.66_1#0b43ecc49.blank?vcp=1&amp;vis=1&amp;pid=08bfafa83&amp;color=0,0,0&amp;vpa=26&amp;vtp=1&amp;vaab=1"/>
          <p:cNvSpPr/>
          <p:nvPr/>
        </p:nvSpPr>
        <p:spPr>
          <a:xfrm>
            <a:off x="7458614" y="50385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C_8_BD.65_2#0b43ecc49.choices?vcp=1&amp;vis=1&amp;pid=08bfafa83&amp;color=0,0,0&amp;vtp=1&amp;vaab=1&amp;bbb=1"/>
          <p:cNvSpPr/>
          <p:nvPr/>
        </p:nvSpPr>
        <p:spPr>
          <a:xfrm>
            <a:off x="539496" y="571549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.电风扇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.手摇发电手电筒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c4d01f01?vcp=1&amp;pid=e1eb71ef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C_8_BD.67_1#973f4470b?vcp=1&amp;vis=1&amp;pid=9c4d01f01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例实验中，灵敏电流计的作用不包括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。（填字母代号）</a:t>
            </a:r>
            <a:endParaRPr lang="en-US" altLang="zh-CN" sz="2800" dirty="0"/>
          </a:p>
        </p:txBody>
      </p:sp>
      <p:sp>
        <p:nvSpPr>
          <p:cNvPr id="4" name="QC_8_AN.1_1#973f4470b.blank?vcp=1&amp;vis=1&amp;pid=9c4d01f01&amp;color=0,0,0&amp;vpa=27&amp;vtp=1&amp;vaab=1"/>
          <p:cNvSpPr/>
          <p:nvPr/>
        </p:nvSpPr>
        <p:spPr>
          <a:xfrm>
            <a:off x="7014114" y="122439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67_2#973f4470b.choices?vcp=1&amp;vis=1&amp;pid=9c4d01f01&amp;color=0,0,0&amp;vtp=1&amp;vaab=1&amp;bbb=1"/>
              <p:cNvSpPr/>
              <p:nvPr/>
            </p:nvSpPr>
            <p:spPr>
              <a:xfrm>
                <a:off x="539496" y="1908029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A.判断感应电流是否产生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.辨别感应电流方向是否变化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.反映导体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的电阻变化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67_2#973f4470b.choices?vcp=1&amp;vis=1&amp;pid=9c4d01f0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8029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P_8#bdfc74349?vcp=1&amp;pid=9c4d01f01&amp;color=0,0,0&amp;vtp=1&amp;vaab=1&amp;bt=1&amp;bbb=1">
                <a:extLst>
                  <a:ext uri="{FF2B5EF4-FFF2-40B4-BE49-F238E27FC236}">
                    <a16:creationId xmlns:a16="http://schemas.microsoft.com/office/drawing/2014/main" id="{BB47A93C-46F9-3A13-9207-6760B0AC2AB2}"/>
                  </a:ext>
                </a:extLst>
              </p:cNvPr>
              <p:cNvSpPr/>
              <p:nvPr/>
            </p:nvSpPr>
            <p:spPr>
              <a:xfrm>
                <a:off x="539496" y="3152171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P_8#bdfc74349?vcp=1&amp;pid=9c4d01f01&amp;color=0,0,0&amp;vtp=1&amp;vaab=1&amp;bt=1&amp;bbb=1">
                <a:extLst>
                  <a:ext uri="{FF2B5EF4-FFF2-40B4-BE49-F238E27FC236}">
                    <a16:creationId xmlns:a16="http://schemas.microsoft.com/office/drawing/2014/main" id="{BB47A93C-46F9-3A13-9207-6760B0AC2A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52171"/>
                <a:ext cx="11109960" cy="553657"/>
              </a:xfrm>
              <a:prstGeom prst="rect">
                <a:avLst/>
              </a:prstGeom>
              <a:blipFill>
                <a:blip r:embed="rId2"/>
                <a:stretch>
                  <a:fillRect t="-1099" b="-351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1812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c6d6acc9.fixed?vcp=1&amp;pid=f46d96f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电动机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磁生电</a:t>
            </a:r>
            <a:endParaRPr lang="en-US" altLang="zh-CN" sz="4000" dirty="0"/>
          </a:p>
        </p:txBody>
      </p:sp>
      <p:sp>
        <p:nvSpPr>
          <p:cNvPr id="3" name="C_5_BD#7c6d6acc9.fixed?vcp=1&amp;pid=f46d96f2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电动机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磁生电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019c0a2?vcp=1&amp;pid=7c6d6acc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69_1#a972b89e9?vcp=1&amp;vis=1&amp;pid=85019c0a2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（2024·湖北·中考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）下列设备利用了通电导线在磁场中受力工作的是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a972b89e9.bracket?vcp=1&amp;vis=1&amp;pid=85019c0a2&amp;color=0,0,0&amp;vpa=28&amp;vtp=1&amp;vaab=1"/>
          <p:cNvSpPr/>
          <p:nvPr/>
        </p:nvSpPr>
        <p:spPr>
          <a:xfrm>
            <a:off x="816515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69_2#a972b89e9.choices?vcp=1&amp;vis=1&amp;pid=85019c0a2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.司南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B.电饭煲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C.手持电风扇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.风力发电机</a:t>
            </a:r>
            <a:endParaRPr lang="en-US" altLang="zh-CN" sz="2800" dirty="0"/>
          </a:p>
        </p:txBody>
      </p:sp>
      <p:sp>
        <p:nvSpPr>
          <p:cNvPr id="6" name="QC_7_BD.71_1#c45839649?vcp=1&amp;vis=1&amp;pid=85019c0a2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（2024·海南·中考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）电子计数器测量原理是通过切割磁感线产生变化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的电流计数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下列设备与计数器工作原理相同的是(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72_1#c45839649.bracket?vcp=1&amp;vis=1&amp;pid=85019c0a2&amp;color=0,0,0&amp;vpa=29&amp;vtp=1&amp;vaab=1"/>
          <p:cNvSpPr/>
          <p:nvPr/>
        </p:nvSpPr>
        <p:spPr>
          <a:xfrm>
            <a:off x="8639714" y="380667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7_BD.71_2#c45839649.choices?vcp=1&amp;vis=1&amp;pid=85019c0a2&amp;color=0,0,0&amp;vtp=1&amp;vaab=1&amp;bbb=1"/>
          <p:cNvSpPr/>
          <p:nvPr/>
        </p:nvSpPr>
        <p:spPr>
          <a:xfrm>
            <a:off x="539496" y="444148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.柴油机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B.电动机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C.汽油机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.发电机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3_1#6d178b98b?iti=19&amp;htil=10&amp;vcp=1&amp;vis=1&amp;pid=85019c0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5432" y="1701260"/>
            <a:ext cx="2688336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3_2#6d178b98b?iti=19&amp;htil=10&amp;vcp=1&amp;vis=1&amp;pid=85019c0a2&amp;color=0,0,0&amp;vtp=1&amp;vaab=1&amp;bbb=1"/>
          <p:cNvSpPr/>
          <p:nvPr/>
        </p:nvSpPr>
        <p:spPr>
          <a:xfrm>
            <a:off x="9566819" y="4608036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图B27-1</a:t>
            </a:r>
            <a:endParaRPr lang="en-US" altLang="zh-CN" sz="2800" dirty="0"/>
          </a:p>
        </p:txBody>
      </p:sp>
      <p:sp>
        <p:nvSpPr>
          <p:cNvPr id="4" name="QC_7_BD.73_3#6d178b98b?htil=10&amp;sp=1&amp;vcp=1&amp;vis=1&amp;pid=85019c0a2&amp;color=0,0,0&amp;vtp=1&amp;vaab=1&amp;bt=1&amp;bbb=1&amp;hb=1"/>
          <p:cNvSpPr/>
          <p:nvPr/>
        </p:nvSpPr>
        <p:spPr>
          <a:xfrm>
            <a:off x="539496" y="1682972"/>
            <a:ext cx="829360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（2024·内蒙古包头·中考）如图B27-1所示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，闭合开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关后风车能连续转动，下列器件的工作原理与风车转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动原理相同的是(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74_1#6d178b98b.bracket?vcp=1&amp;vis=1&amp;pid=85019c0a2&amp;color=0,0,0&amp;vpa=30&amp;vtp=1&amp;vaab=1"/>
          <p:cNvSpPr/>
          <p:nvPr/>
        </p:nvSpPr>
        <p:spPr>
          <a:xfrm>
            <a:off x="3305715" y="29650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73_4#6d178b98b.choices?htil=10&amp;vcp=1&amp;vis=1&amp;pid=85019c0a2&amp;color=0,0,0&amp;vtp=1&amp;vaab=1&amp;bbb=1"/>
          <p:cNvSpPr/>
          <p:nvPr/>
        </p:nvSpPr>
        <p:spPr>
          <a:xfrm>
            <a:off x="539496" y="3606704"/>
            <a:ext cx="82936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254754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.电动机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.发电机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254754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C.指南针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.电磁继电器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ddbb7c960.fixed?vcp=1&amp;pid=f46d96f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电动机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磁生电</a:t>
            </a:r>
            <a:endParaRPr lang="en-US" altLang="zh-CN" sz="4000" dirty="0"/>
          </a:p>
        </p:txBody>
      </p:sp>
      <p:sp>
        <p:nvSpPr>
          <p:cNvPr id="3" name="C_5_BD#ddbb7c960.fixed?vcp=1&amp;pid=f46d96f2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5_1#e0b6b4806?iti=20&amp;htil=11&amp;vcp=1&amp;vis=1&amp;pid=85019c0a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0168" y="1028160"/>
            <a:ext cx="2112264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5_2#e0b6b4806?iti=20&amp;htil=11&amp;vcp=1&amp;vis=1&amp;pid=85019c0a2&amp;color=0,0,0&amp;vtp=1&amp;vaab=1&amp;bbb=1"/>
          <p:cNvSpPr/>
          <p:nvPr/>
        </p:nvSpPr>
        <p:spPr>
          <a:xfrm>
            <a:off x="9833519" y="2243296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图B27-2</a:t>
            </a:r>
            <a:endParaRPr lang="en-US" altLang="zh-CN" sz="2800" dirty="0"/>
          </a:p>
        </p:txBody>
      </p:sp>
      <p:sp>
        <p:nvSpPr>
          <p:cNvPr id="4" name="QC_7_BD.75_3#e0b6b4806?htil=11&amp;sp=1&amp;vcp=1&amp;vis=1&amp;pid=85019c0a2&amp;color=0,0,0&amp;vtp=1&amp;vaab=1&amp;bt=1&amp;bbb=1&amp;hb=1&amp;hs=1"/>
          <p:cNvSpPr/>
          <p:nvPr/>
        </p:nvSpPr>
        <p:spPr>
          <a:xfrm>
            <a:off x="539496" y="1009872"/>
            <a:ext cx="88605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（2023·辽宁铁岭·中考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）我国自主研发的电磁发射器如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B27-2所示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，它是利用磁场对电流的作用把弹丸发射出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去的。下列设备中与电磁发射器的工作原理相同的是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76_1#e0b6b4806.bracket?vcp=1&amp;vis=1&amp;pid=85019c0a2&amp;color=0,0,0&amp;vpa=31&amp;vtp=1&amp;vaab=1"/>
          <p:cNvSpPr/>
          <p:nvPr/>
        </p:nvSpPr>
        <p:spPr>
          <a:xfrm>
            <a:off x="816515" y="293963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C_7_BD.75_4#e0b6b4806.choice_image?htil=11&amp;vcp=1&amp;vis=1&amp;pid=85019c0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635216"/>
            <a:ext cx="2130552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75_5#e0b6b4806?htil=11&amp;vcp=1&amp;vis=1&amp;pid=85019c0a2&amp;color=0,0,0&amp;vtp=1&amp;vaab=1&amp;bbb=1"/>
          <p:cNvSpPr/>
          <p:nvPr/>
        </p:nvSpPr>
        <p:spPr>
          <a:xfrm>
            <a:off x="539496" y="5281136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A.发电机</a:t>
            </a:r>
            <a:endParaRPr lang="en-US" altLang="zh-CN" sz="2800" dirty="0"/>
          </a:p>
        </p:txBody>
      </p:sp>
      <p:pic>
        <p:nvPicPr>
          <p:cNvPr id="8" name="QC_7_BD.75_6#e0b6b4806.choice_image?htil=11&amp;vcp=1&amp;vis=1&amp;pid=85019c0a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635216"/>
            <a:ext cx="2057400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BD.75_7#e0b6b4806?htil=11&amp;vcp=1&amp;vis=1&amp;pid=85019c0a2&amp;color=0,0,0&amp;vtp=1&amp;vaab=1&amp;bbb=1"/>
          <p:cNvSpPr/>
          <p:nvPr/>
        </p:nvSpPr>
        <p:spPr>
          <a:xfrm>
            <a:off x="3319272" y="5281136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B.电铃</a:t>
            </a:r>
            <a:endParaRPr lang="en-US" altLang="zh-CN" sz="2800" dirty="0"/>
          </a:p>
        </p:txBody>
      </p:sp>
      <p:pic>
        <p:nvPicPr>
          <p:cNvPr id="10" name="QC_7_BD.75_8#e0b6b4806.choice_image?htil=11&amp;vcp=1&amp;vis=1&amp;pid=85019c0a2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635216"/>
            <a:ext cx="1609344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BD.75_9#e0b6b4806?htil=11&amp;vcp=1&amp;vis=1&amp;pid=85019c0a2&amp;color=0,0,0&amp;vtp=1&amp;vaab=1&amp;bbb=1"/>
          <p:cNvSpPr/>
          <p:nvPr/>
        </p:nvSpPr>
        <p:spPr>
          <a:xfrm>
            <a:off x="6099048" y="5281136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C.司南</a:t>
            </a:r>
            <a:endParaRPr lang="en-US" altLang="zh-CN" sz="2800" dirty="0"/>
          </a:p>
        </p:txBody>
      </p:sp>
      <p:pic>
        <p:nvPicPr>
          <p:cNvPr id="12" name="QC_7_BD.75_10#e0b6b4806.choice_image?htil=11&amp;vcp=1&amp;vis=1&amp;pid=85019c0a2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3635216"/>
            <a:ext cx="1847088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3" name="QC_7_BD.75_11#e0b6b4806?htil=11&amp;vcp=1&amp;vis=1&amp;pid=85019c0a2&amp;color=0,0,0&amp;vtp=1&amp;vaab=1&amp;bbb=1&amp;hs=1"/>
          <p:cNvSpPr/>
          <p:nvPr/>
        </p:nvSpPr>
        <p:spPr>
          <a:xfrm>
            <a:off x="8869680" y="5281136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D.电动机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7_1#321f380c6?iti=21&amp;htil=12&amp;vcp=1&amp;vis=1&amp;pid=85019c0a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7905" y="809974"/>
            <a:ext cx="2907792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7_2#321f380c6?iti=21&amp;htil=12&amp;vcp=1&amp;vis=1&amp;pid=85019c0a2&amp;color=0,0,0&amp;vtp=1&amp;vaab=1&amp;bbb=1"/>
          <p:cNvSpPr/>
          <p:nvPr/>
        </p:nvSpPr>
        <p:spPr>
          <a:xfrm>
            <a:off x="9389020" y="3040094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图B27-3</a:t>
            </a:r>
            <a:endParaRPr lang="en-US" altLang="zh-CN" sz="2800" dirty="0"/>
          </a:p>
        </p:txBody>
      </p:sp>
      <p:sp>
        <p:nvSpPr>
          <p:cNvPr id="4" name="QC_7_BD.77_3#321f380c6?htil=12&amp;sp=1&amp;vcp=1&amp;vis=1&amp;pid=85019c0a2&amp;color=0,0,0&amp;vtp=1&amp;vaab=1&amp;bt=1&amp;bbb=1&amp;hb=1&amp;hs=1"/>
          <p:cNvSpPr/>
          <p:nvPr/>
        </p:nvSpPr>
        <p:spPr>
          <a:xfrm>
            <a:off x="539496" y="791686"/>
            <a:ext cx="80741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（2024·黑龙江齐齐哈尔·中考）如图B27-3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闭合电路的一部分导体在磁场中做切割磁感线运动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，导体中就产生电流。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这种现象叫作电磁感应。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则下列装置中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利用此原理工作的是(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78_1#321f380c6.bracket?vcp=1&amp;vis=1&amp;pid=85019c0a2&amp;color=0,0,0&amp;vpa=32&amp;vtp=1&amp;vaab=1"/>
          <p:cNvSpPr/>
          <p:nvPr/>
        </p:nvSpPr>
        <p:spPr>
          <a:xfrm>
            <a:off x="6506114" y="272145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6" name="QC_7_BD.77_4#321f380c6.choice_image?htil=1&amp;vcp=1&amp;vis=1&amp;pid=85019c0a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734530"/>
            <a:ext cx="1362456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77_5#321f380c6?htil=1&amp;vcp=1&amp;vis=1&amp;pid=85019c0a2&amp;color=0,0,0&amp;vtp=1&amp;vaab=1&amp;bbb=1"/>
          <p:cNvSpPr/>
          <p:nvPr/>
        </p:nvSpPr>
        <p:spPr>
          <a:xfrm>
            <a:off x="539496" y="5499322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A.电磁起重机</a:t>
            </a:r>
            <a:endParaRPr lang="en-US" altLang="zh-CN" sz="2800" dirty="0"/>
          </a:p>
        </p:txBody>
      </p:sp>
      <p:pic>
        <p:nvPicPr>
          <p:cNvPr id="8" name="QC_7_BD.77_6#321f380c6.choice_image?htil=1&amp;vcp=1&amp;vis=1&amp;pid=85019c0a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734530"/>
            <a:ext cx="2276856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BD.77_7#321f380c6?htil=1&amp;vcp=1&amp;vis=1&amp;pid=85019c0a2&amp;color=0,0,0&amp;vtp=1&amp;vaab=1&amp;bbb=1"/>
          <p:cNvSpPr/>
          <p:nvPr/>
        </p:nvSpPr>
        <p:spPr>
          <a:xfrm>
            <a:off x="3319272" y="5499322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B.动圈式话筒</a:t>
            </a:r>
            <a:endParaRPr lang="en-US" altLang="zh-CN" sz="2800" dirty="0"/>
          </a:p>
        </p:txBody>
      </p:sp>
      <p:pic>
        <p:nvPicPr>
          <p:cNvPr id="10" name="QC_7_BD.77_8#321f380c6.choice_image?htil=1&amp;vcp=1&amp;vis=1&amp;pid=85019c0a2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734530"/>
            <a:ext cx="192024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BD.77_9#321f380c6?htil=1&amp;vcp=1&amp;vis=1&amp;pid=85019c0a2&amp;color=0,0,0&amp;vtp=1&amp;vaab=1&amp;bbb=1&amp;hs=1"/>
          <p:cNvSpPr/>
          <p:nvPr/>
        </p:nvSpPr>
        <p:spPr>
          <a:xfrm>
            <a:off x="6099048" y="5499322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C.电磁继电器</a:t>
            </a:r>
            <a:endParaRPr lang="en-US" altLang="zh-CN" sz="2800" dirty="0"/>
          </a:p>
        </p:txBody>
      </p:sp>
      <p:pic>
        <p:nvPicPr>
          <p:cNvPr id="12" name="QC_7_BD.77_10#321f380c6.choice_image?htil=1&amp;vcp=1&amp;vis=1&amp;pid=85019c0a2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3734530"/>
            <a:ext cx="2340864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3" name="QC_7_BD.77_11#321f380c6?htil=1&amp;vcp=1&amp;vis=1&amp;pid=85019c0a2&amp;color=0,0,0&amp;vtp=1&amp;vaab=1&amp;bbb=1&amp;hs=1"/>
          <p:cNvSpPr/>
          <p:nvPr/>
        </p:nvSpPr>
        <p:spPr>
          <a:xfrm>
            <a:off x="8869680" y="5499322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D.扬声器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9_1#f4422dcbd?vcp=1&amp;vis=1&amp;pid=85019c0a2&amp;color=0,0,0&amp;vtp=1&amp;vaab=1&amp;bt=1&amp;bbb=1&amp;hb=1"/>
          <p:cNvSpPr/>
          <p:nvPr/>
        </p:nvSpPr>
        <p:spPr>
          <a:xfrm>
            <a:off x="539496" y="134797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（2024·山东日照·模拟）有的超市出口处装有报警器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，若商品的软标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签未经消磁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，经过检测通道时，报警器便检测到商品上的标签信号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而转化为电信号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，发出报警声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。报警器的原理与下列图中原理相同的是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0_1#f4422dcbd.bracket?vcp=1&amp;vis=1&amp;pid=85019c0a2&amp;color=0,0,0&amp;vpa=33&amp;vtp=1&amp;vaab=1"/>
          <p:cNvSpPr/>
          <p:nvPr/>
        </p:nvSpPr>
        <p:spPr>
          <a:xfrm>
            <a:off x="816515" y="327774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79_2#f4422dcbd.choices?vcp=1&amp;vis=1&amp;pid=85019c0a2&amp;color=0,0,0&amp;vtp=1&amp;vaab=1&amp;bbb=1"/>
          <p:cNvSpPr/>
          <p:nvPr/>
        </p:nvSpPr>
        <p:spPr>
          <a:xfrm>
            <a:off x="539496" y="3910393"/>
            <a:ext cx="11109960" cy="15796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4100"/>
              </a:lnSpc>
              <a:tabLst>
                <a:tab pos="3288665" algn="l"/>
                <a:tab pos="5916930" algn="l"/>
                <a:tab pos="87229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79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79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7_BD.79_2#f4422dcbd.choice_image?vcp=1&amp;vis=1&amp;pid=85019c0a2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320" y="3909822"/>
            <a:ext cx="2642616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79_2#f4422dcbd.choice_image?vcp=1&amp;vis=1&amp;pid=85019c0a2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3631" y="3909822"/>
            <a:ext cx="20574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79_2#f4422dcbd.choice_image?vcp=1&amp;vis=1&amp;pid=85019c0a2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8184" y="3918966"/>
            <a:ext cx="2176272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79_2#f4422dcbd.choice_image?vcp=1&amp;vis=1&amp;pid=85019c0a2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5743" y="3918966"/>
            <a:ext cx="1965960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81_1#8685dd032?iti=22&amp;htil=13&amp;vcp=1&amp;vis=1&amp;pid=85019c0a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9280" y="1563592"/>
            <a:ext cx="4169664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81_2#8685dd032?iti=22&amp;htil=13&amp;vcp=1&amp;vis=1&amp;pid=85019c0a2&amp;color=0,0,0&amp;vtp=1&amp;vaab=1&amp;bbb=1"/>
          <p:cNvSpPr/>
          <p:nvPr/>
        </p:nvSpPr>
        <p:spPr>
          <a:xfrm>
            <a:off x="8841331" y="4680680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81_3#8685dd032?htil=13&amp;sp=1&amp;vcp=1&amp;vis=1&amp;pid=85019c0a2&amp;color=0,0,0&amp;vtp=1&amp;vaab=1&amp;bt=1&amp;bbb=1&amp;hb=1"/>
              <p:cNvSpPr/>
              <p:nvPr/>
            </p:nvSpPr>
            <p:spPr>
              <a:xfrm>
                <a:off x="539496" y="1545304"/>
                <a:ext cx="6803136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（2024·广西崇左·模拟）在如图B27-4所示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的电路中，导体棒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应选择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选填“铁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或“铜”）制材料。闭合开关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发现导体棒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向右运动，若只改变导体棒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中电流方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向，则导体棒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将向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选填“左”或“右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81_3#8685dd032?htil=13&amp;sp=1&amp;vcp=1&amp;vis=1&amp;pid=85019c0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6803136" cy="3792157"/>
              </a:xfrm>
              <a:prstGeom prst="rect">
                <a:avLst/>
              </a:prstGeom>
              <a:blipFill>
                <a:blip r:embed="rId4"/>
                <a:stretch>
                  <a:fillRect l="-3226" r="-8065" b="-54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82_1#8685dd032.blank?vcp=1&amp;vis=1&amp;pid=85019c0a2&amp;color=0,0,0&amp;vpa=34&amp;vtp=1&amp;vaab=1"/>
          <p:cNvSpPr/>
          <p:nvPr/>
        </p:nvSpPr>
        <p:spPr>
          <a:xfrm>
            <a:off x="4929727" y="216252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铜</a:t>
            </a:r>
            <a:endParaRPr lang="en-US" altLang="zh-CN" sz="2800" dirty="0"/>
          </a:p>
        </p:txBody>
      </p:sp>
      <p:sp>
        <p:nvSpPr>
          <p:cNvPr id="6" name="QB_7_AN.83_1#8685dd032.blank?vcp=1&amp;vis=1&amp;pid=85019c0a2&amp;color=0,0,0&amp;vpa=35&amp;vtp=1&amp;vaab=1"/>
          <p:cNvSpPr/>
          <p:nvPr/>
        </p:nvSpPr>
        <p:spPr>
          <a:xfrm>
            <a:off x="3941064" y="414407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84_1#094d01646?iti=23&amp;htil=14&amp;vcp=1&amp;vis=1&amp;pid=85019c0a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4624" y="1243552"/>
            <a:ext cx="2039112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84_2#094d01646?iti=23&amp;htil=14&amp;vcp=1&amp;vis=1&amp;pid=85019c0a2&amp;color=0,0,0&amp;vtp=1&amp;vaab=1&amp;bbb=1"/>
          <p:cNvSpPr/>
          <p:nvPr/>
        </p:nvSpPr>
        <p:spPr>
          <a:xfrm>
            <a:off x="9921399" y="3345656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图B27-5</a:t>
            </a:r>
            <a:endParaRPr lang="en-US" altLang="zh-CN" sz="2800" dirty="0"/>
          </a:p>
        </p:txBody>
      </p:sp>
      <p:sp>
        <p:nvSpPr>
          <p:cNvPr id="4" name="QB_7_BD.84_3#094d01646?htil=14&amp;sp=1&amp;vcp=1&amp;vis=1&amp;pid=85019c0a2&amp;color=0,0,0&amp;vtp=1&amp;vaab=1&amp;bt=1&amp;bbb=1&amp;hb=1"/>
          <p:cNvSpPr/>
          <p:nvPr/>
        </p:nvSpPr>
        <p:spPr>
          <a:xfrm>
            <a:off x="539496" y="1225264"/>
            <a:ext cx="8878824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（2023·广东惠州·模拟）一款“运动手环”如图B27-5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其主要部分是一段内置有一小块磁铁的密闭的空心塑料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，管外缠绕着线圈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。戴着这种手环走路时塑料管跟着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手一起运动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，磁铁则在管内反复运动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，线圈中便会产生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电流。我们把这种现象叫作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现象，生活中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选填“发电机”或“电动机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”）是根据这个原理工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作的，此机器工作时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能转化为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85_1#094d01646.blank?vcp=1&amp;vis=1&amp;pid=85019c0a2&amp;color=0,0,0&amp;vpa=36&amp;vtp=1&amp;vaab=1&amp;bbb=1"/>
          <p:cNvSpPr/>
          <p:nvPr/>
        </p:nvSpPr>
        <p:spPr>
          <a:xfrm>
            <a:off x="4817015" y="37855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电磁感应</a:t>
            </a:r>
            <a:endParaRPr lang="en-US" altLang="zh-CN" sz="2800" dirty="0"/>
          </a:p>
        </p:txBody>
      </p:sp>
      <p:sp>
        <p:nvSpPr>
          <p:cNvPr id="6" name="QB_7_AN.86_1#094d01646.blank?vcp=1&amp;vis=1&amp;pid=85019c0a2&amp;color=0,0,0&amp;vpa=37&amp;vtp=1&amp;vaab=1&amp;bbb=1"/>
          <p:cNvSpPr/>
          <p:nvPr/>
        </p:nvSpPr>
        <p:spPr>
          <a:xfrm>
            <a:off x="549815" y="443328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发电机</a:t>
            </a:r>
            <a:endParaRPr lang="en-US" altLang="zh-CN" sz="2800" dirty="0"/>
          </a:p>
        </p:txBody>
      </p:sp>
      <p:sp>
        <p:nvSpPr>
          <p:cNvPr id="7" name="QB_7_AN.87_1#094d01646.blank?vcp=1&amp;vis=1&amp;pid=85019c0a2&amp;color=0,0,0&amp;vpa=38&amp;vtp=1&amp;vaab=1&amp;bbb=1"/>
          <p:cNvSpPr/>
          <p:nvPr/>
        </p:nvSpPr>
        <p:spPr>
          <a:xfrm>
            <a:off x="3750215" y="50600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机械</a:t>
            </a:r>
            <a:endParaRPr lang="en-US" altLang="zh-CN" sz="2800" dirty="0"/>
          </a:p>
        </p:txBody>
      </p:sp>
      <p:sp>
        <p:nvSpPr>
          <p:cNvPr id="8" name="QB_7_AN.88_1#094d01646.blank?vcp=1&amp;vis=1&amp;pid=85019c0a2&amp;color=0,0,0&amp;vpa=39&amp;vtp=1&amp;vaab=1"/>
          <p:cNvSpPr/>
          <p:nvPr/>
        </p:nvSpPr>
        <p:spPr>
          <a:xfrm>
            <a:off x="6239415" y="506002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a844e971?vcp=1&amp;pid=7c6d6acc9&amp;color=68,178,231&amp;vtp=1&amp;vaab=1&amp;bt=1&amp;bbb=1"/>
          <p:cNvSpPr/>
          <p:nvPr/>
        </p:nvSpPr>
        <p:spPr>
          <a:xfrm>
            <a:off x="539496" y="316936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B_7_BD.89_1#e99fcf531?iti=24&amp;htil=15&amp;vcp=1&amp;vis=1&amp;pid=da844e97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6288" y="1042687"/>
            <a:ext cx="270662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89_2#e99fcf531?iti=24&amp;htil=15&amp;vcp=1&amp;vis=1&amp;pid=da844e971&amp;color=0,0,0&amp;vtp=1&amp;vaab=1&amp;bbb=1"/>
          <p:cNvSpPr/>
          <p:nvPr/>
        </p:nvSpPr>
        <p:spPr>
          <a:xfrm>
            <a:off x="9566818" y="3135647"/>
            <a:ext cx="1325562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89_3#e99fcf531?htil=15&amp;sp=1&amp;vcp=1&amp;vis=1&amp;pid=da844e971&amp;color=0,0,0&amp;vtp=1&amp;vaab=1&amp;bbb=1&amp;hb=1&amp;hs=1"/>
              <p:cNvSpPr/>
              <p:nvPr/>
            </p:nvSpPr>
            <p:spPr>
              <a:xfrm>
                <a:off x="539496" y="819684"/>
                <a:ext cx="827532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（2023·辽宁锦州·模拟）如图B27-6所示，将两块磁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铁分别吸在干电池的正负极上，使两个磁铁的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极都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向外，构成了一个可以在平面上滚动的滚轮。将锡箔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纸平铺在水平桌面上，再将滚轮轻轻放在锡箔纸上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由于锡箔纸中有电流会产生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滚轮立刻开始向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89_3#e99fcf531?htil=15&amp;sp=1&amp;vcp=1&amp;vis=1&amp;pid=da844e97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19684"/>
                <a:ext cx="8275320" cy="3144457"/>
              </a:xfrm>
              <a:prstGeom prst="rect">
                <a:avLst/>
              </a:prstGeom>
              <a:blipFill>
                <a:blip r:embed="rId4"/>
                <a:stretch>
                  <a:fillRect l="-2653" r="-1105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90_1#e99fcf531.blank?vcp=1&amp;vis=1&amp;pid=da844e971&amp;color=0,0,0&amp;vpa=40&amp;vtp=1&amp;vaab=1&amp;bbb=1"/>
          <p:cNvSpPr/>
          <p:nvPr/>
        </p:nvSpPr>
        <p:spPr>
          <a:xfrm>
            <a:off x="4817015" y="33590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磁场</a:t>
            </a:r>
            <a:endParaRPr lang="en-US" altLang="zh-CN" sz="2800" dirty="0"/>
          </a:p>
        </p:txBody>
      </p:sp>
      <p:sp>
        <p:nvSpPr>
          <p:cNvPr id="7" name="QB_7_AN.91_1#e99fcf531.blank?vcp=1&amp;vis=1&amp;pid=da844e971&amp;color=0,0,0&amp;vpa=41&amp;vtp=1&amp;vaab=1&amp;bbb=1"/>
          <p:cNvSpPr/>
          <p:nvPr/>
        </p:nvSpPr>
        <p:spPr>
          <a:xfrm>
            <a:off x="5883815" y="38767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电动机</a:t>
            </a:r>
            <a:endParaRPr lang="en-US" altLang="zh-CN" sz="2800" dirty="0"/>
          </a:p>
        </p:txBody>
      </p:sp>
      <p:sp>
        <p:nvSpPr>
          <p:cNvPr id="8" name="QB_7_AN.92_1#e99fcf531.blank?vcp=1&amp;vis=1&amp;pid=da844e971&amp;color=0,0,0&amp;vpa=42&amp;vtp=1&amp;vaab=1&amp;bbb=1"/>
          <p:cNvSpPr/>
          <p:nvPr/>
        </p:nvSpPr>
        <p:spPr>
          <a:xfrm>
            <a:off x="9795414" y="45244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89_3#e99fcf531?htil=15&amp;sp=1&amp;vcp=1&amp;vis=1&amp;pid=da844e971&amp;color=0,0,0&amp;vtp=1&amp;vaab=1&amp;bbb=1&amp;hb=1&amp;hs=1">
                <a:extLst>
                  <a:ext uri="{FF2B5EF4-FFF2-40B4-BE49-F238E27FC236}">
                    <a16:creationId xmlns:a16="http://schemas.microsoft.com/office/drawing/2014/main" id="{ED785A94-486A-E727-E713-D2F4E25175AD}"/>
                  </a:ext>
                </a:extLst>
              </p:cNvPr>
              <p:cNvSpPr/>
              <p:nvPr/>
            </p:nvSpPr>
            <p:spPr>
              <a:xfrm>
                <a:off x="539496" y="3907241"/>
                <a:ext cx="11112011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前滚动。滚轮能够滚动，其原理与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选填“发电机”或“电动机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相同。若要让滚轮向相反的方向滚动，则下列操作可行的是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填序号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，①仅将滚轮左右换个方向；②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仅将电池的正、负极对调一下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③将两端磁铁的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极和电池的正负极均对调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7_BD.89_3#e99fcf531?htil=15&amp;sp=1&amp;vcp=1&amp;vis=1&amp;pid=da844e971&amp;color=0,0,0&amp;vtp=1&amp;vaab=1&amp;bbb=1&amp;hb=1&amp;hs=1">
                <a:extLst>
                  <a:ext uri="{FF2B5EF4-FFF2-40B4-BE49-F238E27FC236}">
                    <a16:creationId xmlns:a16="http://schemas.microsoft.com/office/drawing/2014/main" id="{ED785A94-486A-E727-E713-D2F4E25175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07241"/>
                <a:ext cx="11112011" cy="2496757"/>
              </a:xfrm>
              <a:prstGeom prst="rect">
                <a:avLst/>
              </a:prstGeom>
              <a:blipFill>
                <a:blip r:embed="rId5"/>
                <a:stretch>
                  <a:fillRect l="-1976" r="-3348" b="-804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93_1#ee8457635?iti=25&amp;htil=16&amp;vcp=1&amp;vis=1&amp;pid=da844e97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5904" y="645255"/>
            <a:ext cx="3255264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3_2#ee8457635?iti=25&amp;htil=16&amp;vcp=1&amp;vis=1&amp;pid=da844e971&amp;color=0,0,0&amp;vtp=1&amp;vaab=1&amp;bbb=1"/>
          <p:cNvSpPr/>
          <p:nvPr/>
        </p:nvSpPr>
        <p:spPr>
          <a:xfrm>
            <a:off x="9340755" y="2994247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93_3#ee8457635?htil=16&amp;sp=1&amp;vcp=1&amp;vis=1&amp;pid=da844e971&amp;color=0,0,0&amp;vtp=1&amp;vaab=1&amp;bt=1&amp;bbb=1&amp;hb=1&amp;hs=1"/>
              <p:cNvSpPr/>
              <p:nvPr/>
            </p:nvSpPr>
            <p:spPr>
              <a:xfrm>
                <a:off x="539496" y="626967"/>
                <a:ext cx="7717536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（2024·广西南宁·模拟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）探究感应电流的产生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条件的实验装置如图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B27-7所示，开关闭合后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导体棒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沿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选填“上下”或“左右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”）方向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运动时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，灵敏电流表的指针会发生偏转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。实验中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将观察到的现象记录到下表中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，比较实验序号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，感应电流的方向还与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方向有关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93_3#ee8457635?htil=16&amp;sp=1&amp;vcp=1&amp;vis=1&amp;pid=da844e97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6967"/>
                <a:ext cx="7717536" cy="3792157"/>
              </a:xfrm>
              <a:prstGeom prst="rect">
                <a:avLst/>
              </a:prstGeom>
              <a:blipFill>
                <a:blip r:embed="rId4"/>
                <a:stretch>
                  <a:fillRect l="-2844" r="-6082" b="-56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94_1#ee8457635.blank?vcp=1&amp;vis=1&amp;pid=da844e971&amp;color=0,0,0&amp;vpa=43&amp;vtp=1&amp;vaab=1&amp;bbb=1"/>
          <p:cNvSpPr/>
          <p:nvPr/>
        </p:nvSpPr>
        <p:spPr>
          <a:xfrm>
            <a:off x="2440528" y="189188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左右</a:t>
            </a:r>
            <a:endParaRPr lang="en-US" altLang="zh-CN" sz="2800" dirty="0"/>
          </a:p>
        </p:txBody>
      </p:sp>
      <p:sp>
        <p:nvSpPr>
          <p:cNvPr id="6" name="QB_7_AN.96_1#ee8457635.blank?vcp=1&amp;vis=1&amp;pid=da844e971&amp;color=0,0,0&amp;vpa=44&amp;vtp=1&amp;vaab=1&amp;bbb=1"/>
          <p:cNvSpPr/>
          <p:nvPr/>
        </p:nvSpPr>
        <p:spPr>
          <a:xfrm>
            <a:off x="4994815" y="381403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导体运动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7" name="QB_7_BD.95_1#ee8457635?colgroup=3,3,5,7,7&amp;vcp=1&amp;vis=1&amp;pid=da844e971&amp;color=0,0,0&amp;vtp=1&amp;vaab=1&amp;bbb=1&amp;hs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0367227"/>
                  </p:ext>
                </p:extLst>
              </p:nvPr>
            </p:nvGraphicFramePr>
            <p:xfrm>
              <a:off x="539496" y="4522311"/>
              <a:ext cx="11055096" cy="1708722"/>
            </p:xfrm>
            <a:graphic>
              <a:graphicData uri="http://schemas.openxmlformats.org/drawingml/2006/table">
                <a:tbl>
                  <a:tblPr/>
                  <a:tblGrid>
                    <a:gridCol w="14447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264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开关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磁场方向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导体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𝐴𝐵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运动方向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指针偏转情况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闭合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上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向左运动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向右偏转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闭合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上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下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向右运动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向左偏转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7" name="QB_7_BD.95_1#ee8457635?colgroup=3,3,5,7,7&amp;vcp=1&amp;vis=1&amp;pid=da844e971&amp;color=0,0,0&amp;vtp=1&amp;vaab=1&amp;bbb=1&amp;hs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0367227"/>
                  </p:ext>
                </p:extLst>
              </p:nvPr>
            </p:nvGraphicFramePr>
            <p:xfrm>
              <a:off x="539496" y="4522311"/>
              <a:ext cx="11055096" cy="1708722"/>
            </p:xfrm>
            <a:graphic>
              <a:graphicData uri="http://schemas.openxmlformats.org/drawingml/2006/table">
                <a:tbl>
                  <a:tblPr/>
                  <a:tblGrid>
                    <a:gridCol w="14447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264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037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9900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开关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磁场方向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70204" t="-5376" r="-100612" b="-232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指针偏转情况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闭合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30387" t="-103158" r="-271547" b="-127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向左运动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向右偏转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闭合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30387" t="-205319" r="-271547" b="-287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向右运动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向左偏转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c369811b?vcp=1&amp;pid=7c6d6acc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O_7_BD.97_1#6181a18c5?iti=26&amp;htil=17&amp;vcp=1&amp;vis=1&amp;pid=5c369811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5268" y="1285528"/>
            <a:ext cx="3255264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7_2#6181a18c5?iti=26&amp;htil=17&amp;vcp=1&amp;vis=1&amp;pid=5c369811b&amp;color=0,0,0&amp;vtp=1&amp;vaab=1&amp;bbb=1"/>
          <p:cNvSpPr/>
          <p:nvPr/>
        </p:nvSpPr>
        <p:spPr>
          <a:xfrm>
            <a:off x="9300119" y="3634520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图B27-8</a:t>
            </a:r>
            <a:endParaRPr lang="en-US" altLang="zh-CN" sz="2800" dirty="0"/>
          </a:p>
        </p:txBody>
      </p:sp>
      <p:sp>
        <p:nvSpPr>
          <p:cNvPr id="5" name="QO_7_BD.97_3#6181a18c5?htil=17&amp;sp=1&amp;vcp=1&amp;vis=1&amp;pid=5c369811b&amp;color=0,0,0&amp;vtp=1&amp;vaab=1&amp;bbb=1&amp;hb=1&amp;hs=1"/>
          <p:cNvSpPr/>
          <p:nvPr/>
        </p:nvSpPr>
        <p:spPr>
          <a:xfrm>
            <a:off x="539496" y="1267240"/>
            <a:ext cx="77175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（2024·山东济南·中考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）小红在学习了电磁感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应的知识后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B27-8所示的装置重新做了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怎样产生感应电流”的实验。</a:t>
            </a:r>
            <a:endParaRPr lang="en-US" altLang="zh-CN" sz="2800" dirty="0"/>
          </a:p>
        </p:txBody>
      </p:sp>
      <p:sp>
        <p:nvSpPr>
          <p:cNvPr id="6" name="QB_8_BD.98_1#a75ae5bbc?htil=17&amp;vcp=1&amp;vis=1&amp;pid=6181a18c5&amp;color=0,0,0&amp;vtp=1&amp;vaab=1&amp;bbb=1&amp;hb=1&amp;hs=1"/>
          <p:cNvSpPr/>
          <p:nvPr/>
        </p:nvSpPr>
        <p:spPr>
          <a:xfrm>
            <a:off x="539496" y="3191364"/>
            <a:ext cx="77175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（1）她发现，如果开关处于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，无论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磁体怎样放置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、导体棒怎样运动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，灵敏电流计指</a:t>
            </a:r>
            <a:endParaRPr lang="en-US" altLang="zh-CN" sz="2800" dirty="0"/>
          </a:p>
        </p:txBody>
      </p:sp>
      <p:sp>
        <p:nvSpPr>
          <p:cNvPr id="7" name="QB_8_BD.98_1#a75ae5bbc?htil=17&amp;vcp=1&amp;vis=1&amp;pid=6181a18c5&amp;color=0,0,0&amp;vtp=1&amp;vaab=1&amp;bbb=1&amp;hb=1&amp;hs=1">
            <a:extLst>
              <a:ext uri="{FF2B5EF4-FFF2-40B4-BE49-F238E27FC236}">
                <a16:creationId xmlns:a16="http://schemas.microsoft.com/office/drawing/2014/main" id="{6AE3B224-986E-6203-3219-A9C13EDBDC94}"/>
              </a:ext>
            </a:extLst>
          </p:cNvPr>
          <p:cNvSpPr/>
          <p:nvPr/>
        </p:nvSpPr>
        <p:spPr>
          <a:xfrm>
            <a:off x="539995" y="446054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针均不偏转，这说明闭合电路是产生感应电流的必要条件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99_1#a439bdf0e?vcp=1&amp;vis=1&amp;pid=6181a18c5&amp;color=0,0,0&amp;mp=1&amp;vtp=1&amp;vaab=1&amp;bt=1&amp;bbb=1&amp;hb=1"/>
          <p:cNvSpPr/>
          <p:nvPr/>
        </p:nvSpPr>
        <p:spPr>
          <a:xfrm>
            <a:off x="539496" y="6519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（2）如图B27-8所示，电路闭合后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，下列实验操作能使灵敏电流计指针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发生偏转的是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（多选，填字母代号）。</a:t>
            </a:r>
            <a:endParaRPr lang="en-US" altLang="zh-CN" sz="2800" dirty="0"/>
          </a:p>
        </p:txBody>
      </p:sp>
      <p:pic>
        <p:nvPicPr>
          <p:cNvPr id="3" name="QO_7_BD.100_1#6181a18c5?iti=27&amp;vcp=1&amp;vis=1&amp;pid=6181a18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84" y="3265900"/>
            <a:ext cx="3291840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0_2#6181a18c5?iti=27&amp;vcp=1&amp;vis=1&amp;pid=6181a18c5&amp;color=0,0,0&amp;vtp=1&amp;vaab=1&amp;bbb=1"/>
          <p:cNvSpPr/>
          <p:nvPr/>
        </p:nvSpPr>
        <p:spPr>
          <a:xfrm>
            <a:off x="5427123" y="5614892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图B27-8</a:t>
            </a:r>
            <a:endParaRPr lang="en-US" altLang="zh-CN" sz="2800" dirty="0"/>
          </a:p>
        </p:txBody>
      </p:sp>
      <p:sp>
        <p:nvSpPr>
          <p:cNvPr id="5" name="QC_8_BD.101_1#a439bdf0e.choices?vcp=1&amp;vis=1&amp;pid=6181a18c5&amp;color=0,0,0&amp;vtp=1&amp;vaab=1&amp;bbb=1"/>
          <p:cNvSpPr/>
          <p:nvPr/>
        </p:nvSpPr>
        <p:spPr>
          <a:xfrm>
            <a:off x="539496" y="193500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A.磁体不动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，导体棒水平向右运动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.磁体不动，导体棒向斜上方运动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.导体棒不动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，磁体竖直向下运动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.导体棒不动，磁体水平向左运动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2_1#ce5c31c85?vcp=1&amp;vis=1&amp;pid=6181a18c5&amp;color=0,0,0&amp;vtp=1&amp;vaab=1&amp;bt=1&amp;bbb=1&amp;hb=1"/>
          <p:cNvSpPr/>
          <p:nvPr/>
        </p:nvSpPr>
        <p:spPr>
          <a:xfrm>
            <a:off x="539496" y="13037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（3）小红在实验中有了新的思考：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如果把灵敏电流计换成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就能继续探究磁场对通电导体的作用了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03_1#6181a18c5?iti=28&amp;vcp=1&amp;vis=1&amp;pid=6181a18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84" y="2632551"/>
            <a:ext cx="3291840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3_2#6181a18c5?iti=28&amp;vcp=1&amp;vis=1&amp;pid=6181a18c5&amp;color=0,0,0&amp;vtp=1&amp;vaab=1&amp;bbb=1"/>
          <p:cNvSpPr/>
          <p:nvPr/>
        </p:nvSpPr>
        <p:spPr>
          <a:xfrm>
            <a:off x="5427123" y="4981543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e3e33b449?vcp=1&amp;pid=ddbb7c96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312" y="726948"/>
            <a:ext cx="7187184" cy="540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4_1#a75ae5bbc?iti=29&amp;htil=18&amp;vcp=1&amp;vis=1&amp;pid=6181a18c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5268" y="766572"/>
            <a:ext cx="3255264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4_2#a75ae5bbc?iti=29&amp;htil=18&amp;vcp=1&amp;vis=1&amp;pid=6181a18c5&amp;color=0,0,0&amp;vtp=1&amp;vaab=1&amp;bbb=1"/>
          <p:cNvSpPr/>
          <p:nvPr/>
        </p:nvSpPr>
        <p:spPr>
          <a:xfrm>
            <a:off x="9300119" y="3115564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图B27-8</a:t>
            </a:r>
            <a:endParaRPr lang="en-US" altLang="zh-CN" sz="2800" dirty="0"/>
          </a:p>
        </p:txBody>
      </p:sp>
      <p:sp>
        <p:nvSpPr>
          <p:cNvPr id="4" name="QB_8_BD.104_3#a75ae5bbc?htil=18&amp;vcp=1&amp;vis=1&amp;pid=6181a18c5&amp;color=0,0,0&amp;vtp=1&amp;vaab=1&amp;bt=1&amp;bbb=1&amp;hb=1&amp;hs=1"/>
          <p:cNvSpPr/>
          <p:nvPr/>
        </p:nvSpPr>
        <p:spPr>
          <a:xfrm>
            <a:off x="539496" y="629412"/>
            <a:ext cx="77175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（1）她发现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，如果开关处于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状态，无论磁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体怎样放置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、导体棒怎样运动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，灵敏电流计指针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均不偏转，这说明闭合电路是产生感应电流的必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a75ae5bbc.blank?vcp=1&amp;vis=1&amp;pid=6181a18c5&amp;color=0,0,0&amp;vpa=45&amp;vtp=1&amp;vaab=1&amp;bbb=1"/>
          <p:cNvSpPr/>
          <p:nvPr/>
        </p:nvSpPr>
        <p:spPr>
          <a:xfrm>
            <a:off x="4994815" y="59893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断开</a:t>
            </a:r>
            <a:endParaRPr lang="en-US" altLang="zh-CN" sz="2800" dirty="0"/>
          </a:p>
        </p:txBody>
      </p:sp>
      <p:sp>
        <p:nvSpPr>
          <p:cNvPr id="6" name="QC_8_BD.106_1#a439bdf0e?vcp=1&amp;vis=1&amp;pid=6181a18c5&amp;color=0,0,0&amp;vtp=1&amp;vaab=1&amp;bbb=1&amp;hb=1&amp;hs=1"/>
          <p:cNvSpPr/>
          <p:nvPr/>
        </p:nvSpPr>
        <p:spPr>
          <a:xfrm>
            <a:off x="539496" y="37642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（2）如图B27-8所示，电路闭合后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，下列实验操作能使灵敏电流计指针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发生偏转的是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多选，填字母代号）。</a:t>
            </a:r>
            <a:endParaRPr lang="en-US" altLang="zh-CN" sz="2800" dirty="0"/>
          </a:p>
        </p:txBody>
      </p:sp>
      <p:sp>
        <p:nvSpPr>
          <p:cNvPr id="7" name="QC_8_AN.107_1#a439bdf0e.blank?vcp=1&amp;vis=1&amp;pid=6181a18c5&amp;color=0,0,0&amp;vpa=46&amp;vtp=1&amp;vaab=1&amp;bbb=1"/>
          <p:cNvSpPr/>
          <p:nvPr/>
        </p:nvSpPr>
        <p:spPr>
          <a:xfrm>
            <a:off x="2670714" y="4360481"/>
            <a:ext cx="100965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ABD</a:t>
            </a:r>
            <a:endParaRPr lang="en-US" altLang="zh-CN" sz="2800" dirty="0"/>
          </a:p>
        </p:txBody>
      </p:sp>
      <p:sp>
        <p:nvSpPr>
          <p:cNvPr id="8" name="QC_8_BD.106_2#a439bdf0e.choices?vcp=1&amp;vis=1&amp;pid=6181a18c5&amp;color=0,0,0&amp;vtp=1&amp;vaab=1&amp;bbb=1&amp;hs=1"/>
          <p:cNvSpPr/>
          <p:nvPr/>
        </p:nvSpPr>
        <p:spPr>
          <a:xfrm>
            <a:off x="539496" y="50412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311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A.磁体不动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，导体棒水平向右运动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.磁体不动，导体棒向斜上方运动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311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.导体棒不动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，磁体竖直向下运动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.导体棒不动，磁体水平向左运动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8_1#ce5c31c85?vcp=1&amp;vis=1&amp;pid=6181a18c5&amp;color=0,0,0&amp;vtp=1&amp;vaab=1&amp;bt=1&amp;bbb=1&amp;hb=1"/>
          <p:cNvSpPr/>
          <p:nvPr/>
        </p:nvSpPr>
        <p:spPr>
          <a:xfrm>
            <a:off x="539496" y="13228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（3）小红在实验中有了新的思考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：如果把灵敏电流计换成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能继续探究磁场对通电导体的作用了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09_1#ce5c31c85.blank?vcp=1&amp;vis=1&amp;pid=6181a18c5&amp;color=0,0,0&amp;vpa=47&amp;vtp=1&amp;vaab=1&amp;bbb=1"/>
          <p:cNvSpPr/>
          <p:nvPr/>
        </p:nvSpPr>
        <p:spPr>
          <a:xfrm>
            <a:off x="9617614" y="12923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电源</a:t>
            </a:r>
            <a:endParaRPr lang="en-US" altLang="zh-CN" sz="2800" dirty="0"/>
          </a:p>
        </p:txBody>
      </p:sp>
      <p:pic>
        <p:nvPicPr>
          <p:cNvPr id="4" name="QO_7_BD.108_2#ce5c31c85?iti=30&amp;vcp=1&amp;vis=1&amp;pid=6181a18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3984" y="2651601"/>
            <a:ext cx="3291840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08_3#ce5c31c85?iti=30&amp;vcp=1&amp;vis=1&amp;pid=6181a18c5&amp;color=0,0,0&amp;vtp=1&amp;vaab=1&amp;bbb=1"/>
          <p:cNvSpPr/>
          <p:nvPr/>
        </p:nvSpPr>
        <p:spPr>
          <a:xfrm>
            <a:off x="5427123" y="5000593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图B27-8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a3b6c5c3?vcp=1&amp;pid=ddbb7c960&amp;color=0,0,0&amp;vtp=1&amp;vaab=1&amp;bt=1&amp;bbb=1"/>
          <p:cNvSpPr/>
          <p:nvPr/>
        </p:nvSpPr>
        <p:spPr>
          <a:xfrm>
            <a:off x="539496" y="554400"/>
            <a:ext cx="11109960" cy="5586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易错集锦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3" name="QB_7_BD.1_1#4f9813ab5?vcp=1&amp;vis=1&amp;pid=2a3b6c5c3&amp;color=0,0,0&amp;vtp=1&amp;vaab=1&amp;bbb=1&amp;hb=1"/>
          <p:cNvSpPr/>
          <p:nvPr/>
        </p:nvSpPr>
        <p:spPr>
          <a:xfrm>
            <a:off x="539496" y="1167698"/>
            <a:ext cx="11109960" cy="5278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下列设备中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，应用了通电导线在磁场中受力的作用的是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，应用了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电磁感应现象的是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均选填字母代号）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.电动机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.发电机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.动圈式扬声器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.动圈式话筒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.磁浮列车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.电磁起重机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.手机无线充电器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.电风扇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2_1#4f9813ab5.blank?vcp=1&amp;vis=1&amp;pid=2a3b6c5c3&amp;color=0,0,0&amp;vpa=1&amp;vtp=1&amp;vaab=1&amp;bbb=1"/>
              <p:cNvSpPr/>
              <p:nvPr/>
            </p:nvSpPr>
            <p:spPr>
              <a:xfrm>
                <a:off x="9097708" y="1167491"/>
                <a:ext cx="8477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ACH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2_1#4f9813ab5.blank?vcp=1&amp;vis=1&amp;pid=2a3b6c5c3&amp;color=0,0,0&amp;vpa=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7708" y="1167491"/>
                <a:ext cx="847725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3_1#4f9813ab5.blank?vcp=1&amp;vis=1&amp;pid=2a3b6c5c3&amp;color=0,0,0&amp;vpa=2&amp;vtp=1&amp;vaab=1&amp;bbb=1"/>
              <p:cNvSpPr/>
              <p:nvPr/>
            </p:nvSpPr>
            <p:spPr>
              <a:xfrm>
                <a:off x="3408109" y="1706670"/>
                <a:ext cx="850900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BDG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3_1#4f9813ab5.blank?vcp=1&amp;vis=1&amp;pid=2a3b6c5c3&amp;color=0,0,0&amp;vpa=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8109" y="1706670"/>
                <a:ext cx="850900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a64a6672.fixed?vcp=1&amp;pid=f46d96f2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第27讲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电动机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磁生电</a:t>
            </a:r>
            <a:endParaRPr lang="en-US" altLang="zh-CN" sz="4000" dirty="0"/>
          </a:p>
        </p:txBody>
      </p:sp>
      <p:sp>
        <p:nvSpPr>
          <p:cNvPr id="3" name="C_5_BD#1a64a6672.fixed?vcp=1&amp;pid=f46d96f2a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f9399493?vcp=1&amp;pid=1a64a667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磁场对通电导线的作用</a:t>
            </a:r>
            <a:r>
              <a:rPr lang="en-US" altLang="zh-CN" sz="32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电动机</a:t>
            </a:r>
            <a:endParaRPr lang="en-US" altLang="zh-CN" sz="3200" dirty="0"/>
          </a:p>
        </p:txBody>
      </p:sp>
      <p:sp>
        <p:nvSpPr>
          <p:cNvPr id="3" name="P_7#d62cf62e8?vcp=1&amp;pid=0f9399493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通电导线在磁场中受到力的作用，仅当电流方向或磁场方向其中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一个因素改变时，导线受力、运动方向才改变。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电动机的工作原理是通电线圈在磁场中受到力的作用而发生转动，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其线圈的转动方向受磁场方向、电流方向的影响，在其工作过程中将电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能转化为机械能。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d62cf62e8?sp=1&amp;vcp=1&amp;pid=0f9399493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电动机的应用：电风扇、洗衣机、电动汽车、机器人、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无人机、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扬声器的工作原理与电动机相同，即在其线圈中通入随声音信号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变化的电流，当线圈中电流的方向改变时，线圈受到力的方向改变，带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动与线圈相连的纸盆振动，纸盆振动发声。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4_1#f2abeae7d?iti=1&amp;htil=1&amp;vcp=1&amp;vis=1&amp;pid=0f939949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5082" y="898906"/>
            <a:ext cx="3200400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_2#f2abeae7d?iti=1&amp;htil=1&amp;vcp=1&amp;vis=1&amp;pid=0f9399493&amp;color=0,0,0&amp;vtp=1&amp;vaab=1&amp;bbb=1"/>
          <p:cNvSpPr/>
          <p:nvPr/>
        </p:nvSpPr>
        <p:spPr>
          <a:xfrm>
            <a:off x="9420769" y="3906266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图27-1</a:t>
            </a:r>
            <a:endParaRPr lang="en-US" altLang="zh-CN" sz="2800" dirty="0"/>
          </a:p>
        </p:txBody>
      </p:sp>
      <p:sp>
        <p:nvSpPr>
          <p:cNvPr id="4" name="QC_7_BD.4_3#f2abeae7d?htil=1&amp;sp=1&amp;vcp=1&amp;vis=1&amp;pid=0f9399493&amp;color=0,0,0&amp;vtp=1&amp;vaab=1&amp;bt=1&amp;bbb=1&amp;hb=1"/>
          <p:cNvSpPr/>
          <p:nvPr/>
        </p:nvSpPr>
        <p:spPr>
          <a:xfrm>
            <a:off x="539496" y="880618"/>
            <a:ext cx="77815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）如图27-1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兴趣小组制作了一个电动机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，给线圈通电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，轻轻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，线圈就会持续转动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。下列关于电动机的说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法正确的有(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4_4#f2abeae7d.choices?htil=1&amp;vcp=1&amp;vis=1&amp;pid=0f9399493&amp;color=0,0,0&amp;vtp=1&amp;vaab=1&amp;bbb=1"/>
          <p:cNvSpPr/>
          <p:nvPr/>
        </p:nvSpPr>
        <p:spPr>
          <a:xfrm>
            <a:off x="539496" y="3452050"/>
            <a:ext cx="77815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A.电动机主要由磁体和线圈组成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.电动机主要把动能转化为电能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.对调电源正、负极可以改变线圈的转动方向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.电流通过线圈产生的热量与线圈的电阻无关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1491</Words>
  <Application>Microsoft Office PowerPoint</Application>
  <PresentationFormat>宽屏</PresentationFormat>
  <Paragraphs>391</Paragraphs>
  <Slides>41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1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8</cp:revision>
  <dcterms:created xsi:type="dcterms:W3CDTF">2024-12-11T12:56:41Z</dcterms:created>
  <dcterms:modified xsi:type="dcterms:W3CDTF">2025-07-24T03:24:37Z</dcterms:modified>
  <cp:category/>
  <cp:contentStatus/>
</cp:coreProperties>
</file>