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8"/>
    <p:sldMasterId id="2147483652" r:id="rId19"/>
  </p:sldMasterIdLst>
  <p:notesMasterIdLst>
    <p:notesMasterId r:id="rId42"/>
  </p:notesMasterIdLst>
  <p:sldIdLst>
    <p:sldId id="299" r:id="rId20"/>
    <p:sldId id="300" r:id="rId21"/>
    <p:sldId id="334" r:id="rId22"/>
    <p:sldId id="301" r:id="rId23"/>
    <p:sldId id="316" r:id="rId24"/>
    <p:sldId id="330" r:id="rId25"/>
    <p:sldId id="331" r:id="rId26"/>
    <p:sldId id="333" r:id="rId27"/>
    <p:sldId id="336" r:id="rId28"/>
    <p:sldId id="337" r:id="rId29"/>
    <p:sldId id="338" r:id="rId30"/>
    <p:sldId id="339" r:id="rId31"/>
    <p:sldId id="340" r:id="rId32"/>
    <p:sldId id="341" r:id="rId33"/>
    <p:sldId id="342" r:id="rId34"/>
    <p:sldId id="344" r:id="rId35"/>
    <p:sldId id="345" r:id="rId36"/>
    <p:sldId id="346" r:id="rId37"/>
    <p:sldId id="347" r:id="rId38"/>
    <p:sldId id="348" r:id="rId39"/>
    <p:sldId id="349" r:id="rId40"/>
    <p:sldId id="350" r:id="rId41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3" userDrawn="1">
          <p15:clr>
            <a:srgbClr val="A4A3A4"/>
          </p15:clr>
        </p15:guide>
        <p15:guide id="2" pos="39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8ED"/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476" y="-64"/>
      </p:cViewPr>
      <p:guideLst>
        <p:guide orient="horz" pos="2163"/>
        <p:guide pos="39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slide" Target="slides/slide10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10" Type="http://schemas.openxmlformats.org/officeDocument/2006/relationships/customXml" Target="../customXml/item10.xml"/><Relationship Id="rId19" Type="http://schemas.openxmlformats.org/officeDocument/2006/relationships/slideMaster" Target="slideMasters/slideMaster2.xml"/><Relationship Id="rId31" Type="http://schemas.openxmlformats.org/officeDocument/2006/relationships/slide" Target="slides/slide12.xml"/><Relationship Id="rId44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tags" Target="tags/tag1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theme" Target="theme/theme1.xml"/><Relationship Id="rId20" Type="http://schemas.openxmlformats.org/officeDocument/2006/relationships/slide" Target="slides/slide1.xml"/><Relationship Id="rId41" Type="http://schemas.openxmlformats.org/officeDocument/2006/relationships/slide" Target="slides/slide2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633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6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92.xml"/><Relationship Id="rId9" Type="http://schemas.openxmlformats.org/officeDocument/2006/relationships/tags" Target="../tags/tag9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02.xml"/><Relationship Id="rId4" Type="http://schemas.openxmlformats.org/officeDocument/2006/relationships/tags" Target="../tags/tag10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07.xml"/><Relationship Id="rId4" Type="http://schemas.openxmlformats.org/officeDocument/2006/relationships/tags" Target="../tags/tag10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12.xml"/><Relationship Id="rId4" Type="http://schemas.openxmlformats.org/officeDocument/2006/relationships/tags" Target="../tags/tag1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17.xml"/><Relationship Id="rId4" Type="http://schemas.openxmlformats.org/officeDocument/2006/relationships/tags" Target="../tags/tag1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26" Type="http://schemas.openxmlformats.org/officeDocument/2006/relationships/tags" Target="../tags/tag30.xml"/><Relationship Id="rId3" Type="http://schemas.openxmlformats.org/officeDocument/2006/relationships/tags" Target="../tags/tag7.xml"/><Relationship Id="rId21" Type="http://schemas.openxmlformats.org/officeDocument/2006/relationships/tags" Target="../tags/tag25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tags" Target="../tags/tag29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0" Type="http://schemas.openxmlformats.org/officeDocument/2006/relationships/tags" Target="../tags/tag24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24" Type="http://schemas.openxmlformats.org/officeDocument/2006/relationships/tags" Target="../tags/tag28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10" Type="http://schemas.openxmlformats.org/officeDocument/2006/relationships/tags" Target="../tags/tag14.xml"/><Relationship Id="rId19" Type="http://schemas.openxmlformats.org/officeDocument/2006/relationships/tags" Target="../tags/tag23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tags" Target="../tags/tag26.xml"/><Relationship Id="rId27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48.xml"/><Relationship Id="rId9" Type="http://schemas.openxmlformats.org/officeDocument/2006/relationships/tags" Target="../tags/tag5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57.xml"/><Relationship Id="rId9" Type="http://schemas.openxmlformats.org/officeDocument/2006/relationships/tags" Target="../tags/tag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091816"/>
            <a:ext cx="540766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Section </a:t>
            </a:r>
            <a:r>
              <a:rPr lang="en-US" altLang="zh-CN" sz="60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FOUR</a:t>
            </a:r>
          </a:p>
        </p:txBody>
      </p:sp>
      <p:sp>
        <p:nvSpPr>
          <p:cNvPr id="32" name="矩形 31"/>
          <p:cNvSpPr/>
          <p:nvPr/>
        </p:nvSpPr>
        <p:spPr>
          <a:xfrm>
            <a:off x="640715" y="2364740"/>
            <a:ext cx="100055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Chapter 1</a:t>
            </a:r>
            <a:r>
              <a:rPr lang="zh-CN" altLang="en-US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语法精讲     </a:t>
            </a:r>
            <a:endParaRPr lang="en-US" altLang="zh-CN" sz="4800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  </a:t>
            </a:r>
          </a:p>
          <a:p>
            <a:pPr algn="ctr"/>
            <a:r>
              <a:rPr lang="en-US" altLang="zh-CN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 Section </a:t>
            </a:r>
            <a:r>
              <a:rPr lang="en-US" altLang="zh-CN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4</a:t>
            </a:r>
            <a:r>
              <a:rPr lang="en-US" altLang="zh-CN" sz="48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</a:t>
            </a:r>
            <a:r>
              <a:rPr lang="zh-CN" altLang="en-US" sz="48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形容词</a:t>
            </a:r>
            <a:r>
              <a:rPr lang="zh-CN" altLang="en-US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和副词</a:t>
            </a: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15675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20140" y="1156970"/>
            <a:ext cx="12807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一般情况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2"/>
            </p:custDataLst>
          </p:nvPr>
        </p:nvSpPr>
        <p:spPr>
          <a:xfrm>
            <a:off x="382535" y="117725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83223"/>
            <a:ext cx="524700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4.4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形容词、副词的比较等级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270" y="1625600"/>
            <a:ext cx="11346180" cy="48768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15675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20140" y="1156970"/>
            <a:ext cx="12807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特殊情况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2"/>
            </p:custDataLst>
          </p:nvPr>
        </p:nvSpPr>
        <p:spPr>
          <a:xfrm>
            <a:off x="382535" y="117725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83223"/>
            <a:ext cx="524700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4.4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形容词、副词的比较等级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4"/>
            </p:custDataLst>
          </p:nvPr>
        </p:nvGraphicFramePr>
        <p:xfrm>
          <a:off x="2310765" y="1771650"/>
          <a:ext cx="7724775" cy="4578350"/>
        </p:xfrm>
        <a:graphic>
          <a:graphicData uri="http://schemas.openxmlformats.org/drawingml/2006/table">
            <a:tbl>
              <a:tblPr/>
              <a:tblGrid>
                <a:gridCol w="2574925"/>
                <a:gridCol w="2574925"/>
                <a:gridCol w="2574925"/>
              </a:tblGrid>
              <a:tr h="457835">
                <a:tc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原级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比较级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最高级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57835">
                <a:tc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good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chemeClr val="accent2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better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chemeClr val="bg2">
                              <a:lumMod val="65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best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57835">
                <a:tc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well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457835">
                <a:tc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bad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chemeClr val="accent2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worse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chemeClr val="bg2">
                              <a:lumMod val="65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worst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57835">
                <a:tc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badly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457835">
                <a:tc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ill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457835">
                <a:tc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many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chemeClr val="accent2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more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chemeClr val="bg2">
                              <a:lumMod val="65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most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57835">
                <a:tc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much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457835">
                <a:tc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little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chemeClr val="accent2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less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chemeClr val="bg2">
                              <a:lumMod val="65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least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57835">
                <a:tc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far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chemeClr val="accent2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farther/further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chemeClr val="bg2">
                              <a:lumMod val="65000"/>
                            </a:schemeClr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farthest/furthest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49965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20140" y="1395095"/>
            <a:ext cx="38754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形容词、副词的原级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2"/>
            </p:custDataLst>
          </p:nvPr>
        </p:nvSpPr>
        <p:spPr>
          <a:xfrm>
            <a:off x="382535" y="152015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83223"/>
            <a:ext cx="524700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4.4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形容词、副词的比较等级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286510" y="2094865"/>
            <a:ext cx="9404985" cy="1035685"/>
            <a:chOff x="2026" y="2737"/>
            <a:chExt cx="14811" cy="1631"/>
          </a:xfrm>
        </p:grpSpPr>
        <p:sp>
          <p:nvSpPr>
            <p:cNvPr id="2" name="圆角矩形 1"/>
            <p:cNvSpPr/>
            <p:nvPr/>
          </p:nvSpPr>
          <p:spPr>
            <a:xfrm>
              <a:off x="2026" y="2819"/>
              <a:ext cx="14811" cy="1549"/>
            </a:xfrm>
            <a:prstGeom prst="roundRect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502" y="2737"/>
              <a:ext cx="13861" cy="1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304800" algn="just" defTabSz="2667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000" b="1"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肯定形式：</a:t>
              </a:r>
              <a:r>
                <a:rPr lang="en-US" altLang="zh-CN" sz="2000" b="1">
                  <a:solidFill>
                    <a:srgbClr val="FFFF00"/>
                  </a:solidFill>
                  <a:latin typeface="Times New Roman" panose="02020603050405020304"/>
                  <a:ea typeface="宋体" panose="02010600030101010101" pitchFamily="2" charset="-122"/>
                </a:rPr>
                <a:t>... as</a:t>
              </a:r>
              <a:r>
                <a:rPr lang="zh-CN" altLang="en-US" sz="2000" b="1"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＋形容词或副词原级＋ </a:t>
              </a:r>
              <a:r>
                <a:rPr lang="en-US" altLang="zh-CN" sz="2000" b="1">
                  <a:solidFill>
                    <a:srgbClr val="FFFF00"/>
                  </a:solidFill>
                  <a:latin typeface="Times New Roman" panose="02020603050405020304"/>
                  <a:ea typeface="宋体" panose="02010600030101010101" pitchFamily="2" charset="-122"/>
                </a:rPr>
                <a:t>as ...</a:t>
              </a:r>
              <a:r>
                <a:rPr lang="zh-CN" altLang="en-US" sz="2000" b="1">
                  <a:solidFill>
                    <a:srgbClr val="FFFF00"/>
                  </a:solidFill>
                  <a:latin typeface="Times New Roman" panose="02020603050405020304"/>
                  <a:ea typeface="宋体" panose="02010600030101010101" pitchFamily="2" charset="-122"/>
                </a:rPr>
                <a:t>，“和</a:t>
              </a:r>
              <a:r>
                <a:rPr lang="en-US" altLang="zh-CN" sz="2000" b="1">
                  <a:solidFill>
                    <a:srgbClr val="FFFF00"/>
                  </a:solidFill>
                  <a:latin typeface="Times New Roman" panose="02020603050405020304"/>
                  <a:ea typeface="宋体" panose="02010600030101010101" pitchFamily="2" charset="-122"/>
                </a:rPr>
                <a:t> </a:t>
              </a:r>
              <a:r>
                <a:rPr lang="en-US" altLang="zh-CN" sz="2000" b="1">
                  <a:solidFill>
                    <a:srgbClr val="FFFF00"/>
                  </a:solidFill>
                  <a:latin typeface="Times New Roman" panose="02020603050405020304"/>
                  <a:ea typeface="Times New Roman" panose="02020603050405020304"/>
                </a:rPr>
                <a:t>... </a:t>
              </a:r>
              <a:r>
                <a:rPr lang="zh-CN" altLang="en-US" sz="2000" b="1">
                  <a:solidFill>
                    <a:srgbClr val="FFFF00"/>
                  </a:solidFill>
                  <a:latin typeface="Times New Roman" panose="02020603050405020304"/>
                  <a:ea typeface="宋体" panose="02010600030101010101" pitchFamily="2" charset="-122"/>
                </a:rPr>
                <a:t>一样</a:t>
              </a:r>
              <a:r>
                <a:rPr lang="en-US" altLang="zh-CN" sz="2000" b="1">
                  <a:solidFill>
                    <a:srgbClr val="FFFF00"/>
                  </a:solidFill>
                  <a:latin typeface="Times New Roman" panose="02020603050405020304"/>
                  <a:ea typeface="宋体" panose="02010600030101010101" pitchFamily="2" charset="-122"/>
                </a:rPr>
                <a:t> </a:t>
              </a:r>
              <a:r>
                <a:rPr lang="en-US" altLang="zh-CN" sz="2000" b="1">
                  <a:solidFill>
                    <a:srgbClr val="FFFF00"/>
                  </a:solidFill>
                  <a:latin typeface="Times New Roman" panose="02020603050405020304"/>
                  <a:ea typeface="Times New Roman" panose="02020603050405020304"/>
                </a:rPr>
                <a:t>...</a:t>
              </a:r>
              <a:r>
                <a:rPr lang="en-US" altLang="zh-CN" sz="2000" b="1">
                  <a:solidFill>
                    <a:srgbClr val="FFFF00"/>
                  </a:solidFill>
                  <a:latin typeface="Times New Roman" panose="02020603050405020304"/>
                  <a:ea typeface="宋体" panose="02010600030101010101" pitchFamily="2" charset="-122"/>
                </a:rPr>
                <a:t>”</a:t>
              </a:r>
            </a:p>
            <a:p>
              <a:pPr marL="0" indent="304800" algn="just" defTabSz="2667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000" b="1">
                  <a:solidFill>
                    <a:srgbClr val="FFFF00"/>
                  </a:solidFill>
                  <a:latin typeface="Times New Roman" panose="02020603050405020304"/>
                  <a:ea typeface="宋体" panose="02010600030101010101" pitchFamily="2" charset="-122"/>
                </a:rPr>
                <a:t>否定形式：“</a:t>
              </a:r>
              <a:r>
                <a:rPr lang="en-US" altLang="zh-CN" sz="2000" b="1">
                  <a:solidFill>
                    <a:srgbClr val="FFFF00"/>
                  </a:solidFill>
                  <a:latin typeface="Times New Roman" panose="02020603050405020304"/>
                  <a:ea typeface="Times New Roman" panose="02020603050405020304"/>
                </a:rPr>
                <a:t>... not as / so</a:t>
              </a:r>
              <a:r>
                <a:rPr lang="zh-CN" altLang="en-US" sz="2000" b="1">
                  <a:solidFill>
                    <a:srgbClr val="FFFF00"/>
                  </a:solidFill>
                  <a:latin typeface="Times New Roman" panose="02020603050405020304"/>
                  <a:ea typeface="宋体" panose="02010600030101010101" pitchFamily="2" charset="-122"/>
                </a:rPr>
                <a:t>＋形容词或副词原级＋ </a:t>
              </a:r>
              <a:r>
                <a:rPr lang="en-US" altLang="zh-CN" sz="2000" b="1">
                  <a:solidFill>
                    <a:srgbClr val="FFFF00"/>
                  </a:solidFill>
                  <a:latin typeface="Times New Roman" panose="02020603050405020304"/>
                  <a:ea typeface="Times New Roman" panose="02020603050405020304"/>
                </a:rPr>
                <a:t>as ...</a:t>
              </a:r>
              <a:r>
                <a:rPr lang="en-US" altLang="zh-CN" sz="2000" b="1">
                  <a:solidFill>
                    <a:srgbClr val="FFFF00"/>
                  </a:solidFill>
                  <a:latin typeface="Times New Roman" panose="02020603050405020304"/>
                  <a:ea typeface="宋体" panose="02010600030101010101" pitchFamily="2" charset="-122"/>
                </a:rPr>
                <a:t>”</a:t>
              </a:r>
              <a:r>
                <a:rPr lang="en-US" altLang="zh-CN" sz="2000" b="1">
                  <a:solidFill>
                    <a:srgbClr val="FFFF00"/>
                  </a:solidFill>
                  <a:latin typeface="Times New Roman" panose="02020603050405020304"/>
                  <a:ea typeface="Times New Roman" panose="02020603050405020304"/>
                </a:rPr>
                <a:t>, </a:t>
              </a:r>
              <a:r>
                <a:rPr lang="zh-CN" altLang="en-US" sz="2000" b="1">
                  <a:solidFill>
                    <a:srgbClr val="FFFF00"/>
                  </a:solidFill>
                  <a:latin typeface="Times New Roman" panose="02020603050405020304"/>
                  <a:ea typeface="宋体" panose="02010600030101010101" pitchFamily="2" charset="-122"/>
                </a:rPr>
                <a:t>“前者不如后者</a:t>
              </a:r>
              <a:r>
                <a:rPr lang="en-US" altLang="zh-CN" sz="2000" b="1">
                  <a:solidFill>
                    <a:srgbClr val="FFFF00"/>
                  </a:solidFill>
                  <a:latin typeface="Times New Roman" panose="02020603050405020304"/>
                  <a:ea typeface="宋体" panose="02010600030101010101" pitchFamily="2" charset="-122"/>
                </a:rPr>
                <a:t> </a:t>
              </a:r>
              <a:r>
                <a:rPr lang="en-US" altLang="zh-CN" sz="2000" b="1">
                  <a:solidFill>
                    <a:srgbClr val="FFFF00"/>
                  </a:solidFill>
                  <a:latin typeface="Times New Roman" panose="02020603050405020304"/>
                  <a:ea typeface="Times New Roman" panose="02020603050405020304"/>
                </a:rPr>
                <a:t>...</a:t>
              </a:r>
              <a:r>
                <a:rPr lang="en-US" altLang="zh-CN" sz="2000" b="1">
                  <a:solidFill>
                    <a:srgbClr val="FFFF00"/>
                  </a:solidFill>
                  <a:latin typeface="Times New Roman" panose="02020603050405020304"/>
                  <a:ea typeface="宋体" panose="02010600030101010101" pitchFamily="2" charset="-122"/>
                </a:rPr>
                <a:t>”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517650" y="3429000"/>
            <a:ext cx="8332470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defTabSz="266700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/>
                <a:ea typeface="Times New Roman" panose="02020603050405020304"/>
              </a:rPr>
              <a:t> He read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as many books as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2000" b="1">
                <a:latin typeface="Times New Roman" panose="02020603050405020304"/>
                <a:ea typeface="Times New Roman" panose="02020603050405020304"/>
              </a:rPr>
              <a:t>I did during the summer vacation.</a:t>
            </a:r>
          </a:p>
          <a:p>
            <a:pPr marL="0" indent="30480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en-US" sz="2000" b="1">
                <a:latin typeface="Times New Roman" panose="02020603050405020304"/>
                <a:ea typeface="宋体" panose="02010600030101010101" pitchFamily="2" charset="-122"/>
              </a:rPr>
              <a:t>暑假里，他读的书和我一样多。</a:t>
            </a:r>
          </a:p>
          <a:p>
            <a:pPr marL="0" indent="304800" algn="just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 b="1">
              <a:latin typeface="Times New Roman" panose="02020603050405020304"/>
              <a:ea typeface="宋体" panose="02010600030101010101" pitchFamily="2" charset="-122"/>
            </a:endParaRPr>
          </a:p>
          <a:p>
            <a:pPr marL="342900" indent="-342900" algn="just" defTabSz="266700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/>
                <a:ea typeface="Times New Roman" panose="02020603050405020304"/>
              </a:rPr>
              <a:t>The people here is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not so friendly as</a:t>
            </a:r>
            <a:r>
              <a:rPr lang="en-US" altLang="zh-CN" sz="2000" b="1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2000" b="1">
                <a:latin typeface="Times New Roman" panose="02020603050405020304"/>
                <a:ea typeface="Times New Roman" panose="02020603050405020304"/>
              </a:rPr>
              <a:t>there.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>
                <a:latin typeface="Times New Roman" panose="02020603050405020304"/>
                <a:ea typeface="宋体" panose="02010600030101010101" pitchFamily="2" charset="-122"/>
              </a:rPr>
              <a:t>     </a:t>
            </a:r>
            <a:r>
              <a:rPr lang="zh-CN" altLang="en-US" sz="2000" b="1">
                <a:latin typeface="Times New Roman" panose="02020603050405020304"/>
                <a:ea typeface="宋体" panose="02010600030101010101" pitchFamily="2" charset="-122"/>
              </a:rPr>
              <a:t>这里的人没有那里的友好。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49965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20140" y="1395095"/>
            <a:ext cx="38754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形容词、副词的比较级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2"/>
            </p:custDataLst>
          </p:nvPr>
        </p:nvSpPr>
        <p:spPr>
          <a:xfrm>
            <a:off x="382535" y="152015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83223"/>
            <a:ext cx="524700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4.4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形容词、副词的比较等级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286510" y="2094865"/>
            <a:ext cx="9404985" cy="1565275"/>
            <a:chOff x="2026" y="2737"/>
            <a:chExt cx="14811" cy="2465"/>
          </a:xfrm>
        </p:grpSpPr>
        <p:sp>
          <p:nvSpPr>
            <p:cNvPr id="2" name="圆角矩形 1"/>
            <p:cNvSpPr/>
            <p:nvPr/>
          </p:nvSpPr>
          <p:spPr>
            <a:xfrm>
              <a:off x="2026" y="2819"/>
              <a:ext cx="14811" cy="2383"/>
            </a:xfrm>
            <a:prstGeom prst="roundRect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153" y="2737"/>
              <a:ext cx="14498" cy="2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304800" algn="just" defTabSz="266700">
                <a:lnSpc>
                  <a:spcPct val="150000"/>
                </a:lnSpc>
                <a:spcAft>
                  <a:spcPct val="0"/>
                </a:spcAft>
              </a:pPr>
              <a:r>
                <a:rPr lang="en-US"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1. </a:t>
              </a:r>
              <a:r>
                <a:rPr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常见结构</a:t>
              </a:r>
              <a:r>
                <a:rPr lang="en-US"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: </a:t>
              </a:r>
              <a:r>
                <a:rPr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形容词或副词的比较级＋than</a:t>
              </a:r>
              <a:r>
                <a:rPr lang="en-US"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 ...</a:t>
              </a:r>
              <a:r>
                <a:rPr lang="zh-CN"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，</a:t>
              </a:r>
              <a:r>
                <a:rPr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“一方比另一方更...”</a:t>
              </a:r>
              <a:r>
                <a:rPr lang="zh-CN"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之意</a:t>
              </a:r>
              <a:r>
                <a:rPr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。</a:t>
              </a:r>
            </a:p>
            <a:p>
              <a:pPr marL="0" indent="304800" algn="just" defTabSz="266700">
                <a:lnSpc>
                  <a:spcPct val="150000"/>
                </a:lnSpc>
                <a:spcAft>
                  <a:spcPct val="0"/>
                </a:spcAft>
              </a:pPr>
              <a:r>
                <a:rPr lang="en-US"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2. </a:t>
              </a:r>
              <a:r>
                <a:rPr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比较级前面常用much, far, a little, still, no等程度副词或不定代词来修饰。</a:t>
              </a:r>
            </a:p>
            <a:p>
              <a:pPr marL="0" indent="304800" algn="just" defTabSz="266700">
                <a:lnSpc>
                  <a:spcPct val="150000"/>
                </a:lnSpc>
                <a:spcAft>
                  <a:spcPct val="0"/>
                </a:spcAft>
              </a:pPr>
              <a:r>
                <a:rPr lang="en-US" sz="2000" b="1"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3.</a:t>
              </a:r>
              <a:r>
                <a:rPr sz="2000" b="1"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“The＋比较级 ..., the＋比较</a:t>
              </a:r>
              <a:r>
                <a:rPr sz="2000" b="1">
                  <a:solidFill>
                    <a:srgbClr val="FFFF00"/>
                  </a:solidFill>
                </a:rPr>
                <a:t>级 ...”结构</a:t>
              </a:r>
              <a:r>
                <a:rPr lang="zh-CN" sz="2000" b="1">
                  <a:solidFill>
                    <a:srgbClr val="FFFF00"/>
                  </a:solidFill>
                </a:rPr>
                <a:t>，</a:t>
              </a:r>
              <a:r>
                <a:rPr sz="2000" b="1">
                  <a:solidFill>
                    <a:srgbClr val="FFFF00"/>
                  </a:solidFill>
                </a:rPr>
                <a:t>表示 “越..., 越...”。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86510" y="3969385"/>
            <a:ext cx="9180830" cy="2153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defTabSz="266700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quotation of the Vietnam goods is approximately 15%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lower than</a:t>
            </a:r>
            <a:r>
              <a:rPr lang="en-US" altLang="zh-CN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yours.</a:t>
            </a:r>
          </a:p>
          <a:p>
            <a:pPr marL="0" indent="22860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越南货的报价比你方低15%左右。</a:t>
            </a:r>
          </a:p>
          <a:p>
            <a:pPr marL="0" indent="228600" algn="just" defTabSz="266700">
              <a:lnSpc>
                <a:spcPct val="70000"/>
              </a:lnSpc>
              <a:spcAft>
                <a:spcPct val="0"/>
              </a:spcAft>
            </a:pPr>
            <a:endParaRPr lang="en-US" altLang="zh-CN" sz="20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indent="-342900" algn="just" defTabSz="266700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more</a:t>
            </a:r>
            <a:r>
              <a:rPr lang="en-US" altLang="zh-CN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haste,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less</a:t>
            </a:r>
            <a:r>
              <a:rPr lang="en-US" altLang="zh-CN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speed.   </a:t>
            </a:r>
          </a:p>
          <a:p>
            <a:pPr marL="0" indent="22860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en-US" altLang="zh-CN" sz="2000" b="1" dirty="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欲速则不达</a:t>
            </a:r>
            <a:r>
              <a:rPr lang="en-US" altLang="zh-CN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49965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20140" y="1395095"/>
            <a:ext cx="38754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形容词、副词的最高级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2"/>
            </p:custDataLst>
          </p:nvPr>
        </p:nvSpPr>
        <p:spPr>
          <a:xfrm>
            <a:off x="382535" y="152015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83223"/>
            <a:ext cx="524700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4.4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形容词、副词的比较等级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286510" y="2266315"/>
            <a:ext cx="9404985" cy="877570"/>
            <a:chOff x="2026" y="2819"/>
            <a:chExt cx="14811" cy="1382"/>
          </a:xfrm>
        </p:grpSpPr>
        <p:sp>
          <p:nvSpPr>
            <p:cNvPr id="2" name="圆角矩形 1"/>
            <p:cNvSpPr/>
            <p:nvPr/>
          </p:nvSpPr>
          <p:spPr>
            <a:xfrm>
              <a:off x="2026" y="2819"/>
              <a:ext cx="14811" cy="1382"/>
            </a:xfrm>
            <a:prstGeom prst="roundRect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153" y="3007"/>
              <a:ext cx="14498" cy="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304800" algn="ctr" defTabSz="266700">
                <a:lnSpc>
                  <a:spcPct val="150000"/>
                </a:lnSpc>
                <a:spcAft>
                  <a:spcPct val="0"/>
                </a:spcAft>
              </a:pPr>
              <a:r>
                <a:rPr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最高级常与in</a:t>
              </a:r>
              <a:r>
                <a:rPr lang="en-US"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 </a:t>
              </a:r>
              <a:r>
                <a:rPr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/</a:t>
              </a:r>
              <a:r>
                <a:rPr lang="en-US"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 </a:t>
              </a:r>
              <a:r>
                <a:rPr sz="2000" b="1">
                  <a:solidFill>
                    <a:srgbClr val="FFFF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among连用，表示在某个范围内。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32485" y="3573145"/>
            <a:ext cx="11186795" cy="2183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defTabSz="266700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China is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second largest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economy in the world. </a:t>
            </a:r>
          </a:p>
          <a:p>
            <a:pPr marL="0" indent="22860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中国是全球第二大经济体。</a:t>
            </a:r>
          </a:p>
          <a:p>
            <a:pPr marL="0" indent="228600" algn="just" defTabSz="266700">
              <a:lnSpc>
                <a:spcPct val="80000"/>
              </a:lnSpc>
              <a:spcAft>
                <a:spcPct val="0"/>
              </a:spcAft>
            </a:pPr>
            <a:endParaRPr lang="en-US" altLang="zh-CN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indent="-342900" algn="just" defTabSz="266700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Among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all the worries,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biggest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concern for parents is that their children are addicted to games.   </a:t>
            </a:r>
          </a:p>
          <a:p>
            <a:pPr marL="0" indent="22860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在所有担忧中，家长最大的担心是孩子沉迷游戏。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8456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4.4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典型例题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3085" y="1872615"/>
            <a:ext cx="11442700" cy="390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Your prices were _________ than those of the other two companies.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reason 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reasonable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C. more reasonable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most reasonable</a:t>
            </a:r>
          </a:p>
          <a:p>
            <a:pPr marL="0" indent="0" algn="just" defTabSz="266700">
              <a:lnSpc>
                <a:spcPct val="6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4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解析：本题考查形容词比较级，reasonable属于多音节形容词，其比较级应在前面加上more。 </a:t>
            </a:r>
          </a:p>
          <a:p>
            <a:pPr marL="0" indent="0" algn="just" defTabSz="266700">
              <a:lnSpc>
                <a:spcPct val="14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4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We must investigate as _________ customers as possible to make sure of the potential of the market.</a:t>
            </a:r>
          </a:p>
          <a:p>
            <a:pPr marL="0" indent="0" algn="just" defTabSz="266700">
              <a:lnSpc>
                <a:spcPct val="14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much  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B. most  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C. many 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D. more</a:t>
            </a:r>
          </a:p>
          <a:p>
            <a:pPr marL="0" indent="0" algn="just" defTabSz="266700">
              <a:lnSpc>
                <a:spcPct val="4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</a:p>
          <a:p>
            <a:pPr marL="0" indent="0" algn="just" defTabSz="266700">
              <a:lnSpc>
                <a:spcPct val="14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解析：本题考查形容词的原级，“as...as”结构中需填如原级，可排除选项B和D，customers 是可数名词复数，可排除A。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87370" y="196913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79495" y="390969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8456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4.4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典型例题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3085" y="1872615"/>
            <a:ext cx="11105515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It is said that advertising is the _________ of all the promotional activities in marketing.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expensive               B. much expensive  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more expensive          D. most expensive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解析：本题考查“the ... of＋名词复数”结构，the后面可加比较级或最高级，从all the promotional activities 可看出，是三种或三钟以上促销活动的比较，因此应填入最高级most expensive。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Enclosed please find some _________ resources to help you develop communication skills.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value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B. valuable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C. valuation   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D. valued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解析：本题考查形容词的基本用法。空格前的some和空格后的名词resources表明横线应填写形容词，value的形容词形式是 valuable。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88485" y="196913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022090" y="427037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4.4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典型例题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3085" y="1751330"/>
            <a:ext cx="1110551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Effective feedback is well timed so that the employees can ____ connect the feedback with their actions.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easily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B. easier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C. easy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D. ease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解析：本题考查副词词的基本用法。需要填的词在情态动词can和动词connect之间，可推断横线应填入副词easil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40245" y="183451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140874" y="4009583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填空题</a:t>
            </a:r>
          </a:p>
        </p:txBody>
      </p:sp>
      <p:sp>
        <p:nvSpPr>
          <p:cNvPr id="4" name="TextBox 8"/>
          <p:cNvSpPr txBox="1"/>
          <p:nvPr>
            <p:custDataLst>
              <p:tags r:id="rId7"/>
            </p:custDataLst>
          </p:nvPr>
        </p:nvSpPr>
        <p:spPr>
          <a:xfrm>
            <a:off x="508900" y="418016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Rounded Rectangle 88"/>
          <p:cNvSpPr/>
          <p:nvPr>
            <p:custDataLst>
              <p:tags r:id="rId8"/>
            </p:custDataLst>
          </p:nvPr>
        </p:nvSpPr>
        <p:spPr>
          <a:xfrm>
            <a:off x="490271" y="409362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TextBox 8"/>
          <p:cNvSpPr txBox="1"/>
          <p:nvPr>
            <p:custDataLst>
              <p:tags r:id="rId9"/>
            </p:custDataLst>
          </p:nvPr>
        </p:nvSpPr>
        <p:spPr>
          <a:xfrm>
            <a:off x="321575" y="413825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9135" y="4706620"/>
            <a:ext cx="1106932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6. We should learn about our ____________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(person) and vocational goals.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 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解析：本题考查形容词的基本用法。横线处填入的词和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and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后面的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vocational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并列，共同修饰名词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goals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，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vocational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是形容词，因此，横线应填入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person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的形容词形式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personal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032885" y="4768215"/>
            <a:ext cx="1303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personal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3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填空题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8456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4.4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典型例题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3085" y="1872615"/>
            <a:ext cx="1110551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 As a good manager, you must be careful to _________ (distinct) define the proper boundary between staff and you and your staff.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</a:t>
            </a:r>
            <a:r>
              <a:rPr 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本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题考查副词的基本用法。横线前是to，横线后是动词原形define，横线处应为副词， distinct为形容词，加ly可变成副词。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8. It’s believed that e-learning can be ______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 (effective) than traditional instructions in the future.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解析：本题考查形容词的比较级。横线前是be动词，横线后是than，可推断出横线处需填入形容词比较级，effective为多音节形容词，其比较级形式为more effective。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17515" y="1969135"/>
            <a:ext cx="13976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distinctly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14215" y="4270375"/>
            <a:ext cx="17170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more effective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4.5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30555" y="1689735"/>
            <a:ext cx="11105515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1.I would be willing to attend an interview at any time ________ for you.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suit 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B. suited  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suitable  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D. suits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________ we understand your career objectives, the more likely we are able to help you achieve them.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The best     B. The more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C. The less 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D. The much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After several years of trials, the new ingredients will ________ improve food quality.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significantly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significant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C. significance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D. insignificant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Serving as the home of 24 emperors, the Forbidden City is ________ palace in the world.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large  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B. the large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C. the largest 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D. the large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Electric energy, the most important form of energy which is ________ used in our daily life.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widely 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B. wide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C. width  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D. more widely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480810" y="183451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99845" y="273177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38595" y="363982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60285" y="454723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360285" y="551116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5" grpId="0"/>
      <p:bldP spid="6" grpId="0"/>
      <p:bldP spid="8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4.1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形容词、副词的概念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47421" y="148314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50364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33475" y="139890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形容词的特征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7" name="C9F754DE-2CAD-44b6-B708-469DEB6407EB-1" descr="C:/Users/Lenovo/AppData/Local/Temp/wpp.jOlSuYwp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220" y="2187893"/>
            <a:ext cx="11212195" cy="403606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4.5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30555" y="1689735"/>
            <a:ext cx="11105515" cy="516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The company is seeking a well-organized and _________ secretary to assist the general manager.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inexperience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B. experienced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experience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D. inexperienced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 With the increase of challenges, companies need to be _________ than before about how they recruit and retain workers.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most creative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B. as creative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C. more creative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creative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8. The customer complained that she was treated _________ by the shop assistant. 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fair  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B. unfair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C. fairly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D. unfairly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9. I'm pleased to inform you that the print you are interested in is _________ now.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available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B. convenient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C. wonderful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D. important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10. The students’ performance in the exam made their teacher feel rather ________.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disappoint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B. disappointed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C. disappointing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D. disappointment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80125" y="183451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030720" y="273177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46470" y="403860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08265" y="502920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44535" y="590994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5" grpId="0"/>
      <p:bldP spid="6" grpId="0"/>
      <p:bldP spid="8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填空题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4.5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3085" y="2044065"/>
            <a:ext cx="11105515" cy="4092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11._______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 (General), you will be given a video interview if the company is out of your country.</a:t>
            </a:r>
          </a:p>
          <a:p>
            <a:pPr marL="0" indent="0" algn="just" defTabSz="266700">
              <a:lnSpc>
                <a:spcPct val="10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12.In most cases, panel interviews were ______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 (reliable) than those held by single interviewers.</a:t>
            </a:r>
          </a:p>
          <a:p>
            <a:pPr marL="0" indent="0" algn="just" defTabSz="266700">
              <a:lnSpc>
                <a:spcPct val="10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13.I’m sure that you will a good manager by _________ (slight) adapting your ways of speaking.</a:t>
            </a:r>
          </a:p>
          <a:p>
            <a:pPr marL="0" indent="0" algn="just" defTabSz="266700">
              <a:lnSpc>
                <a:spcPct val="10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14.According to the students' feedback，badminton is the  _____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 （attract）in our school among all the sports．</a:t>
            </a:r>
          </a:p>
          <a:p>
            <a:pPr marL="0" indent="0" algn="just" defTabSz="266700">
              <a:lnSpc>
                <a:spcPct val="10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15.The teacher asked the students to speak ________ (loud) during the presentation.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44575" y="2171700"/>
            <a:ext cx="14662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Generally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31080" y="2915285"/>
            <a:ext cx="18326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more reliably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07635" y="3639820"/>
            <a:ext cx="108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slightly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65315" y="4441190"/>
            <a:ext cx="23717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most attractive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100955" y="5649595"/>
            <a:ext cx="9791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loudly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5" grpId="0"/>
      <p:bldP spid="6" grpId="0"/>
      <p:bldP spid="8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61665" y="2733040"/>
            <a:ext cx="7098030" cy="1931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7200" b="1"/>
              <a:t>Thank you</a:t>
            </a:r>
            <a:r>
              <a:rPr lang="zh-CN" altLang="en-US" sz="7200" b="1"/>
              <a:t>！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4.1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形容词、副词的概念</a:t>
            </a:r>
          </a:p>
        </p:txBody>
      </p:sp>
      <p:cxnSp>
        <p:nvCxnSpPr>
          <p:cNvPr id="184" name="直接箭头连接符 183"/>
          <p:cNvCxnSpPr/>
          <p:nvPr>
            <p:custDataLst>
              <p:tags r:id="rId3"/>
            </p:custDataLst>
          </p:nvPr>
        </p:nvCxnSpPr>
        <p:spPr>
          <a:xfrm>
            <a:off x="394335" y="4213860"/>
            <a:ext cx="10962005" cy="0"/>
          </a:xfrm>
          <a:prstGeom prst="straightConnector1">
            <a:avLst/>
          </a:prstGeom>
          <a:ln w="19050">
            <a:gradFill>
              <a:gsLst>
                <a:gs pos="0">
                  <a:schemeClr val="accent1">
                    <a:alpha val="100000"/>
                  </a:schemeClr>
                </a:gs>
                <a:gs pos="100000">
                  <a:schemeClr val="accent1">
                    <a:lumMod val="60000"/>
                    <a:lumOff val="40000"/>
                    <a:alpha val="100000"/>
                  </a:schemeClr>
                </a:gs>
              </a:gsLst>
              <a:lin ang="10800000" scaled="1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>
            <p:custDataLst>
              <p:tags r:id="rId4"/>
            </p:custDataLst>
          </p:nvPr>
        </p:nvCxnSpPr>
        <p:spPr>
          <a:xfrm flipV="1">
            <a:off x="4380865" y="4208780"/>
            <a:ext cx="3810" cy="1120140"/>
          </a:xfrm>
          <a:prstGeom prst="line">
            <a:avLst/>
          </a:prstGeom>
          <a:ln w="12700" cmpd="sng">
            <a:solidFill>
              <a:schemeClr val="accent1">
                <a:lumMod val="40000"/>
                <a:lumOff val="6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2629535" y="5425440"/>
            <a:ext cx="3506470" cy="8464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buClrTx/>
              <a:buSzTx/>
              <a:buNone/>
            </a:pP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方式副词</a:t>
            </a:r>
          </a:p>
          <a:p>
            <a:pPr algn="ctr">
              <a:lnSpc>
                <a:spcPct val="120000"/>
              </a:lnSpc>
              <a:buClrTx/>
              <a:buSzTx/>
              <a:buNone/>
            </a:pP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（quietly，warmly，fast，well...）</a:t>
            </a:r>
          </a:p>
        </p:txBody>
      </p: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>
            <a:off x="7348220" y="4256405"/>
            <a:ext cx="0" cy="560070"/>
          </a:xfrm>
          <a:prstGeom prst="line">
            <a:avLst/>
          </a:prstGeom>
          <a:ln w="12700" cmpd="sng">
            <a:solidFill>
              <a:schemeClr val="accent1">
                <a:lumMod val="40000"/>
                <a:lumOff val="60000"/>
              </a:schemeClr>
            </a:solidFill>
            <a:prstDash val="solid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5402580" y="4900295"/>
            <a:ext cx="3893820" cy="8464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buClrTx/>
              <a:buSzTx/>
              <a:buNone/>
            </a:pP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程度副词</a:t>
            </a:r>
          </a:p>
          <a:p>
            <a:pPr algn="ctr">
              <a:lnSpc>
                <a:spcPct val="120000"/>
              </a:lnSpc>
              <a:buClrTx/>
              <a:buSzTx/>
              <a:buNone/>
            </a:pP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（very，much，quite，pretty...）</a:t>
            </a:r>
          </a:p>
        </p:txBody>
      </p:sp>
      <p:cxnSp>
        <p:nvCxnSpPr>
          <p:cNvPr id="84" name="直接连接符 83"/>
          <p:cNvCxnSpPr/>
          <p:nvPr>
            <p:custDataLst>
              <p:tags r:id="rId8"/>
            </p:custDataLst>
          </p:nvPr>
        </p:nvCxnSpPr>
        <p:spPr>
          <a:xfrm flipH="1" flipV="1">
            <a:off x="10061575" y="4208780"/>
            <a:ext cx="635" cy="1347470"/>
          </a:xfrm>
          <a:prstGeom prst="line">
            <a:avLst/>
          </a:prstGeom>
          <a:ln w="12700" cmpd="sng">
            <a:solidFill>
              <a:schemeClr val="accent1">
                <a:lumMod val="40000"/>
                <a:lumOff val="6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8322310" y="5589270"/>
            <a:ext cx="3597910" cy="8464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buClrTx/>
              <a:buSzTx/>
              <a:buNone/>
            </a:pP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连接副词</a:t>
            </a:r>
          </a:p>
          <a:p>
            <a:pPr algn="ctr">
              <a:lnSpc>
                <a:spcPct val="120000"/>
              </a:lnSpc>
              <a:buClrTx/>
              <a:buSzTx/>
              <a:buNone/>
            </a:pP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（therefor，moreover，otherwise...）</a:t>
            </a:r>
          </a:p>
        </p:txBody>
      </p:sp>
      <p:sp>
        <p:nvSpPr>
          <p:cNvPr id="8" name="矩形 7"/>
          <p:cNvSpPr/>
          <p:nvPr>
            <p:custDataLst>
              <p:tags r:id="rId10"/>
            </p:custDataLst>
          </p:nvPr>
        </p:nvSpPr>
        <p:spPr>
          <a:xfrm>
            <a:off x="-261620" y="4432935"/>
            <a:ext cx="4449445" cy="84645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时间副词</a:t>
            </a:r>
          </a:p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（now，soon，today，yesterday...）</a:t>
            </a:r>
          </a:p>
        </p:txBody>
      </p:sp>
      <p:cxnSp>
        <p:nvCxnSpPr>
          <p:cNvPr id="33" name="直接连接符 32"/>
          <p:cNvCxnSpPr/>
          <p:nvPr>
            <p:custDataLst>
              <p:tags r:id="rId11"/>
            </p:custDataLst>
          </p:nvPr>
        </p:nvCxnSpPr>
        <p:spPr>
          <a:xfrm>
            <a:off x="2900680" y="3218815"/>
            <a:ext cx="0" cy="934720"/>
          </a:xfrm>
          <a:prstGeom prst="line">
            <a:avLst/>
          </a:prstGeom>
          <a:ln w="12700" cmpd="sng">
            <a:solidFill>
              <a:schemeClr val="accent2">
                <a:lumMod val="40000"/>
                <a:lumOff val="6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12"/>
            </p:custDataLst>
          </p:nvPr>
        </p:nvSpPr>
        <p:spPr>
          <a:xfrm>
            <a:off x="1551305" y="2292985"/>
            <a:ext cx="2833370" cy="86550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地点副词</a:t>
            </a:r>
          </a:p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（here，home，far，up...）</a:t>
            </a:r>
          </a:p>
        </p:txBody>
      </p:sp>
      <p:cxnSp>
        <p:nvCxnSpPr>
          <p:cNvPr id="97" name="直接连接符 96"/>
          <p:cNvCxnSpPr/>
          <p:nvPr>
            <p:custDataLst>
              <p:tags r:id="rId13"/>
            </p:custDataLst>
          </p:nvPr>
        </p:nvCxnSpPr>
        <p:spPr>
          <a:xfrm flipV="1">
            <a:off x="8829040" y="2815590"/>
            <a:ext cx="3810" cy="1332230"/>
          </a:xfrm>
          <a:prstGeom prst="line">
            <a:avLst/>
          </a:prstGeom>
          <a:ln w="12700" cmpd="sng">
            <a:solidFill>
              <a:schemeClr val="accent2">
                <a:lumMod val="40000"/>
                <a:lumOff val="60000"/>
              </a:schemeClr>
            </a:solidFill>
            <a:prstDash val="solid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>
            <p:custDataLst>
              <p:tags r:id="rId14"/>
            </p:custDataLst>
          </p:nvPr>
        </p:nvSpPr>
        <p:spPr>
          <a:xfrm>
            <a:off x="7245350" y="1884045"/>
            <a:ext cx="3176270" cy="86550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lnSpc>
                <a:spcPct val="120000"/>
              </a:lnSpc>
              <a:buClrTx/>
              <a:buSzTx/>
              <a:buNone/>
            </a:pP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疑问副词</a:t>
            </a:r>
          </a:p>
          <a:p>
            <a:pPr algn="ctr">
              <a:lnSpc>
                <a:spcPct val="120000"/>
              </a:lnSpc>
              <a:buClrTx/>
              <a:buSzTx/>
              <a:buNone/>
            </a:pP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（where，when，how，why...）</a:t>
            </a:r>
          </a:p>
        </p:txBody>
      </p:sp>
      <p:cxnSp>
        <p:nvCxnSpPr>
          <p:cNvPr id="9" name="直接连接符 8"/>
          <p:cNvCxnSpPr/>
          <p:nvPr>
            <p:custDataLst>
              <p:tags r:id="rId15"/>
            </p:custDataLst>
          </p:nvPr>
        </p:nvCxnSpPr>
        <p:spPr>
          <a:xfrm flipH="1">
            <a:off x="5863590" y="3884295"/>
            <a:ext cx="3810" cy="267335"/>
          </a:xfrm>
          <a:prstGeom prst="line">
            <a:avLst/>
          </a:prstGeom>
          <a:ln w="12700" cmpd="sng">
            <a:solidFill>
              <a:schemeClr val="accent2">
                <a:lumMod val="40000"/>
                <a:lumOff val="6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>
            <p:custDataLst>
              <p:tags r:id="rId16"/>
            </p:custDataLst>
          </p:nvPr>
        </p:nvSpPr>
        <p:spPr>
          <a:xfrm>
            <a:off x="3815715" y="2919730"/>
            <a:ext cx="4098290" cy="86550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lnSpc>
                <a:spcPct val="120000"/>
              </a:lnSpc>
              <a:buClrTx/>
              <a:buSzTx/>
              <a:buNone/>
            </a:pP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频度副词</a:t>
            </a:r>
          </a:p>
          <a:p>
            <a:pPr algn="ctr">
              <a:lnSpc>
                <a:spcPct val="120000"/>
              </a:lnSpc>
              <a:buClrTx/>
              <a:buSzTx/>
              <a:buNone/>
            </a:pP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（always，usually，sometimes，never...）</a:t>
            </a:r>
          </a:p>
        </p:txBody>
      </p:sp>
      <p:sp>
        <p:nvSpPr>
          <p:cNvPr id="21" name="椭圆 20"/>
          <p:cNvSpPr/>
          <p:nvPr>
            <p:custDataLst>
              <p:tags r:id="rId17"/>
            </p:custDataLst>
          </p:nvPr>
        </p:nvSpPr>
        <p:spPr>
          <a:xfrm>
            <a:off x="4316095" y="4147185"/>
            <a:ext cx="133350" cy="13335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lstStyle/>
          <a:p>
            <a:pPr lvl="0" algn="ctr">
              <a:buClrTx/>
              <a:buSzTx/>
              <a:buFontTx/>
            </a:pPr>
            <a:endParaRPr lang="zh-CN" altLang="en-US" sz="1600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22" name="椭圆 21"/>
          <p:cNvSpPr/>
          <p:nvPr>
            <p:custDataLst>
              <p:tags r:id="rId18"/>
            </p:custDataLst>
          </p:nvPr>
        </p:nvSpPr>
        <p:spPr>
          <a:xfrm>
            <a:off x="7281545" y="4147185"/>
            <a:ext cx="133350" cy="13335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lstStyle/>
          <a:p>
            <a:pPr lvl="0" algn="ctr">
              <a:buClrTx/>
              <a:buSzTx/>
              <a:buFontTx/>
            </a:pPr>
            <a:endParaRPr lang="zh-CN" altLang="en-US" sz="1600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23" name="椭圆 22"/>
          <p:cNvSpPr/>
          <p:nvPr>
            <p:custDataLst>
              <p:tags r:id="rId19"/>
            </p:custDataLst>
          </p:nvPr>
        </p:nvSpPr>
        <p:spPr>
          <a:xfrm>
            <a:off x="9995535" y="4147185"/>
            <a:ext cx="133350" cy="13335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lstStyle/>
          <a:p>
            <a:pPr lvl="0" algn="ctr">
              <a:buClrTx/>
              <a:buSzTx/>
              <a:buFontTx/>
            </a:pPr>
            <a:endParaRPr lang="zh-CN" altLang="en-US" sz="1600">
              <a:solidFill>
                <a:schemeClr val="accent1"/>
              </a:solidFill>
              <a:sym typeface="+mn-ea"/>
            </a:endParaRPr>
          </a:p>
        </p:txBody>
      </p:sp>
      <p:cxnSp>
        <p:nvCxnSpPr>
          <p:cNvPr id="92" name="直接连接符 91"/>
          <p:cNvCxnSpPr/>
          <p:nvPr>
            <p:custDataLst>
              <p:tags r:id="rId20"/>
            </p:custDataLst>
          </p:nvPr>
        </p:nvCxnSpPr>
        <p:spPr>
          <a:xfrm flipV="1">
            <a:off x="1958340" y="4229735"/>
            <a:ext cx="4445" cy="352425"/>
          </a:xfrm>
          <a:prstGeom prst="line">
            <a:avLst/>
          </a:prstGeom>
          <a:ln w="12700" cmpd="sng">
            <a:solidFill>
              <a:schemeClr val="accent1">
                <a:lumMod val="40000"/>
                <a:lumOff val="6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>
            <p:custDataLst>
              <p:tags r:id="rId21"/>
            </p:custDataLst>
          </p:nvPr>
        </p:nvSpPr>
        <p:spPr>
          <a:xfrm>
            <a:off x="2834005" y="4147185"/>
            <a:ext cx="133350" cy="13335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lstStyle/>
          <a:p>
            <a:pPr lvl="0" algn="ctr">
              <a:buClrTx/>
              <a:buSzTx/>
              <a:buFontTx/>
            </a:pPr>
            <a:endParaRPr lang="zh-CN" altLang="en-US" sz="1600">
              <a:solidFill>
                <a:schemeClr val="accent2"/>
              </a:solidFill>
              <a:sym typeface="+mn-ea"/>
            </a:endParaRPr>
          </a:p>
        </p:txBody>
      </p:sp>
      <p:sp>
        <p:nvSpPr>
          <p:cNvPr id="25" name="椭圆 24"/>
          <p:cNvSpPr/>
          <p:nvPr>
            <p:custDataLst>
              <p:tags r:id="rId22"/>
            </p:custDataLst>
          </p:nvPr>
        </p:nvSpPr>
        <p:spPr>
          <a:xfrm>
            <a:off x="8764270" y="4147185"/>
            <a:ext cx="133350" cy="13335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lstStyle/>
          <a:p>
            <a:pPr lvl="0" algn="ctr">
              <a:buClrTx/>
              <a:buSzTx/>
              <a:buFontTx/>
            </a:pPr>
            <a:endParaRPr lang="zh-CN" altLang="en-US" sz="1600">
              <a:solidFill>
                <a:schemeClr val="accent2"/>
              </a:solidFill>
              <a:sym typeface="+mn-ea"/>
            </a:endParaRPr>
          </a:p>
        </p:txBody>
      </p:sp>
      <p:sp>
        <p:nvSpPr>
          <p:cNvPr id="26" name="椭圆 25"/>
          <p:cNvSpPr/>
          <p:nvPr>
            <p:custDataLst>
              <p:tags r:id="rId23"/>
            </p:custDataLst>
          </p:nvPr>
        </p:nvSpPr>
        <p:spPr>
          <a:xfrm>
            <a:off x="5798820" y="4147185"/>
            <a:ext cx="133350" cy="13335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lstStyle/>
          <a:p>
            <a:pPr lvl="0" algn="ctr">
              <a:buClrTx/>
              <a:buSzTx/>
              <a:buFontTx/>
            </a:pPr>
            <a:endParaRPr lang="zh-CN" altLang="en-US" sz="1600">
              <a:solidFill>
                <a:schemeClr val="accent2"/>
              </a:solidFill>
              <a:sym typeface="+mn-ea"/>
            </a:endParaRPr>
          </a:p>
        </p:txBody>
      </p:sp>
      <p:sp>
        <p:nvSpPr>
          <p:cNvPr id="27" name="椭圆 26"/>
          <p:cNvSpPr/>
          <p:nvPr>
            <p:custDataLst>
              <p:tags r:id="rId24"/>
            </p:custDataLst>
          </p:nvPr>
        </p:nvSpPr>
        <p:spPr>
          <a:xfrm>
            <a:off x="1896745" y="4153535"/>
            <a:ext cx="133350" cy="13335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lstStyle/>
          <a:p>
            <a:pPr lvl="0" algn="ctr">
              <a:buClrTx/>
              <a:buSzTx/>
              <a:buFontTx/>
            </a:pPr>
            <a:endParaRPr lang="zh-CN" altLang="en-US" sz="1600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32" name="Rounded Rectangle 88"/>
          <p:cNvSpPr/>
          <p:nvPr>
            <p:custDataLst>
              <p:tags r:id="rId25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TextBox 8"/>
          <p:cNvSpPr txBox="1"/>
          <p:nvPr>
            <p:custDataLst>
              <p:tags r:id="rId26"/>
            </p:custDataLst>
          </p:nvPr>
        </p:nvSpPr>
        <p:spPr>
          <a:xfrm>
            <a:off x="382535" y="128456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133475" y="117983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副词的种类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32" grpId="0" bldLvl="0" animBg="1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768350" y="1401445"/>
            <a:ext cx="106559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cs typeface="+mn-ea"/>
                <a:sym typeface="+mn-lt"/>
              </a:rPr>
              <a:t>副词的常见形式：“形容词＋</a:t>
            </a:r>
            <a:r>
              <a:rPr lang="zh-CN" altLang="en-US" sz="2000" b="1" dirty="0">
                <a:solidFill>
                  <a:srgbClr val="000000"/>
                </a:solidFill>
                <a:uFillTx/>
                <a:latin typeface="Times New Roman" panose="02020603050405020304" charset="0"/>
                <a:cs typeface="Times New Roman" panose="02020603050405020304" charset="0"/>
                <a:sym typeface="+mn-lt"/>
              </a:rPr>
              <a:t>ly</a:t>
            </a:r>
            <a:r>
              <a:rPr lang="zh-CN" altLang="en-US" sz="2000" b="1" cap="all" dirty="0">
                <a:solidFill>
                  <a:srgbClr val="000000"/>
                </a:solidFill>
                <a:cs typeface="+mn-ea"/>
                <a:sym typeface="+mn-lt"/>
              </a:rPr>
              <a:t>”，但也有些副词与介词、形容词、名词同形或形式不规则（如</a:t>
            </a:r>
            <a:r>
              <a:rPr lang="en-US" altLang="zh-CN" sz="2000" b="1" cap="all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zh-CN" altLang="en-US" sz="2000" b="1" dirty="0">
                <a:solidFill>
                  <a:srgbClr val="000000"/>
                </a:solidFill>
                <a:uFillTx/>
                <a:latin typeface="Times New Roman" panose="02020603050405020304" charset="0"/>
                <a:cs typeface="Times New Roman" panose="02020603050405020304" charset="0"/>
                <a:sym typeface="+mn-lt"/>
              </a:rPr>
              <a:t>well, very, right, downstairs, here, there, up, down, abroad</a:t>
            </a:r>
            <a:r>
              <a:rPr lang="zh-CN" altLang="en-US" sz="2000" b="1" cap="all" dirty="0">
                <a:solidFill>
                  <a:srgbClr val="000000"/>
                </a:solidFill>
                <a:cs typeface="+mn-ea"/>
                <a:sym typeface="+mn-lt"/>
              </a:rPr>
              <a:t>）等。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575" y="383223"/>
            <a:ext cx="571246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4.1 形容词、副词的概念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868805" y="2679700"/>
          <a:ext cx="7773988" cy="2683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80180"/>
                <a:gridCol w="3793808"/>
              </a:tblGrid>
              <a:tr h="45720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charset="0"/>
                          <a:cs typeface="Times New Roman" panose="02020603050405020304" charset="0"/>
                        </a:rPr>
                        <a:t>“形容词＋ly”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10540">
                <a:tc>
                  <a:txBody>
                    <a:bodyPr/>
                    <a:lstStyle/>
                    <a:p>
                      <a:pPr marL="7620" indent="0" algn="ctr" fontAlgn="ctr">
                        <a:lnSpc>
                          <a:spcPct val="1500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careful → carefully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  <a:sym typeface="+mn-ea"/>
                        </a:rPr>
                        <a:t>formal → formally</a:t>
                      </a:r>
                      <a:endParaRPr lang="en-US" altLang="zh-CN" sz="2000" b="0" i="0">
                        <a:solidFill>
                          <a:srgbClr val="000000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7937" marR="7937" marT="7937" anchor="ctr"/>
                </a:tc>
              </a:tr>
              <a:tr h="374650">
                <a:tc>
                  <a:txBody>
                    <a:bodyPr/>
                    <a:lstStyle/>
                    <a:p>
                      <a:pPr marL="7620" indent="0" algn="ctr" fontAlgn="ctr">
                        <a:lnSpc>
                          <a:spcPct val="1500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easy → easily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  <a:sym typeface="+mn-ea"/>
                        </a:rPr>
                        <a:t>happy → happily</a:t>
                      </a:r>
                      <a:endParaRPr lang="en-US" altLang="zh-CN" sz="2000" b="0" i="0">
                        <a:solidFill>
                          <a:srgbClr val="000000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7937" marR="7937" marT="7937" anchor="ctr"/>
                </a:tc>
              </a:tr>
              <a:tr h="374650">
                <a:tc>
                  <a:txBody>
                    <a:bodyPr/>
                    <a:lstStyle/>
                    <a:p>
                      <a:pPr marL="7620" indent="0" algn="ctr" fontAlgn="ctr">
                        <a:lnSpc>
                          <a:spcPct val="1500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simple → simply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  <a:sym typeface="+mn-ea"/>
                        </a:rPr>
                        <a:t>terrible → terribly</a:t>
                      </a:r>
                      <a:endParaRPr lang="en-US" altLang="zh-CN" sz="2000" b="0" i="0">
                        <a:solidFill>
                          <a:srgbClr val="000000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7937" marR="7937" marT="7937" anchor="ctr"/>
                </a:tc>
              </a:tr>
              <a:tr h="374650">
                <a:tc>
                  <a:txBody>
                    <a:bodyPr/>
                    <a:lstStyle/>
                    <a:p>
                      <a:pPr marL="7620" indent="0" algn="ctr" fontAlgn="ctr">
                        <a:lnSpc>
                          <a:spcPct val="1500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basic → basically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  <a:sym typeface="+mn-ea"/>
                        </a:rPr>
                        <a:t>scientific → scientifically</a:t>
                      </a:r>
                      <a:endParaRPr lang="en-US" altLang="zh-CN" sz="2000" b="0" i="0">
                        <a:solidFill>
                          <a:srgbClr val="000000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7937" marR="7937" marT="7937" anchor="ctr"/>
                </a:tc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形容词作定语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2"/>
            </p:custDataLst>
          </p:nvPr>
        </p:nvSpPr>
        <p:spPr>
          <a:xfrm>
            <a:off x="382535" y="128456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2" y="383321"/>
            <a:ext cx="8257877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4.2 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形容词  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0220" y="2051050"/>
            <a:ext cx="11974195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r>
              <a:rPr lang="zh-CN" altLang="en-US" sz="2000" b="1" dirty="0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000" b="1" dirty="0">
                <a:highlight>
                  <a:srgbClr val="FFFF00"/>
                </a:highlight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2000" b="1" dirty="0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）单个形容词修饰名词：</a:t>
            </a:r>
          </a:p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/>
                <a:ea typeface="Times New Roman" panose="02020603050405020304"/>
              </a:rPr>
              <a:t>Red</a:t>
            </a:r>
            <a:r>
              <a:rPr lang="en-US" altLang="zh-CN" sz="2000" b="1" dirty="0">
                <a:latin typeface="Times New Roman" panose="02020603050405020304"/>
                <a:ea typeface="Times New Roman" panose="02020603050405020304"/>
              </a:rPr>
              <a:t> ro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/>
                <a:ea typeface="Times New Roman" panose="02020603050405020304"/>
              </a:rPr>
              <a:t>pes</a:t>
            </a:r>
            <a:r>
              <a:rPr lang="en-US" altLang="zh-CN" sz="2000" b="1" dirty="0">
                <a:latin typeface="Times New Roman" panose="02020603050405020304"/>
                <a:ea typeface="Times New Roman" panose="02020603050405020304"/>
              </a:rPr>
              <a:t> are often used in Chinese knots because red is a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lucky</a:t>
            </a:r>
            <a:r>
              <a:rPr lang="en-US" altLang="zh-CN" sz="2000" b="1" dirty="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2000" b="1" dirty="0">
                <a:latin typeface="Times New Roman" panose="02020603050405020304"/>
                <a:ea typeface="Times New Roman" panose="02020603050405020304"/>
              </a:rPr>
              <a:t>color for Chinese people. </a:t>
            </a:r>
          </a:p>
          <a:p>
            <a:pPr indent="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 dirty="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2000" b="1" dirty="0">
                <a:latin typeface="Times New Roman" panose="02020603050405020304"/>
                <a:ea typeface="宋体" panose="02010600030101010101" pitchFamily="2" charset="-122"/>
                <a:sym typeface="+mn-ea"/>
              </a:rPr>
              <a:t>做中国结经常使用红绳，因为红色是中国人的幸运色。</a:t>
            </a:r>
            <a:r>
              <a:rPr lang="en-US" altLang="zh-CN" sz="2000" b="1" dirty="0">
                <a:latin typeface="Times New Roman" panose="02020603050405020304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000" b="1" dirty="0">
                <a:latin typeface="Times New Roman" panose="02020603050405020304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000" b="1" dirty="0">
                <a:latin typeface="Times New Roman" panose="02020603050405020304"/>
                <a:ea typeface="Times New Roman" panose="02020603050405020304"/>
                <a:sym typeface="+mn-ea"/>
              </a:rPr>
              <a:t>lucky</a:t>
            </a:r>
            <a:r>
              <a:rPr lang="zh-CN" altLang="en-US" sz="2000" b="1" dirty="0">
                <a:latin typeface="Times New Roman" panose="02020603050405020304"/>
                <a:ea typeface="宋体" panose="02010600030101010101" pitchFamily="2" charset="-122"/>
                <a:sym typeface="+mn-ea"/>
              </a:rPr>
              <a:t>作前置定语，修饰</a:t>
            </a:r>
            <a:r>
              <a:rPr lang="en-US" altLang="zh-CN" sz="2000" b="1" dirty="0">
                <a:latin typeface="Times New Roman" panose="02020603050405020304"/>
                <a:ea typeface="Times New Roman" panose="02020603050405020304"/>
                <a:sym typeface="+mn-ea"/>
              </a:rPr>
              <a:t>color</a:t>
            </a:r>
            <a:r>
              <a:rPr lang="zh-CN" altLang="en-US" sz="2000" b="1" dirty="0">
                <a:latin typeface="Times New Roman" panose="02020603050405020304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2000" b="1" dirty="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endParaRPr lang="zh-CN" altLang="en-US" sz="2000" b="1" dirty="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r>
              <a:rPr lang="zh-CN" altLang="en-US" sz="2000" b="1" dirty="0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000" b="1" dirty="0">
                <a:highlight>
                  <a:srgbClr val="FFFF00"/>
                </a:highlight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 sz="2000" b="1" dirty="0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）形容词</a:t>
            </a:r>
            <a:r>
              <a:rPr lang="zh-CN" altLang="en-US" sz="2000" b="1" dirty="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短语</a:t>
            </a:r>
            <a:r>
              <a:rPr lang="zh-CN" altLang="en-US" sz="2000" b="1" dirty="0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修饰名词：</a:t>
            </a:r>
            <a:endParaRPr lang="zh-CN" altLang="en-US" sz="2000" b="1" dirty="0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/>
                <a:ea typeface="Times New Roman" panose="02020603050405020304"/>
              </a:rPr>
              <a:t>Susan is the person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suitable for this job</a:t>
            </a:r>
            <a:r>
              <a:rPr lang="en-US" altLang="zh-CN" sz="2000" b="1" dirty="0">
                <a:latin typeface="Times New Roman" panose="02020603050405020304"/>
                <a:ea typeface="Times New Roman" panose="02020603050405020304"/>
              </a:rPr>
              <a:t>.    </a:t>
            </a:r>
          </a:p>
          <a:p>
            <a:pPr marL="0" indent="30480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altLang="zh-CN" sz="2000" b="1" dirty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en-US" sz="2000" b="1" dirty="0">
                <a:latin typeface="Times New Roman" panose="02020603050405020304"/>
                <a:ea typeface="宋体" panose="02010600030101010101" pitchFamily="2" charset="-122"/>
              </a:rPr>
              <a:t>苏珊是适合这项工作的人。（</a:t>
            </a:r>
            <a:r>
              <a:rPr lang="en-US" altLang="zh-CN" sz="2000" b="1" dirty="0">
                <a:latin typeface="Times New Roman" panose="02020603050405020304"/>
                <a:ea typeface="Times New Roman" panose="02020603050405020304"/>
              </a:rPr>
              <a:t>suitable for this job</a:t>
            </a:r>
            <a:r>
              <a:rPr lang="zh-CN" altLang="en-US" sz="2000" b="1" dirty="0">
                <a:latin typeface="Times New Roman" panose="02020603050405020304"/>
                <a:ea typeface="宋体" panose="02010600030101010101" pitchFamily="2" charset="-122"/>
              </a:rPr>
              <a:t>作后置定语，修饰</a:t>
            </a:r>
            <a:r>
              <a:rPr lang="en-US" altLang="zh-CN" sz="2000" b="1" dirty="0">
                <a:latin typeface="Times New Roman" panose="02020603050405020304"/>
                <a:ea typeface="Times New Roman" panose="02020603050405020304"/>
              </a:rPr>
              <a:t>person</a:t>
            </a:r>
            <a:r>
              <a:rPr lang="zh-CN" altLang="en-US" sz="2000" b="1" dirty="0">
                <a:latin typeface="Times New Roman" panose="02020603050405020304"/>
                <a:ea typeface="宋体" panose="02010600030101010101" pitchFamily="2" charset="-122"/>
              </a:rPr>
              <a:t>）</a:t>
            </a: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endParaRPr lang="zh-CN" altLang="en-US" sz="2000" b="1" dirty="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r>
              <a:rPr lang="zh-CN" altLang="en-US" sz="2000" b="1" dirty="0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000" b="1" dirty="0">
                <a:highlight>
                  <a:srgbClr val="FFFF00"/>
                </a:highlight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zh-CN" altLang="en-US" sz="2000" b="1" dirty="0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）形容词修饰不定代词：</a:t>
            </a:r>
          </a:p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/>
                <a:ea typeface="Times New Roman" panose="02020603050405020304"/>
              </a:rPr>
              <a:t>They come all the way here to taste something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authentic</a:t>
            </a:r>
            <a:r>
              <a:rPr lang="en-US" altLang="zh-CN" sz="2000" b="1" i="1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000" b="1" dirty="0">
                <a:latin typeface="Times New Roman" panose="02020603050405020304"/>
                <a:ea typeface="Times New Roman" panose="02020603050405020304"/>
              </a:rPr>
              <a:t>in the local place.</a:t>
            </a:r>
          </a:p>
          <a:p>
            <a:pPr marL="0" indent="304800" algn="l" defTabSz="266700">
              <a:lnSpc>
                <a:spcPct val="120000"/>
              </a:lnSpc>
              <a:spcAft>
                <a:spcPct val="0"/>
              </a:spcAft>
            </a:pPr>
            <a:r>
              <a:rPr lang="zh-CN" altLang="en-US" sz="2000" b="1" dirty="0">
                <a:latin typeface="Times New Roman" panose="02020603050405020304"/>
                <a:ea typeface="宋体" panose="02010600030101010101" pitchFamily="2" charset="-122"/>
              </a:rPr>
              <a:t>他们千里迢迢来到这里，就是想品尝些当地正宗的美食。（</a:t>
            </a:r>
            <a:r>
              <a:rPr lang="en-US" altLang="zh-CN" sz="2000" b="1" dirty="0">
                <a:latin typeface="Times New Roman" panose="02020603050405020304"/>
                <a:ea typeface="Times New Roman" panose="02020603050405020304"/>
              </a:rPr>
              <a:t>authentic</a:t>
            </a:r>
            <a:r>
              <a:rPr lang="zh-CN" altLang="en-US" sz="2000" b="1" dirty="0">
                <a:latin typeface="Times New Roman" panose="02020603050405020304"/>
                <a:ea typeface="宋体" panose="02010600030101010101" pitchFamily="2" charset="-122"/>
              </a:rPr>
              <a:t>作后置定语，修饰</a:t>
            </a:r>
            <a:r>
              <a:rPr lang="en-US" altLang="zh-CN" sz="2000" b="1" dirty="0">
                <a:latin typeface="Times New Roman" panose="02020603050405020304"/>
                <a:ea typeface="Times New Roman" panose="02020603050405020304"/>
              </a:rPr>
              <a:t>something</a:t>
            </a:r>
            <a:r>
              <a:rPr lang="zh-CN" altLang="en-US" sz="2000" b="1" dirty="0">
                <a:latin typeface="Times New Roman" panose="02020603050405020304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48949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18979" y="1423863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形容词作表语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2"/>
            </p:custDataLst>
          </p:nvPr>
        </p:nvSpPr>
        <p:spPr>
          <a:xfrm>
            <a:off x="399045" y="150999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30247" y="462902"/>
            <a:ext cx="8981499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4.2 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形容词</a:t>
            </a:r>
            <a:endParaRPr lang="zh-CN" altLang="en-US" sz="2000" kern="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6480" y="2095500"/>
            <a:ext cx="11293475" cy="150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形容词放在连系动词之后作表语，形成“系表结构”。</a:t>
            </a:r>
          </a:p>
          <a:p>
            <a:pPr marL="0" indent="0" algn="l" defTabSz="266700">
              <a:lnSpc>
                <a:spcPct val="50000"/>
              </a:lnSpc>
              <a:spcAft>
                <a:spcPct val="0"/>
              </a:spcAft>
            </a:pPr>
            <a:endParaRPr lang="en-US" altLang="zh-CN" sz="20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 wonder whether all the patterns are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available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or not.</a:t>
            </a: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我想知道是不是所有的款式都有货。（available作表语）</a:t>
            </a:r>
          </a:p>
          <a:p>
            <a:pPr marL="0" indent="0" algn="l" defTabSz="266700">
              <a:lnSpc>
                <a:spcPct val="50000"/>
              </a:lnSpc>
              <a:spcAft>
                <a:spcPct val="0"/>
              </a:spcAft>
            </a:pPr>
            <a:endParaRPr lang="en-US" altLang="zh-CN" sz="20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Rounded Rectangle 88"/>
          <p:cNvSpPr/>
          <p:nvPr>
            <p:custDataLst>
              <p:tags r:id="rId4"/>
            </p:custDataLst>
          </p:nvPr>
        </p:nvSpPr>
        <p:spPr>
          <a:xfrm>
            <a:off x="547421" y="38421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2469" y="37765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形容词作宾语补足语</a:t>
            </a:r>
          </a:p>
        </p:txBody>
      </p:sp>
      <p:sp>
        <p:nvSpPr>
          <p:cNvPr id="5" name="TextBox 8"/>
          <p:cNvSpPr txBox="1"/>
          <p:nvPr>
            <p:custDataLst>
              <p:tags r:id="rId5"/>
            </p:custDataLst>
          </p:nvPr>
        </p:nvSpPr>
        <p:spPr>
          <a:xfrm>
            <a:off x="382535" y="386266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29970" y="4397375"/>
            <a:ext cx="10176510" cy="1353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形容词在句中作宾语补足语，用来补充说明宾语的状态或特征。</a:t>
            </a:r>
          </a:p>
          <a:p>
            <a:pPr marL="0" indent="0" algn="l" defTabSz="266700">
              <a:lnSpc>
                <a:spcPct val="50000"/>
              </a:lnSpc>
              <a:spcAft>
                <a:spcPct val="0"/>
              </a:spcAft>
            </a:pPr>
            <a:endParaRPr lang="en-US" altLang="zh-CN" sz="20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They proved themselves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talented and capable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他们证明自己很有天赋和能力。   （talented和capable作宾语补足语，修饰themselves）  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3" grpId="0" bldLvl="0" animBg="1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15675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02469" y="1091123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表示情绪的形容词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2"/>
            </p:custDataLst>
          </p:nvPr>
        </p:nvSpPr>
        <p:spPr>
          <a:xfrm>
            <a:off x="382535" y="117725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4.2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形容词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29970" y="1601470"/>
            <a:ext cx="99999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与情绪相关的形容词有两种形式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-ing结尾（“令人...的”）和-ed结尾（“感到...的”）。</a:t>
            </a: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endParaRPr lang="en-US" altLang="zh-CN" sz="20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endParaRPr lang="en-US" altLang="zh-CN" sz="20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730885" y="2172335"/>
          <a:ext cx="10005060" cy="1924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7510"/>
                <a:gridCol w="1667510"/>
                <a:gridCol w="1667510"/>
                <a:gridCol w="1667510"/>
                <a:gridCol w="1667510"/>
                <a:gridCol w="1667510"/>
              </a:tblGrid>
              <a:tr h="902970">
                <a:tc>
                  <a:txBody>
                    <a:bodyPr/>
                    <a:lstStyle/>
                    <a:p>
                      <a:pPr marL="7620" indent="0" algn="ctr" fontAlgn="ctr"/>
                      <a:r>
                        <a:rPr lang="zh-CN" altLang="en-US" sz="2000" b="1" i="0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动词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ctr"/>
                      <a:r>
                        <a:rPr lang="zh-CN" altLang="en-US" sz="2000" b="1" i="0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词义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ctr"/>
                      <a:r>
                        <a:rPr lang="zh-CN" altLang="en-US" sz="2000" b="1" i="0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形容词</a:t>
                      </a:r>
                    </a:p>
                    <a:p>
                      <a:pPr marL="7620" indent="0" algn="ctr" fontAlgn="ctr"/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2000" b="1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-ing</a:t>
                      </a: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结尾）</a:t>
                      </a:r>
                      <a:endParaRPr lang="zh-CN" altLang="en-US" sz="2000" b="1" i="0">
                        <a:solidFill>
                          <a:schemeClr val="bg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ctr"/>
                      <a:r>
                        <a:rPr lang="zh-CN" altLang="en-US" sz="2000" b="1" i="0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词义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ctr"/>
                      <a:r>
                        <a:rPr lang="zh-CN" altLang="en-US" sz="2000" b="1" i="0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形容词</a:t>
                      </a:r>
                    </a:p>
                    <a:p>
                      <a:pPr marL="7620" indent="0" algn="ctr" fontAlgn="ctr"/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2000" b="1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-ed</a:t>
                      </a: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结尾）</a:t>
                      </a:r>
                      <a:endParaRPr lang="zh-CN" altLang="en-US" sz="2000" b="1" i="0">
                        <a:solidFill>
                          <a:schemeClr val="bg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ctr"/>
                      <a:r>
                        <a:rPr lang="zh-CN" altLang="en-US" sz="2000" b="1" i="0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词义</a:t>
                      </a:r>
                    </a:p>
                  </a:txBody>
                  <a:tcPr marL="7937" marR="7937" marT="7937" anchor="ctr"/>
                </a:tc>
              </a:tr>
              <a:tr h="510540">
                <a:tc>
                  <a:txBody>
                    <a:bodyPr/>
                    <a:lstStyle/>
                    <a:p>
                      <a:pPr marL="7620" indent="0" algn="ctr" fontAlgn="t"/>
                      <a:r>
                        <a:rPr lang="en-US" altLang="zh-CN" sz="1800" b="1" i="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surprise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t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使惊讶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t"/>
                      <a:r>
                        <a:rPr lang="en-US" altLang="zh-CN" sz="1800" b="1" i="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surprising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t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令人惊讶的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t"/>
                      <a:r>
                        <a:rPr lang="en-US" altLang="zh-CN" sz="1800" b="1" i="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surprised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t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感到惊讶的</a:t>
                      </a:r>
                    </a:p>
                  </a:txBody>
                  <a:tcPr marL="7937" marR="7937" marT="7937" anchor="ctr"/>
                </a:tc>
              </a:tr>
              <a:tr h="510540">
                <a:tc>
                  <a:txBody>
                    <a:bodyPr/>
                    <a:lstStyle/>
                    <a:p>
                      <a:pPr marL="7620" indent="0" algn="ctr" fontAlgn="t"/>
                      <a:r>
                        <a:rPr lang="en-US" altLang="zh-CN" sz="1800" b="1" i="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worry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t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使担忧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t"/>
                      <a:r>
                        <a:rPr lang="en-US" altLang="zh-CN" sz="1800" b="1" i="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worrying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t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令人担忧的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t"/>
                      <a:r>
                        <a:rPr lang="en-US" altLang="zh-CN" sz="1800" b="1" i="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worried</a:t>
                      </a:r>
                    </a:p>
                  </a:txBody>
                  <a:tcPr marL="7937" marR="7937" marT="7937" anchor="ctr"/>
                </a:tc>
                <a:tc>
                  <a:txBody>
                    <a:bodyPr/>
                    <a:lstStyle/>
                    <a:p>
                      <a:pPr marL="7620" indent="0" algn="ctr" fontAlgn="t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感到担忧的</a:t>
                      </a:r>
                    </a:p>
                  </a:txBody>
                  <a:tcPr marL="7937" marR="7937" marT="7937" anchor="ctr"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120140" y="4311015"/>
            <a:ext cx="9615805" cy="199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defTabSz="266700">
              <a:lnSpc>
                <a:spcPct val="14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In spite of great efforts, we are not very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satisfied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with the result.</a:t>
            </a:r>
          </a:p>
          <a:p>
            <a:pPr indent="0" algn="just" defTabSz="266700">
              <a:lnSpc>
                <a:spcPct val="14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尽管付出了巨大的努力，但我们对结果并没有感到很满意。</a:t>
            </a:r>
          </a:p>
          <a:p>
            <a:pPr indent="0" algn="just" defTabSz="266700">
              <a:lnSpc>
                <a:spcPct val="6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indent="-342900" algn="just" defTabSz="266700">
              <a:lnSpc>
                <a:spcPct val="14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For me, the trip to Russia last month was a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satisfying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experience. </a:t>
            </a:r>
          </a:p>
          <a:p>
            <a:pPr marL="0" indent="228600" algn="just" defTabSz="266700">
              <a:lnSpc>
                <a:spcPct val="140000"/>
              </a:lnSpc>
              <a:spcAft>
                <a:spcPct val="0"/>
              </a:spcAft>
            </a:pP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对我来说，上个月的俄罗斯之行是一次令人满意的体验。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66856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602933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副词修饰动词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68906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4.3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副词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3085" y="2277110"/>
            <a:ext cx="1197419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He rushed </a:t>
            </a:r>
            <a:r>
              <a:rPr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dangerously</a:t>
            </a: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across the busy street to chase after the thief.</a:t>
            </a: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他危险地冲过繁忙的街道去追赶小偷。（副词dangerously修饰动词rush） </a:t>
            </a:r>
          </a:p>
          <a:p>
            <a:pPr marL="0" indent="0" algn="l" defTabSz="266700">
              <a:lnSpc>
                <a:spcPct val="60000"/>
              </a:lnSpc>
              <a:spcAft>
                <a:spcPct val="0"/>
              </a:spcAft>
            </a:pPr>
            <a:endParaRPr sz="20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endParaRPr sz="20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Rounded Rectangle 88"/>
          <p:cNvSpPr/>
          <p:nvPr>
            <p:custDataLst>
              <p:tags r:id="rId6"/>
            </p:custDataLst>
          </p:nvPr>
        </p:nvSpPr>
        <p:spPr>
          <a:xfrm>
            <a:off x="547421" y="397996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202469" y="3914333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副词修饰形容词</a:t>
            </a:r>
          </a:p>
        </p:txBody>
      </p:sp>
      <p:sp>
        <p:nvSpPr>
          <p:cNvPr id="5" name="TextBox 8"/>
          <p:cNvSpPr txBox="1"/>
          <p:nvPr>
            <p:custDataLst>
              <p:tags r:id="rId8"/>
            </p:custDataLst>
          </p:nvPr>
        </p:nvSpPr>
        <p:spPr>
          <a:xfrm>
            <a:off x="382535" y="400046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534670" y="4683760"/>
            <a:ext cx="1017651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If you encounter a shark in the sea, the chances of survival are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very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small.</a:t>
            </a: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如果你在海里遇到鲨鱼，生存机率就非常小了。 （副词very 修饰形容词small）</a:t>
            </a:r>
          </a:p>
          <a:p>
            <a:pPr marL="0" indent="0" algn="l" defTabSz="266700">
              <a:lnSpc>
                <a:spcPct val="60000"/>
              </a:lnSpc>
              <a:spcAft>
                <a:spcPct val="0"/>
              </a:spcAft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3" grpId="0" bldLvl="0" animBg="1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53648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470853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副词修饰副词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55698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4.3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副词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3085" y="2145030"/>
            <a:ext cx="11974195" cy="983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For a 6-year-old child, she speaks English </a:t>
            </a:r>
            <a:r>
              <a:rPr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quite</a:t>
            </a: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fluently.</a:t>
            </a: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对于一个6岁孩子来说，她说英语相当流利了。（副词quite 修饰副词fluently）</a:t>
            </a:r>
          </a:p>
          <a:p>
            <a:pPr marL="0" indent="0" algn="l" defTabSz="266700">
              <a:lnSpc>
                <a:spcPct val="50000"/>
              </a:lnSpc>
              <a:spcAft>
                <a:spcPct val="0"/>
              </a:spcAft>
            </a:pP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</a:p>
        </p:txBody>
      </p:sp>
      <p:sp>
        <p:nvSpPr>
          <p:cNvPr id="3" name="Rounded Rectangle 88"/>
          <p:cNvSpPr/>
          <p:nvPr>
            <p:custDataLst>
              <p:tags r:id="rId6"/>
            </p:custDataLst>
          </p:nvPr>
        </p:nvSpPr>
        <p:spPr>
          <a:xfrm>
            <a:off x="547421" y="3686590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202469" y="3620963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副词修饰整个句子</a:t>
            </a:r>
          </a:p>
        </p:txBody>
      </p:sp>
      <p:sp>
        <p:nvSpPr>
          <p:cNvPr id="5" name="TextBox 8"/>
          <p:cNvSpPr txBox="1"/>
          <p:nvPr>
            <p:custDataLst>
              <p:tags r:id="rId8"/>
            </p:custDataLst>
          </p:nvPr>
        </p:nvSpPr>
        <p:spPr>
          <a:xfrm>
            <a:off x="382535" y="370709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553085" y="4268470"/>
            <a:ext cx="10176510" cy="983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defTabSz="266700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Recently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 the school will hold several sports activities to enrich campus life.</a:t>
            </a:r>
          </a:p>
          <a:p>
            <a:pPr marL="0" indent="0" algn="l" defTabSz="266700">
              <a:lnSpc>
                <a:spcPct val="120000"/>
              </a:lnSpc>
              <a:spcAft>
                <a:spcPct val="0"/>
              </a:spcAft>
            </a:pP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最近，学校要举办几场体育活动来丰富校园生活。</a:t>
            </a:r>
          </a:p>
          <a:p>
            <a:pPr marL="0" indent="0" algn="l" defTabSz="266700">
              <a:lnSpc>
                <a:spcPct val="50000"/>
              </a:lnSpc>
              <a:spcAft>
                <a:spcPct val="0"/>
              </a:spcAft>
            </a:pPr>
            <a:endParaRPr lang="en-US" altLang="zh-CN" sz="20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3" grpId="0" bldLvl="0" animBg="1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Q2YjM5MmNiNmUyMTY4YmM2OGUwOGFjODU5MDI1NTQifQ=="/>
  <p:tag name="resource_record_key" val="{&quot;70&quot;:[3312666]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5_6*m_h_i*1_5_1"/>
  <p:tag name="KSO_WM_TEMPLATE_CATEGORY" val="diagram"/>
  <p:tag name="KSO_WM_TEMPLATE_INDEX" val="20230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5_1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86,&quot;top&quot;:94.3651968503937,&quot;width&quot;:956.2791338582678}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5_1"/>
  <p:tag name="KSO_WM_UNIT_ID" val="diagram20230965_6*m_h_f*1_5_1"/>
  <p:tag name="KSO_WM_TEMPLATE_CATEGORY" val="diagram"/>
  <p:tag name="KSO_WM_TEMPLATE_INDEX" val="20230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5_6*m_h_i*1_7_1"/>
  <p:tag name="KSO_WM_TEMPLATE_CATEGORY" val="diagram"/>
  <p:tag name="KSO_WM_TEMPLATE_INDEX" val="20230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7_1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7_1"/>
  <p:tag name="KSO_WM_UNIT_ID" val="diagram20230965_6*m_h_f*1_7_1"/>
  <p:tag name="KSO_WM_TEMPLATE_CATEGORY" val="diagram"/>
  <p:tag name="KSO_WM_TEMPLATE_INDEX" val="20230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1_1"/>
  <p:tag name="KSO_WM_UNIT_ID" val="diagram20230965_6*m_h_f*1_1_1"/>
  <p:tag name="KSO_WM_TEMPLATE_CATEGORY" val="diagram"/>
  <p:tag name="KSO_WM_TEMPLATE_INDEX" val="20230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5_6*m_h_i*1_2_1"/>
  <p:tag name="KSO_WM_TEMPLATE_CATEGORY" val="diagram"/>
  <p:tag name="KSO_WM_TEMPLATE_INDEX" val="20230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1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2_1"/>
  <p:tag name="KSO_WM_UNIT_ID" val="diagram20230965_6*m_h_f*1_2_1"/>
  <p:tag name="KSO_WM_TEMPLATE_CATEGORY" val="diagram"/>
  <p:tag name="KSO_WM_TEMPLATE_INDEX" val="20230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5_6*m_h_i*1_6_1"/>
  <p:tag name="KSO_WM_TEMPLATE_CATEGORY" val="diagram"/>
  <p:tag name="KSO_WM_TEMPLATE_INDEX" val="20230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6_1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6_1"/>
  <p:tag name="KSO_WM_UNIT_ID" val="diagram20230965_6*m_h_f*1_6_1"/>
  <p:tag name="KSO_WM_TEMPLATE_CATEGORY" val="diagram"/>
  <p:tag name="KSO_WM_TEMPLATE_INDEX" val="20230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5_6*m_h_i*1_4_1"/>
  <p:tag name="KSO_WM_TEMPLATE_CATEGORY" val="diagram"/>
  <p:tag name="KSO_WM_TEMPLATE_INDEX" val="20230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4_1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4_1"/>
  <p:tag name="KSO_WM_UNIT_ID" val="diagram20230965_6*m_h_f*1_4_1"/>
  <p:tag name="KSO_WM_TEMPLATE_CATEGORY" val="diagram"/>
  <p:tag name="KSO_WM_TEMPLATE_INDEX" val="20230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65_6*m_h_i*1_3_2"/>
  <p:tag name="KSO_WM_TEMPLATE_CATEGORY" val="diagram"/>
  <p:tag name="KSO_WM_TEMPLATE_INDEX" val="20230965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2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65_6*m_h_i*1_5_2"/>
  <p:tag name="KSO_WM_TEMPLATE_CATEGORY" val="diagram"/>
  <p:tag name="KSO_WM_TEMPLATE_INDEX" val="20230965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5_2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65_6*m_h_i*1_7_2"/>
  <p:tag name="KSO_WM_TEMPLATE_CATEGORY" val="diagram"/>
  <p:tag name="KSO_WM_TEMPLATE_INDEX" val="20230965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7_2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5_6*m_h_i*1_1_2"/>
  <p:tag name="KSO_WM_TEMPLATE_CATEGORY" val="diagram"/>
  <p:tag name="KSO_WM_TEMPLATE_INDEX" val="20230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2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65_6*m_h_i*1_2_2"/>
  <p:tag name="KSO_WM_TEMPLATE_CATEGORY" val="diagram"/>
  <p:tag name="KSO_WM_TEMPLATE_INDEX" val="20230965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2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65_6*m_h_i*1_6_2"/>
  <p:tag name="KSO_WM_TEMPLATE_CATEGORY" val="diagram"/>
  <p:tag name="KSO_WM_TEMPLATE_INDEX" val="20230965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6_2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65_6*m_h_i*1_4_2"/>
  <p:tag name="KSO_WM_TEMPLATE_CATEGORY" val="diagram"/>
  <p:tag name="KSO_WM_TEMPLATE_INDEX" val="20230965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4_2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65_6*m_h_i*1_1_1"/>
  <p:tag name="KSO_WM_TEMPLATE_CATEGORY" val="diagram"/>
  <p:tag name="KSO_WM_TEMPLATE_INDEX" val="20230965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1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326*265"/>
  <p:tag name="TABLE_ENDDRAG_RECT" val="30*239*326*26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7*321"/>
  <p:tag name="TABLE_ENDDRAG_RECT" val="81*204*787*32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8,&quot;top&quot;:94.3651968503937,&quot;width&quot;:956.2791338582678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,&quot;top&quot;:94.3651968503937,&quot;width&quot;:956.2791338582678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8,&quot;top&quot;:94.3651968503937,&quot;width&quot;:956.2791338582678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,&quot;top&quot;:94.3651968503937,&quot;width&quot;:956.279133858267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70&quot;:[3312666]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8,&quot;top&quot;:94.3651968503937,&quot;width&quot;:956.2791338582678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,&quot;top&quot;:94.3651968503937,&quot;width&quot;:956.2791338582678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8,&quot;top&quot;:94.3651968503937,&quot;width&quot;:956.2791338582678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,&quot;top&quot;:94.3651968503937,&quot;width&quot;:956.2791338582678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27.0348031496063,&quot;left&quot;:30.120866141732286,&quot;top&quot;:94.3651968503937,&quot;width&quot;:956.2791338582678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0348031496063,&quot;left&quot;:30.120866141732286,&quot;top&quot;:94.3651968503937,&quot;width&quot;:956.2791338582678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27.0348031496063,&quot;left&quot;:30.120866141732286,&quot;top&quot;:94.3651968503937,&quot;width&quot;:956.2791338582678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0348031496063,&quot;left&quot;:30.120866141732286,&quot;top&quot;:94.3651968503937,&quot;width&quot;:956.2791338582678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27.0348031496063,&quot;left&quot;:30.120866141732286,&quot;top&quot;:94.3651968503937,&quot;width&quot;:956.2791338582678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0348031496063,&quot;left&quot;:30.120866141732286,&quot;top&quot;:94.3651968503937,&quot;width&quot;:956.2791338582678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27.0348031496063,&quot;left&quot;:30.120866141732286,&quot;top&quot;:94.3651968503937,&quot;width&quot;:956.2791338582678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27.0348031496063,&quot;left&quot;:30.120866141732286,&quot;top&quot;:94.3651968503937,&quot;width&quot;:956.2791338582678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08*360"/>
  <p:tag name="TABLE_ENDDRAG_RECT" val="103*138*608*36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5_6*m_i*1_1"/>
  <p:tag name="KSO_WM_TEMPLATE_CATEGORY" val="diagram"/>
  <p:tag name="KSO_WM_TEMPLATE_INDEX" val="20230965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1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86,&quot;top&quot;:94.3651968503937,&quot;width&quot;:956.2791338582678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5_6*m_h_i*1_3_1"/>
  <p:tag name="KSO_WM_TEMPLATE_CATEGORY" val="diagram"/>
  <p:tag name="KSO_WM_TEMPLATE_INDEX" val="20230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1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86,&quot;top&quot;:94.3651968503937,&quot;width&quot;:956.2791338582678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86,&quot;top&quot;:94.3651968503937,&quot;width&quot;:956.2791338582678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86,&quot;top&quot;:94.3651968503937,&quot;width&quot;:956.2791338582678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3_1"/>
  <p:tag name="KSO_WM_UNIT_ID" val="diagram20230965_6*m_h_f*1_3_1"/>
  <p:tag name="KSO_WM_TEMPLATE_CATEGORY" val="diagram"/>
  <p:tag name="KSO_WM_TEMPLATE_INDEX" val="20230965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DIAGRAM_MAX_ITEMCNT" val="12"/>
  <p:tag name="KSO_WM_DIAGRAM_MIN_ITEMCNT" val="2"/>
  <p:tag name="KSO_WM_DIAGRAM_VIRTUALLY_FRAME" val="{&quot;height&quot;:416.95000610351565,&quot;left&quot;:-56.75,&quot;top&quot;:96.79999389648438,&quot;width&quot;:1005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86,&quot;top&quot;:94.3651968503937,&quot;width&quot;:956.2791338582678}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86,&quot;top&quot;:94.3651968503937,&quot;width&quot;:956.2791338582678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0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2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3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4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5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6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17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2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3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4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5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6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7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8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9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Props1.xml><?xml version="1.0" encoding="utf-8"?>
<ds:datastoreItem xmlns:ds="http://schemas.openxmlformats.org/officeDocument/2006/customXml" ds:itemID="{A91DC94C-E183-44FA-9976-19772C5D4DDE}">
  <ds:schemaRefs/>
</ds:datastoreItem>
</file>

<file path=customXml/itemProps10.xml><?xml version="1.0" encoding="utf-8"?>
<ds:datastoreItem xmlns:ds="http://schemas.openxmlformats.org/officeDocument/2006/customXml" ds:itemID="{4150A3A2-0AE6-407B-9E35-6F5BEBB24175}">
  <ds:schemaRefs/>
</ds:datastoreItem>
</file>

<file path=customXml/itemProps11.xml><?xml version="1.0" encoding="utf-8"?>
<ds:datastoreItem xmlns:ds="http://schemas.openxmlformats.org/officeDocument/2006/customXml" ds:itemID="{AB6B7452-4342-444F-B8A3-62B5424C02AF}">
  <ds:schemaRefs>
    <ds:schemaRef ds:uri="http://www.wps.cn/officeDocument/2013/wpsCustomData"/>
  </ds:schemaRefs>
</ds:datastoreItem>
</file>

<file path=customXml/itemProps12.xml><?xml version="1.0" encoding="utf-8"?>
<ds:datastoreItem xmlns:ds="http://schemas.openxmlformats.org/officeDocument/2006/customXml" ds:itemID="{46FB206C-BB9E-402B-A2E6-9001E1F9FE4B}">
  <ds:schemaRefs/>
</ds:datastoreItem>
</file>

<file path=customXml/itemProps13.xml><?xml version="1.0" encoding="utf-8"?>
<ds:datastoreItem xmlns:ds="http://schemas.openxmlformats.org/officeDocument/2006/customXml" ds:itemID="{5BADB7AC-FDCC-4BF1-85EC-BDF6E193FC5E}">
  <ds:schemaRefs/>
</ds:datastoreItem>
</file>

<file path=customXml/itemProps14.xml><?xml version="1.0" encoding="utf-8"?>
<ds:datastoreItem xmlns:ds="http://schemas.openxmlformats.org/officeDocument/2006/customXml" ds:itemID="{7C9F80B3-C1A0-4051-B287-66486B09CA43}">
  <ds:schemaRefs/>
</ds:datastoreItem>
</file>

<file path=customXml/itemProps15.xml><?xml version="1.0" encoding="utf-8"?>
<ds:datastoreItem xmlns:ds="http://schemas.openxmlformats.org/officeDocument/2006/customXml" ds:itemID="{C2CBA3BA-8235-47B8-A9C2-D1C683D52E87}">
  <ds:schemaRefs/>
</ds:datastoreItem>
</file>

<file path=customXml/itemProps16.xml><?xml version="1.0" encoding="utf-8"?>
<ds:datastoreItem xmlns:ds="http://schemas.openxmlformats.org/officeDocument/2006/customXml" ds:itemID="{7F1D47DC-39B4-4544-9444-067BCBAC9CFD}">
  <ds:schemaRefs/>
</ds:datastoreItem>
</file>

<file path=customXml/itemProps17.xml><?xml version="1.0" encoding="utf-8"?>
<ds:datastoreItem xmlns:ds="http://schemas.openxmlformats.org/officeDocument/2006/customXml" ds:itemID="{28B7F2D9-6C8D-4D2F-8246-F3421305ACAF}">
  <ds:schemaRefs/>
</ds:datastoreItem>
</file>

<file path=customXml/itemProps2.xml><?xml version="1.0" encoding="utf-8"?>
<ds:datastoreItem xmlns:ds="http://schemas.openxmlformats.org/officeDocument/2006/customXml" ds:itemID="{B8ECC97B-BAD6-4C8F-B723-A79C6C884544}">
  <ds:schemaRefs/>
</ds:datastoreItem>
</file>

<file path=customXml/itemProps3.xml><?xml version="1.0" encoding="utf-8"?>
<ds:datastoreItem xmlns:ds="http://schemas.openxmlformats.org/officeDocument/2006/customXml" ds:itemID="{E58689CF-D416-434C-83CA-DD68D564D53A}">
  <ds:schemaRefs/>
</ds:datastoreItem>
</file>

<file path=customXml/itemProps4.xml><?xml version="1.0" encoding="utf-8"?>
<ds:datastoreItem xmlns:ds="http://schemas.openxmlformats.org/officeDocument/2006/customXml" ds:itemID="{7113E51A-D148-4E21-B34B-7C522D3230F1}">
  <ds:schemaRefs/>
</ds:datastoreItem>
</file>

<file path=customXml/itemProps5.xml><?xml version="1.0" encoding="utf-8"?>
<ds:datastoreItem xmlns:ds="http://schemas.openxmlformats.org/officeDocument/2006/customXml" ds:itemID="{F0C732A1-8323-49BE-B402-9CCAD23B6F56}">
  <ds:schemaRefs/>
</ds:datastoreItem>
</file>

<file path=customXml/itemProps6.xml><?xml version="1.0" encoding="utf-8"?>
<ds:datastoreItem xmlns:ds="http://schemas.openxmlformats.org/officeDocument/2006/customXml" ds:itemID="{71869D90-1A3F-4514-874A-7C53A30E80FD}">
  <ds:schemaRefs/>
</ds:datastoreItem>
</file>

<file path=customXml/itemProps7.xml><?xml version="1.0" encoding="utf-8"?>
<ds:datastoreItem xmlns:ds="http://schemas.openxmlformats.org/officeDocument/2006/customXml" ds:itemID="{2BBF7602-996E-4EF1-B9A0-44C35F9BAE7B}">
  <ds:schemaRefs/>
</ds:datastoreItem>
</file>

<file path=customXml/itemProps8.xml><?xml version="1.0" encoding="utf-8"?>
<ds:datastoreItem xmlns:ds="http://schemas.openxmlformats.org/officeDocument/2006/customXml" ds:itemID="{9A3E1BBB-D3FA-462C-85D4-47A62AE70852}">
  <ds:schemaRefs/>
</ds:datastoreItem>
</file>

<file path=customXml/itemProps9.xml><?xml version="1.0" encoding="utf-8"?>
<ds:datastoreItem xmlns:ds="http://schemas.openxmlformats.org/officeDocument/2006/customXml" ds:itemID="{F3C1C7F3-7FEB-4EEE-9240-492BE62A88A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1530</Words>
  <Application>Microsoft Office PowerPoint</Application>
  <PresentationFormat>自定义</PresentationFormat>
  <Paragraphs>272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95</cp:revision>
  <dcterms:created xsi:type="dcterms:W3CDTF">2023-11-08T11:26:00Z</dcterms:created>
  <dcterms:modified xsi:type="dcterms:W3CDTF">2024-09-20T08:52:41Z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AC59B0C591F148CBA9C00838CF6101CE_13</vt:lpwstr>
  </property>
  <property fmtid="{D5CDD505-2E9C-101B-9397-08002B2CF9AE}" pid="3" name="KSOProductBuildVer">
    <vt:lpwstr>2052-12.1.0.17857</vt:lpwstr>
  </property>
</Properties>
</file>