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7" r:id="rId2"/>
    <p:sldId id="259" r:id="rId3"/>
    <p:sldId id="298" r:id="rId4"/>
    <p:sldId id="258" r:id="rId5"/>
    <p:sldId id="299" r:id="rId6"/>
    <p:sldId id="260" r:id="rId7"/>
    <p:sldId id="322" r:id="rId8"/>
    <p:sldId id="297" r:id="rId9"/>
    <p:sldId id="309" r:id="rId10"/>
    <p:sldId id="307" r:id="rId11"/>
    <p:sldId id="331" r:id="rId12"/>
    <p:sldId id="328" r:id="rId13"/>
    <p:sldId id="313" r:id="rId14"/>
    <p:sldId id="29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8">
          <p15:clr>
            <a:srgbClr val="A4A3A4"/>
          </p15:clr>
        </p15:guide>
        <p15:guide id="2" pos="39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AF5"/>
    <a:srgbClr val="E7F6EC"/>
    <a:srgbClr val="FBFDFC"/>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p:scale>
          <a:sx n="100" d="100"/>
          <a:sy n="100" d="100"/>
        </p:scale>
        <p:origin x="1138" y="360"/>
      </p:cViewPr>
      <p:guideLst>
        <p:guide orient="horz" pos="2078"/>
        <p:guide pos="39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7C6FDD-9754-4294-85F2-2A0177ADB5BE}"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CF877EE8-C85B-4FFA-84A8-D99E66FAC18B}">
      <dgm:prSet phldrT="[文本]" custT="1">
        <dgm:style>
          <a:lnRef idx="2">
            <a:schemeClr val="accent6"/>
          </a:lnRef>
          <a:fillRef idx="1">
            <a:schemeClr val="lt1"/>
          </a:fillRef>
          <a:effectRef idx="0">
            <a:schemeClr val="accent6"/>
          </a:effectRef>
          <a:fontRef idx="minor">
            <a:schemeClr val="dk1"/>
          </a:fontRef>
        </dgm:style>
      </dgm:prSet>
      <dgm:spPr/>
      <dgm:t>
        <a:bodyPr/>
        <a:lstStyle/>
        <a:p>
          <a:pPr>
            <a:lnSpc>
              <a:spcPct val="100000"/>
            </a:lnSpc>
          </a:pPr>
          <a:r>
            <a:rPr lang="zh-CN" altLang="en-US" sz="2000" dirty="0">
              <a:solidFill>
                <a:schemeClr val="accent2">
                  <a:lumMod val="50000"/>
                </a:schemeClr>
              </a:solidFill>
            </a:rPr>
            <a:t>资源扫描</a:t>
          </a:r>
        </a:p>
      </dgm:t>
    </dgm:pt>
    <dgm:pt modelId="{000B4AF9-3F33-44E2-B1D1-CE407882C844}" type="parTrans" cxnId="{5B8872FC-CDE4-4BBC-8BFC-37FF82694DA9}">
      <dgm:prSet/>
      <dgm:spPr/>
      <dgm:t>
        <a:bodyPr/>
        <a:lstStyle/>
        <a:p>
          <a:endParaRPr lang="zh-CN" altLang="en-US"/>
        </a:p>
      </dgm:t>
    </dgm:pt>
    <dgm:pt modelId="{EFB91F85-35B7-43E3-960C-12E90C2CABD9}" type="sibTrans" cxnId="{5B8872FC-CDE4-4BBC-8BFC-37FF82694DA9}">
      <dgm:prSet/>
      <dgm:spPr/>
      <dgm:t>
        <a:bodyPr/>
        <a:lstStyle/>
        <a:p>
          <a:endParaRPr lang="zh-CN" altLang="en-US"/>
        </a:p>
      </dgm:t>
    </dgm:pt>
    <dgm:pt modelId="{DC54018F-2D47-4943-8886-DEA43A93306B}">
      <dgm:prSet phldrT="[文本]" custT="1">
        <dgm:style>
          <a:lnRef idx="2">
            <a:schemeClr val="accent6"/>
          </a:lnRef>
          <a:fillRef idx="1">
            <a:schemeClr val="lt1"/>
          </a:fillRef>
          <a:effectRef idx="0">
            <a:schemeClr val="accent6"/>
          </a:effectRef>
          <a:fontRef idx="minor">
            <a:schemeClr val="dk1"/>
          </a:fontRef>
        </dgm:style>
      </dgm:prSet>
      <dgm:spPr/>
      <dgm:t>
        <a:bodyPr/>
        <a:lstStyle/>
        <a:p>
          <a:r>
            <a:rPr lang="zh-CN" altLang="en-US" sz="2000" dirty="0">
              <a:solidFill>
                <a:schemeClr val="accent2">
                  <a:lumMod val="50000"/>
                </a:schemeClr>
              </a:solidFill>
            </a:rPr>
            <a:t>资源控制</a:t>
          </a:r>
        </a:p>
      </dgm:t>
    </dgm:pt>
    <dgm:pt modelId="{E1EC759F-B3EF-46CE-8F8D-FB25E152B6DE}" type="parTrans" cxnId="{54A48C29-1E80-4835-870F-2AF3E42D743C}">
      <dgm:prSet/>
      <dgm:spPr/>
      <dgm:t>
        <a:bodyPr/>
        <a:lstStyle/>
        <a:p>
          <a:endParaRPr lang="zh-CN" altLang="en-US"/>
        </a:p>
      </dgm:t>
    </dgm:pt>
    <dgm:pt modelId="{FCA55BE8-3401-4825-B586-DC17C8E5D178}" type="sibTrans" cxnId="{54A48C29-1E80-4835-870F-2AF3E42D743C}">
      <dgm:prSet/>
      <dgm:spPr/>
      <dgm:t>
        <a:bodyPr/>
        <a:lstStyle/>
        <a:p>
          <a:endParaRPr lang="zh-CN" altLang="en-US"/>
        </a:p>
      </dgm:t>
    </dgm:pt>
    <dgm:pt modelId="{48974986-ADE8-4B68-973E-FE77447EA593}">
      <dgm:prSet phldrT="[文本]" custT="1">
        <dgm:style>
          <a:lnRef idx="2">
            <a:schemeClr val="accent6"/>
          </a:lnRef>
          <a:fillRef idx="1">
            <a:schemeClr val="lt1"/>
          </a:fillRef>
          <a:effectRef idx="0">
            <a:schemeClr val="accent6"/>
          </a:effectRef>
          <a:fontRef idx="minor">
            <a:schemeClr val="dk1"/>
          </a:fontRef>
        </dgm:style>
      </dgm:prSet>
      <dgm:spPr/>
      <dgm:t>
        <a:bodyPr/>
        <a:lstStyle/>
        <a:p>
          <a:r>
            <a:rPr lang="zh-CN" altLang="en-US" sz="2000" dirty="0">
              <a:solidFill>
                <a:schemeClr val="accent2">
                  <a:lumMod val="50000"/>
                </a:schemeClr>
              </a:solidFill>
            </a:rPr>
            <a:t>资源利用</a:t>
          </a:r>
        </a:p>
      </dgm:t>
    </dgm:pt>
    <dgm:pt modelId="{3D73791B-E555-4E30-8CBA-420E632B7841}" type="parTrans" cxnId="{B87DCC3F-21CE-4559-A4B5-41C93AB210C4}">
      <dgm:prSet/>
      <dgm:spPr/>
      <dgm:t>
        <a:bodyPr/>
        <a:lstStyle/>
        <a:p>
          <a:endParaRPr lang="zh-CN" altLang="en-US"/>
        </a:p>
      </dgm:t>
    </dgm:pt>
    <dgm:pt modelId="{C6A1C8BD-F022-49D2-AAEA-8407439F85FB}" type="sibTrans" cxnId="{B87DCC3F-21CE-4559-A4B5-41C93AB210C4}">
      <dgm:prSet/>
      <dgm:spPr/>
      <dgm:t>
        <a:bodyPr/>
        <a:lstStyle/>
        <a:p>
          <a:endParaRPr lang="zh-CN" altLang="en-US"/>
        </a:p>
      </dgm:t>
    </dgm:pt>
    <dgm:pt modelId="{4CA08EE2-8787-4F75-9CE9-4AFB700EB861}">
      <dgm:prSet phldrT="[文本]" custT="1">
        <dgm:style>
          <a:lnRef idx="2">
            <a:schemeClr val="accent6"/>
          </a:lnRef>
          <a:fillRef idx="1">
            <a:schemeClr val="lt1"/>
          </a:fillRef>
          <a:effectRef idx="0">
            <a:schemeClr val="accent6"/>
          </a:effectRef>
          <a:fontRef idx="minor">
            <a:schemeClr val="dk1"/>
          </a:fontRef>
        </dgm:style>
      </dgm:prSet>
      <dgm:spPr/>
      <dgm:t>
        <a:bodyPr/>
        <a:lstStyle/>
        <a:p>
          <a:r>
            <a:rPr lang="zh-CN" altLang="en-US" sz="2000" kern="1200" dirty="0">
              <a:solidFill>
                <a:srgbClr val="ED7D31">
                  <a:lumMod val="50000"/>
                </a:srgbClr>
              </a:solidFill>
              <a:latin typeface="思源黑体 CN"/>
              <a:ea typeface="思源黑体 CN"/>
              <a:cs typeface="+mn-cs"/>
            </a:rPr>
            <a:t>资源拓展</a:t>
          </a:r>
        </a:p>
      </dgm:t>
    </dgm:pt>
    <dgm:pt modelId="{A1BECD4E-D681-4B49-AA36-57FE835D330D}" type="parTrans" cxnId="{025A7292-DD59-46EE-9290-EFE9A432673A}">
      <dgm:prSet/>
      <dgm:spPr/>
      <dgm:t>
        <a:bodyPr/>
        <a:lstStyle/>
        <a:p>
          <a:endParaRPr lang="zh-CN" altLang="en-US"/>
        </a:p>
      </dgm:t>
    </dgm:pt>
    <dgm:pt modelId="{44017CF2-BD46-460E-A8AC-6702337F2A98}" type="sibTrans" cxnId="{025A7292-DD59-46EE-9290-EFE9A432673A}">
      <dgm:prSet/>
      <dgm:spPr/>
      <dgm:t>
        <a:bodyPr/>
        <a:lstStyle/>
        <a:p>
          <a:endParaRPr lang="zh-CN" altLang="en-US"/>
        </a:p>
      </dgm:t>
    </dgm:pt>
    <dgm:pt modelId="{44C61186-25EA-4EF2-B1BE-FC6AC11221AB}" type="pres">
      <dgm:prSet presAssocID="{C27C6FDD-9754-4294-85F2-2A0177ADB5BE}" presName="CompostProcess" presStyleCnt="0">
        <dgm:presLayoutVars>
          <dgm:dir/>
          <dgm:resizeHandles val="exact"/>
        </dgm:presLayoutVars>
      </dgm:prSet>
      <dgm:spPr/>
    </dgm:pt>
    <dgm:pt modelId="{7141B0E4-C078-416A-8D74-60D6F8E4AF70}" type="pres">
      <dgm:prSet presAssocID="{C27C6FDD-9754-4294-85F2-2A0177ADB5BE}" presName="arrow" presStyleLbl="bgShp" presStyleIdx="0" presStyleCnt="1" custScaleX="117647" custLinFactNeighborX="-206" custLinFactNeighborY="23405"/>
      <dgm:spPr>
        <a:solidFill>
          <a:schemeClr val="accent6">
            <a:lumMod val="20000"/>
            <a:lumOff val="80000"/>
          </a:schemeClr>
        </a:solidFill>
      </dgm:spPr>
    </dgm:pt>
    <dgm:pt modelId="{527F1217-8019-4C48-B928-85452E763D94}" type="pres">
      <dgm:prSet presAssocID="{C27C6FDD-9754-4294-85F2-2A0177ADB5BE}" presName="linearProcess" presStyleCnt="0"/>
      <dgm:spPr/>
    </dgm:pt>
    <dgm:pt modelId="{CA084C89-9CF5-4565-B78F-86A6AA8DE155}" type="pres">
      <dgm:prSet presAssocID="{CF877EE8-C85B-4FFA-84A8-D99E66FAC18B}" presName="textNode" presStyleLbl="node1" presStyleIdx="0" presStyleCnt="4">
        <dgm:presLayoutVars>
          <dgm:bulletEnabled val="1"/>
        </dgm:presLayoutVars>
      </dgm:prSet>
      <dgm:spPr/>
    </dgm:pt>
    <dgm:pt modelId="{D283AD3A-5038-421C-9C18-6A44CE6482C2}" type="pres">
      <dgm:prSet presAssocID="{EFB91F85-35B7-43E3-960C-12E90C2CABD9}" presName="sibTrans" presStyleCnt="0"/>
      <dgm:spPr/>
    </dgm:pt>
    <dgm:pt modelId="{5066BE47-4471-4F91-9EB6-F7B1E4DCFBDA}" type="pres">
      <dgm:prSet presAssocID="{DC54018F-2D47-4943-8886-DEA43A93306B}" presName="textNode" presStyleLbl="node1" presStyleIdx="1" presStyleCnt="4">
        <dgm:presLayoutVars>
          <dgm:bulletEnabled val="1"/>
        </dgm:presLayoutVars>
      </dgm:prSet>
      <dgm:spPr/>
    </dgm:pt>
    <dgm:pt modelId="{0D57362C-57B1-4EF3-9F19-D6CC9EC6B235}" type="pres">
      <dgm:prSet presAssocID="{FCA55BE8-3401-4825-B586-DC17C8E5D178}" presName="sibTrans" presStyleCnt="0"/>
      <dgm:spPr/>
    </dgm:pt>
    <dgm:pt modelId="{21A25F6F-B343-4CC0-8497-8847A23F5CF2}" type="pres">
      <dgm:prSet presAssocID="{48974986-ADE8-4B68-973E-FE77447EA593}" presName="textNode" presStyleLbl="node1" presStyleIdx="2" presStyleCnt="4" custScaleX="111738" custLinFactNeighborX="7979" custLinFactNeighborY="498">
        <dgm:presLayoutVars>
          <dgm:bulletEnabled val="1"/>
        </dgm:presLayoutVars>
      </dgm:prSet>
      <dgm:spPr/>
    </dgm:pt>
    <dgm:pt modelId="{103496E6-F76C-4DD1-AD03-BFACF4279190}" type="pres">
      <dgm:prSet presAssocID="{C6A1C8BD-F022-49D2-AAEA-8407439F85FB}" presName="sibTrans" presStyleCnt="0"/>
      <dgm:spPr/>
    </dgm:pt>
    <dgm:pt modelId="{5627E941-35AF-43D1-ACC4-1C13CE5A73C6}" type="pres">
      <dgm:prSet presAssocID="{4CA08EE2-8787-4F75-9CE9-4AFB700EB861}" presName="textNode" presStyleLbl="node1" presStyleIdx="3" presStyleCnt="4" custScaleX="111738" custLinFactNeighborX="7979" custLinFactNeighborY="498">
        <dgm:presLayoutVars>
          <dgm:bulletEnabled val="1"/>
        </dgm:presLayoutVars>
      </dgm:prSet>
      <dgm:spPr/>
    </dgm:pt>
  </dgm:ptLst>
  <dgm:cxnLst>
    <dgm:cxn modelId="{54A48C29-1E80-4835-870F-2AF3E42D743C}" srcId="{C27C6FDD-9754-4294-85F2-2A0177ADB5BE}" destId="{DC54018F-2D47-4943-8886-DEA43A93306B}" srcOrd="1" destOrd="0" parTransId="{E1EC759F-B3EF-46CE-8F8D-FB25E152B6DE}" sibTransId="{FCA55BE8-3401-4825-B586-DC17C8E5D178}"/>
    <dgm:cxn modelId="{8EA2AE38-C831-4ABB-A4D7-331E6572E5E9}" type="presOf" srcId="{C27C6FDD-9754-4294-85F2-2A0177ADB5BE}" destId="{44C61186-25EA-4EF2-B1BE-FC6AC11221AB}" srcOrd="0" destOrd="0" presId="urn:microsoft.com/office/officeart/2005/8/layout/hProcess9"/>
    <dgm:cxn modelId="{B87DCC3F-21CE-4559-A4B5-41C93AB210C4}" srcId="{C27C6FDD-9754-4294-85F2-2A0177ADB5BE}" destId="{48974986-ADE8-4B68-973E-FE77447EA593}" srcOrd="2" destOrd="0" parTransId="{3D73791B-E555-4E30-8CBA-420E632B7841}" sibTransId="{C6A1C8BD-F022-49D2-AAEA-8407439F85FB}"/>
    <dgm:cxn modelId="{8E1AB56D-15E1-4E65-945E-F335136983A7}" type="presOf" srcId="{CF877EE8-C85B-4FFA-84A8-D99E66FAC18B}" destId="{CA084C89-9CF5-4565-B78F-86A6AA8DE155}" srcOrd="0" destOrd="0" presId="urn:microsoft.com/office/officeart/2005/8/layout/hProcess9"/>
    <dgm:cxn modelId="{7F67F552-D7DF-4CEB-AF44-2947F56E5F0D}" type="presOf" srcId="{4CA08EE2-8787-4F75-9CE9-4AFB700EB861}" destId="{5627E941-35AF-43D1-ACC4-1C13CE5A73C6}" srcOrd="0" destOrd="0" presId="urn:microsoft.com/office/officeart/2005/8/layout/hProcess9"/>
    <dgm:cxn modelId="{025A7292-DD59-46EE-9290-EFE9A432673A}" srcId="{C27C6FDD-9754-4294-85F2-2A0177ADB5BE}" destId="{4CA08EE2-8787-4F75-9CE9-4AFB700EB861}" srcOrd="3" destOrd="0" parTransId="{A1BECD4E-D681-4B49-AA36-57FE835D330D}" sibTransId="{44017CF2-BD46-460E-A8AC-6702337F2A98}"/>
    <dgm:cxn modelId="{CF3214C1-67E5-4DF2-83E0-0DF6BD7D8A81}" type="presOf" srcId="{48974986-ADE8-4B68-973E-FE77447EA593}" destId="{21A25F6F-B343-4CC0-8497-8847A23F5CF2}" srcOrd="0" destOrd="0" presId="urn:microsoft.com/office/officeart/2005/8/layout/hProcess9"/>
    <dgm:cxn modelId="{5B8872FC-CDE4-4BBC-8BFC-37FF82694DA9}" srcId="{C27C6FDD-9754-4294-85F2-2A0177ADB5BE}" destId="{CF877EE8-C85B-4FFA-84A8-D99E66FAC18B}" srcOrd="0" destOrd="0" parTransId="{000B4AF9-3F33-44E2-B1D1-CE407882C844}" sibTransId="{EFB91F85-35B7-43E3-960C-12E90C2CABD9}"/>
    <dgm:cxn modelId="{E300F5FD-486C-471E-B064-9F3588519E4A}" type="presOf" srcId="{DC54018F-2D47-4943-8886-DEA43A93306B}" destId="{5066BE47-4471-4F91-9EB6-F7B1E4DCFBDA}" srcOrd="0" destOrd="0" presId="urn:microsoft.com/office/officeart/2005/8/layout/hProcess9"/>
    <dgm:cxn modelId="{CEAE984C-D343-49E1-8030-940017F39BA7}" type="presParOf" srcId="{44C61186-25EA-4EF2-B1BE-FC6AC11221AB}" destId="{7141B0E4-C078-416A-8D74-60D6F8E4AF70}" srcOrd="0" destOrd="0" presId="urn:microsoft.com/office/officeart/2005/8/layout/hProcess9"/>
    <dgm:cxn modelId="{6A0C19C6-7151-4885-AA50-0214E3C84784}" type="presParOf" srcId="{44C61186-25EA-4EF2-B1BE-FC6AC11221AB}" destId="{527F1217-8019-4C48-B928-85452E763D94}" srcOrd="1" destOrd="0" presId="urn:microsoft.com/office/officeart/2005/8/layout/hProcess9"/>
    <dgm:cxn modelId="{D4B35264-57FD-43DA-B482-DB930DADF30E}" type="presParOf" srcId="{527F1217-8019-4C48-B928-85452E763D94}" destId="{CA084C89-9CF5-4565-B78F-86A6AA8DE155}" srcOrd="0" destOrd="0" presId="urn:microsoft.com/office/officeart/2005/8/layout/hProcess9"/>
    <dgm:cxn modelId="{82F9707A-BEC6-449E-8207-536D2C557772}" type="presParOf" srcId="{527F1217-8019-4C48-B928-85452E763D94}" destId="{D283AD3A-5038-421C-9C18-6A44CE6482C2}" srcOrd="1" destOrd="0" presId="urn:microsoft.com/office/officeart/2005/8/layout/hProcess9"/>
    <dgm:cxn modelId="{55546D66-870E-407F-AE8B-E1A38A4A2B4A}" type="presParOf" srcId="{527F1217-8019-4C48-B928-85452E763D94}" destId="{5066BE47-4471-4F91-9EB6-F7B1E4DCFBDA}" srcOrd="2" destOrd="0" presId="urn:microsoft.com/office/officeart/2005/8/layout/hProcess9"/>
    <dgm:cxn modelId="{EA57FC7E-03E4-47C9-A343-3C7FD2728BBF}" type="presParOf" srcId="{527F1217-8019-4C48-B928-85452E763D94}" destId="{0D57362C-57B1-4EF3-9F19-D6CC9EC6B235}" srcOrd="3" destOrd="0" presId="urn:microsoft.com/office/officeart/2005/8/layout/hProcess9"/>
    <dgm:cxn modelId="{82D97370-D60B-40CF-A12E-F1C31E07DE57}" type="presParOf" srcId="{527F1217-8019-4C48-B928-85452E763D94}" destId="{21A25F6F-B343-4CC0-8497-8847A23F5CF2}" srcOrd="4" destOrd="0" presId="urn:microsoft.com/office/officeart/2005/8/layout/hProcess9"/>
    <dgm:cxn modelId="{1D9E63E2-3C77-473A-A685-03C151B2C8AA}" type="presParOf" srcId="{527F1217-8019-4C48-B928-85452E763D94}" destId="{103496E6-F76C-4DD1-AD03-BFACF4279190}" srcOrd="5" destOrd="0" presId="urn:microsoft.com/office/officeart/2005/8/layout/hProcess9"/>
    <dgm:cxn modelId="{78119337-3B1D-41CB-8805-FF0EF833ABC7}" type="presParOf" srcId="{527F1217-8019-4C48-B928-85452E763D94}" destId="{5627E941-35AF-43D1-ACC4-1C13CE5A73C6}" srcOrd="6" destOrd="0" presId="urn:microsoft.com/office/officeart/2005/8/layout/hProcess9"/>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41B0E4-C078-416A-8D74-60D6F8E4AF70}">
      <dsp:nvSpPr>
        <dsp:cNvPr id="0" name=""/>
        <dsp:cNvSpPr/>
      </dsp:nvSpPr>
      <dsp:spPr>
        <a:xfrm>
          <a:off x="0" y="0"/>
          <a:ext cx="8302165" cy="2553678"/>
        </a:xfrm>
        <a:prstGeom prst="rightArrow">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dsp:style>
    </dsp:sp>
    <dsp:sp modelId="{CA084C89-9CF5-4565-B78F-86A6AA8DE155}">
      <dsp:nvSpPr>
        <dsp:cNvPr id="0" name=""/>
        <dsp:cNvSpPr/>
      </dsp:nvSpPr>
      <dsp:spPr>
        <a:xfrm>
          <a:off x="5236" y="766103"/>
          <a:ext cx="1751238" cy="1021471"/>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dirty="0">
              <a:solidFill>
                <a:schemeClr val="accent2">
                  <a:lumMod val="50000"/>
                </a:schemeClr>
              </a:solidFill>
            </a:rPr>
            <a:t>资源扫描</a:t>
          </a:r>
        </a:p>
      </dsp:txBody>
      <dsp:txXfrm>
        <a:off x="55100" y="815967"/>
        <a:ext cx="1651510" cy="921743"/>
      </dsp:txXfrm>
    </dsp:sp>
    <dsp:sp modelId="{5066BE47-4471-4F91-9EB6-F7B1E4DCFBDA}">
      <dsp:nvSpPr>
        <dsp:cNvPr id="0" name=""/>
        <dsp:cNvSpPr/>
      </dsp:nvSpPr>
      <dsp:spPr>
        <a:xfrm>
          <a:off x="2048349" y="766103"/>
          <a:ext cx="1751238" cy="1021471"/>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accent2">
                  <a:lumMod val="50000"/>
                </a:schemeClr>
              </a:solidFill>
            </a:rPr>
            <a:t>资源控制</a:t>
          </a:r>
        </a:p>
      </dsp:txBody>
      <dsp:txXfrm>
        <a:off x="2098213" y="815967"/>
        <a:ext cx="1651510" cy="921743"/>
      </dsp:txXfrm>
    </dsp:sp>
    <dsp:sp modelId="{21A25F6F-B343-4CC0-8497-8847A23F5CF2}">
      <dsp:nvSpPr>
        <dsp:cNvPr id="0" name=""/>
        <dsp:cNvSpPr/>
      </dsp:nvSpPr>
      <dsp:spPr>
        <a:xfrm>
          <a:off x="4114749" y="771190"/>
          <a:ext cx="1956799" cy="1021471"/>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accent2">
                  <a:lumMod val="50000"/>
                </a:schemeClr>
              </a:solidFill>
            </a:rPr>
            <a:t>资源利用</a:t>
          </a:r>
        </a:p>
      </dsp:txBody>
      <dsp:txXfrm>
        <a:off x="4164613" y="821054"/>
        <a:ext cx="1857071" cy="921743"/>
      </dsp:txXfrm>
    </dsp:sp>
    <dsp:sp modelId="{5627E941-35AF-43D1-ACC4-1C13CE5A73C6}">
      <dsp:nvSpPr>
        <dsp:cNvPr id="0" name=""/>
        <dsp:cNvSpPr/>
      </dsp:nvSpPr>
      <dsp:spPr>
        <a:xfrm>
          <a:off x="6345370" y="771190"/>
          <a:ext cx="1956799" cy="1021471"/>
        </a:xfrm>
        <a:prstGeom prst="round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rgbClr val="ED7D31">
                  <a:lumMod val="50000"/>
                </a:srgbClr>
              </a:solidFill>
              <a:latin typeface="思源黑体 CN"/>
              <a:ea typeface="思源黑体 CN"/>
              <a:cs typeface="+mn-cs"/>
            </a:rPr>
            <a:t>资源拓展</a:t>
          </a:r>
        </a:p>
      </dsp:txBody>
      <dsp:txXfrm>
        <a:off x="6395234" y="821054"/>
        <a:ext cx="1857071" cy="92174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ownloads/集团大楼q.png集团大楼q"/>
          <p:cNvPicPr>
            <a:picLocks noChangeAspect="1"/>
          </p:cNvPicPr>
          <p:nvPr userDrawn="1"/>
        </p:nvPicPr>
        <p:blipFill>
          <a:blip r:embed="rId2">
            <a:alphaModFix amt="15000"/>
          </a:blip>
          <a:srcRect l="28860" t="32463"/>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tv.cctv.com/2017/06/22/VIDENZxNEPVqxnTZaLMDRkb5170622.shtml"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nvSpPr>
        <p:spPr>
          <a:xfrm rot="2700000">
            <a:off x="6960664" y="-1681901"/>
            <a:ext cx="2206038" cy="2206038"/>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26" name="文本框 25"/>
          <p:cNvSpPr txBox="1"/>
          <p:nvPr/>
        </p:nvSpPr>
        <p:spPr>
          <a:xfrm>
            <a:off x="2595981" y="3068199"/>
            <a:ext cx="8220228" cy="1107996"/>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dirty="0">
                <a:solidFill>
                  <a:schemeClr val="accent6">
                    <a:lumMod val="60000"/>
                    <a:lumOff val="40000"/>
                  </a:schemeClr>
                </a:solidFill>
                <a:latin typeface="方正兰亭大黑_GBK" panose="02000000000000000000" charset="-122"/>
                <a:ea typeface="方正兰亭大黑_GBK" panose="02000000000000000000" charset="-122"/>
                <a:cs typeface="+mn-ea"/>
                <a:sym typeface="+mn-lt"/>
              </a:rPr>
              <a:t>中职生创新创业基础</a:t>
            </a:r>
          </a:p>
        </p:txBody>
      </p:sp>
      <p:grpSp>
        <p:nvGrpSpPr>
          <p:cNvPr id="43" name="Shape;222;p28"/>
          <p:cNvGrpSpPr/>
          <p:nvPr/>
        </p:nvGrpSpPr>
        <p:grpSpPr>
          <a:xfrm rot="5400000">
            <a:off x="6054263" y="576485"/>
            <a:ext cx="83474" cy="584215"/>
            <a:chOff x="687750" y="1096650"/>
            <a:chExt cx="64500" cy="451421"/>
          </a:xfrm>
          <a:solidFill>
            <a:schemeClr val="accent6">
              <a:lumMod val="60000"/>
              <a:lumOff val="40000"/>
            </a:schemeClr>
          </a:solidFill>
        </p:grpSpPr>
        <p:sp>
          <p:nvSpPr>
            <p:cNvPr id="44"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了解获取创业资源的途径</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12" name="文本框 11">
            <a:extLst>
              <a:ext uri="{FF2B5EF4-FFF2-40B4-BE49-F238E27FC236}">
                <a16:creationId xmlns:a16="http://schemas.microsoft.com/office/drawing/2014/main" id="{C1A77328-3890-85BB-EB2E-0DE5DFEB4AC6}"/>
              </a:ext>
            </a:extLst>
          </p:cNvPr>
          <p:cNvSpPr txBox="1"/>
          <p:nvPr/>
        </p:nvSpPr>
        <p:spPr>
          <a:xfrm>
            <a:off x="2234370" y="1540824"/>
            <a:ext cx="4076968"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一、市场交易</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sp>
        <p:nvSpPr>
          <p:cNvPr id="3" name="文本框 2">
            <a:extLst>
              <a:ext uri="{FF2B5EF4-FFF2-40B4-BE49-F238E27FC236}">
                <a16:creationId xmlns:a16="http://schemas.microsoft.com/office/drawing/2014/main" id="{4A524E2F-274F-300A-843A-D5FB7A95BB09}"/>
              </a:ext>
            </a:extLst>
          </p:cNvPr>
          <p:cNvSpPr txBox="1"/>
          <p:nvPr/>
        </p:nvSpPr>
        <p:spPr>
          <a:xfrm>
            <a:off x="7029956" y="1430986"/>
            <a:ext cx="4076968"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rPr>
              <a:t>二、非市场交易</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nvGrpSpPr>
          <p:cNvPr id="9" name="组合 8">
            <a:extLst>
              <a:ext uri="{FF2B5EF4-FFF2-40B4-BE49-F238E27FC236}">
                <a16:creationId xmlns:a16="http://schemas.microsoft.com/office/drawing/2014/main" id="{0D8B31E0-AFAC-60A6-1AEA-A226381BDFA8}"/>
              </a:ext>
            </a:extLst>
          </p:cNvPr>
          <p:cNvGrpSpPr/>
          <p:nvPr/>
        </p:nvGrpSpPr>
        <p:grpSpPr>
          <a:xfrm>
            <a:off x="7029956" y="4053499"/>
            <a:ext cx="1212849" cy="869147"/>
            <a:chOff x="1563913" y="2655194"/>
            <a:chExt cx="1212849" cy="869147"/>
          </a:xfrm>
        </p:grpSpPr>
        <p:sp>
          <p:nvSpPr>
            <p:cNvPr id="28" name="椭圆 27">
              <a:extLst>
                <a:ext uri="{FF2B5EF4-FFF2-40B4-BE49-F238E27FC236}">
                  <a16:creationId xmlns:a16="http://schemas.microsoft.com/office/drawing/2014/main" id="{88288F3A-38A0-91F3-36E4-042DA5898269}"/>
                </a:ext>
              </a:extLst>
            </p:cNvPr>
            <p:cNvSpPr/>
            <p:nvPr/>
          </p:nvSpPr>
          <p:spPr>
            <a:xfrm>
              <a:off x="1563913" y="2655194"/>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7C4A3ACB-5A07-DA87-3DD8-9050B95F9C8B}"/>
                </a:ext>
              </a:extLst>
            </p:cNvPr>
            <p:cNvSpPr txBox="1"/>
            <p:nvPr/>
          </p:nvSpPr>
          <p:spPr>
            <a:xfrm>
              <a:off x="1782533" y="2849474"/>
              <a:ext cx="994229" cy="400110"/>
            </a:xfrm>
            <a:prstGeom prst="rect">
              <a:avLst/>
            </a:prstGeom>
            <a:noFill/>
          </p:spPr>
          <p:txBody>
            <a:bodyPr wrap="square" rtlCol="0">
              <a:spAutoFit/>
            </a:bodyPr>
            <a:lstStyle/>
            <a:p>
              <a:r>
                <a:rPr lang="zh-CN" altLang="en-US" sz="2000" b="1" dirty="0">
                  <a:latin typeface="宋体" panose="02010600030101010101" pitchFamily="2" charset="-122"/>
                  <a:ea typeface="宋体" panose="02010600030101010101" pitchFamily="2" charset="-122"/>
                </a:rPr>
                <a:t>吸引</a:t>
              </a:r>
            </a:p>
          </p:txBody>
        </p:sp>
      </p:grpSp>
      <p:grpSp>
        <p:nvGrpSpPr>
          <p:cNvPr id="10" name="组合 9">
            <a:extLst>
              <a:ext uri="{FF2B5EF4-FFF2-40B4-BE49-F238E27FC236}">
                <a16:creationId xmlns:a16="http://schemas.microsoft.com/office/drawing/2014/main" id="{06964523-C022-F2DB-4F02-5EBE397FB53D}"/>
              </a:ext>
            </a:extLst>
          </p:cNvPr>
          <p:cNvGrpSpPr/>
          <p:nvPr/>
        </p:nvGrpSpPr>
        <p:grpSpPr>
          <a:xfrm>
            <a:off x="9020323" y="3946598"/>
            <a:ext cx="1146628" cy="869147"/>
            <a:chOff x="3791858" y="3210646"/>
            <a:chExt cx="1146628" cy="869147"/>
          </a:xfrm>
        </p:grpSpPr>
        <p:sp>
          <p:nvSpPr>
            <p:cNvPr id="26" name="椭圆 25">
              <a:extLst>
                <a:ext uri="{FF2B5EF4-FFF2-40B4-BE49-F238E27FC236}">
                  <a16:creationId xmlns:a16="http://schemas.microsoft.com/office/drawing/2014/main" id="{B0364637-41DD-EB25-093C-7F4DE41A09FF}"/>
                </a:ext>
              </a:extLst>
            </p:cNvPr>
            <p:cNvSpPr/>
            <p:nvPr/>
          </p:nvSpPr>
          <p:spPr>
            <a:xfrm>
              <a:off x="3791858" y="3210646"/>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8E147670-D18D-01F2-E44F-017AECA1EB35}"/>
                </a:ext>
              </a:extLst>
            </p:cNvPr>
            <p:cNvSpPr txBox="1"/>
            <p:nvPr/>
          </p:nvSpPr>
          <p:spPr>
            <a:xfrm>
              <a:off x="3889829" y="3427078"/>
              <a:ext cx="994229" cy="400110"/>
            </a:xfrm>
            <a:prstGeom prst="rect">
              <a:avLst/>
            </a:prstGeom>
            <a:noFill/>
          </p:spPr>
          <p:txBody>
            <a:bodyPr wrap="square" rtlCol="0">
              <a:spAutoFit/>
            </a:bodyPr>
            <a:lstStyle>
              <a:defPPr>
                <a:defRPr lang="zh-CN"/>
              </a:defPPr>
              <a:lvl1pPr>
                <a:defRPr sz="2000" b="1">
                  <a:latin typeface="宋体" panose="02010600030101010101" pitchFamily="2" charset="-122"/>
                  <a:ea typeface="宋体" panose="02010600030101010101" pitchFamily="2" charset="-122"/>
                </a:defRPr>
              </a:lvl1pPr>
            </a:lstStyle>
            <a:p>
              <a:pPr algn="ctr"/>
              <a:r>
                <a:rPr lang="zh-CN" altLang="en-US" dirty="0"/>
                <a:t>积累</a:t>
              </a:r>
            </a:p>
          </p:txBody>
        </p:sp>
      </p:grpSp>
      <p:grpSp>
        <p:nvGrpSpPr>
          <p:cNvPr id="17" name="组合 16">
            <a:extLst>
              <a:ext uri="{FF2B5EF4-FFF2-40B4-BE49-F238E27FC236}">
                <a16:creationId xmlns:a16="http://schemas.microsoft.com/office/drawing/2014/main" id="{F415004C-6FEF-2325-660A-FDCA91FB24A6}"/>
              </a:ext>
            </a:extLst>
          </p:cNvPr>
          <p:cNvGrpSpPr/>
          <p:nvPr/>
        </p:nvGrpSpPr>
        <p:grpSpPr>
          <a:xfrm>
            <a:off x="7873695" y="2573560"/>
            <a:ext cx="1146628" cy="869147"/>
            <a:chOff x="3334889" y="2317310"/>
            <a:chExt cx="1146628" cy="869147"/>
          </a:xfrm>
        </p:grpSpPr>
        <p:sp>
          <p:nvSpPr>
            <p:cNvPr id="18" name="椭圆 17">
              <a:extLst>
                <a:ext uri="{FF2B5EF4-FFF2-40B4-BE49-F238E27FC236}">
                  <a16:creationId xmlns:a16="http://schemas.microsoft.com/office/drawing/2014/main" id="{610A6376-D345-7197-9FB3-5459EC22F4CA}"/>
                </a:ext>
              </a:extLst>
            </p:cNvPr>
            <p:cNvSpPr/>
            <p:nvPr/>
          </p:nvSpPr>
          <p:spPr>
            <a:xfrm>
              <a:off x="3334889" y="2317310"/>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3F96E67C-88E5-3C1C-B013-68C89E583797}"/>
                </a:ext>
              </a:extLst>
            </p:cNvPr>
            <p:cNvSpPr txBox="1"/>
            <p:nvPr/>
          </p:nvSpPr>
          <p:spPr>
            <a:xfrm>
              <a:off x="3439104" y="2528288"/>
              <a:ext cx="987194" cy="400110"/>
            </a:xfrm>
            <a:prstGeom prst="rect">
              <a:avLst/>
            </a:prstGeom>
            <a:noFill/>
          </p:spPr>
          <p:txBody>
            <a:bodyPr wrap="square" rtlCol="0">
              <a:spAutoFit/>
            </a:bodyPr>
            <a:lstStyle>
              <a:defPPr>
                <a:defRPr lang="zh-CN"/>
              </a:defPPr>
              <a:lvl1pPr>
                <a:defRPr sz="2000" b="1">
                  <a:latin typeface="宋体" panose="02010600030101010101" pitchFamily="2" charset="-122"/>
                  <a:ea typeface="宋体" panose="02010600030101010101" pitchFamily="2" charset="-122"/>
                </a:defRPr>
              </a:lvl1pPr>
            </a:lstStyle>
            <a:p>
              <a:pPr algn="ctr"/>
              <a:r>
                <a:rPr lang="zh-CN" altLang="en-US" dirty="0"/>
                <a:t>交换</a:t>
              </a:r>
            </a:p>
          </p:txBody>
        </p:sp>
      </p:grpSp>
      <p:grpSp>
        <p:nvGrpSpPr>
          <p:cNvPr id="31" name="组合 30">
            <a:extLst>
              <a:ext uri="{FF2B5EF4-FFF2-40B4-BE49-F238E27FC236}">
                <a16:creationId xmlns:a16="http://schemas.microsoft.com/office/drawing/2014/main" id="{3561C753-2ED7-62B3-CC3B-9C533D2A867A}"/>
              </a:ext>
            </a:extLst>
          </p:cNvPr>
          <p:cNvGrpSpPr/>
          <p:nvPr/>
        </p:nvGrpSpPr>
        <p:grpSpPr>
          <a:xfrm>
            <a:off x="1994940" y="2847603"/>
            <a:ext cx="1250843" cy="869147"/>
            <a:chOff x="1661056" y="2639819"/>
            <a:chExt cx="1250843" cy="869147"/>
          </a:xfrm>
        </p:grpSpPr>
        <p:sp>
          <p:nvSpPr>
            <p:cNvPr id="13" name="椭圆 12">
              <a:extLst>
                <a:ext uri="{FF2B5EF4-FFF2-40B4-BE49-F238E27FC236}">
                  <a16:creationId xmlns:a16="http://schemas.microsoft.com/office/drawing/2014/main" id="{0D2E3746-1901-4FF0-4D97-91ACBDFD8F70}"/>
                </a:ext>
              </a:extLst>
            </p:cNvPr>
            <p:cNvSpPr/>
            <p:nvPr/>
          </p:nvSpPr>
          <p:spPr>
            <a:xfrm>
              <a:off x="1661056" y="2639819"/>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4E6B92A1-3B43-6667-FB7D-0A7A95F081DA}"/>
                </a:ext>
              </a:extLst>
            </p:cNvPr>
            <p:cNvSpPr txBox="1"/>
            <p:nvPr/>
          </p:nvSpPr>
          <p:spPr>
            <a:xfrm>
              <a:off x="1917670" y="2875701"/>
              <a:ext cx="994229" cy="400110"/>
            </a:xfrm>
            <a:prstGeom prst="rect">
              <a:avLst/>
            </a:prstGeom>
            <a:noFill/>
          </p:spPr>
          <p:txBody>
            <a:bodyPr wrap="square" rtlCol="0">
              <a:spAutoFit/>
            </a:bodyPr>
            <a:lstStyle/>
            <a:p>
              <a:r>
                <a:rPr lang="zh-CN" altLang="en-US" sz="2000" b="1" dirty="0">
                  <a:latin typeface="宋体" panose="02010600030101010101" pitchFamily="2" charset="-122"/>
                  <a:ea typeface="宋体" panose="02010600030101010101" pitchFamily="2" charset="-122"/>
                </a:rPr>
                <a:t>购买</a:t>
              </a:r>
            </a:p>
          </p:txBody>
        </p:sp>
      </p:grpSp>
      <p:grpSp>
        <p:nvGrpSpPr>
          <p:cNvPr id="33" name="组合 32">
            <a:extLst>
              <a:ext uri="{FF2B5EF4-FFF2-40B4-BE49-F238E27FC236}">
                <a16:creationId xmlns:a16="http://schemas.microsoft.com/office/drawing/2014/main" id="{16233A66-AAB9-21B2-EA78-0D15A892EA16}"/>
              </a:ext>
            </a:extLst>
          </p:cNvPr>
          <p:cNvGrpSpPr/>
          <p:nvPr/>
        </p:nvGrpSpPr>
        <p:grpSpPr>
          <a:xfrm>
            <a:off x="3999511" y="2859251"/>
            <a:ext cx="1250843" cy="869147"/>
            <a:chOff x="1661056" y="2639819"/>
            <a:chExt cx="1250843" cy="869147"/>
          </a:xfrm>
        </p:grpSpPr>
        <p:sp>
          <p:nvSpPr>
            <p:cNvPr id="34" name="椭圆 33">
              <a:extLst>
                <a:ext uri="{FF2B5EF4-FFF2-40B4-BE49-F238E27FC236}">
                  <a16:creationId xmlns:a16="http://schemas.microsoft.com/office/drawing/2014/main" id="{9564AF36-7366-6D15-ADA9-3EAEAAC52FA4}"/>
                </a:ext>
              </a:extLst>
            </p:cNvPr>
            <p:cNvSpPr/>
            <p:nvPr/>
          </p:nvSpPr>
          <p:spPr>
            <a:xfrm>
              <a:off x="1661056" y="2639819"/>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0089D3FC-7AE7-0334-EC26-074E4AF84281}"/>
                </a:ext>
              </a:extLst>
            </p:cNvPr>
            <p:cNvSpPr txBox="1"/>
            <p:nvPr/>
          </p:nvSpPr>
          <p:spPr>
            <a:xfrm>
              <a:off x="1917670" y="2875701"/>
              <a:ext cx="994229" cy="400110"/>
            </a:xfrm>
            <a:prstGeom prst="rect">
              <a:avLst/>
            </a:prstGeom>
            <a:noFill/>
          </p:spPr>
          <p:txBody>
            <a:bodyPr wrap="square" rtlCol="0">
              <a:spAutoFit/>
            </a:bodyPr>
            <a:lstStyle/>
            <a:p>
              <a:r>
                <a:rPr lang="zh-CN" altLang="en-US" sz="2000" b="1" dirty="0">
                  <a:latin typeface="宋体" panose="02010600030101010101" pitchFamily="2" charset="-122"/>
                  <a:ea typeface="宋体" panose="02010600030101010101" pitchFamily="2" charset="-122"/>
                </a:rPr>
                <a:t>投资</a:t>
              </a:r>
            </a:p>
          </p:txBody>
        </p:sp>
      </p:grpSp>
      <p:grpSp>
        <p:nvGrpSpPr>
          <p:cNvPr id="36" name="组合 35">
            <a:extLst>
              <a:ext uri="{FF2B5EF4-FFF2-40B4-BE49-F238E27FC236}">
                <a16:creationId xmlns:a16="http://schemas.microsoft.com/office/drawing/2014/main" id="{77C0252A-3307-DAA7-E70F-DD291BD5EB7B}"/>
              </a:ext>
            </a:extLst>
          </p:cNvPr>
          <p:cNvGrpSpPr/>
          <p:nvPr/>
        </p:nvGrpSpPr>
        <p:grpSpPr>
          <a:xfrm>
            <a:off x="3022011" y="4320468"/>
            <a:ext cx="1250843" cy="869147"/>
            <a:chOff x="1661056" y="2639819"/>
            <a:chExt cx="1250843" cy="869147"/>
          </a:xfrm>
        </p:grpSpPr>
        <p:sp>
          <p:nvSpPr>
            <p:cNvPr id="37" name="椭圆 36">
              <a:extLst>
                <a:ext uri="{FF2B5EF4-FFF2-40B4-BE49-F238E27FC236}">
                  <a16:creationId xmlns:a16="http://schemas.microsoft.com/office/drawing/2014/main" id="{1634C680-C60B-A70D-D14A-18AFD559508F}"/>
                </a:ext>
              </a:extLst>
            </p:cNvPr>
            <p:cNvSpPr/>
            <p:nvPr/>
          </p:nvSpPr>
          <p:spPr>
            <a:xfrm>
              <a:off x="1661056" y="2639819"/>
              <a:ext cx="1146628" cy="869147"/>
            </a:xfrm>
            <a:prstGeom prst="ellipse">
              <a:avLst/>
            </a:prstGeom>
            <a:solidFill>
              <a:schemeClr val="accent6">
                <a:lumMod val="20000"/>
                <a:lumOff val="8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BCCEADDA-3F93-F9C0-EBE9-16BB1E5EC8CD}"/>
                </a:ext>
              </a:extLst>
            </p:cNvPr>
            <p:cNvSpPr txBox="1"/>
            <p:nvPr/>
          </p:nvSpPr>
          <p:spPr>
            <a:xfrm>
              <a:off x="1917670" y="2875701"/>
              <a:ext cx="994229" cy="400110"/>
            </a:xfrm>
            <a:prstGeom prst="rect">
              <a:avLst/>
            </a:prstGeom>
            <a:noFill/>
          </p:spPr>
          <p:txBody>
            <a:bodyPr wrap="square" rtlCol="0">
              <a:spAutoFit/>
            </a:bodyPr>
            <a:lstStyle/>
            <a:p>
              <a:r>
                <a:rPr lang="zh-CN" altLang="en-US" sz="2000" b="1" dirty="0">
                  <a:latin typeface="宋体" panose="02010600030101010101" pitchFamily="2" charset="-122"/>
                  <a:ea typeface="宋体" panose="02010600030101010101" pitchFamily="2" charset="-122"/>
                </a:rPr>
                <a:t>并购</a:t>
              </a:r>
            </a:p>
          </p:txBody>
        </p:sp>
      </p:grpSp>
    </p:spTree>
    <p:extLst>
      <p:ext uri="{BB962C8B-B14F-4D97-AF65-F5344CB8AC3E}">
        <p14:creationId xmlns:p14="http://schemas.microsoft.com/office/powerpoint/2010/main" val="182914831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了解获取创业资源的途径</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2" name="组合 1">
            <a:extLst>
              <a:ext uri="{FF2B5EF4-FFF2-40B4-BE49-F238E27FC236}">
                <a16:creationId xmlns:a16="http://schemas.microsoft.com/office/drawing/2014/main" id="{58283143-5D73-2918-4DD8-2E2F614B71B1}"/>
              </a:ext>
            </a:extLst>
          </p:cNvPr>
          <p:cNvGrpSpPr/>
          <p:nvPr/>
        </p:nvGrpSpPr>
        <p:grpSpPr>
          <a:xfrm>
            <a:off x="1439634" y="1438275"/>
            <a:ext cx="9642022" cy="4741716"/>
            <a:chOff x="4660963" y="2741522"/>
            <a:chExt cx="6973490" cy="3387308"/>
          </a:xfrm>
        </p:grpSpPr>
        <p:sp>
          <p:nvSpPr>
            <p:cNvPr id="6" name="云形 5">
              <a:extLst>
                <a:ext uri="{FF2B5EF4-FFF2-40B4-BE49-F238E27FC236}">
                  <a16:creationId xmlns:a16="http://schemas.microsoft.com/office/drawing/2014/main" id="{E010BF4B-0847-BC49-FBC5-4D75A5AE7720}"/>
                </a:ext>
              </a:extLst>
            </p:cNvPr>
            <p:cNvSpPr/>
            <p:nvPr/>
          </p:nvSpPr>
          <p:spPr>
            <a:xfrm>
              <a:off x="4660963" y="2741522"/>
              <a:ext cx="6973490" cy="3218439"/>
            </a:xfrm>
            <a:prstGeom prst="cloud">
              <a:avLst/>
            </a:prstGeom>
            <a:solidFill>
              <a:schemeClr val="accent6">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4C37CED-1FC7-4295-E4DC-47069BB768D8}"/>
                </a:ext>
              </a:extLst>
            </p:cNvPr>
            <p:cNvSpPr txBox="1"/>
            <p:nvPr/>
          </p:nvSpPr>
          <p:spPr>
            <a:xfrm>
              <a:off x="5438241" y="3146234"/>
              <a:ext cx="5649747" cy="2982596"/>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阅读创业故事</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农村娃逆袭玩转“互联网</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，谈谈仅有</a:t>
              </a:r>
              <a:r>
                <a:rPr lang="en-US" altLang="zh-CN" sz="2000" dirty="0">
                  <a:latin typeface="宋体" panose="02010600030101010101" pitchFamily="2" charset="-122"/>
                  <a:ea typeface="宋体" panose="02010600030101010101" pitchFamily="2" charset="-122"/>
                </a:rPr>
                <a:t>2</a:t>
              </a:r>
              <a:r>
                <a:rPr lang="zh-CN" altLang="en-US" sz="2000" dirty="0">
                  <a:latin typeface="宋体" panose="02010600030101010101" pitchFamily="2" charset="-122"/>
                  <a:ea typeface="宋体" panose="02010600030101010101" pitchFamily="2" charset="-122"/>
                </a:rPr>
                <a:t>万元资金的罗某</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是通过什么方式筹集到了</a:t>
              </a:r>
              <a:r>
                <a:rPr lang="en-US" altLang="zh-CN" sz="2000" dirty="0">
                  <a:latin typeface="宋体" panose="02010600030101010101" pitchFamily="2" charset="-122"/>
                  <a:ea typeface="宋体" panose="02010600030101010101" pitchFamily="2" charset="-122"/>
                </a:rPr>
                <a:t>20</a:t>
              </a:r>
              <a:r>
                <a:rPr lang="zh-CN" altLang="en-US" sz="2000" dirty="0">
                  <a:latin typeface="宋体" panose="02010600030101010101" pitchFamily="2" charset="-122"/>
                  <a:ea typeface="宋体" panose="02010600030101010101" pitchFamily="2" charset="-122"/>
                </a:rPr>
                <a:t>万元的创业启动资金的</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 罗某是如何应对合作伙伴突然撤资导致资金链随时都有可能断裂的危机的</a:t>
              </a:r>
              <a:r>
                <a:rPr lang="en-US" altLang="zh-CN" sz="2000" dirty="0">
                  <a:latin typeface="宋体" panose="02010600030101010101" pitchFamily="2" charset="-122"/>
                  <a:ea typeface="宋体" panose="02010600030101010101" pitchFamily="2" charset="-122"/>
                </a:rPr>
                <a:t>?</a:t>
              </a:r>
            </a:p>
            <a:p>
              <a:pPr indent="457200">
                <a:lnSpc>
                  <a:spcPct val="150000"/>
                </a:lnSpc>
              </a:pPr>
              <a:r>
                <a:rPr lang="zh-CN" altLang="en-US" sz="2000" dirty="0">
                  <a:latin typeface="宋体" panose="02010600030101010101" pitchFamily="2" charset="-122"/>
                  <a:ea typeface="宋体" panose="02010600030101010101" pitchFamily="2" charset="-122"/>
                </a:rPr>
                <a:t>了解筹措资金的途径，例如个人自筹、合伙入股、银行贷款、风险投资、政策性扶持资金。</a:t>
              </a:r>
              <a:endParaRPr lang="en-US" altLang="zh-CN" sz="2000" dirty="0">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285796623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145979"/>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学习整合创业资源</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6" name="文本框 5">
            <a:extLst>
              <a:ext uri="{FF2B5EF4-FFF2-40B4-BE49-F238E27FC236}">
                <a16:creationId xmlns:a16="http://schemas.microsoft.com/office/drawing/2014/main" id="{36522688-5AA9-EB1F-45F2-923300056956}"/>
              </a:ext>
            </a:extLst>
          </p:cNvPr>
          <p:cNvSpPr txBox="1"/>
          <p:nvPr/>
        </p:nvSpPr>
        <p:spPr>
          <a:xfrm>
            <a:off x="1786040" y="1562142"/>
            <a:ext cx="9080605" cy="1866858"/>
          </a:xfrm>
          <a:prstGeom prst="rect">
            <a:avLst/>
          </a:prstGeom>
          <a:noFill/>
        </p:spPr>
        <p:txBody>
          <a:bodyPr wrap="square">
            <a:spAutoFit/>
          </a:bodyPr>
          <a:lstStyle/>
          <a:p>
            <a:pPr indent="457200">
              <a:lnSpc>
                <a:spcPct val="150000"/>
              </a:lnSpc>
            </a:pPr>
            <a:r>
              <a:rPr lang="zh-CN" altLang="en-US" sz="2000" dirty="0">
                <a:solidFill>
                  <a:schemeClr val="accent2">
                    <a:lumMod val="50000"/>
                  </a:schemeClr>
                </a:solidFill>
                <a:latin typeface="宋体" panose="02010600030101010101" pitchFamily="2" charset="-122"/>
                <a:ea typeface="宋体" panose="02010600030101010101" pitchFamily="2" charset="-122"/>
              </a:rPr>
              <a:t>创业资源的整合是创业者对不同来源、不同层次、不同结构、不同内容的资源进行选择、配置激活和有机融合</a:t>
            </a:r>
            <a:r>
              <a:rPr lang="en-US" altLang="zh-CN" sz="2000" dirty="0">
                <a:solidFill>
                  <a:schemeClr val="accent2">
                    <a:lumMod val="50000"/>
                  </a:schemeClr>
                </a:solidFill>
                <a:latin typeface="宋体" panose="02010600030101010101" pitchFamily="2" charset="-122"/>
                <a:ea typeface="宋体" panose="02010600030101010101" pitchFamily="2" charset="-122"/>
              </a:rPr>
              <a:t>,</a:t>
            </a:r>
            <a:r>
              <a:rPr lang="zh-CN" altLang="en-US" sz="2000" dirty="0">
                <a:solidFill>
                  <a:schemeClr val="accent2">
                    <a:lumMod val="50000"/>
                  </a:schemeClr>
                </a:solidFill>
                <a:latin typeface="宋体" panose="02010600030101010101" pitchFamily="2" charset="-122"/>
                <a:ea typeface="宋体" panose="02010600030101010101" pitchFamily="2" charset="-122"/>
              </a:rPr>
              <a:t>使之具有更强的条理性、系统性，并对原有的资源体系进行重构</a:t>
            </a:r>
            <a:r>
              <a:rPr lang="en-US" altLang="zh-CN" sz="2000" dirty="0">
                <a:solidFill>
                  <a:schemeClr val="accent2">
                    <a:lumMod val="50000"/>
                  </a:schemeClr>
                </a:solidFill>
                <a:latin typeface="宋体" panose="02010600030101010101" pitchFamily="2" charset="-122"/>
                <a:ea typeface="宋体" panose="02010600030101010101" pitchFamily="2" charset="-122"/>
              </a:rPr>
              <a:t>,</a:t>
            </a:r>
            <a:r>
              <a:rPr lang="zh-CN" altLang="en-US" sz="2000" dirty="0">
                <a:solidFill>
                  <a:schemeClr val="accent2">
                    <a:lumMod val="50000"/>
                  </a:schemeClr>
                </a:solidFill>
                <a:latin typeface="宋体" panose="02010600030101010101" pitchFamily="2" charset="-122"/>
                <a:ea typeface="宋体" panose="02010600030101010101" pitchFamily="2" charset="-122"/>
              </a:rPr>
              <a:t>摒弃无价值的资源</a:t>
            </a:r>
            <a:r>
              <a:rPr lang="en-US" altLang="zh-CN" sz="2000" dirty="0">
                <a:solidFill>
                  <a:schemeClr val="accent2">
                    <a:lumMod val="50000"/>
                  </a:schemeClr>
                </a:solidFill>
                <a:latin typeface="宋体" panose="02010600030101010101" pitchFamily="2" charset="-122"/>
                <a:ea typeface="宋体" panose="02010600030101010101" pitchFamily="2" charset="-122"/>
              </a:rPr>
              <a:t>,</a:t>
            </a:r>
            <a:r>
              <a:rPr lang="zh-CN" altLang="en-US" sz="2000" dirty="0">
                <a:solidFill>
                  <a:schemeClr val="accent2">
                    <a:lumMod val="50000"/>
                  </a:schemeClr>
                </a:solidFill>
                <a:latin typeface="宋体" panose="02010600030101010101" pitchFamily="2" charset="-122"/>
                <a:ea typeface="宋体" panose="02010600030101010101" pitchFamily="2" charset="-122"/>
              </a:rPr>
              <a:t>以形成新的核心资源体系。创业资源的整合可以分为资源扫描、资源控制、资源利用和资源拓展四个步骤。</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p:txBody>
      </p:sp>
      <p:graphicFrame>
        <p:nvGraphicFramePr>
          <p:cNvPr id="12" name="图示 11">
            <a:extLst>
              <a:ext uri="{FF2B5EF4-FFF2-40B4-BE49-F238E27FC236}">
                <a16:creationId xmlns:a16="http://schemas.microsoft.com/office/drawing/2014/main" id="{BAEC30D6-5DCF-9D78-825F-FE62EF04A780}"/>
              </a:ext>
            </a:extLst>
          </p:cNvPr>
          <p:cNvGraphicFramePr/>
          <p:nvPr>
            <p:extLst>
              <p:ext uri="{D42A27DB-BD31-4B8C-83A1-F6EECF244321}">
                <p14:modId xmlns:p14="http://schemas.microsoft.com/office/powerpoint/2010/main" val="1387455768"/>
              </p:ext>
            </p:extLst>
          </p:nvPr>
        </p:nvGraphicFramePr>
        <p:xfrm>
          <a:off x="2455618" y="3541486"/>
          <a:ext cx="8302170" cy="2553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506958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68747"/>
            <a:ext cx="4223943"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步骤三</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开展创业实践</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7" name="文本框 6">
            <a:extLst>
              <a:ext uri="{FF2B5EF4-FFF2-40B4-BE49-F238E27FC236}">
                <a16:creationId xmlns:a16="http://schemas.microsoft.com/office/drawing/2014/main" id="{4BD324C4-0EBA-81EB-1B98-8C9CDDB41F0F}"/>
              </a:ext>
            </a:extLst>
          </p:cNvPr>
          <p:cNvSpPr txBox="1"/>
          <p:nvPr/>
        </p:nvSpPr>
        <p:spPr>
          <a:xfrm>
            <a:off x="1448707" y="1691423"/>
            <a:ext cx="5060950" cy="3713517"/>
          </a:xfrm>
          <a:prstGeom prst="rect">
            <a:avLst/>
          </a:prstGeom>
          <a:noFill/>
        </p:spPr>
        <p:txBody>
          <a:bodyPr wrap="square">
            <a:spAutoFit/>
          </a:bodyPr>
          <a:lstStyle/>
          <a:p>
            <a:pPr indent="457200">
              <a:lnSpc>
                <a:spcPct val="150000"/>
              </a:lnSpc>
            </a:pPr>
            <a:r>
              <a:rPr lang="en-US" altLang="zh-CN" sz="2000" b="1" dirty="0">
                <a:solidFill>
                  <a:schemeClr val="accent2">
                    <a:lumMod val="50000"/>
                  </a:schemeClr>
                </a:solidFill>
                <a:latin typeface="宋体" panose="02010600030101010101" pitchFamily="2" charset="-122"/>
                <a:ea typeface="宋体" panose="02010600030101010101" pitchFamily="2" charset="-122"/>
              </a:rPr>
              <a:t>(</a:t>
            </a:r>
            <a:r>
              <a:rPr lang="zh-CN" altLang="en-US" sz="2000" b="1" dirty="0">
                <a:solidFill>
                  <a:schemeClr val="accent2">
                    <a:lumMod val="50000"/>
                  </a:schemeClr>
                </a:solidFill>
                <a:latin typeface="宋体" panose="02010600030101010101" pitchFamily="2" charset="-122"/>
                <a:ea typeface="宋体" panose="02010600030101010101" pitchFamily="2" charset="-122"/>
              </a:rPr>
              <a:t>一</a:t>
            </a:r>
            <a:r>
              <a:rPr lang="en-US" altLang="zh-CN" sz="2000" b="1" dirty="0">
                <a:solidFill>
                  <a:schemeClr val="accent2">
                    <a:lumMod val="50000"/>
                  </a:schemeClr>
                </a:solidFill>
                <a:latin typeface="宋体" panose="02010600030101010101" pitchFamily="2" charset="-122"/>
                <a:ea typeface="宋体" panose="02010600030101010101" pitchFamily="2" charset="-122"/>
              </a:rPr>
              <a:t>)</a:t>
            </a:r>
            <a:r>
              <a:rPr lang="zh-CN" altLang="en-US" sz="2000" b="1" dirty="0">
                <a:solidFill>
                  <a:schemeClr val="accent2">
                    <a:lumMod val="50000"/>
                  </a:schemeClr>
                </a:solidFill>
                <a:latin typeface="宋体" panose="02010600030101010101" pitchFamily="2" charset="-122"/>
                <a:ea typeface="宋体" panose="02010600030101010101" pitchFamily="2" charset="-122"/>
              </a:rPr>
              <a:t>探索新的创业资源</a:t>
            </a:r>
            <a:endParaRPr lang="en-US" altLang="zh-CN" sz="2000" b="1" dirty="0">
              <a:solidFill>
                <a:schemeClr val="accent2">
                  <a:lumMod val="50000"/>
                </a:schemeClr>
              </a:solidFill>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科技不断进步</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为创业提供了更新的资源。现代技术中有哪些新的创业资源</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如果你创业的话</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准备如何用好这些新的资源</a:t>
            </a:r>
            <a:r>
              <a:rPr lang="en-US" altLang="zh-CN" sz="2000" dirty="0">
                <a:latin typeface="宋体" panose="02010600030101010101" pitchFamily="2" charset="-122"/>
                <a:ea typeface="宋体" panose="02010600030101010101" pitchFamily="2" charset="-122"/>
              </a:rPr>
              <a:t>?</a:t>
            </a:r>
          </a:p>
          <a:p>
            <a:pPr indent="457200">
              <a:lnSpc>
                <a:spcPct val="150000"/>
              </a:lnSpc>
            </a:pPr>
            <a:r>
              <a:rPr lang="en-US" altLang="zh-CN" sz="2000" b="1" dirty="0">
                <a:solidFill>
                  <a:schemeClr val="accent2">
                    <a:lumMod val="50000"/>
                  </a:schemeClr>
                </a:solidFill>
                <a:latin typeface="宋体" panose="02010600030101010101" pitchFamily="2" charset="-122"/>
                <a:ea typeface="宋体" panose="02010600030101010101" pitchFamily="2" charset="-122"/>
              </a:rPr>
              <a:t>(</a:t>
            </a:r>
            <a:r>
              <a:rPr lang="zh-CN" altLang="en-US" sz="2000" b="1" dirty="0">
                <a:solidFill>
                  <a:schemeClr val="accent2">
                    <a:lumMod val="50000"/>
                  </a:schemeClr>
                </a:solidFill>
                <a:latin typeface="宋体" panose="02010600030101010101" pitchFamily="2" charset="-122"/>
                <a:ea typeface="宋体" panose="02010600030101010101" pitchFamily="2" charset="-122"/>
              </a:rPr>
              <a:t>二</a:t>
            </a:r>
            <a:r>
              <a:rPr lang="en-US" altLang="zh-CN" sz="2000" b="1" dirty="0">
                <a:solidFill>
                  <a:schemeClr val="accent2">
                    <a:lumMod val="50000"/>
                  </a:schemeClr>
                </a:solidFill>
                <a:latin typeface="宋体" panose="02010600030101010101" pitchFamily="2" charset="-122"/>
                <a:ea typeface="宋体" panose="02010600030101010101" pitchFamily="2" charset="-122"/>
              </a:rPr>
              <a:t>)</a:t>
            </a:r>
            <a:r>
              <a:rPr lang="zh-CN" altLang="en-US" sz="2000" b="1" dirty="0">
                <a:solidFill>
                  <a:schemeClr val="accent2">
                    <a:lumMod val="50000"/>
                  </a:schemeClr>
                </a:solidFill>
                <a:latin typeface="宋体" panose="02010600030101010101" pitchFamily="2" charset="-122"/>
                <a:ea typeface="宋体" panose="02010600030101010101" pitchFamily="2" charset="-122"/>
              </a:rPr>
              <a:t>获取和整合资源</a:t>
            </a:r>
            <a:endParaRPr lang="en-US" altLang="zh-CN" sz="2000" b="1" dirty="0">
              <a:solidFill>
                <a:schemeClr val="accent2">
                  <a:lumMod val="50000"/>
                </a:schemeClr>
              </a:solidFill>
              <a:latin typeface="宋体" panose="02010600030101010101" pitchFamily="2" charset="-122"/>
              <a:ea typeface="宋体" panose="02010600030101010101" pitchFamily="2" charset="-122"/>
            </a:endParaRPr>
          </a:p>
          <a:p>
            <a:pPr indent="457200">
              <a:lnSpc>
                <a:spcPct val="150000"/>
              </a:lnSpc>
            </a:pPr>
            <a:r>
              <a:rPr lang="zh-CN" altLang="en-US" sz="2000" dirty="0">
                <a:latin typeface="宋体" panose="02010600030101010101" pitchFamily="2" charset="-122"/>
                <a:ea typeface="宋体" panose="02010600030101010101" pitchFamily="2" charset="-122"/>
              </a:rPr>
              <a:t>直播带货模式兴起</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降低了普通人创业的门槛。如果让你进行直播带货创业，请分析需获取哪些创业资源</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以及如何获取。</a:t>
            </a:r>
          </a:p>
        </p:txBody>
      </p:sp>
      <p:pic>
        <p:nvPicPr>
          <p:cNvPr id="3" name="图片 2">
            <a:extLst>
              <a:ext uri="{FF2B5EF4-FFF2-40B4-BE49-F238E27FC236}">
                <a16:creationId xmlns:a16="http://schemas.microsoft.com/office/drawing/2014/main" id="{BD82F283-C09F-43EC-9D03-0B475ABFA454}"/>
              </a:ext>
            </a:extLst>
          </p:cNvPr>
          <p:cNvPicPr>
            <a:picLocks/>
          </p:cNvPicPr>
          <p:nvPr/>
        </p:nvPicPr>
        <p:blipFill>
          <a:blip r:embed="rId2" cstate="print">
            <a:alphaModFix amt="85000"/>
            <a:extLst>
              <a:ext uri="{28A0092B-C50C-407E-A947-70E740481C1C}">
                <a14:useLocalDpi xmlns:a14="http://schemas.microsoft.com/office/drawing/2010/main" val="0"/>
              </a:ext>
            </a:extLst>
          </a:blip>
          <a:stretch>
            <a:fillRect/>
          </a:stretch>
        </p:blipFill>
        <p:spPr>
          <a:xfrm>
            <a:off x="6887029" y="2227941"/>
            <a:ext cx="3790950" cy="3018973"/>
          </a:xfrm>
          <a:prstGeom prst="rect">
            <a:avLst/>
          </a:prstGeom>
        </p:spPr>
      </p:pic>
    </p:spTree>
    <p:extLst>
      <p:ext uri="{BB962C8B-B14F-4D97-AF65-F5344CB8AC3E}">
        <p14:creationId xmlns:p14="http://schemas.microsoft.com/office/powerpoint/2010/main" val="23312369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8144251-430E-B9DC-6798-AEBA903A6AB1}"/>
              </a:ext>
            </a:extLst>
          </p:cNvPr>
          <p:cNvPicPr>
            <a:picLocks noChangeAspect="1"/>
          </p:cNvPicPr>
          <p:nvPr/>
        </p:nvPicPr>
        <p:blipFill>
          <a:blip r:embed="rId2">
            <a:alphaModFix amt="70000"/>
          </a:blip>
          <a:stretch>
            <a:fillRect/>
          </a:stretch>
        </p:blipFill>
        <p:spPr>
          <a:xfrm>
            <a:off x="2289368" y="1460682"/>
            <a:ext cx="7943463" cy="4526190"/>
          </a:xfrm>
          <a:prstGeom prst="rect">
            <a:avLst/>
          </a:prstGeom>
        </p:spPr>
      </p:pic>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12086" y="1168127"/>
            <a:ext cx="7688736" cy="1015663"/>
          </a:xfrm>
          <a:prstGeom prst="rect">
            <a:avLst/>
          </a:prstGeom>
          <a:noFill/>
        </p:spPr>
        <p:txBody>
          <a:bodyPr wrap="square">
            <a:spAutoFit/>
          </a:bodyPr>
          <a:lstStyle/>
          <a:p>
            <a:pPr algn="ctr"/>
            <a:r>
              <a:rPr lang="zh-CN" altLang="en-US" sz="6000" dirty="0">
                <a:solidFill>
                  <a:schemeClr val="accent6">
                    <a:lumMod val="60000"/>
                    <a:lumOff val="40000"/>
                  </a:schemeClr>
                </a:solidFill>
                <a:cs typeface="+mn-ea"/>
                <a:sym typeface="+mn-lt"/>
              </a:rPr>
              <a:t>项目六  获取创业资源</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3" name="组合 2">
            <a:extLst>
              <a:ext uri="{FF2B5EF4-FFF2-40B4-BE49-F238E27FC236}">
                <a16:creationId xmlns:a16="http://schemas.microsoft.com/office/drawing/2014/main" id="{20C8D072-BABB-3982-025B-4882169AD8F2}"/>
              </a:ext>
            </a:extLst>
          </p:cNvPr>
          <p:cNvGrpSpPr/>
          <p:nvPr/>
        </p:nvGrpSpPr>
        <p:grpSpPr>
          <a:xfrm>
            <a:off x="2893065" y="2393494"/>
            <a:ext cx="2589402" cy="3590434"/>
            <a:chOff x="5332438" y="2664642"/>
            <a:chExt cx="2589402" cy="3590434"/>
          </a:xfrm>
        </p:grpSpPr>
        <p:sp>
          <p:nvSpPr>
            <p:cNvPr id="21" name="iś1îḋe"/>
            <p:cNvSpPr/>
            <p:nvPr/>
          </p:nvSpPr>
          <p:spPr>
            <a:xfrm>
              <a:off x="5332438" y="4485592"/>
              <a:ext cx="2589402" cy="1769484"/>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cs typeface="+mn-ea"/>
                  <a:sym typeface="+mn-lt"/>
                </a:rPr>
                <a:t>了解</a:t>
              </a:r>
              <a:endParaRPr lang="en-US" altLang="zh-CN" sz="2800" b="1" kern="0" dirty="0">
                <a:solidFill>
                  <a:schemeClr val="bg1"/>
                </a:solidFill>
                <a:cs typeface="+mn-ea"/>
                <a:sym typeface="+mn-lt"/>
              </a:endParaRPr>
            </a:p>
            <a:p>
              <a:pPr marL="0" marR="0" lvl="0" indent="0" algn="ctr" defTabSz="913765" eaLnBrk="1" fontAlgn="auto" latinLnBrk="0" hangingPunct="1">
                <a:lnSpc>
                  <a:spcPct val="100000"/>
                </a:lnSpc>
                <a:spcBef>
                  <a:spcPts val="0"/>
                </a:spcBef>
                <a:spcAft>
                  <a:spcPts val="0"/>
                </a:spcAft>
                <a:buClrTx/>
                <a:buSzTx/>
                <a:buFontTx/>
                <a:buNone/>
                <a:defRPr/>
              </a:pPr>
              <a:r>
                <a:rPr lang="zh-CN" altLang="en-US" sz="2800" b="1" kern="0" dirty="0">
                  <a:solidFill>
                    <a:schemeClr val="bg1"/>
                  </a:solidFill>
                  <a:cs typeface="+mn-ea"/>
                  <a:sym typeface="+mn-lt"/>
                </a:rPr>
                <a:t>创业资源的类型</a:t>
              </a:r>
              <a:endParaRPr kumimoji="0" lang="zh-CN" altLang="en-US" sz="2800" b="1" i="0" u="none" strike="noStrike" kern="0" cap="none" spc="0" normalizeH="0" baseline="0" noProof="0" dirty="0">
                <a:ln>
                  <a:noFill/>
                </a:ln>
                <a:solidFill>
                  <a:schemeClr val="bg1"/>
                </a:solidFill>
                <a:effectLst/>
                <a:uLnTx/>
                <a:uFillTx/>
                <a:cs typeface="+mn-ea"/>
                <a:sym typeface="+mn-lt"/>
              </a:endParaRPr>
            </a:p>
          </p:txBody>
        </p:sp>
        <p:sp>
          <p:nvSpPr>
            <p:cNvPr id="22" name="îṧḻiḍê"/>
            <p:cNvSpPr txBox="1"/>
            <p:nvPr/>
          </p:nvSpPr>
          <p:spPr>
            <a:xfrm>
              <a:off x="6972600" y="2664642"/>
              <a:ext cx="518300" cy="120032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60000"/>
                      <a:lumOff val="40000"/>
                    </a:schemeClr>
                  </a:solidFill>
                  <a:effectLst/>
                  <a:uLnTx/>
                  <a:uFillTx/>
                  <a:cs typeface="+mn-ea"/>
                  <a:sym typeface="+mn-lt"/>
                </a:rPr>
                <a:t>任务一</a:t>
              </a:r>
            </a:p>
          </p:txBody>
        </p:sp>
        <p:cxnSp>
          <p:nvCxnSpPr>
            <p:cNvPr id="24" name="iśľíḑê"/>
            <p:cNvCxnSpPr>
              <a:cxnSpLocks/>
            </p:cNvCxnSpPr>
            <p:nvPr/>
          </p:nvCxnSpPr>
          <p:spPr>
            <a:xfrm flipV="1">
              <a:off x="6735996" y="2989744"/>
              <a:ext cx="0" cy="1445660"/>
            </a:xfrm>
            <a:prstGeom prst="line">
              <a:avLst/>
            </a:prstGeom>
            <a:noFill/>
            <a:ln w="15875" cap="flat" cmpd="sng" algn="ctr">
              <a:solidFill>
                <a:srgbClr val="ED7D31"/>
              </a:solidFill>
              <a:prstDash val="solid"/>
              <a:miter lim="800000"/>
              <a:tailEnd type="oval"/>
            </a:ln>
            <a:effectLst/>
          </p:spPr>
        </p:cxnSp>
      </p:grpSp>
      <p:grpSp>
        <p:nvGrpSpPr>
          <p:cNvPr id="29" name="组合 28">
            <a:extLst>
              <a:ext uri="{FF2B5EF4-FFF2-40B4-BE49-F238E27FC236}">
                <a16:creationId xmlns:a16="http://schemas.microsoft.com/office/drawing/2014/main" id="{CF8DF32F-6435-3F6D-46D2-00996A986BC5}"/>
              </a:ext>
            </a:extLst>
          </p:cNvPr>
          <p:cNvGrpSpPr/>
          <p:nvPr/>
        </p:nvGrpSpPr>
        <p:grpSpPr>
          <a:xfrm>
            <a:off x="6755070" y="2378022"/>
            <a:ext cx="2405236" cy="3544429"/>
            <a:chOff x="7650331" y="2530393"/>
            <a:chExt cx="2405236" cy="3544429"/>
          </a:xfrm>
        </p:grpSpPr>
        <p:sp>
          <p:nvSpPr>
            <p:cNvPr id="25" name="ïSļîḓè"/>
            <p:cNvSpPr/>
            <p:nvPr/>
          </p:nvSpPr>
          <p:spPr>
            <a:xfrm>
              <a:off x="7650331" y="4372116"/>
              <a:ext cx="2405236" cy="1702706"/>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lang="zh-CN" altLang="en-US" sz="2800" b="1" kern="0" dirty="0">
                  <a:solidFill>
                    <a:schemeClr val="bg1"/>
                  </a:solidFill>
                  <a:cs typeface="+mn-ea"/>
                  <a:sym typeface="+mn-lt"/>
                </a:rPr>
                <a:t>学习获取创业资源</a:t>
              </a:r>
              <a:endParaRPr kumimoji="0" lang="zh-CN" altLang="en-US" sz="2800" b="1" i="0" u="none" strike="noStrike" kern="0" cap="none" spc="0" normalizeH="0" baseline="0" noProof="0" dirty="0">
                <a:ln>
                  <a:noFill/>
                </a:ln>
                <a:solidFill>
                  <a:schemeClr val="bg1"/>
                </a:solidFill>
                <a:effectLst/>
                <a:uLnTx/>
                <a:uFillTx/>
                <a:cs typeface="+mn-ea"/>
                <a:sym typeface="+mn-lt"/>
              </a:endParaRPr>
            </a:p>
          </p:txBody>
        </p:sp>
        <p:sp>
          <p:nvSpPr>
            <p:cNvPr id="26" name="ísḷíḍè"/>
            <p:cNvSpPr txBox="1"/>
            <p:nvPr/>
          </p:nvSpPr>
          <p:spPr>
            <a:xfrm>
              <a:off x="8963711" y="2530393"/>
              <a:ext cx="395371" cy="120032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60000"/>
                      <a:lumOff val="40000"/>
                    </a:schemeClr>
                  </a:solidFill>
                  <a:effectLst/>
                  <a:uLnTx/>
                  <a:uFillTx/>
                  <a:cs typeface="+mn-ea"/>
                  <a:sym typeface="+mn-lt"/>
                </a:rPr>
                <a:t>任务二</a:t>
              </a:r>
              <a:endParaRPr kumimoji="0" lang="zh-CN" altLang="en-US" sz="24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cxnSp>
          <p:nvCxnSpPr>
            <p:cNvPr id="28" name="íš1ïdè"/>
            <p:cNvCxnSpPr/>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项目介绍</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文本框 12">
            <a:extLst>
              <a:ext uri="{FF2B5EF4-FFF2-40B4-BE49-F238E27FC236}">
                <a16:creationId xmlns:a16="http://schemas.microsoft.com/office/drawing/2014/main" id="{D155ACBA-D267-5430-B0CD-F83FFF62282A}"/>
              </a:ext>
            </a:extLst>
          </p:cNvPr>
          <p:cNvSpPr txBox="1"/>
          <p:nvPr/>
        </p:nvSpPr>
        <p:spPr>
          <a:xfrm>
            <a:off x="1668496" y="1039008"/>
            <a:ext cx="8762240" cy="1273875"/>
          </a:xfrm>
          <a:prstGeom prst="rect">
            <a:avLst/>
          </a:prstGeom>
          <a:noFill/>
        </p:spPr>
        <p:txBody>
          <a:bodyPr wrap="square">
            <a:spAutoFit/>
          </a:bodyPr>
          <a:lstStyle/>
          <a:p>
            <a:pPr indent="457200">
              <a:lnSpc>
                <a:spcPct val="150000"/>
              </a:lnSpc>
            </a:pPr>
            <a:r>
              <a:rPr lang="zh-CN" altLang="en-US" dirty="0">
                <a:latin typeface="宋体" panose="02010600030101010101" pitchFamily="2" charset="-122"/>
                <a:ea typeface="宋体" panose="02010600030101010101" pitchFamily="2" charset="-122"/>
              </a:rPr>
              <a:t>在做好创业机会识别、创业团队组建等创业准备后，下一步是要获取创业资源。就是要充分地认识自己的优势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在自己所处的环境中</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如何更好地结合社会发展行情以及国家政策</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来获取更多的创业资源</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为顺利开展创业提供良好的保障。</a:t>
            </a:r>
          </a:p>
        </p:txBody>
      </p:sp>
      <p:pic>
        <p:nvPicPr>
          <p:cNvPr id="15" name="图片 14">
            <a:extLst>
              <a:ext uri="{FF2B5EF4-FFF2-40B4-BE49-F238E27FC236}">
                <a16:creationId xmlns:a16="http://schemas.microsoft.com/office/drawing/2014/main" id="{6B4B60E1-A05D-A38C-7E31-EF97F711DA96}"/>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956272" y="2465278"/>
            <a:ext cx="8279455" cy="33326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文本框 2">
            <a:extLst>
              <a:ext uri="{FF2B5EF4-FFF2-40B4-BE49-F238E27FC236}">
                <a16:creationId xmlns:a16="http://schemas.microsoft.com/office/drawing/2014/main" id="{04C59695-283D-B5DB-6E4E-3A70DDADF2CE}"/>
              </a:ext>
            </a:extLst>
          </p:cNvPr>
          <p:cNvSpPr txBox="1"/>
          <p:nvPr/>
        </p:nvSpPr>
        <p:spPr>
          <a:xfrm>
            <a:off x="2557670" y="5999812"/>
            <a:ext cx="6798364" cy="646331"/>
          </a:xfrm>
          <a:prstGeom prst="rect">
            <a:avLst/>
          </a:prstGeom>
          <a:noFill/>
        </p:spPr>
        <p:txBody>
          <a:bodyPr wrap="square">
            <a:spAutoFit/>
          </a:bodyPr>
          <a:lstStyle/>
          <a:p>
            <a:r>
              <a:rPr lang="en-US" altLang="zh-CN" dirty="0">
                <a:hlinkClick r:id="rId3"/>
              </a:rPr>
              <a:t>[</a:t>
            </a:r>
            <a:r>
              <a:rPr lang="zh-CN" altLang="en-US" dirty="0">
                <a:hlinkClick r:id="rId3"/>
              </a:rPr>
              <a:t>海峡两岸</a:t>
            </a:r>
            <a:r>
              <a:rPr lang="en-US" altLang="zh-CN" dirty="0">
                <a:hlinkClick r:id="rId3"/>
              </a:rPr>
              <a:t>]</a:t>
            </a:r>
            <a:r>
              <a:rPr lang="zh-CN" altLang="en-US" dirty="0">
                <a:hlinkClick r:id="rId3"/>
              </a:rPr>
              <a:t>整合各方资源 宁波吸引台湾青年创业</a:t>
            </a:r>
            <a:r>
              <a:rPr lang="en-US" altLang="zh-CN" dirty="0">
                <a:hlinkClick r:id="rId3"/>
              </a:rPr>
              <a:t>_CCTV</a:t>
            </a:r>
            <a:r>
              <a:rPr lang="zh-CN" altLang="en-US" dirty="0">
                <a:hlinkClick r:id="rId3"/>
              </a:rPr>
              <a:t>节目官网</a:t>
            </a:r>
            <a:r>
              <a:rPr lang="en-US" altLang="zh-CN" dirty="0">
                <a:hlinkClick r:id="rId3"/>
              </a:rPr>
              <a:t>-CCTV-4_</a:t>
            </a:r>
            <a:r>
              <a:rPr lang="zh-CN" altLang="en-US" dirty="0">
                <a:hlinkClick r:id="rId3"/>
              </a:rPr>
              <a:t>央视网</a:t>
            </a:r>
            <a:r>
              <a:rPr lang="en-US" altLang="zh-CN" dirty="0">
                <a:hlinkClick r:id="rId3"/>
              </a:rPr>
              <a:t>(cctv.com)</a:t>
            </a:r>
            <a:endParaRPr lang="zh-CN" altLang="en-US" dirty="0"/>
          </a:p>
        </p:txBody>
      </p:sp>
    </p:spTree>
    <p:extLst>
      <p:ext uri="{BB962C8B-B14F-4D97-AF65-F5344CB8AC3E}">
        <p14:creationId xmlns:p14="http://schemas.microsoft.com/office/powerpoint/2010/main" val="250710346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869795" y="1663400"/>
            <a:ext cx="10452409" cy="26741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5400" spc="300" dirty="0">
                <a:solidFill>
                  <a:schemeClr val="accent6">
                    <a:lumMod val="60000"/>
                    <a:lumOff val="40000"/>
                  </a:schemeClr>
                </a:solidFill>
                <a:latin typeface="+mn-lt"/>
                <a:ea typeface="+mn-ea"/>
                <a:cs typeface="+mn-ea"/>
                <a:sym typeface="+mn-lt"/>
              </a:rPr>
              <a:t>任务一 </a:t>
            </a:r>
            <a:endParaRPr lang="en-US" altLang="zh-CN" sz="5400" spc="300" dirty="0">
              <a:solidFill>
                <a:schemeClr val="accent6">
                  <a:lumMod val="60000"/>
                  <a:lumOff val="40000"/>
                </a:schemeClr>
              </a:solidFill>
              <a:latin typeface="+mn-lt"/>
              <a:ea typeface="+mn-ea"/>
              <a:cs typeface="+mn-ea"/>
              <a:sym typeface="+mn-lt"/>
            </a:endParaRPr>
          </a:p>
          <a:p>
            <a:pPr lvl="0" algn="ctr">
              <a:lnSpc>
                <a:spcPct val="50000"/>
              </a:lnSpc>
            </a:pPr>
            <a:endParaRPr lang="en-US" altLang="zh-CN" sz="6600" spc="300" dirty="0">
              <a:solidFill>
                <a:schemeClr val="accent6">
                  <a:lumMod val="60000"/>
                  <a:lumOff val="40000"/>
                </a:schemeClr>
              </a:solidFill>
              <a:latin typeface="+mn-lt"/>
              <a:ea typeface="+mn-ea"/>
              <a:cs typeface="+mn-ea"/>
              <a:sym typeface="+mn-lt"/>
            </a:endParaRPr>
          </a:p>
          <a:p>
            <a:pPr lvl="0" algn="ctr"/>
            <a:r>
              <a:rPr lang="zh-CN" altLang="en-US" sz="6600" spc="300" dirty="0">
                <a:solidFill>
                  <a:schemeClr val="accent6">
                    <a:lumMod val="60000"/>
                    <a:lumOff val="40000"/>
                  </a:schemeClr>
                </a:solidFill>
                <a:latin typeface="+mn-lt"/>
                <a:ea typeface="+mn-ea"/>
                <a:cs typeface="+mn-ea"/>
                <a:sym typeface="+mn-lt"/>
              </a:rPr>
              <a:t>了解创业资源</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任务目标</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34" name="矩形 33">
            <a:extLst>
              <a:ext uri="{FF2B5EF4-FFF2-40B4-BE49-F238E27FC236}">
                <a16:creationId xmlns:a16="http://schemas.microsoft.com/office/drawing/2014/main" id="{A014D60C-C3D3-ADD4-E527-2F6234A301F5}"/>
              </a:ext>
            </a:extLst>
          </p:cNvPr>
          <p:cNvSpPr/>
          <p:nvPr/>
        </p:nvSpPr>
        <p:spPr>
          <a:xfrm>
            <a:off x="1477385" y="1190623"/>
            <a:ext cx="9768114" cy="4826000"/>
          </a:xfrm>
          <a:prstGeom prst="rect">
            <a:avLst/>
          </a:prstGeom>
          <a:solidFill>
            <a:schemeClr val="bg1"/>
          </a:soli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042A3654-CE88-05FA-B7CB-C832C50702EF}"/>
              </a:ext>
            </a:extLst>
          </p:cNvPr>
          <p:cNvGrpSpPr/>
          <p:nvPr/>
        </p:nvGrpSpPr>
        <p:grpSpPr>
          <a:xfrm>
            <a:off x="1863035" y="3982775"/>
            <a:ext cx="4356000" cy="1044001"/>
            <a:chOff x="1885453" y="4164458"/>
            <a:chExt cx="6338669" cy="531640"/>
          </a:xfrm>
        </p:grpSpPr>
        <p:sp>
          <p:nvSpPr>
            <p:cNvPr id="27" name="箭头: 五边形 26">
              <a:extLst>
                <a:ext uri="{FF2B5EF4-FFF2-40B4-BE49-F238E27FC236}">
                  <a16:creationId xmlns:a16="http://schemas.microsoft.com/office/drawing/2014/main" id="{9F3EC6F8-2E60-B390-2D82-F4843216ED34}"/>
                </a:ext>
              </a:extLst>
            </p:cNvPr>
            <p:cNvSpPr/>
            <p:nvPr/>
          </p:nvSpPr>
          <p:spPr>
            <a:xfrm>
              <a:off x="1885453" y="4164458"/>
              <a:ext cx="6338669" cy="531640"/>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2AC6805A-A121-18DF-0F9E-2D605911DDD0}"/>
                </a:ext>
              </a:extLst>
            </p:cNvPr>
            <p:cNvSpPr txBox="1"/>
            <p:nvPr/>
          </p:nvSpPr>
          <p:spPr>
            <a:xfrm>
              <a:off x="1885454" y="4315258"/>
              <a:ext cx="5727289" cy="235095"/>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(2)</a:t>
              </a:r>
              <a:r>
                <a:rPr lang="zh-CN" altLang="en-US" dirty="0">
                  <a:solidFill>
                    <a:schemeClr val="accent2">
                      <a:lumMod val="75000"/>
                    </a:schemeClr>
                  </a:solidFill>
                </a:rPr>
                <a:t>熟悉创业资源的种类</a:t>
              </a:r>
            </a:p>
          </p:txBody>
        </p:sp>
      </p:grpSp>
      <p:grpSp>
        <p:nvGrpSpPr>
          <p:cNvPr id="30" name="组合 29">
            <a:extLst>
              <a:ext uri="{FF2B5EF4-FFF2-40B4-BE49-F238E27FC236}">
                <a16:creationId xmlns:a16="http://schemas.microsoft.com/office/drawing/2014/main" id="{95D09FBE-12C3-5689-DD5B-EAE8C7A6E3D5}"/>
              </a:ext>
            </a:extLst>
          </p:cNvPr>
          <p:cNvGrpSpPr/>
          <p:nvPr/>
        </p:nvGrpSpPr>
        <p:grpSpPr>
          <a:xfrm>
            <a:off x="1876369" y="2329097"/>
            <a:ext cx="4356000" cy="1044000"/>
            <a:chOff x="1801994" y="1720268"/>
            <a:chExt cx="5641850" cy="618018"/>
          </a:xfrm>
        </p:grpSpPr>
        <p:sp>
          <p:nvSpPr>
            <p:cNvPr id="25" name="箭头: 五边形 24">
              <a:extLst>
                <a:ext uri="{FF2B5EF4-FFF2-40B4-BE49-F238E27FC236}">
                  <a16:creationId xmlns:a16="http://schemas.microsoft.com/office/drawing/2014/main" id="{EA68EA73-9758-2029-0A3E-B0221AED4DE9}"/>
                </a:ext>
              </a:extLst>
            </p:cNvPr>
            <p:cNvSpPr/>
            <p:nvPr/>
          </p:nvSpPr>
          <p:spPr>
            <a:xfrm>
              <a:off x="1801994" y="1720268"/>
              <a:ext cx="5641850" cy="618018"/>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6C06C03-0DA4-51DA-BD6C-3DA18848A14D}"/>
                </a:ext>
              </a:extLst>
            </p:cNvPr>
            <p:cNvSpPr txBox="1"/>
            <p:nvPr/>
          </p:nvSpPr>
          <p:spPr>
            <a:xfrm>
              <a:off x="1885453" y="1888136"/>
              <a:ext cx="5440391" cy="273292"/>
            </a:xfrm>
            <a:prstGeom prst="rect">
              <a:avLst/>
            </a:prstGeom>
            <a:noFill/>
            <a:ln>
              <a:noFill/>
            </a:ln>
          </p:spPr>
          <p:txBody>
            <a:bodyPr wrap="square">
              <a:spAutoFit/>
            </a:bodyPr>
            <a:lstStyle/>
            <a:p>
              <a:r>
                <a:rPr lang="en-US" altLang="zh-CN" sz="2400" b="1" dirty="0">
                  <a:solidFill>
                    <a:schemeClr val="accent2">
                      <a:lumMod val="75000"/>
                    </a:schemeClr>
                  </a:solidFill>
                  <a:latin typeface="宋体" panose="02010600030101010101" pitchFamily="2" charset="-122"/>
                  <a:ea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rPr>
                <a:t>理解创业资源的概念</a:t>
              </a:r>
            </a:p>
          </p:txBody>
        </p:sp>
      </p:grpSp>
      <p:pic>
        <p:nvPicPr>
          <p:cNvPr id="3" name="图片 2">
            <a:extLst>
              <a:ext uri="{FF2B5EF4-FFF2-40B4-BE49-F238E27FC236}">
                <a16:creationId xmlns:a16="http://schemas.microsoft.com/office/drawing/2014/main" id="{74F0D203-6FBD-D585-1918-6C62B6FCACFC}"/>
              </a:ext>
            </a:extLst>
          </p:cNvPr>
          <p:cNvPicPr>
            <a:picLocks/>
          </p:cNvPicPr>
          <p:nvPr/>
        </p:nvPicPr>
        <p:blipFill>
          <a:blip r:embed="rId2" cstate="print">
            <a:alphaModFix amt="85000"/>
            <a:extLst>
              <a:ext uri="{28A0092B-C50C-407E-A947-70E740481C1C}">
                <a14:useLocalDpi xmlns:a14="http://schemas.microsoft.com/office/drawing/2010/main" val="0"/>
              </a:ext>
            </a:extLst>
          </a:blip>
          <a:stretch>
            <a:fillRect/>
          </a:stretch>
        </p:blipFill>
        <p:spPr>
          <a:xfrm>
            <a:off x="6508769" y="2049463"/>
            <a:ext cx="4143375" cy="3267075"/>
          </a:xfrm>
          <a:prstGeom prst="rect">
            <a:avLst/>
          </a:prstGeom>
        </p:spPr>
      </p:pic>
    </p:spTree>
    <p:extLst>
      <p:ext uri="{BB962C8B-B14F-4D97-AF65-F5344CB8AC3E}">
        <p14:creationId xmlns:p14="http://schemas.microsoft.com/office/powerpoint/2010/main" val="1890488175"/>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4338626"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步骤一 </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认识创业资源</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sp>
        <p:nvSpPr>
          <p:cNvPr id="3" name="文本框 2">
            <a:extLst>
              <a:ext uri="{FF2B5EF4-FFF2-40B4-BE49-F238E27FC236}">
                <a16:creationId xmlns:a16="http://schemas.microsoft.com/office/drawing/2014/main" id="{082838DE-C32A-52CD-E779-621A84C576AA}"/>
              </a:ext>
            </a:extLst>
          </p:cNvPr>
          <p:cNvSpPr txBox="1"/>
          <p:nvPr/>
        </p:nvSpPr>
        <p:spPr>
          <a:xfrm>
            <a:off x="1959586" y="2263774"/>
            <a:ext cx="3817816" cy="509118"/>
          </a:xfrm>
          <a:prstGeom prst="rect">
            <a:avLst/>
          </a:prstGeom>
          <a:noFill/>
        </p:spPr>
        <p:txBody>
          <a:bodyPr wrap="square">
            <a:spAutoFit/>
          </a:bodyPr>
          <a:lstStyle>
            <a:defPPr>
              <a:defRPr lang="zh-CN"/>
            </a:defPPr>
            <a:lvl1pPr algn="ctr">
              <a:lnSpc>
                <a:spcPct val="130000"/>
              </a:lnSpc>
              <a:defRPr sz="2400" b="1">
                <a:solidFill>
                  <a:schemeClr val="accent2">
                    <a:lumMod val="50000"/>
                  </a:schemeClr>
                </a:solidFill>
                <a:latin typeface="宋体" panose="02010600030101010101" pitchFamily="2" charset="-122"/>
                <a:ea typeface="宋体" panose="02010600030101010101" pitchFamily="2" charset="-122"/>
              </a:defRPr>
            </a:lvl1pPr>
          </a:lstStyle>
          <a:p>
            <a:endParaRPr lang="zh-CN" altLang="en-US" dirty="0"/>
          </a:p>
        </p:txBody>
      </p:sp>
      <p:grpSp>
        <p:nvGrpSpPr>
          <p:cNvPr id="12" name="组合 11">
            <a:extLst>
              <a:ext uri="{FF2B5EF4-FFF2-40B4-BE49-F238E27FC236}">
                <a16:creationId xmlns:a16="http://schemas.microsoft.com/office/drawing/2014/main" id="{B76C9B9E-85A5-2B54-535A-F9736D2ECFFD}"/>
              </a:ext>
            </a:extLst>
          </p:cNvPr>
          <p:cNvGrpSpPr/>
          <p:nvPr/>
        </p:nvGrpSpPr>
        <p:grpSpPr>
          <a:xfrm>
            <a:off x="2235357" y="1532242"/>
            <a:ext cx="7575826" cy="4286420"/>
            <a:chOff x="1582688" y="1437900"/>
            <a:chExt cx="7575826" cy="4286420"/>
          </a:xfrm>
        </p:grpSpPr>
        <p:sp>
          <p:nvSpPr>
            <p:cNvPr id="7" name="文本框 6">
              <a:extLst>
                <a:ext uri="{FF2B5EF4-FFF2-40B4-BE49-F238E27FC236}">
                  <a16:creationId xmlns:a16="http://schemas.microsoft.com/office/drawing/2014/main" id="{F07FFDB2-B9BF-3815-6A8E-D236630EAEC1}"/>
                </a:ext>
              </a:extLst>
            </p:cNvPr>
            <p:cNvSpPr txBox="1"/>
            <p:nvPr/>
          </p:nvSpPr>
          <p:spPr>
            <a:xfrm>
              <a:off x="1638193" y="1794481"/>
              <a:ext cx="7520321" cy="943528"/>
            </a:xfrm>
            <a:prstGeom prst="rect">
              <a:avLst/>
            </a:prstGeom>
            <a:noFill/>
          </p:spPr>
          <p:txBody>
            <a:bodyPr wrap="square">
              <a:spAutoFit/>
            </a:bodyPr>
            <a:lstStyle/>
            <a:p>
              <a:pPr indent="457200">
                <a:lnSpc>
                  <a:spcPct val="150000"/>
                </a:lnSpc>
              </a:pPr>
              <a:r>
                <a:rPr lang="zh-CN" altLang="en-US" sz="2000" dirty="0">
                  <a:latin typeface="宋体" panose="02010600030101010101" pitchFamily="2" charset="-122"/>
                  <a:ea typeface="宋体" panose="02010600030101010101" pitchFamily="2" charset="-122"/>
                </a:rPr>
                <a:t>创业资源是指企业创立及成长过程中所需要的各种生产要素和支撑条件，是新创企业在创造价值过程中所需要的特定资产。</a:t>
              </a:r>
              <a:endParaRPr lang="en-US" altLang="zh-CN" sz="2000" dirty="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175F35DD-4271-154E-BC0F-91825C5EE5E9}"/>
                </a:ext>
              </a:extLst>
            </p:cNvPr>
            <p:cNvSpPr txBox="1"/>
            <p:nvPr/>
          </p:nvSpPr>
          <p:spPr>
            <a:xfrm>
              <a:off x="1638193" y="2841800"/>
              <a:ext cx="3224093" cy="288252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rPr>
                <a:t>二、创业资源的种类</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solidFill>
                    <a:schemeClr val="accent2">
                      <a:lumMod val="50000"/>
                    </a:schemeClr>
                  </a:solidFill>
                  <a:latin typeface="宋体" panose="02010600030101010101" pitchFamily="2" charset="-122"/>
                  <a:ea typeface="宋体" panose="02010600030101010101" pitchFamily="2" charset="-122"/>
                </a:rPr>
                <a:t>（一）人力资源</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solidFill>
                    <a:schemeClr val="accent2">
                      <a:lumMod val="50000"/>
                    </a:schemeClr>
                  </a:solidFill>
                  <a:latin typeface="宋体" panose="02010600030101010101" pitchFamily="2" charset="-122"/>
                  <a:ea typeface="宋体" panose="02010600030101010101" pitchFamily="2" charset="-122"/>
                </a:rPr>
                <a:t>（二）财务资源</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solidFill>
                    <a:schemeClr val="accent2">
                      <a:lumMod val="50000"/>
                    </a:schemeClr>
                  </a:solidFill>
                  <a:latin typeface="宋体" panose="02010600030101010101" pitchFamily="2" charset="-122"/>
                  <a:ea typeface="宋体" panose="02010600030101010101" pitchFamily="2" charset="-122"/>
                </a:rPr>
                <a:t>（三）物质资源</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solidFill>
                    <a:schemeClr val="accent2">
                      <a:lumMod val="50000"/>
                    </a:schemeClr>
                  </a:solidFill>
                  <a:latin typeface="宋体" panose="02010600030101010101" pitchFamily="2" charset="-122"/>
                  <a:ea typeface="宋体" panose="02010600030101010101" pitchFamily="2" charset="-122"/>
                </a:rPr>
                <a:t>（四）技术资源</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solidFill>
                    <a:schemeClr val="accent2">
                      <a:lumMod val="50000"/>
                    </a:schemeClr>
                  </a:solidFill>
                  <a:latin typeface="宋体" panose="02010600030101010101" pitchFamily="2" charset="-122"/>
                  <a:ea typeface="宋体" panose="02010600030101010101" pitchFamily="2" charset="-122"/>
                </a:rPr>
                <a:t>（五）组织资源</a:t>
              </a:r>
              <a:endParaRPr lang="en-US" altLang="zh-CN" sz="2000" dirty="0">
                <a:solidFill>
                  <a:schemeClr val="accent2">
                    <a:lumMod val="50000"/>
                  </a:schemeClr>
                </a:solidFill>
                <a:latin typeface="宋体" panose="02010600030101010101" pitchFamily="2" charset="-122"/>
                <a:ea typeface="宋体" panose="02010600030101010101" pitchFamily="2" charset="-122"/>
              </a:endParaRPr>
            </a:p>
          </p:txBody>
        </p:sp>
        <p:sp>
          <p:nvSpPr>
            <p:cNvPr id="11" name="文本框 10">
              <a:extLst>
                <a:ext uri="{FF2B5EF4-FFF2-40B4-BE49-F238E27FC236}">
                  <a16:creationId xmlns:a16="http://schemas.microsoft.com/office/drawing/2014/main" id="{7754863E-7D09-AE9A-1431-FA4D3345CDF8}"/>
                </a:ext>
              </a:extLst>
            </p:cNvPr>
            <p:cNvSpPr txBox="1"/>
            <p:nvPr/>
          </p:nvSpPr>
          <p:spPr>
            <a:xfrm>
              <a:off x="1582688" y="1437900"/>
              <a:ext cx="4076968" cy="504369"/>
            </a:xfrm>
            <a:prstGeom prst="rect">
              <a:avLst/>
            </a:prstGeom>
            <a:noFill/>
          </p:spPr>
          <p:txBody>
            <a:bodyPr wrap="square">
              <a:spAutoFit/>
            </a:bodyPr>
            <a:lstStyle/>
            <a:p>
              <a:pPr marL="0" marR="0" lvl="0" algn="l" defTabSz="914400" rtl="0" eaLnBrk="1" fontAlgn="auto" latinLnBrk="0" hangingPunct="1">
                <a:lnSpc>
                  <a:spcPct val="130000"/>
                </a:lnSpc>
                <a:spcBef>
                  <a:spcPts val="0"/>
                </a:spcBef>
                <a:spcAft>
                  <a:spcPts val="0"/>
                </a:spcAft>
                <a:buClrTx/>
                <a:buSzTx/>
                <a:buFontTx/>
                <a:buNone/>
                <a:tabLst/>
                <a:defRPr/>
              </a:pPr>
              <a:r>
                <a:rPr lang="zh-CN" altLang="en-US" sz="2400" b="1" dirty="0">
                  <a:solidFill>
                    <a:srgbClr val="ED7D31"/>
                  </a:solidFill>
                  <a:latin typeface="宋体" panose="02010600030101010101" pitchFamily="2" charset="-122"/>
                  <a:ea typeface="宋体" panose="02010600030101010101" pitchFamily="2" charset="-122"/>
                </a:rPr>
                <a:t>一、创业资源的概念</a:t>
              </a:r>
              <a:endParaRPr kumimoji="0" lang="en-US" altLang="zh-CN" sz="2400" b="1" i="0" u="none" strike="noStrike" kern="1200" cap="none" spc="0" normalizeH="0" baseline="0" noProof="0" dirty="0">
                <a:ln>
                  <a:noFill/>
                </a:ln>
                <a:solidFill>
                  <a:srgbClr val="ED7D31"/>
                </a:solidFill>
                <a:effectLst/>
                <a:uLnTx/>
                <a:uFillTx/>
                <a:latin typeface="宋体" panose="02010600030101010101" pitchFamily="2" charset="-122"/>
                <a:ea typeface="宋体" panose="02010600030101010101" pitchFamily="2" charset="-122"/>
                <a:cs typeface="+mn-cs"/>
              </a:endParaRPr>
            </a:p>
          </p:txBody>
        </p:sp>
      </p:grpSp>
      <p:pic>
        <p:nvPicPr>
          <p:cNvPr id="14" name="图片 13">
            <a:extLst>
              <a:ext uri="{FF2B5EF4-FFF2-40B4-BE49-F238E27FC236}">
                <a16:creationId xmlns:a16="http://schemas.microsoft.com/office/drawing/2014/main" id="{4777BF43-7C1D-6E68-5B85-AA61821ADFBE}"/>
              </a:ext>
            </a:extLst>
          </p:cNvPr>
          <p:cNvPicPr>
            <a:picLocks noChangeAspect="1"/>
          </p:cNvPicPr>
          <p:nvPr/>
        </p:nvPicPr>
        <p:blipFill>
          <a:blip r:embed="rId2"/>
          <a:stretch>
            <a:fillRect/>
          </a:stretch>
        </p:blipFill>
        <p:spPr>
          <a:xfrm>
            <a:off x="5638326" y="3000055"/>
            <a:ext cx="3730645" cy="2818607"/>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nvSpPr>
        <p:spPr>
          <a:xfrm rot="248774">
            <a:off x="508136" y="409584"/>
            <a:ext cx="518539" cy="518546"/>
          </a:xfrm>
          <a:prstGeom prst="donut">
            <a:avLst>
              <a:gd name="adj" fmla="val 17306"/>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5" name="íSľïḑe"/>
          <p:cNvSpPr txBox="1"/>
          <p:nvPr/>
        </p:nvSpPr>
        <p:spPr>
          <a:xfrm>
            <a:off x="1044743" y="242416"/>
            <a:ext cx="4338626" cy="80021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1800" kern="0" dirty="0">
                <a:solidFill>
                  <a:schemeClr val="accent6">
                    <a:lumMod val="60000"/>
                    <a:lumOff val="40000"/>
                  </a:schemeClr>
                </a:solidFill>
                <a:cs typeface="+mn-ea"/>
                <a:sym typeface="+mn-lt"/>
              </a:rPr>
              <a:t>步骤二</a:t>
            </a:r>
            <a:endParaRPr lang="en-US" altLang="zh-CN" sz="1800" kern="0" dirty="0">
              <a:solidFill>
                <a:schemeClr val="accent6">
                  <a:lumMod val="60000"/>
                  <a:lumOff val="40000"/>
                </a:schemeClr>
              </a:solidFill>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6">
                    <a:lumMod val="60000"/>
                    <a:lumOff val="40000"/>
                  </a:schemeClr>
                </a:solidFill>
                <a:cs typeface="+mn-ea"/>
                <a:sym typeface="+mn-lt"/>
              </a:rPr>
              <a:t>开展创业实践</a:t>
            </a:r>
            <a:endParaRPr kumimoji="0" lang="zh-CN" altLang="en-US" sz="2800" b="1" i="0" u="none" strike="noStrike" kern="0" cap="none" spc="0" normalizeH="0" baseline="0" noProof="0" dirty="0">
              <a:ln>
                <a:noFill/>
              </a:ln>
              <a:solidFill>
                <a:schemeClr val="accent6">
                  <a:lumMod val="60000"/>
                  <a:lumOff val="40000"/>
                </a:schemeClr>
              </a:solidFill>
              <a:effectLst/>
              <a:uLnTx/>
              <a:uFillTx/>
              <a:cs typeface="+mn-ea"/>
              <a:sym typeface="+mn-lt"/>
            </a:endParaRPr>
          </a:p>
        </p:txBody>
      </p:sp>
      <p:grpSp>
        <p:nvGrpSpPr>
          <p:cNvPr id="11" name="组合 10">
            <a:extLst>
              <a:ext uri="{FF2B5EF4-FFF2-40B4-BE49-F238E27FC236}">
                <a16:creationId xmlns:a16="http://schemas.microsoft.com/office/drawing/2014/main" id="{5187B978-DE1E-20D5-C321-70C32E755AEA}"/>
              </a:ext>
            </a:extLst>
          </p:cNvPr>
          <p:cNvGrpSpPr/>
          <p:nvPr/>
        </p:nvGrpSpPr>
        <p:grpSpPr>
          <a:xfrm>
            <a:off x="2203726" y="1345842"/>
            <a:ext cx="7890753" cy="5049762"/>
            <a:chOff x="2170352" y="2303127"/>
            <a:chExt cx="6032198" cy="5753251"/>
          </a:xfrm>
        </p:grpSpPr>
        <p:sp>
          <p:nvSpPr>
            <p:cNvPr id="12" name="云形 11">
              <a:extLst>
                <a:ext uri="{FF2B5EF4-FFF2-40B4-BE49-F238E27FC236}">
                  <a16:creationId xmlns:a16="http://schemas.microsoft.com/office/drawing/2014/main" id="{D2D1F43A-9EA4-617B-17AD-CC78EC5AEE84}"/>
                </a:ext>
              </a:extLst>
            </p:cNvPr>
            <p:cNvSpPr/>
            <p:nvPr/>
          </p:nvSpPr>
          <p:spPr>
            <a:xfrm>
              <a:off x="2170352" y="2303127"/>
              <a:ext cx="6032198" cy="5753251"/>
            </a:xfrm>
            <a:prstGeom prst="cloud">
              <a:avLst/>
            </a:prstGeom>
            <a:solidFill>
              <a:schemeClr val="accent6">
                <a:lumMod val="20000"/>
                <a:lumOff val="80000"/>
              </a:schemeClr>
            </a:solidFill>
            <a:ln>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7F25530-E52A-1CD8-89A3-DA940EF6FC83}"/>
                </a:ext>
              </a:extLst>
            </p:cNvPr>
            <p:cNvSpPr txBox="1"/>
            <p:nvPr/>
          </p:nvSpPr>
          <p:spPr>
            <a:xfrm>
              <a:off x="3163592" y="3613026"/>
              <a:ext cx="4552055" cy="2126932"/>
            </a:xfrm>
            <a:prstGeom prst="rect">
              <a:avLst/>
            </a:prstGeom>
            <a:noFill/>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0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0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）如何正确认识创业资源？</a:t>
              </a:r>
              <a:endParaRPr kumimoji="0" lang="en-US" altLang="zh-CN" sz="20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2</a:t>
              </a:r>
              <a:r>
                <a:rPr lang="zh-CN" altLang="en-US" sz="2000" dirty="0">
                  <a:solidFill>
                    <a:prstClr val="black"/>
                  </a:solidFill>
                  <a:latin typeface="宋体" panose="02010600030101010101" pitchFamily="2" charset="-122"/>
                  <a:ea typeface="宋体" panose="02010600030101010101" pitchFamily="2" charset="-122"/>
                </a:rPr>
                <a:t>）请根据所学的创业资源的概念与分类</a:t>
              </a:r>
              <a:r>
                <a:rPr lang="en-US" altLang="zh-CN" sz="2000" dirty="0">
                  <a:solidFill>
                    <a:prstClr val="black"/>
                  </a:solidFill>
                  <a:latin typeface="宋体" panose="02010600030101010101" pitchFamily="2" charset="-122"/>
                  <a:ea typeface="宋体" panose="02010600030101010101" pitchFamily="2" charset="-122"/>
                </a:rPr>
                <a:t>,</a:t>
              </a:r>
              <a:r>
                <a:rPr lang="zh-CN" altLang="en-US" sz="2000" dirty="0">
                  <a:solidFill>
                    <a:prstClr val="black"/>
                  </a:solidFill>
                  <a:latin typeface="宋体" panose="02010600030101010101" pitchFamily="2" charset="-122"/>
                  <a:ea typeface="宋体" panose="02010600030101010101" pitchFamily="2" charset="-122"/>
                </a:rPr>
                <a:t>盘点自己拥有的创业资源，并思考基于自己创业资源可以开展什么项目的创业。</a:t>
              </a:r>
              <a:endParaRPr kumimoji="0" lang="en-US" altLang="zh-CN" sz="20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Tree>
    <p:extLst>
      <p:ext uri="{BB962C8B-B14F-4D97-AF65-F5344CB8AC3E}">
        <p14:creationId xmlns:p14="http://schemas.microsoft.com/office/powerpoint/2010/main" val="21865724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938646" y="1164867"/>
            <a:ext cx="8314708" cy="26741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5400" spc="300" dirty="0">
                <a:solidFill>
                  <a:schemeClr val="accent6">
                    <a:lumMod val="60000"/>
                    <a:lumOff val="40000"/>
                  </a:schemeClr>
                </a:solidFill>
                <a:latin typeface="+mn-lt"/>
                <a:ea typeface="+mn-ea"/>
                <a:cs typeface="+mn-ea"/>
                <a:sym typeface="+mn-lt"/>
              </a:rPr>
              <a:t>任务二</a:t>
            </a:r>
            <a:endParaRPr lang="en-US" altLang="zh-CN" sz="5400" spc="300" dirty="0">
              <a:solidFill>
                <a:schemeClr val="accent6">
                  <a:lumMod val="60000"/>
                  <a:lumOff val="40000"/>
                </a:schemeClr>
              </a:solidFill>
              <a:latin typeface="+mn-lt"/>
              <a:ea typeface="+mn-ea"/>
              <a:cs typeface="+mn-ea"/>
              <a:sym typeface="+mn-lt"/>
            </a:endParaRPr>
          </a:p>
          <a:p>
            <a:pPr lvl="0" algn="ctr">
              <a:lnSpc>
                <a:spcPct val="50000"/>
              </a:lnSpc>
            </a:pPr>
            <a:endParaRPr lang="en-US" altLang="zh-CN" sz="6600" spc="300" dirty="0">
              <a:solidFill>
                <a:schemeClr val="accent6">
                  <a:lumMod val="60000"/>
                  <a:lumOff val="40000"/>
                </a:schemeClr>
              </a:solidFill>
              <a:latin typeface="+mn-lt"/>
              <a:ea typeface="+mn-ea"/>
              <a:cs typeface="+mn-ea"/>
              <a:sym typeface="+mn-lt"/>
            </a:endParaRPr>
          </a:p>
          <a:p>
            <a:pPr lvl="0" algn="ctr"/>
            <a:r>
              <a:rPr lang="zh-CN" altLang="en-US" sz="6600" spc="300" dirty="0">
                <a:solidFill>
                  <a:schemeClr val="accent6">
                    <a:lumMod val="60000"/>
                    <a:lumOff val="40000"/>
                  </a:schemeClr>
                </a:solidFill>
                <a:latin typeface="+mn-lt"/>
                <a:ea typeface="+mn-ea"/>
                <a:cs typeface="+mn-ea"/>
                <a:sym typeface="+mn-lt"/>
              </a:rPr>
              <a:t>学习获取创业资源</a:t>
            </a:r>
          </a:p>
        </p:txBody>
      </p:sp>
    </p:spTree>
    <p:extLst>
      <p:ext uri="{BB962C8B-B14F-4D97-AF65-F5344CB8AC3E}">
        <p14:creationId xmlns:p14="http://schemas.microsoft.com/office/powerpoint/2010/main" val="262502033"/>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6CCC217-93E1-A2BF-2818-8C87EA6727AC}"/>
              </a:ext>
            </a:extLst>
          </p:cNvPr>
          <p:cNvSpPr/>
          <p:nvPr/>
        </p:nvSpPr>
        <p:spPr>
          <a:xfrm>
            <a:off x="1660080" y="1330282"/>
            <a:ext cx="9585419" cy="4898571"/>
          </a:xfrm>
          <a:prstGeom prst="roundRect">
            <a:avLst/>
          </a:prstGeom>
          <a:solidFill>
            <a:srgbClr val="F2FAF5"/>
          </a:solidFill>
          <a:ln>
            <a:solidFill>
              <a:schemeClr val="accent6">
                <a:lumMod val="20000"/>
                <a:lumOff val="80000"/>
              </a:schemeClr>
            </a:solidFill>
          </a:ln>
          <a:effectLst>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4050" y="178727"/>
            <a:ext cx="7688736" cy="707886"/>
          </a:xfrm>
          <a:prstGeom prst="rect">
            <a:avLst/>
          </a:prstGeom>
          <a:noFill/>
        </p:spPr>
        <p:txBody>
          <a:bodyPr wrap="square">
            <a:spAutoFit/>
          </a:bodyPr>
          <a:lstStyle/>
          <a:p>
            <a:pPr algn="ctr"/>
            <a:r>
              <a:rPr lang="zh-CN" altLang="en-US" sz="4000" dirty="0">
                <a:solidFill>
                  <a:schemeClr val="accent6">
                    <a:lumMod val="60000"/>
                    <a:lumOff val="40000"/>
                  </a:schemeClr>
                </a:solidFill>
                <a:cs typeface="+mn-ea"/>
                <a:sym typeface="+mn-lt"/>
              </a:rPr>
              <a:t>任务目标</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nvSpPr>
          <p:spPr>
            <a:xfrm>
              <a:off x="687750" y="148357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nvSpPr>
          <p:spPr>
            <a:xfrm>
              <a:off x="687750" y="1290111"/>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nvSpPr>
          <p:spPr>
            <a:xfrm>
              <a:off x="687750" y="1096650"/>
              <a:ext cx="64500" cy="64500"/>
            </a:xfrm>
            <a:prstGeom prst="ellipse">
              <a:avLst/>
            </a:prstGeom>
            <a:grp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29" name="组合 28">
            <a:extLst>
              <a:ext uri="{FF2B5EF4-FFF2-40B4-BE49-F238E27FC236}">
                <a16:creationId xmlns:a16="http://schemas.microsoft.com/office/drawing/2014/main" id="{E29BF653-3C86-D0B2-FE84-6CD6E8433535}"/>
              </a:ext>
            </a:extLst>
          </p:cNvPr>
          <p:cNvGrpSpPr/>
          <p:nvPr/>
        </p:nvGrpSpPr>
        <p:grpSpPr>
          <a:xfrm>
            <a:off x="2219838" y="3238657"/>
            <a:ext cx="5645325" cy="612000"/>
            <a:chOff x="1801996" y="2927505"/>
            <a:chExt cx="4500276" cy="861771"/>
          </a:xfrm>
        </p:grpSpPr>
        <p:sp>
          <p:nvSpPr>
            <p:cNvPr id="26" name="箭头: 五边形 25">
              <a:extLst>
                <a:ext uri="{FF2B5EF4-FFF2-40B4-BE49-F238E27FC236}">
                  <a16:creationId xmlns:a16="http://schemas.microsoft.com/office/drawing/2014/main" id="{F0CAEEEA-4183-6C3E-3359-28D072B2E679}"/>
                </a:ext>
              </a:extLst>
            </p:cNvPr>
            <p:cNvSpPr/>
            <p:nvPr/>
          </p:nvSpPr>
          <p:spPr>
            <a:xfrm>
              <a:off x="1801996" y="2927505"/>
              <a:ext cx="4500276" cy="861771"/>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2A7F7D9-6E7D-668A-0F37-4A1EFDAB3279}"/>
                </a:ext>
              </a:extLst>
            </p:cNvPr>
            <p:cNvSpPr txBox="1"/>
            <p:nvPr/>
          </p:nvSpPr>
          <p:spPr>
            <a:xfrm>
              <a:off x="1885454" y="3006748"/>
              <a:ext cx="4049485" cy="650081"/>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(2)</a:t>
              </a:r>
              <a:r>
                <a:rPr lang="zh-CN" altLang="en-US" dirty="0">
                  <a:solidFill>
                    <a:schemeClr val="accent2">
                      <a:lumMod val="75000"/>
                    </a:schemeClr>
                  </a:solidFill>
                </a:rPr>
                <a:t>学习如何整合创业资源。</a:t>
              </a:r>
            </a:p>
          </p:txBody>
        </p:sp>
      </p:grpSp>
      <p:grpSp>
        <p:nvGrpSpPr>
          <p:cNvPr id="30" name="组合 29">
            <a:extLst>
              <a:ext uri="{FF2B5EF4-FFF2-40B4-BE49-F238E27FC236}">
                <a16:creationId xmlns:a16="http://schemas.microsoft.com/office/drawing/2014/main" id="{95D09FBE-12C3-5689-DD5B-EAE8C7A6E3D5}"/>
              </a:ext>
            </a:extLst>
          </p:cNvPr>
          <p:cNvGrpSpPr/>
          <p:nvPr/>
        </p:nvGrpSpPr>
        <p:grpSpPr>
          <a:xfrm>
            <a:off x="2219838" y="2034878"/>
            <a:ext cx="5645325" cy="615456"/>
            <a:chOff x="1801995" y="1720268"/>
            <a:chExt cx="4909831" cy="615456"/>
          </a:xfrm>
        </p:grpSpPr>
        <p:sp>
          <p:nvSpPr>
            <p:cNvPr id="25" name="箭头: 五边形 24">
              <a:extLst>
                <a:ext uri="{FF2B5EF4-FFF2-40B4-BE49-F238E27FC236}">
                  <a16:creationId xmlns:a16="http://schemas.microsoft.com/office/drawing/2014/main" id="{EA68EA73-9758-2029-0A3E-B0221AED4DE9}"/>
                </a:ext>
              </a:extLst>
            </p:cNvPr>
            <p:cNvSpPr/>
            <p:nvPr/>
          </p:nvSpPr>
          <p:spPr>
            <a:xfrm>
              <a:off x="1801995" y="1720268"/>
              <a:ext cx="4909831" cy="615456"/>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6C06C03-0DA4-51DA-BD6C-3DA18848A14D}"/>
                </a:ext>
              </a:extLst>
            </p:cNvPr>
            <p:cNvSpPr txBox="1"/>
            <p:nvPr/>
          </p:nvSpPr>
          <p:spPr>
            <a:xfrm>
              <a:off x="1885453" y="1772144"/>
              <a:ext cx="4640843" cy="461665"/>
            </a:xfrm>
            <a:prstGeom prst="rect">
              <a:avLst/>
            </a:prstGeom>
            <a:noFill/>
            <a:ln>
              <a:noFill/>
            </a:ln>
          </p:spPr>
          <p:txBody>
            <a:bodyPr wrap="square">
              <a:spAutoFit/>
            </a:bodyPr>
            <a:lstStyle/>
            <a:p>
              <a:r>
                <a:rPr lang="en-US" altLang="zh-CN" sz="2400" b="1" dirty="0">
                  <a:solidFill>
                    <a:schemeClr val="accent2">
                      <a:lumMod val="75000"/>
                    </a:schemeClr>
                  </a:solidFill>
                  <a:latin typeface="宋体" panose="02010600030101010101" pitchFamily="2" charset="-122"/>
                  <a:ea typeface="宋体" panose="02010600030101010101" pitchFamily="2" charset="-122"/>
                </a:rPr>
                <a:t>(1)</a:t>
              </a:r>
              <a:r>
                <a:rPr lang="zh-CN" altLang="en-US" sz="2400" b="1" dirty="0">
                  <a:solidFill>
                    <a:schemeClr val="accent2">
                      <a:lumMod val="75000"/>
                    </a:schemeClr>
                  </a:solidFill>
                  <a:latin typeface="宋体" panose="02010600030101010101" pitchFamily="2" charset="-122"/>
                  <a:ea typeface="宋体" panose="02010600030101010101" pitchFamily="2" charset="-122"/>
                </a:rPr>
                <a:t>学习如何获取创业资源。</a:t>
              </a:r>
            </a:p>
          </p:txBody>
        </p:sp>
      </p:grpSp>
      <p:grpSp>
        <p:nvGrpSpPr>
          <p:cNvPr id="13" name="组合 12">
            <a:extLst>
              <a:ext uri="{FF2B5EF4-FFF2-40B4-BE49-F238E27FC236}">
                <a16:creationId xmlns:a16="http://schemas.microsoft.com/office/drawing/2014/main" id="{DD73B09B-B3D4-E2DD-B1F2-0B8CDA79BAFB}"/>
              </a:ext>
            </a:extLst>
          </p:cNvPr>
          <p:cNvGrpSpPr/>
          <p:nvPr/>
        </p:nvGrpSpPr>
        <p:grpSpPr>
          <a:xfrm>
            <a:off x="2219839" y="4557248"/>
            <a:ext cx="5645326" cy="970470"/>
            <a:chOff x="1801996" y="2927505"/>
            <a:chExt cx="4500276" cy="970470"/>
          </a:xfrm>
        </p:grpSpPr>
        <p:sp>
          <p:nvSpPr>
            <p:cNvPr id="14" name="箭头: 五边形 13">
              <a:extLst>
                <a:ext uri="{FF2B5EF4-FFF2-40B4-BE49-F238E27FC236}">
                  <a16:creationId xmlns:a16="http://schemas.microsoft.com/office/drawing/2014/main" id="{EEE1F3EB-E613-1DD8-4A5C-D234915BD730}"/>
                </a:ext>
              </a:extLst>
            </p:cNvPr>
            <p:cNvSpPr/>
            <p:nvPr/>
          </p:nvSpPr>
          <p:spPr>
            <a:xfrm>
              <a:off x="1801996" y="2927505"/>
              <a:ext cx="4500276" cy="970470"/>
            </a:xfrm>
            <a:prstGeom prst="homePlate">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330903BC-3E0B-A9D4-0AA3-710224183C96}"/>
                </a:ext>
              </a:extLst>
            </p:cNvPr>
            <p:cNvSpPr txBox="1"/>
            <p:nvPr/>
          </p:nvSpPr>
          <p:spPr>
            <a:xfrm>
              <a:off x="1885454" y="3006749"/>
              <a:ext cx="4049485" cy="830997"/>
            </a:xfrm>
            <a:prstGeom prst="rect">
              <a:avLst/>
            </a:prstGeom>
            <a:noFill/>
            <a:ln>
              <a:noFill/>
            </a:ln>
          </p:spPr>
          <p:txBody>
            <a:bodyPr wrap="square">
              <a:spAutoFit/>
            </a:bodyPr>
            <a:lstStyle>
              <a:defPPr>
                <a:defRPr lang="zh-CN"/>
              </a:defPPr>
              <a:lvl1pPr>
                <a:defRPr sz="2400" b="1">
                  <a:solidFill>
                    <a:schemeClr val="accent2"/>
                  </a:solidFill>
                  <a:latin typeface="宋体" panose="02010600030101010101" pitchFamily="2" charset="-122"/>
                  <a:ea typeface="宋体" panose="02010600030101010101" pitchFamily="2" charset="-122"/>
                </a:defRPr>
              </a:lvl1pPr>
            </a:lstStyle>
            <a:p>
              <a:r>
                <a:rPr lang="en-US" altLang="zh-CN" dirty="0">
                  <a:solidFill>
                    <a:schemeClr val="accent2">
                      <a:lumMod val="75000"/>
                    </a:schemeClr>
                  </a:solidFill>
                </a:rPr>
                <a:t>(3)</a:t>
              </a:r>
              <a:r>
                <a:rPr lang="zh-CN" altLang="en-US" dirty="0">
                  <a:solidFill>
                    <a:schemeClr val="accent2">
                      <a:lumMod val="75000"/>
                    </a:schemeClr>
                  </a:solidFill>
                </a:rPr>
                <a:t>通过实践活动学会更好地获取创业资源。</a:t>
              </a:r>
            </a:p>
          </p:txBody>
        </p:sp>
      </p:grpSp>
      <p:pic>
        <p:nvPicPr>
          <p:cNvPr id="3074" name="Picture 2" descr="获取 的图像结果">
            <a:extLst>
              <a:ext uri="{FF2B5EF4-FFF2-40B4-BE49-F238E27FC236}">
                <a16:creationId xmlns:a16="http://schemas.microsoft.com/office/drawing/2014/main" id="{F75B2DDB-B644-CE28-404E-EE3F2E5261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9856" y="2510146"/>
            <a:ext cx="3177115" cy="2199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19191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TotalTime>
  <Words>607</Words>
  <Application>Microsoft Office PowerPoint</Application>
  <PresentationFormat>宽屏</PresentationFormat>
  <Paragraphs>64</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方正兰亭大黑_GBK</vt:lpstr>
      <vt:lpstr>思源黑体 CN</vt:lpstr>
      <vt:lpstr>宋体</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chen junhai</cp:lastModifiedBy>
  <cp:revision>119</cp:revision>
  <dcterms:created xsi:type="dcterms:W3CDTF">2023-07-18T02:52:34Z</dcterms:created>
  <dcterms:modified xsi:type="dcterms:W3CDTF">2023-07-31T08:19:39Z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01AE38044DDD55ECB2BDB064AF06D61E</vt:lpwstr>
  </property>
  <property fmtid="{D5CDD505-2E9C-101B-9397-08002B2CF9AE}" pid="3" name="KSOProductBuildVer">
    <vt:lpwstr>2052-4.6.1.7451</vt:lpwstr>
  </property>
</Properties>
</file>