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4" r:id="rId3"/>
    <p:sldId id="283" r:id="rId5"/>
    <p:sldId id="286" r:id="rId6"/>
    <p:sldId id="287" r:id="rId7"/>
    <p:sldId id="288" r:id="rId8"/>
    <p:sldId id="290" r:id="rId9"/>
    <p:sldId id="291" r:id="rId10"/>
    <p:sldId id="292" r:id="rId11"/>
    <p:sldId id="293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3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0"/>
        <p:guide pos="375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3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4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5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6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7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8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9852454" y="5717059"/>
            <a:ext cx="2403862" cy="1194487"/>
          </a:xfrm>
          <a:custGeom>
            <a:avLst/>
            <a:gdLst>
              <a:gd name="connsiteX0" fmla="*/ 2306595 w 2306595"/>
              <a:gd name="connsiteY0" fmla="*/ 0 h 1145060"/>
              <a:gd name="connsiteX1" fmla="*/ 1351005 w 2306595"/>
              <a:gd name="connsiteY1" fmla="*/ 724930 h 1145060"/>
              <a:gd name="connsiteX2" fmla="*/ 593124 w 2306595"/>
              <a:gd name="connsiteY2" fmla="*/ 543698 h 1145060"/>
              <a:gd name="connsiteX3" fmla="*/ 0 w 2306595"/>
              <a:gd name="connsiteY3" fmla="*/ 1145060 h 114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6595" h="1145060">
                <a:moveTo>
                  <a:pt x="2306595" y="0"/>
                </a:moveTo>
                <a:cubicBezTo>
                  <a:pt x="1971589" y="317157"/>
                  <a:pt x="1636583" y="634314"/>
                  <a:pt x="1351005" y="724930"/>
                </a:cubicBezTo>
                <a:cubicBezTo>
                  <a:pt x="1065427" y="815546"/>
                  <a:pt x="818291" y="473676"/>
                  <a:pt x="593124" y="543698"/>
                </a:cubicBezTo>
                <a:cubicBezTo>
                  <a:pt x="367957" y="613720"/>
                  <a:pt x="183978" y="879390"/>
                  <a:pt x="0" y="114506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796347" y="751042"/>
            <a:ext cx="4902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落实新课标理念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  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基于核心素养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 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全新改版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8050" y="4685665"/>
            <a:ext cx="2861945" cy="942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000" dirty="0">
                <a:solidFill>
                  <a:srgbClr val="1D7F50"/>
                </a:solidFill>
                <a:sym typeface="+mn-ea"/>
              </a:rPr>
              <a:t>（配套课件）</a:t>
            </a:r>
            <a:endParaRPr lang="zh-CN" altLang="en-US" sz="4000" dirty="0">
              <a:solidFill>
                <a:srgbClr val="1D7F50"/>
              </a:solidFill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55625" y="1655155"/>
            <a:ext cx="6503334" cy="1558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200" dirty="0">
                <a:solidFill>
                  <a:srgbClr val="1D7F50"/>
                </a:solidFill>
                <a:latin typeface="+mn-ea"/>
                <a:cs typeface="+mn-ea"/>
              </a:rPr>
              <a:t>《</a:t>
            </a:r>
            <a:r>
              <a:rPr lang="zh-CN" altLang="en-US" sz="7200" dirty="0">
                <a:solidFill>
                  <a:srgbClr val="1D7F50"/>
                </a:solidFill>
                <a:latin typeface="+mn-ea"/>
                <a:cs typeface="+mn-ea"/>
              </a:rPr>
              <a:t>课堂小作业</a:t>
            </a:r>
            <a:r>
              <a:rPr lang="en-US" altLang="zh-CN" sz="7200" dirty="0">
                <a:solidFill>
                  <a:srgbClr val="1D7F50"/>
                </a:solidFill>
                <a:latin typeface="+mn-ea"/>
                <a:cs typeface="+mn-ea"/>
              </a:rPr>
              <a:t>》</a:t>
            </a:r>
            <a:endParaRPr lang="zh-CN" altLang="en-US" sz="7200" dirty="0">
              <a:solidFill>
                <a:srgbClr val="1D7F50"/>
              </a:solidFill>
              <a:latin typeface="+mn-ea"/>
              <a:cs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523" y="5821196"/>
            <a:ext cx="2829739" cy="571523"/>
          </a:xfrm>
          <a:prstGeom prst="rect">
            <a:avLst/>
          </a:prstGeom>
          <a:ln>
            <a:solidFill>
              <a:srgbClr val="1D7F50"/>
            </a:solidFill>
          </a:ln>
        </p:spPr>
      </p:pic>
      <p:pic>
        <p:nvPicPr>
          <p:cNvPr id="20" name="图片 19" descr="2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786045" y="3080117"/>
            <a:ext cx="2598096" cy="4154070"/>
          </a:xfrm>
          <a:prstGeom prst="rect">
            <a:avLst/>
          </a:prstGeom>
        </p:spPr>
      </p:pic>
      <p:pic>
        <p:nvPicPr>
          <p:cNvPr id="21" name="图片 20" descr="嗯嗯嗯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334951" y="5453213"/>
            <a:ext cx="2372360" cy="1542415"/>
          </a:xfrm>
          <a:prstGeom prst="rect">
            <a:avLst/>
          </a:prstGeom>
        </p:spPr>
      </p:pic>
      <p:pic>
        <p:nvPicPr>
          <p:cNvPr id="19" name="图片 18" descr="未标题-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77879" y="5049988"/>
            <a:ext cx="2662555" cy="1945640"/>
          </a:xfrm>
          <a:prstGeom prst="rect">
            <a:avLst/>
          </a:prstGeom>
        </p:spPr>
      </p:pic>
      <p:pic>
        <p:nvPicPr>
          <p:cNvPr id="29" name="图片 28" descr="21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 rot="10800000" flipH="1" flipV="1">
            <a:off x="2797763" y="2319724"/>
            <a:ext cx="1245870" cy="1711325"/>
          </a:xfrm>
          <a:prstGeom prst="rect">
            <a:avLst/>
          </a:prstGeom>
        </p:spPr>
      </p:pic>
      <p:pic>
        <p:nvPicPr>
          <p:cNvPr id="30" name="图片 29" descr="21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 rot="4440000">
            <a:off x="2908569" y="1112459"/>
            <a:ext cx="1024255" cy="1406525"/>
          </a:xfrm>
          <a:prstGeom prst="rect">
            <a:avLst/>
          </a:prstGeom>
        </p:spPr>
      </p:pic>
      <p:pic>
        <p:nvPicPr>
          <p:cNvPr id="31" name="图片 30" descr="21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1846424" y="1814690"/>
            <a:ext cx="1128395" cy="84201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8930004" y="1565357"/>
            <a:ext cx="1057910" cy="83566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57090" y="23782"/>
            <a:ext cx="2934910" cy="32627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43045" y="3717925"/>
            <a:ext cx="4475480" cy="942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000" dirty="0">
                <a:solidFill>
                  <a:srgbClr val="1D7F50"/>
                </a:solidFill>
                <a:sym typeface="+mn-ea"/>
              </a:rPr>
              <a:t>数学四年级 下册 </a:t>
            </a:r>
            <a:r>
              <a:rPr lang="en-US" altLang="zh-CN" sz="4000" dirty="0">
                <a:solidFill>
                  <a:srgbClr val="1D7F50"/>
                </a:solidFill>
                <a:sym typeface="+mn-ea"/>
              </a:rPr>
              <a:t>R</a:t>
            </a:r>
            <a:endParaRPr lang="en-US" altLang="zh-CN" sz="4000" dirty="0">
              <a:solidFill>
                <a:srgbClr val="1D7F5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8"/>
    </mc:Choice>
    <mc:Fallback>
      <p:transition spd="slow" advTm="468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6320" y="1064260"/>
            <a:ext cx="7724775" cy="45853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16220" y="305943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chemeClr val="accent1">
                    <a:lumMod val="75000"/>
                  </a:schemeClr>
                </a:solidFill>
                <a:uFillTx/>
                <a:latin typeface="黑体" panose="02010609060101010101" charset="-122"/>
              </a:rPr>
              <a:t> 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uFillTx/>
                <a:latin typeface="黑体" panose="02010609060101010101" charset="-122"/>
              </a:rPr>
              <a:t>150</a:t>
            </a:r>
            <a:r>
              <a:rPr lang="en-US" altLang="zh-CN" sz="2000">
                <a:solidFill>
                  <a:schemeClr val="accent1">
                    <a:lumMod val="75000"/>
                  </a:schemeClr>
                </a:solidFill>
                <a:uFillTx/>
                <a:latin typeface="黑体" panose="02010609060101010101" charset="-122"/>
              </a:rPr>
              <a:t>  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uFillTx/>
                <a:latin typeface="黑体" panose="02010609060101010101" charset="-122"/>
              </a:rPr>
              <a:t>+</a:t>
            </a:r>
            <a:r>
              <a:rPr lang="en-US" altLang="zh-CN" sz="2000">
                <a:solidFill>
                  <a:schemeClr val="accent1">
                    <a:lumMod val="75000"/>
                  </a:schemeClr>
                </a:solidFill>
                <a:uFillTx/>
                <a:latin typeface="黑体" panose="02010609060101010101" charset="-122"/>
              </a:rPr>
              <a:t> 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uFillTx/>
                <a:latin typeface="黑体" panose="02010609060101010101" charset="-122"/>
              </a:rPr>
              <a:t>124</a:t>
            </a:r>
            <a:r>
              <a:rPr lang="en-US" altLang="zh-CN" sz="2000">
                <a:solidFill>
                  <a:schemeClr val="accent1">
                    <a:lumMod val="75000"/>
                  </a:schemeClr>
                </a:solidFill>
                <a:uFillTx/>
                <a:latin typeface="黑体" panose="02010609060101010101" charset="-122"/>
              </a:rPr>
              <a:t>   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uFillTx/>
                <a:latin typeface="黑体" panose="02010609060101010101" charset="-122"/>
              </a:rPr>
              <a:t>274</a:t>
            </a:r>
            <a:r>
              <a:rPr lang="en-US" altLang="zh-CN" sz="2000">
                <a:solidFill>
                  <a:schemeClr val="accent1">
                    <a:lumMod val="75000"/>
                  </a:schemeClr>
                </a:solidFill>
                <a:uFillTx/>
                <a:latin typeface="黑体" panose="02010609060101010101" charset="-122"/>
              </a:rPr>
              <a:t>   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uFillTx/>
                <a:latin typeface="黑体" panose="02010609060101010101" charset="-122"/>
              </a:rPr>
              <a:t>页</a:t>
            </a:r>
            <a:endParaRPr lang="zh-CN" altLang="en-US" sz="2000">
              <a:solidFill>
                <a:schemeClr val="accent1">
                  <a:lumMod val="75000"/>
                </a:schemeClr>
              </a:solidFill>
              <a:uFillTx/>
              <a:latin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37200" y="4023360"/>
            <a:ext cx="3776345" cy="5181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274</a:t>
            </a:r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   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- </a:t>
            </a:r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  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150</a:t>
            </a:r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      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124</a:t>
            </a:r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     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页</a:t>
            </a:r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37200" y="4961890"/>
            <a:ext cx="3776345" cy="5181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274</a:t>
            </a:r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   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- </a:t>
            </a:r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  124      150</a:t>
            </a:r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     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页</a:t>
            </a:r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0335" y="2112010"/>
            <a:ext cx="9002395" cy="15417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60495" y="27609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247+592=839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959225" y="3182620"/>
            <a:ext cx="4064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839-592=247或</a:t>
            </a:r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839-247= 592</a:t>
            </a:r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09585" y="274320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615-443=172</a:t>
            </a:r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09585" y="3191510"/>
            <a:ext cx="4064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443+172=615或</a:t>
            </a:r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172+ 443=615</a:t>
            </a:r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7955" y="2460625"/>
            <a:ext cx="9905365" cy="24110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79900" y="3101975"/>
            <a:ext cx="739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548</a:t>
            </a:r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23870" y="3500120"/>
            <a:ext cx="739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138</a:t>
            </a:r>
            <a:endParaRPr lang="en-US" altLang="zh-CN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04665" y="3903980"/>
            <a:ext cx="739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601</a:t>
            </a:r>
            <a:endParaRPr lang="en-US" altLang="zh-CN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13075" y="4370070"/>
            <a:ext cx="739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379</a:t>
            </a:r>
            <a:endParaRPr lang="en-US" altLang="zh-CN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03795" y="3060700"/>
            <a:ext cx="739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438</a:t>
            </a:r>
            <a:endParaRPr lang="en-US" altLang="zh-CN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29675" y="3509010"/>
            <a:ext cx="739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267</a:t>
            </a:r>
            <a:endParaRPr lang="en-US" altLang="zh-CN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38085" y="3921760"/>
            <a:ext cx="739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529</a:t>
            </a:r>
            <a:endParaRPr lang="en-US" altLang="zh-CN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828405" y="4370070"/>
            <a:ext cx="739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330</a:t>
            </a:r>
            <a:endParaRPr lang="en-US" altLang="zh-CN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6130" y="1799590"/>
            <a:ext cx="9090660" cy="28371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57955" y="2277110"/>
            <a:ext cx="10077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478</a:t>
            </a:r>
            <a:endParaRPr lang="en-US" altLang="zh-CN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73390" y="2267585"/>
            <a:ext cx="10077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703</a:t>
            </a:r>
            <a:endParaRPr lang="en-US" altLang="zh-CN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93760" y="18084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(竖式和验算略) </a:t>
            </a:r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4715" y="2052955"/>
            <a:ext cx="9957435" cy="16941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25215" y="314706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433</a:t>
            </a:r>
            <a:endParaRPr lang="en-US" altLang="zh-CN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51650" y="313817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802</a:t>
            </a:r>
            <a:endParaRPr lang="en-US" altLang="zh-CN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5075" y="1936750"/>
            <a:ext cx="9721850" cy="36664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857875" y="266319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借出的本数</a:t>
            </a:r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13710" y="334010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sym typeface="+mn-ea"/>
              </a:rPr>
              <a:t>463-279=184(本)</a:t>
            </a:r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9620" y="1896110"/>
            <a:ext cx="10137775" cy="24288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898650" y="263906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6</a:t>
            </a:r>
            <a:endParaRPr lang="en-US" altLang="zh-CN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02205" y="319722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7</a:t>
            </a:r>
            <a:endParaRPr lang="en-US" altLang="zh-CN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96235" y="374586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6</a:t>
            </a:r>
            <a:endParaRPr lang="en-US" altLang="zh-CN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85715" y="264858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4</a:t>
            </a:r>
            <a:endParaRPr lang="en-US" altLang="zh-CN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93460" y="263906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3</a:t>
            </a:r>
            <a:endParaRPr lang="en-US" altLang="zh-CN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98795" y="318770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9</a:t>
            </a:r>
            <a:endParaRPr lang="en-US" altLang="zh-CN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1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9940" y="1213485"/>
            <a:ext cx="7919085" cy="47675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886450" y="230441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被减数</a:t>
            </a:r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          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减数</a:t>
            </a:r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             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差</a:t>
            </a:r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56760" y="331470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减数</a:t>
            </a:r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              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差</a:t>
            </a:r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           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被减数</a:t>
            </a:r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34790" y="4214495"/>
            <a:ext cx="24263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562                  281</a:t>
            </a:r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          </a:t>
            </a:r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64855" y="4233545"/>
            <a:ext cx="24263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281                          </a:t>
            </a:r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45455" y="5085715"/>
            <a:ext cx="40836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281         43                  119 </a:t>
            </a:r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421</Words>
  <Application>WPS 演示</Application>
  <PresentationFormat>宽屏</PresentationFormat>
  <Paragraphs>76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183</cp:revision>
  <dcterms:created xsi:type="dcterms:W3CDTF">2019-06-19T02:08:00Z</dcterms:created>
  <dcterms:modified xsi:type="dcterms:W3CDTF">2025-02-18T02:20:44Z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