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62"/>
  </p:notesMasterIdLst>
  <p:sldIdLst>
    <p:sldId id="297" r:id="rId4"/>
    <p:sldId id="554" r:id="rId5"/>
    <p:sldId id="299" r:id="rId6"/>
    <p:sldId id="350" r:id="rId7"/>
    <p:sldId id="302" r:id="rId8"/>
    <p:sldId id="383" r:id="rId9"/>
    <p:sldId id="384" r:id="rId10"/>
    <p:sldId id="385" r:id="rId11"/>
    <p:sldId id="386" r:id="rId12"/>
    <p:sldId id="387" r:id="rId13"/>
    <p:sldId id="388" r:id="rId14"/>
    <p:sldId id="389" r:id="rId15"/>
    <p:sldId id="390" r:id="rId16"/>
    <p:sldId id="391" r:id="rId17"/>
    <p:sldId id="392" r:id="rId18"/>
    <p:sldId id="393" r:id="rId19"/>
    <p:sldId id="394" r:id="rId20"/>
    <p:sldId id="395" r:id="rId21"/>
    <p:sldId id="396" r:id="rId22"/>
    <p:sldId id="397" r:id="rId23"/>
    <p:sldId id="398" r:id="rId24"/>
    <p:sldId id="404" r:id="rId25"/>
    <p:sldId id="399" r:id="rId26"/>
    <p:sldId id="400" r:id="rId27"/>
    <p:sldId id="401" r:id="rId28"/>
    <p:sldId id="402" r:id="rId29"/>
    <p:sldId id="403" r:id="rId30"/>
    <p:sldId id="405" r:id="rId31"/>
    <p:sldId id="406" r:id="rId32"/>
    <p:sldId id="408" r:id="rId33"/>
    <p:sldId id="409" r:id="rId34"/>
    <p:sldId id="410" r:id="rId35"/>
    <p:sldId id="411" r:id="rId36"/>
    <p:sldId id="412" r:id="rId37"/>
    <p:sldId id="413" r:id="rId38"/>
    <p:sldId id="414" r:id="rId39"/>
    <p:sldId id="415" r:id="rId40"/>
    <p:sldId id="407" r:id="rId41"/>
    <p:sldId id="416" r:id="rId42"/>
    <p:sldId id="417" r:id="rId43"/>
    <p:sldId id="418" r:id="rId44"/>
    <p:sldId id="420" r:id="rId45"/>
    <p:sldId id="421" r:id="rId46"/>
    <p:sldId id="422" r:id="rId47"/>
    <p:sldId id="423" r:id="rId48"/>
    <p:sldId id="424" r:id="rId49"/>
    <p:sldId id="425" r:id="rId50"/>
    <p:sldId id="426" r:id="rId51"/>
    <p:sldId id="427" r:id="rId52"/>
    <p:sldId id="428" r:id="rId53"/>
    <p:sldId id="429" r:id="rId54"/>
    <p:sldId id="430" r:id="rId55"/>
    <p:sldId id="432" r:id="rId56"/>
    <p:sldId id="465" r:id="rId57"/>
    <p:sldId id="466" r:id="rId58"/>
    <p:sldId id="522" r:id="rId59"/>
    <p:sldId id="467" r:id="rId60"/>
    <p:sldId id="468" r:id="rId61"/>
    <p:sldId id="494" r:id="rId63"/>
    <p:sldId id="469" r:id="rId64"/>
    <p:sldId id="470" r:id="rId65"/>
    <p:sldId id="471" r:id="rId66"/>
    <p:sldId id="495" r:id="rId67"/>
    <p:sldId id="475" r:id="rId68"/>
    <p:sldId id="476" r:id="rId69"/>
    <p:sldId id="477" r:id="rId70"/>
    <p:sldId id="478" r:id="rId71"/>
    <p:sldId id="479" r:id="rId72"/>
    <p:sldId id="480" r:id="rId73"/>
    <p:sldId id="481" r:id="rId74"/>
    <p:sldId id="482" r:id="rId75"/>
    <p:sldId id="483" r:id="rId76"/>
    <p:sldId id="484" r:id="rId77"/>
    <p:sldId id="488" r:id="rId78"/>
    <p:sldId id="489" r:id="rId79"/>
    <p:sldId id="490" r:id="rId80"/>
    <p:sldId id="491" r:id="rId81"/>
    <p:sldId id="492" r:id="rId82"/>
    <p:sldId id="493" r:id="rId83"/>
    <p:sldId id="498" r:id="rId84"/>
    <p:sldId id="499" r:id="rId85"/>
    <p:sldId id="500" r:id="rId86"/>
    <p:sldId id="501" r:id="rId87"/>
    <p:sldId id="502" r:id="rId88"/>
    <p:sldId id="314" r:id="rId89"/>
  </p:sldIdLst>
  <p:sldSz cx="12192000" cy="6858000"/>
  <p:notesSz cx="6858000" cy="9144000"/>
  <p:custDataLst>
    <p:tags r:id="rId9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4E1C14"/>
    <a:srgbClr val="551F02"/>
    <a:srgbClr val="480F4A"/>
    <a:srgbClr val="451645"/>
    <a:srgbClr val="E959F2"/>
    <a:srgbClr val="FB4DFD"/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78" y="102"/>
      </p:cViewPr>
      <p:guideLst>
        <p:guide orient="horz" pos="2122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3" Type="http://schemas.openxmlformats.org/officeDocument/2006/relationships/tags" Target="tags/tag91.xml"/><Relationship Id="rId92" Type="http://schemas.openxmlformats.org/officeDocument/2006/relationships/tableStyles" Target="tableStyles.xml"/><Relationship Id="rId91" Type="http://schemas.openxmlformats.org/officeDocument/2006/relationships/viewProps" Target="viewProps.xml"/><Relationship Id="rId90" Type="http://schemas.openxmlformats.org/officeDocument/2006/relationships/presProps" Target="presProps.xml"/><Relationship Id="rId9" Type="http://schemas.openxmlformats.org/officeDocument/2006/relationships/slide" Target="slides/slide6.xml"/><Relationship Id="rId89" Type="http://schemas.openxmlformats.org/officeDocument/2006/relationships/slide" Target="slides/slide85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5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notesMaster" Target="notesMasters/notesMaster1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wmf"/><Relationship Id="rId7" Type="http://schemas.openxmlformats.org/officeDocument/2006/relationships/image" Target="../media/image119.wmf"/><Relationship Id="rId6" Type="http://schemas.openxmlformats.org/officeDocument/2006/relationships/image" Target="../media/image126.wmf"/><Relationship Id="rId5" Type="http://schemas.openxmlformats.org/officeDocument/2006/relationships/image" Target="../media/image125.emf"/><Relationship Id="rId4" Type="http://schemas.openxmlformats.org/officeDocument/2006/relationships/image" Target="../media/image124.wmf"/><Relationship Id="rId3" Type="http://schemas.openxmlformats.org/officeDocument/2006/relationships/image" Target="../media/image123.wmf"/><Relationship Id="rId2" Type="http://schemas.openxmlformats.org/officeDocument/2006/relationships/image" Target="../media/image122.wmf"/><Relationship Id="rId1" Type="http://schemas.openxmlformats.org/officeDocument/2006/relationships/image" Target="../media/image121.wmf"/></Relationships>
</file>

<file path=ppt/drawings/_rels/vmlDrawing11.vml.rels><?xml version="1.0" encoding="UTF-8" standalone="yes"?>
<Relationships xmlns="http://schemas.openxmlformats.org/package/2006/relationships"><Relationship Id="rId6" Type="http://schemas.openxmlformats.org/officeDocument/2006/relationships/image" Target="../media/image132.wmf"/><Relationship Id="rId5" Type="http://schemas.openxmlformats.org/officeDocument/2006/relationships/image" Target="../media/image131.wmf"/><Relationship Id="rId4" Type="http://schemas.openxmlformats.org/officeDocument/2006/relationships/image" Target="../media/image130.wmf"/><Relationship Id="rId3" Type="http://schemas.openxmlformats.org/officeDocument/2006/relationships/image" Target="../media/image129.wmf"/><Relationship Id="rId2" Type="http://schemas.openxmlformats.org/officeDocument/2006/relationships/image" Target="../media/image128.wmf"/><Relationship Id="rId1" Type="http://schemas.openxmlformats.org/officeDocument/2006/relationships/image" Target="../media/image127.wmf"/></Relationships>
</file>

<file path=ppt/drawings/_rels/vmlDrawing1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41.wmf"/><Relationship Id="rId8" Type="http://schemas.openxmlformats.org/officeDocument/2006/relationships/image" Target="../media/image140.wmf"/><Relationship Id="rId7" Type="http://schemas.openxmlformats.org/officeDocument/2006/relationships/image" Target="../media/image139.wmf"/><Relationship Id="rId6" Type="http://schemas.openxmlformats.org/officeDocument/2006/relationships/image" Target="../media/image138.wmf"/><Relationship Id="rId5" Type="http://schemas.openxmlformats.org/officeDocument/2006/relationships/image" Target="../media/image137.wmf"/><Relationship Id="rId4" Type="http://schemas.openxmlformats.org/officeDocument/2006/relationships/image" Target="../media/image136.emf"/><Relationship Id="rId3" Type="http://schemas.openxmlformats.org/officeDocument/2006/relationships/image" Target="../media/image135.emf"/><Relationship Id="rId2" Type="http://schemas.openxmlformats.org/officeDocument/2006/relationships/image" Target="../media/image134.wmf"/><Relationship Id="rId12" Type="http://schemas.openxmlformats.org/officeDocument/2006/relationships/image" Target="../media/image144.wmf"/><Relationship Id="rId11" Type="http://schemas.openxmlformats.org/officeDocument/2006/relationships/image" Target="../media/image143.wmf"/><Relationship Id="rId10" Type="http://schemas.openxmlformats.org/officeDocument/2006/relationships/image" Target="../media/image142.wmf"/><Relationship Id="rId1" Type="http://schemas.openxmlformats.org/officeDocument/2006/relationships/image" Target="../media/image133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wmf"/><Relationship Id="rId7" Type="http://schemas.openxmlformats.org/officeDocument/2006/relationships/image" Target="../media/image153.wmf"/><Relationship Id="rId6" Type="http://schemas.openxmlformats.org/officeDocument/2006/relationships/image" Target="../media/image152.wmf"/><Relationship Id="rId5" Type="http://schemas.openxmlformats.org/officeDocument/2006/relationships/image" Target="../media/image151.wmf"/><Relationship Id="rId4" Type="http://schemas.openxmlformats.org/officeDocument/2006/relationships/image" Target="../media/image150.wmf"/><Relationship Id="rId3" Type="http://schemas.openxmlformats.org/officeDocument/2006/relationships/image" Target="../media/image149.wmf"/><Relationship Id="rId2" Type="http://schemas.openxmlformats.org/officeDocument/2006/relationships/image" Target="../media/image148.wmf"/><Relationship Id="rId1" Type="http://schemas.openxmlformats.org/officeDocument/2006/relationships/image" Target="../media/image145.wmf"/></Relationships>
</file>

<file path=ppt/drawings/_rels/vmlDrawing14.vml.rels><?xml version="1.0" encoding="UTF-8" standalone="yes"?>
<Relationships xmlns="http://schemas.openxmlformats.org/package/2006/relationships"><Relationship Id="rId9" Type="http://schemas.openxmlformats.org/officeDocument/2006/relationships/image" Target="../media/image163.wmf"/><Relationship Id="rId8" Type="http://schemas.openxmlformats.org/officeDocument/2006/relationships/image" Target="../media/image162.wmf"/><Relationship Id="rId7" Type="http://schemas.openxmlformats.org/officeDocument/2006/relationships/image" Target="../media/image161.wmf"/><Relationship Id="rId6" Type="http://schemas.openxmlformats.org/officeDocument/2006/relationships/image" Target="../media/image160.wmf"/><Relationship Id="rId5" Type="http://schemas.openxmlformats.org/officeDocument/2006/relationships/image" Target="../media/image159.wmf"/><Relationship Id="rId4" Type="http://schemas.openxmlformats.org/officeDocument/2006/relationships/image" Target="../media/image158.wmf"/><Relationship Id="rId3" Type="http://schemas.openxmlformats.org/officeDocument/2006/relationships/image" Target="../media/image157.wmf"/><Relationship Id="rId2" Type="http://schemas.openxmlformats.org/officeDocument/2006/relationships/image" Target="../media/image156.wmf"/><Relationship Id="rId14" Type="http://schemas.openxmlformats.org/officeDocument/2006/relationships/image" Target="../media/image168.wmf"/><Relationship Id="rId13" Type="http://schemas.openxmlformats.org/officeDocument/2006/relationships/image" Target="../media/image167.wmf"/><Relationship Id="rId12" Type="http://schemas.openxmlformats.org/officeDocument/2006/relationships/image" Target="../media/image166.wmf"/><Relationship Id="rId11" Type="http://schemas.openxmlformats.org/officeDocument/2006/relationships/image" Target="../media/image165.wmf"/><Relationship Id="rId10" Type="http://schemas.openxmlformats.org/officeDocument/2006/relationships/image" Target="../media/image164.wmf"/><Relationship Id="rId1" Type="http://schemas.openxmlformats.org/officeDocument/2006/relationships/image" Target="../media/image155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wmf"/><Relationship Id="rId2" Type="http://schemas.openxmlformats.org/officeDocument/2006/relationships/image" Target="../media/image170.wmf"/><Relationship Id="rId1" Type="http://schemas.openxmlformats.org/officeDocument/2006/relationships/image" Target="../media/image169.wmf"/></Relationships>
</file>

<file path=ppt/drawings/_rels/vmlDrawing16.vml.rels><?xml version="1.0" encoding="UTF-8" standalone="yes"?>
<Relationships xmlns="http://schemas.openxmlformats.org/package/2006/relationships"><Relationship Id="rId7" Type="http://schemas.openxmlformats.org/officeDocument/2006/relationships/image" Target="../media/image178.wmf"/><Relationship Id="rId6" Type="http://schemas.openxmlformats.org/officeDocument/2006/relationships/image" Target="../media/image177.wmf"/><Relationship Id="rId5" Type="http://schemas.openxmlformats.org/officeDocument/2006/relationships/image" Target="../media/image176.wmf"/><Relationship Id="rId4" Type="http://schemas.openxmlformats.org/officeDocument/2006/relationships/image" Target="../media/image175.wmf"/><Relationship Id="rId3" Type="http://schemas.openxmlformats.org/officeDocument/2006/relationships/image" Target="../media/image171.wmf"/><Relationship Id="rId2" Type="http://schemas.openxmlformats.org/officeDocument/2006/relationships/image" Target="../media/image170.wmf"/><Relationship Id="rId1" Type="http://schemas.openxmlformats.org/officeDocument/2006/relationships/image" Target="../media/image174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wmf"/></Relationships>
</file>

<file path=ppt/drawings/_rels/vmlDrawing18.vml.rels><?xml version="1.0" encoding="UTF-8" standalone="yes"?>
<Relationships xmlns="http://schemas.openxmlformats.org/package/2006/relationships"><Relationship Id="rId4" Type="http://schemas.openxmlformats.org/officeDocument/2006/relationships/image" Target="../media/image185.wmf"/><Relationship Id="rId3" Type="http://schemas.openxmlformats.org/officeDocument/2006/relationships/image" Target="../media/image183.wmf"/><Relationship Id="rId2" Type="http://schemas.openxmlformats.org/officeDocument/2006/relationships/image" Target="../media/image182.wmf"/><Relationship Id="rId1" Type="http://schemas.openxmlformats.org/officeDocument/2006/relationships/image" Target="../media/image181.wmf"/></Relationships>
</file>

<file path=ppt/drawings/_rels/vmlDrawing19.vml.rels><?xml version="1.0" encoding="UTF-8" standalone="yes"?>
<Relationships xmlns="http://schemas.openxmlformats.org/package/2006/relationships"><Relationship Id="rId4" Type="http://schemas.openxmlformats.org/officeDocument/2006/relationships/image" Target="../media/image188.wmf"/><Relationship Id="rId3" Type="http://schemas.openxmlformats.org/officeDocument/2006/relationships/image" Target="../media/image183.wmf"/><Relationship Id="rId2" Type="http://schemas.openxmlformats.org/officeDocument/2006/relationships/image" Target="../media/image187.wmf"/><Relationship Id="rId1" Type="http://schemas.openxmlformats.org/officeDocument/2006/relationships/image" Target="../media/image18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20.vml.rels><?xml version="1.0" encoding="UTF-8" standalone="yes"?>
<Relationships xmlns="http://schemas.openxmlformats.org/package/2006/relationships"><Relationship Id="rId6" Type="http://schemas.openxmlformats.org/officeDocument/2006/relationships/image" Target="../media/image195.wmf"/><Relationship Id="rId5" Type="http://schemas.openxmlformats.org/officeDocument/2006/relationships/image" Target="../media/image194.wmf"/><Relationship Id="rId4" Type="http://schemas.openxmlformats.org/officeDocument/2006/relationships/image" Target="../media/image193.wmf"/><Relationship Id="rId3" Type="http://schemas.openxmlformats.org/officeDocument/2006/relationships/image" Target="../media/image192.wmf"/><Relationship Id="rId2" Type="http://schemas.openxmlformats.org/officeDocument/2006/relationships/image" Target="../media/image191.wmf"/><Relationship Id="rId1" Type="http://schemas.openxmlformats.org/officeDocument/2006/relationships/image" Target="../media/image190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82.emf"/><Relationship Id="rId8" Type="http://schemas.openxmlformats.org/officeDocument/2006/relationships/image" Target="../media/image81.emf"/><Relationship Id="rId7" Type="http://schemas.openxmlformats.org/officeDocument/2006/relationships/image" Target="../media/image80.emf"/><Relationship Id="rId6" Type="http://schemas.openxmlformats.org/officeDocument/2006/relationships/image" Target="../media/image79.wmf"/><Relationship Id="rId5" Type="http://schemas.openxmlformats.org/officeDocument/2006/relationships/image" Target="../media/image78.emf"/><Relationship Id="rId4" Type="http://schemas.openxmlformats.org/officeDocument/2006/relationships/image" Target="../media/image77.emf"/><Relationship Id="rId3" Type="http://schemas.openxmlformats.org/officeDocument/2006/relationships/image" Target="../media/image76.emf"/><Relationship Id="rId2" Type="http://schemas.openxmlformats.org/officeDocument/2006/relationships/image" Target="../media/image75.emf"/><Relationship Id="rId11" Type="http://schemas.openxmlformats.org/officeDocument/2006/relationships/image" Target="../media/image84.emf"/><Relationship Id="rId10" Type="http://schemas.openxmlformats.org/officeDocument/2006/relationships/image" Target="../media/image83.emf"/><Relationship Id="rId1" Type="http://schemas.openxmlformats.org/officeDocument/2006/relationships/image" Target="../media/image7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0.wmf"/><Relationship Id="rId4" Type="http://schemas.openxmlformats.org/officeDocument/2006/relationships/image" Target="../media/image99.wmf"/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/Relationships>
</file>

<file path=ppt/drawings/_rels/vmlDrawing7.vml.rels><?xml version="1.0" encoding="UTF-8" standalone="yes"?>
<Relationships xmlns="http://schemas.openxmlformats.org/package/2006/relationships"><Relationship Id="rId6" Type="http://schemas.openxmlformats.org/officeDocument/2006/relationships/image" Target="../media/image113.wmf"/><Relationship Id="rId5" Type="http://schemas.openxmlformats.org/officeDocument/2006/relationships/image" Target="../media/image112.wmf"/><Relationship Id="rId4" Type="http://schemas.openxmlformats.org/officeDocument/2006/relationships/image" Target="../media/image111.wmf"/><Relationship Id="rId3" Type="http://schemas.openxmlformats.org/officeDocument/2006/relationships/image" Target="../media/image110.wmf"/><Relationship Id="rId2" Type="http://schemas.openxmlformats.org/officeDocument/2006/relationships/image" Target="../media/image107.wmf"/><Relationship Id="rId1" Type="http://schemas.openxmlformats.org/officeDocument/2006/relationships/image" Target="../media/image106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7.wmf"/><Relationship Id="rId3" Type="http://schemas.openxmlformats.org/officeDocument/2006/relationships/image" Target="../media/image116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120.wmf"/><Relationship Id="rId3" Type="http://schemas.openxmlformats.org/officeDocument/2006/relationships/image" Target="../media/image119.wmf"/><Relationship Id="rId2" Type="http://schemas.openxmlformats.org/officeDocument/2006/relationships/image" Target="../media/image118.wmf"/><Relationship Id="rId1" Type="http://schemas.openxmlformats.org/officeDocument/2006/relationships/image" Target="../media/image1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39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39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Font typeface="Arial" panose="020B0604020202020204" pitchFamily="34" charset="0"/>
              <a:buChar char="•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499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849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601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860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tags" Target="../tags/tag26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tags" Target="../tags/tag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8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tags" Target="../tags/tag29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tags" Target="../tags/tag30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8.png"/><Relationship Id="rId2" Type="http://schemas.openxmlformats.org/officeDocument/2006/relationships/tags" Target="../tags/tag31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9.png"/><Relationship Id="rId2" Type="http://schemas.openxmlformats.org/officeDocument/2006/relationships/tags" Target="../tags/tag32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3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4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tags" Target="../tags/tag35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tags" Target="../tags/tag36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tags" Target="../tags/tag37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tags" Target="../tags/tag38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9.png"/><Relationship Id="rId3" Type="http://schemas.openxmlformats.org/officeDocument/2006/relationships/image" Target="../media/image32.png"/><Relationship Id="rId2" Type="http://schemas.openxmlformats.org/officeDocument/2006/relationships/tags" Target="../tags/tag39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0.png"/><Relationship Id="rId1" Type="http://schemas.openxmlformats.org/officeDocument/2006/relationships/tags" Target="../tags/tag40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tags" Target="../tags/tag41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tags" Target="../tags/tag4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3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4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6.png"/><Relationship Id="rId1" Type="http://schemas.openxmlformats.org/officeDocument/2006/relationships/tags" Target="../tags/tag45.xml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tags" Target="../tags/tag4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7.xml"/><Relationship Id="rId1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8.xml"/><Relationship Id="rId1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png"/><Relationship Id="rId1" Type="http://schemas.openxmlformats.org/officeDocument/2006/relationships/tags" Target="../tags/tag49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tags" Target="../tags/tag50.xml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tags" Target="../tags/tag5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tags" Target="../tags/tag52.xml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1.wmf"/><Relationship Id="rId2" Type="http://schemas.openxmlformats.org/officeDocument/2006/relationships/oleObject" Target="../embeddings/oleObject1.bin"/><Relationship Id="rId1" Type="http://schemas.openxmlformats.org/officeDocument/2006/relationships/tags" Target="../tags/tag53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tags" Target="../tags/tag5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tags" Target="../tags/tag10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tags" Target="../tags/tag55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6.png"/><Relationship Id="rId2" Type="http://schemas.openxmlformats.org/officeDocument/2006/relationships/image" Target="../media/image64.png"/><Relationship Id="rId1" Type="http://schemas.openxmlformats.org/officeDocument/2006/relationships/tags" Target="../tags/tag56.xml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" Type="http://schemas.openxmlformats.org/officeDocument/2006/relationships/image" Target="../media/image64.png"/><Relationship Id="rId1" Type="http://schemas.openxmlformats.org/officeDocument/2006/relationships/tags" Target="../tags/tag5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8.xml"/></Relationships>
</file>

<file path=ppt/slides/_rels/slide5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59.xml"/><Relationship Id="rId2" Type="http://schemas.openxmlformats.org/officeDocument/2006/relationships/image" Target="../media/image69.wmf"/><Relationship Id="rId1" Type="http://schemas.openxmlformats.org/officeDocument/2006/relationships/oleObject" Target="../embeddings/oleObject2.bin"/></Relationships>
</file>

<file path=ppt/slides/_rels/slide5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1.png"/><Relationship Id="rId4" Type="http://schemas.openxmlformats.org/officeDocument/2006/relationships/hyperlink" Target="http://math-cai.3322.net/jxzy/Cai/GDSX/TX/01/x3.swf" TargetMode="External"/><Relationship Id="rId3" Type="http://schemas.openxmlformats.org/officeDocument/2006/relationships/image" Target="../media/image70.png"/><Relationship Id="rId2" Type="http://schemas.openxmlformats.org/officeDocument/2006/relationships/hyperlink" Target="http://math-cai.3322.net/jxzy/Cai/GDSX/TX/01/x2.swf" TargetMode="External"/><Relationship Id="rId1" Type="http://schemas.openxmlformats.org/officeDocument/2006/relationships/tags" Target="../tags/tag60.xml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61.xml"/><Relationship Id="rId4" Type="http://schemas.openxmlformats.org/officeDocument/2006/relationships/image" Target="../media/image73.png"/><Relationship Id="rId3" Type="http://schemas.openxmlformats.org/officeDocument/2006/relationships/hyperlink" Target="http://math-cai.3322.net/jxzy/Cai/GDSX/TX/01/x-1.swf" TargetMode="External"/><Relationship Id="rId2" Type="http://schemas.openxmlformats.org/officeDocument/2006/relationships/image" Target="../media/image72.png"/><Relationship Id="rId1" Type="http://schemas.openxmlformats.org/officeDocument/2006/relationships/hyperlink" Target="http://math-cai.3322.net/jxzy/Cai/GDSX/TX/01/x-2.swf" TargetMode="Externa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77.e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76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75.emf"/><Relationship Id="rId3" Type="http://schemas.openxmlformats.org/officeDocument/2006/relationships/oleObject" Target="../embeddings/oleObject4.bin"/><Relationship Id="rId25" Type="http://schemas.openxmlformats.org/officeDocument/2006/relationships/vmlDrawing" Target="../drawings/vmlDrawing3.vml"/><Relationship Id="rId24" Type="http://schemas.openxmlformats.org/officeDocument/2006/relationships/slideLayout" Target="../slideLayouts/slideLayout4.xml"/><Relationship Id="rId23" Type="http://schemas.openxmlformats.org/officeDocument/2006/relationships/image" Target="../media/image84.emf"/><Relationship Id="rId22" Type="http://schemas.openxmlformats.org/officeDocument/2006/relationships/oleObject" Target="../embeddings/oleObject13.bin"/><Relationship Id="rId21" Type="http://schemas.openxmlformats.org/officeDocument/2006/relationships/tags" Target="../tags/tag62.xml"/><Relationship Id="rId20" Type="http://schemas.openxmlformats.org/officeDocument/2006/relationships/image" Target="../media/image83.emf"/><Relationship Id="rId2" Type="http://schemas.openxmlformats.org/officeDocument/2006/relationships/image" Target="../media/image74.emf"/><Relationship Id="rId19" Type="http://schemas.openxmlformats.org/officeDocument/2006/relationships/oleObject" Target="../embeddings/oleObject12.bin"/><Relationship Id="rId18" Type="http://schemas.openxmlformats.org/officeDocument/2006/relationships/image" Target="../media/image82.emf"/><Relationship Id="rId17" Type="http://schemas.openxmlformats.org/officeDocument/2006/relationships/oleObject" Target="../embeddings/oleObject11.bin"/><Relationship Id="rId16" Type="http://schemas.openxmlformats.org/officeDocument/2006/relationships/image" Target="../media/image81.emf"/><Relationship Id="rId15" Type="http://schemas.openxmlformats.org/officeDocument/2006/relationships/oleObject" Target="../embeddings/oleObject10.bin"/><Relationship Id="rId14" Type="http://schemas.openxmlformats.org/officeDocument/2006/relationships/image" Target="../media/image80.emf"/><Relationship Id="rId13" Type="http://schemas.openxmlformats.org/officeDocument/2006/relationships/oleObject" Target="../embeddings/oleObject9.bin"/><Relationship Id="rId12" Type="http://schemas.openxmlformats.org/officeDocument/2006/relationships/image" Target="../media/image79.wmf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78.emf"/><Relationship Id="rId1" Type="http://schemas.openxmlformats.org/officeDocument/2006/relationships/oleObject" Target="../embeddings/oleObject3.bin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64.xml"/><Relationship Id="rId7" Type="http://schemas.openxmlformats.org/officeDocument/2006/relationships/image" Target="../media/image88.png"/><Relationship Id="rId6" Type="http://schemas.openxmlformats.org/officeDocument/2006/relationships/image" Target="../media/image87.emf"/><Relationship Id="rId5" Type="http://schemas.openxmlformats.org/officeDocument/2006/relationships/image" Target="../media/image86.wmf"/><Relationship Id="rId4" Type="http://schemas.openxmlformats.org/officeDocument/2006/relationships/oleObject" Target="../embeddings/oleObject15.bin"/><Relationship Id="rId3" Type="http://schemas.openxmlformats.org/officeDocument/2006/relationships/tags" Target="../tags/tag63.xml"/><Relationship Id="rId2" Type="http://schemas.openxmlformats.org/officeDocument/2006/relationships/image" Target="../media/image85.wmf"/><Relationship Id="rId11" Type="http://schemas.openxmlformats.org/officeDocument/2006/relationships/notesSlide" Target="../notesSlides/notesSlide1.xml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14.bin"/></Relationships>
</file>

<file path=ppt/slides/_rels/slide5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65.xml"/><Relationship Id="rId4" Type="http://schemas.openxmlformats.org/officeDocument/2006/relationships/image" Target="../media/image92.png"/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66.xml"/><Relationship Id="rId6" Type="http://schemas.openxmlformats.org/officeDocument/2006/relationships/image" Target="../media/image95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94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93.wmf"/><Relationship Id="rId1" Type="http://schemas.openxmlformats.org/officeDocument/2006/relationships/oleObject" Target="../embeddings/oleObject16.bin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3.bin"/><Relationship Id="rId8" Type="http://schemas.openxmlformats.org/officeDocument/2006/relationships/image" Target="../media/image99.w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98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97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96.wmf"/><Relationship Id="rId13" Type="http://schemas.openxmlformats.org/officeDocument/2006/relationships/vmlDrawing" Target="../drawings/vmlDrawing6.vml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67.xml"/><Relationship Id="rId10" Type="http://schemas.openxmlformats.org/officeDocument/2006/relationships/image" Target="../media/image100.wmf"/><Relationship Id="rId1" Type="http://schemas.openxmlformats.org/officeDocument/2006/relationships/oleObject" Target="../embeddings/oleObject19.bin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.wav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1.png"/><Relationship Id="rId1" Type="http://schemas.openxmlformats.org/officeDocument/2006/relationships/tags" Target="../tags/tag68.xml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69.xml"/><Relationship Id="rId2" Type="http://schemas.openxmlformats.org/officeDocument/2006/relationships/image" Target="../media/image103.png"/><Relationship Id="rId1" Type="http://schemas.openxmlformats.org/officeDocument/2006/relationships/image" Target="../media/image102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image" Target="../media/image105.png"/><Relationship Id="rId3" Type="http://schemas.openxmlformats.org/officeDocument/2006/relationships/tags" Target="../tags/tag71.xml"/><Relationship Id="rId2" Type="http://schemas.openxmlformats.org/officeDocument/2006/relationships/image" Target="../media/image104.png"/><Relationship Id="rId1" Type="http://schemas.openxmlformats.org/officeDocument/2006/relationships/tags" Target="../tags/tag70.xml"/></Relationships>
</file>

<file path=ppt/slides/_rels/slide6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image" Target="../media/image110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wmf"/><Relationship Id="rId3" Type="http://schemas.openxmlformats.org/officeDocument/2006/relationships/oleObject" Target="../embeddings/oleObject25.bin"/><Relationship Id="rId2" Type="http://schemas.openxmlformats.org/officeDocument/2006/relationships/image" Target="../media/image106.wmf"/><Relationship Id="rId16" Type="http://schemas.openxmlformats.org/officeDocument/2006/relationships/vmlDrawing" Target="../drawings/vmlDrawing7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113.wmf"/><Relationship Id="rId13" Type="http://schemas.openxmlformats.org/officeDocument/2006/relationships/oleObject" Target="../embeddings/oleObject29.bin"/><Relationship Id="rId12" Type="http://schemas.openxmlformats.org/officeDocument/2006/relationships/image" Target="../media/image112.wmf"/><Relationship Id="rId11" Type="http://schemas.openxmlformats.org/officeDocument/2006/relationships/oleObject" Target="../embeddings/oleObject28.bin"/><Relationship Id="rId10" Type="http://schemas.openxmlformats.org/officeDocument/2006/relationships/image" Target="../media/image111.wmf"/><Relationship Id="rId1" Type="http://schemas.openxmlformats.org/officeDocument/2006/relationships/oleObject" Target="../embeddings/oleObject24.bin"/></Relationships>
</file>

<file path=ppt/slides/_rels/slide6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17.wmf"/><Relationship Id="rId7" Type="http://schemas.openxmlformats.org/officeDocument/2006/relationships/oleObject" Target="../embeddings/oleObject33.bin"/><Relationship Id="rId6" Type="http://schemas.openxmlformats.org/officeDocument/2006/relationships/image" Target="../media/image116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115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114.wmf"/><Relationship Id="rId10" Type="http://schemas.openxmlformats.org/officeDocument/2006/relationships/vmlDrawing" Target="../drawings/vmlDrawing8.vml"/><Relationship Id="rId1" Type="http://schemas.openxmlformats.org/officeDocument/2006/relationships/oleObject" Target="../embeddings/oleObject30.bin"/></Relationships>
</file>

<file path=ppt/slides/_rels/slide68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image" Target="../media/image120.wmf"/><Relationship Id="rId7" Type="http://schemas.openxmlformats.org/officeDocument/2006/relationships/oleObject" Target="../embeddings/oleObject37.bin"/><Relationship Id="rId6" Type="http://schemas.openxmlformats.org/officeDocument/2006/relationships/image" Target="../media/image119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118.w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117.wmf"/><Relationship Id="rId11" Type="http://schemas.openxmlformats.org/officeDocument/2006/relationships/vmlDrawing" Target="../drawings/vmlDrawing9.vml"/><Relationship Id="rId10" Type="http://schemas.openxmlformats.org/officeDocument/2006/relationships/slideLayout" Target="../slideLayouts/slideLayout4.xml"/><Relationship Id="rId1" Type="http://schemas.openxmlformats.org/officeDocument/2006/relationships/oleObject" Target="../embeddings/oleObject34.bin"/></Relationships>
</file>

<file path=ppt/slides/_rels/slide6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2.bin"/><Relationship Id="rId8" Type="http://schemas.openxmlformats.org/officeDocument/2006/relationships/image" Target="../media/image124.wmf"/><Relationship Id="rId7" Type="http://schemas.openxmlformats.org/officeDocument/2006/relationships/oleObject" Target="../embeddings/oleObject41.bin"/><Relationship Id="rId6" Type="http://schemas.openxmlformats.org/officeDocument/2006/relationships/image" Target="../media/image123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122.wmf"/><Relationship Id="rId3" Type="http://schemas.openxmlformats.org/officeDocument/2006/relationships/oleObject" Target="../embeddings/oleObject39.bin"/><Relationship Id="rId2" Type="http://schemas.openxmlformats.org/officeDocument/2006/relationships/image" Target="../media/image121.wmf"/><Relationship Id="rId19" Type="http://schemas.openxmlformats.org/officeDocument/2006/relationships/vmlDrawing" Target="../drawings/vmlDrawing10.vml"/><Relationship Id="rId18" Type="http://schemas.openxmlformats.org/officeDocument/2006/relationships/slideLayout" Target="../slideLayouts/slideLayout4.xml"/><Relationship Id="rId17" Type="http://schemas.openxmlformats.org/officeDocument/2006/relationships/tags" Target="../tags/tag76.xml"/><Relationship Id="rId16" Type="http://schemas.openxmlformats.org/officeDocument/2006/relationships/image" Target="../media/image120.wmf"/><Relationship Id="rId15" Type="http://schemas.openxmlformats.org/officeDocument/2006/relationships/oleObject" Target="../embeddings/oleObject45.bin"/><Relationship Id="rId14" Type="http://schemas.openxmlformats.org/officeDocument/2006/relationships/image" Target="../media/image119.wmf"/><Relationship Id="rId13" Type="http://schemas.openxmlformats.org/officeDocument/2006/relationships/oleObject" Target="../embeddings/oleObject44.bin"/><Relationship Id="rId12" Type="http://schemas.openxmlformats.org/officeDocument/2006/relationships/image" Target="../media/image126.wmf"/><Relationship Id="rId11" Type="http://schemas.openxmlformats.org/officeDocument/2006/relationships/oleObject" Target="../embeddings/oleObject43.bin"/><Relationship Id="rId10" Type="http://schemas.openxmlformats.org/officeDocument/2006/relationships/image" Target="../media/image125.emf"/><Relationship Id="rId1" Type="http://schemas.openxmlformats.org/officeDocument/2006/relationships/oleObject" Target="../embeddings/oleObject3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tags" Target="../tags/tag12.xml"/></Relationships>
</file>

<file path=ppt/slides/_rels/slide7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0.bin"/><Relationship Id="rId8" Type="http://schemas.openxmlformats.org/officeDocument/2006/relationships/image" Target="../media/image130.wmf"/><Relationship Id="rId7" Type="http://schemas.openxmlformats.org/officeDocument/2006/relationships/oleObject" Target="../embeddings/oleObject49.bin"/><Relationship Id="rId6" Type="http://schemas.openxmlformats.org/officeDocument/2006/relationships/image" Target="../media/image129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128.wmf"/><Relationship Id="rId3" Type="http://schemas.openxmlformats.org/officeDocument/2006/relationships/oleObject" Target="../embeddings/oleObject47.bin"/><Relationship Id="rId2" Type="http://schemas.openxmlformats.org/officeDocument/2006/relationships/image" Target="../media/image127.wmf"/><Relationship Id="rId15" Type="http://schemas.openxmlformats.org/officeDocument/2006/relationships/vmlDrawing" Target="../drawings/vmlDrawing11.v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77.xml"/><Relationship Id="rId12" Type="http://schemas.openxmlformats.org/officeDocument/2006/relationships/image" Target="../media/image132.wmf"/><Relationship Id="rId11" Type="http://schemas.openxmlformats.org/officeDocument/2006/relationships/oleObject" Target="../embeddings/oleObject51.bin"/><Relationship Id="rId10" Type="http://schemas.openxmlformats.org/officeDocument/2006/relationships/image" Target="../media/image131.wmf"/><Relationship Id="rId1" Type="http://schemas.openxmlformats.org/officeDocument/2006/relationships/oleObject" Target="../embeddings/oleObject46.bin"/></Relationships>
</file>

<file path=ppt/slides/_rels/slide7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6.bin"/><Relationship Id="rId8" Type="http://schemas.openxmlformats.org/officeDocument/2006/relationships/image" Target="../media/image136.emf"/><Relationship Id="rId7" Type="http://schemas.openxmlformats.org/officeDocument/2006/relationships/oleObject" Target="../embeddings/oleObject55.bin"/><Relationship Id="rId6" Type="http://schemas.openxmlformats.org/officeDocument/2006/relationships/image" Target="../media/image135.e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134.wmf"/><Relationship Id="rId3" Type="http://schemas.openxmlformats.org/officeDocument/2006/relationships/oleObject" Target="../embeddings/oleObject53.bin"/><Relationship Id="rId28" Type="http://schemas.openxmlformats.org/officeDocument/2006/relationships/notesSlide" Target="../notesSlides/notesSlide2.xml"/><Relationship Id="rId27" Type="http://schemas.openxmlformats.org/officeDocument/2006/relationships/vmlDrawing" Target="../drawings/vmlDrawing12.vml"/><Relationship Id="rId26" Type="http://schemas.openxmlformats.org/officeDocument/2006/relationships/slideLayout" Target="../slideLayouts/slideLayout4.xml"/><Relationship Id="rId25" Type="http://schemas.openxmlformats.org/officeDocument/2006/relationships/tags" Target="../tags/tag78.xml"/><Relationship Id="rId24" Type="http://schemas.openxmlformats.org/officeDocument/2006/relationships/image" Target="../media/image144.wmf"/><Relationship Id="rId23" Type="http://schemas.openxmlformats.org/officeDocument/2006/relationships/oleObject" Target="../embeddings/oleObject63.bin"/><Relationship Id="rId22" Type="http://schemas.openxmlformats.org/officeDocument/2006/relationships/image" Target="../media/image143.wmf"/><Relationship Id="rId21" Type="http://schemas.openxmlformats.org/officeDocument/2006/relationships/oleObject" Target="../embeddings/oleObject62.bin"/><Relationship Id="rId20" Type="http://schemas.openxmlformats.org/officeDocument/2006/relationships/image" Target="../media/image142.wmf"/><Relationship Id="rId2" Type="http://schemas.openxmlformats.org/officeDocument/2006/relationships/image" Target="../media/image133.wmf"/><Relationship Id="rId19" Type="http://schemas.openxmlformats.org/officeDocument/2006/relationships/oleObject" Target="../embeddings/oleObject61.bin"/><Relationship Id="rId18" Type="http://schemas.openxmlformats.org/officeDocument/2006/relationships/image" Target="../media/image141.wmf"/><Relationship Id="rId17" Type="http://schemas.openxmlformats.org/officeDocument/2006/relationships/oleObject" Target="../embeddings/oleObject60.bin"/><Relationship Id="rId16" Type="http://schemas.openxmlformats.org/officeDocument/2006/relationships/image" Target="../media/image140.wmf"/><Relationship Id="rId15" Type="http://schemas.openxmlformats.org/officeDocument/2006/relationships/oleObject" Target="../embeddings/oleObject59.bin"/><Relationship Id="rId14" Type="http://schemas.openxmlformats.org/officeDocument/2006/relationships/image" Target="../media/image139.wmf"/><Relationship Id="rId13" Type="http://schemas.openxmlformats.org/officeDocument/2006/relationships/oleObject" Target="../embeddings/oleObject58.bin"/><Relationship Id="rId12" Type="http://schemas.openxmlformats.org/officeDocument/2006/relationships/image" Target="../media/image138.wmf"/><Relationship Id="rId11" Type="http://schemas.openxmlformats.org/officeDocument/2006/relationships/oleObject" Target="../embeddings/oleObject57.bin"/><Relationship Id="rId10" Type="http://schemas.openxmlformats.org/officeDocument/2006/relationships/image" Target="../media/image137.wmf"/><Relationship Id="rId1" Type="http://schemas.openxmlformats.org/officeDocument/2006/relationships/oleObject" Target="../embeddings/oleObject52.bin"/></Relationships>
</file>

<file path=ppt/slides/_rels/slide7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7.bin"/><Relationship Id="rId8" Type="http://schemas.openxmlformats.org/officeDocument/2006/relationships/image" Target="../media/image149.wmf"/><Relationship Id="rId7" Type="http://schemas.openxmlformats.org/officeDocument/2006/relationships/oleObject" Target="../embeddings/oleObject66.bin"/><Relationship Id="rId6" Type="http://schemas.openxmlformats.org/officeDocument/2006/relationships/image" Target="../media/image148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147.GIF"/><Relationship Id="rId3" Type="http://schemas.openxmlformats.org/officeDocument/2006/relationships/image" Target="../media/image146.GIF"/><Relationship Id="rId20" Type="http://schemas.openxmlformats.org/officeDocument/2006/relationships/vmlDrawing" Target="../drawings/vmlDrawing13.vml"/><Relationship Id="rId2" Type="http://schemas.openxmlformats.org/officeDocument/2006/relationships/image" Target="../media/image145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154.wmf"/><Relationship Id="rId17" Type="http://schemas.openxmlformats.org/officeDocument/2006/relationships/oleObject" Target="../embeddings/oleObject71.bin"/><Relationship Id="rId16" Type="http://schemas.openxmlformats.org/officeDocument/2006/relationships/image" Target="../media/image153.wmf"/><Relationship Id="rId15" Type="http://schemas.openxmlformats.org/officeDocument/2006/relationships/oleObject" Target="../embeddings/oleObject70.bin"/><Relationship Id="rId14" Type="http://schemas.openxmlformats.org/officeDocument/2006/relationships/image" Target="../media/image152.wmf"/><Relationship Id="rId13" Type="http://schemas.openxmlformats.org/officeDocument/2006/relationships/oleObject" Target="../embeddings/oleObject69.bin"/><Relationship Id="rId12" Type="http://schemas.openxmlformats.org/officeDocument/2006/relationships/image" Target="../media/image151.wmf"/><Relationship Id="rId11" Type="http://schemas.openxmlformats.org/officeDocument/2006/relationships/oleObject" Target="../embeddings/oleObject68.bin"/><Relationship Id="rId10" Type="http://schemas.openxmlformats.org/officeDocument/2006/relationships/image" Target="../media/image150.wmf"/><Relationship Id="rId1" Type="http://schemas.openxmlformats.org/officeDocument/2006/relationships/oleObject" Target="../embeddings/oleObject64.bin"/></Relationships>
</file>

<file path=ppt/slides/_rels/slide7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8.wmf"/><Relationship Id="rId8" Type="http://schemas.openxmlformats.org/officeDocument/2006/relationships/oleObject" Target="../embeddings/oleObject75.bin"/><Relationship Id="rId7" Type="http://schemas.openxmlformats.org/officeDocument/2006/relationships/image" Target="../media/image157.wmf"/><Relationship Id="rId6" Type="http://schemas.openxmlformats.org/officeDocument/2006/relationships/oleObject" Target="../embeddings/oleObject74.bin"/><Relationship Id="rId5" Type="http://schemas.openxmlformats.org/officeDocument/2006/relationships/tags" Target="../tags/tag79.xml"/><Relationship Id="rId4" Type="http://schemas.openxmlformats.org/officeDocument/2006/relationships/image" Target="../media/image156.wmf"/><Relationship Id="rId31" Type="http://schemas.openxmlformats.org/officeDocument/2006/relationships/vmlDrawing" Target="../drawings/vmlDrawing14.vml"/><Relationship Id="rId30" Type="http://schemas.openxmlformats.org/officeDocument/2006/relationships/slideLayout" Target="../slideLayouts/slideLayout4.xml"/><Relationship Id="rId3" Type="http://schemas.openxmlformats.org/officeDocument/2006/relationships/oleObject" Target="../embeddings/oleObject73.bin"/><Relationship Id="rId29" Type="http://schemas.openxmlformats.org/officeDocument/2006/relationships/image" Target="../media/image168.wmf"/><Relationship Id="rId28" Type="http://schemas.openxmlformats.org/officeDocument/2006/relationships/oleObject" Target="../embeddings/oleObject85.bin"/><Relationship Id="rId27" Type="http://schemas.openxmlformats.org/officeDocument/2006/relationships/image" Target="../media/image167.wmf"/><Relationship Id="rId26" Type="http://schemas.openxmlformats.org/officeDocument/2006/relationships/oleObject" Target="../embeddings/oleObject84.bin"/><Relationship Id="rId25" Type="http://schemas.openxmlformats.org/officeDocument/2006/relationships/image" Target="../media/image166.wmf"/><Relationship Id="rId24" Type="http://schemas.openxmlformats.org/officeDocument/2006/relationships/oleObject" Target="../embeddings/oleObject83.bin"/><Relationship Id="rId23" Type="http://schemas.openxmlformats.org/officeDocument/2006/relationships/image" Target="../media/image165.wmf"/><Relationship Id="rId22" Type="http://schemas.openxmlformats.org/officeDocument/2006/relationships/oleObject" Target="../embeddings/oleObject82.bin"/><Relationship Id="rId21" Type="http://schemas.openxmlformats.org/officeDocument/2006/relationships/image" Target="../media/image164.wmf"/><Relationship Id="rId20" Type="http://schemas.openxmlformats.org/officeDocument/2006/relationships/oleObject" Target="../embeddings/oleObject81.bin"/><Relationship Id="rId2" Type="http://schemas.openxmlformats.org/officeDocument/2006/relationships/image" Target="../media/image155.wmf"/><Relationship Id="rId19" Type="http://schemas.openxmlformats.org/officeDocument/2006/relationships/image" Target="../media/image163.wmf"/><Relationship Id="rId18" Type="http://schemas.openxmlformats.org/officeDocument/2006/relationships/oleObject" Target="../embeddings/oleObject80.bin"/><Relationship Id="rId17" Type="http://schemas.openxmlformats.org/officeDocument/2006/relationships/image" Target="../media/image162.wmf"/><Relationship Id="rId16" Type="http://schemas.openxmlformats.org/officeDocument/2006/relationships/oleObject" Target="../embeddings/oleObject79.bin"/><Relationship Id="rId15" Type="http://schemas.openxmlformats.org/officeDocument/2006/relationships/image" Target="../media/image161.wmf"/><Relationship Id="rId14" Type="http://schemas.openxmlformats.org/officeDocument/2006/relationships/oleObject" Target="../embeddings/oleObject78.bin"/><Relationship Id="rId13" Type="http://schemas.openxmlformats.org/officeDocument/2006/relationships/image" Target="../media/image160.wmf"/><Relationship Id="rId12" Type="http://schemas.openxmlformats.org/officeDocument/2006/relationships/oleObject" Target="../embeddings/oleObject77.bin"/><Relationship Id="rId11" Type="http://schemas.openxmlformats.org/officeDocument/2006/relationships/image" Target="../media/image159.wmf"/><Relationship Id="rId10" Type="http://schemas.openxmlformats.org/officeDocument/2006/relationships/oleObject" Target="../embeddings/oleObject76.bin"/><Relationship Id="rId1" Type="http://schemas.openxmlformats.org/officeDocument/2006/relationships/oleObject" Target="../embeddings/oleObject72.bin"/></Relationships>
</file>

<file path=ppt/slides/_rels/slide74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image" Target="../media/image173.png"/><Relationship Id="rId7" Type="http://schemas.openxmlformats.org/officeDocument/2006/relationships/image" Target="../media/image172.png"/><Relationship Id="rId6" Type="http://schemas.openxmlformats.org/officeDocument/2006/relationships/image" Target="../media/image171.wmf"/><Relationship Id="rId5" Type="http://schemas.openxmlformats.org/officeDocument/2006/relationships/oleObject" Target="../embeddings/oleObject88.bin"/><Relationship Id="rId4" Type="http://schemas.openxmlformats.org/officeDocument/2006/relationships/image" Target="../media/image170.wmf"/><Relationship Id="rId3" Type="http://schemas.openxmlformats.org/officeDocument/2006/relationships/oleObject" Target="../embeddings/oleObject87.bin"/><Relationship Id="rId2" Type="http://schemas.openxmlformats.org/officeDocument/2006/relationships/image" Target="../media/image169.wmf"/><Relationship Id="rId11" Type="http://schemas.openxmlformats.org/officeDocument/2006/relationships/vmlDrawing" Target="../drawings/vmlDrawing15.vml"/><Relationship Id="rId10" Type="http://schemas.openxmlformats.org/officeDocument/2006/relationships/slideLayout" Target="../slideLayouts/slideLayout4.xml"/><Relationship Id="rId1" Type="http://schemas.openxmlformats.org/officeDocument/2006/relationships/oleObject" Target="../embeddings/oleObject86.bin"/></Relationships>
</file>

<file path=ppt/slides/_rels/slide7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3.bin"/><Relationship Id="rId8" Type="http://schemas.openxmlformats.org/officeDocument/2006/relationships/image" Target="../media/image175.wmf"/><Relationship Id="rId7" Type="http://schemas.openxmlformats.org/officeDocument/2006/relationships/oleObject" Target="../embeddings/oleObject92.bin"/><Relationship Id="rId6" Type="http://schemas.openxmlformats.org/officeDocument/2006/relationships/image" Target="../media/image171.wmf"/><Relationship Id="rId5" Type="http://schemas.openxmlformats.org/officeDocument/2006/relationships/oleObject" Target="../embeddings/oleObject91.bin"/><Relationship Id="rId4" Type="http://schemas.openxmlformats.org/officeDocument/2006/relationships/image" Target="../media/image170.wmf"/><Relationship Id="rId3" Type="http://schemas.openxmlformats.org/officeDocument/2006/relationships/oleObject" Target="../embeddings/oleObject90.bin"/><Relationship Id="rId2" Type="http://schemas.openxmlformats.org/officeDocument/2006/relationships/image" Target="../media/image174.wmf"/><Relationship Id="rId17" Type="http://schemas.openxmlformats.org/officeDocument/2006/relationships/vmlDrawing" Target="../drawings/vmlDrawing16.vml"/><Relationship Id="rId16" Type="http://schemas.openxmlformats.org/officeDocument/2006/relationships/slideLayout" Target="../slideLayouts/slideLayout4.xml"/><Relationship Id="rId15" Type="http://schemas.openxmlformats.org/officeDocument/2006/relationships/tags" Target="../tags/tag81.xml"/><Relationship Id="rId14" Type="http://schemas.openxmlformats.org/officeDocument/2006/relationships/image" Target="../media/image178.wmf"/><Relationship Id="rId13" Type="http://schemas.openxmlformats.org/officeDocument/2006/relationships/oleObject" Target="../embeddings/oleObject95.bin"/><Relationship Id="rId12" Type="http://schemas.openxmlformats.org/officeDocument/2006/relationships/image" Target="../media/image177.wmf"/><Relationship Id="rId11" Type="http://schemas.openxmlformats.org/officeDocument/2006/relationships/oleObject" Target="../embeddings/oleObject94.bin"/><Relationship Id="rId10" Type="http://schemas.openxmlformats.org/officeDocument/2006/relationships/image" Target="../media/image176.wmf"/><Relationship Id="rId1" Type="http://schemas.openxmlformats.org/officeDocument/2006/relationships/oleObject" Target="../embeddings/oleObject89.bin"/></Relationships>
</file>

<file path=ppt/slides/_rels/slide7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17.v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82.xml"/><Relationship Id="rId3" Type="http://schemas.openxmlformats.org/officeDocument/2006/relationships/image" Target="../media/image180.png"/><Relationship Id="rId2" Type="http://schemas.openxmlformats.org/officeDocument/2006/relationships/image" Target="../media/image179.wmf"/><Relationship Id="rId1" Type="http://schemas.openxmlformats.org/officeDocument/2006/relationships/oleObject" Target="../embeddings/oleObject96.bin"/></Relationships>
</file>

<file path=ppt/slides/_rels/slide7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5.wmf"/><Relationship Id="rId8" Type="http://schemas.openxmlformats.org/officeDocument/2006/relationships/oleObject" Target="../embeddings/oleObject100.bin"/><Relationship Id="rId7" Type="http://schemas.openxmlformats.org/officeDocument/2006/relationships/image" Target="../media/image184.png"/><Relationship Id="rId6" Type="http://schemas.openxmlformats.org/officeDocument/2006/relationships/image" Target="../media/image183.wmf"/><Relationship Id="rId5" Type="http://schemas.openxmlformats.org/officeDocument/2006/relationships/oleObject" Target="../embeddings/oleObject99.bin"/><Relationship Id="rId4" Type="http://schemas.openxmlformats.org/officeDocument/2006/relationships/image" Target="../media/image182.wmf"/><Relationship Id="rId3" Type="http://schemas.openxmlformats.org/officeDocument/2006/relationships/oleObject" Target="../embeddings/oleObject98.bin"/><Relationship Id="rId2" Type="http://schemas.openxmlformats.org/officeDocument/2006/relationships/image" Target="../media/image181.wmf"/><Relationship Id="rId12" Type="http://schemas.openxmlformats.org/officeDocument/2006/relationships/vmlDrawing" Target="../drawings/vmlDrawing18.vml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83.xml"/><Relationship Id="rId1" Type="http://schemas.openxmlformats.org/officeDocument/2006/relationships/oleObject" Target="../embeddings/oleObject97.bin"/></Relationships>
</file>

<file path=ppt/slides/_rels/slide7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9.png"/><Relationship Id="rId8" Type="http://schemas.openxmlformats.org/officeDocument/2006/relationships/image" Target="../media/image188.wmf"/><Relationship Id="rId7" Type="http://schemas.openxmlformats.org/officeDocument/2006/relationships/oleObject" Target="../embeddings/oleObject104.bin"/><Relationship Id="rId6" Type="http://schemas.openxmlformats.org/officeDocument/2006/relationships/image" Target="../media/image183.wmf"/><Relationship Id="rId5" Type="http://schemas.openxmlformats.org/officeDocument/2006/relationships/oleObject" Target="../embeddings/oleObject103.bin"/><Relationship Id="rId4" Type="http://schemas.openxmlformats.org/officeDocument/2006/relationships/image" Target="../media/image187.wmf"/><Relationship Id="rId3" Type="http://schemas.openxmlformats.org/officeDocument/2006/relationships/oleObject" Target="../embeddings/oleObject102.bin"/><Relationship Id="rId2" Type="http://schemas.openxmlformats.org/officeDocument/2006/relationships/image" Target="../media/image186.wmf"/><Relationship Id="rId12" Type="http://schemas.openxmlformats.org/officeDocument/2006/relationships/vmlDrawing" Target="../drawings/vmlDrawing19.vml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84.xml"/><Relationship Id="rId1" Type="http://schemas.openxmlformats.org/officeDocument/2006/relationships/oleObject" Target="../embeddings/oleObject101.bin"/></Relationships>
</file>

<file path=ppt/slides/_rels/slide7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3.wmf"/><Relationship Id="rId8" Type="http://schemas.openxmlformats.org/officeDocument/2006/relationships/oleObject" Target="../embeddings/oleObject109.bin"/><Relationship Id="rId7" Type="http://schemas.openxmlformats.org/officeDocument/2006/relationships/image" Target="../media/image192.wmf"/><Relationship Id="rId6" Type="http://schemas.openxmlformats.org/officeDocument/2006/relationships/oleObject" Target="../embeddings/oleObject108.bin"/><Relationship Id="rId5" Type="http://schemas.openxmlformats.org/officeDocument/2006/relationships/image" Target="../media/image191.wmf"/><Relationship Id="rId4" Type="http://schemas.openxmlformats.org/officeDocument/2006/relationships/oleObject" Target="../embeddings/oleObject107.bin"/><Relationship Id="rId3" Type="http://schemas.openxmlformats.org/officeDocument/2006/relationships/oleObject" Target="../embeddings/oleObject106.bin"/><Relationship Id="rId2" Type="http://schemas.openxmlformats.org/officeDocument/2006/relationships/image" Target="../media/image190.wmf"/><Relationship Id="rId17" Type="http://schemas.openxmlformats.org/officeDocument/2006/relationships/vmlDrawing" Target="../drawings/vmlDrawing20.vml"/><Relationship Id="rId16" Type="http://schemas.openxmlformats.org/officeDocument/2006/relationships/slideLayout" Target="../slideLayouts/slideLayout4.xml"/><Relationship Id="rId15" Type="http://schemas.openxmlformats.org/officeDocument/2006/relationships/tags" Target="../tags/tag85.xml"/><Relationship Id="rId14" Type="http://schemas.openxmlformats.org/officeDocument/2006/relationships/image" Target="../media/image195.wmf"/><Relationship Id="rId13" Type="http://schemas.openxmlformats.org/officeDocument/2006/relationships/oleObject" Target="../embeddings/oleObject112.bin"/><Relationship Id="rId12" Type="http://schemas.openxmlformats.org/officeDocument/2006/relationships/image" Target="../media/image194.wmf"/><Relationship Id="rId11" Type="http://schemas.openxmlformats.org/officeDocument/2006/relationships/oleObject" Target="../embeddings/oleObject111.bin"/><Relationship Id="rId10" Type="http://schemas.openxmlformats.org/officeDocument/2006/relationships/oleObject" Target="../embeddings/oleObject110.bin"/><Relationship Id="rId1" Type="http://schemas.openxmlformats.org/officeDocument/2006/relationships/oleObject" Target="../embeddings/oleObject10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tags" Target="../tags/tag1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6.png"/><Relationship Id="rId1" Type="http://schemas.openxmlformats.org/officeDocument/2006/relationships/tags" Target="../tags/tag8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87.xml"/><Relationship Id="rId1" Type="http://schemas.openxmlformats.org/officeDocument/2006/relationships/image" Target="../media/image197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8.png"/><Relationship Id="rId1" Type="http://schemas.openxmlformats.org/officeDocument/2006/relationships/tags" Target="../tags/tag8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9.png"/><Relationship Id="rId1" Type="http://schemas.openxmlformats.org/officeDocument/2006/relationships/tags" Target="../tags/tag89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0.png"/><Relationship Id="rId1" Type="http://schemas.openxmlformats.org/officeDocument/2006/relationships/tags" Target="../tags/tag90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7675" y="2511425"/>
            <a:ext cx="8676640" cy="2122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</a:t>
            </a:r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一章</a:t>
            </a:r>
            <a:endParaRPr lang="zh-CN" altLang="en-US" sz="66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  <a:p>
            <a:pPr algn="ctr"/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函数、极限与</a:t>
            </a:r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连续</a:t>
            </a:r>
            <a:endParaRPr lang="zh-CN" altLang="en-US" sz="66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514359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504825"/>
            <a:ext cx="515366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判断两个函数是否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相等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821690" y="1829435"/>
            <a:ext cx="9341485" cy="2468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3200"/>
              <a:t>如果函数的定义城和解析式确定,那么函数的值域也被唯一确定.因此,如果两个函数的定义域、对应法则(解析式)均相同,那么这两个函数是相同的函数,也称为同一函数.</a:t>
            </a:r>
            <a:endParaRPr lang="zh-CN" altLang="en-US" sz="320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857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466725"/>
            <a:ext cx="505142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判断两个函数是否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相等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90220" y="1217930"/>
            <a:ext cx="11200130" cy="0"/>
          </a:xfrm>
          <a:prstGeom prst="line">
            <a:avLst/>
          </a:prstGeom>
          <a:ln>
            <a:solidFill>
              <a:srgbClr val="002FA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b="56066"/>
          <a:stretch>
            <a:fillRect/>
          </a:stretch>
        </p:blipFill>
        <p:spPr>
          <a:xfrm>
            <a:off x="110490" y="1217930"/>
            <a:ext cx="8649970" cy="17291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b="48967"/>
          <a:stretch>
            <a:fillRect/>
          </a:stretch>
        </p:blipFill>
        <p:spPr>
          <a:xfrm>
            <a:off x="657225" y="3091815"/>
            <a:ext cx="10878185" cy="8623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47802"/>
          <a:stretch>
            <a:fillRect/>
          </a:stretch>
        </p:blipFill>
        <p:spPr>
          <a:xfrm>
            <a:off x="657225" y="3899535"/>
            <a:ext cx="10878185" cy="88201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52406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判断两个函数是否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相等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b="73975"/>
          <a:stretch>
            <a:fillRect/>
          </a:stretch>
        </p:blipFill>
        <p:spPr>
          <a:xfrm>
            <a:off x="110490" y="1217930"/>
            <a:ext cx="8649970" cy="1024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38399" b="39480"/>
          <a:stretch>
            <a:fillRect/>
          </a:stretch>
        </p:blipFill>
        <p:spPr>
          <a:xfrm>
            <a:off x="110490" y="2106930"/>
            <a:ext cx="8649970" cy="8705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1857" t="5155" r="1464" b="75047"/>
          <a:stretch>
            <a:fillRect/>
          </a:stretch>
        </p:blipFill>
        <p:spPr>
          <a:xfrm>
            <a:off x="821690" y="2972435"/>
            <a:ext cx="10548620" cy="7359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1857" t="29207" r="1464" b="51268"/>
          <a:stretch>
            <a:fillRect/>
          </a:stretch>
        </p:blipFill>
        <p:spPr>
          <a:xfrm>
            <a:off x="815975" y="3688715"/>
            <a:ext cx="10548620" cy="7258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1857" t="50201" r="1464" b="25883"/>
          <a:stretch>
            <a:fillRect/>
          </a:stretch>
        </p:blipFill>
        <p:spPr>
          <a:xfrm>
            <a:off x="815975" y="4398010"/>
            <a:ext cx="10548620" cy="889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1857" t="76457" r="1464" b="4718"/>
          <a:stretch>
            <a:fillRect/>
          </a:stretch>
        </p:blipFill>
        <p:spPr>
          <a:xfrm>
            <a:off x="821690" y="5287010"/>
            <a:ext cx="10548620" cy="69977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520890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判断两个函数是否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相等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b="75895"/>
          <a:stretch>
            <a:fillRect/>
          </a:stretch>
        </p:blipFill>
        <p:spPr>
          <a:xfrm>
            <a:off x="110490" y="1217930"/>
            <a:ext cx="8649970" cy="9486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56680" b="22410"/>
          <a:stretch>
            <a:fillRect/>
          </a:stretch>
        </p:blipFill>
        <p:spPr>
          <a:xfrm>
            <a:off x="110490" y="2070735"/>
            <a:ext cx="8649970" cy="8229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b="69340"/>
          <a:stretch>
            <a:fillRect/>
          </a:stretch>
        </p:blipFill>
        <p:spPr>
          <a:xfrm>
            <a:off x="350520" y="3208655"/>
            <a:ext cx="1149159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34146" b="31420"/>
          <a:stretch>
            <a:fillRect/>
          </a:stretch>
        </p:blipFill>
        <p:spPr>
          <a:xfrm>
            <a:off x="350520" y="3920490"/>
            <a:ext cx="11491595" cy="834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67820"/>
          <a:stretch>
            <a:fillRect/>
          </a:stretch>
        </p:blipFill>
        <p:spPr>
          <a:xfrm>
            <a:off x="344170" y="4736465"/>
            <a:ext cx="11491595" cy="7797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533654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判断两个函数是否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相等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b="74976"/>
          <a:stretch>
            <a:fillRect/>
          </a:stretch>
        </p:blipFill>
        <p:spPr>
          <a:xfrm>
            <a:off x="110490" y="1217930"/>
            <a:ext cx="8649970" cy="9848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76896"/>
          <a:stretch>
            <a:fillRect/>
          </a:stretch>
        </p:blipFill>
        <p:spPr>
          <a:xfrm>
            <a:off x="110490" y="2075180"/>
            <a:ext cx="8649970" cy="9093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1989" r="8530" b="51735"/>
          <a:stretch>
            <a:fillRect/>
          </a:stretch>
        </p:blipFill>
        <p:spPr>
          <a:xfrm>
            <a:off x="179705" y="3044190"/>
            <a:ext cx="11055985" cy="909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1989" t="46817" r="12800"/>
          <a:stretch>
            <a:fillRect/>
          </a:stretch>
        </p:blipFill>
        <p:spPr>
          <a:xfrm>
            <a:off x="650240" y="3815080"/>
            <a:ext cx="10528300" cy="100266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3.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解析式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528320" y="1499870"/>
            <a:ext cx="11135995" cy="466153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函数的表示方法主要有三种：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1.解析法：用函数(解析式)来表示自变量与函数的对应规律.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2.列表法：把与自变量一系列值对应的函数=的值列成表格来表示函数关系的方法.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3.图像法：用自变量的值作点的横坐标，对应的函数的值作纵坐标，描出点，绘成图像.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3.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求函数的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解析式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72037"/>
          <a:stretch>
            <a:fillRect/>
          </a:stretch>
        </p:blipFill>
        <p:spPr>
          <a:xfrm>
            <a:off x="206375" y="1087755"/>
            <a:ext cx="11779250" cy="9499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25252" b="48897"/>
          <a:stretch>
            <a:fillRect/>
          </a:stretch>
        </p:blipFill>
        <p:spPr>
          <a:xfrm>
            <a:off x="206375" y="1945640"/>
            <a:ext cx="11779250" cy="8782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46879" b="28505"/>
          <a:stretch>
            <a:fillRect/>
          </a:stretch>
        </p:blipFill>
        <p:spPr>
          <a:xfrm>
            <a:off x="206375" y="2680335"/>
            <a:ext cx="11779250" cy="8362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71495"/>
          <a:stretch>
            <a:fillRect/>
          </a:stretch>
        </p:blipFill>
        <p:spPr>
          <a:xfrm>
            <a:off x="206375" y="3516630"/>
            <a:ext cx="11779250" cy="968375"/>
          </a:xfrm>
          <a:prstGeom prst="rect">
            <a:avLst/>
          </a:prstGeom>
        </p:spPr>
      </p:pic>
      <p:sp>
        <p:nvSpPr>
          <p:cNvPr id="9" name="矩形标注 8"/>
          <p:cNvSpPr/>
          <p:nvPr/>
        </p:nvSpPr>
        <p:spPr>
          <a:xfrm>
            <a:off x="832485" y="5280025"/>
            <a:ext cx="1673225" cy="713740"/>
          </a:xfrm>
          <a:prstGeom prst="wedgeRectCallout">
            <a:avLst>
              <a:gd name="adj1" fmla="val 154402"/>
              <a:gd name="adj2" fmla="val -420907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换元法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3.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求函数的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解析式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598" b="56042"/>
          <a:stretch>
            <a:fillRect/>
          </a:stretch>
        </p:blipFill>
        <p:spPr>
          <a:xfrm>
            <a:off x="-20320" y="1188720"/>
            <a:ext cx="12232640" cy="10325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41254" r="29616"/>
          <a:stretch>
            <a:fillRect/>
          </a:stretch>
        </p:blipFill>
        <p:spPr>
          <a:xfrm>
            <a:off x="-40640" y="2157730"/>
            <a:ext cx="8749665" cy="137985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标注 8"/>
              <p:cNvSpPr/>
              <p:nvPr/>
            </p:nvSpPr>
            <p:spPr>
              <a:xfrm>
                <a:off x="832485" y="5280025"/>
                <a:ext cx="2572385" cy="1104900"/>
              </a:xfrm>
              <a:prstGeom prst="wedgeRectCallout">
                <a:avLst>
                  <a:gd name="adj1" fmla="val 52814"/>
                  <a:gd name="adj2" fmla="val -235747"/>
                </a:avLst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sz="3200">
                    <a:solidFill>
                      <a:srgbClr val="FF0000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𝒕</m:t>
                    </m:r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𝒙</m:t>
                    </m:r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+</m:t>
                    </m:r>
                    <m:f>
                      <m:f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𝒙</m:t>
                        </m:r>
                      </m:den>
                    </m:f>
                  </m:oMath>
                </a14:m>
                <a:endParaRPr lang="en-US" altLang="zh-CN" sz="3200" b="1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矩形标注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485" y="5280025"/>
                <a:ext cx="2572385" cy="1104900"/>
              </a:xfrm>
              <a:prstGeom prst="wedgeRectCallout">
                <a:avLst>
                  <a:gd name="adj1" fmla="val 52814"/>
                  <a:gd name="adj2" fmla="val -235747"/>
                </a:avLst>
              </a:prstGeom>
              <a:blipFill rotWithShape="1">
                <a:blip r:embed="rId3"/>
                <a:stretch>
                  <a:fillRect l="-247" t="-189770" r="-3481" b="-575"/>
                </a:stretch>
              </a:blipFill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70384" t="41254" r="1598"/>
          <a:stretch>
            <a:fillRect/>
          </a:stretch>
        </p:blipFill>
        <p:spPr>
          <a:xfrm>
            <a:off x="8709025" y="2157730"/>
            <a:ext cx="3482975" cy="137985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3.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求函数的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解析式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821" r="9087" b="36169"/>
          <a:stretch>
            <a:fillRect/>
          </a:stretch>
        </p:blipFill>
        <p:spPr>
          <a:xfrm>
            <a:off x="52705" y="1099820"/>
            <a:ext cx="12086590" cy="23291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r="47041"/>
          <a:stretch>
            <a:fillRect/>
          </a:stretch>
        </p:blipFill>
        <p:spPr>
          <a:xfrm>
            <a:off x="194310" y="3850005"/>
            <a:ext cx="6324600" cy="18522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52959" r="31712"/>
          <a:stretch>
            <a:fillRect/>
          </a:stretch>
        </p:blipFill>
        <p:spPr>
          <a:xfrm>
            <a:off x="6518910" y="3850005"/>
            <a:ext cx="1830705" cy="18522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68288" r="2696"/>
          <a:stretch>
            <a:fillRect/>
          </a:stretch>
        </p:blipFill>
        <p:spPr>
          <a:xfrm>
            <a:off x="8349615" y="3850005"/>
            <a:ext cx="3465195" cy="185229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3.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求函数的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解析式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1882" r="1989"/>
          <a:stretch>
            <a:fillRect/>
          </a:stretch>
        </p:blipFill>
        <p:spPr>
          <a:xfrm>
            <a:off x="125095" y="1159510"/>
            <a:ext cx="11941810" cy="18180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31685" b="63368"/>
          <a:stretch>
            <a:fillRect/>
          </a:stretch>
        </p:blipFill>
        <p:spPr>
          <a:xfrm>
            <a:off x="35560" y="3100705"/>
            <a:ext cx="8280400" cy="10179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32793" r="49408" b="30279"/>
          <a:stretch>
            <a:fillRect/>
          </a:stretch>
        </p:blipFill>
        <p:spPr>
          <a:xfrm>
            <a:off x="35560" y="4011930"/>
            <a:ext cx="6132195" cy="10261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t="69653" r="68415"/>
          <a:stretch>
            <a:fillRect/>
          </a:stretch>
        </p:blipFill>
        <p:spPr>
          <a:xfrm>
            <a:off x="35560" y="5036185"/>
            <a:ext cx="3828415" cy="8432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68315" b="63368"/>
          <a:stretch>
            <a:fillRect/>
          </a:stretch>
        </p:blipFill>
        <p:spPr>
          <a:xfrm>
            <a:off x="8315960" y="3100705"/>
            <a:ext cx="3840480" cy="10179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50000" t="32793" b="30279"/>
          <a:stretch>
            <a:fillRect/>
          </a:stretch>
        </p:blipFill>
        <p:spPr>
          <a:xfrm>
            <a:off x="6096000" y="4011930"/>
            <a:ext cx="6060440" cy="1026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31323" t="69721"/>
          <a:stretch>
            <a:fillRect/>
          </a:stretch>
        </p:blipFill>
        <p:spPr>
          <a:xfrm>
            <a:off x="3796665" y="5036185"/>
            <a:ext cx="8324215" cy="8413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95250"/>
            <a:ext cx="11791950" cy="65913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值域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7330" y="1186180"/>
            <a:ext cx="11580495" cy="5400040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indent="0" algn="ctr" fontAlgn="auto">
              <a:lnSpc>
                <a:spcPts val="4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求值域的一般步骤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ts val="4000"/>
              </a:lnSpc>
            </a:pP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（1）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确定定义域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：首先需要确定函数的定义域，即函数的自变量可以取的值的范围</a:t>
            </a:r>
            <a:r>
              <a:rPr lang="en-US" altLang="zh-CN" sz="2400">
                <a:latin typeface="Arial" panose="020B0604020202020204" pitchFamily="34" charset="0"/>
                <a:ea typeface="微软雅黑" panose="020B0503020204020204" charset="-122"/>
              </a:rPr>
              <a:t>.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ts val="4000"/>
              </a:lnSpc>
            </a:pP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（2）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确定函数表达式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：根据问题中给出的函数表达式，将自变量和函数关系式表示出来</a:t>
            </a:r>
            <a:r>
              <a:rPr lang="en-US" altLang="zh-CN" sz="2400">
                <a:latin typeface="Arial" panose="020B0604020202020204" pitchFamily="34" charset="0"/>
                <a:ea typeface="微软雅黑" panose="020B0503020204020204" charset="-122"/>
              </a:rPr>
              <a:t>.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ts val="4000"/>
              </a:lnSpc>
            </a:pP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（3）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分析函数的性质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：通过对函数的性质进行分析，可以确定一些可能的值域信息</a:t>
            </a:r>
            <a:r>
              <a:rPr lang="en-US" altLang="zh-CN" sz="2400">
                <a:latin typeface="Arial" panose="020B0604020202020204" pitchFamily="34" charset="0"/>
                <a:ea typeface="微软雅黑" panose="020B0503020204020204" charset="-122"/>
              </a:rPr>
              <a:t>.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例如，如果函数是个高次多项式函数，那么它的值域可能是整个实数轴；如果函数是个有界函数，那么它的值域可能是一个区间</a:t>
            </a:r>
            <a:r>
              <a:rPr lang="en-US" altLang="zh-CN" sz="2400">
                <a:latin typeface="Arial" panose="020B0604020202020204" pitchFamily="34" charset="0"/>
                <a:ea typeface="微软雅黑" panose="020B0503020204020204" charset="-122"/>
              </a:rPr>
              <a:t>.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ts val="4000"/>
              </a:lnSpc>
            </a:pP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（4）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求导或导出极值点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：对于一些特定的函数类型，可以通过求导得到函数的极值点</a:t>
            </a:r>
            <a:r>
              <a:rPr lang="en-US" altLang="zh-CN" sz="2400">
                <a:latin typeface="Arial" panose="020B0604020202020204" pitchFamily="34" charset="0"/>
                <a:ea typeface="微软雅黑" panose="020B0503020204020204" charset="-122"/>
              </a:rPr>
              <a:t>.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这些极值点可以提供一些值域信息</a:t>
            </a:r>
            <a:r>
              <a:rPr lang="en-US" altLang="zh-CN" sz="2400">
                <a:latin typeface="Arial" panose="020B0604020202020204" pitchFamily="34" charset="0"/>
                <a:ea typeface="微软雅黑" panose="020B0503020204020204" charset="-122"/>
              </a:rPr>
              <a:t>.</a:t>
            </a:r>
            <a:endParaRPr lang="en-US" altLang="zh-CN" sz="24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求函数的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值域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1230"/>
          <a:stretch>
            <a:fillRect/>
          </a:stretch>
        </p:blipFill>
        <p:spPr>
          <a:xfrm>
            <a:off x="234950" y="941705"/>
            <a:ext cx="11706860" cy="27698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48871" b="33140"/>
          <a:stretch>
            <a:fillRect/>
          </a:stretch>
        </p:blipFill>
        <p:spPr>
          <a:xfrm>
            <a:off x="171450" y="3711575"/>
            <a:ext cx="11706860" cy="10217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66860" b="16883"/>
          <a:stretch>
            <a:fillRect/>
          </a:stretch>
        </p:blipFill>
        <p:spPr>
          <a:xfrm>
            <a:off x="234950" y="4733290"/>
            <a:ext cx="11706860" cy="9232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80456"/>
          <a:stretch>
            <a:fillRect/>
          </a:stretch>
        </p:blipFill>
        <p:spPr>
          <a:xfrm>
            <a:off x="234950" y="5505450"/>
            <a:ext cx="11706860" cy="11099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4.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求函数的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值域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1512" r="2378" b="48104"/>
          <a:stretch>
            <a:fillRect/>
          </a:stretch>
        </p:blipFill>
        <p:spPr>
          <a:xfrm>
            <a:off x="118110" y="1083310"/>
            <a:ext cx="11955780" cy="19818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57147" b="55919"/>
          <a:stretch>
            <a:fillRect/>
          </a:stretch>
        </p:blipFill>
        <p:spPr>
          <a:xfrm>
            <a:off x="1022350" y="3429000"/>
            <a:ext cx="3712210" cy="9505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41578" r="54046"/>
          <a:stretch>
            <a:fillRect/>
          </a:stretch>
        </p:blipFill>
        <p:spPr>
          <a:xfrm>
            <a:off x="1044575" y="4325620"/>
            <a:ext cx="3980815" cy="12598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42853" b="55919"/>
          <a:stretch>
            <a:fillRect/>
          </a:stretch>
        </p:blipFill>
        <p:spPr>
          <a:xfrm>
            <a:off x="4734560" y="3429000"/>
            <a:ext cx="4950460" cy="9505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45954" t="41578"/>
          <a:stretch>
            <a:fillRect/>
          </a:stretch>
        </p:blipFill>
        <p:spPr>
          <a:xfrm>
            <a:off x="5025390" y="4325620"/>
            <a:ext cx="4681855" cy="125984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2665" y="1144905"/>
            <a:ext cx="10186670" cy="5686425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297" t="4756" r="1067" b="6775"/>
          <a:stretch>
            <a:fillRect/>
          </a:stretch>
        </p:blipFill>
        <p:spPr>
          <a:xfrm>
            <a:off x="-23177" y="1826895"/>
            <a:ext cx="12238355" cy="31356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90" y="3482340"/>
            <a:ext cx="3414395" cy="48704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1075" y="4091940"/>
            <a:ext cx="3556635" cy="43878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67787"/>
          <a:stretch>
            <a:fillRect/>
          </a:stretch>
        </p:blipFill>
        <p:spPr>
          <a:xfrm>
            <a:off x="281305" y="1073785"/>
            <a:ext cx="11630025" cy="16122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b="67114"/>
          <a:stretch>
            <a:fillRect/>
          </a:stretch>
        </p:blipFill>
        <p:spPr>
          <a:xfrm>
            <a:off x="890905" y="3049905"/>
            <a:ext cx="6744970" cy="77724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724900" y="1242060"/>
            <a:ext cx="43942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en-US" altLang="zh-CN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t="32886" b="32187"/>
          <a:stretch>
            <a:fillRect/>
          </a:stretch>
        </p:blipFill>
        <p:spPr>
          <a:xfrm>
            <a:off x="890905" y="3827145"/>
            <a:ext cx="6744970" cy="825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t="61687" r="22830"/>
          <a:stretch>
            <a:fillRect/>
          </a:stretch>
        </p:blipFill>
        <p:spPr>
          <a:xfrm>
            <a:off x="890905" y="4507865"/>
            <a:ext cx="5205095" cy="90551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3684" b="26618"/>
          <a:stretch>
            <a:fillRect/>
          </a:stretch>
        </p:blipFill>
        <p:spPr>
          <a:xfrm>
            <a:off x="280988" y="1659255"/>
            <a:ext cx="11630025" cy="1986915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r="86459" b="85702"/>
          <a:stretch>
            <a:fillRect/>
          </a:stretch>
        </p:blipFill>
        <p:spPr>
          <a:xfrm>
            <a:off x="281305" y="1119505"/>
            <a:ext cx="1574800" cy="7156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b="64007"/>
          <a:stretch>
            <a:fillRect/>
          </a:stretch>
        </p:blipFill>
        <p:spPr>
          <a:xfrm>
            <a:off x="1220470" y="3807460"/>
            <a:ext cx="6741795" cy="896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31507" b="25516"/>
          <a:stretch>
            <a:fillRect/>
          </a:stretch>
        </p:blipFill>
        <p:spPr>
          <a:xfrm>
            <a:off x="1220470" y="4592320"/>
            <a:ext cx="6741795" cy="10706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74484"/>
          <a:stretch>
            <a:fillRect/>
          </a:stretch>
        </p:blipFill>
        <p:spPr>
          <a:xfrm>
            <a:off x="1220470" y="5662930"/>
            <a:ext cx="6741795" cy="63563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965180" y="1781810"/>
            <a:ext cx="43942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en-US" altLang="zh-CN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70680"/>
          <a:stretch>
            <a:fillRect/>
          </a:stretch>
        </p:blipFill>
        <p:spPr>
          <a:xfrm>
            <a:off x="190500" y="1679575"/>
            <a:ext cx="11630025" cy="1467485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r="86159" b="84255"/>
          <a:stretch>
            <a:fillRect/>
          </a:stretch>
        </p:blipFill>
        <p:spPr>
          <a:xfrm>
            <a:off x="281305" y="1119505"/>
            <a:ext cx="1609725" cy="788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3584575"/>
            <a:ext cx="8015605" cy="17468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182485" y="1781810"/>
            <a:ext cx="42037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altLang="zh-CN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" y="1245870"/>
            <a:ext cx="12087860" cy="5579110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8585200" y="2021840"/>
            <a:ext cx="3414395" cy="48704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标注 9"/>
          <p:cNvSpPr/>
          <p:nvPr/>
        </p:nvSpPr>
        <p:spPr>
          <a:xfrm>
            <a:off x="380365" y="4173220"/>
            <a:ext cx="2125345" cy="1704975"/>
          </a:xfrm>
          <a:prstGeom prst="wedgeRectCallout">
            <a:avLst>
              <a:gd name="adj1" fmla="val 66570"/>
              <a:gd name="adj2" fmla="val 24572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偶函数：图像关于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y</a:t>
            </a:r>
            <a:r>
              <a:rPr lang="zh-CN" altLang="en-US" sz="2800" b="1">
                <a:solidFill>
                  <a:srgbClr val="FF0000"/>
                </a:solidFill>
              </a:rPr>
              <a:t>轴</a:t>
            </a:r>
            <a:r>
              <a:rPr lang="zh-CN" altLang="en-US" sz="2800" b="1">
                <a:solidFill>
                  <a:srgbClr val="FF0000"/>
                </a:solidFill>
              </a:rPr>
              <a:t>对称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9840595" y="3171825"/>
            <a:ext cx="2299335" cy="2168525"/>
          </a:xfrm>
          <a:prstGeom prst="wedgeRectCallout">
            <a:avLst>
              <a:gd name="adj1" fmla="val -74689"/>
              <a:gd name="adj2" fmla="val 32071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  <a:sym typeface="+mn-ea"/>
              </a:rPr>
              <a:t>奇函数：图像关于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原点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轴对称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764"/>
          <a:stretch>
            <a:fillRect/>
          </a:stretch>
        </p:blipFill>
        <p:spPr>
          <a:xfrm>
            <a:off x="207010" y="1195070"/>
            <a:ext cx="11777980" cy="5146675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1190625" y="2438400"/>
            <a:ext cx="7378065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48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第一节</a:t>
            </a:r>
            <a:r>
              <a:rPr lang="en-US" sz="48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en-US" sz="48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函数</a:t>
            </a:r>
            <a:endParaRPr lang="zh-CN" altLang="en-US" sz="48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190625" y="4018915"/>
            <a:ext cx="58273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函数是数学中最重要的基本概念之一,是现实世界中量与量之间的依存关系在数学中的反映.</a:t>
            </a: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90099" y="1360421"/>
            <a:ext cx="3870960" cy="119888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ONE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98" y="1133475"/>
            <a:ext cx="11520805" cy="299847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70373"/>
          <a:stretch>
            <a:fillRect/>
          </a:stretch>
        </p:blipFill>
        <p:spPr>
          <a:xfrm>
            <a:off x="335915" y="1133475"/>
            <a:ext cx="11520805" cy="888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7634" t="30136" r="56777" b="40237"/>
          <a:stretch>
            <a:fillRect/>
          </a:stretch>
        </p:blipFill>
        <p:spPr>
          <a:xfrm>
            <a:off x="7352030" y="1133475"/>
            <a:ext cx="4100195" cy="888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51511"/>
          <a:stretch>
            <a:fillRect/>
          </a:stretch>
        </p:blipFill>
        <p:spPr>
          <a:xfrm>
            <a:off x="672465" y="2303145"/>
            <a:ext cx="10779760" cy="9067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41222" r="59449"/>
          <a:stretch>
            <a:fillRect/>
          </a:stretch>
        </p:blipFill>
        <p:spPr>
          <a:xfrm>
            <a:off x="672465" y="3074035"/>
            <a:ext cx="4371340" cy="10991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39791" t="41222" r="33530"/>
          <a:stretch>
            <a:fillRect/>
          </a:stretch>
        </p:blipFill>
        <p:spPr>
          <a:xfrm>
            <a:off x="4961890" y="3074035"/>
            <a:ext cx="2875915" cy="10991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65710" t="41222"/>
          <a:stretch>
            <a:fillRect/>
          </a:stretch>
        </p:blipFill>
        <p:spPr>
          <a:xfrm>
            <a:off x="7755890" y="3074035"/>
            <a:ext cx="3696335" cy="109918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圆角矩形 7"/>
              <p:cNvSpPr/>
              <p:nvPr/>
            </p:nvSpPr>
            <p:spPr>
              <a:xfrm>
                <a:off x="80010" y="4706620"/>
                <a:ext cx="12031980" cy="182372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/>
                <a14:m>
                  <m:oMath xmlns:m="http://schemas.openxmlformats.org/officeDocument/2006/math">
                    <m:r>
                      <a:rPr lang="en-US" altLang="zh-CN" sz="36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𝒚</m:t>
                    </m:r>
                    <m:r>
                      <a:rPr lang="en-US" altLang="zh-CN" sz="36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36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𝒙</m:t>
                    </m:r>
                  </m:oMath>
                </a14:m>
                <a:r>
                  <a:rPr lang="zh-CN" altLang="en-US" sz="3600" b="1">
                    <a:solidFill>
                      <a:srgbClr val="FF0000"/>
                    </a:solidFill>
                  </a:rPr>
                  <a:t>为奇函数，</a:t>
                </a:r>
                <a14:m>
                  <m:oMath xmlns:m="http://schemas.openxmlformats.org/officeDocument/2006/math">
                    <m:r>
                      <a:rPr lang="en-US" altLang="zh-CN" sz="36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𝒚</m:t>
                    </m:r>
                    <m:r>
                      <a:rPr lang="en-US" altLang="zh-CN" sz="36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36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𝒔𝒊𝒏𝒙</m:t>
                    </m:r>
                  </m:oMath>
                </a14:m>
                <a:r>
                  <a:rPr lang="zh-CN" altLang="en-US" sz="3600" b="1">
                    <a:solidFill>
                      <a:srgbClr val="FF0000"/>
                    </a:solidFill>
                  </a:rPr>
                  <a:t>为奇函数，</a:t>
                </a:r>
                <a14:m>
                  <m:oMath xmlns:m="http://schemas.openxmlformats.org/officeDocument/2006/math">
                    <m:r>
                      <a:rPr lang="en-US" altLang="zh-CN" sz="36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𝒚</m:t>
                    </m:r>
                    <m:r>
                      <a:rPr lang="en-US" altLang="zh-CN" sz="36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36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𝒙𝒔𝒊𝒏𝒙</m:t>
                    </m:r>
                  </m:oMath>
                </a14:m>
                <a:r>
                  <a:rPr lang="zh-CN" altLang="en-US" sz="3600" b="1">
                    <a:solidFill>
                      <a:srgbClr val="FF0000"/>
                    </a:solidFill>
                  </a:rPr>
                  <a:t>为偶函数，</a:t>
                </a:r>
                <a:endParaRPr lang="zh-CN" altLang="en-US" sz="3600" b="1">
                  <a:solidFill>
                    <a:srgbClr val="FF0000"/>
                  </a:solidFill>
                </a:endParaRPr>
              </a:p>
              <a:p>
                <a:pPr algn="ctr"/>
                <a:endParaRPr lang="zh-CN" altLang="en-US" sz="3600" b="1">
                  <a:solidFill>
                    <a:srgbClr val="FF0000"/>
                  </a:solidFill>
                </a:endParaRPr>
              </a:p>
              <a:p>
                <a:pPr algn="ctr"/>
                <a:r>
                  <a:rPr lang="zh-CN" altLang="en-US" sz="3600" b="1">
                    <a:solidFill>
                      <a:srgbClr val="FF0000"/>
                    </a:solidFill>
                  </a:rPr>
                  <a:t>故：奇函数</a:t>
                </a:r>
                <a14:m>
                  <m:oMath xmlns:m="http://schemas.openxmlformats.org/officeDocument/2006/math">
                    <m:r>
                      <a:rPr lang="en-US" altLang="zh-CN" sz="3600" b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×</m:t>
                    </m:r>
                  </m:oMath>
                </a14:m>
                <a:r>
                  <a:rPr lang="zh-CN" altLang="en-US" sz="3600" b="1">
                    <a:solidFill>
                      <a:srgbClr val="FF0000"/>
                    </a:solidFill>
                  </a:rPr>
                  <a:t>奇函数</a:t>
                </a:r>
                <a:r>
                  <a:rPr lang="en-US" altLang="zh-CN" sz="3600" b="1">
                    <a:solidFill>
                      <a:srgbClr val="FF0000"/>
                    </a:solidFill>
                  </a:rPr>
                  <a:t>=</a:t>
                </a:r>
                <a:r>
                  <a:rPr lang="zh-CN" altLang="en-US" sz="3600" b="1">
                    <a:solidFill>
                      <a:srgbClr val="FF0000"/>
                    </a:solidFill>
                  </a:rPr>
                  <a:t>偶函数</a:t>
                </a:r>
                <a:endParaRPr lang="zh-CN" altLang="en-US" sz="3600" b="1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圆角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10" y="4706620"/>
                <a:ext cx="12031980" cy="1823720"/>
              </a:xfrm>
              <a:prstGeom prst="roundRect">
                <a:avLst/>
              </a:prstGeom>
              <a:blipFill rotWithShape="1">
                <a:blip r:embed="rId4"/>
                <a:stretch>
                  <a:fillRect l="-53" t="-348" r="-734" b="-348"/>
                </a:stretch>
              </a:blip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70373"/>
          <a:stretch>
            <a:fillRect/>
          </a:stretch>
        </p:blipFill>
        <p:spPr>
          <a:xfrm>
            <a:off x="408940" y="1260475"/>
            <a:ext cx="11520805" cy="888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6926" t="29797" b="40051"/>
          <a:stretch>
            <a:fillRect/>
          </a:stretch>
        </p:blipFill>
        <p:spPr>
          <a:xfrm>
            <a:off x="7452360" y="1260475"/>
            <a:ext cx="4878705" cy="889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b="55164"/>
          <a:stretch>
            <a:fillRect/>
          </a:stretch>
        </p:blipFill>
        <p:spPr>
          <a:xfrm>
            <a:off x="632460" y="2419985"/>
            <a:ext cx="10927715" cy="8242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40760" r="64850"/>
          <a:stretch>
            <a:fillRect/>
          </a:stretch>
        </p:blipFill>
        <p:spPr>
          <a:xfrm>
            <a:off x="632460" y="3164840"/>
            <a:ext cx="3841115" cy="1089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34488" t="40760" r="33634"/>
          <a:stretch>
            <a:fillRect/>
          </a:stretch>
        </p:blipFill>
        <p:spPr>
          <a:xfrm>
            <a:off x="4401185" y="3164840"/>
            <a:ext cx="3483610" cy="1089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66366" t="40760"/>
          <a:stretch>
            <a:fillRect/>
          </a:stretch>
        </p:blipFill>
        <p:spPr>
          <a:xfrm>
            <a:off x="7884795" y="3164840"/>
            <a:ext cx="3675380" cy="10890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圆角矩形 8"/>
              <p:cNvSpPr/>
              <p:nvPr/>
            </p:nvSpPr>
            <p:spPr>
              <a:xfrm>
                <a:off x="80010" y="4391025"/>
                <a:ext cx="12031980" cy="239585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/>
                <a14:m>
                  <m:oMath xmlns:m="http://schemas.openxmlformats.org/officeDocument/2006/math"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𝒚</m:t>
                    </m:r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𝒙</m:t>
                    </m:r>
                  </m:oMath>
                </a14:m>
                <a:r>
                  <a:rPr lang="zh-CN" altLang="en-US" sz="2800" b="1">
                    <a:solidFill>
                      <a:srgbClr val="FF0000"/>
                    </a:solidFill>
                  </a:rPr>
                  <a:t>为奇函数，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𝒚</m:t>
                    </m:r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e>
                    </m:rad>
                  </m:oMath>
                </a14:m>
                <a:r>
                  <a:rPr lang="zh-CN" altLang="en-US" sz="2800" b="1">
                    <a:solidFill>
                      <a:srgbClr val="FF0000"/>
                    </a:solidFill>
                  </a:rPr>
                  <a:t>为偶函数，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𝒚</m:t>
                    </m:r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𝒙</m:t>
                    </m:r>
                    <m:rad>
                      <m:radPr>
                        <m:degHide m:val="on"/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e>
                    </m:rad>
                  </m:oMath>
                </a14:m>
                <a:r>
                  <a:rPr lang="zh-CN" altLang="en-US" sz="2800" b="1">
                    <a:solidFill>
                      <a:srgbClr val="FF0000"/>
                    </a:solidFill>
                  </a:rPr>
                  <a:t>为</a:t>
                </a:r>
                <a:r>
                  <a:rPr lang="zh-CN" altLang="en-US" sz="2800" b="1">
                    <a:solidFill>
                      <a:srgbClr val="FF0000"/>
                    </a:solidFill>
                  </a:rPr>
                  <a:t>奇函数，</a:t>
                </a:r>
                <a:endParaRPr lang="zh-CN" altLang="en-US" sz="2800" b="1">
                  <a:solidFill>
                    <a:srgbClr val="FF0000"/>
                  </a:solidFill>
                </a:endParaRPr>
              </a:p>
              <a:p>
                <a:pPr algn="ctr"/>
                <a:r>
                  <a:rPr lang="zh-CN" altLang="en-US" sz="2800" b="1">
                    <a:solidFill>
                      <a:srgbClr val="FF0000"/>
                    </a:solidFill>
                  </a:rPr>
                  <a:t>故：奇函数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×</m:t>
                    </m:r>
                  </m:oMath>
                </a14:m>
                <a:r>
                  <a:rPr lang="zh-CN" altLang="en-US" sz="2800" b="1">
                    <a:solidFill>
                      <a:srgbClr val="FF0000"/>
                    </a:solidFill>
                  </a:rPr>
                  <a:t>偶函数</a:t>
                </a:r>
                <a:r>
                  <a:rPr lang="en-US" altLang="zh-CN" sz="2800" b="1">
                    <a:solidFill>
                      <a:srgbClr val="FF0000"/>
                    </a:solidFill>
                  </a:rPr>
                  <a:t>=</a:t>
                </a:r>
                <a:r>
                  <a:rPr lang="zh-CN" altLang="en-US" sz="2800" b="1">
                    <a:solidFill>
                      <a:srgbClr val="FF0000"/>
                    </a:solidFill>
                  </a:rPr>
                  <a:t>奇函数</a:t>
                </a:r>
                <a:endParaRPr lang="zh-CN" altLang="en-US" sz="2800" b="1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圆角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10" y="4391025"/>
                <a:ext cx="12031980" cy="2395855"/>
              </a:xfrm>
              <a:prstGeom prst="roundRect">
                <a:avLst/>
              </a:prstGeom>
              <a:blipFill rotWithShape="1">
                <a:blip r:embed="rId4"/>
                <a:stretch>
                  <a:fillRect l="-53" t="-265" r="-53" b="-265"/>
                </a:stretch>
              </a:blip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44" b="71283"/>
          <a:stretch>
            <a:fillRect/>
          </a:stretch>
        </p:blipFill>
        <p:spPr>
          <a:xfrm>
            <a:off x="281940" y="1133475"/>
            <a:ext cx="11515725" cy="8610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8240" t="65629" r="58270" b="5633"/>
          <a:stretch>
            <a:fillRect/>
          </a:stretch>
        </p:blipFill>
        <p:spPr>
          <a:xfrm>
            <a:off x="7291070" y="1205230"/>
            <a:ext cx="3858260" cy="861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50000"/>
          <a:stretch>
            <a:fillRect/>
          </a:stretch>
        </p:blipFill>
        <p:spPr>
          <a:xfrm>
            <a:off x="700405" y="2347595"/>
            <a:ext cx="10791190" cy="844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44060"/>
          <a:stretch>
            <a:fillRect/>
          </a:stretch>
        </p:blipFill>
        <p:spPr>
          <a:xfrm>
            <a:off x="700405" y="3091815"/>
            <a:ext cx="10791190" cy="9448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75428" b="72334"/>
          <a:stretch>
            <a:fillRect/>
          </a:stretch>
        </p:blipFill>
        <p:spPr>
          <a:xfrm>
            <a:off x="56515" y="2032000"/>
            <a:ext cx="2967990" cy="937260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b="69462"/>
          <a:stretch>
            <a:fillRect/>
          </a:stretch>
        </p:blipFill>
        <p:spPr>
          <a:xfrm>
            <a:off x="281940" y="1133475"/>
            <a:ext cx="11520805" cy="9156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57163" t="58365"/>
          <a:stretch>
            <a:fillRect/>
          </a:stretch>
        </p:blipFill>
        <p:spPr>
          <a:xfrm>
            <a:off x="7256780" y="1023620"/>
            <a:ext cx="4935220" cy="12484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22849" b="57057"/>
          <a:stretch>
            <a:fillRect/>
          </a:stretch>
        </p:blipFill>
        <p:spPr>
          <a:xfrm>
            <a:off x="56515" y="2806065"/>
            <a:ext cx="12078970" cy="6807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41237" r="79361" b="17245"/>
          <a:stretch>
            <a:fillRect/>
          </a:stretch>
        </p:blipFill>
        <p:spPr>
          <a:xfrm>
            <a:off x="56515" y="3429000"/>
            <a:ext cx="2493010" cy="1406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t="78144" r="75881"/>
          <a:stretch>
            <a:fillRect/>
          </a:stretch>
        </p:blipFill>
        <p:spPr>
          <a:xfrm>
            <a:off x="56515" y="4679315"/>
            <a:ext cx="2913380" cy="7404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24572" r="55373" b="72334"/>
          <a:stretch>
            <a:fillRect/>
          </a:stretch>
        </p:blipFill>
        <p:spPr>
          <a:xfrm>
            <a:off x="3024505" y="2032000"/>
            <a:ext cx="2422525" cy="9372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44627" b="72334"/>
          <a:stretch>
            <a:fillRect/>
          </a:stretch>
        </p:blipFill>
        <p:spPr>
          <a:xfrm>
            <a:off x="5447030" y="2032000"/>
            <a:ext cx="6688455" cy="9372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70602" t="41237" b="17245"/>
          <a:stretch>
            <a:fillRect/>
          </a:stretch>
        </p:blipFill>
        <p:spPr>
          <a:xfrm>
            <a:off x="8584565" y="3429000"/>
            <a:ext cx="3550920" cy="14065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l="45274" t="41237" r="29398" b="17245"/>
          <a:stretch>
            <a:fillRect/>
          </a:stretch>
        </p:blipFill>
        <p:spPr>
          <a:xfrm>
            <a:off x="5525135" y="3444240"/>
            <a:ext cx="3059430" cy="14065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 l="18762" t="41237" r="54726" b="17245"/>
          <a:stretch>
            <a:fillRect/>
          </a:stretch>
        </p:blipFill>
        <p:spPr>
          <a:xfrm>
            <a:off x="2322830" y="3444875"/>
            <a:ext cx="3202305" cy="14065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rcRect l="24119" t="78144"/>
          <a:stretch>
            <a:fillRect/>
          </a:stretch>
        </p:blipFill>
        <p:spPr>
          <a:xfrm>
            <a:off x="2969895" y="4679315"/>
            <a:ext cx="9165590" cy="74041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圆角矩形 14"/>
              <p:cNvSpPr/>
              <p:nvPr/>
            </p:nvSpPr>
            <p:spPr>
              <a:xfrm>
                <a:off x="188595" y="5419725"/>
                <a:ext cx="11923395" cy="136715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l"/>
                <a:r>
                  <a:rPr lang="zh-CN" altLang="en-US" sz="3600" b="1">
                    <a:solidFill>
                      <a:srgbClr val="FF0000"/>
                    </a:solidFill>
                  </a:rPr>
                  <a:t>对数</a:t>
                </a:r>
                <a:r>
                  <a:rPr lang="zh-CN" altLang="en-US" sz="3600" b="1">
                    <a:solidFill>
                      <a:srgbClr val="FF0000"/>
                    </a:solidFill>
                  </a:rPr>
                  <a:t>类型的函数判断奇偶性通常用</a:t>
                </a:r>
                <a14:m>
                  <m:oMath xmlns:m="http://schemas.openxmlformats.org/officeDocument/2006/math">
                    <m:r>
                      <a:rPr lang="en-US" altLang="zh-CN" sz="36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𝒇</m:t>
                    </m:r>
                    <m:d>
                      <m:dPr>
                        <m:ctrlP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𝒙</m:t>
                        </m:r>
                      </m:e>
                    </m:d>
                    <m:r>
                      <a:rPr lang="en-US" altLang="zh-CN" sz="36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36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𝒇</m:t>
                    </m:r>
                    <m:d>
                      <m:dPr>
                        <m:ctrlP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zh-CN" altLang="en-US" sz="3600" b="1">
                    <a:solidFill>
                      <a:srgbClr val="FF0000"/>
                    </a:solidFill>
                  </a:rPr>
                  <a:t>来判断更方便</a:t>
                </a:r>
                <a:r>
                  <a:rPr lang="en-US" altLang="zh-CN" sz="3600" b="1">
                    <a:solidFill>
                      <a:srgbClr val="FF0000"/>
                    </a:solidFill>
                  </a:rPr>
                  <a:t>.</a:t>
                </a:r>
                <a:endParaRPr lang="en-US" altLang="zh-CN" sz="3600" b="1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圆角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595" y="5419725"/>
                <a:ext cx="11923395" cy="1367155"/>
              </a:xfrm>
              <a:prstGeom prst="roundRect">
                <a:avLst/>
              </a:prstGeom>
              <a:blipFill rotWithShape="1">
                <a:blip r:embed="rId4"/>
                <a:stretch>
                  <a:fillRect l="-53" t="-464" r="-53" b="-464"/>
                </a:stretch>
              </a:blip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5" y="1218565"/>
            <a:ext cx="11784330" cy="35102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b="55933"/>
          <a:stretch>
            <a:fillRect/>
          </a:stretch>
        </p:blipFill>
        <p:spPr>
          <a:xfrm>
            <a:off x="354965" y="1218565"/>
            <a:ext cx="11784330" cy="15468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43157" b="73801"/>
          <a:stretch>
            <a:fillRect/>
          </a:stretch>
        </p:blipFill>
        <p:spPr>
          <a:xfrm>
            <a:off x="1152525" y="3048000"/>
            <a:ext cx="5620385" cy="8426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t="23692" b="36545"/>
          <a:stretch>
            <a:fillRect/>
          </a:stretch>
        </p:blipFill>
        <p:spPr>
          <a:xfrm>
            <a:off x="1152525" y="3799840"/>
            <a:ext cx="9887585" cy="12788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63139" r="80008"/>
          <a:stretch>
            <a:fillRect/>
          </a:stretch>
        </p:blipFill>
        <p:spPr>
          <a:xfrm>
            <a:off x="1152525" y="5078730"/>
            <a:ext cx="1976755" cy="11855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56291" b="73801"/>
          <a:stretch>
            <a:fillRect/>
          </a:stretch>
        </p:blipFill>
        <p:spPr>
          <a:xfrm>
            <a:off x="6718300" y="3048000"/>
            <a:ext cx="4321810" cy="8426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51795" t="63139"/>
          <a:stretch>
            <a:fillRect/>
          </a:stretch>
        </p:blipFill>
        <p:spPr>
          <a:xfrm>
            <a:off x="6273800" y="5078730"/>
            <a:ext cx="4766310" cy="11855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19992" t="63139" r="48205"/>
          <a:stretch>
            <a:fillRect/>
          </a:stretch>
        </p:blipFill>
        <p:spPr>
          <a:xfrm>
            <a:off x="3129280" y="5078730"/>
            <a:ext cx="3144520" cy="118554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标注 18"/>
          <p:cNvSpPr/>
          <p:nvPr/>
        </p:nvSpPr>
        <p:spPr>
          <a:xfrm>
            <a:off x="8983345" y="4551045"/>
            <a:ext cx="3056255" cy="868680"/>
          </a:xfrm>
          <a:prstGeom prst="wedgeRectCallout">
            <a:avLst>
              <a:gd name="adj1" fmla="val -217816"/>
              <a:gd name="adj2" fmla="val 12500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利用对数</a:t>
            </a:r>
            <a:r>
              <a:rPr lang="zh-CN" altLang="en-US" sz="2800" b="1">
                <a:solidFill>
                  <a:srgbClr val="FF0000"/>
                </a:solidFill>
              </a:rPr>
              <a:t>性质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898525"/>
            <a:ext cx="11549380" cy="93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r="51919" b="86464"/>
          <a:stretch>
            <a:fillRect/>
          </a:stretch>
        </p:blipFill>
        <p:spPr>
          <a:xfrm>
            <a:off x="424180" y="1574165"/>
            <a:ext cx="4184650" cy="71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11518" b="74486"/>
          <a:stretch>
            <a:fillRect/>
          </a:stretch>
        </p:blipFill>
        <p:spPr>
          <a:xfrm>
            <a:off x="424180" y="2179320"/>
            <a:ext cx="8703310" cy="7353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25683" r="43711" b="59065"/>
          <a:stretch>
            <a:fillRect/>
          </a:stretch>
        </p:blipFill>
        <p:spPr>
          <a:xfrm>
            <a:off x="424180" y="2923540"/>
            <a:ext cx="4899025" cy="8013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38978" r="43076" b="38409"/>
          <a:stretch>
            <a:fillRect/>
          </a:stretch>
        </p:blipFill>
        <p:spPr>
          <a:xfrm>
            <a:off x="424180" y="3622040"/>
            <a:ext cx="4954270" cy="11880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t="61022" r="57573" b="25163"/>
          <a:stretch>
            <a:fillRect/>
          </a:stretch>
        </p:blipFill>
        <p:spPr>
          <a:xfrm>
            <a:off x="424180" y="4810125"/>
            <a:ext cx="3692525" cy="7258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t="73193" b="11784"/>
          <a:stretch>
            <a:fillRect/>
          </a:stretch>
        </p:blipFill>
        <p:spPr>
          <a:xfrm>
            <a:off x="424180" y="5419725"/>
            <a:ext cx="8703310" cy="7893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t="87491" r="34831" b="145"/>
          <a:stretch>
            <a:fillRect/>
          </a:stretch>
        </p:blipFill>
        <p:spPr>
          <a:xfrm>
            <a:off x="5720080" y="5473065"/>
            <a:ext cx="5671820" cy="6496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47454" b="87044"/>
          <a:stretch>
            <a:fillRect/>
          </a:stretch>
        </p:blipFill>
        <p:spPr>
          <a:xfrm>
            <a:off x="4554220" y="1591310"/>
            <a:ext cx="4573270" cy="6807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56289" t="25683" b="59065"/>
          <a:stretch>
            <a:fillRect/>
          </a:stretch>
        </p:blipFill>
        <p:spPr>
          <a:xfrm>
            <a:off x="5323205" y="2927350"/>
            <a:ext cx="3804285" cy="8013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56289" t="38978" b="38409"/>
          <a:stretch>
            <a:fillRect/>
          </a:stretch>
        </p:blipFill>
        <p:spPr>
          <a:xfrm>
            <a:off x="5323205" y="3622040"/>
            <a:ext cx="3804285" cy="11880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41697" t="61022" b="25163"/>
          <a:stretch>
            <a:fillRect/>
          </a:stretch>
        </p:blipFill>
        <p:spPr>
          <a:xfrm>
            <a:off x="4053205" y="4817745"/>
            <a:ext cx="5074285" cy="725805"/>
          </a:xfrm>
          <a:prstGeom prst="rect">
            <a:avLst/>
          </a:prstGeom>
        </p:spPr>
      </p:pic>
      <p:sp>
        <p:nvSpPr>
          <p:cNvPr id="17" name="矩形标注 16"/>
          <p:cNvSpPr/>
          <p:nvPr/>
        </p:nvSpPr>
        <p:spPr>
          <a:xfrm>
            <a:off x="8983345" y="1838325"/>
            <a:ext cx="3056255" cy="868680"/>
          </a:xfrm>
          <a:prstGeom prst="wedgeRectCallout">
            <a:avLst>
              <a:gd name="adj1" fmla="val -83804"/>
              <a:gd name="adj2" fmla="val 91154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考虑分子有理化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8" name="矩形标注 17"/>
          <p:cNvSpPr/>
          <p:nvPr/>
        </p:nvSpPr>
        <p:spPr>
          <a:xfrm>
            <a:off x="8983345" y="3334385"/>
            <a:ext cx="3056255" cy="868680"/>
          </a:xfrm>
          <a:prstGeom prst="wedgeRectCallout">
            <a:avLst>
              <a:gd name="adj1" fmla="val -83534"/>
              <a:gd name="adj2" fmla="val 54532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考虑化为负指数</a:t>
            </a:r>
            <a:r>
              <a:rPr lang="zh-CN" altLang="en-US" sz="2800" b="1">
                <a:solidFill>
                  <a:srgbClr val="FF0000"/>
                </a:solidFill>
              </a:rPr>
              <a:t>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233" y="1217930"/>
            <a:ext cx="11265535" cy="2299970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37490" y="3560128"/>
            <a:ext cx="3056890" cy="2379935"/>
            <a:chOff x="374" y="5265"/>
            <a:chExt cx="5288" cy="4035"/>
          </a:xfrm>
        </p:grpSpPr>
        <p:cxnSp>
          <p:nvCxnSpPr>
            <p:cNvPr id="4" name="直接箭头连接符 3"/>
            <p:cNvCxnSpPr/>
            <p:nvPr/>
          </p:nvCxnSpPr>
          <p:spPr>
            <a:xfrm flipV="1">
              <a:off x="2239" y="5325"/>
              <a:ext cx="0" cy="397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6" name="直接箭头连接符 5"/>
            <p:cNvCxnSpPr/>
            <p:nvPr/>
          </p:nvCxnSpPr>
          <p:spPr>
            <a:xfrm>
              <a:off x="374" y="7731"/>
              <a:ext cx="478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4698" y="7599"/>
              <a:ext cx="964" cy="676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0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x</a:t>
              </a:r>
              <a:endParaRPr lang="en-US" altLang="zh-CN" sz="20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28" y="5265"/>
              <a:ext cx="964" cy="676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0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y</a:t>
              </a:r>
              <a:endParaRPr lang="en-US" altLang="zh-CN" sz="20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28" y="7731"/>
              <a:ext cx="964" cy="676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0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O</a:t>
              </a:r>
              <a:endParaRPr lang="en-US" altLang="zh-CN" sz="20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49600" y="3560128"/>
            <a:ext cx="3056890" cy="2379935"/>
            <a:chOff x="374" y="5265"/>
            <a:chExt cx="5288" cy="4035"/>
          </a:xfrm>
        </p:grpSpPr>
        <p:cxnSp>
          <p:nvCxnSpPr>
            <p:cNvPr id="15" name="直接箭头连接符 14"/>
            <p:cNvCxnSpPr/>
            <p:nvPr/>
          </p:nvCxnSpPr>
          <p:spPr>
            <a:xfrm flipV="1">
              <a:off x="2239" y="5325"/>
              <a:ext cx="0" cy="397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/>
          </p:nvCxnSpPr>
          <p:spPr>
            <a:xfrm>
              <a:off x="374" y="7718"/>
              <a:ext cx="478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4698" y="7625"/>
              <a:ext cx="964" cy="676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0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x</a:t>
              </a:r>
              <a:endParaRPr lang="en-US" altLang="zh-CN" sz="20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28" y="5265"/>
              <a:ext cx="964" cy="676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0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y</a:t>
              </a:r>
              <a:endParaRPr lang="en-US" altLang="zh-CN" sz="20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728" y="7718"/>
              <a:ext cx="964" cy="676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0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O</a:t>
              </a:r>
              <a:endParaRPr lang="en-US" altLang="zh-CN" sz="20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16620" y="3560128"/>
            <a:ext cx="3056890" cy="2379935"/>
            <a:chOff x="296" y="5265"/>
            <a:chExt cx="5288" cy="4035"/>
          </a:xfrm>
        </p:grpSpPr>
        <p:cxnSp>
          <p:nvCxnSpPr>
            <p:cNvPr id="21" name="直接箭头连接符 20"/>
            <p:cNvCxnSpPr/>
            <p:nvPr/>
          </p:nvCxnSpPr>
          <p:spPr>
            <a:xfrm flipV="1">
              <a:off x="2239" y="5325"/>
              <a:ext cx="0" cy="397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>
              <a:off x="296" y="7744"/>
              <a:ext cx="478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620" y="7612"/>
              <a:ext cx="964" cy="676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0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x</a:t>
              </a:r>
              <a:endParaRPr lang="en-US" altLang="zh-CN" sz="20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728" y="5265"/>
              <a:ext cx="964" cy="676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0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y</a:t>
              </a:r>
              <a:endParaRPr lang="en-US" altLang="zh-CN" sz="20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650" y="7744"/>
              <a:ext cx="964" cy="676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0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O</a:t>
              </a:r>
              <a:endParaRPr lang="en-US" altLang="zh-CN" sz="20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973820" y="3560128"/>
            <a:ext cx="3056890" cy="2379935"/>
            <a:chOff x="374" y="5265"/>
            <a:chExt cx="5288" cy="4035"/>
          </a:xfrm>
        </p:grpSpPr>
        <p:cxnSp>
          <p:nvCxnSpPr>
            <p:cNvPr id="27" name="直接箭头连接符 26"/>
            <p:cNvCxnSpPr/>
            <p:nvPr/>
          </p:nvCxnSpPr>
          <p:spPr>
            <a:xfrm flipV="1">
              <a:off x="2239" y="5325"/>
              <a:ext cx="0" cy="397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>
              <a:off x="374" y="7809"/>
              <a:ext cx="478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4698" y="7677"/>
              <a:ext cx="964" cy="676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0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x</a:t>
              </a:r>
              <a:endParaRPr lang="en-US" altLang="zh-CN" sz="20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728" y="5265"/>
              <a:ext cx="964" cy="676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0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y</a:t>
              </a:r>
              <a:endParaRPr lang="en-US" altLang="zh-CN" sz="20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728" y="7809"/>
              <a:ext cx="964" cy="676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0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O</a:t>
              </a:r>
              <a:endParaRPr lang="en-US" altLang="zh-CN" sz="20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421640" y="3515360"/>
            <a:ext cx="1857375" cy="1515745"/>
          </a:xfrm>
          <a:custGeom>
            <a:avLst/>
            <a:gdLst>
              <a:gd name="connisteX0" fmla="*/ 0 w 1857375"/>
              <a:gd name="connsiteY0" fmla="*/ 86995 h 1515938"/>
              <a:gd name="connisteX1" fmla="*/ 881380 w 1857375"/>
              <a:gd name="connsiteY1" fmla="*/ 1515745 h 1515938"/>
              <a:gd name="connisteX2" fmla="*/ 1857375 w 1857375"/>
              <a:gd name="connsiteY2" fmla="*/ 0 h 151593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857375" h="1515938">
                <a:moveTo>
                  <a:pt x="0" y="86995"/>
                </a:moveTo>
                <a:cubicBezTo>
                  <a:pt x="156845" y="403225"/>
                  <a:pt x="509905" y="1532890"/>
                  <a:pt x="881380" y="1515745"/>
                </a:cubicBezTo>
                <a:cubicBezTo>
                  <a:pt x="1252855" y="1498600"/>
                  <a:pt x="1679575" y="331470"/>
                  <a:pt x="1857375" y="0"/>
                </a:cubicBezTo>
              </a:path>
            </a:pathLst>
          </a:custGeom>
          <a:noFill/>
          <a:ln>
            <a:solidFill>
              <a:srgbClr val="FB4DF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188595" y="6035993"/>
            <a:ext cx="2090420" cy="770255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000" b="1">
                <a:solidFill>
                  <a:srgbClr val="FF0000"/>
                </a:solidFill>
              </a:rPr>
              <a:t>有下界，无</a:t>
            </a:r>
            <a:r>
              <a:rPr lang="zh-CN" altLang="en-US" sz="2000" b="1">
                <a:solidFill>
                  <a:srgbClr val="FF0000"/>
                </a:solidFill>
              </a:rPr>
              <a:t>上界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3150235" y="6035993"/>
            <a:ext cx="2090420" cy="770255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000" b="1">
                <a:solidFill>
                  <a:srgbClr val="FF0000"/>
                </a:solidFill>
              </a:rPr>
              <a:t>有上界，无</a:t>
            </a:r>
            <a:r>
              <a:rPr lang="zh-CN" altLang="en-US" sz="2000" b="1">
                <a:solidFill>
                  <a:srgbClr val="FF0000"/>
                </a:solidFill>
              </a:rPr>
              <a:t>下界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6111875" y="6035993"/>
            <a:ext cx="2090420" cy="770255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000" b="1">
                <a:solidFill>
                  <a:srgbClr val="FF0000"/>
                </a:solidFill>
              </a:rPr>
              <a:t>无上界，无</a:t>
            </a:r>
            <a:r>
              <a:rPr lang="zh-CN" altLang="en-US" sz="2000" b="1">
                <a:solidFill>
                  <a:srgbClr val="FF0000"/>
                </a:solidFill>
              </a:rPr>
              <a:t>下界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9073515" y="6035993"/>
            <a:ext cx="2090420" cy="770255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000" b="1">
                <a:solidFill>
                  <a:srgbClr val="FF0000"/>
                </a:solidFill>
              </a:rPr>
              <a:t>有上界，</a:t>
            </a:r>
            <a:r>
              <a:rPr lang="zh-CN" altLang="en-US" sz="2000" b="1">
                <a:solidFill>
                  <a:srgbClr val="FF0000"/>
                </a:solidFill>
              </a:rPr>
              <a:t>有下界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6386830" y="3338830"/>
            <a:ext cx="1587500" cy="2658745"/>
          </a:xfrm>
          <a:custGeom>
            <a:avLst/>
            <a:gdLst>
              <a:gd name="connisteX0" fmla="*/ 0 w 1587500"/>
              <a:gd name="connsiteY0" fmla="*/ 2658745 h 2658745"/>
              <a:gd name="connisteX1" fmla="*/ 587375 w 1587500"/>
              <a:gd name="connsiteY1" fmla="*/ 1864995 h 2658745"/>
              <a:gd name="connisteX2" fmla="*/ 1039495 w 1587500"/>
              <a:gd name="connsiteY2" fmla="*/ 1349375 h 2658745"/>
              <a:gd name="connisteX3" fmla="*/ 1587500 w 1587500"/>
              <a:gd name="connsiteY3" fmla="*/ 0 h 265874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587500" h="2658745">
                <a:moveTo>
                  <a:pt x="0" y="2658745"/>
                </a:moveTo>
                <a:cubicBezTo>
                  <a:pt x="108585" y="2510155"/>
                  <a:pt x="379730" y="2126615"/>
                  <a:pt x="587375" y="1864995"/>
                </a:cubicBezTo>
                <a:cubicBezTo>
                  <a:pt x="795020" y="1603375"/>
                  <a:pt x="839470" y="1722120"/>
                  <a:pt x="1039495" y="1349375"/>
                </a:cubicBezTo>
                <a:cubicBezTo>
                  <a:pt x="1239520" y="976630"/>
                  <a:pt x="1487170" y="259715"/>
                  <a:pt x="1587500" y="0"/>
                </a:cubicBezTo>
              </a:path>
            </a:pathLst>
          </a:custGeom>
          <a:noFill/>
          <a:ln w="19050">
            <a:solidFill>
              <a:srgbClr val="E959F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flipV="1">
            <a:off x="3326765" y="5008880"/>
            <a:ext cx="1857375" cy="1515745"/>
          </a:xfrm>
          <a:custGeom>
            <a:avLst/>
            <a:gdLst>
              <a:gd name="connisteX0" fmla="*/ 0 w 1857375"/>
              <a:gd name="connsiteY0" fmla="*/ 86995 h 1515938"/>
              <a:gd name="connisteX1" fmla="*/ 881380 w 1857375"/>
              <a:gd name="connsiteY1" fmla="*/ 1515745 h 1515938"/>
              <a:gd name="connisteX2" fmla="*/ 1857375 w 1857375"/>
              <a:gd name="connsiteY2" fmla="*/ 0 h 151593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857375" h="1515938">
                <a:moveTo>
                  <a:pt x="0" y="86995"/>
                </a:moveTo>
                <a:cubicBezTo>
                  <a:pt x="156845" y="403225"/>
                  <a:pt x="509905" y="1532890"/>
                  <a:pt x="881380" y="1515745"/>
                </a:cubicBezTo>
                <a:cubicBezTo>
                  <a:pt x="1252855" y="1498600"/>
                  <a:pt x="1679575" y="331470"/>
                  <a:pt x="1857375" y="0"/>
                </a:cubicBezTo>
              </a:path>
            </a:pathLst>
          </a:custGeom>
          <a:noFill/>
          <a:ln>
            <a:solidFill>
              <a:srgbClr val="E959F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9323705" y="4679950"/>
            <a:ext cx="1531620" cy="777875"/>
          </a:xfrm>
          <a:custGeom>
            <a:avLst/>
            <a:gdLst>
              <a:gd name="connisteX0" fmla="*/ 0 w 1531620"/>
              <a:gd name="connsiteY0" fmla="*/ 381000 h 777878"/>
              <a:gd name="connisteX1" fmla="*/ 325120 w 1531620"/>
              <a:gd name="connsiteY1" fmla="*/ 777875 h 777878"/>
              <a:gd name="connisteX2" fmla="*/ 714375 w 1531620"/>
              <a:gd name="connsiteY2" fmla="*/ 373380 h 777878"/>
              <a:gd name="connisteX3" fmla="*/ 1063625 w 1531620"/>
              <a:gd name="connsiteY3" fmla="*/ 0 h 777878"/>
              <a:gd name="connisteX4" fmla="*/ 1531620 w 1531620"/>
              <a:gd name="connsiteY4" fmla="*/ 373380 h 77787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1531620" h="777879">
                <a:moveTo>
                  <a:pt x="0" y="381000"/>
                </a:moveTo>
                <a:cubicBezTo>
                  <a:pt x="57150" y="468630"/>
                  <a:pt x="182245" y="779145"/>
                  <a:pt x="325120" y="777875"/>
                </a:cubicBezTo>
                <a:cubicBezTo>
                  <a:pt x="467995" y="776605"/>
                  <a:pt x="566420" y="528955"/>
                  <a:pt x="714375" y="373380"/>
                </a:cubicBezTo>
                <a:cubicBezTo>
                  <a:pt x="862330" y="217805"/>
                  <a:pt x="900430" y="0"/>
                  <a:pt x="1063625" y="0"/>
                </a:cubicBezTo>
                <a:cubicBezTo>
                  <a:pt x="1226820" y="0"/>
                  <a:pt x="1445260" y="291465"/>
                  <a:pt x="1531620" y="373380"/>
                </a:cubicBezTo>
              </a:path>
            </a:pathLst>
          </a:custGeom>
          <a:noFill/>
          <a:ln w="19050">
            <a:solidFill>
              <a:srgbClr val="FB4DF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bldLvl="0" animBg="1" build="allAtOnce"/>
      <p:bldP spid="41" grpId="0" animBg="1"/>
      <p:bldP spid="37" grpId="0" animBg="1"/>
      <p:bldP spid="40" grpId="0" animBg="1"/>
      <p:bldP spid="38" grpId="0" animBg="1"/>
      <p:bldP spid="42" grpId="0" animBg="1"/>
      <p:bldP spid="3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28946"/>
          <a:stretch>
            <a:fillRect/>
          </a:stretch>
        </p:blipFill>
        <p:spPr>
          <a:xfrm>
            <a:off x="177165" y="2947035"/>
            <a:ext cx="11837670" cy="3910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69901"/>
          <a:stretch>
            <a:fillRect/>
          </a:stretch>
        </p:blipFill>
        <p:spPr>
          <a:xfrm>
            <a:off x="177165" y="1353820"/>
            <a:ext cx="11837670" cy="1656715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7" name="矩形标注 16"/>
          <p:cNvSpPr/>
          <p:nvPr/>
        </p:nvSpPr>
        <p:spPr>
          <a:xfrm>
            <a:off x="4919345" y="234950"/>
            <a:ext cx="4627880" cy="868680"/>
          </a:xfrm>
          <a:prstGeom prst="wedgeRectCallout">
            <a:avLst>
              <a:gd name="adj1" fmla="val -111868"/>
              <a:gd name="adj2" fmla="val 217543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既有上界又有</a:t>
            </a:r>
            <a:r>
              <a:rPr lang="zh-CN" altLang="en-US" sz="2800" b="1">
                <a:solidFill>
                  <a:srgbClr val="FF0000"/>
                </a:solidFill>
              </a:rPr>
              <a:t>下界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标题 3"/>
          <p:cNvSpPr txBox="1"/>
          <p:nvPr/>
        </p:nvSpPr>
        <p:spPr>
          <a:xfrm>
            <a:off x="1549400" y="713740"/>
            <a:ext cx="7378065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学习目标：</a:t>
            </a:r>
            <a:endParaRPr lang="zh-CN" altLang="en-US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5220" y="2121535"/>
            <a:ext cx="10358120" cy="34150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1.理解函数的概念，掌握简单函数的定义域、值域的求法和函数的表示法.</a:t>
            </a:r>
            <a:endParaRPr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2.掌握函数的有界性、单调性、奇偶性、周期性.</a:t>
            </a:r>
            <a:endParaRPr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3.了解函数与其反函数之间的关系（定义域、值域和图形），会求简单函数的反函数.</a:t>
            </a:r>
            <a:endParaRPr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4.掌握函数的四则运算与复合运算，掌握复合函数的分解过程.</a:t>
            </a:r>
            <a:endParaRPr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5.理解基本初等函数的简单性质及其图像，理解初等函数的概念.</a:t>
            </a:r>
            <a:endParaRPr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228" r="2531"/>
          <a:stretch>
            <a:fillRect/>
          </a:stretch>
        </p:blipFill>
        <p:spPr>
          <a:xfrm>
            <a:off x="47308" y="1339850"/>
            <a:ext cx="12097385" cy="420560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65669"/>
          <a:stretch>
            <a:fillRect/>
          </a:stretch>
        </p:blipFill>
        <p:spPr>
          <a:xfrm>
            <a:off x="91440" y="946150"/>
            <a:ext cx="12009120" cy="17411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51709" b="29686"/>
          <a:stretch>
            <a:fillRect/>
          </a:stretch>
        </p:blipFill>
        <p:spPr>
          <a:xfrm>
            <a:off x="91440" y="3558540"/>
            <a:ext cx="12009120" cy="9436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81507"/>
          <a:stretch>
            <a:fillRect/>
          </a:stretch>
        </p:blipFill>
        <p:spPr>
          <a:xfrm>
            <a:off x="91440" y="5069840"/>
            <a:ext cx="12009120" cy="937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32929" b="47039"/>
          <a:stretch>
            <a:fillRect/>
          </a:stretch>
        </p:blipFill>
        <p:spPr>
          <a:xfrm>
            <a:off x="91440" y="2606040"/>
            <a:ext cx="12009120" cy="1016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t="69175" b="16702"/>
          <a:stretch>
            <a:fillRect/>
          </a:stretch>
        </p:blipFill>
        <p:spPr>
          <a:xfrm>
            <a:off x="91440" y="4444365"/>
            <a:ext cx="12009120" cy="7162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7805" y="102870"/>
            <a:ext cx="3338195" cy="26168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3770" y="291465"/>
            <a:ext cx="3077210" cy="23996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59570" y="368459"/>
            <a:ext cx="2507615" cy="22459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5265" y="275431"/>
            <a:ext cx="2559685" cy="243205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805" y="1173480"/>
            <a:ext cx="11756390" cy="2668905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7" name="矩形标注 16"/>
          <p:cNvSpPr/>
          <p:nvPr/>
        </p:nvSpPr>
        <p:spPr>
          <a:xfrm>
            <a:off x="1245235" y="5386705"/>
            <a:ext cx="4627880" cy="868680"/>
          </a:xfrm>
          <a:prstGeom prst="wedgeRectCallout">
            <a:avLst>
              <a:gd name="adj1" fmla="val 49656"/>
              <a:gd name="adj2" fmla="val -235672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周期</a:t>
            </a:r>
            <a:r>
              <a:rPr lang="zh-CN" altLang="en-US" sz="2800" b="1">
                <a:solidFill>
                  <a:srgbClr val="FF0000"/>
                </a:solidFill>
              </a:rPr>
              <a:t>不唯一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2939" t="71840" r="3018"/>
          <a:stretch>
            <a:fillRect/>
          </a:stretch>
        </p:blipFill>
        <p:spPr>
          <a:xfrm>
            <a:off x="146685" y="5015865"/>
            <a:ext cx="11899265" cy="15506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939" r="3018" b="73236"/>
          <a:stretch>
            <a:fillRect/>
          </a:stretch>
        </p:blipFill>
        <p:spPr>
          <a:xfrm>
            <a:off x="146685" y="1059815"/>
            <a:ext cx="11899265" cy="1473835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2939" t="25438" r="3018" b="60886"/>
          <a:stretch>
            <a:fillRect/>
          </a:stretch>
        </p:blipFill>
        <p:spPr>
          <a:xfrm>
            <a:off x="146685" y="2460625"/>
            <a:ext cx="11899265" cy="7531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2939" t="39114" r="3018" b="46056"/>
          <a:stretch>
            <a:fillRect/>
          </a:stretch>
        </p:blipFill>
        <p:spPr>
          <a:xfrm>
            <a:off x="146685" y="3213735"/>
            <a:ext cx="11899265" cy="8166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2939" t="52952" r="3018" b="26453"/>
          <a:stretch>
            <a:fillRect/>
          </a:stretch>
        </p:blipFill>
        <p:spPr>
          <a:xfrm>
            <a:off x="146685" y="3975735"/>
            <a:ext cx="11899265" cy="113411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88" y="1271905"/>
            <a:ext cx="11884025" cy="509651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237" b="54983"/>
          <a:stretch>
            <a:fillRect/>
          </a:stretch>
        </p:blipFill>
        <p:spPr>
          <a:xfrm>
            <a:off x="214630" y="1028700"/>
            <a:ext cx="11976735" cy="1147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t="7499"/>
          <a:stretch>
            <a:fillRect/>
          </a:stretch>
        </p:blipFill>
        <p:spPr>
          <a:xfrm>
            <a:off x="-46990" y="2644140"/>
            <a:ext cx="12286615" cy="11671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11220" y="1593215"/>
            <a:ext cx="54229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</a:t>
            </a:r>
            <a:endParaRPr lang="en-US" altLang="zh-CN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42867" r="14236"/>
          <a:stretch>
            <a:fillRect/>
          </a:stretch>
        </p:blipFill>
        <p:spPr>
          <a:xfrm>
            <a:off x="1312545" y="1028700"/>
            <a:ext cx="10271760" cy="1569085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237" r="85070" b="72809"/>
          <a:stretch>
            <a:fillRect/>
          </a:stretch>
        </p:blipFill>
        <p:spPr>
          <a:xfrm>
            <a:off x="214630" y="1028700"/>
            <a:ext cx="1788160" cy="65786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40970" y="2526665"/>
            <a:ext cx="10994390" cy="4148455"/>
            <a:chOff x="222" y="3979"/>
            <a:chExt cx="17314" cy="653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64" y="4154"/>
              <a:ext cx="15873" cy="635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2" y="3979"/>
              <a:ext cx="1710" cy="1373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9851073" y="1071245"/>
            <a:ext cx="36258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en-US" altLang="zh-CN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三、反函数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20" y="1314450"/>
            <a:ext cx="11922760" cy="21628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r="2163"/>
          <a:stretch>
            <a:fillRect/>
          </a:stretch>
        </p:blipFill>
        <p:spPr>
          <a:xfrm>
            <a:off x="-20637" y="3987800"/>
            <a:ext cx="12233275" cy="1506855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>
            <a:off x="4263390" y="4612640"/>
            <a:ext cx="1599565" cy="88963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三、反函数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70455" y="2944495"/>
          <a:ext cx="6922135" cy="1153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1524000" imgH="254000" progId="Equation.KSEE3">
                  <p:embed/>
                </p:oleObj>
              </mc:Choice>
              <mc:Fallback>
                <p:oleObj name="" r:id="rId2" imgW="1524000" imgH="2540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70455" y="2944495"/>
                        <a:ext cx="6922135" cy="1153795"/>
                      </a:xfrm>
                      <a:prstGeom prst="rect">
                        <a:avLst/>
                      </a:prstGeom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2779078" y="2164715"/>
            <a:ext cx="6064250" cy="1094740"/>
            <a:chOff x="4301" y="6465"/>
            <a:chExt cx="7834" cy="1724"/>
          </a:xfrm>
        </p:grpSpPr>
        <p:cxnSp>
          <p:nvCxnSpPr>
            <p:cNvPr id="6" name="直接箭头连接符 5"/>
            <p:cNvCxnSpPr/>
            <p:nvPr/>
          </p:nvCxnSpPr>
          <p:spPr>
            <a:xfrm flipV="1">
              <a:off x="4301" y="6465"/>
              <a:ext cx="0" cy="1701"/>
            </a:xfrm>
            <a:prstGeom prst="straightConnector1">
              <a:avLst/>
            </a:prstGeom>
            <a:ln w="28575">
              <a:solidFill>
                <a:srgbClr val="FB4DFD"/>
              </a:solidFill>
              <a:headEnd type="arrow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 flipH="1">
              <a:off x="4311" y="6486"/>
              <a:ext cx="7824" cy="0"/>
            </a:xfrm>
            <a:prstGeom prst="straightConnector1">
              <a:avLst/>
            </a:prstGeom>
            <a:ln w="28575">
              <a:solidFill>
                <a:srgbClr val="FB4DFD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 flipV="1">
              <a:off x="12123" y="6489"/>
              <a:ext cx="0" cy="1701"/>
            </a:xfrm>
            <a:prstGeom prst="straightConnector1">
              <a:avLst/>
            </a:prstGeom>
            <a:ln w="28575">
              <a:solidFill>
                <a:srgbClr val="FB4DFD"/>
              </a:solidFill>
              <a:headEnd type="arrow" w="med" len="med"/>
              <a:tailEnd type="non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 flipV="1">
            <a:off x="4630420" y="3805555"/>
            <a:ext cx="1725930" cy="1094740"/>
            <a:chOff x="4301" y="6465"/>
            <a:chExt cx="7834" cy="1724"/>
          </a:xfrm>
        </p:grpSpPr>
        <p:cxnSp>
          <p:nvCxnSpPr>
            <p:cNvPr id="14" name="直接箭头连接符 13"/>
            <p:cNvCxnSpPr/>
            <p:nvPr/>
          </p:nvCxnSpPr>
          <p:spPr>
            <a:xfrm flipV="1">
              <a:off x="4301" y="6465"/>
              <a:ext cx="0" cy="1701"/>
            </a:xfrm>
            <a:prstGeom prst="straightConnector1">
              <a:avLst/>
            </a:prstGeom>
            <a:ln w="28575">
              <a:solidFill>
                <a:srgbClr val="FB4DFD"/>
              </a:solidFill>
              <a:headEnd type="arrow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flipH="1">
              <a:off x="4311" y="6486"/>
              <a:ext cx="7824" cy="0"/>
            </a:xfrm>
            <a:prstGeom prst="straightConnector1">
              <a:avLst/>
            </a:prstGeom>
            <a:ln w="28575">
              <a:solidFill>
                <a:srgbClr val="FB4DFD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/>
          </p:nvCxnSpPr>
          <p:spPr>
            <a:xfrm flipV="1">
              <a:off x="12123" y="6489"/>
              <a:ext cx="0" cy="1701"/>
            </a:xfrm>
            <a:prstGeom prst="straightConnector1">
              <a:avLst/>
            </a:prstGeom>
            <a:ln w="28575">
              <a:solidFill>
                <a:srgbClr val="FB4DFD"/>
              </a:solidFill>
              <a:headEnd type="arrow" w="med" len="med"/>
              <a:tailEnd type="non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5307965" y="1608455"/>
            <a:ext cx="100647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对应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90148" y="4966970"/>
            <a:ext cx="100647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对应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三、反函数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1933" r="924" b="71283"/>
          <a:stretch>
            <a:fillRect/>
          </a:stretch>
        </p:blipFill>
        <p:spPr>
          <a:xfrm>
            <a:off x="330200" y="1336040"/>
            <a:ext cx="11532235" cy="14274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1933" t="27491" r="924" b="56694"/>
          <a:stretch>
            <a:fillRect/>
          </a:stretch>
        </p:blipFill>
        <p:spPr>
          <a:xfrm>
            <a:off x="330200" y="2700020"/>
            <a:ext cx="11532235" cy="7861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1933" t="40904" r="924" b="44558"/>
          <a:stretch>
            <a:fillRect/>
          </a:stretch>
        </p:blipFill>
        <p:spPr>
          <a:xfrm>
            <a:off x="330200" y="3366770"/>
            <a:ext cx="11532235" cy="7226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1933" t="55391" r="924"/>
          <a:stretch>
            <a:fillRect/>
          </a:stretch>
        </p:blipFill>
        <p:spPr>
          <a:xfrm>
            <a:off x="283845" y="4089400"/>
            <a:ext cx="11532235" cy="221742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0625" y="3182620"/>
            <a:ext cx="3310255" cy="281813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33712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概念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065" y="1276985"/>
            <a:ext cx="11534140" cy="267144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5280025" y="1890395"/>
            <a:ext cx="1541780" cy="50673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6687820" y="2922270"/>
            <a:ext cx="1035685" cy="50673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7097395" y="3441700"/>
            <a:ext cx="767715" cy="50673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64005" y="4943475"/>
            <a:ext cx="2770505" cy="85725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函数三要素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cxnSp>
        <p:nvCxnSpPr>
          <p:cNvPr id="10" name="直接箭头连接符 9"/>
          <p:cNvCxnSpPr>
            <a:stCxn id="6" idx="2"/>
          </p:cNvCxnSpPr>
          <p:nvPr/>
        </p:nvCxnSpPr>
        <p:spPr>
          <a:xfrm flipH="1">
            <a:off x="3477260" y="2397125"/>
            <a:ext cx="2573655" cy="2561590"/>
          </a:xfrm>
          <a:prstGeom prst="straightConnector1">
            <a:avLst/>
          </a:prstGeom>
          <a:ln w="19050">
            <a:solidFill>
              <a:srgbClr val="FF0000"/>
            </a:solidFill>
            <a:headEnd type="arrow" w="med" len="med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stCxn id="7" idx="1"/>
          </p:cNvCxnSpPr>
          <p:nvPr/>
        </p:nvCxnSpPr>
        <p:spPr>
          <a:xfrm flipH="1">
            <a:off x="3470275" y="3175635"/>
            <a:ext cx="3217545" cy="1783080"/>
          </a:xfrm>
          <a:prstGeom prst="straightConnector1">
            <a:avLst/>
          </a:prstGeom>
          <a:ln w="19050">
            <a:solidFill>
              <a:srgbClr val="FF0000"/>
            </a:solidFill>
            <a:headEnd type="arrow" w="med" len="med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>
            <a:off x="3484880" y="3856355"/>
            <a:ext cx="3619500" cy="1094740"/>
          </a:xfrm>
          <a:prstGeom prst="straightConnector1">
            <a:avLst/>
          </a:prstGeom>
          <a:ln w="19050">
            <a:solidFill>
              <a:srgbClr val="FF0000"/>
            </a:solidFill>
            <a:headEnd type="arrow" w="med" len="med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  <p:bldP spid="7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三、反函数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7098"/>
          <a:stretch>
            <a:fillRect/>
          </a:stretch>
        </p:blipFill>
        <p:spPr>
          <a:xfrm>
            <a:off x="214313" y="1097915"/>
            <a:ext cx="11763375" cy="15125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r="35709" b="66523"/>
          <a:stretch>
            <a:fillRect/>
          </a:stretch>
        </p:blipFill>
        <p:spPr>
          <a:xfrm>
            <a:off x="659130" y="2911475"/>
            <a:ext cx="7190105" cy="7886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33477" r="74461" b="33504"/>
          <a:stretch>
            <a:fillRect/>
          </a:stretch>
        </p:blipFill>
        <p:spPr>
          <a:xfrm>
            <a:off x="659130" y="3700145"/>
            <a:ext cx="2856230" cy="777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69191"/>
          <a:stretch>
            <a:fillRect/>
          </a:stretch>
        </p:blipFill>
        <p:spPr>
          <a:xfrm>
            <a:off x="659130" y="4465320"/>
            <a:ext cx="11183620" cy="7258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64291" b="66523"/>
          <a:stretch>
            <a:fillRect/>
          </a:stretch>
        </p:blipFill>
        <p:spPr>
          <a:xfrm>
            <a:off x="7849235" y="2911475"/>
            <a:ext cx="3993515" cy="7886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24830" t="33477" r="46712" b="33504"/>
          <a:stretch>
            <a:fillRect/>
          </a:stretch>
        </p:blipFill>
        <p:spPr>
          <a:xfrm>
            <a:off x="3435985" y="3700145"/>
            <a:ext cx="3182620" cy="7778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53288" t="33477" b="33504"/>
          <a:stretch>
            <a:fillRect/>
          </a:stretch>
        </p:blipFill>
        <p:spPr>
          <a:xfrm>
            <a:off x="6618605" y="3700145"/>
            <a:ext cx="5224145" cy="7778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三、反函数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7098"/>
          <a:stretch>
            <a:fillRect/>
          </a:stretch>
        </p:blipFill>
        <p:spPr>
          <a:xfrm>
            <a:off x="214313" y="1097915"/>
            <a:ext cx="11763375" cy="15125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r="45371" b="71956"/>
          <a:stretch>
            <a:fillRect/>
          </a:stretch>
        </p:blipFill>
        <p:spPr>
          <a:xfrm>
            <a:off x="854710" y="2628265"/>
            <a:ext cx="5343525" cy="1127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26070" r="49351" b="47481"/>
          <a:stretch>
            <a:fillRect/>
          </a:stretch>
        </p:blipFill>
        <p:spPr>
          <a:xfrm>
            <a:off x="854710" y="3676650"/>
            <a:ext cx="4954270" cy="1063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54492" b="24001"/>
          <a:stretch>
            <a:fillRect/>
          </a:stretch>
        </p:blipFill>
        <p:spPr>
          <a:xfrm>
            <a:off x="854710" y="4743450"/>
            <a:ext cx="9781540" cy="8648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74546"/>
          <a:stretch>
            <a:fillRect/>
          </a:stretch>
        </p:blipFill>
        <p:spPr>
          <a:xfrm>
            <a:off x="854710" y="5600700"/>
            <a:ext cx="9781540" cy="10236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54629" b="71956"/>
          <a:stretch>
            <a:fillRect/>
          </a:stretch>
        </p:blipFill>
        <p:spPr>
          <a:xfrm>
            <a:off x="6198235" y="2628265"/>
            <a:ext cx="4438015" cy="11277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50649" t="26070" r="31901" b="47481"/>
          <a:stretch>
            <a:fillRect/>
          </a:stretch>
        </p:blipFill>
        <p:spPr>
          <a:xfrm>
            <a:off x="5808980" y="3676650"/>
            <a:ext cx="1706880" cy="10636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68099" t="26070" b="47481"/>
          <a:stretch>
            <a:fillRect/>
          </a:stretch>
        </p:blipFill>
        <p:spPr>
          <a:xfrm>
            <a:off x="7515860" y="3679825"/>
            <a:ext cx="3120390" cy="106362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221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三、反函数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7098"/>
          <a:stretch>
            <a:fillRect/>
          </a:stretch>
        </p:blipFill>
        <p:spPr>
          <a:xfrm>
            <a:off x="214313" y="1097915"/>
            <a:ext cx="11763375" cy="15125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b="73641"/>
          <a:stretch>
            <a:fillRect/>
          </a:stretch>
        </p:blipFill>
        <p:spPr>
          <a:xfrm>
            <a:off x="1315085" y="2610485"/>
            <a:ext cx="9562465" cy="10102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51209" r="72010" b="25381"/>
          <a:stretch>
            <a:fillRect/>
          </a:stretch>
        </p:blipFill>
        <p:spPr>
          <a:xfrm>
            <a:off x="1315085" y="4519930"/>
            <a:ext cx="2676525" cy="8972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74619"/>
          <a:stretch>
            <a:fillRect/>
          </a:stretch>
        </p:blipFill>
        <p:spPr>
          <a:xfrm>
            <a:off x="1315085" y="5409565"/>
            <a:ext cx="9562465" cy="9728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t="7872" r="24675"/>
          <a:stretch>
            <a:fillRect/>
          </a:stretch>
        </p:blipFill>
        <p:spPr>
          <a:xfrm>
            <a:off x="1705610" y="3601085"/>
            <a:ext cx="5373370" cy="9290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74657" t="7872"/>
          <a:stretch>
            <a:fillRect/>
          </a:stretch>
        </p:blipFill>
        <p:spPr>
          <a:xfrm>
            <a:off x="7031355" y="3590925"/>
            <a:ext cx="1807845" cy="9290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27990" t="51209" r="51843" b="25381"/>
          <a:stretch>
            <a:fillRect/>
          </a:stretch>
        </p:blipFill>
        <p:spPr>
          <a:xfrm>
            <a:off x="3991610" y="4530090"/>
            <a:ext cx="1928495" cy="8972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48157" t="51209" r="34325" b="25381"/>
          <a:stretch>
            <a:fillRect/>
          </a:stretch>
        </p:blipFill>
        <p:spPr>
          <a:xfrm>
            <a:off x="5920105" y="4512310"/>
            <a:ext cx="1675130" cy="8972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65011" t="51209" b="25381"/>
          <a:stretch>
            <a:fillRect/>
          </a:stretch>
        </p:blipFill>
        <p:spPr>
          <a:xfrm>
            <a:off x="7531735" y="4512310"/>
            <a:ext cx="3345815" cy="89725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4" name="文本框 5123"/>
          <p:cNvSpPr txBox="1"/>
          <p:nvPr/>
        </p:nvSpPr>
        <p:spPr>
          <a:xfrm>
            <a:off x="1519556" y="1132206"/>
            <a:ext cx="3857625" cy="61976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lnSpc>
                <a:spcPct val="120000"/>
              </a:lnSpc>
            </a:pPr>
            <a:r>
              <a:rPr lang="zh-CN" altLang="en-US" sz="336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（一）基本初等函数</a:t>
            </a:r>
            <a:endParaRPr lang="en-US" altLang="zh-CN" sz="3360" b="1" dirty="0">
              <a:solidFill>
                <a:srgbClr val="0000CC"/>
              </a:solidFill>
              <a:latin typeface="Times New Roman" panose="02020603050405020304" charset="0"/>
              <a:ea typeface="华文中宋" panose="02010600040101010101" pitchFamily="2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1604010" y="1773556"/>
            <a:ext cx="8294370" cy="460629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0" tIns="0" rIns="0" bIns="0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312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1.</a:t>
            </a:r>
            <a:r>
              <a:rPr lang="zh-CN" altLang="en-US" sz="312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幂函数:  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        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y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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x</a:t>
            </a:r>
            <a:r>
              <a:rPr lang="zh-CN" altLang="en-US" sz="3120" b="1" baseline="30000" dirty="0">
                <a:latin typeface="Times New Roman" panose="02020603050405020304" charset="0"/>
                <a:ea typeface="华文中宋" panose="02010600040101010101" pitchFamily="2" charset="-122"/>
              </a:rPr>
              <a:t> </a:t>
            </a:r>
            <a:r>
              <a:rPr lang="zh-CN" altLang="en-US" sz="3120" b="1" i="1" baseline="30000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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 (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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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R是常数); </a:t>
            </a:r>
            <a:endParaRPr lang="zh-CN" altLang="en-US" sz="3120" b="1" dirty="0">
              <a:latin typeface="Times New Roman" panose="02020603050405020304" charset="0"/>
              <a:ea typeface="华文中宋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sz="312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2.</a:t>
            </a:r>
            <a:r>
              <a:rPr lang="zh-CN" altLang="en-US" sz="312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指数函数:  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    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y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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a</a:t>
            </a:r>
            <a:r>
              <a:rPr lang="zh-CN" altLang="en-US" sz="3120" b="1" baseline="30000" dirty="0">
                <a:latin typeface="Times New Roman" panose="02020603050405020304" charset="0"/>
                <a:ea typeface="华文中宋" panose="02010600040101010101" pitchFamily="2" charset="-122"/>
              </a:rPr>
              <a:t> </a:t>
            </a:r>
            <a:r>
              <a:rPr lang="zh-CN" altLang="en-US" sz="3120" b="1" i="1" baseline="30000" dirty="0">
                <a:latin typeface="Times New Roman" panose="02020603050405020304" charset="0"/>
                <a:ea typeface="华文中宋" panose="02010600040101010101" pitchFamily="2" charset="-122"/>
              </a:rPr>
              <a:t>x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(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a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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0且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a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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1); </a:t>
            </a:r>
            <a:endParaRPr lang="zh-CN" altLang="en-US" sz="3120" b="1" dirty="0">
              <a:latin typeface="Times New Roman" panose="02020603050405020304" charset="0"/>
              <a:ea typeface="华文中宋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sz="312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3.</a:t>
            </a:r>
            <a:r>
              <a:rPr lang="zh-CN" altLang="en-US" sz="312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对数函数: 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     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y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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log</a:t>
            </a:r>
            <a:r>
              <a:rPr lang="zh-CN" altLang="en-US" sz="3120" b="1" i="1" baseline="-30000" dirty="0">
                <a:latin typeface="Times New Roman" panose="02020603050405020304" charset="0"/>
                <a:ea typeface="华文中宋" panose="02010600040101010101" pitchFamily="2" charset="-122"/>
              </a:rPr>
              <a:t>a</a:t>
            </a:r>
            <a:r>
              <a:rPr lang="zh-CN" altLang="en-US" sz="3120" b="1" baseline="-30000" dirty="0">
                <a:latin typeface="Times New Roman" panose="02020603050405020304" charset="0"/>
                <a:ea typeface="华文中宋" panose="02010600040101010101" pitchFamily="2" charset="-122"/>
              </a:rPr>
              <a:t>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x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 (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a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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0且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a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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1),</a:t>
            </a:r>
            <a:endParaRPr lang="zh-CN" altLang="en-US" sz="3120" b="1" dirty="0">
              <a:latin typeface="Times New Roman" panose="02020603050405020304" charset="0"/>
              <a:ea typeface="华文中宋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                            特别地, </a:t>
            </a:r>
            <a:r>
              <a:rPr lang="zh-CN" altLang="en-US" sz="3120" b="1" dirty="0">
                <a:solidFill>
                  <a:srgbClr val="FF0000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当</a:t>
            </a:r>
            <a:r>
              <a:rPr lang="zh-CN" altLang="en-US" sz="3120" b="1" i="1" dirty="0">
                <a:solidFill>
                  <a:srgbClr val="FF0000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a</a:t>
            </a:r>
            <a:r>
              <a:rPr lang="zh-CN" altLang="en-US" sz="3120" b="1" dirty="0">
                <a:solidFill>
                  <a:srgbClr val="FF0000"/>
                </a:solidFill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</a:t>
            </a:r>
            <a:r>
              <a:rPr lang="zh-CN" altLang="en-US" sz="3120" b="1" dirty="0">
                <a:solidFill>
                  <a:srgbClr val="FF0000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e时, 记为</a:t>
            </a:r>
            <a:r>
              <a:rPr lang="zh-CN" altLang="en-US" sz="3120" b="1" i="1" dirty="0">
                <a:solidFill>
                  <a:srgbClr val="FF0000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y</a:t>
            </a:r>
            <a:r>
              <a:rPr lang="zh-CN" altLang="en-US" sz="3120" b="1" dirty="0">
                <a:solidFill>
                  <a:srgbClr val="FF0000"/>
                </a:solidFill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</a:t>
            </a:r>
            <a:r>
              <a:rPr lang="zh-CN" altLang="en-US" sz="3120" b="1" dirty="0">
                <a:solidFill>
                  <a:srgbClr val="FF0000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ln </a:t>
            </a:r>
            <a:r>
              <a:rPr lang="zh-CN" altLang="en-US" sz="3120" b="1" i="1" dirty="0">
                <a:solidFill>
                  <a:srgbClr val="FF0000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x</a:t>
            </a:r>
            <a:r>
              <a:rPr lang="zh-CN" altLang="en-US" sz="3120" b="1" dirty="0">
                <a:solidFill>
                  <a:srgbClr val="FF0000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;</a:t>
            </a:r>
            <a:endParaRPr lang="zh-CN" altLang="en-US" sz="3120" b="1" dirty="0">
              <a:solidFill>
                <a:srgbClr val="FF0000"/>
              </a:solidFill>
              <a:latin typeface="Times New Roman" panose="02020603050405020304" charset="0"/>
              <a:ea typeface="华文中宋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sz="312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4.</a:t>
            </a:r>
            <a:r>
              <a:rPr lang="zh-CN" altLang="en-US" sz="312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三角函数:   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   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y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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sin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x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,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y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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cos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x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,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y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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tan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x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, </a:t>
            </a:r>
            <a:endParaRPr lang="zh-CN" altLang="en-US" sz="3120" b="1" dirty="0">
              <a:latin typeface="Times New Roman" panose="02020603050405020304" charset="0"/>
              <a:ea typeface="华文中宋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                           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y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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cot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x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,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 y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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sec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x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,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y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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csc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x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; </a:t>
            </a:r>
            <a:endParaRPr lang="zh-CN" altLang="en-US" sz="3120" b="1" dirty="0">
              <a:latin typeface="Times New Roman" panose="02020603050405020304" charset="0"/>
              <a:ea typeface="华文中宋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sz="312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5.</a:t>
            </a:r>
            <a:r>
              <a:rPr lang="zh-CN" altLang="en-US" sz="312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</a:rPr>
              <a:t>反三角函数:  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y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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arcsin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x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,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y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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arccos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x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, </a:t>
            </a:r>
            <a:endParaRPr lang="zh-CN" altLang="en-US" sz="3120" b="1" dirty="0">
              <a:latin typeface="Times New Roman" panose="02020603050405020304" charset="0"/>
              <a:ea typeface="华文中宋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                            y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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arctan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x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,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y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  <a:sym typeface="Symbol" panose="05050102010706020507" pitchFamily="18" charset="2"/>
              </a:rPr>
              <a:t>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arccot </a:t>
            </a:r>
            <a:r>
              <a:rPr lang="zh-CN" altLang="en-US" sz="3120" b="1" i="1" dirty="0">
                <a:latin typeface="Times New Roman" panose="02020603050405020304" charset="0"/>
                <a:ea typeface="华文中宋" panose="02010600040101010101" pitchFamily="2" charset="-122"/>
              </a:rPr>
              <a:t>x</a:t>
            </a:r>
            <a:r>
              <a:rPr lang="zh-CN" altLang="en-US" sz="3120" b="1" dirty="0">
                <a:latin typeface="Times New Roman" panose="02020603050405020304" charset="0"/>
                <a:ea typeface="华文中宋" panose="02010600040101010101" pitchFamily="2" charset="-122"/>
              </a:rPr>
              <a:t> . </a:t>
            </a:r>
            <a:endParaRPr lang="zh-CN" altLang="en-US" sz="3120" b="1" dirty="0">
              <a:latin typeface="宋体" panose="0201060003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402091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852805" y="362585"/>
            <a:ext cx="958469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四、基本初等函数、初等函数、复合函数和分段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5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7169"/>
          <p:cNvGrpSpPr/>
          <p:nvPr/>
        </p:nvGrpSpPr>
        <p:grpSpPr>
          <a:xfrm>
            <a:off x="1344930" y="1628776"/>
            <a:ext cx="9477376" cy="1641483"/>
            <a:chOff x="0" y="0"/>
            <a:chExt cx="12439" cy="2586"/>
          </a:xfrm>
        </p:grpSpPr>
        <p:sp>
          <p:nvSpPr>
            <p:cNvPr id="30729" name="Text Box 6"/>
            <p:cNvSpPr txBox="1"/>
            <p:nvPr/>
          </p:nvSpPr>
          <p:spPr>
            <a:xfrm>
              <a:off x="0" y="0"/>
              <a:ext cx="12439" cy="25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336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   </a:t>
              </a:r>
              <a:r>
                <a:rPr lang="zh-CN" altLang="en-US" sz="3360" b="1" dirty="0">
                  <a:latin typeface="宋体" panose="02010600030101010101" pitchFamily="2" charset="-122"/>
                </a:rPr>
                <a:t>一般地</a:t>
              </a:r>
              <a:r>
                <a:rPr lang="en-US" altLang="zh-CN" sz="3360" b="1" dirty="0">
                  <a:latin typeface="宋体" panose="02010600030101010101" pitchFamily="2" charset="-122"/>
                </a:rPr>
                <a:t>,</a:t>
              </a:r>
              <a:r>
                <a:rPr lang="zh-CN" altLang="en-US" sz="3360" b="1" dirty="0">
                  <a:latin typeface="宋体" panose="02010600030101010101" pitchFamily="2" charset="-122"/>
                </a:rPr>
                <a:t>函数      </a:t>
              </a:r>
              <a:r>
                <a:rPr lang="en-US" altLang="zh-CN" sz="3360" b="1" dirty="0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(</a:t>
              </a:r>
              <a:r>
                <a:rPr lang="en-US" altLang="zh-CN" sz="3360" b="1" i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</a:t>
              </a:r>
              <a:r>
                <a:rPr lang="en-US" altLang="zh-CN" sz="3360" b="1" dirty="0">
                  <a:solidFill>
                    <a:srgbClr val="FF0000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</a:t>
              </a:r>
              <a:r>
                <a:rPr lang="en-US" altLang="zh-CN" sz="3360" b="1" dirty="0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0</a:t>
              </a:r>
              <a:r>
                <a:rPr lang="zh-CN" altLang="en-US" sz="3360" b="1" dirty="0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，且</a:t>
              </a:r>
              <a:r>
                <a:rPr lang="en-US" altLang="zh-CN" sz="3360" b="1" i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</a:t>
              </a:r>
              <a:r>
                <a:rPr lang="en-US" altLang="zh-CN" sz="3360" b="1" dirty="0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 </a:t>
              </a:r>
              <a:r>
                <a:rPr lang="en-US" altLang="zh-CN" sz="3360" b="1" dirty="0">
                  <a:solidFill>
                    <a:srgbClr val="FF0000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</a:t>
              </a:r>
              <a:r>
                <a:rPr lang="en-US" altLang="zh-CN" sz="3360" b="1" dirty="0">
                  <a:solidFill>
                    <a:srgbClr val="FF0000"/>
                  </a:solidFill>
                  <a:latin typeface="宋体" panose="02010600030101010101" pitchFamily="2" charset="-122"/>
                  <a:sym typeface="+mn-ea"/>
                </a:rPr>
                <a:t>1)</a:t>
              </a:r>
              <a:r>
                <a:rPr lang="zh-CN" altLang="en-US" sz="3360" b="1" dirty="0">
                  <a:latin typeface="宋体" panose="02010600030101010101" pitchFamily="2" charset="-122"/>
                </a:rPr>
                <a:t>叫作</a:t>
              </a:r>
              <a:r>
                <a:rPr lang="zh-CN" altLang="en-US" sz="3360" b="1" dirty="0">
                  <a:solidFill>
                    <a:srgbClr val="0000CC"/>
                  </a:solidFill>
                  <a:latin typeface="宋体" panose="02010600030101010101" pitchFamily="2" charset="-122"/>
                </a:rPr>
                <a:t>幂函数</a:t>
              </a:r>
              <a:r>
                <a:rPr lang="zh-CN" altLang="en-US" sz="3360" b="1" dirty="0">
                  <a:latin typeface="宋体" panose="02010600030101010101" pitchFamily="2" charset="-122"/>
                </a:rPr>
                <a:t>，其中</a:t>
              </a:r>
              <a:r>
                <a:rPr lang="en-US" altLang="zh-CN" sz="3360" b="1" i="1" dirty="0">
                  <a:latin typeface="Times New Roman" panose="02020603050405020304" charset="0"/>
                </a:rPr>
                <a:t>x</a:t>
              </a:r>
              <a:r>
                <a:rPr lang="zh-CN" altLang="en-US" sz="3360" b="1" dirty="0">
                  <a:latin typeface="宋体" panose="02010600030101010101" pitchFamily="2" charset="-122"/>
                </a:rPr>
                <a:t>是自变量，</a:t>
              </a:r>
              <a:r>
                <a:rPr lang="en-US" altLang="zh-CN" sz="3360" b="1" dirty="0">
                  <a:latin typeface="Symbol" panose="05050102010706020507" pitchFamily="18" charset="2"/>
                </a:rPr>
                <a:t>a</a:t>
              </a:r>
              <a:r>
                <a:rPr lang="zh-CN" altLang="en-US" sz="3360" b="1" dirty="0">
                  <a:latin typeface="宋体" panose="02010600030101010101" pitchFamily="2" charset="-122"/>
                </a:rPr>
                <a:t>是常数</a:t>
              </a:r>
              <a:r>
                <a:rPr lang="en-US" altLang="zh-CN" sz="3360" b="1" dirty="0">
                  <a:latin typeface="宋体" panose="02010600030101010101" pitchFamily="2" charset="-122"/>
                </a:rPr>
                <a:t>.</a:t>
              </a:r>
              <a:endParaRPr lang="en-US" altLang="zh-CN" sz="3360" b="1" dirty="0">
                <a:latin typeface="宋体" panose="02010600030101010101" pitchFamily="2" charset="-122"/>
              </a:endParaRPr>
            </a:p>
          </p:txBody>
        </p:sp>
        <p:graphicFrame>
          <p:nvGraphicFramePr>
            <p:cNvPr id="30730" name="对象 7171"/>
            <p:cNvGraphicFramePr>
              <a:graphicFrameLocks noChangeAspect="1"/>
            </p:cNvGraphicFramePr>
            <p:nvPr/>
          </p:nvGraphicFramePr>
          <p:xfrm>
            <a:off x="4387" y="251"/>
            <a:ext cx="1770" cy="8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1" imgW="461010" imgH="230505" progId="Equation.DSMT4">
                    <p:embed/>
                  </p:oleObj>
                </mc:Choice>
                <mc:Fallback>
                  <p:oleObj name="" r:id="rId1" imgW="461010" imgH="230505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387" y="251"/>
                          <a:ext cx="1770" cy="8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0725" name="矩形 7174"/>
          <p:cNvSpPr/>
          <p:nvPr/>
        </p:nvSpPr>
        <p:spPr>
          <a:xfrm>
            <a:off x="1689736" y="1151573"/>
            <a:ext cx="3802380" cy="60769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336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36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幂函数</a:t>
            </a:r>
            <a:endParaRPr lang="zh-CN" altLang="en-US" sz="3360" b="1" dirty="0">
              <a:solidFill>
                <a:srgbClr val="0000CC"/>
              </a:solidFill>
              <a:latin typeface="Times New Roman" panose="02020603050405020304" charset="0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2120265" y="3514725"/>
            <a:ext cx="570357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α=1,2,3,-1,1/2是常见的幂函数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.</a:t>
            </a:r>
            <a:endParaRPr lang="en-US" altLang="zh-CN" sz="3360" b="1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35319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889635" y="353060"/>
            <a:ext cx="962342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四、基本初等函数、初等函数、复合函数和分段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 bldLvl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51" name="文本框 8198"/>
          <p:cNvSpPr txBox="1"/>
          <p:nvPr/>
        </p:nvSpPr>
        <p:spPr>
          <a:xfrm>
            <a:off x="2472691" y="1367790"/>
            <a:ext cx="5701664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α=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，α=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的幂函数的图象</a:t>
            </a:r>
            <a:endParaRPr lang="zh-CN" altLang="en-US" sz="3360" b="1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289696" y="370849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íSľïḑe"/>
          <p:cNvSpPr txBox="1"/>
          <p:nvPr/>
        </p:nvSpPr>
        <p:spPr>
          <a:xfrm>
            <a:off x="826770" y="353060"/>
            <a:ext cx="968629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四、基本初等函数、初等函数、复合函数和分段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7176" name="图片 7175" descr="0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685" y="2472055"/>
            <a:ext cx="4758690" cy="361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7176" descr="01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5740" y="2472690"/>
            <a:ext cx="4769485" cy="360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0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986" y="2326006"/>
            <a:ext cx="4924424" cy="3672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8194" descr="01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770" y="2326006"/>
            <a:ext cx="5097780" cy="37433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1" name="文本框 8198"/>
          <p:cNvSpPr txBox="1"/>
          <p:nvPr/>
        </p:nvSpPr>
        <p:spPr>
          <a:xfrm>
            <a:off x="2472691" y="1367790"/>
            <a:ext cx="5701664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α=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-1，α=1/2的幂函数的图象</a:t>
            </a:r>
            <a:endParaRPr lang="zh-CN" altLang="en-US" sz="3360" b="1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2" name="0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248774">
            <a:off x="289696" y="370849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íSľïḑe"/>
          <p:cNvSpPr txBox="1"/>
          <p:nvPr/>
        </p:nvSpPr>
        <p:spPr>
          <a:xfrm>
            <a:off x="826770" y="353060"/>
            <a:ext cx="968629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四、基本初等函数、初等函数、复合函数和分段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9218"/>
          <p:cNvGrpSpPr/>
          <p:nvPr/>
        </p:nvGrpSpPr>
        <p:grpSpPr>
          <a:xfrm>
            <a:off x="3352800" y="1845946"/>
            <a:ext cx="5143500" cy="3733800"/>
            <a:chOff x="0" y="0"/>
            <a:chExt cx="2700" cy="2352"/>
          </a:xfrm>
        </p:grpSpPr>
        <p:sp>
          <p:nvSpPr>
            <p:cNvPr id="32792" name="直接连接符 9219"/>
            <p:cNvSpPr/>
            <p:nvPr/>
          </p:nvSpPr>
          <p:spPr>
            <a:xfrm>
              <a:off x="0" y="1248"/>
              <a:ext cx="268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2793" name="直接连接符 9220"/>
            <p:cNvSpPr/>
            <p:nvPr/>
          </p:nvSpPr>
          <p:spPr>
            <a:xfrm flipV="1">
              <a:off x="1248" y="48"/>
              <a:ext cx="0" cy="230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graphicFrame>
          <p:nvGraphicFramePr>
            <p:cNvPr id="32794" name="对象 9221"/>
            <p:cNvGraphicFramePr>
              <a:graphicFrameLocks noChangeAspect="1"/>
            </p:cNvGraphicFramePr>
            <p:nvPr/>
          </p:nvGraphicFramePr>
          <p:xfrm>
            <a:off x="1248" y="1248"/>
            <a:ext cx="144" cy="1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1" imgW="393700" imgH="444500" progId="Equation.3">
                    <p:embed/>
                  </p:oleObj>
                </mc:Choice>
                <mc:Fallback>
                  <p:oleObj name="" r:id="rId1" imgW="393700" imgH="444500" progId="Equation.3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248" y="1248"/>
                          <a:ext cx="144" cy="1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95" name="对象 9222"/>
            <p:cNvGraphicFramePr>
              <a:graphicFrameLocks noChangeAspect="1"/>
            </p:cNvGraphicFramePr>
            <p:nvPr/>
          </p:nvGraphicFramePr>
          <p:xfrm>
            <a:off x="2533" y="1296"/>
            <a:ext cx="167" cy="1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3" imgW="457200" imgH="444500" progId="Equation.3">
                    <p:embed/>
                  </p:oleObj>
                </mc:Choice>
                <mc:Fallback>
                  <p:oleObj name="" r:id="rId3" imgW="457200" imgH="444500" progId="Equation.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000000"/>
                            </a:clrFrom>
                            <a:clrTo>
                              <a:srgbClr val="00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533" y="1296"/>
                          <a:ext cx="167" cy="1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96" name="对象 9223"/>
            <p:cNvGraphicFramePr>
              <a:graphicFrameLocks noChangeAspect="1"/>
            </p:cNvGraphicFramePr>
            <p:nvPr/>
          </p:nvGraphicFramePr>
          <p:xfrm>
            <a:off x="1033" y="0"/>
            <a:ext cx="167" cy="2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" r:id="rId5" imgW="457200" imgH="571500" progId="Equation.3">
                    <p:embed/>
                  </p:oleObj>
                </mc:Choice>
                <mc:Fallback>
                  <p:oleObj name="" r:id="rId5" imgW="457200" imgH="571500" progId="Equation.3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00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033" y="0"/>
                          <a:ext cx="167" cy="2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225" name="任意多边形 9224"/>
          <p:cNvSpPr/>
          <p:nvPr/>
        </p:nvSpPr>
        <p:spPr>
          <a:xfrm flipV="1">
            <a:off x="5684520" y="2455546"/>
            <a:ext cx="1184910" cy="1371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87425" y="1061720"/>
              </a:cxn>
              <a:cxn ang="0">
                <a:pos x="0" y="0"/>
              </a:cxn>
              <a:cxn ang="0">
                <a:pos x="987425" y="1061720"/>
              </a:cxn>
              <a:cxn ang="0">
                <a:pos x="0" y="1143000"/>
              </a:cxn>
              <a:cxn ang="0">
                <a:pos x="0" y="0"/>
              </a:cxn>
            </a:cxnLst>
            <a:pathLst>
              <a:path w="21546" h="21600" fill="none">
                <a:moveTo>
                  <a:pt x="0" y="0"/>
                </a:moveTo>
                <a:cubicBezTo>
                  <a:pt x="11415" y="0"/>
                  <a:pt x="20762" y="8855"/>
                  <a:pt x="21546" y="20064"/>
                </a:cubicBezTo>
              </a:path>
              <a:path w="21546" h="21600" stroke="0">
                <a:moveTo>
                  <a:pt x="0" y="0"/>
                </a:moveTo>
                <a:cubicBezTo>
                  <a:pt x="11415" y="0"/>
                  <a:pt x="20762" y="8855"/>
                  <a:pt x="21546" y="20064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>
            <a:solidFill>
              <a:srgbClr val="333399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160"/>
          </a:p>
        </p:txBody>
      </p:sp>
      <p:sp>
        <p:nvSpPr>
          <p:cNvPr id="9226" name="任意多边形 9225"/>
          <p:cNvSpPr/>
          <p:nvPr/>
        </p:nvSpPr>
        <p:spPr>
          <a:xfrm flipV="1">
            <a:off x="6461760" y="1998346"/>
            <a:ext cx="1636396" cy="1524000"/>
          </a:xfrm>
          <a:custGeom>
            <a:avLst/>
            <a:gdLst/>
            <a:ahLst/>
            <a:cxnLst>
              <a:cxn ang="0">
                <a:pos x="0" y="1129640"/>
              </a:cxn>
              <a:cxn ang="0">
                <a:pos x="1344289" y="0"/>
              </a:cxn>
              <a:cxn ang="0">
                <a:pos x="0" y="1129640"/>
              </a:cxn>
              <a:cxn ang="0">
                <a:pos x="1344289" y="0"/>
              </a:cxn>
              <a:cxn ang="0">
                <a:pos x="1363663" y="1270000"/>
              </a:cxn>
              <a:cxn ang="0">
                <a:pos x="0" y="1129640"/>
              </a:cxn>
            </a:cxnLst>
            <a:pathLst>
              <a:path w="21468" h="21598" fill="none">
                <a:moveTo>
                  <a:pt x="0" y="19211"/>
                </a:moveTo>
                <a:cubicBezTo>
                  <a:pt x="1180" y="8499"/>
                  <a:pt x="10182" y="151"/>
                  <a:pt x="21163" y="0"/>
                </a:cubicBezTo>
              </a:path>
              <a:path w="21468" h="21598" stroke="0">
                <a:moveTo>
                  <a:pt x="0" y="19211"/>
                </a:moveTo>
                <a:cubicBezTo>
                  <a:pt x="1180" y="8499"/>
                  <a:pt x="10182" y="151"/>
                  <a:pt x="21163" y="0"/>
                </a:cubicBezTo>
                <a:lnTo>
                  <a:pt x="21468" y="21598"/>
                </a:lnTo>
                <a:lnTo>
                  <a:pt x="0" y="19211"/>
                </a:lnTo>
                <a:close/>
              </a:path>
            </a:pathLst>
          </a:custGeom>
          <a:noFill/>
          <a:ln w="25400" cap="flat" cmpd="sng">
            <a:solidFill>
              <a:srgbClr val="008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160"/>
          </a:p>
        </p:txBody>
      </p:sp>
      <p:sp>
        <p:nvSpPr>
          <p:cNvPr id="9227" name="任意多边形 9226"/>
          <p:cNvSpPr/>
          <p:nvPr/>
        </p:nvSpPr>
        <p:spPr>
          <a:xfrm flipH="1" flipV="1">
            <a:off x="4632960" y="2531746"/>
            <a:ext cx="1097280" cy="1295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14400" y="1079500"/>
              </a:cxn>
              <a:cxn ang="0">
                <a:pos x="0" y="0"/>
              </a:cxn>
              <a:cxn ang="0">
                <a:pos x="914400" y="1079500"/>
              </a:cxn>
              <a:cxn ang="0">
                <a:pos x="0" y="1079500"/>
              </a:cxn>
              <a:cxn ang="0">
                <a:pos x="0" y="0"/>
              </a:cxn>
            </a:cxnLst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>
            <a:solidFill>
              <a:srgbClr val="333399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160"/>
          </a:p>
        </p:txBody>
      </p:sp>
      <p:sp>
        <p:nvSpPr>
          <p:cNvPr id="9228" name="任意多边形 9227"/>
          <p:cNvSpPr/>
          <p:nvPr/>
        </p:nvSpPr>
        <p:spPr>
          <a:xfrm rot="5451061" flipH="1" flipV="1">
            <a:off x="6170296" y="2476500"/>
            <a:ext cx="914400" cy="179451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2000" y="1295831"/>
              </a:cxn>
              <a:cxn ang="0">
                <a:pos x="753004" y="1495605"/>
              </a:cxn>
              <a:cxn ang="0">
                <a:pos x="0" y="0"/>
              </a:cxn>
              <a:cxn ang="0">
                <a:pos x="762000" y="1295831"/>
              </a:cxn>
              <a:cxn ang="0">
                <a:pos x="753004" y="1495605"/>
              </a:cxn>
              <a:cxn ang="0">
                <a:pos x="0" y="1295831"/>
              </a:cxn>
              <a:cxn ang="0">
                <a:pos x="0" y="0"/>
              </a:cxn>
            </a:cxnLst>
            <a:pathLst>
              <a:path w="21600" h="24927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cubicBezTo>
                  <a:pt x="21600" y="22735"/>
                  <a:pt x="21512" y="23849"/>
                  <a:pt x="21345" y="24930"/>
                </a:cubicBezTo>
              </a:path>
              <a:path w="21600" h="24927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cubicBezTo>
                  <a:pt x="21600" y="22735"/>
                  <a:pt x="21512" y="23849"/>
                  <a:pt x="21345" y="2493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160"/>
          </a:p>
        </p:txBody>
      </p:sp>
      <p:sp>
        <p:nvSpPr>
          <p:cNvPr id="9229" name="直接连接符 9228"/>
          <p:cNvSpPr/>
          <p:nvPr/>
        </p:nvSpPr>
        <p:spPr>
          <a:xfrm flipV="1">
            <a:off x="4084320" y="2226946"/>
            <a:ext cx="3566160" cy="29718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30" name="任意多边形 9229"/>
          <p:cNvSpPr/>
          <p:nvPr/>
        </p:nvSpPr>
        <p:spPr>
          <a:xfrm rot="10731800" flipV="1">
            <a:off x="3627120" y="4208146"/>
            <a:ext cx="1636396" cy="1524000"/>
          </a:xfrm>
          <a:custGeom>
            <a:avLst/>
            <a:gdLst/>
            <a:ahLst/>
            <a:cxnLst>
              <a:cxn ang="0">
                <a:pos x="0" y="1129640"/>
              </a:cxn>
              <a:cxn ang="0">
                <a:pos x="1344289" y="0"/>
              </a:cxn>
              <a:cxn ang="0">
                <a:pos x="0" y="1129640"/>
              </a:cxn>
              <a:cxn ang="0">
                <a:pos x="1344289" y="0"/>
              </a:cxn>
              <a:cxn ang="0">
                <a:pos x="1363663" y="1270000"/>
              </a:cxn>
              <a:cxn ang="0">
                <a:pos x="0" y="1129640"/>
              </a:cxn>
            </a:cxnLst>
            <a:pathLst>
              <a:path w="21468" h="21598" fill="none">
                <a:moveTo>
                  <a:pt x="0" y="19211"/>
                </a:moveTo>
                <a:cubicBezTo>
                  <a:pt x="1180" y="8499"/>
                  <a:pt x="10182" y="151"/>
                  <a:pt x="21163" y="0"/>
                </a:cubicBezTo>
              </a:path>
              <a:path w="21468" h="21598" stroke="0">
                <a:moveTo>
                  <a:pt x="0" y="19211"/>
                </a:moveTo>
                <a:cubicBezTo>
                  <a:pt x="1180" y="8499"/>
                  <a:pt x="10182" y="151"/>
                  <a:pt x="21163" y="0"/>
                </a:cubicBezTo>
                <a:lnTo>
                  <a:pt x="21468" y="21598"/>
                </a:lnTo>
                <a:lnTo>
                  <a:pt x="0" y="19211"/>
                </a:lnTo>
                <a:close/>
              </a:path>
            </a:pathLst>
          </a:custGeom>
          <a:noFill/>
          <a:ln w="25400" cap="flat" cmpd="sng">
            <a:solidFill>
              <a:srgbClr val="008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160"/>
          </a:p>
        </p:txBody>
      </p:sp>
      <p:graphicFrame>
        <p:nvGraphicFramePr>
          <p:cNvPr id="9231" name="对象 9230"/>
          <p:cNvGraphicFramePr>
            <a:graphicFrameLocks noChangeAspect="1"/>
          </p:cNvGraphicFramePr>
          <p:nvPr/>
        </p:nvGraphicFramePr>
        <p:xfrm>
          <a:off x="7010400" y="2990850"/>
          <a:ext cx="640080" cy="302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7" imgW="1257300" imgH="711200" progId="Equation.3">
                  <p:embed/>
                </p:oleObj>
              </mc:Choice>
              <mc:Fallback>
                <p:oleObj name="" r:id="rId7" imgW="1257300" imgH="711200" progId="Equation.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010400" y="2990850"/>
                        <a:ext cx="640080" cy="30289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32" name="直接连接符 9231"/>
          <p:cNvSpPr/>
          <p:nvPr/>
        </p:nvSpPr>
        <p:spPr>
          <a:xfrm>
            <a:off x="6736080" y="2988946"/>
            <a:ext cx="0" cy="838200"/>
          </a:xfrm>
          <a:prstGeom prst="line">
            <a:avLst/>
          </a:prstGeom>
          <a:ln w="254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9233" name="直接连接符 9232"/>
          <p:cNvSpPr/>
          <p:nvPr/>
        </p:nvSpPr>
        <p:spPr>
          <a:xfrm flipH="1">
            <a:off x="5730240" y="2969896"/>
            <a:ext cx="109728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graphicFrame>
        <p:nvGraphicFramePr>
          <p:cNvPr id="9234" name="对象 9233"/>
          <p:cNvGraphicFramePr>
            <a:graphicFrameLocks noChangeAspect="1"/>
          </p:cNvGraphicFramePr>
          <p:nvPr/>
        </p:nvGraphicFramePr>
        <p:xfrm>
          <a:off x="6644640" y="3895726"/>
          <a:ext cx="171450" cy="236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9" imgW="317500" imgH="558800" progId="Equation.3">
                  <p:embed/>
                </p:oleObj>
              </mc:Choice>
              <mc:Fallback>
                <p:oleObj name="" r:id="rId9" imgW="317500" imgH="5588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644640" y="3895726"/>
                        <a:ext cx="171450" cy="236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5" name="对象 9234"/>
          <p:cNvGraphicFramePr>
            <a:graphicFrameLocks noChangeAspect="1"/>
          </p:cNvGraphicFramePr>
          <p:nvPr/>
        </p:nvGraphicFramePr>
        <p:xfrm>
          <a:off x="5455920" y="2836546"/>
          <a:ext cx="171450" cy="236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1" imgW="192405" imgH="320675" progId="Equation.3">
                  <p:embed/>
                </p:oleObj>
              </mc:Choice>
              <mc:Fallback>
                <p:oleObj name="" r:id="rId11" imgW="192405" imgH="320675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55920" y="2836546"/>
                        <a:ext cx="171450" cy="236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6" name="对象 9235"/>
          <p:cNvGraphicFramePr>
            <a:graphicFrameLocks noChangeAspect="1"/>
          </p:cNvGraphicFramePr>
          <p:nvPr/>
        </p:nvGraphicFramePr>
        <p:xfrm>
          <a:off x="4632960" y="2476500"/>
          <a:ext cx="1005840" cy="39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3" imgW="1841500" imgH="863600" progId="Equation.3">
                  <p:embed/>
                </p:oleObj>
              </mc:Choice>
              <mc:Fallback>
                <p:oleObj name="" r:id="rId13" imgW="1841500" imgH="863600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0099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632960" y="2476500"/>
                        <a:ext cx="1005840" cy="3962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7" name="对象 9236"/>
          <p:cNvGraphicFramePr>
            <a:graphicFrameLocks noChangeAspect="1"/>
          </p:cNvGraphicFramePr>
          <p:nvPr/>
        </p:nvGraphicFramePr>
        <p:xfrm>
          <a:off x="7808596" y="2139316"/>
          <a:ext cx="870584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5" imgW="1587500" imgH="571500" progId="Equation.3">
                  <p:embed/>
                </p:oleObj>
              </mc:Choice>
              <mc:Fallback>
                <p:oleObj name="" r:id="rId15" imgW="1587500" imgH="5715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FF33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808596" y="2139316"/>
                        <a:ext cx="870584" cy="266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8" name="对象 9237"/>
          <p:cNvGraphicFramePr>
            <a:graphicFrameLocks noChangeAspect="1"/>
          </p:cNvGraphicFramePr>
          <p:nvPr/>
        </p:nvGraphicFramePr>
        <p:xfrm>
          <a:off x="3261360" y="4284346"/>
          <a:ext cx="922020" cy="748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7" imgW="1638300" imgH="1587500" progId="Equation.3">
                  <p:embed/>
                </p:oleObj>
              </mc:Choice>
              <mc:Fallback>
                <p:oleObj name="" r:id="rId17" imgW="1638300" imgH="15875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008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261360" y="4284346"/>
                        <a:ext cx="922020" cy="74866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9" name="对象 9238"/>
          <p:cNvGraphicFramePr>
            <a:graphicFrameLocks noChangeAspect="1"/>
          </p:cNvGraphicFramePr>
          <p:nvPr/>
        </p:nvGraphicFramePr>
        <p:xfrm>
          <a:off x="7559040" y="2687956"/>
          <a:ext cx="1129666" cy="37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9" imgW="2070100" imgH="825500" progId="Equation.3">
                  <p:embed/>
                </p:oleObj>
              </mc:Choice>
              <mc:Fallback>
                <p:oleObj name="" r:id="rId19" imgW="2070100" imgH="8255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0">
                        <a:clrChange>
                          <a:clrFrom>
                            <a:srgbClr val="000000"/>
                          </a:clrFrom>
                          <a:clrTo>
                            <a:srgbClr val="FF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559040" y="2687956"/>
                        <a:ext cx="1129666" cy="3771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40" name="文本框 9239"/>
          <p:cNvSpPr txBox="1"/>
          <p:nvPr/>
        </p:nvSpPr>
        <p:spPr>
          <a:xfrm>
            <a:off x="1344930" y="5531485"/>
            <a:ext cx="106267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</a:rPr>
              <a:t>在第一象限内,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</a:rPr>
              <a:t>α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&gt;0</a:t>
            </a:r>
            <a:r>
              <a:rPr lang="zh-CN" altLang="en-US" sz="2800" b="1" dirty="0"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时，函数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单调增加,经过定点(1,1)</a:t>
            </a:r>
            <a:r>
              <a:rPr lang="zh-CN" altLang="en-US" sz="2800" b="1" dirty="0"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;</a:t>
            </a:r>
            <a:endParaRPr lang="zh-CN" altLang="en-US" sz="2800" b="1" dirty="0">
              <a:latin typeface="Times New Roman" panose="02020603050405020304" charset="0"/>
              <a:ea typeface="华文中宋" panose="02010600040101010101" pitchFamily="2" charset="-122"/>
              <a:sym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</a:rPr>
              <a:t> α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&lt;0时</a:t>
            </a:r>
            <a:r>
              <a:rPr lang="zh-CN" altLang="en-US" sz="2800" b="1" dirty="0"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函数单调减少</a:t>
            </a:r>
            <a:r>
              <a:rPr lang="zh-CN" altLang="en-US" sz="2800" b="1" dirty="0"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；以</a:t>
            </a:r>
            <a:r>
              <a:rPr lang="zh-CN" altLang="en-US" sz="2800" b="1" i="1" dirty="0"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x</a:t>
            </a:r>
            <a:r>
              <a:rPr lang="zh-CN" altLang="en-US" sz="2800" b="1" dirty="0"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轴，</a:t>
            </a:r>
            <a:r>
              <a:rPr lang="zh-CN" altLang="en-US" sz="2800" b="1" i="1" dirty="0"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y</a:t>
            </a:r>
            <a:r>
              <a:rPr lang="zh-CN" altLang="en-US" sz="2800" b="1" dirty="0"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轴为渐近线。</a:t>
            </a:r>
            <a:endParaRPr lang="zh-CN" altLang="en-US" sz="2800" b="1" dirty="0">
              <a:latin typeface="Times New Roman" panose="02020603050405020304" charset="0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8218" name="文本框 9242"/>
          <p:cNvSpPr txBox="1"/>
          <p:nvPr/>
        </p:nvSpPr>
        <p:spPr>
          <a:xfrm>
            <a:off x="5922646" y="4638676"/>
            <a:ext cx="5314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幂函数的定义域与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</a:rPr>
              <a:t>α值有关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21"/>
            </p:custDataLst>
          </p:nvPr>
        </p:nvSpPr>
        <p:spPr>
          <a:xfrm rot="248774">
            <a:off x="323986" y="39942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860425" y="353060"/>
            <a:ext cx="965263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四、基本初等函数、初等函数、复合函数和分段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85801" y="1352550"/>
          <a:ext cx="3398520" cy="5695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2" imgW="1993900" imgH="393700" progId="Equation.DSMT4">
                  <p:embed/>
                </p:oleObj>
              </mc:Choice>
              <mc:Fallback>
                <p:oleObj name="" r:id="rId22" imgW="1993900" imgH="3937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3">
                        <a:clrChange>
                          <a:clrFrom>
                            <a:srgbClr val="FFFFFF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85801" y="1352550"/>
                        <a:ext cx="3398520" cy="56959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0" grpId="0" bldLvl="0"/>
      <p:bldP spid="821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10241"/>
          <p:cNvSpPr/>
          <p:nvPr/>
        </p:nvSpPr>
        <p:spPr>
          <a:xfrm>
            <a:off x="1340486" y="1154430"/>
            <a:ext cx="18796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指数函数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charset="0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3796" name="Text Box 3"/>
          <p:cNvSpPr txBox="1"/>
          <p:nvPr/>
        </p:nvSpPr>
        <p:spPr>
          <a:xfrm>
            <a:off x="1498600" y="1326515"/>
            <a:ext cx="9182735" cy="8661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360" b="1" dirty="0">
                <a:latin typeface="宋体" panose="02010600030101010101" pitchFamily="2" charset="-122"/>
              </a:rPr>
              <a:t> </a:t>
            </a:r>
            <a:r>
              <a:rPr lang="en-US" altLang="zh-CN" sz="3360" b="1" dirty="0"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</a:rPr>
              <a:t>一般地，       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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，且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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1)</a:t>
            </a:r>
            <a:r>
              <a:rPr lang="zh-CN" altLang="en-US" sz="2800" b="1" dirty="0">
                <a:latin typeface="宋体" panose="02010600030101010101" pitchFamily="2" charset="-122"/>
              </a:rPr>
              <a:t>叫作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</a:rPr>
              <a:t>指数函数</a:t>
            </a:r>
            <a:r>
              <a:rPr lang="en-US" altLang="zh-CN" sz="2800" b="1" dirty="0">
                <a:solidFill>
                  <a:srgbClr val="0000CC"/>
                </a:solidFill>
                <a:latin typeface="宋体" panose="02010600030101010101" pitchFamily="2" charset="-122"/>
              </a:rPr>
              <a:t>.</a:t>
            </a:r>
            <a:endParaRPr lang="en-US" altLang="zh-CN" sz="2800" b="1" dirty="0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33797" name="对象 10244"/>
          <p:cNvGraphicFramePr>
            <a:graphicFrameLocks noChangeAspect="1"/>
          </p:cNvGraphicFramePr>
          <p:nvPr/>
        </p:nvGraphicFramePr>
        <p:xfrm>
          <a:off x="3153410" y="1595120"/>
          <a:ext cx="1901190" cy="579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424180" imgH="231140" progId="Equation.DSMT4">
                  <p:embed/>
                </p:oleObj>
              </mc:Choice>
              <mc:Fallback>
                <p:oleObj name="" r:id="rId1" imgW="424180" imgH="23114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53410" y="1595120"/>
                        <a:ext cx="1901190" cy="579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8" name="Text Box 2"/>
          <p:cNvSpPr txBox="1"/>
          <p:nvPr/>
        </p:nvSpPr>
        <p:spPr>
          <a:xfrm rot="10709224" flipV="1">
            <a:off x="5751196" y="1880236"/>
            <a:ext cx="1297304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160" dirty="0">
              <a:latin typeface="Arial" panose="020B0604020202020204" pitchFamily="34" charset="0"/>
            </a:endParaRPr>
          </a:p>
        </p:txBody>
      </p:sp>
      <p:graphicFrame>
        <p:nvGraphicFramePr>
          <p:cNvPr id="10247" name="表格 1024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79245" y="2133600"/>
          <a:ext cx="8871585" cy="4274185"/>
        </p:xfrm>
        <a:graphic>
          <a:graphicData uri="http://schemas.openxmlformats.org/drawingml/2006/table">
            <a:tbl>
              <a:tblPr/>
              <a:tblGrid>
                <a:gridCol w="1060450"/>
                <a:gridCol w="3935095"/>
                <a:gridCol w="3876040"/>
              </a:tblGrid>
              <a:tr h="539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76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9728" marR="109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76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</a:t>
                      </a:r>
                      <a:r>
                        <a:rPr kumimoji="0" lang="en-US" sz="24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0</a:t>
                      </a: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&lt;a&lt;</a:t>
                      </a:r>
                      <a:r>
                        <a:rPr kumimoji="0" lang="en-US" sz="24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</a:t>
                      </a:r>
                      <a:endParaRPr kumimoji="0" lang="en-US" sz="2400" b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09728" marR="109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76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      </a:t>
                      </a: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a&gt;</a:t>
                      </a:r>
                      <a:r>
                        <a:rPr kumimoji="0" lang="en-US" sz="24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1</a:t>
                      </a:r>
                      <a:endParaRPr kumimoji="0" lang="en-US" sz="2400" b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09728" marR="109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03375">
                <a:tc>
                  <a:txBody>
                    <a:bodyPr/>
                    <a:lstStyle/>
                    <a:p>
                      <a:pPr marL="0" marR="0" lvl="0" indent="26225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76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26225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76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图</a:t>
                      </a:r>
                      <a:endParaRPr kumimoji="0" lang="zh-CN" altLang="en-US" sz="276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26225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76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象</a:t>
                      </a:r>
                      <a:endParaRPr kumimoji="0" lang="zh-CN" altLang="en-US" sz="276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9728" marR="109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76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9728" marR="109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76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9728" marR="109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0385">
                <a:tc rowSpan="4">
                  <a:txBody>
                    <a:bodyPr/>
                    <a:lstStyle/>
                    <a:p>
                      <a:pPr marL="0" marR="0" lvl="0" indent="26225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76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26225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76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26225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76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性</a:t>
                      </a:r>
                      <a:endParaRPr kumimoji="0" lang="zh-CN" altLang="en-US" sz="276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26225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76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质</a:t>
                      </a:r>
                      <a:endParaRPr kumimoji="0" lang="zh-CN" altLang="en-US" sz="276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9728" marR="109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76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9728" marR="109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/>
                </a:tc>
              </a:tr>
              <a:tr h="539115">
                <a:tc vMerge="1"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76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9728" marR="109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/>
                </a:tc>
              </a:tr>
              <a:tr h="539750">
                <a:tc vMerge="1"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76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9728" marR="109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/>
                </a:tc>
              </a:tr>
              <a:tr h="51181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76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9728" marR="109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76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09728" marR="109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272" name="对象 10271"/>
          <p:cNvGraphicFramePr>
            <a:graphicFrameLocks noChangeAspect="1"/>
          </p:cNvGraphicFramePr>
          <p:nvPr/>
        </p:nvGraphicFramePr>
        <p:xfrm>
          <a:off x="4103053" y="4309428"/>
          <a:ext cx="421005" cy="379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4" imgW="152400" imgH="165100" progId="Equation.3">
                  <p:embed/>
                </p:oleObj>
              </mc:Choice>
              <mc:Fallback>
                <p:oleObj name="" r:id="rId4" imgW="152400" imgH="165100" progId="Equation.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03053" y="4309428"/>
                        <a:ext cx="421005" cy="3797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3" name="Text Box 31"/>
          <p:cNvSpPr txBox="1"/>
          <p:nvPr/>
        </p:nvSpPr>
        <p:spPr>
          <a:xfrm>
            <a:off x="3937001" y="4820286"/>
            <a:ext cx="2505074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charset="0"/>
                <a:sym typeface="Wingdings" panose="05000000000000000000" pitchFamily="2" charset="2"/>
              </a:rPr>
              <a:t>(0,+∞)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  <a:sym typeface="Wingdings" panose="05000000000000000000" pitchFamily="2" charset="2"/>
            </a:endParaRPr>
          </a:p>
        </p:txBody>
      </p:sp>
      <p:sp>
        <p:nvSpPr>
          <p:cNvPr id="10274" name="Text Box 32"/>
          <p:cNvSpPr txBox="1"/>
          <p:nvPr/>
        </p:nvSpPr>
        <p:spPr>
          <a:xfrm>
            <a:off x="3818890" y="5349876"/>
            <a:ext cx="85852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en-US" sz="336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charset="0"/>
              </a:rPr>
              <a:t>0,1)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0275" name="Text Box 33"/>
          <p:cNvSpPr txBox="1"/>
          <p:nvPr/>
        </p:nvSpPr>
        <p:spPr>
          <a:xfrm>
            <a:off x="4758690" y="5543551"/>
            <a:ext cx="3198496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en-US" sz="2000" dirty="0">
                <a:solidFill>
                  <a:srgbClr val="FF0000"/>
                </a:solidFill>
                <a:latin typeface="宋体" panose="02010600030101010101" pitchFamily="2" charset="-122"/>
              </a:rPr>
              <a:t>即</a:t>
            </a: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2000" dirty="0">
                <a:solidFill>
                  <a:srgbClr val="FF0000"/>
                </a:solidFill>
                <a:latin typeface="宋体" panose="02010600030101010101" pitchFamily="2" charset="-122"/>
              </a:rPr>
              <a:t>=0 </a:t>
            </a:r>
            <a:r>
              <a:rPr lang="en-US" altLang="en-US" sz="2000" dirty="0">
                <a:solidFill>
                  <a:srgbClr val="FF0000"/>
                </a:solidFill>
                <a:latin typeface="宋体" panose="02010600030101010101" pitchFamily="2" charset="-122"/>
              </a:rPr>
              <a:t>时，</a:t>
            </a: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charset="0"/>
              </a:rPr>
              <a:t>y</a:t>
            </a:r>
            <a:r>
              <a:rPr lang="en-US" altLang="zh-CN" sz="2000" dirty="0">
                <a:solidFill>
                  <a:srgbClr val="FF0000"/>
                </a:solidFill>
                <a:latin typeface="宋体" panose="02010600030101010101" pitchFamily="2" charset="-122"/>
              </a:rPr>
              <a:t>=1</a:t>
            </a:r>
            <a:endParaRPr lang="en-US" altLang="zh-CN" sz="2000" dirty="0">
              <a:solidFill>
                <a:srgbClr val="FF0000"/>
              </a:solidFill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sp>
        <p:nvSpPr>
          <p:cNvPr id="10278" name="Text Box 36"/>
          <p:cNvSpPr txBox="1"/>
          <p:nvPr/>
        </p:nvSpPr>
        <p:spPr>
          <a:xfrm>
            <a:off x="2750185" y="4290695"/>
            <a:ext cx="143065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000" b="1" dirty="0">
                <a:latin typeface="宋体" panose="02010600030101010101" pitchFamily="2" charset="-122"/>
              </a:rPr>
              <a:t>1.</a:t>
            </a:r>
            <a:r>
              <a:rPr lang="zh-CN" altLang="en-US" sz="2000" b="1" dirty="0">
                <a:latin typeface="宋体" panose="02010600030101010101" pitchFamily="2" charset="-122"/>
              </a:rPr>
              <a:t>定义域</a:t>
            </a:r>
            <a:r>
              <a:rPr lang="zh-CN" altLang="en-US" sz="2000" b="1" dirty="0">
                <a:latin typeface="迷你简启体"/>
                <a:ea typeface="迷你简启体"/>
              </a:rPr>
              <a:t>：</a:t>
            </a:r>
            <a:endParaRPr lang="en-US" altLang="zh-CN" sz="2000" b="1" dirty="0">
              <a:latin typeface="迷你简启体"/>
              <a:ea typeface="迷你简启体"/>
            </a:endParaRPr>
          </a:p>
        </p:txBody>
      </p:sp>
      <p:sp>
        <p:nvSpPr>
          <p:cNvPr id="10279" name="Text Box 37"/>
          <p:cNvSpPr txBox="1"/>
          <p:nvPr/>
        </p:nvSpPr>
        <p:spPr>
          <a:xfrm>
            <a:off x="2634616" y="4638676"/>
            <a:ext cx="228219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360" b="1" dirty="0">
                <a:latin typeface="迷你简启体"/>
                <a:ea typeface="迷你简启体"/>
              </a:rPr>
              <a:t> </a:t>
            </a:r>
            <a:r>
              <a:rPr lang="en-US" altLang="zh-CN" sz="2000" b="1" dirty="0">
                <a:latin typeface="宋体" panose="02010600030101010101" pitchFamily="2" charset="-122"/>
              </a:rPr>
              <a:t>2.</a:t>
            </a:r>
            <a:r>
              <a:rPr lang="zh-CN" altLang="en-US" sz="2000" b="1" dirty="0">
                <a:latin typeface="宋体" panose="02010600030101010101" pitchFamily="2" charset="-122"/>
              </a:rPr>
              <a:t>值域：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10280" name="Text Box 38"/>
          <p:cNvSpPr txBox="1"/>
          <p:nvPr/>
        </p:nvSpPr>
        <p:spPr>
          <a:xfrm>
            <a:off x="2634615" y="5359400"/>
            <a:ext cx="188976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r>
              <a:rPr lang="en-US" altLang="zh-CN" sz="3360" b="1" dirty="0">
                <a:latin typeface="迷你简启体"/>
                <a:ea typeface="迷你简启体"/>
              </a:rPr>
              <a:t> </a:t>
            </a:r>
            <a:r>
              <a:rPr lang="en-US" altLang="zh-CN" sz="2000" b="1" dirty="0">
                <a:latin typeface="宋体" panose="02010600030101010101" pitchFamily="2" charset="-122"/>
              </a:rPr>
              <a:t>3.</a:t>
            </a:r>
            <a:r>
              <a:rPr lang="zh-CN" altLang="en-US" sz="2000" b="1" dirty="0">
                <a:latin typeface="宋体" panose="02010600030101010101" pitchFamily="2" charset="-122"/>
              </a:rPr>
              <a:t>过点</a:t>
            </a:r>
            <a:r>
              <a:rPr lang="zh-CN" altLang="en-US" sz="3360" b="1" dirty="0">
                <a:latin typeface="宋体" panose="02010600030101010101" pitchFamily="2" charset="-122"/>
              </a:rPr>
              <a:t>：</a:t>
            </a:r>
            <a:endParaRPr lang="zh-CN" altLang="en-US" sz="3360" b="1" dirty="0">
              <a:latin typeface="宋体" panose="02010600030101010101" pitchFamily="2" charset="-122"/>
            </a:endParaRPr>
          </a:p>
        </p:txBody>
      </p:sp>
      <p:sp>
        <p:nvSpPr>
          <p:cNvPr id="10281" name="Text Box 39"/>
          <p:cNvSpPr txBox="1"/>
          <p:nvPr/>
        </p:nvSpPr>
        <p:spPr>
          <a:xfrm>
            <a:off x="6676390" y="6052186"/>
            <a:ext cx="3369946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宋体" panose="02010600030101010101" pitchFamily="2" charset="-122"/>
              </a:rPr>
              <a:t>在</a:t>
            </a:r>
            <a:r>
              <a:rPr lang="en-US" altLang="zh-CN" sz="2000" b="1" i="1" dirty="0">
                <a:latin typeface="宋体" panose="02010600030101010101" pitchFamily="2" charset="-122"/>
              </a:rPr>
              <a:t>R</a:t>
            </a:r>
            <a:r>
              <a:rPr lang="zh-CN" altLang="en-US" sz="2000" dirty="0">
                <a:latin typeface="宋体" panose="02010600030101010101" pitchFamily="2" charset="-122"/>
              </a:rPr>
              <a:t>上是</a:t>
            </a:r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</a:rPr>
              <a:t>增</a:t>
            </a:r>
            <a:r>
              <a:rPr lang="zh-CN" altLang="en-US" sz="2000" dirty="0">
                <a:latin typeface="宋体" panose="02010600030101010101" pitchFamily="2" charset="-122"/>
              </a:rPr>
              <a:t>函数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0282" name="Text Box 40"/>
          <p:cNvSpPr txBox="1"/>
          <p:nvPr/>
        </p:nvSpPr>
        <p:spPr>
          <a:xfrm>
            <a:off x="2830831" y="6004561"/>
            <a:ext cx="399288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x-none" sz="20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</a:t>
            </a:r>
            <a:r>
              <a:rPr kumimoji="0" lang="zh-CN" altLang="en-US" sz="20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</a:t>
            </a:r>
            <a:r>
              <a:rPr kumimoji="0" lang="en-US" altLang="x-none" sz="2000" b="1" i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</a:t>
            </a:r>
            <a:r>
              <a:rPr kumimoji="0" lang="zh-CN" altLang="en-US" sz="20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上是</a:t>
            </a:r>
            <a:r>
              <a:rPr kumimoji="0" lang="zh-CN" altLang="en-US" sz="2000" b="1" kern="1200" cap="none" spc="0" normalizeH="0" baseline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减</a:t>
            </a:r>
            <a:r>
              <a:rPr kumimoji="0" lang="zh-CN" altLang="en-US" sz="20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</a:t>
            </a:r>
            <a:endParaRPr kumimoji="0" lang="zh-CN" altLang="en-US" sz="2000" b="1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0282"/>
          <p:cNvGrpSpPr/>
          <p:nvPr/>
        </p:nvGrpSpPr>
        <p:grpSpPr>
          <a:xfrm>
            <a:off x="7210425" y="2611755"/>
            <a:ext cx="2550160" cy="1802709"/>
            <a:chOff x="0" y="0"/>
            <a:chExt cx="1646" cy="1237"/>
          </a:xfrm>
        </p:grpSpPr>
        <p:pic>
          <p:nvPicPr>
            <p:cNvPr id="33847" name="Picture 53"/>
            <p:cNvPicPr>
              <a:picLocks noChangeAspect="1"/>
            </p:cNvPicPr>
            <p:nvPr/>
          </p:nvPicPr>
          <p:blipFill>
            <a:blip r:embed="rId6"/>
            <a:srcRect l="39059" t="28743" r="32730" b="4733"/>
            <a:stretch>
              <a:fillRect/>
            </a:stretch>
          </p:blipFill>
          <p:spPr>
            <a:xfrm>
              <a:off x="79" y="74"/>
              <a:ext cx="1136" cy="91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3848" name="组合 10284"/>
            <p:cNvGrpSpPr/>
            <p:nvPr/>
          </p:nvGrpSpPr>
          <p:grpSpPr>
            <a:xfrm>
              <a:off x="0" y="0"/>
              <a:ext cx="1646" cy="1237"/>
              <a:chOff x="0" y="0"/>
              <a:chExt cx="1906" cy="1523"/>
            </a:xfrm>
          </p:grpSpPr>
          <p:grpSp>
            <p:nvGrpSpPr>
              <p:cNvPr id="33849" name="组合 10285"/>
              <p:cNvGrpSpPr/>
              <p:nvPr/>
            </p:nvGrpSpPr>
            <p:grpSpPr>
              <a:xfrm>
                <a:off x="0" y="0"/>
                <a:ext cx="1906" cy="1523"/>
                <a:chOff x="0" y="0"/>
                <a:chExt cx="1906" cy="1523"/>
              </a:xfrm>
            </p:grpSpPr>
            <p:grpSp>
              <p:nvGrpSpPr>
                <p:cNvPr id="33851" name="组合 10286"/>
                <p:cNvGrpSpPr/>
                <p:nvPr/>
              </p:nvGrpSpPr>
              <p:grpSpPr>
                <a:xfrm>
                  <a:off x="0" y="0"/>
                  <a:ext cx="1906" cy="1523"/>
                  <a:chOff x="0" y="0"/>
                  <a:chExt cx="1906" cy="1523"/>
                </a:xfrm>
              </p:grpSpPr>
              <p:sp>
                <p:nvSpPr>
                  <p:cNvPr id="33853" name="Line 58"/>
                  <p:cNvSpPr/>
                  <p:nvPr/>
                </p:nvSpPr>
                <p:spPr>
                  <a:xfrm>
                    <a:off x="0" y="1180"/>
                    <a:ext cx="1815" cy="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</p:sp>
              <p:sp>
                <p:nvSpPr>
                  <p:cNvPr id="33854" name="Line 59"/>
                  <p:cNvSpPr/>
                  <p:nvPr/>
                </p:nvSpPr>
                <p:spPr>
                  <a:xfrm flipV="1">
                    <a:off x="681" y="46"/>
                    <a:ext cx="0" cy="1361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</p:sp>
              <p:sp>
                <p:nvSpPr>
                  <p:cNvPr id="33855" name="Text Box 60"/>
                  <p:cNvSpPr txBox="1"/>
                  <p:nvPr/>
                </p:nvSpPr>
                <p:spPr>
                  <a:xfrm>
                    <a:off x="1544" y="1134"/>
                    <a:ext cx="362" cy="3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 dirty="0">
                        <a:latin typeface="Arial" panose="020B0604020202020204" pitchFamily="34" charset="0"/>
                      </a:rPr>
                      <a:t>x</a:t>
                    </a:r>
                    <a:endParaRPr lang="en-US" altLang="zh-CN" sz="240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3856" name="Text Box 61"/>
                  <p:cNvSpPr txBox="1"/>
                  <p:nvPr/>
                </p:nvSpPr>
                <p:spPr>
                  <a:xfrm>
                    <a:off x="411" y="1121"/>
                    <a:ext cx="182" cy="33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000" i="1" dirty="0">
                        <a:latin typeface="Arial" panose="020B0604020202020204" pitchFamily="34" charset="0"/>
                      </a:rPr>
                      <a:t>O</a:t>
                    </a:r>
                    <a:endParaRPr lang="en-US" altLang="zh-CN" sz="2000" i="1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3857" name="Text Box 62"/>
                  <p:cNvSpPr txBox="1"/>
                  <p:nvPr/>
                </p:nvSpPr>
                <p:spPr>
                  <a:xfrm>
                    <a:off x="454" y="0"/>
                    <a:ext cx="318" cy="38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 dirty="0">
                        <a:latin typeface="Arial" panose="020B0604020202020204" pitchFamily="34" charset="0"/>
                      </a:rPr>
                      <a:t>y</a:t>
                    </a:r>
                    <a:endParaRPr lang="en-US" altLang="zh-CN" sz="2400" dirty="0">
                      <a:latin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3852" name="Line 63"/>
                <p:cNvSpPr/>
                <p:nvPr/>
              </p:nvSpPr>
              <p:spPr>
                <a:xfrm>
                  <a:off x="46" y="953"/>
                  <a:ext cx="1678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dash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3850" name="Text Box 64"/>
              <p:cNvSpPr txBox="1"/>
              <p:nvPr/>
            </p:nvSpPr>
            <p:spPr>
              <a:xfrm>
                <a:off x="475" y="659"/>
                <a:ext cx="272" cy="3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latin typeface="Arial" panose="020B0604020202020204" pitchFamily="34" charset="0"/>
                  </a:rPr>
                  <a:t>1</a:t>
                </a:r>
                <a:endParaRPr lang="en-US" altLang="zh-CN" sz="2000" dirty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10294"/>
          <p:cNvGrpSpPr/>
          <p:nvPr/>
        </p:nvGrpSpPr>
        <p:grpSpPr>
          <a:xfrm>
            <a:off x="3145155" y="2697480"/>
            <a:ext cx="2600960" cy="1668296"/>
            <a:chOff x="0" y="0"/>
            <a:chExt cx="1594" cy="1225"/>
          </a:xfrm>
        </p:grpSpPr>
        <p:pic>
          <p:nvPicPr>
            <p:cNvPr id="33837" name="Picture 6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2" y="45"/>
              <a:ext cx="1133" cy="92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3838" name="组合 10296"/>
            <p:cNvGrpSpPr/>
            <p:nvPr/>
          </p:nvGrpSpPr>
          <p:grpSpPr>
            <a:xfrm>
              <a:off x="0" y="0"/>
              <a:ext cx="1594" cy="1225"/>
              <a:chOff x="0" y="0"/>
              <a:chExt cx="1860" cy="1502"/>
            </a:xfrm>
          </p:grpSpPr>
          <p:grpSp>
            <p:nvGrpSpPr>
              <p:cNvPr id="33839" name="组合 10297"/>
              <p:cNvGrpSpPr/>
              <p:nvPr/>
            </p:nvGrpSpPr>
            <p:grpSpPr>
              <a:xfrm>
                <a:off x="0" y="0"/>
                <a:ext cx="1860" cy="1502"/>
                <a:chOff x="0" y="0"/>
                <a:chExt cx="1860" cy="1502"/>
              </a:xfrm>
            </p:grpSpPr>
            <p:sp>
              <p:nvSpPr>
                <p:cNvPr id="33841" name="Line 71"/>
                <p:cNvSpPr/>
                <p:nvPr/>
              </p:nvSpPr>
              <p:spPr>
                <a:xfrm>
                  <a:off x="0" y="1134"/>
                  <a:ext cx="1860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33842" name="Line 72"/>
                <p:cNvSpPr/>
                <p:nvPr/>
              </p:nvSpPr>
              <p:spPr>
                <a:xfrm flipV="1">
                  <a:off x="998" y="0"/>
                  <a:ext cx="0" cy="1361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33843" name="Line 73"/>
                <p:cNvSpPr/>
                <p:nvPr/>
              </p:nvSpPr>
              <p:spPr>
                <a:xfrm>
                  <a:off x="46" y="907"/>
                  <a:ext cx="1678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dash"/>
                  <a:headEnd type="none" w="med" len="med"/>
                  <a:tailEnd type="none" w="med" len="med"/>
                </a:ln>
              </p:spPr>
            </p:sp>
            <p:sp>
              <p:nvSpPr>
                <p:cNvPr id="33844" name="Text Box 74"/>
                <p:cNvSpPr txBox="1"/>
                <p:nvPr/>
              </p:nvSpPr>
              <p:spPr>
                <a:xfrm>
                  <a:off x="936" y="542"/>
                  <a:ext cx="220" cy="31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no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2000" dirty="0">
                      <a:latin typeface="Arial" panose="020B0604020202020204" pitchFamily="34" charset="0"/>
                    </a:rPr>
                    <a:t>1</a:t>
                  </a:r>
                  <a:endParaRPr lang="en-US" altLang="zh-CN" sz="20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845" name="Text Box 75"/>
                <p:cNvSpPr txBox="1"/>
                <p:nvPr/>
              </p:nvSpPr>
              <p:spPr>
                <a:xfrm>
                  <a:off x="1044" y="0"/>
                  <a:ext cx="272" cy="4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2400" i="1" dirty="0">
                      <a:latin typeface="Arial" panose="020B0604020202020204" pitchFamily="34" charset="0"/>
                    </a:rPr>
                    <a:t>y</a:t>
                  </a:r>
                  <a:endParaRPr lang="en-US" altLang="zh-CN" sz="2400" i="1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846" name="Text Box 76"/>
                <p:cNvSpPr txBox="1"/>
                <p:nvPr/>
              </p:nvSpPr>
              <p:spPr>
                <a:xfrm>
                  <a:off x="1541" y="1088"/>
                  <a:ext cx="319" cy="4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2400" i="1" dirty="0">
                      <a:latin typeface="Arial" panose="020B0604020202020204" pitchFamily="34" charset="0"/>
                    </a:rPr>
                    <a:t>x</a:t>
                  </a:r>
                  <a:endParaRPr lang="en-US" altLang="zh-CN" sz="2400" i="1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33840" name="Text Box 77"/>
              <p:cNvSpPr txBox="1"/>
              <p:nvPr/>
            </p:nvSpPr>
            <p:spPr>
              <a:xfrm>
                <a:off x="728" y="1069"/>
                <a:ext cx="227" cy="3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000" i="1" dirty="0">
                    <a:latin typeface="Arial" panose="020B0604020202020204" pitchFamily="34" charset="0"/>
                  </a:rPr>
                  <a:t>O</a:t>
                </a:r>
                <a:endParaRPr lang="en-US" altLang="zh-CN" sz="2000" i="1" dirty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3" name="01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248774">
            <a:off x="275726" y="408949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íSľïḑe"/>
          <p:cNvSpPr txBox="1"/>
          <p:nvPr/>
        </p:nvSpPr>
        <p:spPr>
          <a:xfrm>
            <a:off x="812165" y="353060"/>
            <a:ext cx="970089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四、基本初等函数、初等函数、复合函数和分段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3" grpId="0"/>
      <p:bldP spid="10274" grpId="0"/>
      <p:bldP spid="10275" grpId="0"/>
      <p:bldP spid="10278" grpId="0" bldLvl="0"/>
      <p:bldP spid="10279" grpId="0" bldLvl="0"/>
      <p:bldP spid="10280" grpId="0" bldLvl="0"/>
      <p:bldP spid="10281" grpId="0" bldLvl="0"/>
      <p:bldP spid="10282" grpId="0" bldLvl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íSľïḑe"/>
          <p:cNvSpPr txBox="1"/>
          <p:nvPr/>
        </p:nvSpPr>
        <p:spPr>
          <a:xfrm>
            <a:off x="832485" y="353060"/>
            <a:ext cx="968057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四、基本初等函数、初等函数、复合函数和分段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936625"/>
            <a:ext cx="11447780" cy="58839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5320" y="1778000"/>
            <a:ext cx="6471285" cy="73914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1748" y="2580640"/>
            <a:ext cx="6610350" cy="69405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410845" y="2760980"/>
            <a:ext cx="11410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0845" y="1822450"/>
            <a:ext cx="11410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0845" y="3699510"/>
            <a:ext cx="11410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0845" y="4638040"/>
            <a:ext cx="11410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1185" y="5460365"/>
            <a:ext cx="11410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0355" y="4279265"/>
            <a:ext cx="6508115" cy="197866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33" name="0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248774">
            <a:off x="323986" y="39942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9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33712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1.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定义域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0220" y="1489075"/>
            <a:ext cx="11149330" cy="4487545"/>
          </a:xfrm>
          <a:prstGeom prst="rect">
            <a:avLst/>
          </a:prstGeom>
        </p:spPr>
        <p:txBody>
          <a:bodyPr>
            <a:noAutofit/>
          </a:bodyPr>
          <a:p>
            <a:pPr marL="0" indent="3048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根据常见的问题，对函数定义域需要满足的条件归纳如下：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Wingdings 2" panose="05020102010507070707" charset="0"/>
              </a:rPr>
              <a:t>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分母不为零；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Wingdings 2" panose="05020102010507070707" charset="0"/>
              </a:rPr>
              <a:t>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偶次根式的被开方数大于或等于0；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Wingdings 2" panose="05020102010507070707" charset="0"/>
              </a:rPr>
              <a:t>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真数大于0；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Wingdings 2" panose="05020102010507070707" charset="0"/>
              </a:rPr>
              <a:t>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底数大于0且不等于1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13313"/>
          <p:cNvSpPr/>
          <p:nvPr/>
        </p:nvSpPr>
        <p:spPr>
          <a:xfrm>
            <a:off x="1171576" y="1221423"/>
            <a:ext cx="221742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336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336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对数函数</a:t>
            </a:r>
            <a:endParaRPr lang="zh-CN" altLang="en-US" sz="2880" b="1" dirty="0">
              <a:solidFill>
                <a:schemeClr val="hlink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316" name="Text Box 6"/>
          <p:cNvSpPr txBox="1"/>
          <p:nvPr/>
        </p:nvSpPr>
        <p:spPr>
          <a:xfrm>
            <a:off x="1689736" y="1761491"/>
            <a:ext cx="8980170" cy="1330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360" b="1" dirty="0">
                <a:latin typeface="宋体" panose="02010600030101010101" pitchFamily="2" charset="-122"/>
              </a:rPr>
              <a:t>  </a:t>
            </a:r>
            <a:r>
              <a:rPr lang="zh-CN" altLang="en-US" sz="3360" b="1" dirty="0">
                <a:latin typeface="宋体" panose="02010600030101010101" pitchFamily="2" charset="-122"/>
              </a:rPr>
              <a:t>　函数</a:t>
            </a:r>
            <a:r>
              <a:rPr lang="en-US" altLang="zh-CN" sz="3360" b="1" i="1" dirty="0">
                <a:solidFill>
                  <a:srgbClr val="FF0000"/>
                </a:solidFill>
                <a:latin typeface="Times New Roman" panose="02020603050405020304" charset="0"/>
              </a:rPr>
              <a:t>y=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log</a:t>
            </a:r>
            <a:r>
              <a:rPr lang="en-US" altLang="zh-CN" sz="3360" b="1" i="1" baseline="-25000" dirty="0">
                <a:solidFill>
                  <a:srgbClr val="FF0000"/>
                </a:solidFill>
                <a:latin typeface="Times New Roman" panose="02020603050405020304" charset="0"/>
              </a:rPr>
              <a:t>a </a:t>
            </a:r>
            <a:r>
              <a:rPr lang="en-US" altLang="zh-CN" sz="3360" b="1" i="1" dirty="0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(</a:t>
            </a:r>
            <a:r>
              <a:rPr lang="en-US" altLang="zh-CN" sz="3360" b="1" i="1" dirty="0">
                <a:solidFill>
                  <a:srgbClr val="FF0000"/>
                </a:solidFill>
                <a:latin typeface="Times New Roman" panose="02020603050405020304" charset="0"/>
              </a:rPr>
              <a:t>a&gt;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0,</a:t>
            </a:r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且</a:t>
            </a:r>
            <a:r>
              <a:rPr lang="en-US" altLang="zh-CN" sz="3360" b="1" i="1" dirty="0">
                <a:solidFill>
                  <a:srgbClr val="FF0000"/>
                </a:solidFill>
                <a:latin typeface="Times New Roman" panose="02020603050405020304" charset="0"/>
              </a:rPr>
              <a:t>a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≠1)</a:t>
            </a:r>
            <a:r>
              <a:rPr lang="zh-CN" altLang="en-US" sz="3360" b="1" dirty="0">
                <a:latin typeface="宋体" panose="02010600030101010101" pitchFamily="2" charset="-122"/>
              </a:rPr>
              <a:t>叫作对数函数，定义域是</a:t>
            </a:r>
            <a:r>
              <a:rPr lang="en-US" altLang="zh-CN" sz="3360" b="1" dirty="0">
                <a:latin typeface="Times New Roman" panose="02020603050405020304" charset="0"/>
              </a:rPr>
              <a:t>(0,+∞)</a:t>
            </a:r>
            <a:r>
              <a:rPr lang="zh-CN" altLang="en-US" sz="3360" b="1" dirty="0">
                <a:latin typeface="Times New Roman" panose="02020603050405020304" charset="0"/>
              </a:rPr>
              <a:t>，值域是</a:t>
            </a:r>
            <a:r>
              <a:rPr lang="zh-CN" altLang="en-US" sz="3360" b="1" i="1" dirty="0">
                <a:latin typeface="Times New Roman" panose="02020603050405020304" charset="0"/>
              </a:rPr>
              <a:t>Ｒ</a:t>
            </a:r>
            <a:r>
              <a:rPr lang="en-US" altLang="zh-CN" sz="3360" b="1" dirty="0">
                <a:latin typeface="Times New Roman" panose="02020603050405020304" charset="0"/>
              </a:rPr>
              <a:t>.</a:t>
            </a:r>
            <a:endParaRPr lang="zh-CN" altLang="en-US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1864996" y="3742690"/>
            <a:ext cx="890016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360" b="1" dirty="0">
                <a:latin typeface="Times New Roman" panose="02020603050405020304" charset="0"/>
              </a:rPr>
              <a:t>对数函数</a:t>
            </a:r>
            <a:r>
              <a:rPr lang="en-US" altLang="zh-CN" sz="3360" b="1" i="1" dirty="0">
                <a:solidFill>
                  <a:srgbClr val="FF0000"/>
                </a:solidFill>
                <a:latin typeface="Times New Roman" panose="02020603050405020304" charset="0"/>
              </a:rPr>
              <a:t>y=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log</a:t>
            </a:r>
            <a:r>
              <a:rPr lang="en-US" altLang="zh-CN" sz="3360" b="1" i="1" baseline="-25000" dirty="0">
                <a:solidFill>
                  <a:srgbClr val="FF0000"/>
                </a:solidFill>
                <a:latin typeface="Times New Roman" panose="02020603050405020304" charset="0"/>
              </a:rPr>
              <a:t>a </a:t>
            </a:r>
            <a:r>
              <a:rPr lang="en-US" altLang="zh-CN" sz="3360" b="1" i="1" dirty="0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en-US" sz="3360" b="1" dirty="0">
                <a:latin typeface="Times New Roman" panose="02020603050405020304" charset="0"/>
              </a:rPr>
              <a:t>与指数函数</a:t>
            </a:r>
            <a:r>
              <a:rPr lang="en-US" altLang="zh-CN" sz="3360" b="1" i="1" dirty="0">
                <a:solidFill>
                  <a:srgbClr val="FF0000"/>
                </a:solidFill>
                <a:latin typeface="Times New Roman" panose="02020603050405020304" charset="0"/>
              </a:rPr>
              <a:t>y</a:t>
            </a:r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＝</a:t>
            </a:r>
            <a:r>
              <a:rPr lang="en-US" altLang="zh-CN" sz="3360" b="1" i="1" dirty="0">
                <a:solidFill>
                  <a:srgbClr val="FF0000"/>
                </a:solidFill>
                <a:latin typeface="Times New Roman" panose="02020603050405020304" charset="0"/>
              </a:rPr>
              <a:t>a</a:t>
            </a:r>
            <a:r>
              <a:rPr lang="en-US" altLang="zh-CN" sz="3360" b="1" i="1" baseline="30000" dirty="0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en-US" sz="3360" b="1" dirty="0">
                <a:latin typeface="Times New Roman" panose="02020603050405020304" charset="0"/>
              </a:rPr>
              <a:t>互为</a:t>
            </a:r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反函数</a:t>
            </a:r>
            <a:endParaRPr lang="zh-CN" altLang="en-US" sz="3360" b="1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2465070" y="3098800"/>
            <a:ext cx="395478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60" b="1" i="1" dirty="0">
                <a:latin typeface="Times New Roman" panose="02020603050405020304" charset="0"/>
              </a:rPr>
              <a:t>y</a:t>
            </a:r>
            <a:r>
              <a:rPr lang="zh-CN" altLang="en-US" sz="3360" b="1" dirty="0">
                <a:latin typeface="Times New Roman" panose="02020603050405020304" charset="0"/>
              </a:rPr>
              <a:t>＝</a:t>
            </a:r>
            <a:r>
              <a:rPr lang="en-US" altLang="zh-CN" sz="3360" b="1" i="1" dirty="0">
                <a:latin typeface="Times New Roman" panose="02020603050405020304" charset="0"/>
              </a:rPr>
              <a:t>a</a:t>
            </a:r>
            <a:r>
              <a:rPr lang="en-US" altLang="zh-CN" sz="3360" b="1" i="1" baseline="30000" dirty="0">
                <a:latin typeface="Times New Roman" panose="02020603050405020304" charset="0"/>
              </a:rPr>
              <a:t>x</a:t>
            </a:r>
            <a:r>
              <a:rPr lang="zh-CN" altLang="en-US" sz="3360" b="1" dirty="0">
                <a:latin typeface="Times New Roman" panose="02020603050405020304" charset="0"/>
              </a:rPr>
              <a:t>（</a:t>
            </a:r>
            <a:r>
              <a:rPr lang="en-US" altLang="zh-CN" sz="3360" b="1" i="1" dirty="0">
                <a:latin typeface="Times New Roman" panose="02020603050405020304" charset="0"/>
              </a:rPr>
              <a:t>a</a:t>
            </a:r>
            <a:r>
              <a:rPr lang="zh-CN" altLang="en-US" sz="3360" b="1" dirty="0">
                <a:latin typeface="Times New Roman" panose="02020603050405020304" charset="0"/>
              </a:rPr>
              <a:t>＞</a:t>
            </a:r>
            <a:r>
              <a:rPr lang="en-US" altLang="zh-CN" sz="3360" b="1" dirty="0">
                <a:latin typeface="Times New Roman" panose="02020603050405020304" charset="0"/>
              </a:rPr>
              <a:t>0</a:t>
            </a:r>
            <a:r>
              <a:rPr lang="zh-CN" altLang="en-US" sz="3360" b="1" dirty="0">
                <a:latin typeface="Times New Roman" panose="02020603050405020304" charset="0"/>
              </a:rPr>
              <a:t>，</a:t>
            </a:r>
            <a:r>
              <a:rPr lang="en-US" altLang="zh-CN" sz="3360" b="1" i="1" dirty="0">
                <a:latin typeface="Times New Roman" panose="02020603050405020304" charset="0"/>
              </a:rPr>
              <a:t>a</a:t>
            </a:r>
            <a:r>
              <a:rPr lang="en-US" altLang="zh-CN" sz="3360" b="1" dirty="0">
                <a:latin typeface="Times New Roman" panose="02020603050405020304" charset="0"/>
              </a:rPr>
              <a:t>≠1</a:t>
            </a:r>
            <a:r>
              <a:rPr lang="zh-CN" altLang="en-US" sz="3360" b="1" dirty="0">
                <a:latin typeface="Times New Roman" panose="02020603050405020304" charset="0"/>
              </a:rPr>
              <a:t>）</a:t>
            </a:r>
            <a:endParaRPr lang="zh-CN" altLang="en-US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7218046" y="3098800"/>
            <a:ext cx="176720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60" b="1" i="1" dirty="0">
                <a:latin typeface="Times New Roman" panose="02020603050405020304" charset="0"/>
              </a:rPr>
              <a:t>x</a:t>
            </a:r>
            <a:r>
              <a:rPr lang="zh-CN" altLang="en-US" sz="3360" b="1" dirty="0">
                <a:latin typeface="Times New Roman" panose="02020603050405020304" charset="0"/>
              </a:rPr>
              <a:t>＝</a:t>
            </a:r>
            <a:r>
              <a:rPr lang="en-US" altLang="zh-CN" sz="3360" b="1" dirty="0">
                <a:latin typeface="Times New Roman" panose="02020603050405020304" charset="0"/>
              </a:rPr>
              <a:t>log</a:t>
            </a:r>
            <a:r>
              <a:rPr lang="en-US" altLang="zh-CN" sz="3360" b="1" i="1" baseline="-30000" dirty="0">
                <a:latin typeface="Times New Roman" panose="02020603050405020304" charset="0"/>
              </a:rPr>
              <a:t>a </a:t>
            </a:r>
            <a:r>
              <a:rPr lang="en-US" altLang="zh-CN" sz="3360" b="1" i="1" dirty="0">
                <a:latin typeface="Times New Roman" panose="02020603050405020304" charset="0"/>
              </a:rPr>
              <a:t>y</a:t>
            </a:r>
            <a:endParaRPr lang="zh-CN" altLang="en-US" sz="3360" dirty="0">
              <a:latin typeface="Arial" panose="020B0604020202020204" pitchFamily="34" charset="0"/>
            </a:endParaRPr>
          </a:p>
        </p:txBody>
      </p:sp>
      <p:sp>
        <p:nvSpPr>
          <p:cNvPr id="13320" name="右箭头 13319"/>
          <p:cNvSpPr/>
          <p:nvPr/>
        </p:nvSpPr>
        <p:spPr>
          <a:xfrm>
            <a:off x="6440806" y="3241676"/>
            <a:ext cx="603884" cy="215264"/>
          </a:xfrm>
          <a:prstGeom prst="rightArrow">
            <a:avLst>
              <a:gd name="adj1" fmla="val 50000"/>
              <a:gd name="adj2" fmla="val 58392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 sz="2160" dirty="0">
              <a:latin typeface="Arial" panose="020B0604020202020204" pitchFamily="34" charset="0"/>
            </a:endParaRPr>
          </a:p>
        </p:txBody>
      </p:sp>
      <p:sp>
        <p:nvSpPr>
          <p:cNvPr id="13321" name="矩形 13320"/>
          <p:cNvSpPr/>
          <p:nvPr/>
        </p:nvSpPr>
        <p:spPr>
          <a:xfrm>
            <a:off x="3053715" y="4413251"/>
            <a:ext cx="5667376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结论：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负数与零没有对数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3322" name="对象 13321"/>
          <p:cNvGraphicFramePr>
            <a:graphicFrameLocks noChangeAspect="1"/>
          </p:cNvGraphicFramePr>
          <p:nvPr/>
        </p:nvGraphicFramePr>
        <p:xfrm>
          <a:off x="4191000" y="5400041"/>
          <a:ext cx="4114800" cy="575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1" imgW="2120900" imgH="355600" progId="Equation.DSMT4">
                  <p:embed/>
                </p:oleObj>
              </mc:Choice>
              <mc:Fallback>
                <p:oleObj name="" r:id="rId1" imgW="2120900" imgH="355600" progId="Equation.DSMT4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91000" y="5400041"/>
                        <a:ext cx="4114800" cy="5753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3" name="对象 13322"/>
          <p:cNvGraphicFramePr>
            <a:graphicFrameLocks noChangeAspect="1"/>
          </p:cNvGraphicFramePr>
          <p:nvPr/>
        </p:nvGraphicFramePr>
        <p:xfrm>
          <a:off x="4191000" y="4862831"/>
          <a:ext cx="4116706" cy="575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3" imgW="2120900" imgH="355600" progId="Equation.DSMT4">
                  <p:embed/>
                </p:oleObj>
              </mc:Choice>
              <mc:Fallback>
                <p:oleObj name="" r:id="rId3" imgW="2120900" imgH="355600" progId="Equation.DSMT4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91000" y="4862831"/>
                        <a:ext cx="4116706" cy="5753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4" name="对象 13323"/>
          <p:cNvGraphicFramePr/>
          <p:nvPr/>
        </p:nvGraphicFramePr>
        <p:xfrm>
          <a:off x="4145281" y="5895340"/>
          <a:ext cx="2249804" cy="575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5" imgW="852805" imgH="203835" progId="Equation.DSMT4">
                  <p:embed/>
                </p:oleObj>
              </mc:Choice>
              <mc:Fallback>
                <p:oleObj name="" r:id="rId5" imgW="852805" imgH="203835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45281" y="5895340"/>
                        <a:ext cx="2249804" cy="5753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01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248774">
            <a:off x="304301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840740" y="353060"/>
            <a:ext cx="967232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四、基本初等函数、初等函数、复合函数和分段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8181975" y="4992370"/>
            <a:ext cx="372745" cy="36830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.</a:t>
            </a:r>
            <a:endParaRPr lang="en-US" altLang="zh-CN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3645" y="6099175"/>
            <a:ext cx="372745" cy="36830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.</a:t>
            </a:r>
            <a:endParaRPr lang="en-US" altLang="zh-CN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/>
      <p:bldP spid="13317" grpId="0" bldLvl="0"/>
      <p:bldP spid="13318" grpId="0" bldLvl="0"/>
      <p:bldP spid="13319" grpId="0" bldLvl="0"/>
      <p:bldP spid="13321" grpId="0" bldLvl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14337"/>
          <p:cNvSpPr/>
          <p:nvPr/>
        </p:nvSpPr>
        <p:spPr>
          <a:xfrm>
            <a:off x="989965" y="1835785"/>
            <a:ext cx="638810" cy="4117975"/>
          </a:xfrm>
          <a:prstGeom prst="rect">
            <a:avLst/>
          </a:prstGeom>
          <a:noFill/>
          <a:ln w="9525" cap="flat" cmpd="sng">
            <a:solidFill>
              <a:schemeClr val="accent1">
                <a:lumMod val="40000"/>
                <a:lumOff val="6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noAutofit/>
          </a:bodyPr>
          <a:p>
            <a:r>
              <a:rPr lang="zh-CN" altLang="en-US" sz="336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对数的运算性质</a:t>
            </a:r>
            <a:endParaRPr lang="zh-CN" altLang="en-US" sz="3360" b="1" dirty="0">
              <a:solidFill>
                <a:srgbClr val="0000CC"/>
              </a:solidFill>
              <a:latin typeface="Times New Roman" panose="02020603050405020304" charset="0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7891" name="矩形 14338"/>
          <p:cNvSpPr/>
          <p:nvPr/>
        </p:nvSpPr>
        <p:spPr>
          <a:xfrm>
            <a:off x="609600" y="3463290"/>
            <a:ext cx="109728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160" dirty="0">
              <a:latin typeface="Arial" panose="020B0604020202020204" pitchFamily="34" charset="0"/>
            </a:endParaRPr>
          </a:p>
        </p:txBody>
      </p:sp>
      <p:sp>
        <p:nvSpPr>
          <p:cNvPr id="37892" name="矩形 14339"/>
          <p:cNvSpPr/>
          <p:nvPr/>
        </p:nvSpPr>
        <p:spPr>
          <a:xfrm>
            <a:off x="609600" y="3472816"/>
            <a:ext cx="109728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160" dirty="0">
              <a:latin typeface="Arial" panose="020B0604020202020204" pitchFamily="34" charset="0"/>
            </a:endParaRPr>
          </a:p>
        </p:txBody>
      </p:sp>
      <p:sp>
        <p:nvSpPr>
          <p:cNvPr id="14341" name="矩形 14340"/>
          <p:cNvSpPr/>
          <p:nvPr/>
        </p:nvSpPr>
        <p:spPr>
          <a:xfrm>
            <a:off x="2122170" y="1151573"/>
            <a:ext cx="7269480" cy="60769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3360" b="1" dirty="0">
                <a:latin typeface="Times New Roman" panose="02020603050405020304" charset="0"/>
              </a:rPr>
              <a:t>如果</a:t>
            </a:r>
            <a:r>
              <a:rPr lang="en-US" altLang="zh-CN" sz="3360" b="1" i="1" dirty="0">
                <a:latin typeface="Times New Roman" panose="02020603050405020304" charset="0"/>
              </a:rPr>
              <a:t>a</a:t>
            </a:r>
            <a:r>
              <a:rPr lang="en-US" altLang="zh-CN" sz="3360" b="1" dirty="0">
                <a:latin typeface="Times New Roman" panose="02020603050405020304" charset="0"/>
              </a:rPr>
              <a:t>&gt;0</a:t>
            </a:r>
            <a:r>
              <a:rPr lang="zh-CN" altLang="en-US" sz="3360" b="1" dirty="0">
                <a:latin typeface="Times New Roman" panose="02020603050405020304" charset="0"/>
              </a:rPr>
              <a:t>，且</a:t>
            </a:r>
            <a:r>
              <a:rPr lang="en-US" altLang="zh-CN" sz="3360" b="1" i="1" dirty="0">
                <a:latin typeface="Times New Roman" panose="02020603050405020304" charset="0"/>
              </a:rPr>
              <a:t>a</a:t>
            </a:r>
            <a:r>
              <a:rPr lang="en-US" altLang="zh-CN" sz="3360" b="1" dirty="0">
                <a:latin typeface="Times New Roman" panose="02020603050405020304" charset="0"/>
                <a:sym typeface="Symbol" panose="05050102010706020507" pitchFamily="18" charset="2"/>
              </a:rPr>
              <a:t></a:t>
            </a:r>
            <a:r>
              <a:rPr lang="en-US" altLang="zh-CN" sz="3360" b="1" dirty="0">
                <a:latin typeface="Times New Roman" panose="02020603050405020304" charset="0"/>
              </a:rPr>
              <a:t>1</a:t>
            </a:r>
            <a:r>
              <a:rPr lang="zh-CN" altLang="en-US" sz="3360" b="1" dirty="0">
                <a:latin typeface="Times New Roman" panose="02020603050405020304" charset="0"/>
              </a:rPr>
              <a:t>，</a:t>
            </a:r>
            <a:r>
              <a:rPr lang="en-US" altLang="zh-CN" sz="3360" b="1" i="1" dirty="0">
                <a:latin typeface="Times New Roman" panose="02020603050405020304" charset="0"/>
              </a:rPr>
              <a:t>M</a:t>
            </a:r>
            <a:r>
              <a:rPr lang="en-US" altLang="zh-CN" sz="3360" b="1" dirty="0">
                <a:latin typeface="Times New Roman" panose="02020603050405020304" charset="0"/>
              </a:rPr>
              <a:t>&gt;0</a:t>
            </a:r>
            <a:r>
              <a:rPr lang="zh-CN" altLang="en-US" sz="3360" b="1" dirty="0">
                <a:latin typeface="Times New Roman" panose="02020603050405020304" charset="0"/>
              </a:rPr>
              <a:t>，</a:t>
            </a:r>
            <a:r>
              <a:rPr lang="en-US" altLang="zh-CN" sz="3360" b="1" i="1" dirty="0">
                <a:latin typeface="Times New Roman" panose="02020603050405020304" charset="0"/>
              </a:rPr>
              <a:t>N</a:t>
            </a:r>
            <a:r>
              <a:rPr lang="en-US" altLang="zh-CN" sz="3360" b="1" dirty="0">
                <a:latin typeface="Times New Roman" panose="02020603050405020304" charset="0"/>
              </a:rPr>
              <a:t>&gt;0</a:t>
            </a:r>
            <a:r>
              <a:rPr lang="en-US" altLang="zh-CN" sz="3360" b="1" dirty="0">
                <a:latin typeface="Times New Roman" panose="02020603050405020304" charset="0"/>
                <a:sym typeface="Symbol" panose="05050102010706020507" pitchFamily="18" charset="2"/>
              </a:rPr>
              <a:t>,</a:t>
            </a:r>
            <a:r>
              <a:rPr lang="zh-CN" altLang="en-US" sz="3360" b="1" dirty="0">
                <a:latin typeface="Times New Roman" panose="02020603050405020304" charset="0"/>
                <a:sym typeface="Symbol" panose="05050102010706020507" pitchFamily="18" charset="2"/>
              </a:rPr>
              <a:t>那么：</a:t>
            </a:r>
            <a:endParaRPr lang="zh-CN" altLang="en-US" sz="3360" b="1" dirty="0">
              <a:latin typeface="Times New Roman" panose="02020603050405020304" charset="0"/>
              <a:ea typeface="Times New Roman" panose="02020603050405020304" charset="0"/>
              <a:sym typeface="Symbol" panose="05050102010706020507" pitchFamily="18" charset="2"/>
            </a:endParaRPr>
          </a:p>
        </p:txBody>
      </p:sp>
      <p:sp>
        <p:nvSpPr>
          <p:cNvPr id="37894" name="矩形 14341"/>
          <p:cNvSpPr/>
          <p:nvPr/>
        </p:nvSpPr>
        <p:spPr>
          <a:xfrm>
            <a:off x="609600" y="3187066"/>
            <a:ext cx="109728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160" dirty="0">
              <a:latin typeface="Arial" panose="020B0604020202020204" pitchFamily="34" charset="0"/>
            </a:endParaRPr>
          </a:p>
        </p:txBody>
      </p:sp>
      <p:graphicFrame>
        <p:nvGraphicFramePr>
          <p:cNvPr id="14343" name="对象 14342"/>
          <p:cNvGraphicFramePr>
            <a:graphicFrameLocks noChangeAspect="1"/>
          </p:cNvGraphicFramePr>
          <p:nvPr/>
        </p:nvGraphicFramePr>
        <p:xfrm>
          <a:off x="2640330" y="4291966"/>
          <a:ext cx="3154680" cy="10763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1676400" imgH="685800" progId="Equation.DSMT4">
                  <p:embed/>
                </p:oleObj>
              </mc:Choice>
              <mc:Fallback>
                <p:oleObj name="" r:id="rId1" imgW="1676400" imgH="6858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330" y="4291966"/>
                        <a:ext cx="3154680" cy="107632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4" name="对象 14343"/>
          <p:cNvGraphicFramePr>
            <a:graphicFrameLocks noChangeAspect="1"/>
          </p:cNvGraphicFramePr>
          <p:nvPr/>
        </p:nvGraphicFramePr>
        <p:xfrm>
          <a:off x="2551431" y="2061210"/>
          <a:ext cx="4866005" cy="451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3" imgW="2959100" imgH="330200" progId="Equation.DSMT4">
                  <p:embed/>
                </p:oleObj>
              </mc:Choice>
              <mc:Fallback>
                <p:oleObj name="" r:id="rId3" imgW="2959100" imgH="3302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1431" y="2061210"/>
                        <a:ext cx="4866005" cy="451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5" name="对象 14344"/>
          <p:cNvGraphicFramePr>
            <a:graphicFrameLocks noChangeAspect="1"/>
          </p:cNvGraphicFramePr>
          <p:nvPr/>
        </p:nvGraphicFramePr>
        <p:xfrm>
          <a:off x="2552700" y="2636520"/>
          <a:ext cx="5067300" cy="9505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2679700" imgH="609600" progId="Equation.DSMT4">
                  <p:embed/>
                </p:oleObj>
              </mc:Choice>
              <mc:Fallback>
                <p:oleObj name="" r:id="rId5" imgW="2679700" imgH="6096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52700" y="2636520"/>
                        <a:ext cx="5067300" cy="95059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6" name="对象 14345"/>
          <p:cNvGraphicFramePr>
            <a:graphicFrameLocks noChangeAspect="1"/>
          </p:cNvGraphicFramePr>
          <p:nvPr/>
        </p:nvGraphicFramePr>
        <p:xfrm>
          <a:off x="2640330" y="3644266"/>
          <a:ext cx="5088256" cy="544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7" imgW="2727960" imgH="355600" progId="Equation.DSMT4">
                  <p:embed/>
                </p:oleObj>
              </mc:Choice>
              <mc:Fallback>
                <p:oleObj name="" r:id="rId7" imgW="2727960" imgH="3556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40330" y="3644266"/>
                        <a:ext cx="5088256" cy="5448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7" name="文本框 14346"/>
          <p:cNvSpPr txBox="1"/>
          <p:nvPr/>
        </p:nvSpPr>
        <p:spPr>
          <a:xfrm>
            <a:off x="6010276" y="4653916"/>
            <a:ext cx="2592704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80" b="1" dirty="0">
                <a:solidFill>
                  <a:srgbClr val="00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80" b="1" i="1" dirty="0">
                <a:solidFill>
                  <a:srgbClr val="0000FF"/>
                </a:solidFill>
                <a:latin typeface="Times New Roman" panose="02020603050405020304" charset="0"/>
              </a:rPr>
              <a:t>c</a:t>
            </a:r>
            <a:r>
              <a:rPr lang="en-US" altLang="zh-CN" sz="2880" b="1" dirty="0">
                <a:solidFill>
                  <a:srgbClr val="0000FF"/>
                </a:solidFill>
                <a:latin typeface="宋体" panose="02010600030101010101" pitchFamily="2" charset="-122"/>
              </a:rPr>
              <a:t>&gt;0,</a:t>
            </a:r>
            <a:r>
              <a:rPr lang="zh-CN" altLang="en-US" sz="2880" b="1" dirty="0">
                <a:solidFill>
                  <a:srgbClr val="0000FF"/>
                </a:solidFill>
                <a:latin typeface="宋体" panose="02010600030101010101" pitchFamily="2" charset="-122"/>
              </a:rPr>
              <a:t>且</a:t>
            </a:r>
            <a:r>
              <a:rPr lang="en-US" altLang="zh-CN" sz="2880" b="1" i="1" dirty="0">
                <a:solidFill>
                  <a:srgbClr val="0000FF"/>
                </a:solidFill>
                <a:latin typeface="Times New Roman" panose="02020603050405020304" charset="0"/>
              </a:rPr>
              <a:t>c</a:t>
            </a:r>
            <a:r>
              <a:rPr lang="en-US" altLang="zh-CN" sz="2880" b="1" dirty="0">
                <a:solidFill>
                  <a:srgbClr val="0000FF"/>
                </a:solidFill>
                <a:latin typeface="宋体" panose="02010600030101010101" pitchFamily="2" charset="-122"/>
              </a:rPr>
              <a:t>≠1)</a:t>
            </a:r>
            <a:endParaRPr lang="en-US" altLang="zh-CN" sz="1920" b="1" dirty="0">
              <a:latin typeface="Arial" panose="020B0604020202020204" pitchFamily="34" charset="0"/>
            </a:endParaRPr>
          </a:p>
        </p:txBody>
      </p:sp>
      <p:graphicFrame>
        <p:nvGraphicFramePr>
          <p:cNvPr id="14352" name="对象 14351"/>
          <p:cNvGraphicFramePr>
            <a:graphicFrameLocks noChangeAspect="1"/>
          </p:cNvGraphicFramePr>
          <p:nvPr/>
        </p:nvGraphicFramePr>
        <p:xfrm>
          <a:off x="2726056" y="5518786"/>
          <a:ext cx="3084194" cy="516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9" imgW="1638300" imgH="330200" progId="Equation.DSMT4">
                  <p:embed/>
                </p:oleObj>
              </mc:Choice>
              <mc:Fallback>
                <p:oleObj name="" r:id="rId9" imgW="1638300" imgH="33020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26056" y="5518786"/>
                        <a:ext cx="3084194" cy="51625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01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248774">
            <a:off x="314461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íSľïḑe"/>
          <p:cNvSpPr txBox="1"/>
          <p:nvPr/>
        </p:nvSpPr>
        <p:spPr>
          <a:xfrm>
            <a:off x="851535" y="353060"/>
            <a:ext cx="966152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四、基本初等函数、初等函数、复合函数和分段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17409"/>
          <p:cNvSpPr/>
          <p:nvPr/>
        </p:nvSpPr>
        <p:spPr>
          <a:xfrm>
            <a:off x="2204086" y="905828"/>
            <a:ext cx="3174365" cy="60769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p>
            <a:r>
              <a:rPr lang="zh-CN" altLang="en-US" sz="336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对数函数的图象</a:t>
            </a:r>
            <a:endParaRPr lang="zh-CN" altLang="en-US" sz="3360" b="1" dirty="0">
              <a:solidFill>
                <a:srgbClr val="0000CC"/>
              </a:solidFill>
              <a:latin typeface="Times New Roman" panose="02020603050405020304" charset="0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9939" name="矩形 17410"/>
          <p:cNvSpPr/>
          <p:nvPr/>
        </p:nvSpPr>
        <p:spPr>
          <a:xfrm>
            <a:off x="2205990" y="1257935"/>
            <a:ext cx="2747645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80" b="1" dirty="0">
                <a:solidFill>
                  <a:schemeClr val="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对数的运算性质</a:t>
            </a:r>
            <a:endParaRPr lang="zh-CN" altLang="en-US" sz="2880" b="1" dirty="0">
              <a:solidFill>
                <a:schemeClr val="hlink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940" name="Rectangle 2"/>
          <p:cNvSpPr/>
          <p:nvPr/>
        </p:nvSpPr>
        <p:spPr>
          <a:xfrm>
            <a:off x="1689736" y="691516"/>
            <a:ext cx="8686800" cy="633793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p>
            <a:endParaRPr lang="zh-CN" altLang="en-US" sz="2160" dirty="0">
              <a:latin typeface="Arial" panose="020B0604020202020204" pitchFamily="34" charset="0"/>
            </a:endParaRPr>
          </a:p>
        </p:txBody>
      </p:sp>
      <p:graphicFrame>
        <p:nvGraphicFramePr>
          <p:cNvPr id="17413" name="表格 17412"/>
          <p:cNvGraphicFramePr/>
          <p:nvPr/>
        </p:nvGraphicFramePr>
        <p:xfrm>
          <a:off x="1733550" y="786766"/>
          <a:ext cx="8686800" cy="5854065"/>
        </p:xfrm>
        <a:graphic>
          <a:graphicData uri="http://schemas.openxmlformats.org/drawingml/2006/table">
            <a:tbl>
              <a:tblPr/>
              <a:tblGrid>
                <a:gridCol w="651510"/>
                <a:gridCol w="3981450"/>
                <a:gridCol w="4053840"/>
              </a:tblGrid>
              <a:tr h="5365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760" b="1" dirty="0"/>
                    </a:p>
                  </a:txBody>
                  <a:tcPr marL="109728" marR="109728" marT="45717" marB="45717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endParaRPr lang="zh-CN" altLang="en-US" sz="2400" b="1" dirty="0"/>
                    </a:p>
                  </a:txBody>
                  <a:tcPr marL="109728" marR="109728" marT="45717" marB="4571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36575"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endParaRPr lang="zh-CN" altLang="en-US" sz="2760" b="1" dirty="0"/>
                    </a:p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760" b="1" dirty="0">
                          <a:solidFill>
                            <a:srgbClr val="000099"/>
                          </a:solidFill>
                        </a:rPr>
                        <a:t>图</a:t>
                      </a:r>
                      <a:endParaRPr lang="zh-CN" altLang="en-US" sz="2760" b="1" dirty="0">
                        <a:solidFill>
                          <a:srgbClr val="000099"/>
                        </a:solidFill>
                      </a:endParaRPr>
                    </a:p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endParaRPr lang="zh-CN" altLang="en-US" sz="2760" b="1" dirty="0"/>
                    </a:p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760" b="1" dirty="0">
                          <a:solidFill>
                            <a:srgbClr val="000099"/>
                          </a:solidFill>
                        </a:rPr>
                        <a:t>象</a:t>
                      </a:r>
                      <a:endParaRPr lang="zh-CN" altLang="en-US" sz="2760" b="1" dirty="0">
                        <a:solidFill>
                          <a:srgbClr val="000099"/>
                        </a:solidFill>
                      </a:endParaRPr>
                    </a:p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760" b="1" dirty="0"/>
                    </a:p>
                  </a:txBody>
                  <a:tcPr marL="109728" marR="109728" marT="45717" marB="45717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760" i="1" dirty="0">
                          <a:solidFill>
                            <a:srgbClr val="0000CC"/>
                          </a:solidFill>
                          <a:latin typeface="Times New Roman" panose="02020603050405020304" pitchFamily="2" charset="-52"/>
                        </a:rPr>
                        <a:t>a</a:t>
                      </a:r>
                      <a:r>
                        <a:rPr lang="zh-CN" altLang="en-US" sz="2760" dirty="0">
                          <a:solidFill>
                            <a:srgbClr val="0000CC"/>
                          </a:solidFill>
                          <a:latin typeface="Times New Roman" panose="02020603050405020304" pitchFamily="2" charset="-52"/>
                        </a:rPr>
                        <a:t>&gt;1</a:t>
                      </a:r>
                      <a:endParaRPr lang="zh-CN" altLang="en-US" sz="2760" dirty="0">
                        <a:solidFill>
                          <a:srgbClr val="0000CC"/>
                        </a:solidFill>
                        <a:latin typeface="Times New Roman" panose="02020603050405020304" pitchFamily="2" charset="-52"/>
                      </a:endParaRPr>
                    </a:p>
                  </a:txBody>
                  <a:tcPr marL="109728" marR="109728" marT="45717" marB="4571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760" dirty="0">
                          <a:solidFill>
                            <a:srgbClr val="FF3300"/>
                          </a:solidFill>
                          <a:latin typeface="Times New Roman" panose="02020603050405020304" pitchFamily="2" charset="-52"/>
                        </a:rPr>
                        <a:t>0&lt;</a:t>
                      </a:r>
                      <a:r>
                        <a:rPr lang="zh-CN" altLang="en-US" sz="2760" i="1" dirty="0">
                          <a:solidFill>
                            <a:srgbClr val="FF3300"/>
                          </a:solidFill>
                          <a:latin typeface="Times New Roman" panose="02020603050405020304" pitchFamily="2" charset="-52"/>
                        </a:rPr>
                        <a:t>a</a:t>
                      </a:r>
                      <a:r>
                        <a:rPr lang="zh-CN" altLang="en-US" sz="2760" dirty="0">
                          <a:solidFill>
                            <a:srgbClr val="FF3300"/>
                          </a:solidFill>
                          <a:latin typeface="Times New Roman" panose="02020603050405020304" pitchFamily="2" charset="-52"/>
                        </a:rPr>
                        <a:t>&lt;1</a:t>
                      </a:r>
                      <a:endParaRPr lang="zh-CN" altLang="en-US" sz="2760" dirty="0">
                        <a:solidFill>
                          <a:srgbClr val="FF3300"/>
                        </a:solidFill>
                        <a:latin typeface="Times New Roman" panose="02020603050405020304" pitchFamily="2" charset="-52"/>
                      </a:endParaRPr>
                    </a:p>
                  </a:txBody>
                  <a:tcPr marL="109728" marR="109728" marT="45717" marB="45717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76009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760" b="1" dirty="0"/>
                    </a:p>
                  </a:txBody>
                  <a:tcPr marL="109728" marR="109728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760" b="1" dirty="0"/>
                    </a:p>
                  </a:txBody>
                  <a:tcPr marL="109728" marR="109728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135382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760" b="1" dirty="0"/>
                    </a:p>
                  </a:txBody>
                  <a:tcPr marL="109728" marR="109728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760" b="1" dirty="0"/>
                    </a:p>
                  </a:txBody>
                  <a:tcPr marL="109728" marR="109728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1065530"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760" b="1" dirty="0">
                          <a:solidFill>
                            <a:srgbClr val="000099"/>
                          </a:solidFill>
                        </a:rPr>
                        <a:t>性</a:t>
                      </a:r>
                      <a:endParaRPr lang="zh-CN" altLang="en-US" sz="2760" b="1" dirty="0">
                        <a:solidFill>
                          <a:srgbClr val="000099"/>
                        </a:solidFill>
                      </a:endParaRPr>
                    </a:p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760" b="1" dirty="0"/>
                        <a:t>  </a:t>
                      </a:r>
                      <a:endParaRPr lang="zh-CN" altLang="en-US" sz="2760" b="1" dirty="0"/>
                    </a:p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760" b="1" dirty="0"/>
                    </a:p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760" b="1" dirty="0">
                          <a:solidFill>
                            <a:srgbClr val="000099"/>
                          </a:solidFill>
                        </a:rPr>
                        <a:t>质</a:t>
                      </a:r>
                      <a:r>
                        <a:rPr lang="zh-CN" altLang="en-US" sz="2760" b="1" dirty="0"/>
                        <a:t>         </a:t>
                      </a:r>
                      <a:endParaRPr lang="zh-CN" altLang="en-US" sz="2760" b="1" dirty="0"/>
                    </a:p>
                  </a:txBody>
                  <a:tcPr marL="109728" marR="109728" marT="45717" marB="45717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760" b="1" dirty="0"/>
                    </a:p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760" b="1" dirty="0"/>
                    </a:p>
                  </a:txBody>
                  <a:tcPr marL="109728" marR="109728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6489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760" b="1" dirty="0"/>
                    </a:p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760" b="1" dirty="0"/>
                    </a:p>
                  </a:txBody>
                  <a:tcPr marL="109728" marR="109728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760" b="1" dirty="0"/>
                    </a:p>
                  </a:txBody>
                  <a:tcPr marL="109728" marR="109728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53657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760" b="1" dirty="0"/>
                    </a:p>
                  </a:txBody>
                  <a:tcPr marL="109728" marR="109728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None/>
                      </a:pPr>
                      <a:endParaRPr lang="zh-CN" altLang="en-US" sz="2760" b="1" dirty="0"/>
                    </a:p>
                  </a:txBody>
                  <a:tcPr marL="109728" marR="109728" marT="45717" marB="45717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9971" name="Text Box 37"/>
          <p:cNvSpPr txBox="1"/>
          <p:nvPr/>
        </p:nvSpPr>
        <p:spPr>
          <a:xfrm>
            <a:off x="3777616" y="788670"/>
            <a:ext cx="566928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solidFill>
                  <a:srgbClr val="000099"/>
                </a:solidFill>
                <a:latin typeface="Times New Roman" panose="02020603050405020304" charset="0"/>
              </a:rPr>
              <a:t>对数函数</a:t>
            </a:r>
            <a:r>
              <a:rPr lang="zh-CN" altLang="en-US" sz="2880" b="1" i="1" dirty="0">
                <a:solidFill>
                  <a:srgbClr val="000099"/>
                </a:solidFill>
                <a:latin typeface="Times New Roman" panose="02020603050405020304" charset="0"/>
              </a:rPr>
              <a:t>y</a:t>
            </a:r>
            <a:r>
              <a:rPr lang="zh-CN" altLang="en-US" sz="2880" b="1" dirty="0">
                <a:solidFill>
                  <a:srgbClr val="000099"/>
                </a:solidFill>
                <a:latin typeface="Times New Roman" panose="02020603050405020304" charset="0"/>
              </a:rPr>
              <a:t>=log</a:t>
            </a:r>
            <a:r>
              <a:rPr lang="zh-CN" altLang="en-US" sz="2880" b="1" i="1" baseline="-30000" dirty="0">
                <a:solidFill>
                  <a:srgbClr val="000099"/>
                </a:solidFill>
                <a:latin typeface="Times New Roman" panose="02020603050405020304" charset="0"/>
              </a:rPr>
              <a:t> a</a:t>
            </a:r>
            <a:r>
              <a:rPr lang="zh-CN" altLang="en-US" sz="2880" b="1" baseline="-30000" dirty="0">
                <a:solidFill>
                  <a:srgbClr val="000099"/>
                </a:solidFill>
                <a:latin typeface="Times New Roman" panose="02020603050405020304" charset="0"/>
              </a:rPr>
              <a:t> </a:t>
            </a:r>
            <a:r>
              <a:rPr lang="zh-CN" altLang="en-US" sz="2880" b="1" i="1" dirty="0">
                <a:solidFill>
                  <a:srgbClr val="000099"/>
                </a:solidFill>
                <a:latin typeface="Times New Roman" panose="02020603050405020304" charset="0"/>
              </a:rPr>
              <a:t>x </a:t>
            </a:r>
            <a:r>
              <a:rPr lang="zh-CN" altLang="en-US" sz="2880" b="1" dirty="0">
                <a:solidFill>
                  <a:srgbClr val="000099"/>
                </a:solidFill>
                <a:latin typeface="Times New Roman" panose="02020603050405020304" charset="0"/>
              </a:rPr>
              <a:t>(</a:t>
            </a:r>
            <a:r>
              <a:rPr lang="zh-CN" altLang="en-US" sz="2880" b="1" i="1" dirty="0">
                <a:solidFill>
                  <a:srgbClr val="000099"/>
                </a:solidFill>
                <a:latin typeface="Times New Roman" panose="02020603050405020304" charset="0"/>
              </a:rPr>
              <a:t>a</a:t>
            </a:r>
            <a:r>
              <a:rPr lang="zh-CN" altLang="en-US" sz="2880" b="1" dirty="0">
                <a:solidFill>
                  <a:srgbClr val="000099"/>
                </a:solidFill>
                <a:latin typeface="Times New Roman" panose="02020603050405020304" charset="0"/>
              </a:rPr>
              <a:t>&gt;0, </a:t>
            </a:r>
            <a:r>
              <a:rPr lang="zh-CN" altLang="en-US" sz="2880" b="1" i="1" dirty="0">
                <a:solidFill>
                  <a:srgbClr val="000099"/>
                </a:solidFill>
                <a:latin typeface="Times New Roman" panose="02020603050405020304" charset="0"/>
              </a:rPr>
              <a:t>a</a:t>
            </a:r>
            <a:r>
              <a:rPr lang="zh-CN" altLang="en-US" sz="2880" b="1" dirty="0">
                <a:solidFill>
                  <a:srgbClr val="000099"/>
                </a:solidFill>
                <a:latin typeface="Times New Roman" panose="02020603050405020304" charset="0"/>
              </a:rPr>
              <a:t>≠1)</a:t>
            </a:r>
            <a:endParaRPr lang="zh-CN" altLang="en-US" sz="2880" b="1" dirty="0">
              <a:solidFill>
                <a:srgbClr val="000099"/>
              </a:solidFill>
              <a:latin typeface="Times New Roman" panose="02020603050405020304" charset="0"/>
            </a:endParaRPr>
          </a:p>
        </p:txBody>
      </p:sp>
      <p:sp>
        <p:nvSpPr>
          <p:cNvPr id="17445" name="Text Box 38"/>
          <p:cNvSpPr txBox="1"/>
          <p:nvPr/>
        </p:nvSpPr>
        <p:spPr>
          <a:xfrm>
            <a:off x="2899410" y="5012056"/>
            <a:ext cx="3429000" cy="1198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solidFill>
                  <a:schemeClr val="accent2"/>
                </a:solidFill>
                <a:latin typeface="Times New Roman" panose="02020603050405020304" charset="0"/>
              </a:rPr>
              <a:t>(4)</a:t>
            </a:r>
            <a:r>
              <a:rPr lang="zh-CN" altLang="en-US" sz="2880" b="1" dirty="0">
                <a:latin typeface="Times New Roman" panose="02020603050405020304" charset="0"/>
              </a:rPr>
              <a:t> </a:t>
            </a:r>
            <a:r>
              <a:rPr lang="zh-CN" altLang="en-US" sz="2880" b="1" dirty="0">
                <a:solidFill>
                  <a:schemeClr val="accent2"/>
                </a:solidFill>
                <a:latin typeface="Times New Roman" panose="02020603050405020304" charset="0"/>
              </a:rPr>
              <a:t>0&lt;</a:t>
            </a:r>
            <a:r>
              <a:rPr lang="zh-CN" altLang="en-US" sz="2880" b="1" i="1" dirty="0">
                <a:solidFill>
                  <a:schemeClr val="accent2"/>
                </a:solidFill>
                <a:latin typeface="Times New Roman" panose="02020603050405020304" charset="0"/>
              </a:rPr>
              <a:t>x</a:t>
            </a:r>
            <a:r>
              <a:rPr lang="zh-CN" altLang="en-US" sz="2880" b="1" dirty="0">
                <a:solidFill>
                  <a:schemeClr val="accent2"/>
                </a:solidFill>
                <a:latin typeface="Times New Roman" panose="02020603050405020304" charset="0"/>
              </a:rPr>
              <a:t>&lt;1时,  </a:t>
            </a:r>
            <a:r>
              <a:rPr lang="zh-CN" altLang="en-US" sz="2880" b="1" i="1" dirty="0">
                <a:solidFill>
                  <a:schemeClr val="accent2"/>
                </a:solidFill>
                <a:latin typeface="Times New Roman" panose="02020603050405020304" charset="0"/>
              </a:rPr>
              <a:t>y</a:t>
            </a:r>
            <a:r>
              <a:rPr lang="zh-CN" altLang="en-US" sz="2880" b="1" dirty="0">
                <a:solidFill>
                  <a:schemeClr val="accent2"/>
                </a:solidFill>
                <a:latin typeface="Times New Roman" panose="02020603050405020304" charset="0"/>
              </a:rPr>
              <a:t>&lt;0;</a:t>
            </a:r>
            <a:endParaRPr lang="zh-CN" altLang="en-US" sz="2880" b="1" dirty="0">
              <a:solidFill>
                <a:schemeClr val="accent2"/>
              </a:solidFill>
              <a:latin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80" b="1" dirty="0">
                <a:solidFill>
                  <a:schemeClr val="accent2"/>
                </a:solidFill>
                <a:latin typeface="Times New Roman" panose="02020603050405020304" charset="0"/>
              </a:rPr>
              <a:t>      </a:t>
            </a:r>
            <a:r>
              <a:rPr lang="zh-CN" altLang="en-US" sz="2880" b="1" i="1" dirty="0">
                <a:solidFill>
                  <a:schemeClr val="accent2"/>
                </a:solidFill>
                <a:latin typeface="Times New Roman" panose="02020603050405020304" charset="0"/>
              </a:rPr>
              <a:t>x</a:t>
            </a:r>
            <a:r>
              <a:rPr lang="zh-CN" altLang="en-US" sz="2880" b="1" dirty="0">
                <a:solidFill>
                  <a:schemeClr val="accent2"/>
                </a:solidFill>
                <a:latin typeface="Times New Roman" panose="02020603050405020304" charset="0"/>
              </a:rPr>
              <a:t>&gt;1时,  </a:t>
            </a:r>
            <a:r>
              <a:rPr lang="zh-CN" altLang="en-US" sz="2880" b="1" i="1" dirty="0">
                <a:solidFill>
                  <a:schemeClr val="accent2"/>
                </a:solidFill>
                <a:latin typeface="Times New Roman" panose="02020603050405020304" charset="0"/>
              </a:rPr>
              <a:t>y</a:t>
            </a:r>
            <a:r>
              <a:rPr lang="zh-CN" altLang="en-US" sz="2880" b="1" dirty="0">
                <a:solidFill>
                  <a:schemeClr val="accent2"/>
                </a:solidFill>
                <a:latin typeface="Times New Roman" panose="02020603050405020304" charset="0"/>
              </a:rPr>
              <a:t>&gt;0</a:t>
            </a:r>
            <a:endParaRPr lang="zh-CN" altLang="en-US" sz="2880" b="1" dirty="0">
              <a:solidFill>
                <a:schemeClr val="accent2"/>
              </a:solidFill>
              <a:latin typeface="Times New Roman" panose="02020603050405020304" charset="0"/>
            </a:endParaRPr>
          </a:p>
        </p:txBody>
      </p:sp>
      <p:sp>
        <p:nvSpPr>
          <p:cNvPr id="17446" name="Text Box 39"/>
          <p:cNvSpPr txBox="1"/>
          <p:nvPr/>
        </p:nvSpPr>
        <p:spPr>
          <a:xfrm>
            <a:off x="6355080" y="5016501"/>
            <a:ext cx="3284220" cy="1198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solidFill>
                  <a:schemeClr val="accent2"/>
                </a:solidFill>
                <a:latin typeface="Times New Roman" panose="02020603050405020304" charset="0"/>
              </a:rPr>
              <a:t>(4)</a:t>
            </a:r>
            <a:r>
              <a:rPr lang="zh-CN" altLang="en-US" sz="2880" b="1" dirty="0">
                <a:latin typeface="Times New Roman" panose="02020603050405020304" charset="0"/>
              </a:rPr>
              <a:t> </a:t>
            </a:r>
            <a:r>
              <a:rPr lang="zh-CN" altLang="en-US" sz="2880" b="1" dirty="0">
                <a:solidFill>
                  <a:srgbClr val="FF3300"/>
                </a:solidFill>
                <a:latin typeface="Times New Roman" panose="02020603050405020304" charset="0"/>
              </a:rPr>
              <a:t>0&lt;</a:t>
            </a:r>
            <a:r>
              <a:rPr lang="zh-CN" altLang="en-US" sz="2880" b="1" i="1" dirty="0">
                <a:solidFill>
                  <a:srgbClr val="FF3300"/>
                </a:solidFill>
                <a:latin typeface="Times New Roman" panose="02020603050405020304" charset="0"/>
              </a:rPr>
              <a:t>x</a:t>
            </a:r>
            <a:r>
              <a:rPr lang="zh-CN" altLang="en-US" sz="2880" b="1" dirty="0">
                <a:solidFill>
                  <a:srgbClr val="FF3300"/>
                </a:solidFill>
                <a:latin typeface="Times New Roman" panose="02020603050405020304" charset="0"/>
              </a:rPr>
              <a:t>&lt;1时,  </a:t>
            </a:r>
            <a:r>
              <a:rPr lang="zh-CN" altLang="en-US" sz="2880" b="1" i="1" dirty="0">
                <a:solidFill>
                  <a:srgbClr val="FF3300"/>
                </a:solidFill>
                <a:latin typeface="Times New Roman" panose="02020603050405020304" charset="0"/>
              </a:rPr>
              <a:t>y</a:t>
            </a:r>
            <a:r>
              <a:rPr lang="zh-CN" altLang="en-US" sz="2880" b="1" dirty="0">
                <a:solidFill>
                  <a:srgbClr val="FF3300"/>
                </a:solidFill>
                <a:latin typeface="Times New Roman" panose="02020603050405020304" charset="0"/>
              </a:rPr>
              <a:t>&gt;0;</a:t>
            </a:r>
            <a:endParaRPr lang="zh-CN" altLang="en-US" sz="2880" b="1" dirty="0">
              <a:solidFill>
                <a:srgbClr val="FF3300"/>
              </a:solidFill>
              <a:latin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80" b="1" dirty="0">
                <a:solidFill>
                  <a:srgbClr val="FF3300"/>
                </a:solidFill>
                <a:latin typeface="Times New Roman" panose="02020603050405020304" charset="0"/>
              </a:rPr>
              <a:t>      </a:t>
            </a:r>
            <a:r>
              <a:rPr lang="zh-CN" altLang="en-US" sz="2880" b="1" i="1" dirty="0">
                <a:solidFill>
                  <a:srgbClr val="FF3300"/>
                </a:solidFill>
                <a:latin typeface="Times New Roman" panose="02020603050405020304" charset="0"/>
              </a:rPr>
              <a:t>x</a:t>
            </a:r>
            <a:r>
              <a:rPr lang="zh-CN" altLang="en-US" sz="2880" b="1" dirty="0">
                <a:solidFill>
                  <a:srgbClr val="FF3300"/>
                </a:solidFill>
                <a:latin typeface="Times New Roman" panose="02020603050405020304" charset="0"/>
              </a:rPr>
              <a:t>&gt;1时,  </a:t>
            </a:r>
            <a:r>
              <a:rPr lang="zh-CN" altLang="en-US" sz="2880" b="1" i="1" dirty="0">
                <a:solidFill>
                  <a:srgbClr val="FF3300"/>
                </a:solidFill>
                <a:latin typeface="Times New Roman" panose="02020603050405020304" charset="0"/>
              </a:rPr>
              <a:t>y</a:t>
            </a:r>
            <a:r>
              <a:rPr lang="zh-CN" altLang="en-US" sz="2880" b="1" dirty="0">
                <a:solidFill>
                  <a:srgbClr val="FF3300"/>
                </a:solidFill>
                <a:latin typeface="Times New Roman" panose="02020603050405020304" charset="0"/>
              </a:rPr>
              <a:t>&lt;0</a:t>
            </a:r>
            <a:endParaRPr lang="zh-CN" altLang="en-US" sz="2880" b="1" dirty="0">
              <a:solidFill>
                <a:srgbClr val="FF3300"/>
              </a:solidFill>
              <a:latin typeface="Times New Roman" panose="02020603050405020304" charset="0"/>
            </a:endParaRPr>
          </a:p>
        </p:txBody>
      </p:sp>
      <p:sp>
        <p:nvSpPr>
          <p:cNvPr id="17447" name="Text Box 40"/>
          <p:cNvSpPr txBox="1"/>
          <p:nvPr/>
        </p:nvSpPr>
        <p:spPr>
          <a:xfrm>
            <a:off x="2807970" y="4364356"/>
            <a:ext cx="512064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solidFill>
                  <a:schemeClr val="accent2"/>
                </a:solidFill>
                <a:latin typeface="Times New Roman" panose="02020603050405020304" charset="0"/>
              </a:rPr>
              <a:t>   (3) </a:t>
            </a:r>
            <a:r>
              <a:rPr lang="zh-CN" altLang="en-US" sz="2880" b="1" dirty="0">
                <a:solidFill>
                  <a:srgbClr val="FF3399"/>
                </a:solidFill>
                <a:latin typeface="Times New Roman" panose="02020603050405020304" charset="0"/>
              </a:rPr>
              <a:t>过点(1,0), 即</a:t>
            </a:r>
            <a:r>
              <a:rPr lang="zh-CN" altLang="en-US" sz="2880" b="1" i="1" dirty="0">
                <a:solidFill>
                  <a:srgbClr val="FF3399"/>
                </a:solidFill>
                <a:latin typeface="Times New Roman" panose="02020603050405020304" charset="0"/>
              </a:rPr>
              <a:t>x</a:t>
            </a:r>
            <a:r>
              <a:rPr lang="zh-CN" altLang="en-US" sz="2880" b="1" dirty="0">
                <a:solidFill>
                  <a:srgbClr val="FF3399"/>
                </a:solidFill>
                <a:latin typeface="Times New Roman" panose="02020603050405020304" charset="0"/>
              </a:rPr>
              <a:t>=1 时, </a:t>
            </a:r>
            <a:r>
              <a:rPr lang="zh-CN" altLang="en-US" sz="2880" b="1" i="1" dirty="0">
                <a:solidFill>
                  <a:srgbClr val="FF3399"/>
                </a:solidFill>
                <a:latin typeface="Times New Roman" panose="02020603050405020304" charset="0"/>
              </a:rPr>
              <a:t>y</a:t>
            </a:r>
            <a:r>
              <a:rPr lang="zh-CN" altLang="en-US" sz="2880" b="1" dirty="0">
                <a:solidFill>
                  <a:srgbClr val="FF3399"/>
                </a:solidFill>
                <a:latin typeface="Times New Roman" panose="02020603050405020304" charset="0"/>
              </a:rPr>
              <a:t>=0</a:t>
            </a:r>
            <a:endParaRPr lang="zh-CN" altLang="en-US" sz="2880" b="1" dirty="0">
              <a:solidFill>
                <a:srgbClr val="FF3399"/>
              </a:solidFill>
              <a:latin typeface="Times New Roman" panose="02020603050405020304" charset="0"/>
            </a:endParaRPr>
          </a:p>
        </p:txBody>
      </p:sp>
      <p:sp>
        <p:nvSpPr>
          <p:cNvPr id="39975" name="Text Box 41"/>
          <p:cNvSpPr txBox="1"/>
          <p:nvPr/>
        </p:nvSpPr>
        <p:spPr>
          <a:xfrm>
            <a:off x="2465070" y="3775710"/>
            <a:ext cx="466344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880" dirty="0">
              <a:latin typeface="Times New Roman" panose="02020603050405020304" charset="0"/>
            </a:endParaRPr>
          </a:p>
        </p:txBody>
      </p:sp>
      <p:sp>
        <p:nvSpPr>
          <p:cNvPr id="17449" name="Text Box 42"/>
          <p:cNvSpPr txBox="1"/>
          <p:nvPr/>
        </p:nvSpPr>
        <p:spPr>
          <a:xfrm>
            <a:off x="2969896" y="3901440"/>
            <a:ext cx="347091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solidFill>
                  <a:schemeClr val="accent2"/>
                </a:solidFill>
                <a:latin typeface="Times New Roman" panose="02020603050405020304" charset="0"/>
              </a:rPr>
              <a:t> (1) </a:t>
            </a:r>
            <a:r>
              <a:rPr lang="zh-CN" altLang="en-US" sz="2880" b="1" dirty="0">
                <a:solidFill>
                  <a:srgbClr val="FF3399"/>
                </a:solidFill>
                <a:latin typeface="Times New Roman" panose="02020603050405020304" charset="0"/>
              </a:rPr>
              <a:t>定义域</a:t>
            </a:r>
            <a:r>
              <a:rPr lang="zh-CN" altLang="en-US" sz="2880" b="1" dirty="0">
                <a:solidFill>
                  <a:srgbClr val="FF3399"/>
                </a:solidFill>
                <a:latin typeface="Times New Roman" panose="02020603050405020304" charset="0"/>
                <a:sym typeface="Wingdings" panose="05000000000000000000" pitchFamily="2" charset="2"/>
              </a:rPr>
              <a:t>： </a:t>
            </a:r>
            <a:r>
              <a:rPr lang="zh-CN" altLang="en-US" sz="2880" b="1" dirty="0">
                <a:solidFill>
                  <a:srgbClr val="FF3399"/>
                </a:solidFill>
                <a:latin typeface="Times New Roman" panose="02020603050405020304" charset="0"/>
              </a:rPr>
              <a:t>(0,+∞)</a:t>
            </a:r>
            <a:endParaRPr lang="zh-CN" altLang="en-US" sz="2880" b="1" dirty="0">
              <a:solidFill>
                <a:srgbClr val="FF3399"/>
              </a:solidFill>
              <a:latin typeface="Times New Roman" panose="02020603050405020304" charset="0"/>
            </a:endParaRPr>
          </a:p>
        </p:txBody>
      </p:sp>
      <p:sp>
        <p:nvSpPr>
          <p:cNvPr id="17450" name="Text Box 43"/>
          <p:cNvSpPr txBox="1"/>
          <p:nvPr/>
        </p:nvSpPr>
        <p:spPr>
          <a:xfrm>
            <a:off x="6436996" y="3859530"/>
            <a:ext cx="242316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solidFill>
                  <a:schemeClr val="accent2"/>
                </a:solidFill>
                <a:latin typeface="Times New Roman" panose="02020603050405020304" charset="0"/>
              </a:rPr>
              <a:t>(2) </a:t>
            </a:r>
            <a:r>
              <a:rPr lang="zh-CN" altLang="en-US" sz="2880" b="1" dirty="0">
                <a:solidFill>
                  <a:srgbClr val="FF3399"/>
                </a:solidFill>
                <a:latin typeface="Times New Roman" panose="02020603050405020304" charset="0"/>
              </a:rPr>
              <a:t>值域：R</a:t>
            </a:r>
            <a:endParaRPr lang="zh-CN" altLang="en-US" sz="2880" b="1" dirty="0">
              <a:solidFill>
                <a:srgbClr val="FF3399"/>
              </a:solidFill>
              <a:latin typeface="Times New Roman" panose="02020603050405020304" charset="0"/>
            </a:endParaRPr>
          </a:p>
        </p:txBody>
      </p:sp>
      <p:sp>
        <p:nvSpPr>
          <p:cNvPr id="39978" name="Line 44"/>
          <p:cNvSpPr/>
          <p:nvPr/>
        </p:nvSpPr>
        <p:spPr>
          <a:xfrm flipV="1">
            <a:off x="3562350" y="1948816"/>
            <a:ext cx="0" cy="1676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979" name="Line 45"/>
          <p:cNvSpPr/>
          <p:nvPr/>
        </p:nvSpPr>
        <p:spPr>
          <a:xfrm>
            <a:off x="3105150" y="2787016"/>
            <a:ext cx="265176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980" name="Text Box 46"/>
          <p:cNvSpPr txBox="1"/>
          <p:nvPr/>
        </p:nvSpPr>
        <p:spPr>
          <a:xfrm>
            <a:off x="5848350" y="2634616"/>
            <a:ext cx="36576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80" i="1" dirty="0">
                <a:latin typeface="Times New Roman" panose="02020603050405020304" charset="0"/>
              </a:rPr>
              <a:t>x</a:t>
            </a:r>
            <a:endParaRPr lang="zh-CN" altLang="en-US" sz="2880" i="1" dirty="0">
              <a:latin typeface="Times New Roman" panose="02020603050405020304" charset="0"/>
            </a:endParaRPr>
          </a:p>
        </p:txBody>
      </p:sp>
      <p:sp>
        <p:nvSpPr>
          <p:cNvPr id="39981" name="Text Box 47"/>
          <p:cNvSpPr txBox="1"/>
          <p:nvPr/>
        </p:nvSpPr>
        <p:spPr>
          <a:xfrm>
            <a:off x="3653790" y="1796416"/>
            <a:ext cx="36576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80" i="1" dirty="0">
                <a:latin typeface="Times New Roman" panose="02020603050405020304" charset="0"/>
              </a:rPr>
              <a:t>y</a:t>
            </a:r>
            <a:endParaRPr lang="zh-CN" altLang="en-US" sz="2880" i="1" dirty="0">
              <a:latin typeface="Times New Roman" panose="02020603050405020304" charset="0"/>
            </a:endParaRPr>
          </a:p>
        </p:txBody>
      </p:sp>
      <p:sp>
        <p:nvSpPr>
          <p:cNvPr id="39982" name="Text Box 48"/>
          <p:cNvSpPr txBox="1"/>
          <p:nvPr/>
        </p:nvSpPr>
        <p:spPr>
          <a:xfrm>
            <a:off x="3158490" y="2707006"/>
            <a:ext cx="36576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80" i="1" dirty="0">
                <a:latin typeface="Times New Roman" panose="02020603050405020304" charset="0"/>
              </a:rPr>
              <a:t>o</a:t>
            </a:r>
            <a:endParaRPr lang="zh-CN" altLang="en-US" sz="2880" i="1" dirty="0">
              <a:latin typeface="Times New Roman" panose="02020603050405020304" charset="0"/>
            </a:endParaRPr>
          </a:p>
        </p:txBody>
      </p:sp>
      <p:sp>
        <p:nvSpPr>
          <p:cNvPr id="39983" name="Text Box 49"/>
          <p:cNvSpPr txBox="1"/>
          <p:nvPr/>
        </p:nvSpPr>
        <p:spPr>
          <a:xfrm>
            <a:off x="4019550" y="2710816"/>
            <a:ext cx="109728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80" dirty="0">
                <a:latin typeface="Times New Roman" panose="02020603050405020304" charset="0"/>
              </a:rPr>
              <a:t>(1, 0)</a:t>
            </a:r>
            <a:endParaRPr lang="zh-CN" altLang="en-US" sz="2880" dirty="0">
              <a:latin typeface="Times New Roman" panose="02020603050405020304" charset="0"/>
            </a:endParaRPr>
          </a:p>
        </p:txBody>
      </p:sp>
      <p:sp>
        <p:nvSpPr>
          <p:cNvPr id="39984" name="Line 50"/>
          <p:cNvSpPr/>
          <p:nvPr/>
        </p:nvSpPr>
        <p:spPr>
          <a:xfrm>
            <a:off x="6762750" y="2787016"/>
            <a:ext cx="265176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985" name="Line 51"/>
          <p:cNvSpPr/>
          <p:nvPr/>
        </p:nvSpPr>
        <p:spPr>
          <a:xfrm flipV="1">
            <a:off x="7128510" y="1948816"/>
            <a:ext cx="0" cy="1676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59" name="未知"/>
          <p:cNvSpPr/>
          <p:nvPr/>
        </p:nvSpPr>
        <p:spPr>
          <a:xfrm>
            <a:off x="3745230" y="2177416"/>
            <a:ext cx="1805940" cy="1143000"/>
          </a:xfrm>
          <a:custGeom>
            <a:avLst/>
            <a:gdLst/>
            <a:ahLst/>
            <a:cxnLst>
              <a:cxn ang="0">
                <a:pos x="0" y="952500"/>
              </a:cxn>
              <a:cxn ang="0">
                <a:pos x="239386" y="537702"/>
              </a:cxn>
              <a:cxn ang="0">
                <a:pos x="823621" y="197157"/>
              </a:cxn>
              <a:cxn ang="0">
                <a:pos x="1504950" y="0"/>
              </a:cxn>
            </a:cxnLst>
            <a:pathLst>
              <a:path w="899" h="744">
                <a:moveTo>
                  <a:pt x="0" y="744"/>
                </a:moveTo>
                <a:cubicBezTo>
                  <a:pt x="24" y="690"/>
                  <a:pt x="61" y="518"/>
                  <a:pt x="143" y="420"/>
                </a:cubicBezTo>
                <a:cubicBezTo>
                  <a:pt x="225" y="322"/>
                  <a:pt x="366" y="224"/>
                  <a:pt x="492" y="154"/>
                </a:cubicBezTo>
                <a:cubicBezTo>
                  <a:pt x="618" y="84"/>
                  <a:pt x="814" y="32"/>
                  <a:pt x="899" y="0"/>
                </a:cubicBezTo>
              </a:path>
            </a:pathLst>
          </a:custGeom>
          <a:noFill/>
          <a:ln w="38100" cap="flat" cmpd="sng">
            <a:solidFill>
              <a:schemeClr val="accent2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 sz="2160"/>
          </a:p>
        </p:txBody>
      </p:sp>
      <p:sp>
        <p:nvSpPr>
          <p:cNvPr id="17460" name="未知"/>
          <p:cNvSpPr/>
          <p:nvPr/>
        </p:nvSpPr>
        <p:spPr>
          <a:xfrm>
            <a:off x="7299960" y="2143126"/>
            <a:ext cx="1965960" cy="126492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5775" y="312130"/>
              </a:cxn>
              <a:cxn ang="0">
                <a:pos x="374287" y="605744"/>
              </a:cxn>
              <a:cxn ang="0">
                <a:pos x="678792" y="800164"/>
              </a:cxn>
              <a:cxn ang="0">
                <a:pos x="1076869" y="937713"/>
              </a:cxn>
              <a:cxn ang="0">
                <a:pos x="1638300" y="1054100"/>
              </a:cxn>
            </a:cxnLst>
            <a:pathLst>
              <a:path w="1033" h="797">
                <a:moveTo>
                  <a:pt x="0" y="0"/>
                </a:moveTo>
                <a:cubicBezTo>
                  <a:pt x="15" y="39"/>
                  <a:pt x="34" y="160"/>
                  <a:pt x="73" y="236"/>
                </a:cubicBezTo>
                <a:cubicBezTo>
                  <a:pt x="112" y="312"/>
                  <a:pt x="177" y="396"/>
                  <a:pt x="236" y="458"/>
                </a:cubicBezTo>
                <a:cubicBezTo>
                  <a:pt x="295" y="520"/>
                  <a:pt x="354" y="563"/>
                  <a:pt x="428" y="605"/>
                </a:cubicBezTo>
                <a:cubicBezTo>
                  <a:pt x="502" y="647"/>
                  <a:pt x="578" y="677"/>
                  <a:pt x="679" y="709"/>
                </a:cubicBezTo>
                <a:cubicBezTo>
                  <a:pt x="780" y="741"/>
                  <a:pt x="959" y="779"/>
                  <a:pt x="1033" y="797"/>
                </a:cubicBezTo>
              </a:path>
            </a:pathLst>
          </a:custGeom>
          <a:noFill/>
          <a:ln w="38100" cap="flat" cmpd="sng">
            <a:solidFill>
              <a:srgbClr val="FF33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 sz="2160"/>
          </a:p>
        </p:txBody>
      </p:sp>
      <p:sp>
        <p:nvSpPr>
          <p:cNvPr id="39988" name="Text Box 54"/>
          <p:cNvSpPr txBox="1"/>
          <p:nvPr/>
        </p:nvSpPr>
        <p:spPr>
          <a:xfrm>
            <a:off x="9505950" y="2558416"/>
            <a:ext cx="27432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80" i="1" dirty="0">
                <a:latin typeface="Times New Roman" panose="02020603050405020304" charset="0"/>
              </a:rPr>
              <a:t>x</a:t>
            </a:r>
            <a:endParaRPr lang="zh-CN" altLang="en-US" sz="2880" i="1" dirty="0">
              <a:latin typeface="Times New Roman" panose="02020603050405020304" charset="0"/>
            </a:endParaRPr>
          </a:p>
        </p:txBody>
      </p:sp>
      <p:sp>
        <p:nvSpPr>
          <p:cNvPr id="39989" name="Text Box 55"/>
          <p:cNvSpPr txBox="1"/>
          <p:nvPr/>
        </p:nvSpPr>
        <p:spPr>
          <a:xfrm>
            <a:off x="6671310" y="1872616"/>
            <a:ext cx="45720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80" i="1" dirty="0">
                <a:latin typeface="Times New Roman" panose="02020603050405020304" charset="0"/>
              </a:rPr>
              <a:t>y</a:t>
            </a:r>
            <a:endParaRPr lang="zh-CN" altLang="en-US" sz="2880" i="1" dirty="0">
              <a:latin typeface="Times New Roman" panose="02020603050405020304" charset="0"/>
            </a:endParaRPr>
          </a:p>
        </p:txBody>
      </p:sp>
      <p:sp>
        <p:nvSpPr>
          <p:cNvPr id="39990" name="Text Box 56"/>
          <p:cNvSpPr txBox="1"/>
          <p:nvPr/>
        </p:nvSpPr>
        <p:spPr>
          <a:xfrm>
            <a:off x="6762750" y="2710816"/>
            <a:ext cx="36576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80" i="1" dirty="0">
                <a:latin typeface="Times New Roman" panose="02020603050405020304" charset="0"/>
              </a:rPr>
              <a:t>o</a:t>
            </a:r>
            <a:endParaRPr lang="zh-CN" altLang="en-US" sz="2880" i="1" dirty="0">
              <a:latin typeface="Times New Roman" panose="02020603050405020304" charset="0"/>
            </a:endParaRPr>
          </a:p>
        </p:txBody>
      </p:sp>
      <p:sp>
        <p:nvSpPr>
          <p:cNvPr id="39991" name="Text Box 57"/>
          <p:cNvSpPr txBox="1"/>
          <p:nvPr/>
        </p:nvSpPr>
        <p:spPr>
          <a:xfrm>
            <a:off x="7494270" y="2406016"/>
            <a:ext cx="146304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80" dirty="0">
                <a:latin typeface="Times New Roman" panose="02020603050405020304" charset="0"/>
              </a:rPr>
              <a:t>（1, 0)</a:t>
            </a:r>
            <a:endParaRPr lang="zh-CN" altLang="en-US" sz="2880" dirty="0">
              <a:latin typeface="Times New Roman" panose="02020603050405020304" charset="0"/>
            </a:endParaRPr>
          </a:p>
        </p:txBody>
      </p:sp>
      <p:sp>
        <p:nvSpPr>
          <p:cNvPr id="39992" name="Line 58"/>
          <p:cNvSpPr/>
          <p:nvPr/>
        </p:nvSpPr>
        <p:spPr>
          <a:xfrm>
            <a:off x="7677150" y="2177416"/>
            <a:ext cx="0" cy="1447800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7466" name="Text Box 59"/>
          <p:cNvSpPr txBox="1"/>
          <p:nvPr/>
        </p:nvSpPr>
        <p:spPr>
          <a:xfrm>
            <a:off x="6355080" y="6092190"/>
            <a:ext cx="402336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solidFill>
                  <a:schemeClr val="accent2"/>
                </a:solidFill>
                <a:latin typeface="Times New Roman" panose="02020603050405020304" charset="0"/>
              </a:rPr>
              <a:t>(5)</a:t>
            </a:r>
            <a:r>
              <a:rPr lang="zh-CN" altLang="en-US" sz="2880" b="1" dirty="0">
                <a:solidFill>
                  <a:srgbClr val="FF3300"/>
                </a:solidFill>
                <a:latin typeface="Times New Roman" panose="02020603050405020304" charset="0"/>
              </a:rPr>
              <a:t>在(0,+∞)上是减函数</a:t>
            </a:r>
            <a:endParaRPr lang="zh-CN" altLang="en-US" sz="2880" b="1" dirty="0">
              <a:solidFill>
                <a:srgbClr val="FF3300"/>
              </a:solidFill>
              <a:latin typeface="Times New Roman" panose="02020603050405020304" charset="0"/>
            </a:endParaRPr>
          </a:p>
        </p:txBody>
      </p:sp>
      <p:sp>
        <p:nvSpPr>
          <p:cNvPr id="17467" name="Text Box 60"/>
          <p:cNvSpPr txBox="1"/>
          <p:nvPr/>
        </p:nvSpPr>
        <p:spPr>
          <a:xfrm>
            <a:off x="2381250" y="6092190"/>
            <a:ext cx="429768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solidFill>
                  <a:schemeClr val="accent2"/>
                </a:solidFill>
                <a:latin typeface="Times New Roman" panose="02020603050405020304" charset="0"/>
              </a:rPr>
              <a:t>(5)</a:t>
            </a:r>
            <a:r>
              <a:rPr lang="zh-CN" altLang="en-US" sz="2880" b="1" dirty="0">
                <a:latin typeface="Times New Roman" panose="02020603050405020304" charset="0"/>
              </a:rPr>
              <a:t> </a:t>
            </a:r>
            <a:r>
              <a:rPr lang="zh-CN" altLang="en-US" sz="2880" b="1" dirty="0">
                <a:solidFill>
                  <a:schemeClr val="accent2"/>
                </a:solidFill>
                <a:latin typeface="Times New Roman" panose="02020603050405020304" charset="0"/>
              </a:rPr>
              <a:t>在(0,+∞)上是增函数</a:t>
            </a:r>
            <a:endParaRPr lang="zh-CN" altLang="en-US" sz="2880" b="1" dirty="0">
              <a:solidFill>
                <a:schemeClr val="accent2"/>
              </a:solidFill>
              <a:latin typeface="Times New Roman" panose="02020603050405020304" charset="0"/>
            </a:endParaRPr>
          </a:p>
        </p:txBody>
      </p:sp>
      <p:sp>
        <p:nvSpPr>
          <p:cNvPr id="39995" name="Line 61"/>
          <p:cNvSpPr/>
          <p:nvPr/>
        </p:nvSpPr>
        <p:spPr>
          <a:xfrm flipV="1">
            <a:off x="4110990" y="2101216"/>
            <a:ext cx="0" cy="1524000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9996" name="矩形 17468"/>
          <p:cNvSpPr/>
          <p:nvPr/>
        </p:nvSpPr>
        <p:spPr>
          <a:xfrm>
            <a:off x="1171576" y="113030"/>
            <a:ext cx="3846830" cy="53403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p>
            <a:r>
              <a:rPr lang="zh-CN" altLang="en-US" sz="288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对数函数图象及其性质</a:t>
            </a:r>
            <a:endParaRPr lang="zh-CN" altLang="en-US" sz="2880" b="1" dirty="0">
              <a:solidFill>
                <a:srgbClr val="0000CC"/>
              </a:solidFill>
              <a:latin typeface="Times New Roman" panose="02020603050405020304" charset="0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5" grpId="0"/>
      <p:bldP spid="17446" grpId="0"/>
      <p:bldP spid="17447" grpId="0"/>
      <p:bldP spid="17449" grpId="0"/>
      <p:bldP spid="17450" grpId="0"/>
      <p:bldP spid="17466" grpId="0"/>
      <p:bldP spid="1746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2398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861060" y="372745"/>
            <a:ext cx="967105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四、基本初等函数、初等函数、复合函数和分段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5052"/>
          <a:stretch>
            <a:fillRect/>
          </a:stretch>
        </p:blipFill>
        <p:spPr>
          <a:xfrm>
            <a:off x="245745" y="1235075"/>
            <a:ext cx="11701145" cy="1788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44948" r="40082" b="23591"/>
          <a:stretch>
            <a:fillRect/>
          </a:stretch>
        </p:blipFill>
        <p:spPr>
          <a:xfrm>
            <a:off x="245745" y="3023235"/>
            <a:ext cx="7011035" cy="12515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76409"/>
          <a:stretch>
            <a:fillRect/>
          </a:stretch>
        </p:blipFill>
        <p:spPr>
          <a:xfrm>
            <a:off x="245745" y="4274820"/>
            <a:ext cx="11701145" cy="9385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59451" t="44948" b="23591"/>
          <a:stretch>
            <a:fillRect/>
          </a:stretch>
        </p:blipFill>
        <p:spPr>
          <a:xfrm>
            <a:off x="7202170" y="3023235"/>
            <a:ext cx="4744720" cy="125158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8" name="文本框 32771"/>
          <p:cNvSpPr txBox="1"/>
          <p:nvPr/>
        </p:nvSpPr>
        <p:spPr>
          <a:xfrm>
            <a:off x="2122170" y="1456690"/>
            <a:ext cx="6302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</a:rPr>
              <a:t>三角函数及其图象与性质</a:t>
            </a:r>
            <a:endParaRPr lang="zh-CN" altLang="en-US" sz="24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32773" name="图片 327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4540" y="2377441"/>
            <a:ext cx="7949566" cy="1870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文本框 32773"/>
          <p:cNvSpPr txBox="1"/>
          <p:nvPr/>
        </p:nvSpPr>
        <p:spPr>
          <a:xfrm>
            <a:off x="2036445" y="1917065"/>
            <a:ext cx="4499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latin typeface="Times New Roman" panose="02020603050405020304" charset="0"/>
              </a:rPr>
              <a:t>（</a:t>
            </a:r>
            <a:r>
              <a:rPr lang="en-US" altLang="zh-CN" sz="2400" b="1" dirty="0">
                <a:latin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</a:rPr>
              <a:t>）正弦函数 </a:t>
            </a:r>
            <a:r>
              <a:rPr lang="zh-CN" altLang="en-US" sz="2400" b="1" i="1" dirty="0">
                <a:latin typeface="Times New Roman" panose="02020603050405020304" charset="0"/>
              </a:rPr>
              <a:t>y</a:t>
            </a:r>
            <a:r>
              <a:rPr lang="zh-CN" altLang="en-US" sz="2400" b="1" dirty="0">
                <a:latin typeface="Times New Roman" panose="02020603050405020304" charset="0"/>
              </a:rPr>
              <a:t>=sin</a:t>
            </a:r>
            <a:r>
              <a:rPr lang="en-US" altLang="zh-CN" sz="2400" b="1" dirty="0">
                <a:latin typeface="Times New Roman" panose="02020603050405020304" charset="0"/>
              </a:rPr>
              <a:t> </a:t>
            </a:r>
            <a:r>
              <a:rPr lang="zh-CN" altLang="en-US" sz="2400" b="1" i="1" dirty="0">
                <a:latin typeface="Times New Roman" panose="02020603050405020304" charset="0"/>
              </a:rPr>
              <a:t>x</a:t>
            </a:r>
            <a:endParaRPr lang="zh-CN" altLang="en-US" sz="2400" b="1" i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32775" name="文本框 32774"/>
          <p:cNvSpPr txBox="1"/>
          <p:nvPr/>
        </p:nvSpPr>
        <p:spPr>
          <a:xfrm>
            <a:off x="2122170" y="4501516"/>
            <a:ext cx="4288156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Times New Roman" panose="02020603050405020304" charset="0"/>
              </a:rPr>
              <a:t>（</a:t>
            </a:r>
            <a:r>
              <a:rPr lang="en-US" altLang="zh-CN" sz="2400" b="1" dirty="0">
                <a:latin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</a:rPr>
              <a:t>）余弦函数 </a:t>
            </a:r>
            <a:r>
              <a:rPr lang="zh-CN" altLang="en-US" sz="2400" b="1" i="1" dirty="0">
                <a:latin typeface="Times New Roman" panose="02020603050405020304" charset="0"/>
              </a:rPr>
              <a:t>y</a:t>
            </a:r>
            <a:r>
              <a:rPr lang="zh-CN" altLang="en-US" sz="2400" b="1" dirty="0">
                <a:latin typeface="Times New Roman" panose="02020603050405020304" charset="0"/>
              </a:rPr>
              <a:t>=cos</a:t>
            </a:r>
            <a:r>
              <a:rPr lang="en-US" altLang="zh-CN" sz="3360" b="1" dirty="0">
                <a:latin typeface="Times New Roman" panose="02020603050405020304" charset="0"/>
              </a:rPr>
              <a:t> </a:t>
            </a:r>
            <a:r>
              <a:rPr lang="zh-CN" altLang="en-US" sz="3360" b="1" i="1" dirty="0">
                <a:latin typeface="Times New Roman" panose="02020603050405020304" charset="0"/>
              </a:rPr>
              <a:t>x</a:t>
            </a:r>
            <a:endParaRPr lang="zh-CN" altLang="en-US" sz="3360" b="1" i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pic>
        <p:nvPicPr>
          <p:cNvPr id="32776" name="图片 327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446" y="5109210"/>
            <a:ext cx="7949564" cy="151447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3430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880110" y="353060"/>
            <a:ext cx="963295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四、基本初等函数、初等函数、复合函数和分段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文本框 32771"/>
          <p:cNvSpPr txBox="1"/>
          <p:nvPr/>
        </p:nvSpPr>
        <p:spPr>
          <a:xfrm>
            <a:off x="2195195" y="934720"/>
            <a:ext cx="6302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4.</a:t>
            </a:r>
            <a:r>
              <a:rPr lang="zh-CN" alt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三角函数</a:t>
            </a:r>
            <a:endParaRPr lang="zh-CN" altLang="en-US" sz="2800" b="1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bldLvl="0"/>
      <p:bldP spid="32775" grpId="0" bldLvl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5" name="图片 33794" descr="0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56336" y="2310766"/>
            <a:ext cx="4665344" cy="3455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图片 33795" descr="0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528436" y="2383156"/>
            <a:ext cx="4232910" cy="3383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8" name="文本框 33797"/>
          <p:cNvSpPr txBox="1"/>
          <p:nvPr>
            <p:custDataLst>
              <p:tags r:id="rId5"/>
            </p:custDataLst>
          </p:nvPr>
        </p:nvSpPr>
        <p:spPr>
          <a:xfrm>
            <a:off x="963930" y="1518285"/>
            <a:ext cx="447738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360" b="1" dirty="0">
                <a:latin typeface="Times New Roman" panose="02020603050405020304" charset="0"/>
              </a:rPr>
              <a:t>（</a:t>
            </a:r>
            <a:r>
              <a:rPr lang="en-US" altLang="zh-CN" sz="3360" b="1" dirty="0">
                <a:latin typeface="Times New Roman" panose="02020603050405020304" charset="0"/>
              </a:rPr>
              <a:t>3</a:t>
            </a:r>
            <a:r>
              <a:rPr lang="zh-CN" altLang="en-US" sz="3360" b="1" dirty="0">
                <a:latin typeface="Times New Roman" panose="02020603050405020304" charset="0"/>
              </a:rPr>
              <a:t>）正切函数 </a:t>
            </a:r>
            <a:r>
              <a:rPr lang="zh-CN" altLang="en-US" sz="3360" b="1" i="1" dirty="0">
                <a:latin typeface="Times New Roman" panose="02020603050405020304" charset="0"/>
              </a:rPr>
              <a:t>y</a:t>
            </a:r>
            <a:r>
              <a:rPr lang="zh-CN" altLang="en-US" sz="3360" b="1" dirty="0">
                <a:latin typeface="Times New Roman" panose="02020603050405020304" charset="0"/>
              </a:rPr>
              <a:t>=tan</a:t>
            </a:r>
            <a:r>
              <a:rPr lang="en-US" altLang="zh-CN" sz="3360" b="1" dirty="0">
                <a:latin typeface="Times New Roman" panose="02020603050405020304" charset="0"/>
              </a:rPr>
              <a:t> </a:t>
            </a:r>
            <a:r>
              <a:rPr lang="zh-CN" altLang="en-US" sz="3360" b="1" i="1" dirty="0">
                <a:latin typeface="Times New Roman" panose="02020603050405020304" charset="0"/>
              </a:rPr>
              <a:t>x</a:t>
            </a:r>
            <a:endParaRPr lang="zh-CN" altLang="en-US" sz="3360" b="1" i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33799" name="文本框 33798"/>
          <p:cNvSpPr txBox="1"/>
          <p:nvPr>
            <p:custDataLst>
              <p:tags r:id="rId6"/>
            </p:custDataLst>
          </p:nvPr>
        </p:nvSpPr>
        <p:spPr>
          <a:xfrm>
            <a:off x="6404610" y="1583690"/>
            <a:ext cx="450977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360" b="1" dirty="0">
                <a:latin typeface="Times New Roman" panose="02020603050405020304" charset="0"/>
              </a:rPr>
              <a:t>（</a:t>
            </a:r>
            <a:r>
              <a:rPr lang="en-US" altLang="zh-CN" sz="3360" b="1" dirty="0">
                <a:latin typeface="Times New Roman" panose="02020603050405020304" charset="0"/>
              </a:rPr>
              <a:t>4</a:t>
            </a:r>
            <a:r>
              <a:rPr lang="zh-CN" altLang="en-US" sz="3360" b="1" dirty="0">
                <a:latin typeface="Times New Roman" panose="02020603050405020304" charset="0"/>
              </a:rPr>
              <a:t>）余切函数 </a:t>
            </a:r>
            <a:r>
              <a:rPr lang="zh-CN" altLang="en-US" sz="3360" b="1" i="1" dirty="0">
                <a:latin typeface="Times New Roman" panose="02020603050405020304" charset="0"/>
              </a:rPr>
              <a:t>y</a:t>
            </a:r>
            <a:r>
              <a:rPr lang="zh-CN" altLang="en-US" sz="3360" b="1" dirty="0">
                <a:latin typeface="Times New Roman" panose="02020603050405020304" charset="0"/>
              </a:rPr>
              <a:t>=</a:t>
            </a:r>
            <a:r>
              <a:rPr lang="en-US" altLang="zh-CN" sz="3360" b="1" dirty="0">
                <a:latin typeface="Times New Roman" panose="02020603050405020304" charset="0"/>
              </a:rPr>
              <a:t>cot </a:t>
            </a:r>
            <a:r>
              <a:rPr lang="zh-CN" altLang="en-US" sz="3360" b="1" i="1" dirty="0">
                <a:latin typeface="Times New Roman" panose="02020603050405020304" charset="0"/>
              </a:rPr>
              <a:t>x</a:t>
            </a:r>
            <a:r>
              <a:rPr lang="en-US" altLang="zh-CN" sz="3360" b="1" i="1" dirty="0">
                <a:latin typeface="Times New Roman" panose="02020603050405020304" charset="0"/>
              </a:rPr>
              <a:t> </a:t>
            </a:r>
            <a:endParaRPr lang="en-US" altLang="zh-CN" sz="3360" b="1" i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248774">
            <a:off x="353196" y="408949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889000" y="353060"/>
            <a:ext cx="962406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四、基本初等函数、初等函数、复合函数和分段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 bldLvl="0"/>
      <p:bldP spid="33799" grpId="0" bldLvl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375410" y="278130"/>
            <a:ext cx="25628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latin typeface="Times New Roman" panose="02020603050405020304" charset="0"/>
              </a:rPr>
              <a:t>（</a:t>
            </a:r>
            <a:r>
              <a:rPr lang="en-US" altLang="zh-CN" sz="2800" b="1" dirty="0">
                <a:latin typeface="Times New Roman" panose="02020603050405020304" charset="0"/>
              </a:rPr>
              <a:t>5</a:t>
            </a:r>
            <a:r>
              <a:rPr lang="zh-CN" altLang="en-US" sz="2800" b="1" dirty="0">
                <a:latin typeface="Times New Roman" panose="02020603050405020304" charset="0"/>
              </a:rPr>
              <a:t>）正割函数</a:t>
            </a:r>
            <a:endParaRPr lang="zh-CN" altLang="en-US" sz="2800" b="1" dirty="0"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73545" y="311151"/>
            <a:ext cx="2724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charset="0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charset="0"/>
                <a:sym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Times New Roman" panose="02020603050405020304" charset="0"/>
                <a:sym typeface="宋体" panose="02010600030101010101" pitchFamily="2" charset="-122"/>
              </a:rPr>
              <a:t>）余割</a:t>
            </a:r>
            <a:r>
              <a:rPr lang="zh-CN" altLang="en-US" sz="2800" b="1" dirty="0">
                <a:latin typeface="Times New Roman" panose="02020603050405020304" charset="0"/>
              </a:rPr>
              <a:t>函数 </a:t>
            </a:r>
            <a:endParaRPr lang="zh-CN" altLang="en-US" sz="2800" b="1" i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graphicFrame>
        <p:nvGraphicFramePr>
          <p:cNvPr id="6" name="对象 -2147481839"/>
          <p:cNvGraphicFramePr>
            <a:graphicFrameLocks noChangeAspect="1"/>
          </p:cNvGraphicFramePr>
          <p:nvPr/>
        </p:nvGraphicFramePr>
        <p:xfrm>
          <a:off x="1375410" y="954406"/>
          <a:ext cx="2956560" cy="821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" name="" r:id="rId1" imgW="1054100" imgH="393700" progId="Equation.3">
                  <p:embed/>
                </p:oleObj>
              </mc:Choice>
              <mc:Fallback>
                <p:oleObj name="" r:id="rId1" imgW="1054100" imgH="393700" progId="Equation.3">
                  <p:embed/>
                  <p:pic>
                    <p:nvPicPr>
                      <p:cNvPr id="0" name="图片 31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75410" y="954406"/>
                        <a:ext cx="2956560" cy="82105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836"/>
          <p:cNvGraphicFramePr>
            <a:graphicFrameLocks noChangeAspect="1"/>
          </p:cNvGraphicFramePr>
          <p:nvPr/>
        </p:nvGraphicFramePr>
        <p:xfrm>
          <a:off x="6854190" y="954406"/>
          <a:ext cx="2870836" cy="821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1" name="" r:id="rId3" imgW="1028700" imgH="393700" progId="Equation.3">
                  <p:embed/>
                </p:oleObj>
              </mc:Choice>
              <mc:Fallback>
                <p:oleObj name="" r:id="rId3" imgW="1028700" imgH="393700" progId="Equation.3">
                  <p:embed/>
                  <p:pic>
                    <p:nvPicPr>
                      <p:cNvPr id="0" name="图片 319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54190" y="954406"/>
                        <a:ext cx="2870836" cy="82105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" name="图片 12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5410" y="1809750"/>
            <a:ext cx="4067176" cy="352234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" name="图片 12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8436" y="1809750"/>
            <a:ext cx="4025264" cy="3341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102" name="矩形 40101"/>
          <p:cNvSpPr/>
          <p:nvPr/>
        </p:nvSpPr>
        <p:spPr>
          <a:xfrm>
            <a:off x="137796" y="5485130"/>
            <a:ext cx="1608455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120" b="1" dirty="0">
                <a:solidFill>
                  <a:srgbClr val="FF0000"/>
                </a:solidFill>
                <a:latin typeface="Times New Roman" panose="02020603050405020304" charset="0"/>
              </a:rPr>
              <a:t>定义域: </a:t>
            </a:r>
            <a:endParaRPr lang="zh-CN" altLang="en-US" sz="3120" b="1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0103" name="矩形 40102"/>
          <p:cNvSpPr/>
          <p:nvPr/>
        </p:nvSpPr>
        <p:spPr>
          <a:xfrm>
            <a:off x="551815" y="6068696"/>
            <a:ext cx="1111250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120" b="1" dirty="0">
                <a:solidFill>
                  <a:srgbClr val="FF0000"/>
                </a:solidFill>
                <a:latin typeface="Times New Roman" panose="02020603050405020304" charset="0"/>
              </a:rPr>
              <a:t>值域</a:t>
            </a:r>
            <a:r>
              <a:rPr lang="en-US" altLang="zh-CN" sz="3120" b="1" dirty="0">
                <a:solidFill>
                  <a:srgbClr val="FF0000"/>
                </a:solidFill>
                <a:latin typeface="Times New Roman" panose="02020603050405020304" charset="0"/>
              </a:rPr>
              <a:t>:</a:t>
            </a:r>
            <a:endParaRPr lang="en-US" altLang="zh-CN" sz="3120" b="1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888490" y="5332096"/>
          <a:ext cx="3339466" cy="8058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" name="" r:id="rId7" imgW="1358900" imgH="393700" progId="Equation.DSMT4">
                  <p:embed/>
                </p:oleObj>
              </mc:Choice>
              <mc:Fallback>
                <p:oleObj name="" r:id="rId7" imgW="1358900" imgH="393700" progId="Equation.DSMT4">
                  <p:embed/>
                  <p:pic>
                    <p:nvPicPr>
                      <p:cNvPr id="0" name="图片 319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88490" y="5332096"/>
                        <a:ext cx="3339466" cy="80581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6854190" y="5495926"/>
          <a:ext cx="3126106" cy="4781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3" name="" r:id="rId9" imgW="1104900" imgH="203200" progId="Equation.DSMT4">
                  <p:embed/>
                </p:oleObj>
              </mc:Choice>
              <mc:Fallback>
                <p:oleObj name="" r:id="rId9" imgW="1104900" imgH="203200" progId="Equation.DSMT4">
                  <p:embed/>
                  <p:pic>
                    <p:nvPicPr>
                      <p:cNvPr id="0" name="图片 319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54190" y="5495926"/>
                        <a:ext cx="3126106" cy="47815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1837"/>
          <p:cNvGraphicFramePr>
            <a:graphicFrameLocks noChangeAspect="1"/>
          </p:cNvGraphicFramePr>
          <p:nvPr/>
        </p:nvGraphicFramePr>
        <p:xfrm>
          <a:off x="6854191" y="6127751"/>
          <a:ext cx="1868804" cy="421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" name="" r:id="rId11" imgW="1079500" imgH="203200" progId="Equation.DSMT4">
                  <p:embed/>
                </p:oleObj>
              </mc:Choice>
              <mc:Fallback>
                <p:oleObj name="" r:id="rId11" imgW="1079500" imgH="203200" progId="Equation.DSMT4">
                  <p:embed/>
                  <p:pic>
                    <p:nvPicPr>
                      <p:cNvPr id="0" name="图片 319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54191" y="6127751"/>
                        <a:ext cx="1868804" cy="42100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1837"/>
          <p:cNvGraphicFramePr>
            <a:graphicFrameLocks noChangeAspect="1"/>
          </p:cNvGraphicFramePr>
          <p:nvPr/>
        </p:nvGraphicFramePr>
        <p:xfrm>
          <a:off x="1888491" y="6218556"/>
          <a:ext cx="1866900" cy="421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" name="" r:id="rId13" imgW="1079500" imgH="203200" progId="Equation.DSMT4">
                  <p:embed/>
                </p:oleObj>
              </mc:Choice>
              <mc:Fallback>
                <p:oleObj name="" r:id="rId13" imgW="1079500" imgH="203200" progId="Equation.DSMT4">
                  <p:embed/>
                  <p:pic>
                    <p:nvPicPr>
                      <p:cNvPr id="0" name="图片 318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88491" y="6218556"/>
                        <a:ext cx="1866900" cy="42100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0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0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40102" grpId="0"/>
      <p:bldP spid="4010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矩形 36865"/>
          <p:cNvSpPr/>
          <p:nvPr/>
        </p:nvSpPr>
        <p:spPr>
          <a:xfrm>
            <a:off x="1741805" y="106680"/>
            <a:ext cx="37960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en-US" altLang="zh-CN" sz="336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 5.</a:t>
            </a:r>
            <a:r>
              <a:rPr lang="zh-CN" altLang="en-US" sz="3360" b="1" dirty="0">
                <a:solidFill>
                  <a:srgbClr val="0000CC"/>
                </a:solidFill>
                <a:latin typeface="Times New Roman" panose="02020603050405020304" charset="0"/>
                <a:ea typeface="华文中宋" panose="02010600040101010101" pitchFamily="2" charset="-122"/>
                <a:sym typeface="Arial" panose="020B0604020202020204" pitchFamily="34" charset="0"/>
              </a:rPr>
              <a:t>反三角函数 </a:t>
            </a:r>
            <a:endParaRPr lang="zh-CN" altLang="en-US" sz="3360" b="1" dirty="0">
              <a:solidFill>
                <a:srgbClr val="0000CC"/>
              </a:solidFill>
              <a:latin typeface="Times New Roman" panose="02020603050405020304" charset="0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36867"/>
          <p:cNvGrpSpPr/>
          <p:nvPr/>
        </p:nvGrpSpPr>
        <p:grpSpPr>
          <a:xfrm>
            <a:off x="1257300" y="1626870"/>
            <a:ext cx="10191750" cy="3714750"/>
            <a:chOff x="0" y="0"/>
            <a:chExt cx="5350" cy="2340"/>
          </a:xfrm>
        </p:grpSpPr>
        <p:grpSp>
          <p:nvGrpSpPr>
            <p:cNvPr id="58395" name="组合 36868"/>
            <p:cNvGrpSpPr/>
            <p:nvPr/>
          </p:nvGrpSpPr>
          <p:grpSpPr>
            <a:xfrm>
              <a:off x="0" y="0"/>
              <a:ext cx="5350" cy="2340"/>
              <a:chOff x="0" y="0"/>
              <a:chExt cx="5350" cy="2340"/>
            </a:xfrm>
          </p:grpSpPr>
          <p:sp>
            <p:nvSpPr>
              <p:cNvPr id="58402" name="直接连接符 36869"/>
              <p:cNvSpPr/>
              <p:nvPr/>
            </p:nvSpPr>
            <p:spPr>
              <a:xfrm>
                <a:off x="0" y="1236"/>
                <a:ext cx="528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58403" name="直接连接符 36870"/>
              <p:cNvSpPr/>
              <p:nvPr/>
            </p:nvSpPr>
            <p:spPr>
              <a:xfrm flipV="1">
                <a:off x="1872" y="180"/>
                <a:ext cx="0" cy="216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58404" name="文本框 36871"/>
              <p:cNvSpPr txBox="1"/>
              <p:nvPr/>
            </p:nvSpPr>
            <p:spPr>
              <a:xfrm>
                <a:off x="5126" y="864"/>
                <a:ext cx="224" cy="4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en-US" altLang="zh-CN" sz="3840" b="1" i="1" dirty="0">
                    <a:latin typeface="Times New Roman" panose="02020603050405020304" charset="0"/>
                  </a:rPr>
                  <a:t>x</a:t>
                </a:r>
                <a:endParaRPr lang="en-US" altLang="zh-CN" sz="3840" b="1" i="1" dirty="0">
                  <a:latin typeface="Times New Roman" panose="02020603050405020304" charset="0"/>
                </a:endParaRPr>
              </a:p>
            </p:txBody>
          </p:sp>
          <p:sp>
            <p:nvSpPr>
              <p:cNvPr id="58405" name="文本框 36872"/>
              <p:cNvSpPr txBox="1"/>
              <p:nvPr/>
            </p:nvSpPr>
            <p:spPr>
              <a:xfrm>
                <a:off x="1910" y="0"/>
                <a:ext cx="210" cy="4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en-US" altLang="zh-CN" sz="3840" b="1" i="1" dirty="0">
                    <a:latin typeface="Times New Roman" panose="02020603050405020304" charset="0"/>
                  </a:rPr>
                  <a:t>y</a:t>
                </a:r>
                <a:endParaRPr lang="en-US" altLang="zh-CN" sz="3840" b="1" i="1" dirty="0">
                  <a:latin typeface="Times New Roman" panose="02020603050405020304" charset="0"/>
                </a:endParaRPr>
              </a:p>
            </p:txBody>
          </p:sp>
          <p:sp>
            <p:nvSpPr>
              <p:cNvPr id="58406" name="文本框 36873"/>
              <p:cNvSpPr txBox="1"/>
              <p:nvPr/>
            </p:nvSpPr>
            <p:spPr>
              <a:xfrm>
                <a:off x="1632" y="1140"/>
                <a:ext cx="224" cy="4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en-US" altLang="zh-CN" sz="3840" b="1" dirty="0">
                    <a:latin typeface="Times New Roman" panose="02020603050405020304" charset="0"/>
                  </a:rPr>
                  <a:t>o</a:t>
                </a:r>
                <a:endParaRPr lang="en-US" altLang="zh-CN" sz="3840" b="1" dirty="0">
                  <a:latin typeface="Times New Roman" panose="02020603050405020304" charset="0"/>
                </a:endParaRPr>
              </a:p>
            </p:txBody>
          </p:sp>
          <p:sp>
            <p:nvSpPr>
              <p:cNvPr id="58407" name="文本框 36874"/>
              <p:cNvSpPr txBox="1"/>
              <p:nvPr/>
            </p:nvSpPr>
            <p:spPr>
              <a:xfrm>
                <a:off x="96" y="1236"/>
                <a:ext cx="634" cy="3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80" b="1" dirty="0">
                    <a:latin typeface="Times New Roman" panose="02020603050405020304" charset="0"/>
                  </a:rPr>
                  <a:t>-2</a:t>
                </a:r>
                <a:r>
                  <a:rPr lang="en-US" altLang="zh-CN" sz="2880" b="1" dirty="0">
                    <a:latin typeface="Times New Roman" panose="02020603050405020304" charset="0"/>
                    <a:sym typeface="Symbol" panose="05050102010706020507" pitchFamily="18" charset="2"/>
                  </a:rPr>
                  <a:t></a:t>
                </a:r>
                <a:endParaRPr lang="en-US" altLang="zh-CN" sz="2880" b="1" dirty="0">
                  <a:latin typeface="Times New Roman" panose="02020603050405020304" charset="0"/>
                </a:endParaRPr>
              </a:p>
            </p:txBody>
          </p:sp>
          <p:sp>
            <p:nvSpPr>
              <p:cNvPr id="58408" name="文本框 36875"/>
              <p:cNvSpPr txBox="1"/>
              <p:nvPr/>
            </p:nvSpPr>
            <p:spPr>
              <a:xfrm>
                <a:off x="912" y="1236"/>
                <a:ext cx="576" cy="3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80" b="1" dirty="0">
                    <a:latin typeface="Times New Roman" panose="02020603050405020304" charset="0"/>
                  </a:rPr>
                  <a:t>-</a:t>
                </a:r>
                <a:r>
                  <a:rPr lang="en-US" altLang="zh-CN" sz="2880" b="1" dirty="0">
                    <a:latin typeface="Times New Roman" panose="02020603050405020304" charset="0"/>
                    <a:sym typeface="Symbol" panose="05050102010706020507" pitchFamily="18" charset="2"/>
                  </a:rPr>
                  <a:t></a:t>
                </a:r>
                <a:endParaRPr lang="en-US" altLang="zh-CN" sz="2880" b="1" dirty="0">
                  <a:latin typeface="Times New Roman" panose="02020603050405020304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58409" name="矩形 36876"/>
              <p:cNvSpPr/>
              <p:nvPr/>
            </p:nvSpPr>
            <p:spPr>
              <a:xfrm>
                <a:off x="2496" y="1236"/>
                <a:ext cx="202" cy="3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en-US" altLang="zh-CN" sz="2880" b="1" dirty="0">
                    <a:latin typeface="Times New Roman" panose="02020603050405020304" charset="0"/>
                    <a:sym typeface="Symbol" panose="05050102010706020507" pitchFamily="18" charset="2"/>
                  </a:rPr>
                  <a:t></a:t>
                </a:r>
                <a:endParaRPr lang="en-US" altLang="zh-CN" sz="2880" b="1" dirty="0">
                  <a:latin typeface="Times New Roman" panose="02020603050405020304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58410" name="矩形 36877"/>
              <p:cNvSpPr/>
              <p:nvPr/>
            </p:nvSpPr>
            <p:spPr>
              <a:xfrm>
                <a:off x="3312" y="1236"/>
                <a:ext cx="298" cy="3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en-US" altLang="zh-CN" sz="2880" b="1" dirty="0">
                    <a:latin typeface="Times New Roman" panose="02020603050405020304" charset="0"/>
                    <a:sym typeface="Symbol" panose="05050102010706020507" pitchFamily="18" charset="2"/>
                  </a:rPr>
                  <a:t>2</a:t>
                </a:r>
                <a:endParaRPr lang="en-US" altLang="zh-CN" sz="2880" b="1" dirty="0">
                  <a:latin typeface="Times New Roman" panose="02020603050405020304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58411" name="矩形 36878"/>
              <p:cNvSpPr/>
              <p:nvPr/>
            </p:nvSpPr>
            <p:spPr>
              <a:xfrm>
                <a:off x="3984" y="1236"/>
                <a:ext cx="298" cy="3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en-US" altLang="zh-CN" sz="2880" b="1" dirty="0">
                    <a:latin typeface="Times New Roman" panose="02020603050405020304" charset="0"/>
                    <a:sym typeface="Symbol" panose="05050102010706020507" pitchFamily="18" charset="2"/>
                  </a:rPr>
                  <a:t>3</a:t>
                </a:r>
                <a:endParaRPr lang="en-US" altLang="zh-CN" sz="2880" b="1" dirty="0">
                  <a:latin typeface="Times New Roman" panose="02020603050405020304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58412" name="矩形 36879"/>
              <p:cNvSpPr/>
              <p:nvPr/>
            </p:nvSpPr>
            <p:spPr>
              <a:xfrm>
                <a:off x="4866" y="1188"/>
                <a:ext cx="298" cy="3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en-US" altLang="zh-CN" sz="2880" b="1" dirty="0">
                    <a:latin typeface="Times New Roman" panose="02020603050405020304" charset="0"/>
                    <a:sym typeface="Symbol" panose="05050102010706020507" pitchFamily="18" charset="2"/>
                  </a:rPr>
                  <a:t>4</a:t>
                </a:r>
                <a:endParaRPr lang="en-US" altLang="zh-CN" sz="2880" b="1" dirty="0">
                  <a:latin typeface="Times New Roman" panose="02020603050405020304" charset="0"/>
                  <a:sym typeface="Symbol" panose="05050102010706020507" pitchFamily="18" charset="2"/>
                </a:endParaRPr>
              </a:p>
            </p:txBody>
          </p:sp>
        </p:grpSp>
        <p:sp>
          <p:nvSpPr>
            <p:cNvPr id="58396" name="文本框 36880"/>
            <p:cNvSpPr txBox="1"/>
            <p:nvPr/>
          </p:nvSpPr>
          <p:spPr>
            <a:xfrm>
              <a:off x="2544" y="890"/>
              <a:ext cx="240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7200" b="1" dirty="0">
                  <a:latin typeface="Times New Roman" panose="02020603050405020304" charset="0"/>
                </a:rPr>
                <a:t>·</a:t>
              </a:r>
              <a:endParaRPr lang="en-US" altLang="zh-CN" sz="7200" b="1" dirty="0">
                <a:latin typeface="Times New Roman" panose="02020603050405020304" charset="0"/>
              </a:endParaRPr>
            </a:p>
          </p:txBody>
        </p:sp>
        <p:sp>
          <p:nvSpPr>
            <p:cNvPr id="58397" name="文本框 36881"/>
            <p:cNvSpPr txBox="1"/>
            <p:nvPr/>
          </p:nvSpPr>
          <p:spPr>
            <a:xfrm>
              <a:off x="3264" y="900"/>
              <a:ext cx="240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7200" b="1" dirty="0">
                  <a:latin typeface="Times New Roman" panose="02020603050405020304" charset="0"/>
                </a:rPr>
                <a:t>·</a:t>
              </a:r>
              <a:endParaRPr lang="en-US" altLang="zh-CN" sz="7200" b="1" dirty="0">
                <a:latin typeface="Times New Roman" panose="02020603050405020304" charset="0"/>
              </a:endParaRPr>
            </a:p>
          </p:txBody>
        </p:sp>
        <p:sp>
          <p:nvSpPr>
            <p:cNvPr id="58398" name="文本框 36882"/>
            <p:cNvSpPr txBox="1"/>
            <p:nvPr/>
          </p:nvSpPr>
          <p:spPr>
            <a:xfrm>
              <a:off x="4080" y="900"/>
              <a:ext cx="240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7200" b="1" dirty="0">
                  <a:latin typeface="Times New Roman" panose="02020603050405020304" charset="0"/>
                </a:rPr>
                <a:t>·</a:t>
              </a:r>
              <a:endParaRPr lang="en-US" altLang="zh-CN" sz="7200" b="1" dirty="0">
                <a:latin typeface="Times New Roman" panose="02020603050405020304" charset="0"/>
              </a:endParaRPr>
            </a:p>
          </p:txBody>
        </p:sp>
        <p:sp>
          <p:nvSpPr>
            <p:cNvPr id="58399" name="文本框 36883"/>
            <p:cNvSpPr txBox="1"/>
            <p:nvPr/>
          </p:nvSpPr>
          <p:spPr>
            <a:xfrm>
              <a:off x="4800" y="900"/>
              <a:ext cx="240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7200" b="1" dirty="0">
                  <a:latin typeface="Times New Roman" panose="02020603050405020304" charset="0"/>
                </a:rPr>
                <a:t>·</a:t>
              </a:r>
              <a:endParaRPr lang="en-US" altLang="zh-CN" sz="7200" b="1" dirty="0">
                <a:latin typeface="Times New Roman" panose="02020603050405020304" charset="0"/>
              </a:endParaRPr>
            </a:p>
          </p:txBody>
        </p:sp>
        <p:sp>
          <p:nvSpPr>
            <p:cNvPr id="58400" name="文本框 36884"/>
            <p:cNvSpPr txBox="1"/>
            <p:nvPr/>
          </p:nvSpPr>
          <p:spPr>
            <a:xfrm>
              <a:off x="1008" y="900"/>
              <a:ext cx="240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7200" b="1" dirty="0">
                  <a:latin typeface="Times New Roman" panose="02020603050405020304" charset="0"/>
                </a:rPr>
                <a:t>·</a:t>
              </a:r>
              <a:endParaRPr lang="en-US" altLang="zh-CN" sz="7200" b="1" dirty="0">
                <a:latin typeface="Times New Roman" panose="02020603050405020304" charset="0"/>
              </a:endParaRPr>
            </a:p>
          </p:txBody>
        </p:sp>
        <p:sp>
          <p:nvSpPr>
            <p:cNvPr id="58401" name="文本框 36885"/>
            <p:cNvSpPr txBox="1"/>
            <p:nvPr/>
          </p:nvSpPr>
          <p:spPr>
            <a:xfrm>
              <a:off x="192" y="900"/>
              <a:ext cx="240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7200" b="1" dirty="0">
                  <a:latin typeface="Times New Roman" panose="02020603050405020304" charset="0"/>
                </a:rPr>
                <a:t>·</a:t>
              </a:r>
              <a:endParaRPr lang="en-US" altLang="zh-CN" sz="7200" b="1" dirty="0">
                <a:latin typeface="Times New Roman" panose="02020603050405020304" charset="0"/>
              </a:endParaRPr>
            </a:p>
          </p:txBody>
        </p:sp>
      </p:grpSp>
      <p:sp>
        <p:nvSpPr>
          <p:cNvPr id="36887" name="直接连接符 36886"/>
          <p:cNvSpPr/>
          <p:nvPr/>
        </p:nvSpPr>
        <p:spPr>
          <a:xfrm>
            <a:off x="1602106" y="2651760"/>
            <a:ext cx="9509760" cy="0"/>
          </a:xfrm>
          <a:prstGeom prst="line">
            <a:avLst/>
          </a:prstGeom>
          <a:ln w="38100" cap="flat" cmpd="sng">
            <a:solidFill>
              <a:srgbClr val="CC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6888" name="任意多边形 36887"/>
          <p:cNvSpPr/>
          <p:nvPr/>
        </p:nvSpPr>
        <p:spPr>
          <a:xfrm>
            <a:off x="1861186" y="2707006"/>
            <a:ext cx="2926080" cy="1752600"/>
          </a:xfrm>
          <a:custGeom>
            <a:avLst/>
            <a:gdLst/>
            <a:ahLst/>
            <a:cxnLst>
              <a:cxn ang="0">
                <a:pos x="0" y="730250"/>
              </a:cxn>
              <a:cxn ang="0">
                <a:pos x="304800" y="228203"/>
              </a:cxn>
              <a:cxn ang="0">
                <a:pos x="609600" y="0"/>
              </a:cxn>
              <a:cxn ang="0">
                <a:pos x="914400" y="228203"/>
              </a:cxn>
              <a:cxn ang="0">
                <a:pos x="1219200" y="684609"/>
              </a:cxn>
              <a:cxn ang="0">
                <a:pos x="1524000" y="1232297"/>
              </a:cxn>
              <a:cxn ang="0">
                <a:pos x="1828800" y="1460500"/>
              </a:cxn>
              <a:cxn ang="0">
                <a:pos x="2133600" y="1232297"/>
              </a:cxn>
              <a:cxn ang="0">
                <a:pos x="2438400" y="730250"/>
              </a:cxn>
            </a:cxnLst>
            <a:pathLst>
              <a:path w="1536" h="1536">
                <a:moveTo>
                  <a:pt x="0" y="768"/>
                </a:moveTo>
                <a:cubicBezTo>
                  <a:pt x="64" y="568"/>
                  <a:pt x="128" y="368"/>
                  <a:pt x="192" y="240"/>
                </a:cubicBezTo>
                <a:cubicBezTo>
                  <a:pt x="256" y="112"/>
                  <a:pt x="320" y="0"/>
                  <a:pt x="384" y="0"/>
                </a:cubicBezTo>
                <a:cubicBezTo>
                  <a:pt x="448" y="0"/>
                  <a:pt x="512" y="120"/>
                  <a:pt x="576" y="240"/>
                </a:cubicBezTo>
                <a:cubicBezTo>
                  <a:pt x="640" y="360"/>
                  <a:pt x="704" y="544"/>
                  <a:pt x="768" y="720"/>
                </a:cubicBezTo>
                <a:cubicBezTo>
                  <a:pt x="832" y="896"/>
                  <a:pt x="896" y="1160"/>
                  <a:pt x="960" y="1296"/>
                </a:cubicBezTo>
                <a:cubicBezTo>
                  <a:pt x="1024" y="1432"/>
                  <a:pt x="1088" y="1536"/>
                  <a:pt x="1152" y="1536"/>
                </a:cubicBezTo>
                <a:cubicBezTo>
                  <a:pt x="1216" y="1536"/>
                  <a:pt x="1280" y="1424"/>
                  <a:pt x="1344" y="1296"/>
                </a:cubicBezTo>
                <a:cubicBezTo>
                  <a:pt x="1408" y="1168"/>
                  <a:pt x="1504" y="856"/>
                  <a:pt x="1536" y="768"/>
                </a:cubicBezTo>
              </a:path>
            </a:pathLst>
          </a:custGeom>
          <a:noFill/>
          <a:ln w="76200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160"/>
          </a:p>
        </p:txBody>
      </p:sp>
      <p:sp>
        <p:nvSpPr>
          <p:cNvPr id="36889" name="任意多边形 36888"/>
          <p:cNvSpPr/>
          <p:nvPr/>
        </p:nvSpPr>
        <p:spPr>
          <a:xfrm>
            <a:off x="4800600" y="2707006"/>
            <a:ext cx="2849880" cy="1752600"/>
          </a:xfrm>
          <a:custGeom>
            <a:avLst/>
            <a:gdLst/>
            <a:ahLst/>
            <a:cxnLst>
              <a:cxn ang="0">
                <a:pos x="0" y="730250"/>
              </a:cxn>
              <a:cxn ang="0">
                <a:pos x="296863" y="228203"/>
              </a:cxn>
              <a:cxn ang="0">
                <a:pos x="593725" y="0"/>
              </a:cxn>
              <a:cxn ang="0">
                <a:pos x="890588" y="228203"/>
              </a:cxn>
              <a:cxn ang="0">
                <a:pos x="1187450" y="684609"/>
              </a:cxn>
              <a:cxn ang="0">
                <a:pos x="1484313" y="1232297"/>
              </a:cxn>
              <a:cxn ang="0">
                <a:pos x="1781175" y="1460500"/>
              </a:cxn>
              <a:cxn ang="0">
                <a:pos x="2078038" y="1232297"/>
              </a:cxn>
              <a:cxn ang="0">
                <a:pos x="2374900" y="730250"/>
              </a:cxn>
            </a:cxnLst>
            <a:pathLst>
              <a:path w="1536" h="1536">
                <a:moveTo>
                  <a:pt x="0" y="768"/>
                </a:moveTo>
                <a:cubicBezTo>
                  <a:pt x="64" y="568"/>
                  <a:pt x="128" y="368"/>
                  <a:pt x="192" y="240"/>
                </a:cubicBezTo>
                <a:cubicBezTo>
                  <a:pt x="256" y="112"/>
                  <a:pt x="320" y="0"/>
                  <a:pt x="384" y="0"/>
                </a:cubicBezTo>
                <a:cubicBezTo>
                  <a:pt x="448" y="0"/>
                  <a:pt x="512" y="120"/>
                  <a:pt x="576" y="240"/>
                </a:cubicBezTo>
                <a:cubicBezTo>
                  <a:pt x="640" y="360"/>
                  <a:pt x="704" y="544"/>
                  <a:pt x="768" y="720"/>
                </a:cubicBezTo>
                <a:cubicBezTo>
                  <a:pt x="832" y="896"/>
                  <a:pt x="896" y="1160"/>
                  <a:pt x="960" y="1296"/>
                </a:cubicBezTo>
                <a:cubicBezTo>
                  <a:pt x="1024" y="1432"/>
                  <a:pt x="1088" y="1536"/>
                  <a:pt x="1152" y="1536"/>
                </a:cubicBezTo>
                <a:cubicBezTo>
                  <a:pt x="1216" y="1536"/>
                  <a:pt x="1280" y="1424"/>
                  <a:pt x="1344" y="1296"/>
                </a:cubicBezTo>
                <a:cubicBezTo>
                  <a:pt x="1408" y="1168"/>
                  <a:pt x="1504" y="856"/>
                  <a:pt x="1536" y="768"/>
                </a:cubicBezTo>
              </a:path>
            </a:pathLst>
          </a:custGeom>
          <a:noFill/>
          <a:ln w="76200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160"/>
          </a:p>
        </p:txBody>
      </p:sp>
      <p:sp>
        <p:nvSpPr>
          <p:cNvPr id="36890" name="任意多边形 36889"/>
          <p:cNvSpPr/>
          <p:nvPr/>
        </p:nvSpPr>
        <p:spPr>
          <a:xfrm rot="-168018">
            <a:off x="7650480" y="2708910"/>
            <a:ext cx="2939416" cy="1752600"/>
          </a:xfrm>
          <a:custGeom>
            <a:avLst/>
            <a:gdLst/>
            <a:ahLst/>
            <a:cxnLst>
              <a:cxn ang="0">
                <a:pos x="0" y="730250"/>
              </a:cxn>
              <a:cxn ang="0">
                <a:pos x="306189" y="228203"/>
              </a:cxn>
              <a:cxn ang="0">
                <a:pos x="612378" y="0"/>
              </a:cxn>
              <a:cxn ang="0">
                <a:pos x="918567" y="228203"/>
              </a:cxn>
              <a:cxn ang="0">
                <a:pos x="1224757" y="684609"/>
              </a:cxn>
              <a:cxn ang="0">
                <a:pos x="1530946" y="1232297"/>
              </a:cxn>
              <a:cxn ang="0">
                <a:pos x="1837135" y="1460500"/>
              </a:cxn>
              <a:cxn ang="0">
                <a:pos x="2143324" y="1232297"/>
              </a:cxn>
              <a:cxn ang="0">
                <a:pos x="2449513" y="730250"/>
              </a:cxn>
            </a:cxnLst>
            <a:pathLst>
              <a:path w="1536" h="1536">
                <a:moveTo>
                  <a:pt x="0" y="768"/>
                </a:moveTo>
                <a:cubicBezTo>
                  <a:pt x="64" y="568"/>
                  <a:pt x="128" y="368"/>
                  <a:pt x="192" y="240"/>
                </a:cubicBezTo>
                <a:cubicBezTo>
                  <a:pt x="256" y="112"/>
                  <a:pt x="320" y="0"/>
                  <a:pt x="384" y="0"/>
                </a:cubicBezTo>
                <a:cubicBezTo>
                  <a:pt x="448" y="0"/>
                  <a:pt x="512" y="120"/>
                  <a:pt x="576" y="240"/>
                </a:cubicBezTo>
                <a:cubicBezTo>
                  <a:pt x="640" y="360"/>
                  <a:pt x="704" y="544"/>
                  <a:pt x="768" y="720"/>
                </a:cubicBezTo>
                <a:cubicBezTo>
                  <a:pt x="832" y="896"/>
                  <a:pt x="896" y="1160"/>
                  <a:pt x="960" y="1296"/>
                </a:cubicBezTo>
                <a:cubicBezTo>
                  <a:pt x="1024" y="1432"/>
                  <a:pt x="1088" y="1536"/>
                  <a:pt x="1152" y="1536"/>
                </a:cubicBezTo>
                <a:cubicBezTo>
                  <a:pt x="1216" y="1536"/>
                  <a:pt x="1280" y="1424"/>
                  <a:pt x="1344" y="1296"/>
                </a:cubicBezTo>
                <a:cubicBezTo>
                  <a:pt x="1408" y="1168"/>
                  <a:pt x="1504" y="856"/>
                  <a:pt x="1536" y="768"/>
                </a:cubicBezTo>
              </a:path>
            </a:pathLst>
          </a:custGeom>
          <a:noFill/>
          <a:ln w="76200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160"/>
          </a:p>
        </p:txBody>
      </p:sp>
      <p:sp>
        <p:nvSpPr>
          <p:cNvPr id="36891" name="直接连接符 36890"/>
          <p:cNvSpPr/>
          <p:nvPr/>
        </p:nvSpPr>
        <p:spPr>
          <a:xfrm>
            <a:off x="1516380" y="4552950"/>
            <a:ext cx="9875520" cy="0"/>
          </a:xfrm>
          <a:prstGeom prst="line">
            <a:avLst/>
          </a:prstGeom>
          <a:ln w="38100" cap="flat" cmpd="sng">
            <a:solidFill>
              <a:srgbClr val="CC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6892" name="文本框 36891"/>
          <p:cNvSpPr txBox="1"/>
          <p:nvPr/>
        </p:nvSpPr>
        <p:spPr>
          <a:xfrm>
            <a:off x="4453890" y="2346960"/>
            <a:ext cx="426720" cy="6819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840" b="1" dirty="0">
                <a:latin typeface="Times New Roman" panose="02020603050405020304" charset="0"/>
              </a:rPr>
              <a:t>1</a:t>
            </a:r>
            <a:endParaRPr lang="en-US" altLang="zh-CN" sz="3840" b="1" dirty="0">
              <a:latin typeface="Times New Roman" panose="02020603050405020304" charset="0"/>
            </a:endParaRPr>
          </a:p>
        </p:txBody>
      </p:sp>
      <p:sp>
        <p:nvSpPr>
          <p:cNvPr id="36893" name="文本框 36892"/>
          <p:cNvSpPr txBox="1"/>
          <p:nvPr/>
        </p:nvSpPr>
        <p:spPr>
          <a:xfrm>
            <a:off x="4280536" y="4219576"/>
            <a:ext cx="1436370" cy="681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840" b="1" dirty="0">
                <a:latin typeface="Times New Roman" panose="02020603050405020304" charset="0"/>
              </a:rPr>
              <a:t>-1</a:t>
            </a:r>
            <a:endParaRPr lang="en-US" altLang="zh-CN" sz="3840" b="1" dirty="0">
              <a:latin typeface="Times New Roman" panose="02020603050405020304" charset="0"/>
            </a:endParaRPr>
          </a:p>
        </p:txBody>
      </p:sp>
      <p:grpSp>
        <p:nvGrpSpPr>
          <p:cNvPr id="58380" name="组合 36893"/>
          <p:cNvGrpSpPr/>
          <p:nvPr/>
        </p:nvGrpSpPr>
        <p:grpSpPr>
          <a:xfrm>
            <a:off x="1516380" y="723900"/>
            <a:ext cx="9418320" cy="646449"/>
            <a:chOff x="0" y="0"/>
            <a:chExt cx="12360" cy="1019"/>
          </a:xfrm>
        </p:grpSpPr>
        <p:sp>
          <p:nvSpPr>
            <p:cNvPr id="58393" name="文本框 36894"/>
            <p:cNvSpPr txBox="1"/>
            <p:nvPr/>
          </p:nvSpPr>
          <p:spPr>
            <a:xfrm>
              <a:off x="0" y="61"/>
              <a:ext cx="12360" cy="9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360" b="1" dirty="0">
                  <a:latin typeface="Times New Roman" panose="02020603050405020304" charset="0"/>
                </a:rPr>
                <a:t>   </a:t>
              </a:r>
              <a:r>
                <a:rPr lang="zh-CN" altLang="en-US" sz="3360" b="1" dirty="0">
                  <a:latin typeface="Times New Roman" panose="02020603050405020304" charset="0"/>
                </a:rPr>
                <a:t>正弦函数                                有反函数吗？</a:t>
              </a:r>
              <a:endParaRPr lang="zh-CN" altLang="en-US" sz="3360" b="1" dirty="0">
                <a:latin typeface="Times New Roman" panose="02020603050405020304" charset="0"/>
              </a:endParaRPr>
            </a:p>
          </p:txBody>
        </p:sp>
        <p:graphicFrame>
          <p:nvGraphicFramePr>
            <p:cNvPr id="58394" name="对象 36895"/>
            <p:cNvGraphicFramePr>
              <a:graphicFrameLocks noChangeAspect="1"/>
            </p:cNvGraphicFramePr>
            <p:nvPr/>
          </p:nvGraphicFramePr>
          <p:xfrm>
            <a:off x="2947" y="0"/>
            <a:ext cx="4082" cy="9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66" name="" r:id="rId1" imgW="1005205" imgH="203835" progId="Equation.3">
                    <p:embed/>
                  </p:oleObj>
                </mc:Choice>
                <mc:Fallback>
                  <p:oleObj name="" r:id="rId1" imgW="1005205" imgH="203835" progId="Equation.3">
                    <p:embed/>
                    <p:pic>
                      <p:nvPicPr>
                        <p:cNvPr id="0" name="图片 326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947" y="0"/>
                          <a:ext cx="4082" cy="9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36896"/>
          <p:cNvGrpSpPr/>
          <p:nvPr/>
        </p:nvGrpSpPr>
        <p:grpSpPr>
          <a:xfrm>
            <a:off x="3676650" y="2707006"/>
            <a:ext cx="2160270" cy="1800224"/>
            <a:chOff x="0" y="0"/>
            <a:chExt cx="1126" cy="1134"/>
          </a:xfrm>
        </p:grpSpPr>
        <p:sp>
          <p:nvSpPr>
            <p:cNvPr id="58387" name="直接连接符 36897"/>
            <p:cNvSpPr/>
            <p:nvPr/>
          </p:nvSpPr>
          <p:spPr>
            <a:xfrm>
              <a:off x="970" y="0"/>
              <a:ext cx="0" cy="59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8388" name="直接连接符 36898"/>
            <p:cNvSpPr/>
            <p:nvPr/>
          </p:nvSpPr>
          <p:spPr>
            <a:xfrm>
              <a:off x="188" y="537"/>
              <a:ext cx="0" cy="59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grpSp>
          <p:nvGrpSpPr>
            <p:cNvPr id="58389" name="组合 36899"/>
            <p:cNvGrpSpPr/>
            <p:nvPr/>
          </p:nvGrpSpPr>
          <p:grpSpPr>
            <a:xfrm>
              <a:off x="0" y="0"/>
              <a:ext cx="1126" cy="1134"/>
              <a:chOff x="0" y="0"/>
              <a:chExt cx="1126" cy="1134"/>
            </a:xfrm>
          </p:grpSpPr>
          <p:sp>
            <p:nvSpPr>
              <p:cNvPr id="58390" name="任意多边形 36900"/>
              <p:cNvSpPr/>
              <p:nvPr/>
            </p:nvSpPr>
            <p:spPr>
              <a:xfrm>
                <a:off x="182" y="0"/>
                <a:ext cx="816" cy="1134"/>
              </a:xfrm>
              <a:custGeom>
                <a:avLst/>
                <a:gdLst/>
                <a:ahLst/>
                <a:cxnLst>
                  <a:cxn ang="0">
                    <a:pos x="12" y="1134"/>
                  </a:cxn>
                  <a:cxn ang="0">
                    <a:pos x="25" y="1130"/>
                  </a:cxn>
                  <a:cxn ang="0">
                    <a:pos x="38" y="1126"/>
                  </a:cxn>
                  <a:cxn ang="0">
                    <a:pos x="52" y="1122"/>
                  </a:cxn>
                  <a:cxn ang="0">
                    <a:pos x="65" y="1118"/>
                  </a:cxn>
                  <a:cxn ang="0">
                    <a:pos x="78" y="1110"/>
                  </a:cxn>
                  <a:cxn ang="0">
                    <a:pos x="92" y="1098"/>
                  </a:cxn>
                  <a:cxn ang="0">
                    <a:pos x="104" y="1090"/>
                  </a:cxn>
                  <a:cxn ang="0">
                    <a:pos x="118" y="1076"/>
                  </a:cxn>
                  <a:cxn ang="0">
                    <a:pos x="131" y="1064"/>
                  </a:cxn>
                  <a:cxn ang="0">
                    <a:pos x="144" y="1048"/>
                  </a:cxn>
                  <a:cxn ang="0">
                    <a:pos x="158" y="1031"/>
                  </a:cxn>
                  <a:cxn ang="0">
                    <a:pos x="171" y="1015"/>
                  </a:cxn>
                  <a:cxn ang="0">
                    <a:pos x="184" y="998"/>
                  </a:cxn>
                  <a:cxn ang="0">
                    <a:pos x="197" y="977"/>
                  </a:cxn>
                  <a:cxn ang="0">
                    <a:pos x="211" y="957"/>
                  </a:cxn>
                  <a:cxn ang="0">
                    <a:pos x="224" y="935"/>
                  </a:cxn>
                  <a:cxn ang="0">
                    <a:pos x="237" y="911"/>
                  </a:cxn>
                  <a:cxn ang="0">
                    <a:pos x="251" y="890"/>
                  </a:cxn>
                  <a:cxn ang="0">
                    <a:pos x="264" y="866"/>
                  </a:cxn>
                  <a:cxn ang="0">
                    <a:pos x="279" y="840"/>
                  </a:cxn>
                  <a:cxn ang="0">
                    <a:pos x="292" y="812"/>
                  </a:cxn>
                  <a:cxn ang="0">
                    <a:pos x="305" y="786"/>
                  </a:cxn>
                  <a:cxn ang="0">
                    <a:pos x="319" y="758"/>
                  </a:cxn>
                  <a:cxn ang="0">
                    <a:pos x="332" y="733"/>
                  </a:cxn>
                  <a:cxn ang="0">
                    <a:pos x="345" y="703"/>
                  </a:cxn>
                  <a:cxn ang="0">
                    <a:pos x="359" y="675"/>
                  </a:cxn>
                  <a:cxn ang="0">
                    <a:pos x="372" y="646"/>
                  </a:cxn>
                  <a:cxn ang="0">
                    <a:pos x="385" y="617"/>
                  </a:cxn>
                  <a:cxn ang="0">
                    <a:pos x="399" y="588"/>
                  </a:cxn>
                  <a:cxn ang="0">
                    <a:pos x="412" y="558"/>
                  </a:cxn>
                  <a:cxn ang="0">
                    <a:pos x="425" y="530"/>
                  </a:cxn>
                  <a:cxn ang="0">
                    <a:pos x="438" y="501"/>
                  </a:cxn>
                  <a:cxn ang="0">
                    <a:pos x="452" y="471"/>
                  </a:cxn>
                  <a:cxn ang="0">
                    <a:pos x="465" y="443"/>
                  </a:cxn>
                  <a:cxn ang="0">
                    <a:pos x="478" y="417"/>
                  </a:cxn>
                  <a:cxn ang="0">
                    <a:pos x="492" y="389"/>
                  </a:cxn>
                  <a:cxn ang="0">
                    <a:pos x="504" y="360"/>
                  </a:cxn>
                  <a:cxn ang="0">
                    <a:pos x="518" y="336"/>
                  </a:cxn>
                  <a:cxn ang="0">
                    <a:pos x="532" y="306"/>
                  </a:cxn>
                  <a:cxn ang="0">
                    <a:pos x="544" y="280"/>
                  </a:cxn>
                  <a:cxn ang="0">
                    <a:pos x="558" y="256"/>
                  </a:cxn>
                  <a:cxn ang="0">
                    <a:pos x="571" y="236"/>
                  </a:cxn>
                  <a:cxn ang="0">
                    <a:pos x="584" y="211"/>
                  </a:cxn>
                  <a:cxn ang="0">
                    <a:pos x="598" y="191"/>
                  </a:cxn>
                  <a:cxn ang="0">
                    <a:pos x="611" y="169"/>
                  </a:cxn>
                  <a:cxn ang="0">
                    <a:pos x="624" y="149"/>
                  </a:cxn>
                  <a:cxn ang="0">
                    <a:pos x="637" y="127"/>
                  </a:cxn>
                  <a:cxn ang="0">
                    <a:pos x="651" y="111"/>
                  </a:cxn>
                  <a:cxn ang="0">
                    <a:pos x="664" y="95"/>
                  </a:cxn>
                  <a:cxn ang="0">
                    <a:pos x="677" y="78"/>
                  </a:cxn>
                  <a:cxn ang="0">
                    <a:pos x="691" y="66"/>
                  </a:cxn>
                  <a:cxn ang="0">
                    <a:pos x="704" y="54"/>
                  </a:cxn>
                  <a:cxn ang="0">
                    <a:pos x="717" y="40"/>
                  </a:cxn>
                  <a:cxn ang="0">
                    <a:pos x="731" y="28"/>
                  </a:cxn>
                  <a:cxn ang="0">
                    <a:pos x="743" y="20"/>
                  </a:cxn>
                  <a:cxn ang="0">
                    <a:pos x="757" y="16"/>
                  </a:cxn>
                  <a:cxn ang="0">
                    <a:pos x="771" y="8"/>
                  </a:cxn>
                  <a:cxn ang="0">
                    <a:pos x="783" y="4"/>
                  </a:cxn>
                  <a:cxn ang="0">
                    <a:pos x="797" y="4"/>
                  </a:cxn>
                  <a:cxn ang="0">
                    <a:pos x="810" y="0"/>
                  </a:cxn>
                </a:cxnLst>
                <a:pathLst>
                  <a:path w="1328" h="845">
                    <a:moveTo>
                      <a:pt x="0" y="845"/>
                    </a:moveTo>
                    <a:lnTo>
                      <a:pt x="3" y="845"/>
                    </a:lnTo>
                    <a:lnTo>
                      <a:pt x="10" y="845"/>
                    </a:lnTo>
                    <a:lnTo>
                      <a:pt x="13" y="845"/>
                    </a:lnTo>
                    <a:lnTo>
                      <a:pt x="16" y="845"/>
                    </a:lnTo>
                    <a:lnTo>
                      <a:pt x="19" y="845"/>
                    </a:lnTo>
                    <a:lnTo>
                      <a:pt x="22" y="845"/>
                    </a:lnTo>
                    <a:lnTo>
                      <a:pt x="25" y="845"/>
                    </a:lnTo>
                    <a:lnTo>
                      <a:pt x="31" y="842"/>
                    </a:lnTo>
                    <a:lnTo>
                      <a:pt x="34" y="842"/>
                    </a:lnTo>
                    <a:lnTo>
                      <a:pt x="37" y="842"/>
                    </a:lnTo>
                    <a:lnTo>
                      <a:pt x="41" y="842"/>
                    </a:lnTo>
                    <a:lnTo>
                      <a:pt x="44" y="842"/>
                    </a:lnTo>
                    <a:lnTo>
                      <a:pt x="47" y="842"/>
                    </a:lnTo>
                    <a:lnTo>
                      <a:pt x="53" y="842"/>
                    </a:lnTo>
                    <a:lnTo>
                      <a:pt x="56" y="842"/>
                    </a:lnTo>
                    <a:lnTo>
                      <a:pt x="59" y="842"/>
                    </a:lnTo>
                    <a:lnTo>
                      <a:pt x="62" y="839"/>
                    </a:lnTo>
                    <a:lnTo>
                      <a:pt x="65" y="839"/>
                    </a:lnTo>
                    <a:lnTo>
                      <a:pt x="68" y="839"/>
                    </a:lnTo>
                    <a:lnTo>
                      <a:pt x="74" y="839"/>
                    </a:lnTo>
                    <a:lnTo>
                      <a:pt x="78" y="839"/>
                    </a:lnTo>
                    <a:lnTo>
                      <a:pt x="81" y="836"/>
                    </a:lnTo>
                    <a:lnTo>
                      <a:pt x="84" y="836"/>
                    </a:lnTo>
                    <a:lnTo>
                      <a:pt x="87" y="836"/>
                    </a:lnTo>
                    <a:lnTo>
                      <a:pt x="90" y="836"/>
                    </a:lnTo>
                    <a:lnTo>
                      <a:pt x="96" y="833"/>
                    </a:lnTo>
                    <a:lnTo>
                      <a:pt x="99" y="833"/>
                    </a:lnTo>
                    <a:lnTo>
                      <a:pt x="102" y="833"/>
                    </a:lnTo>
                    <a:lnTo>
                      <a:pt x="105" y="833"/>
                    </a:lnTo>
                    <a:lnTo>
                      <a:pt x="108" y="830"/>
                    </a:lnTo>
                    <a:lnTo>
                      <a:pt x="111" y="830"/>
                    </a:lnTo>
                    <a:lnTo>
                      <a:pt x="118" y="830"/>
                    </a:lnTo>
                    <a:lnTo>
                      <a:pt x="121" y="827"/>
                    </a:lnTo>
                    <a:lnTo>
                      <a:pt x="124" y="827"/>
                    </a:lnTo>
                    <a:lnTo>
                      <a:pt x="127" y="827"/>
                    </a:lnTo>
                    <a:lnTo>
                      <a:pt x="130" y="824"/>
                    </a:lnTo>
                    <a:lnTo>
                      <a:pt x="133" y="824"/>
                    </a:lnTo>
                    <a:lnTo>
                      <a:pt x="139" y="824"/>
                    </a:lnTo>
                    <a:lnTo>
                      <a:pt x="142" y="821"/>
                    </a:lnTo>
                    <a:lnTo>
                      <a:pt x="145" y="821"/>
                    </a:lnTo>
                    <a:lnTo>
                      <a:pt x="149" y="818"/>
                    </a:lnTo>
                    <a:lnTo>
                      <a:pt x="152" y="818"/>
                    </a:lnTo>
                    <a:lnTo>
                      <a:pt x="158" y="818"/>
                    </a:lnTo>
                    <a:lnTo>
                      <a:pt x="161" y="815"/>
                    </a:lnTo>
                    <a:lnTo>
                      <a:pt x="164" y="815"/>
                    </a:lnTo>
                    <a:lnTo>
                      <a:pt x="167" y="812"/>
                    </a:lnTo>
                    <a:lnTo>
                      <a:pt x="170" y="812"/>
                    </a:lnTo>
                    <a:lnTo>
                      <a:pt x="173" y="808"/>
                    </a:lnTo>
                    <a:lnTo>
                      <a:pt x="179" y="808"/>
                    </a:lnTo>
                    <a:lnTo>
                      <a:pt x="182" y="805"/>
                    </a:lnTo>
                    <a:lnTo>
                      <a:pt x="186" y="805"/>
                    </a:lnTo>
                    <a:lnTo>
                      <a:pt x="189" y="802"/>
                    </a:lnTo>
                    <a:lnTo>
                      <a:pt x="192" y="802"/>
                    </a:lnTo>
                    <a:lnTo>
                      <a:pt x="195" y="799"/>
                    </a:lnTo>
                    <a:lnTo>
                      <a:pt x="201" y="799"/>
                    </a:lnTo>
                    <a:lnTo>
                      <a:pt x="204" y="796"/>
                    </a:lnTo>
                    <a:lnTo>
                      <a:pt x="207" y="796"/>
                    </a:lnTo>
                    <a:lnTo>
                      <a:pt x="210" y="793"/>
                    </a:lnTo>
                    <a:lnTo>
                      <a:pt x="213" y="793"/>
                    </a:lnTo>
                    <a:lnTo>
                      <a:pt x="216" y="790"/>
                    </a:lnTo>
                    <a:lnTo>
                      <a:pt x="223" y="790"/>
                    </a:lnTo>
                    <a:lnTo>
                      <a:pt x="226" y="787"/>
                    </a:lnTo>
                    <a:lnTo>
                      <a:pt x="229" y="784"/>
                    </a:lnTo>
                    <a:lnTo>
                      <a:pt x="232" y="784"/>
                    </a:lnTo>
                    <a:lnTo>
                      <a:pt x="235" y="781"/>
                    </a:lnTo>
                    <a:lnTo>
                      <a:pt x="238" y="781"/>
                    </a:lnTo>
                    <a:lnTo>
                      <a:pt x="244" y="778"/>
                    </a:lnTo>
                    <a:lnTo>
                      <a:pt x="247" y="774"/>
                    </a:lnTo>
                    <a:lnTo>
                      <a:pt x="250" y="774"/>
                    </a:lnTo>
                    <a:lnTo>
                      <a:pt x="253" y="771"/>
                    </a:lnTo>
                    <a:lnTo>
                      <a:pt x="257" y="768"/>
                    </a:lnTo>
                    <a:lnTo>
                      <a:pt x="260" y="768"/>
                    </a:lnTo>
                    <a:lnTo>
                      <a:pt x="266" y="765"/>
                    </a:lnTo>
                    <a:lnTo>
                      <a:pt x="269" y="762"/>
                    </a:lnTo>
                    <a:lnTo>
                      <a:pt x="272" y="762"/>
                    </a:lnTo>
                    <a:lnTo>
                      <a:pt x="275" y="759"/>
                    </a:lnTo>
                    <a:lnTo>
                      <a:pt x="278" y="756"/>
                    </a:lnTo>
                    <a:lnTo>
                      <a:pt x="281" y="753"/>
                    </a:lnTo>
                    <a:lnTo>
                      <a:pt x="287" y="753"/>
                    </a:lnTo>
                    <a:lnTo>
                      <a:pt x="291" y="750"/>
                    </a:lnTo>
                    <a:lnTo>
                      <a:pt x="294" y="747"/>
                    </a:lnTo>
                    <a:lnTo>
                      <a:pt x="297" y="744"/>
                    </a:lnTo>
                    <a:lnTo>
                      <a:pt x="300" y="744"/>
                    </a:lnTo>
                    <a:lnTo>
                      <a:pt x="306" y="741"/>
                    </a:lnTo>
                    <a:lnTo>
                      <a:pt x="309" y="737"/>
                    </a:lnTo>
                    <a:lnTo>
                      <a:pt x="312" y="734"/>
                    </a:lnTo>
                    <a:lnTo>
                      <a:pt x="315" y="734"/>
                    </a:lnTo>
                    <a:lnTo>
                      <a:pt x="318" y="731"/>
                    </a:lnTo>
                    <a:lnTo>
                      <a:pt x="321" y="728"/>
                    </a:lnTo>
                    <a:lnTo>
                      <a:pt x="328" y="725"/>
                    </a:lnTo>
                    <a:lnTo>
                      <a:pt x="331" y="722"/>
                    </a:lnTo>
                    <a:lnTo>
                      <a:pt x="334" y="719"/>
                    </a:lnTo>
                    <a:lnTo>
                      <a:pt x="337" y="719"/>
                    </a:lnTo>
                    <a:lnTo>
                      <a:pt x="340" y="716"/>
                    </a:lnTo>
                    <a:lnTo>
                      <a:pt x="343" y="713"/>
                    </a:lnTo>
                    <a:lnTo>
                      <a:pt x="349" y="710"/>
                    </a:lnTo>
                    <a:lnTo>
                      <a:pt x="352" y="707"/>
                    </a:lnTo>
                    <a:lnTo>
                      <a:pt x="355" y="703"/>
                    </a:lnTo>
                    <a:lnTo>
                      <a:pt x="358" y="703"/>
                    </a:lnTo>
                    <a:lnTo>
                      <a:pt x="362" y="700"/>
                    </a:lnTo>
                    <a:lnTo>
                      <a:pt x="365" y="697"/>
                    </a:lnTo>
                    <a:lnTo>
                      <a:pt x="371" y="694"/>
                    </a:lnTo>
                    <a:lnTo>
                      <a:pt x="374" y="691"/>
                    </a:lnTo>
                    <a:lnTo>
                      <a:pt x="377" y="688"/>
                    </a:lnTo>
                    <a:lnTo>
                      <a:pt x="380" y="685"/>
                    </a:lnTo>
                    <a:lnTo>
                      <a:pt x="383" y="682"/>
                    </a:lnTo>
                    <a:lnTo>
                      <a:pt x="386" y="679"/>
                    </a:lnTo>
                    <a:lnTo>
                      <a:pt x="392" y="676"/>
                    </a:lnTo>
                    <a:lnTo>
                      <a:pt x="395" y="673"/>
                    </a:lnTo>
                    <a:lnTo>
                      <a:pt x="399" y="669"/>
                    </a:lnTo>
                    <a:lnTo>
                      <a:pt x="402" y="669"/>
                    </a:lnTo>
                    <a:lnTo>
                      <a:pt x="405" y="666"/>
                    </a:lnTo>
                    <a:lnTo>
                      <a:pt x="408" y="663"/>
                    </a:lnTo>
                    <a:lnTo>
                      <a:pt x="414" y="660"/>
                    </a:lnTo>
                    <a:lnTo>
                      <a:pt x="417" y="657"/>
                    </a:lnTo>
                    <a:lnTo>
                      <a:pt x="420" y="654"/>
                    </a:lnTo>
                    <a:lnTo>
                      <a:pt x="423" y="651"/>
                    </a:lnTo>
                    <a:lnTo>
                      <a:pt x="426" y="648"/>
                    </a:lnTo>
                    <a:lnTo>
                      <a:pt x="429" y="645"/>
                    </a:lnTo>
                    <a:lnTo>
                      <a:pt x="436" y="642"/>
                    </a:lnTo>
                    <a:lnTo>
                      <a:pt x="439" y="639"/>
                    </a:lnTo>
                    <a:lnTo>
                      <a:pt x="442" y="636"/>
                    </a:lnTo>
                    <a:lnTo>
                      <a:pt x="445" y="632"/>
                    </a:lnTo>
                    <a:lnTo>
                      <a:pt x="448" y="629"/>
                    </a:lnTo>
                    <a:lnTo>
                      <a:pt x="454" y="626"/>
                    </a:lnTo>
                    <a:lnTo>
                      <a:pt x="457" y="623"/>
                    </a:lnTo>
                    <a:lnTo>
                      <a:pt x="460" y="620"/>
                    </a:lnTo>
                    <a:lnTo>
                      <a:pt x="463" y="617"/>
                    </a:lnTo>
                    <a:lnTo>
                      <a:pt x="466" y="614"/>
                    </a:lnTo>
                    <a:lnTo>
                      <a:pt x="470" y="608"/>
                    </a:lnTo>
                    <a:lnTo>
                      <a:pt x="476" y="605"/>
                    </a:lnTo>
                    <a:lnTo>
                      <a:pt x="479" y="602"/>
                    </a:lnTo>
                    <a:lnTo>
                      <a:pt x="482" y="598"/>
                    </a:lnTo>
                    <a:lnTo>
                      <a:pt x="485" y="595"/>
                    </a:lnTo>
                    <a:lnTo>
                      <a:pt x="488" y="592"/>
                    </a:lnTo>
                    <a:lnTo>
                      <a:pt x="491" y="589"/>
                    </a:lnTo>
                    <a:lnTo>
                      <a:pt x="497" y="586"/>
                    </a:lnTo>
                    <a:lnTo>
                      <a:pt x="500" y="583"/>
                    </a:lnTo>
                    <a:lnTo>
                      <a:pt x="503" y="580"/>
                    </a:lnTo>
                    <a:lnTo>
                      <a:pt x="507" y="577"/>
                    </a:lnTo>
                    <a:lnTo>
                      <a:pt x="510" y="574"/>
                    </a:lnTo>
                    <a:lnTo>
                      <a:pt x="513" y="571"/>
                    </a:lnTo>
                    <a:lnTo>
                      <a:pt x="519" y="565"/>
                    </a:lnTo>
                    <a:lnTo>
                      <a:pt x="522" y="561"/>
                    </a:lnTo>
                    <a:lnTo>
                      <a:pt x="525" y="558"/>
                    </a:lnTo>
                    <a:lnTo>
                      <a:pt x="528" y="555"/>
                    </a:lnTo>
                    <a:lnTo>
                      <a:pt x="531" y="552"/>
                    </a:lnTo>
                    <a:lnTo>
                      <a:pt x="534" y="549"/>
                    </a:lnTo>
                    <a:lnTo>
                      <a:pt x="541" y="546"/>
                    </a:lnTo>
                    <a:lnTo>
                      <a:pt x="544" y="543"/>
                    </a:lnTo>
                    <a:lnTo>
                      <a:pt x="547" y="540"/>
                    </a:lnTo>
                    <a:lnTo>
                      <a:pt x="550" y="534"/>
                    </a:lnTo>
                    <a:lnTo>
                      <a:pt x="553" y="531"/>
                    </a:lnTo>
                    <a:lnTo>
                      <a:pt x="556" y="527"/>
                    </a:lnTo>
                    <a:lnTo>
                      <a:pt x="562" y="524"/>
                    </a:lnTo>
                    <a:lnTo>
                      <a:pt x="565" y="521"/>
                    </a:lnTo>
                    <a:lnTo>
                      <a:pt x="568" y="518"/>
                    </a:lnTo>
                    <a:lnTo>
                      <a:pt x="571" y="515"/>
                    </a:lnTo>
                    <a:lnTo>
                      <a:pt x="574" y="509"/>
                    </a:lnTo>
                    <a:lnTo>
                      <a:pt x="578" y="506"/>
                    </a:lnTo>
                    <a:lnTo>
                      <a:pt x="584" y="503"/>
                    </a:lnTo>
                    <a:lnTo>
                      <a:pt x="587" y="500"/>
                    </a:lnTo>
                    <a:lnTo>
                      <a:pt x="590" y="497"/>
                    </a:lnTo>
                    <a:lnTo>
                      <a:pt x="593" y="494"/>
                    </a:lnTo>
                    <a:lnTo>
                      <a:pt x="596" y="490"/>
                    </a:lnTo>
                    <a:lnTo>
                      <a:pt x="602" y="484"/>
                    </a:lnTo>
                    <a:lnTo>
                      <a:pt x="605" y="481"/>
                    </a:lnTo>
                    <a:lnTo>
                      <a:pt x="608" y="478"/>
                    </a:lnTo>
                    <a:lnTo>
                      <a:pt x="612" y="475"/>
                    </a:lnTo>
                    <a:lnTo>
                      <a:pt x="615" y="472"/>
                    </a:lnTo>
                    <a:lnTo>
                      <a:pt x="618" y="469"/>
                    </a:lnTo>
                    <a:lnTo>
                      <a:pt x="624" y="463"/>
                    </a:lnTo>
                    <a:lnTo>
                      <a:pt x="627" y="460"/>
                    </a:lnTo>
                    <a:lnTo>
                      <a:pt x="630" y="456"/>
                    </a:lnTo>
                    <a:lnTo>
                      <a:pt x="633" y="453"/>
                    </a:lnTo>
                    <a:lnTo>
                      <a:pt x="636" y="450"/>
                    </a:lnTo>
                    <a:lnTo>
                      <a:pt x="639" y="447"/>
                    </a:lnTo>
                    <a:lnTo>
                      <a:pt x="645" y="441"/>
                    </a:lnTo>
                    <a:lnTo>
                      <a:pt x="649" y="438"/>
                    </a:lnTo>
                    <a:lnTo>
                      <a:pt x="652" y="435"/>
                    </a:lnTo>
                    <a:lnTo>
                      <a:pt x="655" y="432"/>
                    </a:lnTo>
                    <a:lnTo>
                      <a:pt x="658" y="429"/>
                    </a:lnTo>
                    <a:lnTo>
                      <a:pt x="661" y="426"/>
                    </a:lnTo>
                    <a:lnTo>
                      <a:pt x="667" y="419"/>
                    </a:lnTo>
                    <a:lnTo>
                      <a:pt x="670" y="416"/>
                    </a:lnTo>
                    <a:lnTo>
                      <a:pt x="673" y="413"/>
                    </a:lnTo>
                    <a:lnTo>
                      <a:pt x="676" y="410"/>
                    </a:lnTo>
                    <a:lnTo>
                      <a:pt x="679" y="407"/>
                    </a:lnTo>
                    <a:lnTo>
                      <a:pt x="683" y="404"/>
                    </a:lnTo>
                    <a:lnTo>
                      <a:pt x="689" y="398"/>
                    </a:lnTo>
                    <a:lnTo>
                      <a:pt x="692" y="395"/>
                    </a:lnTo>
                    <a:lnTo>
                      <a:pt x="695" y="392"/>
                    </a:lnTo>
                    <a:lnTo>
                      <a:pt x="698" y="389"/>
                    </a:lnTo>
                    <a:lnTo>
                      <a:pt x="701" y="385"/>
                    </a:lnTo>
                    <a:lnTo>
                      <a:pt x="704" y="382"/>
                    </a:lnTo>
                    <a:lnTo>
                      <a:pt x="710" y="376"/>
                    </a:lnTo>
                    <a:lnTo>
                      <a:pt x="713" y="373"/>
                    </a:lnTo>
                    <a:lnTo>
                      <a:pt x="716" y="370"/>
                    </a:lnTo>
                    <a:lnTo>
                      <a:pt x="720" y="367"/>
                    </a:lnTo>
                    <a:lnTo>
                      <a:pt x="723" y="364"/>
                    </a:lnTo>
                    <a:lnTo>
                      <a:pt x="726" y="361"/>
                    </a:lnTo>
                    <a:lnTo>
                      <a:pt x="732" y="355"/>
                    </a:lnTo>
                    <a:lnTo>
                      <a:pt x="735" y="351"/>
                    </a:lnTo>
                    <a:lnTo>
                      <a:pt x="738" y="348"/>
                    </a:lnTo>
                    <a:lnTo>
                      <a:pt x="741" y="345"/>
                    </a:lnTo>
                    <a:lnTo>
                      <a:pt x="744" y="342"/>
                    </a:lnTo>
                    <a:lnTo>
                      <a:pt x="750" y="339"/>
                    </a:lnTo>
                    <a:lnTo>
                      <a:pt x="754" y="336"/>
                    </a:lnTo>
                    <a:lnTo>
                      <a:pt x="757" y="330"/>
                    </a:lnTo>
                    <a:lnTo>
                      <a:pt x="760" y="327"/>
                    </a:lnTo>
                    <a:lnTo>
                      <a:pt x="763" y="324"/>
                    </a:lnTo>
                    <a:lnTo>
                      <a:pt x="766" y="321"/>
                    </a:lnTo>
                    <a:lnTo>
                      <a:pt x="772" y="318"/>
                    </a:lnTo>
                    <a:lnTo>
                      <a:pt x="775" y="314"/>
                    </a:lnTo>
                    <a:lnTo>
                      <a:pt x="778" y="311"/>
                    </a:lnTo>
                    <a:lnTo>
                      <a:pt x="781" y="305"/>
                    </a:lnTo>
                    <a:lnTo>
                      <a:pt x="784" y="302"/>
                    </a:lnTo>
                    <a:lnTo>
                      <a:pt x="787" y="299"/>
                    </a:lnTo>
                    <a:lnTo>
                      <a:pt x="794" y="296"/>
                    </a:lnTo>
                    <a:lnTo>
                      <a:pt x="797" y="293"/>
                    </a:lnTo>
                    <a:lnTo>
                      <a:pt x="800" y="290"/>
                    </a:lnTo>
                    <a:lnTo>
                      <a:pt x="803" y="287"/>
                    </a:lnTo>
                    <a:lnTo>
                      <a:pt x="806" y="284"/>
                    </a:lnTo>
                    <a:lnTo>
                      <a:pt x="809" y="280"/>
                    </a:lnTo>
                    <a:lnTo>
                      <a:pt x="815" y="274"/>
                    </a:lnTo>
                    <a:lnTo>
                      <a:pt x="818" y="271"/>
                    </a:lnTo>
                    <a:lnTo>
                      <a:pt x="821" y="268"/>
                    </a:lnTo>
                    <a:lnTo>
                      <a:pt x="825" y="265"/>
                    </a:lnTo>
                    <a:lnTo>
                      <a:pt x="828" y="262"/>
                    </a:lnTo>
                    <a:lnTo>
                      <a:pt x="831" y="259"/>
                    </a:lnTo>
                    <a:lnTo>
                      <a:pt x="837" y="256"/>
                    </a:lnTo>
                    <a:lnTo>
                      <a:pt x="840" y="253"/>
                    </a:lnTo>
                    <a:lnTo>
                      <a:pt x="843" y="250"/>
                    </a:lnTo>
                    <a:lnTo>
                      <a:pt x="846" y="247"/>
                    </a:lnTo>
                    <a:lnTo>
                      <a:pt x="849" y="243"/>
                    </a:lnTo>
                    <a:lnTo>
                      <a:pt x="852" y="240"/>
                    </a:lnTo>
                    <a:lnTo>
                      <a:pt x="858" y="237"/>
                    </a:lnTo>
                    <a:lnTo>
                      <a:pt x="862" y="231"/>
                    </a:lnTo>
                    <a:lnTo>
                      <a:pt x="865" y="228"/>
                    </a:lnTo>
                    <a:lnTo>
                      <a:pt x="868" y="225"/>
                    </a:lnTo>
                    <a:lnTo>
                      <a:pt x="871" y="222"/>
                    </a:lnTo>
                    <a:lnTo>
                      <a:pt x="874" y="219"/>
                    </a:lnTo>
                    <a:lnTo>
                      <a:pt x="880" y="216"/>
                    </a:lnTo>
                    <a:lnTo>
                      <a:pt x="883" y="213"/>
                    </a:lnTo>
                    <a:lnTo>
                      <a:pt x="886" y="209"/>
                    </a:lnTo>
                    <a:lnTo>
                      <a:pt x="889" y="206"/>
                    </a:lnTo>
                    <a:lnTo>
                      <a:pt x="892" y="203"/>
                    </a:lnTo>
                    <a:lnTo>
                      <a:pt x="899" y="200"/>
                    </a:lnTo>
                    <a:lnTo>
                      <a:pt x="902" y="197"/>
                    </a:lnTo>
                    <a:lnTo>
                      <a:pt x="905" y="194"/>
                    </a:lnTo>
                    <a:lnTo>
                      <a:pt x="908" y="191"/>
                    </a:lnTo>
                    <a:lnTo>
                      <a:pt x="911" y="188"/>
                    </a:lnTo>
                    <a:lnTo>
                      <a:pt x="914" y="185"/>
                    </a:lnTo>
                    <a:lnTo>
                      <a:pt x="920" y="182"/>
                    </a:lnTo>
                    <a:lnTo>
                      <a:pt x="923" y="179"/>
                    </a:lnTo>
                    <a:lnTo>
                      <a:pt x="926" y="176"/>
                    </a:lnTo>
                    <a:lnTo>
                      <a:pt x="929" y="176"/>
                    </a:lnTo>
                    <a:lnTo>
                      <a:pt x="933" y="172"/>
                    </a:lnTo>
                    <a:lnTo>
                      <a:pt x="936" y="169"/>
                    </a:lnTo>
                    <a:lnTo>
                      <a:pt x="942" y="166"/>
                    </a:lnTo>
                    <a:lnTo>
                      <a:pt x="945" y="163"/>
                    </a:lnTo>
                    <a:lnTo>
                      <a:pt x="948" y="160"/>
                    </a:lnTo>
                    <a:lnTo>
                      <a:pt x="951" y="157"/>
                    </a:lnTo>
                    <a:lnTo>
                      <a:pt x="954" y="154"/>
                    </a:lnTo>
                    <a:lnTo>
                      <a:pt x="957" y="151"/>
                    </a:lnTo>
                    <a:lnTo>
                      <a:pt x="963" y="148"/>
                    </a:lnTo>
                    <a:lnTo>
                      <a:pt x="966" y="145"/>
                    </a:lnTo>
                    <a:lnTo>
                      <a:pt x="970" y="142"/>
                    </a:lnTo>
                    <a:lnTo>
                      <a:pt x="973" y="142"/>
                    </a:lnTo>
                    <a:lnTo>
                      <a:pt x="976" y="138"/>
                    </a:lnTo>
                    <a:lnTo>
                      <a:pt x="979" y="135"/>
                    </a:lnTo>
                    <a:lnTo>
                      <a:pt x="985" y="132"/>
                    </a:lnTo>
                    <a:lnTo>
                      <a:pt x="988" y="129"/>
                    </a:lnTo>
                    <a:lnTo>
                      <a:pt x="991" y="126"/>
                    </a:lnTo>
                    <a:lnTo>
                      <a:pt x="994" y="126"/>
                    </a:lnTo>
                    <a:lnTo>
                      <a:pt x="997" y="123"/>
                    </a:lnTo>
                    <a:lnTo>
                      <a:pt x="1000" y="120"/>
                    </a:lnTo>
                    <a:lnTo>
                      <a:pt x="1007" y="117"/>
                    </a:lnTo>
                    <a:lnTo>
                      <a:pt x="1010" y="114"/>
                    </a:lnTo>
                    <a:lnTo>
                      <a:pt x="1013" y="111"/>
                    </a:lnTo>
                    <a:lnTo>
                      <a:pt x="1016" y="111"/>
                    </a:lnTo>
                    <a:lnTo>
                      <a:pt x="1019" y="108"/>
                    </a:lnTo>
                    <a:lnTo>
                      <a:pt x="1022" y="104"/>
                    </a:lnTo>
                    <a:lnTo>
                      <a:pt x="1028" y="101"/>
                    </a:lnTo>
                    <a:lnTo>
                      <a:pt x="1031" y="101"/>
                    </a:lnTo>
                    <a:lnTo>
                      <a:pt x="1034" y="98"/>
                    </a:lnTo>
                    <a:lnTo>
                      <a:pt x="1037" y="95"/>
                    </a:lnTo>
                    <a:lnTo>
                      <a:pt x="1041" y="92"/>
                    </a:lnTo>
                    <a:lnTo>
                      <a:pt x="1047" y="92"/>
                    </a:lnTo>
                    <a:lnTo>
                      <a:pt x="1050" y="89"/>
                    </a:lnTo>
                    <a:lnTo>
                      <a:pt x="1053" y="86"/>
                    </a:lnTo>
                    <a:lnTo>
                      <a:pt x="1056" y="83"/>
                    </a:lnTo>
                    <a:lnTo>
                      <a:pt x="1059" y="83"/>
                    </a:lnTo>
                    <a:lnTo>
                      <a:pt x="1062" y="80"/>
                    </a:lnTo>
                    <a:lnTo>
                      <a:pt x="1068" y="77"/>
                    </a:lnTo>
                    <a:lnTo>
                      <a:pt x="1071" y="77"/>
                    </a:lnTo>
                    <a:lnTo>
                      <a:pt x="1075" y="74"/>
                    </a:lnTo>
                    <a:lnTo>
                      <a:pt x="1078" y="71"/>
                    </a:lnTo>
                    <a:lnTo>
                      <a:pt x="1081" y="71"/>
                    </a:lnTo>
                    <a:lnTo>
                      <a:pt x="1084" y="67"/>
                    </a:lnTo>
                    <a:lnTo>
                      <a:pt x="1090" y="64"/>
                    </a:lnTo>
                    <a:lnTo>
                      <a:pt x="1093" y="64"/>
                    </a:lnTo>
                    <a:lnTo>
                      <a:pt x="1096" y="61"/>
                    </a:lnTo>
                    <a:lnTo>
                      <a:pt x="1099" y="61"/>
                    </a:lnTo>
                    <a:lnTo>
                      <a:pt x="1102" y="58"/>
                    </a:lnTo>
                    <a:lnTo>
                      <a:pt x="1105" y="55"/>
                    </a:lnTo>
                    <a:lnTo>
                      <a:pt x="1112" y="55"/>
                    </a:lnTo>
                    <a:lnTo>
                      <a:pt x="1115" y="52"/>
                    </a:lnTo>
                    <a:lnTo>
                      <a:pt x="1118" y="52"/>
                    </a:lnTo>
                    <a:lnTo>
                      <a:pt x="1121" y="49"/>
                    </a:lnTo>
                    <a:lnTo>
                      <a:pt x="1124" y="49"/>
                    </a:lnTo>
                    <a:lnTo>
                      <a:pt x="1127" y="46"/>
                    </a:lnTo>
                    <a:lnTo>
                      <a:pt x="1133" y="46"/>
                    </a:lnTo>
                    <a:lnTo>
                      <a:pt x="1136" y="43"/>
                    </a:lnTo>
                    <a:lnTo>
                      <a:pt x="1139" y="43"/>
                    </a:lnTo>
                    <a:lnTo>
                      <a:pt x="1142" y="40"/>
                    </a:lnTo>
                    <a:lnTo>
                      <a:pt x="1146" y="40"/>
                    </a:lnTo>
                    <a:lnTo>
                      <a:pt x="1149" y="37"/>
                    </a:lnTo>
                    <a:lnTo>
                      <a:pt x="1155" y="37"/>
                    </a:lnTo>
                    <a:lnTo>
                      <a:pt x="1158" y="33"/>
                    </a:lnTo>
                    <a:lnTo>
                      <a:pt x="1161" y="33"/>
                    </a:lnTo>
                    <a:lnTo>
                      <a:pt x="1164" y="30"/>
                    </a:lnTo>
                    <a:lnTo>
                      <a:pt x="1167" y="30"/>
                    </a:lnTo>
                    <a:lnTo>
                      <a:pt x="1170" y="27"/>
                    </a:lnTo>
                    <a:lnTo>
                      <a:pt x="1176" y="27"/>
                    </a:lnTo>
                    <a:lnTo>
                      <a:pt x="1179" y="27"/>
                    </a:lnTo>
                    <a:lnTo>
                      <a:pt x="1183" y="24"/>
                    </a:lnTo>
                    <a:lnTo>
                      <a:pt x="1186" y="24"/>
                    </a:lnTo>
                    <a:lnTo>
                      <a:pt x="1189" y="21"/>
                    </a:lnTo>
                    <a:lnTo>
                      <a:pt x="1195" y="21"/>
                    </a:lnTo>
                    <a:lnTo>
                      <a:pt x="1198" y="21"/>
                    </a:lnTo>
                    <a:lnTo>
                      <a:pt x="1201" y="18"/>
                    </a:lnTo>
                    <a:lnTo>
                      <a:pt x="1204" y="18"/>
                    </a:lnTo>
                    <a:lnTo>
                      <a:pt x="1207" y="18"/>
                    </a:lnTo>
                    <a:lnTo>
                      <a:pt x="1210" y="15"/>
                    </a:lnTo>
                    <a:lnTo>
                      <a:pt x="1217" y="15"/>
                    </a:lnTo>
                    <a:lnTo>
                      <a:pt x="1220" y="15"/>
                    </a:lnTo>
                    <a:lnTo>
                      <a:pt x="1223" y="12"/>
                    </a:lnTo>
                    <a:lnTo>
                      <a:pt x="1226" y="12"/>
                    </a:lnTo>
                    <a:lnTo>
                      <a:pt x="1229" y="12"/>
                    </a:lnTo>
                    <a:lnTo>
                      <a:pt x="1232" y="12"/>
                    </a:lnTo>
                    <a:lnTo>
                      <a:pt x="1238" y="9"/>
                    </a:lnTo>
                    <a:lnTo>
                      <a:pt x="1241" y="9"/>
                    </a:lnTo>
                    <a:lnTo>
                      <a:pt x="1244" y="9"/>
                    </a:lnTo>
                    <a:lnTo>
                      <a:pt x="1247" y="9"/>
                    </a:lnTo>
                    <a:lnTo>
                      <a:pt x="1250" y="6"/>
                    </a:lnTo>
                    <a:lnTo>
                      <a:pt x="1254" y="6"/>
                    </a:lnTo>
                    <a:lnTo>
                      <a:pt x="1260" y="6"/>
                    </a:lnTo>
                    <a:lnTo>
                      <a:pt x="1263" y="6"/>
                    </a:lnTo>
                    <a:lnTo>
                      <a:pt x="1266" y="6"/>
                    </a:lnTo>
                    <a:lnTo>
                      <a:pt x="1269" y="3"/>
                    </a:lnTo>
                    <a:lnTo>
                      <a:pt x="1272" y="3"/>
                    </a:lnTo>
                    <a:lnTo>
                      <a:pt x="1275" y="3"/>
                    </a:lnTo>
                    <a:lnTo>
                      <a:pt x="1281" y="3"/>
                    </a:lnTo>
                    <a:lnTo>
                      <a:pt x="1284" y="3"/>
                    </a:lnTo>
                    <a:lnTo>
                      <a:pt x="1287" y="3"/>
                    </a:lnTo>
                    <a:lnTo>
                      <a:pt x="1291" y="3"/>
                    </a:lnTo>
                    <a:lnTo>
                      <a:pt x="1294" y="3"/>
                    </a:lnTo>
                    <a:lnTo>
                      <a:pt x="1297" y="3"/>
                    </a:lnTo>
                    <a:lnTo>
                      <a:pt x="1303" y="0"/>
                    </a:lnTo>
                    <a:lnTo>
                      <a:pt x="1306" y="0"/>
                    </a:lnTo>
                    <a:lnTo>
                      <a:pt x="1309" y="0"/>
                    </a:lnTo>
                    <a:lnTo>
                      <a:pt x="1312" y="0"/>
                    </a:lnTo>
                    <a:lnTo>
                      <a:pt x="1315" y="0"/>
                    </a:lnTo>
                    <a:lnTo>
                      <a:pt x="1318" y="0"/>
                    </a:lnTo>
                    <a:lnTo>
                      <a:pt x="1325" y="0"/>
                    </a:lnTo>
                    <a:lnTo>
                      <a:pt x="1328" y="0"/>
                    </a:lnTo>
                  </a:path>
                </a:pathLst>
              </a:custGeom>
              <a:noFill/>
              <a:ln w="61976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2160"/>
              </a:p>
            </p:txBody>
          </p:sp>
          <p:graphicFrame>
            <p:nvGraphicFramePr>
              <p:cNvPr id="58391" name="对象 36901"/>
              <p:cNvGraphicFramePr>
                <a:graphicFrameLocks noChangeAspect="1"/>
              </p:cNvGraphicFramePr>
              <p:nvPr/>
            </p:nvGraphicFramePr>
            <p:xfrm>
              <a:off x="907" y="590"/>
              <a:ext cx="219" cy="4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69" name="" r:id="rId3" imgW="165735" imgH="395605" progId="Equation.DSMT4">
                      <p:embed/>
                    </p:oleObj>
                  </mc:Choice>
                  <mc:Fallback>
                    <p:oleObj name="" r:id="rId3" imgW="165735" imgH="395605" progId="Equation.DSMT4">
                      <p:embed/>
                      <p:pic>
                        <p:nvPicPr>
                          <p:cNvPr id="0" name="图片 3268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907" y="590"/>
                            <a:ext cx="219" cy="408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8392" name="对象 36902"/>
              <p:cNvGraphicFramePr>
                <a:graphicFrameLocks noChangeAspect="1"/>
              </p:cNvGraphicFramePr>
              <p:nvPr/>
            </p:nvGraphicFramePr>
            <p:xfrm>
              <a:off x="0" y="91"/>
              <a:ext cx="370" cy="4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73" name="" r:id="rId5" imgW="280670" imgH="396240" progId="Equation.DSMT4">
                      <p:embed/>
                    </p:oleObj>
                  </mc:Choice>
                  <mc:Fallback>
                    <p:oleObj name="" r:id="rId5" imgW="280670" imgH="396240" progId="Equation.DSMT4">
                      <p:embed/>
                      <p:pic>
                        <p:nvPicPr>
                          <p:cNvPr id="0" name="图片 3272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0" y="91"/>
                            <a:ext cx="370" cy="41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6904" name="矩形 36903"/>
          <p:cNvSpPr/>
          <p:nvPr/>
        </p:nvSpPr>
        <p:spPr>
          <a:xfrm>
            <a:off x="998220" y="1270636"/>
            <a:ext cx="10283190" cy="681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840" b="1" dirty="0">
                <a:solidFill>
                  <a:srgbClr val="FF0000"/>
                </a:solidFill>
                <a:latin typeface="Arial" panose="020B0604020202020204" pitchFamily="34" charset="0"/>
              </a:rPr>
              <a:t> 没有</a:t>
            </a:r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80" b="1" dirty="0">
                <a:solidFill>
                  <a:srgbClr val="FF0000"/>
                </a:solidFill>
                <a:latin typeface="Arial" panose="020B0604020202020204" pitchFamily="34" charset="0"/>
              </a:rPr>
              <a:t>因为它不是单调的，</a:t>
            </a:r>
            <a:r>
              <a:rPr lang="zh-CN" altLang="en-US" sz="2880" b="1" dirty="0">
                <a:latin typeface="Arial" panose="020B0604020202020204" pitchFamily="34" charset="0"/>
              </a:rPr>
              <a:t>同一个三角函数值会对应许多角。</a:t>
            </a:r>
            <a:endParaRPr lang="zh-CN" altLang="en-US" sz="2880" b="1" dirty="0">
              <a:latin typeface="Arial" panose="020B0604020202020204" pitchFamily="34" charset="0"/>
            </a:endParaRPr>
          </a:p>
        </p:txBody>
      </p:sp>
      <p:grpSp>
        <p:nvGrpSpPr>
          <p:cNvPr id="7" name="组合 36904"/>
          <p:cNvGrpSpPr/>
          <p:nvPr/>
        </p:nvGrpSpPr>
        <p:grpSpPr>
          <a:xfrm>
            <a:off x="1430656" y="5086350"/>
            <a:ext cx="10456544" cy="1009650"/>
            <a:chOff x="0" y="0"/>
            <a:chExt cx="13723" cy="1590"/>
          </a:xfrm>
        </p:grpSpPr>
        <p:graphicFrame>
          <p:nvGraphicFramePr>
            <p:cNvPr id="58385" name="对象 36905"/>
            <p:cNvGraphicFramePr>
              <a:graphicFrameLocks noChangeAspect="1"/>
            </p:cNvGraphicFramePr>
            <p:nvPr/>
          </p:nvGraphicFramePr>
          <p:xfrm>
            <a:off x="2720" y="0"/>
            <a:ext cx="4991" cy="15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2" name="" r:id="rId7" imgW="1413510" imgH="394970" progId="Equation.DSMT4">
                    <p:embed/>
                  </p:oleObj>
                </mc:Choice>
                <mc:Fallback>
                  <p:oleObj name="" r:id="rId7" imgW="1413510" imgH="394970" progId="Equation.DSMT4">
                    <p:embed/>
                    <p:pic>
                      <p:nvPicPr>
                        <p:cNvPr id="0" name="图片 327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720" y="0"/>
                          <a:ext cx="4991" cy="159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8386" name="文本框 36906"/>
            <p:cNvSpPr txBox="1"/>
            <p:nvPr/>
          </p:nvSpPr>
          <p:spPr>
            <a:xfrm>
              <a:off x="0" y="462"/>
              <a:ext cx="13723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360" b="1" dirty="0">
                  <a:latin typeface="Times New Roman" panose="02020603050405020304" charset="0"/>
                </a:rPr>
                <a:t> 正弦函数                                      有反函数吗？</a:t>
              </a:r>
              <a:endParaRPr lang="zh-CN" altLang="en-US" sz="3360" b="1" dirty="0">
                <a:latin typeface="Times New Roman" panose="02020603050405020304" charset="0"/>
              </a:endParaRPr>
            </a:p>
          </p:txBody>
        </p:sp>
      </p:grpSp>
      <p:sp>
        <p:nvSpPr>
          <p:cNvPr id="36908" name="矩形 36907"/>
          <p:cNvSpPr/>
          <p:nvPr/>
        </p:nvSpPr>
        <p:spPr>
          <a:xfrm>
            <a:off x="2554606" y="6023610"/>
            <a:ext cx="6913244" cy="75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84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320" b="1" dirty="0">
                <a:solidFill>
                  <a:srgbClr val="FF0000"/>
                </a:solidFill>
                <a:latin typeface="Arial" panose="020B0604020202020204" pitchFamily="34" charset="0"/>
              </a:rPr>
              <a:t>有</a:t>
            </a:r>
            <a:r>
              <a:rPr lang="zh-CN" altLang="en-US" sz="3840" b="1" dirty="0">
                <a:solidFill>
                  <a:srgbClr val="FF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</a:rPr>
              <a:t>因为它在该区间是单调的</a:t>
            </a:r>
            <a:r>
              <a:rPr lang="en-US" altLang="zh-CN" sz="3360" b="1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en-US" altLang="zh-CN" sz="336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6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9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6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6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69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6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92" grpId="0"/>
      <p:bldP spid="36893" grpId="0"/>
      <p:bldP spid="36904" grpId="0"/>
      <p:bldP spid="36908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9155" name="组合 37891"/>
          <p:cNvGrpSpPr/>
          <p:nvPr/>
        </p:nvGrpSpPr>
        <p:grpSpPr>
          <a:xfrm>
            <a:off x="1127760" y="1983106"/>
            <a:ext cx="9894570" cy="1171574"/>
            <a:chOff x="731" y="0"/>
            <a:chExt cx="12991" cy="1843"/>
          </a:xfrm>
        </p:grpSpPr>
        <p:sp>
          <p:nvSpPr>
            <p:cNvPr id="59401" name="文本框 37892"/>
            <p:cNvSpPr txBox="1"/>
            <p:nvPr/>
          </p:nvSpPr>
          <p:spPr>
            <a:xfrm>
              <a:off x="731" y="453"/>
              <a:ext cx="12991" cy="10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840" b="1" dirty="0">
                  <a:latin typeface="Times New Roman" panose="02020603050405020304" charset="0"/>
                </a:rPr>
                <a:t>  定义：</a:t>
              </a:r>
              <a:r>
                <a:rPr lang="zh-CN" altLang="en-US" sz="3360" b="1" dirty="0">
                  <a:latin typeface="Times New Roman" panose="02020603050405020304" charset="0"/>
                </a:rPr>
                <a:t>正弦函数                                          的反函数</a:t>
              </a:r>
              <a:endParaRPr lang="zh-CN" altLang="en-US" sz="2400" dirty="0">
                <a:latin typeface="Times New Roman" panose="02020603050405020304" charset="0"/>
              </a:endParaRPr>
            </a:p>
          </p:txBody>
        </p:sp>
        <p:graphicFrame>
          <p:nvGraphicFramePr>
            <p:cNvPr id="59402" name="对象 37893"/>
            <p:cNvGraphicFramePr>
              <a:graphicFrameLocks noChangeAspect="1"/>
            </p:cNvGraphicFramePr>
            <p:nvPr/>
          </p:nvGraphicFramePr>
          <p:xfrm>
            <a:off x="5330" y="0"/>
            <a:ext cx="5782" cy="18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0" name="" r:id="rId1" imgW="1413510" imgH="394970" progId="Equation.DSMT4">
                    <p:embed/>
                  </p:oleObj>
                </mc:Choice>
                <mc:Fallback>
                  <p:oleObj name="" r:id="rId1" imgW="1413510" imgH="394970" progId="Equation.DSMT4">
                    <p:embed/>
                    <p:pic>
                      <p:nvPicPr>
                        <p:cNvPr id="0" name="图片 326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330" y="0"/>
                          <a:ext cx="5782" cy="184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/>
          <p:nvPr/>
        </p:nvSpPr>
        <p:spPr>
          <a:xfrm>
            <a:off x="2806066" y="3105150"/>
            <a:ext cx="751713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360" b="1" dirty="0">
                <a:latin typeface="Times New Roman" panose="02020603050405020304" charset="0"/>
              </a:rPr>
              <a:t> </a:t>
            </a:r>
            <a:r>
              <a:rPr lang="zh-CN" altLang="en-US" sz="3360" b="1" dirty="0">
                <a:latin typeface="Times New Roman" panose="02020603050405020304" charset="0"/>
              </a:rPr>
              <a:t>叫</a:t>
            </a:r>
            <a:r>
              <a:rPr lang="zh-CN" altLang="en-US" sz="3360" b="1" dirty="0">
                <a:solidFill>
                  <a:srgbClr val="0000CC"/>
                </a:solidFill>
                <a:latin typeface="Times New Roman" panose="02020603050405020304" charset="0"/>
                <a:sym typeface="宋体" panose="02010600030101010101" pitchFamily="2" charset="-122"/>
              </a:rPr>
              <a:t>反正弦函数</a:t>
            </a:r>
            <a:r>
              <a:rPr lang="zh-CN" altLang="en-US" sz="3360" b="1" dirty="0">
                <a:latin typeface="Times New Roman" panose="02020603050405020304" charset="0"/>
              </a:rPr>
              <a:t>，记作                         </a:t>
            </a:r>
            <a:r>
              <a:rPr lang="en-US" altLang="zh-CN" sz="3360" b="1" dirty="0">
                <a:latin typeface="Times New Roman" panose="02020603050405020304" charset="0"/>
              </a:rPr>
              <a:t>.</a:t>
            </a:r>
            <a:r>
              <a:rPr lang="zh-CN" altLang="en-US" sz="3360" b="1" dirty="0">
                <a:latin typeface="Times New Roman" panose="02020603050405020304" charset="0"/>
              </a:rPr>
              <a:t>                                   </a:t>
            </a:r>
            <a:endParaRPr lang="zh-CN" altLang="en-US" sz="2400" dirty="0">
              <a:latin typeface="Times New Roman" panose="02020603050405020304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038976" y="3177540"/>
          <a:ext cx="2436494" cy="550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" name="" r:id="rId3" imgW="751205" imgH="203835" progId="Equation.DSMT4">
                  <p:embed/>
                </p:oleObj>
              </mc:Choice>
              <mc:Fallback>
                <p:oleObj name="" r:id="rId3" imgW="751205" imgH="203835" progId="Equation.DSMT4">
                  <p:embed/>
                  <p:pic>
                    <p:nvPicPr>
                      <p:cNvPr id="0" name="图片 32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38976" y="3177540"/>
                        <a:ext cx="2436494" cy="55054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2" name="对象 37897"/>
          <p:cNvGraphicFramePr>
            <a:graphicFrameLocks noChangeAspect="1"/>
          </p:cNvGraphicFramePr>
          <p:nvPr/>
        </p:nvGraphicFramePr>
        <p:xfrm>
          <a:off x="3557906" y="4053841"/>
          <a:ext cx="2846070" cy="643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" name="" r:id="rId5" imgW="748665" imgH="203200" progId="Equation.DSMT4">
                  <p:embed/>
                </p:oleObj>
              </mc:Choice>
              <mc:Fallback>
                <p:oleObj name="" r:id="rId5" imgW="748665" imgH="203200" progId="Equation.DSMT4">
                  <p:embed/>
                  <p:pic>
                    <p:nvPicPr>
                      <p:cNvPr id="0" name="图片 32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57906" y="4053841"/>
                        <a:ext cx="2846070" cy="6438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528435" y="3844290"/>
          <a:ext cx="3890010" cy="1032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1" name="" r:id="rId7" imgW="1413510" imgH="394970" progId="Equation.DSMT4">
                  <p:embed/>
                </p:oleObj>
              </mc:Choice>
              <mc:Fallback>
                <p:oleObj name="" r:id="rId7" imgW="1413510" imgH="394970" progId="Equation.DSMT4">
                  <p:embed/>
                  <p:pic>
                    <p:nvPicPr>
                      <p:cNvPr id="0" name="图片 327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28435" y="3844290"/>
                        <a:ext cx="3890010" cy="10325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37889"/>
          <p:cNvSpPr txBox="1"/>
          <p:nvPr/>
        </p:nvSpPr>
        <p:spPr>
          <a:xfrm>
            <a:off x="1359535" y="4088130"/>
            <a:ext cx="2390776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</a:rPr>
              <a:t>反正弦函数</a:t>
            </a:r>
            <a:endParaRPr lang="zh-CN" altLang="en-US" sz="336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9400" name="文本框 37889"/>
          <p:cNvSpPr txBox="1"/>
          <p:nvPr/>
        </p:nvSpPr>
        <p:spPr>
          <a:xfrm>
            <a:off x="1571625" y="1645285"/>
            <a:ext cx="379349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3360" b="1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</a:rPr>
              <a:t>）反正弦函数</a:t>
            </a:r>
            <a:endParaRPr lang="zh-CN" altLang="en-US" sz="336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01"/>
          <p:cNvSpPr>
            <a:spLocks noChangeAspect="1"/>
          </p:cNvSpPr>
          <p:nvPr>
            <p:custDataLst>
              <p:tags r:id="rId9"/>
            </p:custDataLst>
          </p:nvPr>
        </p:nvSpPr>
        <p:spPr>
          <a:xfrm rot="248774">
            <a:off x="3049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íSľïḑe"/>
          <p:cNvSpPr txBox="1"/>
          <p:nvPr/>
        </p:nvSpPr>
        <p:spPr>
          <a:xfrm>
            <a:off x="841375" y="353060"/>
            <a:ext cx="96716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四、基本初等函数、初等函数、复合函数和分段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0418445" y="4144645"/>
            <a:ext cx="430530" cy="35496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03950" y="4116070"/>
            <a:ext cx="430530" cy="34607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-2147481794"/>
          <p:cNvGraphicFramePr>
            <a:graphicFrameLocks noChangeAspect="1"/>
          </p:cNvGraphicFramePr>
          <p:nvPr/>
        </p:nvGraphicFramePr>
        <p:xfrm>
          <a:off x="2101215" y="4707891"/>
          <a:ext cx="2493646" cy="798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" name="" r:id="rId1" imgW="1193800" imgH="393700" progId="Equation.DSMT4">
                  <p:embed/>
                </p:oleObj>
              </mc:Choice>
              <mc:Fallback>
                <p:oleObj name="" r:id="rId1" imgW="1193800" imgH="393700" progId="Equation.DSMT4">
                  <p:embed/>
                  <p:pic>
                    <p:nvPicPr>
                      <p:cNvPr id="0" name="图片 32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01215" y="4707891"/>
                        <a:ext cx="2493646" cy="79819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793"/>
          <p:cNvGraphicFramePr>
            <a:graphicFrameLocks noChangeAspect="1"/>
          </p:cNvGraphicFramePr>
          <p:nvPr/>
        </p:nvGraphicFramePr>
        <p:xfrm>
          <a:off x="4730116" y="4630421"/>
          <a:ext cx="2238374" cy="882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" name="" r:id="rId3" imgW="1054100" imgH="393700" progId="Equation.3">
                  <p:embed/>
                </p:oleObj>
              </mc:Choice>
              <mc:Fallback>
                <p:oleObj name="" r:id="rId3" imgW="1054100" imgH="393700" progId="Equation.3">
                  <p:embed/>
                  <p:pic>
                    <p:nvPicPr>
                      <p:cNvPr id="0" name="图片 32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30116" y="4630421"/>
                        <a:ext cx="2238374" cy="88201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403"/>
          <p:cNvGraphicFramePr>
            <a:graphicFrameLocks noChangeAspect="1"/>
          </p:cNvGraphicFramePr>
          <p:nvPr/>
        </p:nvGraphicFramePr>
        <p:xfrm>
          <a:off x="2103120" y="5506085"/>
          <a:ext cx="3724276" cy="815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6" name="" r:id="rId5" imgW="1777365" imgH="393700" progId="Equation.3">
                  <p:embed/>
                </p:oleObj>
              </mc:Choice>
              <mc:Fallback>
                <p:oleObj name="" r:id="rId5" imgW="1777365" imgH="393700" progId="Equation.3">
                  <p:embed/>
                  <p:pic>
                    <p:nvPicPr>
                      <p:cNvPr id="0" name="图片 32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03120" y="5506085"/>
                        <a:ext cx="3724276" cy="8153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1791"/>
          <p:cNvGraphicFramePr>
            <a:graphicFrameLocks noChangeAspect="1"/>
          </p:cNvGraphicFramePr>
          <p:nvPr/>
        </p:nvGraphicFramePr>
        <p:xfrm>
          <a:off x="6179821" y="5702301"/>
          <a:ext cx="4396740" cy="527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8" name="" r:id="rId7" imgW="1714500" imgH="203200" progId="Equation.DSMT4">
                  <p:embed/>
                </p:oleObj>
              </mc:Choice>
              <mc:Fallback>
                <p:oleObj name="" r:id="rId7" imgW="1714500" imgH="203200" progId="Equation.DSMT4">
                  <p:embed/>
                  <p:pic>
                    <p:nvPicPr>
                      <p:cNvPr id="0" name="图片 326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79821" y="5702301"/>
                        <a:ext cx="4396740" cy="52768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901" name="对象 37900"/>
          <p:cNvGraphicFramePr>
            <a:graphicFrameLocks noChangeAspect="1"/>
          </p:cNvGraphicFramePr>
          <p:nvPr/>
        </p:nvGraphicFramePr>
        <p:xfrm>
          <a:off x="2096135" y="4057333"/>
          <a:ext cx="6410960" cy="572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" name="" r:id="rId9" imgW="2657475" imgH="209550" progId="Word.Document.8">
                  <p:embed/>
                </p:oleObj>
              </mc:Choice>
              <mc:Fallback>
                <p:oleObj name="" r:id="rId9" imgW="2657475" imgH="209550" progId="Word.Document.8">
                  <p:embed/>
                  <p:pic>
                    <p:nvPicPr>
                      <p:cNvPr id="0" name="图片 328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96135" y="4057333"/>
                        <a:ext cx="6410960" cy="5727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902" name="对象 37901"/>
          <p:cNvGraphicFramePr>
            <a:graphicFrameLocks noChangeAspect="1"/>
          </p:cNvGraphicFramePr>
          <p:nvPr/>
        </p:nvGraphicFramePr>
        <p:xfrm>
          <a:off x="2103120" y="3295016"/>
          <a:ext cx="5876926" cy="592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4" name="" r:id="rId11" imgW="1915795" imgH="203200" progId="Equation.DSMT4">
                  <p:embed/>
                </p:oleObj>
              </mc:Choice>
              <mc:Fallback>
                <p:oleObj name="" r:id="rId11" imgW="1915795" imgH="203200" progId="Equation.DSMT4">
                  <p:embed/>
                  <p:pic>
                    <p:nvPicPr>
                      <p:cNvPr id="0" name="图片 327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03120" y="3295016"/>
                        <a:ext cx="5876926" cy="59245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4" name="对象 37897"/>
          <p:cNvGraphicFramePr>
            <a:graphicFrameLocks noChangeAspect="1"/>
          </p:cNvGraphicFramePr>
          <p:nvPr/>
        </p:nvGraphicFramePr>
        <p:xfrm>
          <a:off x="4958716" y="1372870"/>
          <a:ext cx="2846070" cy="643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5" name="" r:id="rId13" imgW="748665" imgH="203200" progId="Equation.DSMT4">
                  <p:embed/>
                </p:oleObj>
              </mc:Choice>
              <mc:Fallback>
                <p:oleObj name="" r:id="rId13" imgW="748665" imgH="203200" progId="Equation.DSMT4">
                  <p:embed/>
                  <p:pic>
                    <p:nvPicPr>
                      <p:cNvPr id="0" name="图片 327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58716" y="1372870"/>
                        <a:ext cx="2846070" cy="6438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5" name="对象 37899"/>
          <p:cNvGraphicFramePr>
            <a:graphicFrameLocks noChangeAspect="1"/>
          </p:cNvGraphicFramePr>
          <p:nvPr/>
        </p:nvGraphicFramePr>
        <p:xfrm>
          <a:off x="4958716" y="1875790"/>
          <a:ext cx="3688080" cy="979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7" name="" r:id="rId15" imgW="1413510" imgH="394970" progId="Equation.DSMT4">
                  <p:embed/>
                </p:oleObj>
              </mc:Choice>
              <mc:Fallback>
                <p:oleObj name="" r:id="rId15" imgW="1413510" imgH="394970" progId="Equation.DSMT4">
                  <p:embed/>
                  <p:pic>
                    <p:nvPicPr>
                      <p:cNvPr id="0" name="图片 326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958716" y="1875790"/>
                        <a:ext cx="3688080" cy="9791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6" name="文本框 37889"/>
          <p:cNvSpPr txBox="1"/>
          <p:nvPr/>
        </p:nvSpPr>
        <p:spPr>
          <a:xfrm>
            <a:off x="1531620" y="1445260"/>
            <a:ext cx="2825116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</a:rPr>
              <a:t>反正弦函数</a:t>
            </a:r>
            <a:endParaRPr lang="zh-CN" altLang="en-US" sz="336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17"/>
            </p:custDataLst>
          </p:nvPr>
        </p:nvSpPr>
        <p:spPr>
          <a:xfrm rot="248774">
            <a:off x="314461" y="408949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850900" y="353060"/>
            <a:ext cx="966216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四、基本初等函数、初等函数、复合函数和分段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33712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1.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定义域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1007"/>
          <a:stretch>
            <a:fillRect/>
          </a:stretch>
        </p:blipFill>
        <p:spPr>
          <a:xfrm>
            <a:off x="530860" y="1095375"/>
            <a:ext cx="11130280" cy="10807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42516" b="28066"/>
          <a:stretch>
            <a:fillRect/>
          </a:stretch>
        </p:blipFill>
        <p:spPr>
          <a:xfrm>
            <a:off x="530860" y="2178050"/>
            <a:ext cx="11130280" cy="6489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69776" r="61992"/>
          <a:stretch>
            <a:fillRect/>
          </a:stretch>
        </p:blipFill>
        <p:spPr>
          <a:xfrm>
            <a:off x="530860" y="2779395"/>
            <a:ext cx="4230370" cy="66675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7666355" y="1595755"/>
            <a:ext cx="1056005" cy="53149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37511" t="69776" r="25764"/>
          <a:stretch>
            <a:fillRect/>
          </a:stretch>
        </p:blipFill>
        <p:spPr>
          <a:xfrm>
            <a:off x="4705985" y="2779395"/>
            <a:ext cx="4087495" cy="666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74236" t="69776"/>
          <a:stretch>
            <a:fillRect/>
          </a:stretch>
        </p:blipFill>
        <p:spPr>
          <a:xfrm>
            <a:off x="8793480" y="2779395"/>
            <a:ext cx="2867660" cy="66675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42" name="组合 38913"/>
          <p:cNvGrpSpPr/>
          <p:nvPr/>
        </p:nvGrpSpPr>
        <p:grpSpPr>
          <a:xfrm>
            <a:off x="1604010" y="1220075"/>
            <a:ext cx="8380096" cy="647387"/>
            <a:chOff x="0" y="183"/>
            <a:chExt cx="11680" cy="1279"/>
          </a:xfrm>
        </p:grpSpPr>
        <p:sp>
          <p:nvSpPr>
            <p:cNvPr id="61453" name="文本框 38914"/>
            <p:cNvSpPr txBox="1"/>
            <p:nvPr/>
          </p:nvSpPr>
          <p:spPr>
            <a:xfrm>
              <a:off x="0" y="220"/>
              <a:ext cx="11680" cy="11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latin typeface="Arial" panose="020B0604020202020204" pitchFamily="34" charset="0"/>
                </a:rPr>
                <a:t>理解和掌握                            符号</a:t>
              </a:r>
              <a:endParaRPr lang="zh-CN" altLang="en-US" sz="3200" dirty="0">
                <a:latin typeface="Arial" panose="020B0604020202020204" pitchFamily="34" charset="0"/>
              </a:endParaRPr>
            </a:p>
          </p:txBody>
        </p:sp>
        <p:graphicFrame>
          <p:nvGraphicFramePr>
            <p:cNvPr id="61454" name="对象 38915"/>
            <p:cNvGraphicFramePr>
              <a:graphicFrameLocks noChangeAspect="1"/>
            </p:cNvGraphicFramePr>
            <p:nvPr/>
          </p:nvGraphicFramePr>
          <p:xfrm>
            <a:off x="2843" y="183"/>
            <a:ext cx="4796" cy="12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8" name="" r:id="rId1" imgW="954405" imgH="254635" progId="Equation.DSMT4">
                    <p:embed/>
                  </p:oleObj>
                </mc:Choice>
                <mc:Fallback>
                  <p:oleObj name="" r:id="rId1" imgW="954405" imgH="254635" progId="Equation.DSMT4">
                    <p:embed/>
                    <p:pic>
                      <p:nvPicPr>
                        <p:cNvPr id="0" name="图片 328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843" y="183"/>
                          <a:ext cx="4796" cy="127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8917" name="文本框 38916"/>
          <p:cNvSpPr txBox="1"/>
          <p:nvPr/>
        </p:nvSpPr>
        <p:spPr>
          <a:xfrm>
            <a:off x="2297430" y="1771650"/>
            <a:ext cx="5958840" cy="681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840" dirty="0">
                <a:latin typeface="Times New Roman" panose="02020603050405020304" charset="0"/>
              </a:rPr>
              <a:t>（1）arcsin</a:t>
            </a:r>
            <a:r>
              <a:rPr lang="en-US" altLang="zh-CN" sz="3840" dirty="0">
                <a:latin typeface="Times New Roman" panose="02020603050405020304" charset="0"/>
              </a:rPr>
              <a:t> </a:t>
            </a:r>
            <a:r>
              <a:rPr lang="zh-CN" altLang="en-US" sz="3840" i="1" dirty="0">
                <a:latin typeface="Times New Roman" panose="02020603050405020304" charset="0"/>
              </a:rPr>
              <a:t>a </a:t>
            </a:r>
            <a:r>
              <a:rPr lang="zh-CN" altLang="en-US" sz="3360" dirty="0">
                <a:latin typeface="Arial" panose="020B0604020202020204" pitchFamily="34" charset="0"/>
              </a:rPr>
              <a:t>表示一个角 </a:t>
            </a:r>
            <a:r>
              <a:rPr lang="zh-CN" altLang="en-US" sz="3360" i="1" dirty="0">
                <a:latin typeface="Times New Roman" panose="02020603050405020304" charset="0"/>
                <a:sym typeface="Times New Roman" panose="02020603050405020304" charset="0"/>
              </a:rPr>
              <a:t>α</a:t>
            </a:r>
            <a:endParaRPr lang="zh-CN" altLang="en-US" sz="3360" i="1" dirty="0">
              <a:latin typeface="Times New Roman" panose="02020603050405020304" charset="0"/>
              <a:ea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2297430" y="2562226"/>
            <a:ext cx="7776210" cy="21583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360" dirty="0">
                <a:latin typeface="Arial" panose="020B0604020202020204" pitchFamily="34" charset="0"/>
              </a:rPr>
              <a:t>（</a:t>
            </a:r>
            <a:r>
              <a:rPr lang="en-US" altLang="zh-CN" sz="3360" dirty="0">
                <a:latin typeface="Arial" panose="020B0604020202020204" pitchFamily="34" charset="0"/>
              </a:rPr>
              <a:t>2</a:t>
            </a:r>
            <a:r>
              <a:rPr lang="zh-CN" altLang="en-US" sz="3360" dirty="0">
                <a:latin typeface="Arial" panose="020B0604020202020204" pitchFamily="34" charset="0"/>
              </a:rPr>
              <a:t>）这个角的范围是</a:t>
            </a:r>
            <a:endParaRPr lang="zh-CN" altLang="en-US" sz="336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36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360" b="1" dirty="0">
              <a:latin typeface="Arial" panose="020B0604020202020204" pitchFamily="34" charset="0"/>
            </a:endParaRPr>
          </a:p>
        </p:txBody>
      </p:sp>
      <p:graphicFrame>
        <p:nvGraphicFramePr>
          <p:cNvPr id="38919" name="对象 38918"/>
          <p:cNvGraphicFramePr>
            <a:graphicFrameLocks noChangeAspect="1"/>
          </p:cNvGraphicFramePr>
          <p:nvPr/>
        </p:nvGraphicFramePr>
        <p:xfrm>
          <a:off x="6528436" y="2339340"/>
          <a:ext cx="1556384" cy="918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0" name="" r:id="rId3" imgW="611505" imgH="433070" progId="Equation.DSMT4">
                  <p:embed/>
                </p:oleObj>
              </mc:Choice>
              <mc:Fallback>
                <p:oleObj name="" r:id="rId3" imgW="611505" imgH="433070" progId="Equation.DSMT4">
                  <p:embed/>
                  <p:pic>
                    <p:nvPicPr>
                      <p:cNvPr id="0" name="图片 328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28436" y="2339340"/>
                        <a:ext cx="1556384" cy="9182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0" name="对象 38919"/>
          <p:cNvGraphicFramePr>
            <a:graphicFrameLocks noChangeAspect="1"/>
          </p:cNvGraphicFramePr>
          <p:nvPr/>
        </p:nvGraphicFramePr>
        <p:xfrm>
          <a:off x="3937636" y="3215640"/>
          <a:ext cx="4059554" cy="1036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1" name="" r:id="rId5" imgW="1413510" imgH="433070" progId="Equation.DSMT4">
                  <p:embed/>
                </p:oleObj>
              </mc:Choice>
              <mc:Fallback>
                <p:oleObj name="" r:id="rId5" imgW="1413510" imgH="433070" progId="Equation.DSMT4">
                  <p:embed/>
                  <p:pic>
                    <p:nvPicPr>
                      <p:cNvPr id="0" name="图片 329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37636" y="3215640"/>
                        <a:ext cx="4059554" cy="10363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38920"/>
          <p:cNvGrpSpPr/>
          <p:nvPr/>
        </p:nvGrpSpPr>
        <p:grpSpPr>
          <a:xfrm>
            <a:off x="2381250" y="4234816"/>
            <a:ext cx="7239000" cy="1383012"/>
            <a:chOff x="0" y="0"/>
            <a:chExt cx="9501" cy="2176"/>
          </a:xfrm>
        </p:grpSpPr>
        <p:sp>
          <p:nvSpPr>
            <p:cNvPr id="61450" name="文本框 38921"/>
            <p:cNvSpPr txBox="1"/>
            <p:nvPr/>
          </p:nvSpPr>
          <p:spPr>
            <a:xfrm>
              <a:off x="0" y="0"/>
              <a:ext cx="8280" cy="21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360" b="1" dirty="0">
                  <a:latin typeface="Times New Roman" panose="02020603050405020304" charset="0"/>
                </a:rPr>
                <a:t>（</a:t>
              </a:r>
              <a:r>
                <a:rPr lang="en-US" altLang="zh-CN" sz="3360" dirty="0">
                  <a:latin typeface="Times New Roman" panose="02020603050405020304" charset="0"/>
                </a:rPr>
                <a:t>3</a:t>
              </a:r>
              <a:r>
                <a:rPr lang="zh-CN" altLang="en-US" sz="3360" dirty="0">
                  <a:latin typeface="Times New Roman" panose="02020603050405020304" charset="0"/>
                </a:rPr>
                <a:t>）</a:t>
              </a:r>
              <a:r>
                <a:rPr lang="zh-CN" altLang="en-US" sz="3360" dirty="0">
                  <a:latin typeface="Arial" panose="020B0604020202020204" pitchFamily="34" charset="0"/>
                </a:rPr>
                <a:t>这个角的正弦值是</a:t>
              </a:r>
              <a:endParaRPr lang="zh-CN" altLang="en-US" sz="3360" dirty="0"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3360" dirty="0">
                  <a:latin typeface="Arial" panose="020B0604020202020204" pitchFamily="34" charset="0"/>
                </a:rPr>
                <a:t>       即</a:t>
              </a:r>
              <a:endParaRPr lang="zh-CN" altLang="en-US" sz="3360" dirty="0">
                <a:latin typeface="Arial" panose="020B0604020202020204" pitchFamily="34" charset="0"/>
              </a:endParaRPr>
            </a:p>
          </p:txBody>
        </p:sp>
        <p:graphicFrame>
          <p:nvGraphicFramePr>
            <p:cNvPr id="61451" name="对象 38922"/>
            <p:cNvGraphicFramePr>
              <a:graphicFrameLocks noChangeAspect="1"/>
            </p:cNvGraphicFramePr>
            <p:nvPr/>
          </p:nvGraphicFramePr>
          <p:xfrm>
            <a:off x="6128" y="112"/>
            <a:ext cx="745" cy="7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9" name="" r:id="rId7" imgW="167005" imgH="167005" progId="Equation.DSMT4">
                    <p:embed/>
                  </p:oleObj>
                </mc:Choice>
                <mc:Fallback>
                  <p:oleObj name="" r:id="rId7" imgW="167005" imgH="167005" progId="Equation.DSMT4">
                    <p:embed/>
                    <p:pic>
                      <p:nvPicPr>
                        <p:cNvPr id="0" name="图片 328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128" y="112"/>
                          <a:ext cx="745" cy="7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452" name="对象 38923"/>
            <p:cNvGraphicFramePr>
              <a:graphicFrameLocks noChangeAspect="1"/>
            </p:cNvGraphicFramePr>
            <p:nvPr/>
          </p:nvGraphicFramePr>
          <p:xfrm>
            <a:off x="1906" y="1224"/>
            <a:ext cx="7595" cy="9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4" name="" r:id="rId9" imgW="1700530" imgH="203200" progId="Equation.DSMT4">
                    <p:embed/>
                  </p:oleObj>
                </mc:Choice>
                <mc:Fallback>
                  <p:oleObj name="" r:id="rId9" imgW="1700530" imgH="203200" progId="Equation.DSMT4">
                    <p:embed/>
                    <p:pic>
                      <p:nvPicPr>
                        <p:cNvPr id="0" name="图片 328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906" y="1224"/>
                          <a:ext cx="7595" cy="90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8925" name="对象 38924"/>
          <p:cNvGraphicFramePr>
            <a:graphicFrameLocks noChangeAspect="1"/>
          </p:cNvGraphicFramePr>
          <p:nvPr/>
        </p:nvGraphicFramePr>
        <p:xfrm>
          <a:off x="2577466" y="5476875"/>
          <a:ext cx="6280784" cy="1002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" name="" r:id="rId11" imgW="2056765" imgH="393700" progId="Equation.DSMT4">
                  <p:embed/>
                </p:oleObj>
              </mc:Choice>
              <mc:Fallback>
                <p:oleObj name="" r:id="rId11" imgW="2056765" imgH="393700" progId="Equation.DSMT4">
                  <p:embed/>
                  <p:pic>
                    <p:nvPicPr>
                      <p:cNvPr id="0" name="图片 328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77466" y="5476875"/>
                        <a:ext cx="6280784" cy="10020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9" name="文本框 38925"/>
          <p:cNvSpPr txBox="1"/>
          <p:nvPr/>
        </p:nvSpPr>
        <p:spPr>
          <a:xfrm>
            <a:off x="72391" y="1771651"/>
            <a:ext cx="2505074" cy="607695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360" b="1" dirty="0">
                <a:latin typeface="Arial" panose="020B0604020202020204" pitchFamily="34" charset="0"/>
              </a:rPr>
              <a:t>反正弦函数</a:t>
            </a:r>
            <a:endParaRPr lang="zh-CN" altLang="en-US" sz="3360" b="1" dirty="0">
              <a:latin typeface="Arial" panose="020B0604020202020204" pitchFamily="34" charset="0"/>
            </a:endParaRP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13"/>
            </p:custDataLst>
          </p:nvPr>
        </p:nvSpPr>
        <p:spPr>
          <a:xfrm rot="248774">
            <a:off x="266201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803275" y="353060"/>
            <a:ext cx="97097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四、基本初等函数、初等函数、复合函数和分段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40075"/>
          <p:cNvGrpSpPr/>
          <p:nvPr/>
        </p:nvGrpSpPr>
        <p:grpSpPr>
          <a:xfrm>
            <a:off x="6440806" y="3982086"/>
            <a:ext cx="2859404" cy="1367790"/>
            <a:chOff x="0" y="0"/>
            <a:chExt cx="1501" cy="861"/>
          </a:xfrm>
        </p:grpSpPr>
        <p:sp>
          <p:nvSpPr>
            <p:cNvPr id="62496" name="直接连接符 40076"/>
            <p:cNvSpPr/>
            <p:nvPr/>
          </p:nvSpPr>
          <p:spPr>
            <a:xfrm>
              <a:off x="1452" y="0"/>
              <a:ext cx="0" cy="45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2497" name="直接连接符 40077"/>
            <p:cNvSpPr/>
            <p:nvPr/>
          </p:nvSpPr>
          <p:spPr>
            <a:xfrm>
              <a:off x="91" y="408"/>
              <a:ext cx="0" cy="45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grpSp>
          <p:nvGrpSpPr>
            <p:cNvPr id="62498" name="组合 40078"/>
            <p:cNvGrpSpPr/>
            <p:nvPr/>
          </p:nvGrpSpPr>
          <p:grpSpPr>
            <a:xfrm>
              <a:off x="0" y="5"/>
              <a:ext cx="1501" cy="845"/>
              <a:chOff x="0" y="0"/>
              <a:chExt cx="1501" cy="845"/>
            </a:xfrm>
          </p:grpSpPr>
          <p:sp>
            <p:nvSpPr>
              <p:cNvPr id="62499" name="任意多边形 40079"/>
              <p:cNvSpPr/>
              <p:nvPr/>
            </p:nvSpPr>
            <p:spPr>
              <a:xfrm>
                <a:off x="98" y="0"/>
                <a:ext cx="1328" cy="845"/>
              </a:xfrm>
              <a:custGeom>
                <a:avLst/>
                <a:gdLst/>
                <a:ahLst/>
                <a:cxnLst>
                  <a:cxn ang="0">
                    <a:pos x="19" y="845"/>
                  </a:cxn>
                  <a:cxn ang="0">
                    <a:pos x="41" y="842"/>
                  </a:cxn>
                  <a:cxn ang="0">
                    <a:pos x="62" y="839"/>
                  </a:cxn>
                  <a:cxn ang="0">
                    <a:pos x="84" y="836"/>
                  </a:cxn>
                  <a:cxn ang="0">
                    <a:pos x="105" y="833"/>
                  </a:cxn>
                  <a:cxn ang="0">
                    <a:pos x="127" y="827"/>
                  </a:cxn>
                  <a:cxn ang="0">
                    <a:pos x="149" y="818"/>
                  </a:cxn>
                  <a:cxn ang="0">
                    <a:pos x="170" y="812"/>
                  </a:cxn>
                  <a:cxn ang="0">
                    <a:pos x="192" y="802"/>
                  </a:cxn>
                  <a:cxn ang="0">
                    <a:pos x="213" y="793"/>
                  </a:cxn>
                  <a:cxn ang="0">
                    <a:pos x="235" y="781"/>
                  </a:cxn>
                  <a:cxn ang="0">
                    <a:pos x="257" y="768"/>
                  </a:cxn>
                  <a:cxn ang="0">
                    <a:pos x="278" y="756"/>
                  </a:cxn>
                  <a:cxn ang="0">
                    <a:pos x="300" y="744"/>
                  </a:cxn>
                  <a:cxn ang="0">
                    <a:pos x="321" y="728"/>
                  </a:cxn>
                  <a:cxn ang="0">
                    <a:pos x="343" y="713"/>
                  </a:cxn>
                  <a:cxn ang="0">
                    <a:pos x="365" y="697"/>
                  </a:cxn>
                  <a:cxn ang="0">
                    <a:pos x="386" y="679"/>
                  </a:cxn>
                  <a:cxn ang="0">
                    <a:pos x="408" y="663"/>
                  </a:cxn>
                  <a:cxn ang="0">
                    <a:pos x="429" y="645"/>
                  </a:cxn>
                  <a:cxn ang="0">
                    <a:pos x="454" y="626"/>
                  </a:cxn>
                  <a:cxn ang="0">
                    <a:pos x="476" y="605"/>
                  </a:cxn>
                  <a:cxn ang="0">
                    <a:pos x="497" y="586"/>
                  </a:cxn>
                  <a:cxn ang="0">
                    <a:pos x="519" y="565"/>
                  </a:cxn>
                  <a:cxn ang="0">
                    <a:pos x="541" y="546"/>
                  </a:cxn>
                  <a:cxn ang="0">
                    <a:pos x="562" y="524"/>
                  </a:cxn>
                  <a:cxn ang="0">
                    <a:pos x="584" y="503"/>
                  </a:cxn>
                  <a:cxn ang="0">
                    <a:pos x="605" y="481"/>
                  </a:cxn>
                  <a:cxn ang="0">
                    <a:pos x="627" y="460"/>
                  </a:cxn>
                  <a:cxn ang="0">
                    <a:pos x="649" y="438"/>
                  </a:cxn>
                  <a:cxn ang="0">
                    <a:pos x="670" y="416"/>
                  </a:cxn>
                  <a:cxn ang="0">
                    <a:pos x="692" y="395"/>
                  </a:cxn>
                  <a:cxn ang="0">
                    <a:pos x="713" y="373"/>
                  </a:cxn>
                  <a:cxn ang="0">
                    <a:pos x="735" y="351"/>
                  </a:cxn>
                  <a:cxn ang="0">
                    <a:pos x="757" y="330"/>
                  </a:cxn>
                  <a:cxn ang="0">
                    <a:pos x="778" y="311"/>
                  </a:cxn>
                  <a:cxn ang="0">
                    <a:pos x="800" y="290"/>
                  </a:cxn>
                  <a:cxn ang="0">
                    <a:pos x="821" y="268"/>
                  </a:cxn>
                  <a:cxn ang="0">
                    <a:pos x="843" y="250"/>
                  </a:cxn>
                  <a:cxn ang="0">
                    <a:pos x="865" y="228"/>
                  </a:cxn>
                  <a:cxn ang="0">
                    <a:pos x="886" y="209"/>
                  </a:cxn>
                  <a:cxn ang="0">
                    <a:pos x="908" y="191"/>
                  </a:cxn>
                  <a:cxn ang="0">
                    <a:pos x="929" y="176"/>
                  </a:cxn>
                  <a:cxn ang="0">
                    <a:pos x="951" y="157"/>
                  </a:cxn>
                  <a:cxn ang="0">
                    <a:pos x="973" y="142"/>
                  </a:cxn>
                  <a:cxn ang="0">
                    <a:pos x="994" y="126"/>
                  </a:cxn>
                  <a:cxn ang="0">
                    <a:pos x="1016" y="111"/>
                  </a:cxn>
                  <a:cxn ang="0">
                    <a:pos x="1037" y="95"/>
                  </a:cxn>
                  <a:cxn ang="0">
                    <a:pos x="1059" y="83"/>
                  </a:cxn>
                  <a:cxn ang="0">
                    <a:pos x="1081" y="71"/>
                  </a:cxn>
                  <a:cxn ang="0">
                    <a:pos x="1102" y="58"/>
                  </a:cxn>
                  <a:cxn ang="0">
                    <a:pos x="1124" y="49"/>
                  </a:cxn>
                  <a:cxn ang="0">
                    <a:pos x="1146" y="40"/>
                  </a:cxn>
                  <a:cxn ang="0">
                    <a:pos x="1167" y="30"/>
                  </a:cxn>
                  <a:cxn ang="0">
                    <a:pos x="1189" y="21"/>
                  </a:cxn>
                  <a:cxn ang="0">
                    <a:pos x="1210" y="15"/>
                  </a:cxn>
                  <a:cxn ang="0">
                    <a:pos x="1232" y="12"/>
                  </a:cxn>
                  <a:cxn ang="0">
                    <a:pos x="1254" y="6"/>
                  </a:cxn>
                  <a:cxn ang="0">
                    <a:pos x="1275" y="3"/>
                  </a:cxn>
                  <a:cxn ang="0">
                    <a:pos x="1297" y="3"/>
                  </a:cxn>
                  <a:cxn ang="0">
                    <a:pos x="1318" y="0"/>
                  </a:cxn>
                </a:cxnLst>
                <a:pathLst>
                  <a:path w="1328" h="845">
                    <a:moveTo>
                      <a:pt x="0" y="845"/>
                    </a:moveTo>
                    <a:lnTo>
                      <a:pt x="3" y="845"/>
                    </a:lnTo>
                    <a:lnTo>
                      <a:pt x="10" y="845"/>
                    </a:lnTo>
                    <a:lnTo>
                      <a:pt x="13" y="845"/>
                    </a:lnTo>
                    <a:lnTo>
                      <a:pt x="16" y="845"/>
                    </a:lnTo>
                    <a:lnTo>
                      <a:pt x="19" y="845"/>
                    </a:lnTo>
                    <a:lnTo>
                      <a:pt x="22" y="845"/>
                    </a:lnTo>
                    <a:lnTo>
                      <a:pt x="25" y="845"/>
                    </a:lnTo>
                    <a:lnTo>
                      <a:pt x="31" y="842"/>
                    </a:lnTo>
                    <a:lnTo>
                      <a:pt x="34" y="842"/>
                    </a:lnTo>
                    <a:lnTo>
                      <a:pt x="37" y="842"/>
                    </a:lnTo>
                    <a:lnTo>
                      <a:pt x="41" y="842"/>
                    </a:lnTo>
                    <a:lnTo>
                      <a:pt x="44" y="842"/>
                    </a:lnTo>
                    <a:lnTo>
                      <a:pt x="47" y="842"/>
                    </a:lnTo>
                    <a:lnTo>
                      <a:pt x="53" y="842"/>
                    </a:lnTo>
                    <a:lnTo>
                      <a:pt x="56" y="842"/>
                    </a:lnTo>
                    <a:lnTo>
                      <a:pt x="59" y="842"/>
                    </a:lnTo>
                    <a:lnTo>
                      <a:pt x="62" y="839"/>
                    </a:lnTo>
                    <a:lnTo>
                      <a:pt x="65" y="839"/>
                    </a:lnTo>
                    <a:lnTo>
                      <a:pt x="68" y="839"/>
                    </a:lnTo>
                    <a:lnTo>
                      <a:pt x="74" y="839"/>
                    </a:lnTo>
                    <a:lnTo>
                      <a:pt x="78" y="839"/>
                    </a:lnTo>
                    <a:lnTo>
                      <a:pt x="81" y="836"/>
                    </a:lnTo>
                    <a:lnTo>
                      <a:pt x="84" y="836"/>
                    </a:lnTo>
                    <a:lnTo>
                      <a:pt x="87" y="836"/>
                    </a:lnTo>
                    <a:lnTo>
                      <a:pt x="90" y="836"/>
                    </a:lnTo>
                    <a:lnTo>
                      <a:pt x="96" y="833"/>
                    </a:lnTo>
                    <a:lnTo>
                      <a:pt x="99" y="833"/>
                    </a:lnTo>
                    <a:lnTo>
                      <a:pt x="102" y="833"/>
                    </a:lnTo>
                    <a:lnTo>
                      <a:pt x="105" y="833"/>
                    </a:lnTo>
                    <a:lnTo>
                      <a:pt x="108" y="830"/>
                    </a:lnTo>
                    <a:lnTo>
                      <a:pt x="111" y="830"/>
                    </a:lnTo>
                    <a:lnTo>
                      <a:pt x="118" y="830"/>
                    </a:lnTo>
                    <a:lnTo>
                      <a:pt x="121" y="827"/>
                    </a:lnTo>
                    <a:lnTo>
                      <a:pt x="124" y="827"/>
                    </a:lnTo>
                    <a:lnTo>
                      <a:pt x="127" y="827"/>
                    </a:lnTo>
                    <a:lnTo>
                      <a:pt x="130" y="824"/>
                    </a:lnTo>
                    <a:lnTo>
                      <a:pt x="133" y="824"/>
                    </a:lnTo>
                    <a:lnTo>
                      <a:pt x="139" y="824"/>
                    </a:lnTo>
                    <a:lnTo>
                      <a:pt x="142" y="821"/>
                    </a:lnTo>
                    <a:lnTo>
                      <a:pt x="145" y="821"/>
                    </a:lnTo>
                    <a:lnTo>
                      <a:pt x="149" y="818"/>
                    </a:lnTo>
                    <a:lnTo>
                      <a:pt x="152" y="818"/>
                    </a:lnTo>
                    <a:lnTo>
                      <a:pt x="158" y="818"/>
                    </a:lnTo>
                    <a:lnTo>
                      <a:pt x="161" y="815"/>
                    </a:lnTo>
                    <a:lnTo>
                      <a:pt x="164" y="815"/>
                    </a:lnTo>
                    <a:lnTo>
                      <a:pt x="167" y="812"/>
                    </a:lnTo>
                    <a:lnTo>
                      <a:pt x="170" y="812"/>
                    </a:lnTo>
                    <a:lnTo>
                      <a:pt x="173" y="808"/>
                    </a:lnTo>
                    <a:lnTo>
                      <a:pt x="179" y="808"/>
                    </a:lnTo>
                    <a:lnTo>
                      <a:pt x="182" y="805"/>
                    </a:lnTo>
                    <a:lnTo>
                      <a:pt x="186" y="805"/>
                    </a:lnTo>
                    <a:lnTo>
                      <a:pt x="189" y="802"/>
                    </a:lnTo>
                    <a:lnTo>
                      <a:pt x="192" y="802"/>
                    </a:lnTo>
                    <a:lnTo>
                      <a:pt x="195" y="799"/>
                    </a:lnTo>
                    <a:lnTo>
                      <a:pt x="201" y="799"/>
                    </a:lnTo>
                    <a:lnTo>
                      <a:pt x="204" y="796"/>
                    </a:lnTo>
                    <a:lnTo>
                      <a:pt x="207" y="796"/>
                    </a:lnTo>
                    <a:lnTo>
                      <a:pt x="210" y="793"/>
                    </a:lnTo>
                    <a:lnTo>
                      <a:pt x="213" y="793"/>
                    </a:lnTo>
                    <a:lnTo>
                      <a:pt x="216" y="790"/>
                    </a:lnTo>
                    <a:lnTo>
                      <a:pt x="223" y="790"/>
                    </a:lnTo>
                    <a:lnTo>
                      <a:pt x="226" y="787"/>
                    </a:lnTo>
                    <a:lnTo>
                      <a:pt x="229" y="784"/>
                    </a:lnTo>
                    <a:lnTo>
                      <a:pt x="232" y="784"/>
                    </a:lnTo>
                    <a:lnTo>
                      <a:pt x="235" y="781"/>
                    </a:lnTo>
                    <a:lnTo>
                      <a:pt x="238" y="781"/>
                    </a:lnTo>
                    <a:lnTo>
                      <a:pt x="244" y="778"/>
                    </a:lnTo>
                    <a:lnTo>
                      <a:pt x="247" y="774"/>
                    </a:lnTo>
                    <a:lnTo>
                      <a:pt x="250" y="774"/>
                    </a:lnTo>
                    <a:lnTo>
                      <a:pt x="253" y="771"/>
                    </a:lnTo>
                    <a:lnTo>
                      <a:pt x="257" y="768"/>
                    </a:lnTo>
                    <a:lnTo>
                      <a:pt x="260" y="768"/>
                    </a:lnTo>
                    <a:lnTo>
                      <a:pt x="266" y="765"/>
                    </a:lnTo>
                    <a:lnTo>
                      <a:pt x="269" y="762"/>
                    </a:lnTo>
                    <a:lnTo>
                      <a:pt x="272" y="762"/>
                    </a:lnTo>
                    <a:lnTo>
                      <a:pt x="275" y="759"/>
                    </a:lnTo>
                    <a:lnTo>
                      <a:pt x="278" y="756"/>
                    </a:lnTo>
                    <a:lnTo>
                      <a:pt x="281" y="753"/>
                    </a:lnTo>
                    <a:lnTo>
                      <a:pt x="287" y="753"/>
                    </a:lnTo>
                    <a:lnTo>
                      <a:pt x="291" y="750"/>
                    </a:lnTo>
                    <a:lnTo>
                      <a:pt x="294" y="747"/>
                    </a:lnTo>
                    <a:lnTo>
                      <a:pt x="297" y="744"/>
                    </a:lnTo>
                    <a:lnTo>
                      <a:pt x="300" y="744"/>
                    </a:lnTo>
                    <a:lnTo>
                      <a:pt x="306" y="741"/>
                    </a:lnTo>
                    <a:lnTo>
                      <a:pt x="309" y="737"/>
                    </a:lnTo>
                    <a:lnTo>
                      <a:pt x="312" y="734"/>
                    </a:lnTo>
                    <a:lnTo>
                      <a:pt x="315" y="734"/>
                    </a:lnTo>
                    <a:lnTo>
                      <a:pt x="318" y="731"/>
                    </a:lnTo>
                    <a:lnTo>
                      <a:pt x="321" y="728"/>
                    </a:lnTo>
                    <a:lnTo>
                      <a:pt x="328" y="725"/>
                    </a:lnTo>
                    <a:lnTo>
                      <a:pt x="331" y="722"/>
                    </a:lnTo>
                    <a:lnTo>
                      <a:pt x="334" y="719"/>
                    </a:lnTo>
                    <a:lnTo>
                      <a:pt x="337" y="719"/>
                    </a:lnTo>
                    <a:lnTo>
                      <a:pt x="340" y="716"/>
                    </a:lnTo>
                    <a:lnTo>
                      <a:pt x="343" y="713"/>
                    </a:lnTo>
                    <a:lnTo>
                      <a:pt x="349" y="710"/>
                    </a:lnTo>
                    <a:lnTo>
                      <a:pt x="352" y="707"/>
                    </a:lnTo>
                    <a:lnTo>
                      <a:pt x="355" y="703"/>
                    </a:lnTo>
                    <a:lnTo>
                      <a:pt x="358" y="703"/>
                    </a:lnTo>
                    <a:lnTo>
                      <a:pt x="362" y="700"/>
                    </a:lnTo>
                    <a:lnTo>
                      <a:pt x="365" y="697"/>
                    </a:lnTo>
                    <a:lnTo>
                      <a:pt x="371" y="694"/>
                    </a:lnTo>
                    <a:lnTo>
                      <a:pt x="374" y="691"/>
                    </a:lnTo>
                    <a:lnTo>
                      <a:pt x="377" y="688"/>
                    </a:lnTo>
                    <a:lnTo>
                      <a:pt x="380" y="685"/>
                    </a:lnTo>
                    <a:lnTo>
                      <a:pt x="383" y="682"/>
                    </a:lnTo>
                    <a:lnTo>
                      <a:pt x="386" y="679"/>
                    </a:lnTo>
                    <a:lnTo>
                      <a:pt x="392" y="676"/>
                    </a:lnTo>
                    <a:lnTo>
                      <a:pt x="395" y="673"/>
                    </a:lnTo>
                    <a:lnTo>
                      <a:pt x="399" y="669"/>
                    </a:lnTo>
                    <a:lnTo>
                      <a:pt x="402" y="669"/>
                    </a:lnTo>
                    <a:lnTo>
                      <a:pt x="405" y="666"/>
                    </a:lnTo>
                    <a:lnTo>
                      <a:pt x="408" y="663"/>
                    </a:lnTo>
                    <a:lnTo>
                      <a:pt x="414" y="660"/>
                    </a:lnTo>
                    <a:lnTo>
                      <a:pt x="417" y="657"/>
                    </a:lnTo>
                    <a:lnTo>
                      <a:pt x="420" y="654"/>
                    </a:lnTo>
                    <a:lnTo>
                      <a:pt x="423" y="651"/>
                    </a:lnTo>
                    <a:lnTo>
                      <a:pt x="426" y="648"/>
                    </a:lnTo>
                    <a:lnTo>
                      <a:pt x="429" y="645"/>
                    </a:lnTo>
                    <a:lnTo>
                      <a:pt x="436" y="642"/>
                    </a:lnTo>
                    <a:lnTo>
                      <a:pt x="439" y="639"/>
                    </a:lnTo>
                    <a:lnTo>
                      <a:pt x="442" y="636"/>
                    </a:lnTo>
                    <a:lnTo>
                      <a:pt x="445" y="632"/>
                    </a:lnTo>
                    <a:lnTo>
                      <a:pt x="448" y="629"/>
                    </a:lnTo>
                    <a:lnTo>
                      <a:pt x="454" y="626"/>
                    </a:lnTo>
                    <a:lnTo>
                      <a:pt x="457" y="623"/>
                    </a:lnTo>
                    <a:lnTo>
                      <a:pt x="460" y="620"/>
                    </a:lnTo>
                    <a:lnTo>
                      <a:pt x="463" y="617"/>
                    </a:lnTo>
                    <a:lnTo>
                      <a:pt x="466" y="614"/>
                    </a:lnTo>
                    <a:lnTo>
                      <a:pt x="470" y="608"/>
                    </a:lnTo>
                    <a:lnTo>
                      <a:pt x="476" y="605"/>
                    </a:lnTo>
                    <a:lnTo>
                      <a:pt x="479" y="602"/>
                    </a:lnTo>
                    <a:lnTo>
                      <a:pt x="482" y="598"/>
                    </a:lnTo>
                    <a:lnTo>
                      <a:pt x="485" y="595"/>
                    </a:lnTo>
                    <a:lnTo>
                      <a:pt x="488" y="592"/>
                    </a:lnTo>
                    <a:lnTo>
                      <a:pt x="491" y="589"/>
                    </a:lnTo>
                    <a:lnTo>
                      <a:pt x="497" y="586"/>
                    </a:lnTo>
                    <a:lnTo>
                      <a:pt x="500" y="583"/>
                    </a:lnTo>
                    <a:lnTo>
                      <a:pt x="503" y="580"/>
                    </a:lnTo>
                    <a:lnTo>
                      <a:pt x="507" y="577"/>
                    </a:lnTo>
                    <a:lnTo>
                      <a:pt x="510" y="574"/>
                    </a:lnTo>
                    <a:lnTo>
                      <a:pt x="513" y="571"/>
                    </a:lnTo>
                    <a:lnTo>
                      <a:pt x="519" y="565"/>
                    </a:lnTo>
                    <a:lnTo>
                      <a:pt x="522" y="561"/>
                    </a:lnTo>
                    <a:lnTo>
                      <a:pt x="525" y="558"/>
                    </a:lnTo>
                    <a:lnTo>
                      <a:pt x="528" y="555"/>
                    </a:lnTo>
                    <a:lnTo>
                      <a:pt x="531" y="552"/>
                    </a:lnTo>
                    <a:lnTo>
                      <a:pt x="534" y="549"/>
                    </a:lnTo>
                    <a:lnTo>
                      <a:pt x="541" y="546"/>
                    </a:lnTo>
                    <a:lnTo>
                      <a:pt x="544" y="543"/>
                    </a:lnTo>
                    <a:lnTo>
                      <a:pt x="547" y="540"/>
                    </a:lnTo>
                    <a:lnTo>
                      <a:pt x="550" y="534"/>
                    </a:lnTo>
                    <a:lnTo>
                      <a:pt x="553" y="531"/>
                    </a:lnTo>
                    <a:lnTo>
                      <a:pt x="556" y="527"/>
                    </a:lnTo>
                    <a:lnTo>
                      <a:pt x="562" y="524"/>
                    </a:lnTo>
                    <a:lnTo>
                      <a:pt x="565" y="521"/>
                    </a:lnTo>
                    <a:lnTo>
                      <a:pt x="568" y="518"/>
                    </a:lnTo>
                    <a:lnTo>
                      <a:pt x="571" y="515"/>
                    </a:lnTo>
                    <a:lnTo>
                      <a:pt x="574" y="509"/>
                    </a:lnTo>
                    <a:lnTo>
                      <a:pt x="578" y="506"/>
                    </a:lnTo>
                    <a:lnTo>
                      <a:pt x="584" y="503"/>
                    </a:lnTo>
                    <a:lnTo>
                      <a:pt x="587" y="500"/>
                    </a:lnTo>
                    <a:lnTo>
                      <a:pt x="590" y="497"/>
                    </a:lnTo>
                    <a:lnTo>
                      <a:pt x="593" y="494"/>
                    </a:lnTo>
                    <a:lnTo>
                      <a:pt x="596" y="490"/>
                    </a:lnTo>
                    <a:lnTo>
                      <a:pt x="602" y="484"/>
                    </a:lnTo>
                    <a:lnTo>
                      <a:pt x="605" y="481"/>
                    </a:lnTo>
                    <a:lnTo>
                      <a:pt x="608" y="478"/>
                    </a:lnTo>
                    <a:lnTo>
                      <a:pt x="612" y="475"/>
                    </a:lnTo>
                    <a:lnTo>
                      <a:pt x="615" y="472"/>
                    </a:lnTo>
                    <a:lnTo>
                      <a:pt x="618" y="469"/>
                    </a:lnTo>
                    <a:lnTo>
                      <a:pt x="624" y="463"/>
                    </a:lnTo>
                    <a:lnTo>
                      <a:pt x="627" y="460"/>
                    </a:lnTo>
                    <a:lnTo>
                      <a:pt x="630" y="456"/>
                    </a:lnTo>
                    <a:lnTo>
                      <a:pt x="633" y="453"/>
                    </a:lnTo>
                    <a:lnTo>
                      <a:pt x="636" y="450"/>
                    </a:lnTo>
                    <a:lnTo>
                      <a:pt x="639" y="447"/>
                    </a:lnTo>
                    <a:lnTo>
                      <a:pt x="645" y="441"/>
                    </a:lnTo>
                    <a:lnTo>
                      <a:pt x="649" y="438"/>
                    </a:lnTo>
                    <a:lnTo>
                      <a:pt x="652" y="435"/>
                    </a:lnTo>
                    <a:lnTo>
                      <a:pt x="655" y="432"/>
                    </a:lnTo>
                    <a:lnTo>
                      <a:pt x="658" y="429"/>
                    </a:lnTo>
                    <a:lnTo>
                      <a:pt x="661" y="426"/>
                    </a:lnTo>
                    <a:lnTo>
                      <a:pt x="667" y="419"/>
                    </a:lnTo>
                    <a:lnTo>
                      <a:pt x="670" y="416"/>
                    </a:lnTo>
                    <a:lnTo>
                      <a:pt x="673" y="413"/>
                    </a:lnTo>
                    <a:lnTo>
                      <a:pt x="676" y="410"/>
                    </a:lnTo>
                    <a:lnTo>
                      <a:pt x="679" y="407"/>
                    </a:lnTo>
                    <a:lnTo>
                      <a:pt x="683" y="404"/>
                    </a:lnTo>
                    <a:lnTo>
                      <a:pt x="689" y="398"/>
                    </a:lnTo>
                    <a:lnTo>
                      <a:pt x="692" y="395"/>
                    </a:lnTo>
                    <a:lnTo>
                      <a:pt x="695" y="392"/>
                    </a:lnTo>
                    <a:lnTo>
                      <a:pt x="698" y="389"/>
                    </a:lnTo>
                    <a:lnTo>
                      <a:pt x="701" y="385"/>
                    </a:lnTo>
                    <a:lnTo>
                      <a:pt x="704" y="382"/>
                    </a:lnTo>
                    <a:lnTo>
                      <a:pt x="710" y="376"/>
                    </a:lnTo>
                    <a:lnTo>
                      <a:pt x="713" y="373"/>
                    </a:lnTo>
                    <a:lnTo>
                      <a:pt x="716" y="370"/>
                    </a:lnTo>
                    <a:lnTo>
                      <a:pt x="720" y="367"/>
                    </a:lnTo>
                    <a:lnTo>
                      <a:pt x="723" y="364"/>
                    </a:lnTo>
                    <a:lnTo>
                      <a:pt x="726" y="361"/>
                    </a:lnTo>
                    <a:lnTo>
                      <a:pt x="732" y="355"/>
                    </a:lnTo>
                    <a:lnTo>
                      <a:pt x="735" y="351"/>
                    </a:lnTo>
                    <a:lnTo>
                      <a:pt x="738" y="348"/>
                    </a:lnTo>
                    <a:lnTo>
                      <a:pt x="741" y="345"/>
                    </a:lnTo>
                    <a:lnTo>
                      <a:pt x="744" y="342"/>
                    </a:lnTo>
                    <a:lnTo>
                      <a:pt x="750" y="339"/>
                    </a:lnTo>
                    <a:lnTo>
                      <a:pt x="754" y="336"/>
                    </a:lnTo>
                    <a:lnTo>
                      <a:pt x="757" y="330"/>
                    </a:lnTo>
                    <a:lnTo>
                      <a:pt x="760" y="327"/>
                    </a:lnTo>
                    <a:lnTo>
                      <a:pt x="763" y="324"/>
                    </a:lnTo>
                    <a:lnTo>
                      <a:pt x="766" y="321"/>
                    </a:lnTo>
                    <a:lnTo>
                      <a:pt x="772" y="318"/>
                    </a:lnTo>
                    <a:lnTo>
                      <a:pt x="775" y="314"/>
                    </a:lnTo>
                    <a:lnTo>
                      <a:pt x="778" y="311"/>
                    </a:lnTo>
                    <a:lnTo>
                      <a:pt x="781" y="305"/>
                    </a:lnTo>
                    <a:lnTo>
                      <a:pt x="784" y="302"/>
                    </a:lnTo>
                    <a:lnTo>
                      <a:pt x="787" y="299"/>
                    </a:lnTo>
                    <a:lnTo>
                      <a:pt x="794" y="296"/>
                    </a:lnTo>
                    <a:lnTo>
                      <a:pt x="797" y="293"/>
                    </a:lnTo>
                    <a:lnTo>
                      <a:pt x="800" y="290"/>
                    </a:lnTo>
                    <a:lnTo>
                      <a:pt x="803" y="287"/>
                    </a:lnTo>
                    <a:lnTo>
                      <a:pt x="806" y="284"/>
                    </a:lnTo>
                    <a:lnTo>
                      <a:pt x="809" y="280"/>
                    </a:lnTo>
                    <a:lnTo>
                      <a:pt x="815" y="274"/>
                    </a:lnTo>
                    <a:lnTo>
                      <a:pt x="818" y="271"/>
                    </a:lnTo>
                    <a:lnTo>
                      <a:pt x="821" y="268"/>
                    </a:lnTo>
                    <a:lnTo>
                      <a:pt x="825" y="265"/>
                    </a:lnTo>
                    <a:lnTo>
                      <a:pt x="828" y="262"/>
                    </a:lnTo>
                    <a:lnTo>
                      <a:pt x="831" y="259"/>
                    </a:lnTo>
                    <a:lnTo>
                      <a:pt x="837" y="256"/>
                    </a:lnTo>
                    <a:lnTo>
                      <a:pt x="840" y="253"/>
                    </a:lnTo>
                    <a:lnTo>
                      <a:pt x="843" y="250"/>
                    </a:lnTo>
                    <a:lnTo>
                      <a:pt x="846" y="247"/>
                    </a:lnTo>
                    <a:lnTo>
                      <a:pt x="849" y="243"/>
                    </a:lnTo>
                    <a:lnTo>
                      <a:pt x="852" y="240"/>
                    </a:lnTo>
                    <a:lnTo>
                      <a:pt x="858" y="237"/>
                    </a:lnTo>
                    <a:lnTo>
                      <a:pt x="862" y="231"/>
                    </a:lnTo>
                    <a:lnTo>
                      <a:pt x="865" y="228"/>
                    </a:lnTo>
                    <a:lnTo>
                      <a:pt x="868" y="225"/>
                    </a:lnTo>
                    <a:lnTo>
                      <a:pt x="871" y="222"/>
                    </a:lnTo>
                    <a:lnTo>
                      <a:pt x="874" y="219"/>
                    </a:lnTo>
                    <a:lnTo>
                      <a:pt x="880" y="216"/>
                    </a:lnTo>
                    <a:lnTo>
                      <a:pt x="883" y="213"/>
                    </a:lnTo>
                    <a:lnTo>
                      <a:pt x="886" y="209"/>
                    </a:lnTo>
                    <a:lnTo>
                      <a:pt x="889" y="206"/>
                    </a:lnTo>
                    <a:lnTo>
                      <a:pt x="892" y="203"/>
                    </a:lnTo>
                    <a:lnTo>
                      <a:pt x="899" y="200"/>
                    </a:lnTo>
                    <a:lnTo>
                      <a:pt x="902" y="197"/>
                    </a:lnTo>
                    <a:lnTo>
                      <a:pt x="905" y="194"/>
                    </a:lnTo>
                    <a:lnTo>
                      <a:pt x="908" y="191"/>
                    </a:lnTo>
                    <a:lnTo>
                      <a:pt x="911" y="188"/>
                    </a:lnTo>
                    <a:lnTo>
                      <a:pt x="914" y="185"/>
                    </a:lnTo>
                    <a:lnTo>
                      <a:pt x="920" y="182"/>
                    </a:lnTo>
                    <a:lnTo>
                      <a:pt x="923" y="179"/>
                    </a:lnTo>
                    <a:lnTo>
                      <a:pt x="926" y="176"/>
                    </a:lnTo>
                    <a:lnTo>
                      <a:pt x="929" y="176"/>
                    </a:lnTo>
                    <a:lnTo>
                      <a:pt x="933" y="172"/>
                    </a:lnTo>
                    <a:lnTo>
                      <a:pt x="936" y="169"/>
                    </a:lnTo>
                    <a:lnTo>
                      <a:pt x="942" y="166"/>
                    </a:lnTo>
                    <a:lnTo>
                      <a:pt x="945" y="163"/>
                    </a:lnTo>
                    <a:lnTo>
                      <a:pt x="948" y="160"/>
                    </a:lnTo>
                    <a:lnTo>
                      <a:pt x="951" y="157"/>
                    </a:lnTo>
                    <a:lnTo>
                      <a:pt x="954" y="154"/>
                    </a:lnTo>
                    <a:lnTo>
                      <a:pt x="957" y="151"/>
                    </a:lnTo>
                    <a:lnTo>
                      <a:pt x="963" y="148"/>
                    </a:lnTo>
                    <a:lnTo>
                      <a:pt x="966" y="145"/>
                    </a:lnTo>
                    <a:lnTo>
                      <a:pt x="970" y="142"/>
                    </a:lnTo>
                    <a:lnTo>
                      <a:pt x="973" y="142"/>
                    </a:lnTo>
                    <a:lnTo>
                      <a:pt x="976" y="138"/>
                    </a:lnTo>
                    <a:lnTo>
                      <a:pt x="979" y="135"/>
                    </a:lnTo>
                    <a:lnTo>
                      <a:pt x="985" y="132"/>
                    </a:lnTo>
                    <a:lnTo>
                      <a:pt x="988" y="129"/>
                    </a:lnTo>
                    <a:lnTo>
                      <a:pt x="991" y="126"/>
                    </a:lnTo>
                    <a:lnTo>
                      <a:pt x="994" y="126"/>
                    </a:lnTo>
                    <a:lnTo>
                      <a:pt x="997" y="123"/>
                    </a:lnTo>
                    <a:lnTo>
                      <a:pt x="1000" y="120"/>
                    </a:lnTo>
                    <a:lnTo>
                      <a:pt x="1007" y="117"/>
                    </a:lnTo>
                    <a:lnTo>
                      <a:pt x="1010" y="114"/>
                    </a:lnTo>
                    <a:lnTo>
                      <a:pt x="1013" y="111"/>
                    </a:lnTo>
                    <a:lnTo>
                      <a:pt x="1016" y="111"/>
                    </a:lnTo>
                    <a:lnTo>
                      <a:pt x="1019" y="108"/>
                    </a:lnTo>
                    <a:lnTo>
                      <a:pt x="1022" y="104"/>
                    </a:lnTo>
                    <a:lnTo>
                      <a:pt x="1028" y="101"/>
                    </a:lnTo>
                    <a:lnTo>
                      <a:pt x="1031" y="101"/>
                    </a:lnTo>
                    <a:lnTo>
                      <a:pt x="1034" y="98"/>
                    </a:lnTo>
                    <a:lnTo>
                      <a:pt x="1037" y="95"/>
                    </a:lnTo>
                    <a:lnTo>
                      <a:pt x="1041" y="92"/>
                    </a:lnTo>
                    <a:lnTo>
                      <a:pt x="1047" y="92"/>
                    </a:lnTo>
                    <a:lnTo>
                      <a:pt x="1050" y="89"/>
                    </a:lnTo>
                    <a:lnTo>
                      <a:pt x="1053" y="86"/>
                    </a:lnTo>
                    <a:lnTo>
                      <a:pt x="1056" y="83"/>
                    </a:lnTo>
                    <a:lnTo>
                      <a:pt x="1059" y="83"/>
                    </a:lnTo>
                    <a:lnTo>
                      <a:pt x="1062" y="80"/>
                    </a:lnTo>
                    <a:lnTo>
                      <a:pt x="1068" y="77"/>
                    </a:lnTo>
                    <a:lnTo>
                      <a:pt x="1071" y="77"/>
                    </a:lnTo>
                    <a:lnTo>
                      <a:pt x="1075" y="74"/>
                    </a:lnTo>
                    <a:lnTo>
                      <a:pt x="1078" y="71"/>
                    </a:lnTo>
                    <a:lnTo>
                      <a:pt x="1081" y="71"/>
                    </a:lnTo>
                    <a:lnTo>
                      <a:pt x="1084" y="67"/>
                    </a:lnTo>
                    <a:lnTo>
                      <a:pt x="1090" y="64"/>
                    </a:lnTo>
                    <a:lnTo>
                      <a:pt x="1093" y="64"/>
                    </a:lnTo>
                    <a:lnTo>
                      <a:pt x="1096" y="61"/>
                    </a:lnTo>
                    <a:lnTo>
                      <a:pt x="1099" y="61"/>
                    </a:lnTo>
                    <a:lnTo>
                      <a:pt x="1102" y="58"/>
                    </a:lnTo>
                    <a:lnTo>
                      <a:pt x="1105" y="55"/>
                    </a:lnTo>
                    <a:lnTo>
                      <a:pt x="1112" y="55"/>
                    </a:lnTo>
                    <a:lnTo>
                      <a:pt x="1115" y="52"/>
                    </a:lnTo>
                    <a:lnTo>
                      <a:pt x="1118" y="52"/>
                    </a:lnTo>
                    <a:lnTo>
                      <a:pt x="1121" y="49"/>
                    </a:lnTo>
                    <a:lnTo>
                      <a:pt x="1124" y="49"/>
                    </a:lnTo>
                    <a:lnTo>
                      <a:pt x="1127" y="46"/>
                    </a:lnTo>
                    <a:lnTo>
                      <a:pt x="1133" y="46"/>
                    </a:lnTo>
                    <a:lnTo>
                      <a:pt x="1136" y="43"/>
                    </a:lnTo>
                    <a:lnTo>
                      <a:pt x="1139" y="43"/>
                    </a:lnTo>
                    <a:lnTo>
                      <a:pt x="1142" y="40"/>
                    </a:lnTo>
                    <a:lnTo>
                      <a:pt x="1146" y="40"/>
                    </a:lnTo>
                    <a:lnTo>
                      <a:pt x="1149" y="37"/>
                    </a:lnTo>
                    <a:lnTo>
                      <a:pt x="1155" y="37"/>
                    </a:lnTo>
                    <a:lnTo>
                      <a:pt x="1158" y="33"/>
                    </a:lnTo>
                    <a:lnTo>
                      <a:pt x="1161" y="33"/>
                    </a:lnTo>
                    <a:lnTo>
                      <a:pt x="1164" y="30"/>
                    </a:lnTo>
                    <a:lnTo>
                      <a:pt x="1167" y="30"/>
                    </a:lnTo>
                    <a:lnTo>
                      <a:pt x="1170" y="27"/>
                    </a:lnTo>
                    <a:lnTo>
                      <a:pt x="1176" y="27"/>
                    </a:lnTo>
                    <a:lnTo>
                      <a:pt x="1179" y="27"/>
                    </a:lnTo>
                    <a:lnTo>
                      <a:pt x="1183" y="24"/>
                    </a:lnTo>
                    <a:lnTo>
                      <a:pt x="1186" y="24"/>
                    </a:lnTo>
                    <a:lnTo>
                      <a:pt x="1189" y="21"/>
                    </a:lnTo>
                    <a:lnTo>
                      <a:pt x="1195" y="21"/>
                    </a:lnTo>
                    <a:lnTo>
                      <a:pt x="1198" y="21"/>
                    </a:lnTo>
                    <a:lnTo>
                      <a:pt x="1201" y="18"/>
                    </a:lnTo>
                    <a:lnTo>
                      <a:pt x="1204" y="18"/>
                    </a:lnTo>
                    <a:lnTo>
                      <a:pt x="1207" y="18"/>
                    </a:lnTo>
                    <a:lnTo>
                      <a:pt x="1210" y="15"/>
                    </a:lnTo>
                    <a:lnTo>
                      <a:pt x="1217" y="15"/>
                    </a:lnTo>
                    <a:lnTo>
                      <a:pt x="1220" y="15"/>
                    </a:lnTo>
                    <a:lnTo>
                      <a:pt x="1223" y="12"/>
                    </a:lnTo>
                    <a:lnTo>
                      <a:pt x="1226" y="12"/>
                    </a:lnTo>
                    <a:lnTo>
                      <a:pt x="1229" y="12"/>
                    </a:lnTo>
                    <a:lnTo>
                      <a:pt x="1232" y="12"/>
                    </a:lnTo>
                    <a:lnTo>
                      <a:pt x="1238" y="9"/>
                    </a:lnTo>
                    <a:lnTo>
                      <a:pt x="1241" y="9"/>
                    </a:lnTo>
                    <a:lnTo>
                      <a:pt x="1244" y="9"/>
                    </a:lnTo>
                    <a:lnTo>
                      <a:pt x="1247" y="9"/>
                    </a:lnTo>
                    <a:lnTo>
                      <a:pt x="1250" y="6"/>
                    </a:lnTo>
                    <a:lnTo>
                      <a:pt x="1254" y="6"/>
                    </a:lnTo>
                    <a:lnTo>
                      <a:pt x="1260" y="6"/>
                    </a:lnTo>
                    <a:lnTo>
                      <a:pt x="1263" y="6"/>
                    </a:lnTo>
                    <a:lnTo>
                      <a:pt x="1266" y="6"/>
                    </a:lnTo>
                    <a:lnTo>
                      <a:pt x="1269" y="3"/>
                    </a:lnTo>
                    <a:lnTo>
                      <a:pt x="1272" y="3"/>
                    </a:lnTo>
                    <a:lnTo>
                      <a:pt x="1275" y="3"/>
                    </a:lnTo>
                    <a:lnTo>
                      <a:pt x="1281" y="3"/>
                    </a:lnTo>
                    <a:lnTo>
                      <a:pt x="1284" y="3"/>
                    </a:lnTo>
                    <a:lnTo>
                      <a:pt x="1287" y="3"/>
                    </a:lnTo>
                    <a:lnTo>
                      <a:pt x="1291" y="3"/>
                    </a:lnTo>
                    <a:lnTo>
                      <a:pt x="1294" y="3"/>
                    </a:lnTo>
                    <a:lnTo>
                      <a:pt x="1297" y="3"/>
                    </a:lnTo>
                    <a:lnTo>
                      <a:pt x="1303" y="0"/>
                    </a:lnTo>
                    <a:lnTo>
                      <a:pt x="1306" y="0"/>
                    </a:lnTo>
                    <a:lnTo>
                      <a:pt x="1309" y="0"/>
                    </a:lnTo>
                    <a:lnTo>
                      <a:pt x="1312" y="0"/>
                    </a:lnTo>
                    <a:lnTo>
                      <a:pt x="1315" y="0"/>
                    </a:lnTo>
                    <a:lnTo>
                      <a:pt x="1318" y="0"/>
                    </a:lnTo>
                    <a:lnTo>
                      <a:pt x="1325" y="0"/>
                    </a:lnTo>
                    <a:lnTo>
                      <a:pt x="1328" y="0"/>
                    </a:lnTo>
                  </a:path>
                </a:pathLst>
              </a:custGeom>
              <a:noFill/>
              <a:ln w="36576" cap="flat" cmpd="sng">
                <a:solidFill>
                  <a:srgbClr val="000080">
                    <a:alpha val="100000"/>
                  </a:srgbClr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2160"/>
              </a:p>
            </p:txBody>
          </p:sp>
          <p:graphicFrame>
            <p:nvGraphicFramePr>
              <p:cNvPr id="62500" name="对象 40080"/>
              <p:cNvGraphicFramePr>
                <a:graphicFrameLocks noChangeAspect="1"/>
              </p:cNvGraphicFramePr>
              <p:nvPr/>
            </p:nvGraphicFramePr>
            <p:xfrm>
              <a:off x="1397" y="403"/>
              <a:ext cx="104" cy="24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82" name="" r:id="rId1" imgW="165735" imgH="395605" progId="Equation.3">
                      <p:embed/>
                    </p:oleObj>
                  </mc:Choice>
                  <mc:Fallback>
                    <p:oleObj name="" r:id="rId1" imgW="165735" imgH="395605" progId="Equation.3">
                      <p:embed/>
                      <p:pic>
                        <p:nvPicPr>
                          <p:cNvPr id="0" name="图片 3281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1397" y="403"/>
                            <a:ext cx="104" cy="248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2501" name="对象 40081"/>
              <p:cNvGraphicFramePr>
                <a:graphicFrameLocks noChangeAspect="1"/>
              </p:cNvGraphicFramePr>
              <p:nvPr/>
            </p:nvGraphicFramePr>
            <p:xfrm>
              <a:off x="0" y="131"/>
              <a:ext cx="176" cy="24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85" name="" r:id="rId3" imgW="280670" imgH="396240" progId="Equation.3">
                      <p:embed/>
                    </p:oleObj>
                  </mc:Choice>
                  <mc:Fallback>
                    <p:oleObj name="" r:id="rId3" imgW="280670" imgH="396240" progId="Equation.3">
                      <p:embed/>
                      <p:pic>
                        <p:nvPicPr>
                          <p:cNvPr id="0" name="图片 3284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0" y="131"/>
                            <a:ext cx="176" cy="248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5" name="组合 40082"/>
          <p:cNvGrpSpPr/>
          <p:nvPr/>
        </p:nvGrpSpPr>
        <p:grpSpPr>
          <a:xfrm>
            <a:off x="6787516" y="3696336"/>
            <a:ext cx="1986914" cy="2105024"/>
            <a:chOff x="0" y="0"/>
            <a:chExt cx="1043" cy="1327"/>
          </a:xfrm>
        </p:grpSpPr>
        <p:sp>
          <p:nvSpPr>
            <p:cNvPr id="62491" name="任意多边形 40083"/>
            <p:cNvSpPr/>
            <p:nvPr/>
          </p:nvSpPr>
          <p:spPr>
            <a:xfrm>
              <a:off x="76" y="0"/>
              <a:ext cx="846" cy="1327"/>
            </a:xfrm>
            <a:custGeom>
              <a:avLst/>
              <a:gdLst/>
              <a:ahLst/>
              <a:cxnLst>
                <a:cxn ang="0">
                  <a:pos x="12" y="1225"/>
                </a:cxn>
                <a:cxn ang="0">
                  <a:pos x="28" y="1176"/>
                </a:cxn>
                <a:cxn ang="0">
                  <a:pos x="40" y="1139"/>
                </a:cxn>
                <a:cxn ang="0">
                  <a:pos x="56" y="1108"/>
                </a:cxn>
                <a:cxn ang="0">
                  <a:pos x="71" y="1080"/>
                </a:cxn>
                <a:cxn ang="0">
                  <a:pos x="87" y="1056"/>
                </a:cxn>
                <a:cxn ang="0">
                  <a:pos x="99" y="1031"/>
                </a:cxn>
                <a:cxn ang="0">
                  <a:pos x="114" y="1009"/>
                </a:cxn>
                <a:cxn ang="0">
                  <a:pos x="130" y="991"/>
                </a:cxn>
                <a:cxn ang="0">
                  <a:pos x="142" y="969"/>
                </a:cxn>
                <a:cxn ang="0">
                  <a:pos x="158" y="951"/>
                </a:cxn>
                <a:cxn ang="0">
                  <a:pos x="173" y="932"/>
                </a:cxn>
                <a:cxn ang="0">
                  <a:pos x="185" y="914"/>
                </a:cxn>
                <a:cxn ang="0">
                  <a:pos x="201" y="898"/>
                </a:cxn>
                <a:cxn ang="0">
                  <a:pos x="216" y="880"/>
                </a:cxn>
                <a:cxn ang="0">
                  <a:pos x="229" y="864"/>
                </a:cxn>
                <a:cxn ang="0">
                  <a:pos x="244" y="849"/>
                </a:cxn>
                <a:cxn ang="0">
                  <a:pos x="259" y="833"/>
                </a:cxn>
                <a:cxn ang="0">
                  <a:pos x="272" y="818"/>
                </a:cxn>
                <a:cxn ang="0">
                  <a:pos x="287" y="802"/>
                </a:cxn>
                <a:cxn ang="0">
                  <a:pos x="303" y="787"/>
                </a:cxn>
                <a:cxn ang="0">
                  <a:pos x="315" y="772"/>
                </a:cxn>
                <a:cxn ang="0">
                  <a:pos x="330" y="756"/>
                </a:cxn>
                <a:cxn ang="0">
                  <a:pos x="346" y="741"/>
                </a:cxn>
                <a:cxn ang="0">
                  <a:pos x="361" y="728"/>
                </a:cxn>
                <a:cxn ang="0">
                  <a:pos x="374" y="713"/>
                </a:cxn>
                <a:cxn ang="0">
                  <a:pos x="389" y="697"/>
                </a:cxn>
                <a:cxn ang="0">
                  <a:pos x="404" y="682"/>
                </a:cxn>
                <a:cxn ang="0">
                  <a:pos x="417" y="670"/>
                </a:cxn>
                <a:cxn ang="0">
                  <a:pos x="432" y="654"/>
                </a:cxn>
                <a:cxn ang="0">
                  <a:pos x="448" y="639"/>
                </a:cxn>
                <a:cxn ang="0">
                  <a:pos x="460" y="626"/>
                </a:cxn>
                <a:cxn ang="0">
                  <a:pos x="475" y="611"/>
                </a:cxn>
                <a:cxn ang="0">
                  <a:pos x="491" y="596"/>
                </a:cxn>
                <a:cxn ang="0">
                  <a:pos x="503" y="580"/>
                </a:cxn>
                <a:cxn ang="0">
                  <a:pos x="519" y="568"/>
                </a:cxn>
                <a:cxn ang="0">
                  <a:pos x="534" y="552"/>
                </a:cxn>
                <a:cxn ang="0">
                  <a:pos x="546" y="537"/>
                </a:cxn>
                <a:cxn ang="0">
                  <a:pos x="562" y="521"/>
                </a:cxn>
                <a:cxn ang="0">
                  <a:pos x="577" y="506"/>
                </a:cxn>
                <a:cxn ang="0">
                  <a:pos x="590" y="491"/>
                </a:cxn>
                <a:cxn ang="0">
                  <a:pos x="605" y="475"/>
                </a:cxn>
                <a:cxn ang="0">
                  <a:pos x="621" y="460"/>
                </a:cxn>
                <a:cxn ang="0">
                  <a:pos x="633" y="441"/>
                </a:cxn>
                <a:cxn ang="0">
                  <a:pos x="648" y="426"/>
                </a:cxn>
                <a:cxn ang="0">
                  <a:pos x="664" y="407"/>
                </a:cxn>
                <a:cxn ang="0">
                  <a:pos x="679" y="389"/>
                </a:cxn>
                <a:cxn ang="0">
                  <a:pos x="692" y="370"/>
                </a:cxn>
                <a:cxn ang="0">
                  <a:pos x="707" y="352"/>
                </a:cxn>
                <a:cxn ang="0">
                  <a:pos x="722" y="333"/>
                </a:cxn>
                <a:cxn ang="0">
                  <a:pos x="735" y="312"/>
                </a:cxn>
                <a:cxn ang="0">
                  <a:pos x="750" y="290"/>
                </a:cxn>
                <a:cxn ang="0">
                  <a:pos x="766" y="265"/>
                </a:cxn>
                <a:cxn ang="0">
                  <a:pos x="778" y="241"/>
                </a:cxn>
                <a:cxn ang="0">
                  <a:pos x="793" y="213"/>
                </a:cxn>
                <a:cxn ang="0">
                  <a:pos x="809" y="179"/>
                </a:cxn>
                <a:cxn ang="0">
                  <a:pos x="821" y="139"/>
                </a:cxn>
                <a:cxn ang="0">
                  <a:pos x="837" y="86"/>
                </a:cxn>
              </a:cxnLst>
              <a:pathLst>
                <a:path w="846" h="1327">
                  <a:moveTo>
                    <a:pt x="0" y="1327"/>
                  </a:moveTo>
                  <a:lnTo>
                    <a:pt x="6" y="1262"/>
                  </a:lnTo>
                  <a:lnTo>
                    <a:pt x="9" y="1241"/>
                  </a:lnTo>
                  <a:lnTo>
                    <a:pt x="12" y="1225"/>
                  </a:lnTo>
                  <a:lnTo>
                    <a:pt x="16" y="1210"/>
                  </a:lnTo>
                  <a:lnTo>
                    <a:pt x="19" y="1198"/>
                  </a:lnTo>
                  <a:lnTo>
                    <a:pt x="25" y="1188"/>
                  </a:lnTo>
                  <a:lnTo>
                    <a:pt x="28" y="1176"/>
                  </a:lnTo>
                  <a:lnTo>
                    <a:pt x="31" y="1167"/>
                  </a:lnTo>
                  <a:lnTo>
                    <a:pt x="34" y="1157"/>
                  </a:lnTo>
                  <a:lnTo>
                    <a:pt x="37" y="1148"/>
                  </a:lnTo>
                  <a:lnTo>
                    <a:pt x="40" y="1139"/>
                  </a:lnTo>
                  <a:lnTo>
                    <a:pt x="46" y="1130"/>
                  </a:lnTo>
                  <a:lnTo>
                    <a:pt x="50" y="1124"/>
                  </a:lnTo>
                  <a:lnTo>
                    <a:pt x="53" y="1114"/>
                  </a:lnTo>
                  <a:lnTo>
                    <a:pt x="56" y="1108"/>
                  </a:lnTo>
                  <a:lnTo>
                    <a:pt x="59" y="1102"/>
                  </a:lnTo>
                  <a:lnTo>
                    <a:pt x="65" y="1093"/>
                  </a:lnTo>
                  <a:lnTo>
                    <a:pt x="68" y="1086"/>
                  </a:lnTo>
                  <a:lnTo>
                    <a:pt x="71" y="1080"/>
                  </a:lnTo>
                  <a:lnTo>
                    <a:pt x="74" y="1074"/>
                  </a:lnTo>
                  <a:lnTo>
                    <a:pt x="77" y="1068"/>
                  </a:lnTo>
                  <a:lnTo>
                    <a:pt x="80" y="1062"/>
                  </a:lnTo>
                  <a:lnTo>
                    <a:pt x="87" y="1056"/>
                  </a:lnTo>
                  <a:lnTo>
                    <a:pt x="90" y="1049"/>
                  </a:lnTo>
                  <a:lnTo>
                    <a:pt x="93" y="1043"/>
                  </a:lnTo>
                  <a:lnTo>
                    <a:pt x="96" y="1037"/>
                  </a:lnTo>
                  <a:lnTo>
                    <a:pt x="99" y="1031"/>
                  </a:lnTo>
                  <a:lnTo>
                    <a:pt x="102" y="1028"/>
                  </a:lnTo>
                  <a:lnTo>
                    <a:pt x="108" y="1022"/>
                  </a:lnTo>
                  <a:lnTo>
                    <a:pt x="111" y="1015"/>
                  </a:lnTo>
                  <a:lnTo>
                    <a:pt x="114" y="1009"/>
                  </a:lnTo>
                  <a:lnTo>
                    <a:pt x="117" y="1006"/>
                  </a:lnTo>
                  <a:lnTo>
                    <a:pt x="121" y="1000"/>
                  </a:lnTo>
                  <a:lnTo>
                    <a:pt x="124" y="994"/>
                  </a:lnTo>
                  <a:lnTo>
                    <a:pt x="130" y="991"/>
                  </a:lnTo>
                  <a:lnTo>
                    <a:pt x="133" y="985"/>
                  </a:lnTo>
                  <a:lnTo>
                    <a:pt x="136" y="978"/>
                  </a:lnTo>
                  <a:lnTo>
                    <a:pt x="139" y="975"/>
                  </a:lnTo>
                  <a:lnTo>
                    <a:pt x="142" y="969"/>
                  </a:lnTo>
                  <a:lnTo>
                    <a:pt x="145" y="966"/>
                  </a:lnTo>
                  <a:lnTo>
                    <a:pt x="151" y="960"/>
                  </a:lnTo>
                  <a:lnTo>
                    <a:pt x="154" y="957"/>
                  </a:lnTo>
                  <a:lnTo>
                    <a:pt x="158" y="951"/>
                  </a:lnTo>
                  <a:lnTo>
                    <a:pt x="161" y="948"/>
                  </a:lnTo>
                  <a:lnTo>
                    <a:pt x="164" y="941"/>
                  </a:lnTo>
                  <a:lnTo>
                    <a:pt x="167" y="938"/>
                  </a:lnTo>
                  <a:lnTo>
                    <a:pt x="173" y="932"/>
                  </a:lnTo>
                  <a:lnTo>
                    <a:pt x="176" y="929"/>
                  </a:lnTo>
                  <a:lnTo>
                    <a:pt x="179" y="923"/>
                  </a:lnTo>
                  <a:lnTo>
                    <a:pt x="182" y="920"/>
                  </a:lnTo>
                  <a:lnTo>
                    <a:pt x="185" y="914"/>
                  </a:lnTo>
                  <a:lnTo>
                    <a:pt x="188" y="910"/>
                  </a:lnTo>
                  <a:lnTo>
                    <a:pt x="195" y="907"/>
                  </a:lnTo>
                  <a:lnTo>
                    <a:pt x="198" y="901"/>
                  </a:lnTo>
                  <a:lnTo>
                    <a:pt x="201" y="898"/>
                  </a:lnTo>
                  <a:lnTo>
                    <a:pt x="204" y="892"/>
                  </a:lnTo>
                  <a:lnTo>
                    <a:pt x="207" y="889"/>
                  </a:lnTo>
                  <a:lnTo>
                    <a:pt x="213" y="886"/>
                  </a:lnTo>
                  <a:lnTo>
                    <a:pt x="216" y="880"/>
                  </a:lnTo>
                  <a:lnTo>
                    <a:pt x="219" y="877"/>
                  </a:lnTo>
                  <a:lnTo>
                    <a:pt x="222" y="873"/>
                  </a:lnTo>
                  <a:lnTo>
                    <a:pt x="225" y="867"/>
                  </a:lnTo>
                  <a:lnTo>
                    <a:pt x="229" y="864"/>
                  </a:lnTo>
                  <a:lnTo>
                    <a:pt x="235" y="861"/>
                  </a:lnTo>
                  <a:lnTo>
                    <a:pt x="238" y="855"/>
                  </a:lnTo>
                  <a:lnTo>
                    <a:pt x="241" y="852"/>
                  </a:lnTo>
                  <a:lnTo>
                    <a:pt x="244" y="849"/>
                  </a:lnTo>
                  <a:lnTo>
                    <a:pt x="247" y="846"/>
                  </a:lnTo>
                  <a:lnTo>
                    <a:pt x="250" y="839"/>
                  </a:lnTo>
                  <a:lnTo>
                    <a:pt x="256" y="836"/>
                  </a:lnTo>
                  <a:lnTo>
                    <a:pt x="259" y="833"/>
                  </a:lnTo>
                  <a:lnTo>
                    <a:pt x="262" y="827"/>
                  </a:lnTo>
                  <a:lnTo>
                    <a:pt x="266" y="824"/>
                  </a:lnTo>
                  <a:lnTo>
                    <a:pt x="269" y="821"/>
                  </a:lnTo>
                  <a:lnTo>
                    <a:pt x="272" y="818"/>
                  </a:lnTo>
                  <a:lnTo>
                    <a:pt x="278" y="812"/>
                  </a:lnTo>
                  <a:lnTo>
                    <a:pt x="281" y="809"/>
                  </a:lnTo>
                  <a:lnTo>
                    <a:pt x="284" y="806"/>
                  </a:lnTo>
                  <a:lnTo>
                    <a:pt x="287" y="802"/>
                  </a:lnTo>
                  <a:lnTo>
                    <a:pt x="290" y="796"/>
                  </a:lnTo>
                  <a:lnTo>
                    <a:pt x="293" y="793"/>
                  </a:lnTo>
                  <a:lnTo>
                    <a:pt x="300" y="790"/>
                  </a:lnTo>
                  <a:lnTo>
                    <a:pt x="303" y="787"/>
                  </a:lnTo>
                  <a:lnTo>
                    <a:pt x="306" y="784"/>
                  </a:lnTo>
                  <a:lnTo>
                    <a:pt x="309" y="778"/>
                  </a:lnTo>
                  <a:lnTo>
                    <a:pt x="312" y="775"/>
                  </a:lnTo>
                  <a:lnTo>
                    <a:pt x="315" y="772"/>
                  </a:lnTo>
                  <a:lnTo>
                    <a:pt x="321" y="768"/>
                  </a:lnTo>
                  <a:lnTo>
                    <a:pt x="324" y="762"/>
                  </a:lnTo>
                  <a:lnTo>
                    <a:pt x="327" y="759"/>
                  </a:lnTo>
                  <a:lnTo>
                    <a:pt x="330" y="756"/>
                  </a:lnTo>
                  <a:lnTo>
                    <a:pt x="333" y="753"/>
                  </a:lnTo>
                  <a:lnTo>
                    <a:pt x="337" y="750"/>
                  </a:lnTo>
                  <a:lnTo>
                    <a:pt x="343" y="747"/>
                  </a:lnTo>
                  <a:lnTo>
                    <a:pt x="346" y="741"/>
                  </a:lnTo>
                  <a:lnTo>
                    <a:pt x="349" y="738"/>
                  </a:lnTo>
                  <a:lnTo>
                    <a:pt x="352" y="735"/>
                  </a:lnTo>
                  <a:lnTo>
                    <a:pt x="355" y="731"/>
                  </a:lnTo>
                  <a:lnTo>
                    <a:pt x="361" y="728"/>
                  </a:lnTo>
                  <a:lnTo>
                    <a:pt x="364" y="722"/>
                  </a:lnTo>
                  <a:lnTo>
                    <a:pt x="367" y="719"/>
                  </a:lnTo>
                  <a:lnTo>
                    <a:pt x="371" y="716"/>
                  </a:lnTo>
                  <a:lnTo>
                    <a:pt x="374" y="713"/>
                  </a:lnTo>
                  <a:lnTo>
                    <a:pt x="377" y="710"/>
                  </a:lnTo>
                  <a:lnTo>
                    <a:pt x="383" y="704"/>
                  </a:lnTo>
                  <a:lnTo>
                    <a:pt x="386" y="701"/>
                  </a:lnTo>
                  <a:lnTo>
                    <a:pt x="389" y="697"/>
                  </a:lnTo>
                  <a:lnTo>
                    <a:pt x="392" y="694"/>
                  </a:lnTo>
                  <a:lnTo>
                    <a:pt x="395" y="691"/>
                  </a:lnTo>
                  <a:lnTo>
                    <a:pt x="398" y="688"/>
                  </a:lnTo>
                  <a:lnTo>
                    <a:pt x="404" y="682"/>
                  </a:lnTo>
                  <a:lnTo>
                    <a:pt x="408" y="679"/>
                  </a:lnTo>
                  <a:lnTo>
                    <a:pt x="411" y="676"/>
                  </a:lnTo>
                  <a:lnTo>
                    <a:pt x="414" y="673"/>
                  </a:lnTo>
                  <a:lnTo>
                    <a:pt x="417" y="670"/>
                  </a:lnTo>
                  <a:lnTo>
                    <a:pt x="420" y="667"/>
                  </a:lnTo>
                  <a:lnTo>
                    <a:pt x="426" y="660"/>
                  </a:lnTo>
                  <a:lnTo>
                    <a:pt x="429" y="657"/>
                  </a:lnTo>
                  <a:lnTo>
                    <a:pt x="432" y="654"/>
                  </a:lnTo>
                  <a:lnTo>
                    <a:pt x="435" y="651"/>
                  </a:lnTo>
                  <a:lnTo>
                    <a:pt x="438" y="648"/>
                  </a:lnTo>
                  <a:lnTo>
                    <a:pt x="442" y="645"/>
                  </a:lnTo>
                  <a:lnTo>
                    <a:pt x="448" y="639"/>
                  </a:lnTo>
                  <a:lnTo>
                    <a:pt x="451" y="636"/>
                  </a:lnTo>
                  <a:lnTo>
                    <a:pt x="454" y="633"/>
                  </a:lnTo>
                  <a:lnTo>
                    <a:pt x="457" y="630"/>
                  </a:lnTo>
                  <a:lnTo>
                    <a:pt x="460" y="626"/>
                  </a:lnTo>
                  <a:lnTo>
                    <a:pt x="463" y="623"/>
                  </a:lnTo>
                  <a:lnTo>
                    <a:pt x="469" y="617"/>
                  </a:lnTo>
                  <a:lnTo>
                    <a:pt x="472" y="614"/>
                  </a:lnTo>
                  <a:lnTo>
                    <a:pt x="475" y="611"/>
                  </a:lnTo>
                  <a:lnTo>
                    <a:pt x="479" y="608"/>
                  </a:lnTo>
                  <a:lnTo>
                    <a:pt x="482" y="605"/>
                  </a:lnTo>
                  <a:lnTo>
                    <a:pt x="485" y="599"/>
                  </a:lnTo>
                  <a:lnTo>
                    <a:pt x="491" y="596"/>
                  </a:lnTo>
                  <a:lnTo>
                    <a:pt x="494" y="592"/>
                  </a:lnTo>
                  <a:lnTo>
                    <a:pt x="497" y="589"/>
                  </a:lnTo>
                  <a:lnTo>
                    <a:pt x="500" y="586"/>
                  </a:lnTo>
                  <a:lnTo>
                    <a:pt x="503" y="580"/>
                  </a:lnTo>
                  <a:lnTo>
                    <a:pt x="509" y="577"/>
                  </a:lnTo>
                  <a:lnTo>
                    <a:pt x="513" y="574"/>
                  </a:lnTo>
                  <a:lnTo>
                    <a:pt x="516" y="571"/>
                  </a:lnTo>
                  <a:lnTo>
                    <a:pt x="519" y="568"/>
                  </a:lnTo>
                  <a:lnTo>
                    <a:pt x="522" y="565"/>
                  </a:lnTo>
                  <a:lnTo>
                    <a:pt x="525" y="559"/>
                  </a:lnTo>
                  <a:lnTo>
                    <a:pt x="531" y="555"/>
                  </a:lnTo>
                  <a:lnTo>
                    <a:pt x="534" y="552"/>
                  </a:lnTo>
                  <a:lnTo>
                    <a:pt x="537" y="549"/>
                  </a:lnTo>
                  <a:lnTo>
                    <a:pt x="540" y="543"/>
                  </a:lnTo>
                  <a:lnTo>
                    <a:pt x="543" y="540"/>
                  </a:lnTo>
                  <a:lnTo>
                    <a:pt x="546" y="537"/>
                  </a:lnTo>
                  <a:lnTo>
                    <a:pt x="553" y="534"/>
                  </a:lnTo>
                  <a:lnTo>
                    <a:pt x="556" y="531"/>
                  </a:lnTo>
                  <a:lnTo>
                    <a:pt x="559" y="525"/>
                  </a:lnTo>
                  <a:lnTo>
                    <a:pt x="562" y="521"/>
                  </a:lnTo>
                  <a:lnTo>
                    <a:pt x="565" y="518"/>
                  </a:lnTo>
                  <a:lnTo>
                    <a:pt x="568" y="515"/>
                  </a:lnTo>
                  <a:lnTo>
                    <a:pt x="574" y="509"/>
                  </a:lnTo>
                  <a:lnTo>
                    <a:pt x="577" y="506"/>
                  </a:lnTo>
                  <a:lnTo>
                    <a:pt x="580" y="503"/>
                  </a:lnTo>
                  <a:lnTo>
                    <a:pt x="584" y="500"/>
                  </a:lnTo>
                  <a:lnTo>
                    <a:pt x="587" y="494"/>
                  </a:lnTo>
                  <a:lnTo>
                    <a:pt x="590" y="491"/>
                  </a:lnTo>
                  <a:lnTo>
                    <a:pt x="596" y="488"/>
                  </a:lnTo>
                  <a:lnTo>
                    <a:pt x="599" y="481"/>
                  </a:lnTo>
                  <a:lnTo>
                    <a:pt x="602" y="478"/>
                  </a:lnTo>
                  <a:lnTo>
                    <a:pt x="605" y="475"/>
                  </a:lnTo>
                  <a:lnTo>
                    <a:pt x="608" y="472"/>
                  </a:lnTo>
                  <a:lnTo>
                    <a:pt x="611" y="466"/>
                  </a:lnTo>
                  <a:lnTo>
                    <a:pt x="617" y="463"/>
                  </a:lnTo>
                  <a:lnTo>
                    <a:pt x="621" y="460"/>
                  </a:lnTo>
                  <a:lnTo>
                    <a:pt x="624" y="454"/>
                  </a:lnTo>
                  <a:lnTo>
                    <a:pt x="627" y="450"/>
                  </a:lnTo>
                  <a:lnTo>
                    <a:pt x="630" y="447"/>
                  </a:lnTo>
                  <a:lnTo>
                    <a:pt x="633" y="441"/>
                  </a:lnTo>
                  <a:lnTo>
                    <a:pt x="639" y="438"/>
                  </a:lnTo>
                  <a:lnTo>
                    <a:pt x="642" y="435"/>
                  </a:lnTo>
                  <a:lnTo>
                    <a:pt x="645" y="429"/>
                  </a:lnTo>
                  <a:lnTo>
                    <a:pt x="648" y="426"/>
                  </a:lnTo>
                  <a:lnTo>
                    <a:pt x="651" y="420"/>
                  </a:lnTo>
                  <a:lnTo>
                    <a:pt x="658" y="417"/>
                  </a:lnTo>
                  <a:lnTo>
                    <a:pt x="661" y="413"/>
                  </a:lnTo>
                  <a:lnTo>
                    <a:pt x="664" y="407"/>
                  </a:lnTo>
                  <a:lnTo>
                    <a:pt x="667" y="404"/>
                  </a:lnTo>
                  <a:lnTo>
                    <a:pt x="670" y="398"/>
                  </a:lnTo>
                  <a:lnTo>
                    <a:pt x="673" y="395"/>
                  </a:lnTo>
                  <a:lnTo>
                    <a:pt x="679" y="389"/>
                  </a:lnTo>
                  <a:lnTo>
                    <a:pt x="682" y="386"/>
                  </a:lnTo>
                  <a:lnTo>
                    <a:pt x="685" y="379"/>
                  </a:lnTo>
                  <a:lnTo>
                    <a:pt x="688" y="376"/>
                  </a:lnTo>
                  <a:lnTo>
                    <a:pt x="692" y="370"/>
                  </a:lnTo>
                  <a:lnTo>
                    <a:pt x="695" y="367"/>
                  </a:lnTo>
                  <a:lnTo>
                    <a:pt x="701" y="361"/>
                  </a:lnTo>
                  <a:lnTo>
                    <a:pt x="704" y="358"/>
                  </a:lnTo>
                  <a:lnTo>
                    <a:pt x="707" y="352"/>
                  </a:lnTo>
                  <a:lnTo>
                    <a:pt x="710" y="349"/>
                  </a:lnTo>
                  <a:lnTo>
                    <a:pt x="713" y="342"/>
                  </a:lnTo>
                  <a:lnTo>
                    <a:pt x="716" y="336"/>
                  </a:lnTo>
                  <a:lnTo>
                    <a:pt x="722" y="333"/>
                  </a:lnTo>
                  <a:lnTo>
                    <a:pt x="725" y="327"/>
                  </a:lnTo>
                  <a:lnTo>
                    <a:pt x="729" y="321"/>
                  </a:lnTo>
                  <a:lnTo>
                    <a:pt x="732" y="318"/>
                  </a:lnTo>
                  <a:lnTo>
                    <a:pt x="735" y="312"/>
                  </a:lnTo>
                  <a:lnTo>
                    <a:pt x="738" y="305"/>
                  </a:lnTo>
                  <a:lnTo>
                    <a:pt x="744" y="299"/>
                  </a:lnTo>
                  <a:lnTo>
                    <a:pt x="747" y="296"/>
                  </a:lnTo>
                  <a:lnTo>
                    <a:pt x="750" y="290"/>
                  </a:lnTo>
                  <a:lnTo>
                    <a:pt x="753" y="284"/>
                  </a:lnTo>
                  <a:lnTo>
                    <a:pt x="756" y="278"/>
                  </a:lnTo>
                  <a:lnTo>
                    <a:pt x="759" y="271"/>
                  </a:lnTo>
                  <a:lnTo>
                    <a:pt x="766" y="265"/>
                  </a:lnTo>
                  <a:lnTo>
                    <a:pt x="769" y="259"/>
                  </a:lnTo>
                  <a:lnTo>
                    <a:pt x="772" y="253"/>
                  </a:lnTo>
                  <a:lnTo>
                    <a:pt x="775" y="247"/>
                  </a:lnTo>
                  <a:lnTo>
                    <a:pt x="778" y="241"/>
                  </a:lnTo>
                  <a:lnTo>
                    <a:pt x="781" y="234"/>
                  </a:lnTo>
                  <a:lnTo>
                    <a:pt x="787" y="225"/>
                  </a:lnTo>
                  <a:lnTo>
                    <a:pt x="790" y="219"/>
                  </a:lnTo>
                  <a:lnTo>
                    <a:pt x="793" y="213"/>
                  </a:lnTo>
                  <a:lnTo>
                    <a:pt x="796" y="203"/>
                  </a:lnTo>
                  <a:lnTo>
                    <a:pt x="800" y="197"/>
                  </a:lnTo>
                  <a:lnTo>
                    <a:pt x="806" y="188"/>
                  </a:lnTo>
                  <a:lnTo>
                    <a:pt x="809" y="179"/>
                  </a:lnTo>
                  <a:lnTo>
                    <a:pt x="812" y="170"/>
                  </a:lnTo>
                  <a:lnTo>
                    <a:pt x="815" y="160"/>
                  </a:lnTo>
                  <a:lnTo>
                    <a:pt x="818" y="151"/>
                  </a:lnTo>
                  <a:lnTo>
                    <a:pt x="821" y="139"/>
                  </a:lnTo>
                  <a:lnTo>
                    <a:pt x="827" y="129"/>
                  </a:lnTo>
                  <a:lnTo>
                    <a:pt x="830" y="117"/>
                  </a:lnTo>
                  <a:lnTo>
                    <a:pt x="834" y="102"/>
                  </a:lnTo>
                  <a:lnTo>
                    <a:pt x="837" y="86"/>
                  </a:lnTo>
                  <a:lnTo>
                    <a:pt x="840" y="65"/>
                  </a:lnTo>
                  <a:lnTo>
                    <a:pt x="846" y="0"/>
                  </a:lnTo>
                </a:path>
              </a:pathLst>
            </a:custGeom>
            <a:noFill/>
            <a:ln w="30226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160"/>
            </a:p>
          </p:txBody>
        </p:sp>
        <p:sp>
          <p:nvSpPr>
            <p:cNvPr id="62492" name="直接连接符 40084"/>
            <p:cNvSpPr/>
            <p:nvPr/>
          </p:nvSpPr>
          <p:spPr>
            <a:xfrm>
              <a:off x="952" y="54"/>
              <a:ext cx="0" cy="635"/>
            </a:xfrm>
            <a:prstGeom prst="line">
              <a:avLst/>
            </a:prstGeom>
            <a:ln w="47625" cap="rnd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62493" name="直接连接符 40085"/>
            <p:cNvSpPr/>
            <p:nvPr/>
          </p:nvSpPr>
          <p:spPr>
            <a:xfrm>
              <a:off x="45" y="689"/>
              <a:ext cx="0" cy="635"/>
            </a:xfrm>
            <a:prstGeom prst="line">
              <a:avLst/>
            </a:prstGeom>
            <a:ln w="38100" cap="rnd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62494" name="文本框 40086"/>
            <p:cNvSpPr txBox="1"/>
            <p:nvPr/>
          </p:nvSpPr>
          <p:spPr>
            <a:xfrm>
              <a:off x="861" y="689"/>
              <a:ext cx="182" cy="2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1920" dirty="0">
                  <a:latin typeface="Arial" panose="020B0604020202020204" pitchFamily="34" charset="0"/>
                </a:rPr>
                <a:t>1</a:t>
              </a:r>
              <a:endParaRPr lang="en-US" altLang="zh-CN" sz="1920" dirty="0">
                <a:latin typeface="Arial" panose="020B0604020202020204" pitchFamily="34" charset="0"/>
              </a:endParaRPr>
            </a:p>
          </p:txBody>
        </p:sp>
        <p:sp>
          <p:nvSpPr>
            <p:cNvPr id="62495" name="文本框 40087"/>
            <p:cNvSpPr txBox="1"/>
            <p:nvPr/>
          </p:nvSpPr>
          <p:spPr>
            <a:xfrm>
              <a:off x="0" y="417"/>
              <a:ext cx="272" cy="2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1920" dirty="0">
                  <a:latin typeface="Arial" panose="020B0604020202020204" pitchFamily="34" charset="0"/>
                </a:rPr>
                <a:t>-1</a:t>
              </a:r>
              <a:endParaRPr lang="en-US" altLang="zh-CN" sz="1920" dirty="0">
                <a:latin typeface="Arial" panose="020B0604020202020204" pitchFamily="34" charset="0"/>
              </a:endParaRPr>
            </a:p>
          </p:txBody>
        </p:sp>
      </p:grpSp>
      <p:graphicFrame>
        <p:nvGraphicFramePr>
          <p:cNvPr id="40089" name="对象 40088"/>
          <p:cNvGraphicFramePr>
            <a:graphicFrameLocks noChangeAspect="1"/>
          </p:cNvGraphicFramePr>
          <p:nvPr/>
        </p:nvGraphicFramePr>
        <p:xfrm>
          <a:off x="8663940" y="4174490"/>
          <a:ext cx="2811780" cy="464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" name="" r:id="rId5" imgW="2616200" imgH="495300" progId="Equation.DSMT4">
                  <p:embed/>
                </p:oleObj>
              </mc:Choice>
              <mc:Fallback>
                <p:oleObj name="" r:id="rId5" imgW="2616200" imgH="495300" progId="Equation.DSMT4">
                  <p:embed/>
                  <p:pic>
                    <p:nvPicPr>
                      <p:cNvPr id="0" name="图片 3286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663940" y="4174490"/>
                        <a:ext cx="2811780" cy="4648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090" name="对象 40089"/>
          <p:cNvGraphicFramePr>
            <a:graphicFrameLocks noChangeAspect="1"/>
          </p:cNvGraphicFramePr>
          <p:nvPr/>
        </p:nvGraphicFramePr>
        <p:xfrm>
          <a:off x="7722870" y="1987550"/>
          <a:ext cx="2836546" cy="577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6" name="" r:id="rId7" imgW="2895600" imgH="520700" progId="Equation.DSMT4">
                  <p:embed/>
                </p:oleObj>
              </mc:Choice>
              <mc:Fallback>
                <p:oleObj name="" r:id="rId7" imgW="2895600" imgH="520700" progId="Equation.DSMT4">
                  <p:embed/>
                  <p:pic>
                    <p:nvPicPr>
                      <p:cNvPr id="0" name="图片 3285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722870" y="1987550"/>
                        <a:ext cx="2836546" cy="57721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0" name="文本框 40090"/>
          <p:cNvSpPr txBox="1"/>
          <p:nvPr/>
        </p:nvSpPr>
        <p:spPr>
          <a:xfrm>
            <a:off x="1228726" y="951230"/>
            <a:ext cx="933450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反正弦函数 </a:t>
            </a:r>
            <a:r>
              <a:rPr lang="en-US" altLang="zh-CN" sz="3360" b="1" i="1" dirty="0">
                <a:solidFill>
                  <a:srgbClr val="FF0000"/>
                </a:solidFill>
                <a:latin typeface="Times New Roman" panose="02020603050405020304" charset="0"/>
              </a:rPr>
              <a:t>y 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=arcsin </a:t>
            </a:r>
            <a:r>
              <a:rPr lang="en-US" altLang="zh-CN" sz="3360" b="1" i="1" dirty="0">
                <a:solidFill>
                  <a:srgbClr val="FF0000"/>
                </a:solidFill>
                <a:latin typeface="Times New Roman" panose="02020603050405020304" charset="0"/>
              </a:rPr>
              <a:t>x 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, </a:t>
            </a:r>
            <a:r>
              <a:rPr lang="en-US" altLang="zh-CN" sz="3360" b="1" i="1" dirty="0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∈[-1</a:t>
            </a:r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，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1]</a:t>
            </a:r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的图象与性质</a:t>
            </a:r>
            <a:endParaRPr lang="zh-CN" altLang="en-US" sz="3360" b="1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62471" name="直接连接符 40091"/>
          <p:cNvSpPr/>
          <p:nvPr/>
        </p:nvSpPr>
        <p:spPr>
          <a:xfrm flipH="1" flipV="1">
            <a:off x="7823836" y="2827656"/>
            <a:ext cx="1904" cy="3028950"/>
          </a:xfrm>
          <a:prstGeom prst="line">
            <a:avLst/>
          </a:prstGeom>
          <a:ln w="254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graphicFrame>
        <p:nvGraphicFramePr>
          <p:cNvPr id="62472" name="对象 40092"/>
          <p:cNvGraphicFramePr>
            <a:graphicFrameLocks noChangeAspect="1"/>
          </p:cNvGraphicFramePr>
          <p:nvPr/>
        </p:nvGraphicFramePr>
        <p:xfrm>
          <a:off x="7825740" y="2900046"/>
          <a:ext cx="375286" cy="369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6" name="" r:id="rId9" imgW="140970" imgH="167005" progId="Equation.DSMT4">
                  <p:embed/>
                </p:oleObj>
              </mc:Choice>
              <mc:Fallback>
                <p:oleObj name="" r:id="rId9" imgW="140970" imgH="167005" progId="Equation.DSMT4">
                  <p:embed/>
                  <p:pic>
                    <p:nvPicPr>
                      <p:cNvPr id="0" name="图片 329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825740" y="2900046"/>
                        <a:ext cx="375286" cy="3695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3" name="直接连接符 40093"/>
          <p:cNvSpPr/>
          <p:nvPr/>
        </p:nvSpPr>
        <p:spPr>
          <a:xfrm flipV="1">
            <a:off x="5979796" y="4704080"/>
            <a:ext cx="4954904" cy="0"/>
          </a:xfrm>
          <a:prstGeom prst="line">
            <a:avLst/>
          </a:prstGeom>
          <a:ln w="317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graphicFrame>
        <p:nvGraphicFramePr>
          <p:cNvPr id="62474" name="对象 40094"/>
          <p:cNvGraphicFramePr>
            <a:graphicFrameLocks noChangeAspect="1"/>
          </p:cNvGraphicFramePr>
          <p:nvPr/>
        </p:nvGraphicFramePr>
        <p:xfrm>
          <a:off x="10502266" y="4704080"/>
          <a:ext cx="440054" cy="401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" name="" r:id="rId11" imgW="128905" imgH="141605" progId="Equation.DSMT4">
                  <p:embed/>
                </p:oleObj>
              </mc:Choice>
              <mc:Fallback>
                <p:oleObj name="" r:id="rId11" imgW="128905" imgH="141605" progId="Equation.DSMT4">
                  <p:embed/>
                  <p:pic>
                    <p:nvPicPr>
                      <p:cNvPr id="0" name="图片 329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502266" y="4704080"/>
                        <a:ext cx="440054" cy="40195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096" name="直接连接符 40095"/>
          <p:cNvSpPr/>
          <p:nvPr/>
        </p:nvSpPr>
        <p:spPr>
          <a:xfrm>
            <a:off x="6960870" y="5782310"/>
            <a:ext cx="950596" cy="0"/>
          </a:xfrm>
          <a:prstGeom prst="line">
            <a:avLst/>
          </a:prstGeom>
          <a:ln w="44450" cap="rnd" cmpd="sng">
            <a:solidFill>
              <a:srgbClr val="0033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40097" name="直接连接符 40096"/>
          <p:cNvSpPr/>
          <p:nvPr/>
        </p:nvSpPr>
        <p:spPr>
          <a:xfrm flipH="1">
            <a:off x="7738110" y="3696336"/>
            <a:ext cx="777240" cy="0"/>
          </a:xfrm>
          <a:prstGeom prst="line">
            <a:avLst/>
          </a:prstGeom>
          <a:ln w="38100" cap="rnd" cmpd="sng">
            <a:solidFill>
              <a:srgbClr val="0033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40098" name="直接连接符 40097"/>
          <p:cNvSpPr/>
          <p:nvPr/>
        </p:nvSpPr>
        <p:spPr>
          <a:xfrm flipV="1">
            <a:off x="6345556" y="3334386"/>
            <a:ext cx="3206114" cy="254889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aphicFrame>
        <p:nvGraphicFramePr>
          <p:cNvPr id="40099" name="对象 40098"/>
          <p:cNvGraphicFramePr>
            <a:graphicFrameLocks noChangeAspect="1"/>
          </p:cNvGraphicFramePr>
          <p:nvPr/>
        </p:nvGraphicFramePr>
        <p:xfrm>
          <a:off x="9610726" y="3016250"/>
          <a:ext cx="1036320" cy="386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" name="" r:id="rId13" imgW="370205" imgH="165735" progId="Equation.DSMT4">
                  <p:embed/>
                </p:oleObj>
              </mc:Choice>
              <mc:Fallback>
                <p:oleObj name="" r:id="rId13" imgW="370205" imgH="165735" progId="Equation.DSMT4">
                  <p:embed/>
                  <p:pic>
                    <p:nvPicPr>
                      <p:cNvPr id="0" name="图片 329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610726" y="3016250"/>
                        <a:ext cx="1036320" cy="38671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100" name="对象 40099"/>
          <p:cNvGraphicFramePr>
            <a:graphicFrameLocks noChangeAspect="1"/>
          </p:cNvGraphicFramePr>
          <p:nvPr/>
        </p:nvGraphicFramePr>
        <p:xfrm>
          <a:off x="7391400" y="3263900"/>
          <a:ext cx="461010" cy="918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" name="" r:id="rId15" imgW="165735" imgH="395605" progId="Equation.DSMT4">
                  <p:embed/>
                </p:oleObj>
              </mc:Choice>
              <mc:Fallback>
                <p:oleObj name="" r:id="rId15" imgW="165735" imgH="395605" progId="Equation.DSMT4">
                  <p:embed/>
                  <p:pic>
                    <p:nvPicPr>
                      <p:cNvPr id="0" name="图片 329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91400" y="3263900"/>
                        <a:ext cx="461010" cy="9182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101" name="对象 40100"/>
          <p:cNvGraphicFramePr>
            <a:graphicFrameLocks noChangeAspect="1"/>
          </p:cNvGraphicFramePr>
          <p:nvPr/>
        </p:nvGraphicFramePr>
        <p:xfrm>
          <a:off x="7911466" y="5351780"/>
          <a:ext cx="718184" cy="843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" name="" r:id="rId17" imgW="280670" imgH="396240" progId="Equation.DSMT4">
                  <p:embed/>
                </p:oleObj>
              </mc:Choice>
              <mc:Fallback>
                <p:oleObj name="" r:id="rId17" imgW="280670" imgH="396240" progId="Equation.DSMT4">
                  <p:embed/>
                  <p:pic>
                    <p:nvPicPr>
                      <p:cNvPr id="0" name="图片 329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911466" y="5351780"/>
                        <a:ext cx="718184" cy="84391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102" name="矩形 40101"/>
          <p:cNvSpPr/>
          <p:nvPr/>
        </p:nvSpPr>
        <p:spPr>
          <a:xfrm>
            <a:off x="1607820" y="1688466"/>
            <a:ext cx="360426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360" b="1" dirty="0">
                <a:latin typeface="Times New Roman" panose="02020603050405020304" charset="0"/>
              </a:rPr>
              <a:t>(1)定义域: </a:t>
            </a:r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 [-1，1]</a:t>
            </a:r>
            <a:endParaRPr lang="zh-CN" altLang="en-US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0103" name="矩形 40102"/>
          <p:cNvSpPr/>
          <p:nvPr/>
        </p:nvSpPr>
        <p:spPr>
          <a:xfrm>
            <a:off x="1594486" y="2564766"/>
            <a:ext cx="168021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60" b="1" dirty="0">
                <a:latin typeface="Times New Roman" panose="02020603050405020304" charset="0"/>
              </a:rPr>
              <a:t>(2)</a:t>
            </a:r>
            <a:r>
              <a:rPr lang="zh-CN" altLang="en-US" sz="3360" b="1" dirty="0">
                <a:latin typeface="Times New Roman" panose="02020603050405020304" charset="0"/>
              </a:rPr>
              <a:t>值域</a:t>
            </a:r>
            <a:r>
              <a:rPr lang="en-US" altLang="zh-CN" sz="3360" b="1" dirty="0">
                <a:latin typeface="Times New Roman" panose="02020603050405020304" charset="0"/>
              </a:rPr>
              <a:t>:</a:t>
            </a:r>
            <a:endParaRPr lang="en-US" altLang="zh-CN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graphicFrame>
        <p:nvGraphicFramePr>
          <p:cNvPr id="40104" name="对象 40103"/>
          <p:cNvGraphicFramePr>
            <a:graphicFrameLocks noChangeAspect="1"/>
          </p:cNvGraphicFramePr>
          <p:nvPr/>
        </p:nvGraphicFramePr>
        <p:xfrm>
          <a:off x="3545206" y="2479040"/>
          <a:ext cx="1371600" cy="805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" name="" r:id="rId19" imgW="560070" imgH="394970" progId="Equation.DSMT4">
                  <p:embed/>
                </p:oleObj>
              </mc:Choice>
              <mc:Fallback>
                <p:oleObj name="" r:id="rId19" imgW="560070" imgH="394970" progId="Equation.DSMT4">
                  <p:embed/>
                  <p:pic>
                    <p:nvPicPr>
                      <p:cNvPr id="0" name="图片 329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45206" y="2479040"/>
                        <a:ext cx="1371600" cy="80581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105" name="矩形 40104"/>
          <p:cNvSpPr/>
          <p:nvPr/>
        </p:nvSpPr>
        <p:spPr>
          <a:xfrm>
            <a:off x="1659256" y="3402966"/>
            <a:ext cx="210883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60" b="1" dirty="0">
                <a:latin typeface="Times New Roman" panose="02020603050405020304" charset="0"/>
              </a:rPr>
              <a:t>(3)</a:t>
            </a:r>
            <a:r>
              <a:rPr lang="zh-CN" altLang="en-US" sz="3360" b="1" dirty="0">
                <a:latin typeface="Times New Roman" panose="02020603050405020304" charset="0"/>
              </a:rPr>
              <a:t>奇偶性</a:t>
            </a:r>
            <a:r>
              <a:rPr lang="en-US" altLang="zh-CN" sz="3360" b="1" dirty="0">
                <a:latin typeface="Times New Roman" panose="02020603050405020304" charset="0"/>
              </a:rPr>
              <a:t>:</a:t>
            </a:r>
            <a:endParaRPr lang="en-US" altLang="zh-CN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0106" name="矩形 40105"/>
          <p:cNvSpPr/>
          <p:nvPr/>
        </p:nvSpPr>
        <p:spPr>
          <a:xfrm>
            <a:off x="3777616" y="3435350"/>
            <a:ext cx="146875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</a:rPr>
              <a:t>奇函数</a:t>
            </a:r>
            <a:endParaRPr lang="zh-CN" altLang="en-US" sz="336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0107" name="矩形 40106"/>
          <p:cNvSpPr/>
          <p:nvPr/>
        </p:nvSpPr>
        <p:spPr>
          <a:xfrm>
            <a:off x="1552576" y="4123056"/>
            <a:ext cx="483870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80" b="1" dirty="0">
                <a:solidFill>
                  <a:srgbClr val="FF0000"/>
                </a:solidFill>
                <a:latin typeface="Arial" panose="020B0604020202020204" pitchFamily="34" charset="0"/>
              </a:rPr>
              <a:t>其图象关于坐标原点对称，</a:t>
            </a:r>
            <a:endParaRPr lang="zh-CN" altLang="en-US" sz="288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40108" name="对象 40107"/>
          <p:cNvGraphicFramePr>
            <a:graphicFrameLocks noChangeAspect="1"/>
          </p:cNvGraphicFramePr>
          <p:nvPr/>
        </p:nvGraphicFramePr>
        <p:xfrm>
          <a:off x="1863090" y="4934586"/>
          <a:ext cx="3714750" cy="954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2" name="" r:id="rId21" imgW="1400810" imgH="433070" progId="Equation.DSMT4">
                  <p:embed/>
                </p:oleObj>
              </mc:Choice>
              <mc:Fallback>
                <p:oleObj name="" r:id="rId21" imgW="1400810" imgH="433070" progId="Equation.DSMT4">
                  <p:embed/>
                  <p:pic>
                    <p:nvPicPr>
                      <p:cNvPr id="0" name="图片 329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863090" y="4934586"/>
                        <a:ext cx="3714750" cy="95440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109" name="矩形 40108"/>
          <p:cNvSpPr/>
          <p:nvPr/>
        </p:nvSpPr>
        <p:spPr>
          <a:xfrm>
            <a:off x="1588770" y="6024246"/>
            <a:ext cx="210883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60" b="1" dirty="0">
                <a:latin typeface="Times New Roman" panose="02020603050405020304" charset="0"/>
              </a:rPr>
              <a:t>(4)</a:t>
            </a:r>
            <a:r>
              <a:rPr lang="zh-CN" altLang="en-US" sz="3360" b="1" dirty="0">
                <a:latin typeface="Times New Roman" panose="02020603050405020304" charset="0"/>
              </a:rPr>
              <a:t>单调性</a:t>
            </a:r>
            <a:r>
              <a:rPr lang="en-US" altLang="zh-CN" sz="3360" b="1" dirty="0">
                <a:latin typeface="Times New Roman" panose="02020603050405020304" charset="0"/>
              </a:rPr>
              <a:t>:</a:t>
            </a:r>
            <a:endParaRPr lang="en-US" altLang="zh-CN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0110" name="矩形 40109"/>
          <p:cNvSpPr/>
          <p:nvPr/>
        </p:nvSpPr>
        <p:spPr>
          <a:xfrm>
            <a:off x="3646170" y="6029960"/>
            <a:ext cx="189738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</a:rPr>
              <a:t>增函数</a:t>
            </a:r>
            <a:endParaRPr lang="zh-CN" altLang="en-US" sz="3360" b="1" dirty="0">
              <a:latin typeface="Arial" panose="020B0604020202020204" pitchFamily="34" charset="0"/>
            </a:endParaRPr>
          </a:p>
        </p:txBody>
      </p:sp>
      <p:graphicFrame>
        <p:nvGraphicFramePr>
          <p:cNvPr id="62490" name="对象 40110"/>
          <p:cNvGraphicFramePr>
            <a:graphicFrameLocks noChangeAspect="1"/>
          </p:cNvGraphicFramePr>
          <p:nvPr/>
        </p:nvGraphicFramePr>
        <p:xfrm>
          <a:off x="7738110" y="4631690"/>
          <a:ext cx="51816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3" name="" r:id="rId23" imgW="128905" imgH="141605" progId="Equation.DSMT4">
                  <p:embed/>
                </p:oleObj>
              </mc:Choice>
              <mc:Fallback>
                <p:oleObj name="" r:id="rId23" imgW="128905" imgH="141605" progId="Equation.DSMT4">
                  <p:embed/>
                  <p:pic>
                    <p:nvPicPr>
                      <p:cNvPr id="0" name="图片 329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738110" y="4631690"/>
                        <a:ext cx="518160" cy="476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01"/>
          <p:cNvSpPr>
            <a:spLocks noChangeAspect="1"/>
          </p:cNvSpPr>
          <p:nvPr>
            <p:custDataLst>
              <p:tags r:id="rId25"/>
            </p:custDataLst>
          </p:nvPr>
        </p:nvSpPr>
        <p:spPr>
          <a:xfrm rot="248774">
            <a:off x="226831" y="408949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íSľïḑe"/>
          <p:cNvSpPr txBox="1"/>
          <p:nvPr/>
        </p:nvSpPr>
        <p:spPr>
          <a:xfrm>
            <a:off x="763270" y="353060"/>
            <a:ext cx="974979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四、基本初等函数、初等函数、复合函数和分段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0220" y="951221"/>
            <a:ext cx="11200130" cy="5699777"/>
            <a:chOff x="1290320" y="1451360"/>
            <a:chExt cx="6878320" cy="437502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290320" y="14513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290320" y="5826384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0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0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0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40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40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40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40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40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40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40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40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0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0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0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800" decel="100000"/>
                                        <p:tgtEl>
                                          <p:spTgt spid="40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40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40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40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0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0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02" grpId="0"/>
      <p:bldP spid="40103" grpId="0"/>
      <p:bldP spid="40105" grpId="0"/>
      <p:bldP spid="40106" grpId="0"/>
      <p:bldP spid="40107" grpId="0"/>
      <p:bldP spid="40109" grpId="0"/>
      <p:bldP spid="40110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3490" name="内容占位符 43009"/>
          <p:cNvGraphicFramePr>
            <a:graphicFrameLocks noChangeAspect="1"/>
          </p:cNvGraphicFramePr>
          <p:nvPr>
            <p:ph idx="4294967295"/>
          </p:nvPr>
        </p:nvGraphicFramePr>
        <p:xfrm>
          <a:off x="1695450" y="1204595"/>
          <a:ext cx="7019925" cy="1022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" name="" r:id="rId1" imgW="2400300" imgH="419100" progId="Equation.3">
                  <p:embed/>
                </p:oleObj>
              </mc:Choice>
              <mc:Fallback>
                <p:oleObj name="" r:id="rId1" imgW="2400300" imgH="419100" progId="Equation.3">
                  <p:embed/>
                  <p:pic>
                    <p:nvPicPr>
                      <p:cNvPr id="0" name="图片 3293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1695450" y="1204595"/>
                        <a:ext cx="7019925" cy="102298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3491" name="组合 43012"/>
          <p:cNvGrpSpPr/>
          <p:nvPr/>
        </p:nvGrpSpPr>
        <p:grpSpPr>
          <a:xfrm>
            <a:off x="1093470" y="249556"/>
            <a:ext cx="3973830" cy="769620"/>
            <a:chOff x="0" y="0"/>
            <a:chExt cx="2112" cy="485"/>
          </a:xfrm>
        </p:grpSpPr>
        <p:sp>
          <p:nvSpPr>
            <p:cNvPr id="63501" name="矩形 43013"/>
            <p:cNvSpPr/>
            <p:nvPr/>
          </p:nvSpPr>
          <p:spPr>
            <a:xfrm>
              <a:off x="624" y="0"/>
              <a:ext cx="1488" cy="383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381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sz="3360" b="1" dirty="0">
                  <a:latin typeface="黑体" panose="02010609060101010101" charset="-122"/>
                  <a:ea typeface="黑体" panose="02010609060101010101" charset="-122"/>
                </a:rPr>
                <a:t> 典例解析</a:t>
              </a:r>
              <a:endParaRPr lang="zh-CN" altLang="en-US" sz="3360" b="1" baseline="-250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grpSp>
          <p:nvGrpSpPr>
            <p:cNvPr id="63502" name="组合 43014"/>
            <p:cNvGrpSpPr/>
            <p:nvPr/>
          </p:nvGrpSpPr>
          <p:grpSpPr>
            <a:xfrm>
              <a:off x="0" y="53"/>
              <a:ext cx="2064" cy="432"/>
              <a:chOff x="0" y="0"/>
              <a:chExt cx="2064" cy="432"/>
            </a:xfrm>
          </p:grpSpPr>
          <p:grpSp>
            <p:nvGrpSpPr>
              <p:cNvPr id="63503" name="组合 43015"/>
              <p:cNvGrpSpPr/>
              <p:nvPr/>
            </p:nvGrpSpPr>
            <p:grpSpPr>
              <a:xfrm>
                <a:off x="0" y="0"/>
                <a:ext cx="2064" cy="432"/>
                <a:chOff x="0" y="0"/>
                <a:chExt cx="2064" cy="432"/>
              </a:xfrm>
            </p:grpSpPr>
            <p:pic>
              <p:nvPicPr>
                <p:cNvPr id="63505" name="图片 43016" descr="678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768" cy="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63506" name="图片 43017" descr="gif003[1]">
                  <a:hlinkClick r:id="" action="ppaction://hlinkshowjump?jump=lastslide"/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728" y="0"/>
                  <a:ext cx="336" cy="3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3507" name="直接连接符 43018"/>
                <p:cNvSpPr/>
                <p:nvPr/>
              </p:nvSpPr>
              <p:spPr>
                <a:xfrm>
                  <a:off x="720" y="336"/>
                  <a:ext cx="1152" cy="0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63504" name="直接连接符 43019"/>
              <p:cNvSpPr/>
              <p:nvPr/>
            </p:nvSpPr>
            <p:spPr>
              <a:xfrm>
                <a:off x="720" y="288"/>
                <a:ext cx="1152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5" name="组合 43020"/>
          <p:cNvGrpSpPr/>
          <p:nvPr/>
        </p:nvGrpSpPr>
        <p:grpSpPr>
          <a:xfrm>
            <a:off x="2466976" y="2348866"/>
            <a:ext cx="7170420" cy="937260"/>
            <a:chOff x="0" y="0"/>
            <a:chExt cx="9411" cy="1475"/>
          </a:xfrm>
        </p:grpSpPr>
        <p:sp>
          <p:nvSpPr>
            <p:cNvPr id="63499" name="文本框 43021"/>
            <p:cNvSpPr txBox="1"/>
            <p:nvPr/>
          </p:nvSpPr>
          <p:spPr>
            <a:xfrm>
              <a:off x="0" y="340"/>
              <a:ext cx="9411" cy="9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36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解：要使          </a:t>
              </a:r>
              <a:r>
                <a:rPr lang="en-US" altLang="zh-CN" sz="336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</a:t>
              </a:r>
              <a:r>
                <a:rPr lang="zh-CN" altLang="en-US" sz="336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有意义，必有</a:t>
              </a:r>
              <a:endParaRPr lang="zh-CN" altLang="en-US" sz="216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graphicFrame>
          <p:nvGraphicFramePr>
            <p:cNvPr id="63500" name="对象 43022"/>
            <p:cNvGraphicFramePr>
              <a:graphicFrameLocks noChangeAspect="1"/>
            </p:cNvGraphicFramePr>
            <p:nvPr/>
          </p:nvGraphicFramePr>
          <p:xfrm>
            <a:off x="2492" y="0"/>
            <a:ext cx="2766" cy="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09" name="" r:id="rId5" imgW="788670" imgH="419735" progId="Equation.3">
                    <p:embed/>
                  </p:oleObj>
                </mc:Choice>
                <mc:Fallback>
                  <p:oleObj name="" r:id="rId5" imgW="788670" imgH="419735" progId="Equation.3">
                    <p:embed/>
                    <p:pic>
                      <p:nvPicPr>
                        <p:cNvPr id="0" name="图片 320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492" y="0"/>
                          <a:ext cx="2766" cy="14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3024" name="对象 4302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58490" y="3213736"/>
          <a:ext cx="2592706" cy="1019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0" name="" r:id="rId7" imgW="890270" imgH="419735" progId="Equation.DSMT4">
                  <p:embed/>
                </p:oleObj>
              </mc:Choice>
              <mc:Fallback>
                <p:oleObj name="" r:id="rId7" imgW="890270" imgH="419735" progId="Equation.DSMT4">
                  <p:embed/>
                  <p:pic>
                    <p:nvPicPr>
                      <p:cNvPr id="0" name="图片 320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58490" y="3213736"/>
                        <a:ext cx="2592706" cy="101917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25" name="对象 4302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96000" y="3358516"/>
          <a:ext cx="3295650" cy="5238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8" name="" r:id="rId9" imgW="1131570" imgH="215900" progId="Equation.DSMT4">
                  <p:embed/>
                </p:oleObj>
              </mc:Choice>
              <mc:Fallback>
                <p:oleObj name="" r:id="rId9" imgW="1131570" imgH="215900" progId="Equation.DSMT4">
                  <p:embed/>
                  <p:pic>
                    <p:nvPicPr>
                      <p:cNvPr id="0" name="图片 32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96000" y="3358516"/>
                        <a:ext cx="3295650" cy="52387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26" name="对象 4302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58490" y="4149090"/>
          <a:ext cx="281559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8" name="" r:id="rId11" imgW="966470" imgH="203200" progId="Equation.DSMT4">
                  <p:embed/>
                </p:oleObj>
              </mc:Choice>
              <mc:Fallback>
                <p:oleObj name="" r:id="rId11" imgW="966470" imgH="203200" progId="Equation.DSMT4">
                  <p:embed/>
                  <p:pic>
                    <p:nvPicPr>
                      <p:cNvPr id="0" name="图片 320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58490" y="4149090"/>
                        <a:ext cx="2815590" cy="495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27" name="对象 4302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69356" y="4223386"/>
          <a:ext cx="2407920" cy="525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9" name="" r:id="rId13" imgW="826770" imgH="215900" progId="Equation.DSMT4">
                  <p:embed/>
                </p:oleObj>
              </mc:Choice>
              <mc:Fallback>
                <p:oleObj name="" r:id="rId13" imgW="826770" imgH="215900" progId="Equation.DSMT4">
                  <p:embed/>
                  <p:pic>
                    <p:nvPicPr>
                      <p:cNvPr id="0" name="图片 32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69356" y="4223386"/>
                        <a:ext cx="2407920" cy="5257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28" name="对象 4302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50006" y="4871086"/>
          <a:ext cx="3148964" cy="525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6" name="" r:id="rId15" imgW="1080770" imgH="215900" progId="Equation.DSMT4">
                  <p:embed/>
                </p:oleObj>
              </mc:Choice>
              <mc:Fallback>
                <p:oleObj name="" r:id="rId15" imgW="1080770" imgH="215900" progId="Equation.DSMT4">
                  <p:embed/>
                  <p:pic>
                    <p:nvPicPr>
                      <p:cNvPr id="0" name="图片 32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50006" y="4871086"/>
                        <a:ext cx="3148964" cy="5257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29" name="对象 43028"/>
          <p:cNvGraphicFramePr>
            <a:graphicFrameLocks noChangeAspect="1"/>
          </p:cNvGraphicFramePr>
          <p:nvPr/>
        </p:nvGraphicFramePr>
        <p:xfrm>
          <a:off x="2623185" y="5301616"/>
          <a:ext cx="7376160" cy="937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7" name="" r:id="rId17" imgW="2755900" imgH="419100" progId="Equation.3">
                  <p:embed/>
                </p:oleObj>
              </mc:Choice>
              <mc:Fallback>
                <p:oleObj name="" r:id="rId17" imgW="2755900" imgH="419100" progId="Equation.3">
                  <p:embed/>
                  <p:pic>
                    <p:nvPicPr>
                      <p:cNvPr id="0" name="图片 32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623185" y="5301616"/>
                        <a:ext cx="7376160" cy="9372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4515" name="对象 -2147481782"/>
          <p:cNvGraphicFramePr>
            <a:graphicFrameLocks noChangeAspect="1"/>
          </p:cNvGraphicFramePr>
          <p:nvPr/>
        </p:nvGraphicFramePr>
        <p:xfrm>
          <a:off x="516890" y="1409700"/>
          <a:ext cx="2179320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0" name="" r:id="rId1" imgW="876300" imgH="431800" progId="Equation.3">
                  <p:embed/>
                </p:oleObj>
              </mc:Choice>
              <mc:Fallback>
                <p:oleObj name="" r:id="rId1" imgW="876300" imgH="431800" progId="Equation.3">
                  <p:embed/>
                  <p:pic>
                    <p:nvPicPr>
                      <p:cNvPr id="0" name="图片 32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6890" y="1409700"/>
                        <a:ext cx="2179320" cy="93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6" name="对象 -2147481781"/>
          <p:cNvGraphicFramePr>
            <a:graphicFrameLocks noChangeAspect="1"/>
          </p:cNvGraphicFramePr>
          <p:nvPr/>
        </p:nvGraphicFramePr>
        <p:xfrm>
          <a:off x="516890" y="2689861"/>
          <a:ext cx="2651760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1" name="" r:id="rId3" imgW="1066800" imgH="431800" progId="Equation.3">
                  <p:embed/>
                </p:oleObj>
              </mc:Choice>
              <mc:Fallback>
                <p:oleObj name="" r:id="rId3" imgW="1066800" imgH="431800" progId="Equation.3">
                  <p:embed/>
                  <p:pic>
                    <p:nvPicPr>
                      <p:cNvPr id="0" name="图片 32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6890" y="2689861"/>
                        <a:ext cx="2651760" cy="93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0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248774">
            <a:off x="313826" y="408949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íSľïḑe"/>
          <p:cNvSpPr txBox="1"/>
          <p:nvPr/>
        </p:nvSpPr>
        <p:spPr>
          <a:xfrm>
            <a:off x="850900" y="353060"/>
            <a:ext cx="966216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0220" y="951221"/>
            <a:ext cx="11200130" cy="5699777"/>
            <a:chOff x="1290320" y="1451360"/>
            <a:chExt cx="6878320" cy="437502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290320" y="14513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290320" y="5826384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aphicFrame>
        <p:nvGraphicFramePr>
          <p:cNvPr id="3" name="对象 -2147481778"/>
          <p:cNvGraphicFramePr>
            <a:graphicFrameLocks noChangeAspect="1"/>
          </p:cNvGraphicFramePr>
          <p:nvPr/>
        </p:nvGraphicFramePr>
        <p:xfrm>
          <a:off x="2739073" y="1491615"/>
          <a:ext cx="2482850" cy="822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4" name="" r:id="rId6" imgW="1028700" imgH="393700" progId="Equation.DSMT4">
                  <p:embed/>
                </p:oleObj>
              </mc:Choice>
              <mc:Fallback>
                <p:oleObj name="" r:id="rId6" imgW="1028700" imgH="393700" progId="Equation.DSMT4">
                  <p:embed/>
                  <p:pic>
                    <p:nvPicPr>
                      <p:cNvPr id="0" name="图片 32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39073" y="1491615"/>
                        <a:ext cx="2482850" cy="8229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777"/>
          <p:cNvGraphicFramePr>
            <a:graphicFrameLocks noChangeAspect="1"/>
          </p:cNvGraphicFramePr>
          <p:nvPr/>
        </p:nvGraphicFramePr>
        <p:xfrm>
          <a:off x="5106670" y="1419225"/>
          <a:ext cx="178689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3" name="" r:id="rId8" imgW="736600" imgH="431800" progId="Equation.3">
                  <p:embed/>
                </p:oleObj>
              </mc:Choice>
              <mc:Fallback>
                <p:oleObj name="" r:id="rId8" imgW="736600" imgH="431800" progId="Equation.3">
                  <p:embed/>
                  <p:pic>
                    <p:nvPicPr>
                      <p:cNvPr id="0" name="图片 32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06670" y="1419225"/>
                        <a:ext cx="1786890" cy="91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1776"/>
          <p:cNvGraphicFramePr>
            <a:graphicFrameLocks noChangeAspect="1"/>
          </p:cNvGraphicFramePr>
          <p:nvPr/>
        </p:nvGraphicFramePr>
        <p:xfrm>
          <a:off x="6991350" y="1413510"/>
          <a:ext cx="2567940" cy="925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" name="" r:id="rId10" imgW="1041400" imgH="431800" progId="Equation.3">
                  <p:embed/>
                </p:oleObj>
              </mc:Choice>
              <mc:Fallback>
                <p:oleObj name="" r:id="rId10" imgW="1041400" imgH="431800" progId="Equation.3">
                  <p:embed/>
                  <p:pic>
                    <p:nvPicPr>
                      <p:cNvPr id="0" name="图片 32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91350" y="1413510"/>
                        <a:ext cx="2567940" cy="9258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1778"/>
          <p:cNvGraphicFramePr>
            <a:graphicFrameLocks noChangeAspect="1"/>
          </p:cNvGraphicFramePr>
          <p:nvPr/>
        </p:nvGraphicFramePr>
        <p:xfrm>
          <a:off x="3181033" y="2762886"/>
          <a:ext cx="2484755" cy="822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4" name="" r:id="rId12" imgW="1028700" imgH="393700" progId="Equation.DSMT4">
                  <p:embed/>
                </p:oleObj>
              </mc:Choice>
              <mc:Fallback>
                <p:oleObj name="" r:id="rId12" imgW="1028700" imgH="393700" progId="Equation.DSMT4">
                  <p:embed/>
                  <p:pic>
                    <p:nvPicPr>
                      <p:cNvPr id="0" name="图片 322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81033" y="2762886"/>
                        <a:ext cx="2484755" cy="8229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774"/>
          <p:cNvGraphicFramePr>
            <a:graphicFrameLocks noChangeAspect="1"/>
          </p:cNvGraphicFramePr>
          <p:nvPr/>
        </p:nvGraphicFramePr>
        <p:xfrm>
          <a:off x="5612130" y="2735581"/>
          <a:ext cx="2270760" cy="842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" name="" r:id="rId14" imgW="1016000" imgH="431800" progId="Equation.3">
                  <p:embed/>
                </p:oleObj>
              </mc:Choice>
              <mc:Fallback>
                <p:oleObj name="" r:id="rId14" imgW="1016000" imgH="431800" progId="Equation.3">
                  <p:embed/>
                  <p:pic>
                    <p:nvPicPr>
                      <p:cNvPr id="0" name="图片 322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12130" y="2735581"/>
                        <a:ext cx="2270760" cy="8420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1773"/>
          <p:cNvGraphicFramePr>
            <a:graphicFrameLocks noChangeAspect="1"/>
          </p:cNvGraphicFramePr>
          <p:nvPr/>
        </p:nvGraphicFramePr>
        <p:xfrm>
          <a:off x="7839075" y="2698433"/>
          <a:ext cx="3143250" cy="916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1" name="" r:id="rId16" imgW="1333500" imgH="431800" progId="Equation.3">
                  <p:embed/>
                </p:oleObj>
              </mc:Choice>
              <mc:Fallback>
                <p:oleObj name="" r:id="rId16" imgW="1333500" imgH="431800" progId="Equation.3">
                  <p:embed/>
                  <p:pic>
                    <p:nvPicPr>
                      <p:cNvPr id="0" name="图片 323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839075" y="2698433"/>
                        <a:ext cx="3143250" cy="91630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8" name="对象 -2147481766"/>
          <p:cNvGraphicFramePr>
            <a:graphicFrameLocks noChangeAspect="1"/>
          </p:cNvGraphicFramePr>
          <p:nvPr/>
        </p:nvGraphicFramePr>
        <p:xfrm>
          <a:off x="516890" y="3883740"/>
          <a:ext cx="2251710" cy="852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4" name="" r:id="rId18" imgW="1041400" imgH="393700" progId="Equation.3">
                  <p:embed/>
                </p:oleObj>
              </mc:Choice>
              <mc:Fallback>
                <p:oleObj name="" r:id="rId18" imgW="1041400" imgH="393700" progId="Equation.3">
                  <p:embed/>
                  <p:pic>
                    <p:nvPicPr>
                      <p:cNvPr id="0" name="图片 323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6890" y="3883740"/>
                        <a:ext cx="2251710" cy="8528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1764"/>
          <p:cNvGraphicFramePr>
            <a:graphicFrameLocks noChangeAspect="1"/>
          </p:cNvGraphicFramePr>
          <p:nvPr/>
        </p:nvGraphicFramePr>
        <p:xfrm>
          <a:off x="2901950" y="3902472"/>
          <a:ext cx="2399665" cy="815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6" name="" r:id="rId20" imgW="787400" imgH="393700" progId="Equation.DSMT4">
                  <p:embed/>
                </p:oleObj>
              </mc:Choice>
              <mc:Fallback>
                <p:oleObj name="" r:id="rId20" imgW="787400" imgH="393700" progId="Equation.DSMT4">
                  <p:embed/>
                  <p:pic>
                    <p:nvPicPr>
                      <p:cNvPr id="0" name="图片 323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901950" y="3902472"/>
                        <a:ext cx="2399665" cy="8153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1763"/>
          <p:cNvGraphicFramePr>
            <a:graphicFrameLocks noChangeAspect="1"/>
          </p:cNvGraphicFramePr>
          <p:nvPr/>
        </p:nvGraphicFramePr>
        <p:xfrm>
          <a:off x="5283835" y="3873580"/>
          <a:ext cx="263652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8" name="" r:id="rId22" imgW="1231265" imgH="393700" progId="Equation.3">
                  <p:embed/>
                </p:oleObj>
              </mc:Choice>
              <mc:Fallback>
                <p:oleObj name="" r:id="rId22" imgW="1231265" imgH="393700" progId="Equation.3">
                  <p:embed/>
                  <p:pic>
                    <p:nvPicPr>
                      <p:cNvPr id="0" name="图片 323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283835" y="3873580"/>
                        <a:ext cx="2636520" cy="873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9" name="对象 -2147481765"/>
          <p:cNvGraphicFramePr>
            <a:graphicFrameLocks noChangeAspect="1"/>
          </p:cNvGraphicFramePr>
          <p:nvPr/>
        </p:nvGraphicFramePr>
        <p:xfrm>
          <a:off x="516890" y="4993640"/>
          <a:ext cx="2422525" cy="788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7" name="" r:id="rId24" imgW="1219200" imgH="393700" progId="Equation.3">
                  <p:embed/>
                </p:oleObj>
              </mc:Choice>
              <mc:Fallback>
                <p:oleObj name="" r:id="rId24" imgW="1219200" imgH="393700" progId="Equation.3">
                  <p:embed/>
                  <p:pic>
                    <p:nvPicPr>
                      <p:cNvPr id="0" name="图片 323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16890" y="4993640"/>
                        <a:ext cx="2422525" cy="788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1762"/>
          <p:cNvGraphicFramePr>
            <a:graphicFrameLocks noChangeAspect="1"/>
          </p:cNvGraphicFramePr>
          <p:nvPr/>
        </p:nvGraphicFramePr>
        <p:xfrm>
          <a:off x="3068955" y="5028248"/>
          <a:ext cx="2389505" cy="718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" name="" r:id="rId26" imgW="889000" imgH="393700" progId="Equation.DSMT4">
                  <p:embed/>
                </p:oleObj>
              </mc:Choice>
              <mc:Fallback>
                <p:oleObj name="" r:id="rId26" imgW="889000" imgH="393700" progId="Equation.DSMT4">
                  <p:embed/>
                  <p:pic>
                    <p:nvPicPr>
                      <p:cNvPr id="0" name="图片 324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068955" y="5028248"/>
                        <a:ext cx="2389505" cy="7188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1761"/>
          <p:cNvGraphicFramePr>
            <a:graphicFrameLocks noChangeAspect="1"/>
          </p:cNvGraphicFramePr>
          <p:nvPr/>
        </p:nvGraphicFramePr>
        <p:xfrm>
          <a:off x="5586730" y="4972368"/>
          <a:ext cx="2777490" cy="830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6" name="" r:id="rId28" imgW="1346200" imgH="393700" progId="Equation.3">
                  <p:embed/>
                </p:oleObj>
              </mc:Choice>
              <mc:Fallback>
                <p:oleObj name="" r:id="rId28" imgW="1346200" imgH="393700" progId="Equation.3">
                  <p:embed/>
                  <p:pic>
                    <p:nvPicPr>
                      <p:cNvPr id="0" name="图片 322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586730" y="4972368"/>
                        <a:ext cx="2777490" cy="8305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490220" y="102362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kern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rPr>
              <a:t>如：</a:t>
            </a:r>
            <a:endParaRPr lang="zh-CN" altLang="en-US" sz="3200" b="1" kern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0963"/>
          <p:cNvGrpSpPr/>
          <p:nvPr/>
        </p:nvGrpSpPr>
        <p:grpSpPr>
          <a:xfrm>
            <a:off x="826770" y="1541146"/>
            <a:ext cx="9151620" cy="712433"/>
            <a:chOff x="0" y="0"/>
            <a:chExt cx="12010" cy="1120"/>
          </a:xfrm>
        </p:grpSpPr>
        <p:sp>
          <p:nvSpPr>
            <p:cNvPr id="68618" name="文本框 40964"/>
            <p:cNvSpPr txBox="1"/>
            <p:nvPr/>
          </p:nvSpPr>
          <p:spPr>
            <a:xfrm>
              <a:off x="0" y="48"/>
              <a:ext cx="12010" cy="10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840" b="1" dirty="0">
                  <a:latin typeface="Times New Roman" panose="02020603050405020304" charset="0"/>
                </a:rPr>
                <a:t>      </a:t>
              </a:r>
              <a:r>
                <a:rPr lang="zh-CN" altLang="en-US" sz="3360" b="1" dirty="0">
                  <a:latin typeface="Times New Roman" panose="02020603050405020304" charset="0"/>
                </a:rPr>
                <a:t>定义: 余弦函数                                 的反函数</a:t>
              </a:r>
              <a:endParaRPr lang="zh-CN" altLang="en-US" sz="3360" b="1" dirty="0">
                <a:solidFill>
                  <a:srgbClr val="0000CC"/>
                </a:solidFill>
                <a:latin typeface="Times New Roman" panose="02020603050405020304" charset="0"/>
              </a:endParaRPr>
            </a:p>
          </p:txBody>
        </p:sp>
        <p:graphicFrame>
          <p:nvGraphicFramePr>
            <p:cNvPr id="68619" name="对象 40965"/>
            <p:cNvGraphicFramePr>
              <a:graphicFrameLocks noChangeAspect="1"/>
            </p:cNvGraphicFramePr>
            <p:nvPr/>
          </p:nvGraphicFramePr>
          <p:xfrm>
            <a:off x="4875" y="0"/>
            <a:ext cx="4535" cy="9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7" name="" r:id="rId1" imgW="1297305" imgH="229235" progId="Equation.DSMT4">
                    <p:embed/>
                  </p:oleObj>
                </mc:Choice>
                <mc:Fallback>
                  <p:oleObj name="" r:id="rId1" imgW="1297305" imgH="229235" progId="Equation.DSMT4">
                    <p:embed/>
                    <p:pic>
                      <p:nvPicPr>
                        <p:cNvPr id="0" name="图片 324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875" y="0"/>
                          <a:ext cx="4535" cy="9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40966"/>
          <p:cNvGrpSpPr/>
          <p:nvPr/>
        </p:nvGrpSpPr>
        <p:grpSpPr>
          <a:xfrm>
            <a:off x="2548890" y="2360296"/>
            <a:ext cx="6917056" cy="607694"/>
            <a:chOff x="0" y="0"/>
            <a:chExt cx="9077" cy="957"/>
          </a:xfrm>
        </p:grpSpPr>
        <p:graphicFrame>
          <p:nvGraphicFramePr>
            <p:cNvPr id="68616" name="对象 40967"/>
            <p:cNvGraphicFramePr>
              <a:graphicFrameLocks noChangeAspect="1"/>
            </p:cNvGraphicFramePr>
            <p:nvPr/>
          </p:nvGraphicFramePr>
          <p:xfrm>
            <a:off x="5442" y="113"/>
            <a:ext cx="3635" cy="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0" name="" r:id="rId3" imgW="776605" imgH="165100" progId="Equation.DSMT4">
                    <p:embed/>
                  </p:oleObj>
                </mc:Choice>
                <mc:Fallback>
                  <p:oleObj name="" r:id="rId3" imgW="776605" imgH="165100" progId="Equation.DSMT4">
                    <p:embed/>
                    <p:pic>
                      <p:nvPicPr>
                        <p:cNvPr id="0" name="图片 324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442" y="113"/>
                          <a:ext cx="3635" cy="7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8617" name="文本框 40968"/>
            <p:cNvSpPr txBox="1"/>
            <p:nvPr/>
          </p:nvSpPr>
          <p:spPr>
            <a:xfrm>
              <a:off x="0" y="0"/>
              <a:ext cx="6236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360" b="1" dirty="0">
                  <a:latin typeface="Times New Roman" panose="02020603050405020304" charset="0"/>
                </a:rPr>
                <a:t> 叫</a:t>
              </a:r>
              <a:r>
                <a:rPr lang="zh-CN" altLang="en-US" sz="3360" b="1" dirty="0">
                  <a:solidFill>
                    <a:srgbClr val="0000CC"/>
                  </a:solidFill>
                  <a:latin typeface="Times New Roman" panose="02020603050405020304" charset="0"/>
                </a:rPr>
                <a:t>反余弦函数，</a:t>
              </a:r>
              <a:r>
                <a:rPr lang="zh-CN" altLang="en-US" sz="3360" b="1" dirty="0">
                  <a:latin typeface="Times New Roman" panose="02020603050405020304" charset="0"/>
                </a:rPr>
                <a:t>记作                                                                    </a:t>
              </a:r>
              <a:endParaRPr lang="zh-CN" altLang="en-US" sz="3360" dirty="0">
                <a:latin typeface="Times New Roman" panose="02020603050405020304" charset="0"/>
                <a:ea typeface="Times New Roman" panose="02020603050405020304" charset="0"/>
              </a:endParaRPr>
            </a:p>
          </p:txBody>
        </p:sp>
      </p:grpSp>
      <p:graphicFrame>
        <p:nvGraphicFramePr>
          <p:cNvPr id="40971" name="对象 40970"/>
          <p:cNvGraphicFramePr>
            <a:graphicFrameLocks noChangeAspect="1"/>
          </p:cNvGraphicFramePr>
          <p:nvPr/>
        </p:nvGraphicFramePr>
        <p:xfrm>
          <a:off x="5751196" y="3108960"/>
          <a:ext cx="4059554" cy="502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8" name="" r:id="rId5" imgW="1515745" imgH="216535" progId="Equation.DSMT4">
                  <p:embed/>
                </p:oleObj>
              </mc:Choice>
              <mc:Fallback>
                <p:oleObj name="" r:id="rId5" imgW="1515745" imgH="216535" progId="Equation.DSMT4">
                  <p:embed/>
                  <p:pic>
                    <p:nvPicPr>
                      <p:cNvPr id="0" name="图片 324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51196" y="3108960"/>
                        <a:ext cx="4059554" cy="5029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3" name="图片 12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8746" y="3293746"/>
            <a:ext cx="4149090" cy="313372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0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300" y="3783330"/>
            <a:ext cx="3895726" cy="3089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5" name="文本框 7"/>
          <p:cNvSpPr txBox="1"/>
          <p:nvPr/>
        </p:nvSpPr>
        <p:spPr>
          <a:xfrm>
            <a:off x="1573530" y="975360"/>
            <a:ext cx="377507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（</a:t>
            </a:r>
            <a:r>
              <a:rPr lang="en-US" altLang="zh-CN" sz="336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）反余弦函数</a:t>
            </a:r>
            <a:endParaRPr lang="zh-CN" altLang="en-US" sz="336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01"/>
          <p:cNvSpPr>
            <a:spLocks noChangeAspect="1"/>
          </p:cNvSpPr>
          <p:nvPr>
            <p:custDataLst>
              <p:tags r:id="rId9"/>
            </p:custDataLst>
          </p:nvPr>
        </p:nvSpPr>
        <p:spPr>
          <a:xfrm rot="248774">
            <a:off x="289696" y="414029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íSľïḑe"/>
          <p:cNvSpPr txBox="1"/>
          <p:nvPr/>
        </p:nvSpPr>
        <p:spPr>
          <a:xfrm>
            <a:off x="889635" y="353060"/>
            <a:ext cx="962342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951221"/>
            <a:ext cx="11200130" cy="5699777"/>
            <a:chOff x="1290320" y="1451360"/>
            <a:chExt cx="6878320" cy="437502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290320" y="14513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290320" y="5826384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-2147481742"/>
          <p:cNvGraphicFramePr>
            <a:graphicFrameLocks noChangeAspect="1"/>
          </p:cNvGraphicFramePr>
          <p:nvPr/>
        </p:nvGraphicFramePr>
        <p:xfrm>
          <a:off x="2827020" y="2788920"/>
          <a:ext cx="4267200" cy="880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4" name="" r:id="rId1" imgW="1917065" imgH="393700" progId="Equation.DSMT4">
                  <p:embed/>
                </p:oleObj>
              </mc:Choice>
              <mc:Fallback>
                <p:oleObj name="" r:id="rId1" imgW="1917065" imgH="393700" progId="Equation.DSMT4">
                  <p:embed/>
                  <p:pic>
                    <p:nvPicPr>
                      <p:cNvPr id="0" name="图片 324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27020" y="2788920"/>
                        <a:ext cx="4267200" cy="8801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5" name="对象 40967"/>
          <p:cNvGraphicFramePr>
            <a:graphicFrameLocks noChangeAspect="1"/>
          </p:cNvGraphicFramePr>
          <p:nvPr/>
        </p:nvGraphicFramePr>
        <p:xfrm>
          <a:off x="4711066" y="1295400"/>
          <a:ext cx="2769870" cy="510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3" name="" r:id="rId3" imgW="776605" imgH="165100" progId="Equation.DSMT4">
                  <p:embed/>
                </p:oleObj>
              </mc:Choice>
              <mc:Fallback>
                <p:oleObj name="" r:id="rId3" imgW="776605" imgH="165100" progId="Equation.DSMT4">
                  <p:embed/>
                  <p:pic>
                    <p:nvPicPr>
                      <p:cNvPr id="0" name="图片 325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11066" y="1295400"/>
                        <a:ext cx="2769870" cy="5105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6" name="对象 40970"/>
          <p:cNvGraphicFramePr>
            <a:graphicFrameLocks noChangeAspect="1"/>
          </p:cNvGraphicFramePr>
          <p:nvPr/>
        </p:nvGraphicFramePr>
        <p:xfrm>
          <a:off x="4610100" y="2061210"/>
          <a:ext cx="4181476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" name="" r:id="rId5" imgW="1515745" imgH="216535" progId="Equation.DSMT4">
                  <p:embed/>
                </p:oleObj>
              </mc:Choice>
              <mc:Fallback>
                <p:oleObj name="" r:id="rId5" imgW="1515745" imgH="216535" progId="Equation.DSMT4">
                  <p:embed/>
                  <p:pic>
                    <p:nvPicPr>
                      <p:cNvPr id="0" name="图片 324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10100" y="2061210"/>
                        <a:ext cx="4181476" cy="590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741"/>
          <p:cNvGraphicFramePr>
            <a:graphicFrameLocks noChangeAspect="1"/>
          </p:cNvGraphicFramePr>
          <p:nvPr/>
        </p:nvGraphicFramePr>
        <p:xfrm>
          <a:off x="2827020" y="3771900"/>
          <a:ext cx="4674870" cy="851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9" name="" r:id="rId7" imgW="2145665" imgH="393700" progId="Equation.3">
                  <p:embed/>
                </p:oleObj>
              </mc:Choice>
              <mc:Fallback>
                <p:oleObj name="" r:id="rId7" imgW="2145665" imgH="393700" progId="Equation.3">
                  <p:embed/>
                  <p:pic>
                    <p:nvPicPr>
                      <p:cNvPr id="0" name="图片 324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27020" y="3771900"/>
                        <a:ext cx="4674870" cy="85153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1740"/>
          <p:cNvGraphicFramePr>
            <a:graphicFrameLocks noChangeAspect="1"/>
          </p:cNvGraphicFramePr>
          <p:nvPr/>
        </p:nvGraphicFramePr>
        <p:xfrm>
          <a:off x="2903220" y="4699636"/>
          <a:ext cx="2964180" cy="807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1" name="" r:id="rId9" imgW="1435100" imgH="393700" progId="Equation.3">
                  <p:embed/>
                </p:oleObj>
              </mc:Choice>
              <mc:Fallback>
                <p:oleObj name="" r:id="rId9" imgW="1435100" imgH="393700" progId="Equation.3">
                  <p:embed/>
                  <p:pic>
                    <p:nvPicPr>
                      <p:cNvPr id="0" name="图片 325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03220" y="4699636"/>
                        <a:ext cx="2964180" cy="8077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1791"/>
          <p:cNvGraphicFramePr>
            <a:graphicFrameLocks noChangeAspect="1"/>
          </p:cNvGraphicFramePr>
          <p:nvPr/>
        </p:nvGraphicFramePr>
        <p:xfrm>
          <a:off x="2960370" y="5756910"/>
          <a:ext cx="2737486" cy="529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2" name="" r:id="rId11" imgW="1066800" imgH="203200" progId="Equation.DSMT4">
                  <p:embed/>
                </p:oleObj>
              </mc:Choice>
              <mc:Fallback>
                <p:oleObj name="" r:id="rId11" imgW="1066800" imgH="203200" progId="Equation.DSMT4">
                  <p:embed/>
                  <p:pic>
                    <p:nvPicPr>
                      <p:cNvPr id="0" name="图片 325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60370" y="5756910"/>
                        <a:ext cx="2737486" cy="529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738"/>
          <p:cNvGraphicFramePr>
            <a:graphicFrameLocks noChangeAspect="1"/>
          </p:cNvGraphicFramePr>
          <p:nvPr/>
        </p:nvGraphicFramePr>
        <p:xfrm>
          <a:off x="6146165" y="5791200"/>
          <a:ext cx="4366260" cy="459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5" name="" r:id="rId13" imgW="2209800" imgH="215900" progId="Equation.3">
                  <p:embed/>
                </p:oleObj>
              </mc:Choice>
              <mc:Fallback>
                <p:oleObj name="" r:id="rId13" imgW="2209800" imgH="215900" progId="Equation.3">
                  <p:embed/>
                  <p:pic>
                    <p:nvPicPr>
                      <p:cNvPr id="0" name="图片 324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46165" y="5791200"/>
                        <a:ext cx="4366260" cy="4591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41" name="文本框 8"/>
          <p:cNvSpPr txBox="1"/>
          <p:nvPr/>
        </p:nvSpPr>
        <p:spPr>
          <a:xfrm>
            <a:off x="1981201" y="1238250"/>
            <a:ext cx="2806064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反余弦函数</a:t>
            </a:r>
            <a:endParaRPr lang="zh-CN" altLang="en-US" sz="336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01"/>
          <p:cNvSpPr>
            <a:spLocks noChangeAspect="1"/>
          </p:cNvSpPr>
          <p:nvPr>
            <p:custDataLst>
              <p:tags r:id="rId15"/>
            </p:custDataLst>
          </p:nvPr>
        </p:nvSpPr>
        <p:spPr>
          <a:xfrm rot="248774">
            <a:off x="313191" y="414029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íSľïḑe"/>
          <p:cNvSpPr txBox="1"/>
          <p:nvPr/>
        </p:nvSpPr>
        <p:spPr>
          <a:xfrm>
            <a:off x="880745" y="353060"/>
            <a:ext cx="96323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90220" y="951221"/>
            <a:ext cx="11200130" cy="5699777"/>
            <a:chOff x="1290320" y="1451360"/>
            <a:chExt cx="6878320" cy="437502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290320" y="14513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290320" y="5826384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文本框 40090"/>
          <p:cNvSpPr txBox="1"/>
          <p:nvPr/>
        </p:nvSpPr>
        <p:spPr>
          <a:xfrm>
            <a:off x="1228726" y="1040130"/>
            <a:ext cx="933450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反余弦函数 </a:t>
            </a:r>
            <a:r>
              <a:rPr lang="en-US" altLang="zh-CN" sz="3360" b="1" i="1" dirty="0">
                <a:solidFill>
                  <a:srgbClr val="FF0000"/>
                </a:solidFill>
                <a:latin typeface="Times New Roman" panose="02020603050405020304" charset="0"/>
              </a:rPr>
              <a:t>y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=arccos</a:t>
            </a:r>
            <a:r>
              <a:rPr lang="en-US" altLang="zh-CN" sz="3360" b="1" i="1" dirty="0">
                <a:solidFill>
                  <a:srgbClr val="FF0000"/>
                </a:solidFill>
                <a:latin typeface="Times New Roman" panose="02020603050405020304" charset="0"/>
              </a:rPr>
              <a:t>x 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, </a:t>
            </a:r>
            <a:r>
              <a:rPr lang="en-US" altLang="zh-CN" sz="3360" b="1" i="1" dirty="0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∈[-1</a:t>
            </a:r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，</a:t>
            </a:r>
            <a:r>
              <a:rPr lang="en-US" altLang="zh-CN" sz="3360" b="1" dirty="0">
                <a:solidFill>
                  <a:srgbClr val="FF0000"/>
                </a:solidFill>
                <a:latin typeface="Times New Roman" panose="02020603050405020304" charset="0"/>
              </a:rPr>
              <a:t>1]</a:t>
            </a:r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的图象与性质</a:t>
            </a:r>
            <a:endParaRPr lang="zh-CN" altLang="en-US" sz="3360" b="1" dirty="0">
              <a:solidFill>
                <a:srgbClr val="FF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0102" name="矩形 40101"/>
          <p:cNvSpPr/>
          <p:nvPr/>
        </p:nvSpPr>
        <p:spPr>
          <a:xfrm>
            <a:off x="1607820" y="2036446"/>
            <a:ext cx="360426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360" b="1" dirty="0">
                <a:latin typeface="Times New Roman" panose="02020603050405020304" charset="0"/>
              </a:rPr>
              <a:t>(1)定义域: </a:t>
            </a:r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</a:rPr>
              <a:t> [-1，1]</a:t>
            </a:r>
            <a:endParaRPr lang="zh-CN" altLang="en-US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0103" name="矩形 40102"/>
          <p:cNvSpPr/>
          <p:nvPr/>
        </p:nvSpPr>
        <p:spPr>
          <a:xfrm>
            <a:off x="1594486" y="2912746"/>
            <a:ext cx="168021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60" b="1" dirty="0">
                <a:latin typeface="Times New Roman" panose="02020603050405020304" charset="0"/>
              </a:rPr>
              <a:t>(2)</a:t>
            </a:r>
            <a:r>
              <a:rPr lang="zh-CN" altLang="en-US" sz="3360" b="1" dirty="0">
                <a:latin typeface="Times New Roman" panose="02020603050405020304" charset="0"/>
              </a:rPr>
              <a:t>值域</a:t>
            </a:r>
            <a:r>
              <a:rPr lang="en-US" altLang="zh-CN" sz="3360" b="1" dirty="0">
                <a:latin typeface="Times New Roman" panose="02020603050405020304" charset="0"/>
              </a:rPr>
              <a:t>:</a:t>
            </a:r>
            <a:endParaRPr lang="en-US" altLang="zh-CN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graphicFrame>
        <p:nvGraphicFramePr>
          <p:cNvPr id="40104" name="对象 40103"/>
          <p:cNvGraphicFramePr>
            <a:graphicFrameLocks noChangeAspect="1"/>
          </p:cNvGraphicFramePr>
          <p:nvPr/>
        </p:nvGraphicFramePr>
        <p:xfrm>
          <a:off x="3564256" y="2912746"/>
          <a:ext cx="1270634" cy="605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3" name="" r:id="rId1" imgW="355600" imgH="203200" progId="Equation.DSMT4">
                  <p:embed/>
                </p:oleObj>
              </mc:Choice>
              <mc:Fallback>
                <p:oleObj name="" r:id="rId1" imgW="355600" imgH="203200" progId="Equation.DSMT4">
                  <p:embed/>
                  <p:pic>
                    <p:nvPicPr>
                      <p:cNvPr id="0" name="图片 324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64256" y="2912746"/>
                        <a:ext cx="1270634" cy="6057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105" name="矩形 40104"/>
          <p:cNvSpPr/>
          <p:nvPr/>
        </p:nvSpPr>
        <p:spPr>
          <a:xfrm>
            <a:off x="1659256" y="3750946"/>
            <a:ext cx="210883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60" b="1" dirty="0">
                <a:latin typeface="Times New Roman" panose="02020603050405020304" charset="0"/>
              </a:rPr>
              <a:t>(3)</a:t>
            </a:r>
            <a:r>
              <a:rPr lang="zh-CN" altLang="en-US" sz="3360" b="1" dirty="0">
                <a:latin typeface="Times New Roman" panose="02020603050405020304" charset="0"/>
              </a:rPr>
              <a:t>奇偶性</a:t>
            </a:r>
            <a:r>
              <a:rPr lang="en-US" altLang="zh-CN" sz="3360" b="1" dirty="0">
                <a:latin typeface="Times New Roman" panose="02020603050405020304" charset="0"/>
              </a:rPr>
              <a:t>:</a:t>
            </a:r>
            <a:endParaRPr lang="en-US" altLang="zh-CN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0106" name="矩形 40105"/>
          <p:cNvSpPr/>
          <p:nvPr/>
        </p:nvSpPr>
        <p:spPr>
          <a:xfrm>
            <a:off x="3777616" y="3783330"/>
            <a:ext cx="189738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</a:rPr>
              <a:t>非奇非偶</a:t>
            </a:r>
            <a:endParaRPr lang="zh-CN" altLang="en-US" sz="336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0109" name="矩形 40108"/>
          <p:cNvSpPr/>
          <p:nvPr/>
        </p:nvSpPr>
        <p:spPr>
          <a:xfrm>
            <a:off x="1659256" y="4773930"/>
            <a:ext cx="210883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60" b="1" dirty="0">
                <a:latin typeface="Times New Roman" panose="02020603050405020304" charset="0"/>
              </a:rPr>
              <a:t>(4)</a:t>
            </a:r>
            <a:r>
              <a:rPr lang="zh-CN" altLang="en-US" sz="3360" b="1" dirty="0">
                <a:latin typeface="Times New Roman" panose="02020603050405020304" charset="0"/>
              </a:rPr>
              <a:t>单调性</a:t>
            </a:r>
            <a:r>
              <a:rPr lang="en-US" altLang="zh-CN" sz="3360" b="1" dirty="0">
                <a:latin typeface="Times New Roman" panose="02020603050405020304" charset="0"/>
              </a:rPr>
              <a:t>:</a:t>
            </a:r>
            <a:endParaRPr lang="en-US" altLang="zh-CN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0110" name="矩形 40109"/>
          <p:cNvSpPr/>
          <p:nvPr/>
        </p:nvSpPr>
        <p:spPr>
          <a:xfrm>
            <a:off x="3777616" y="4535806"/>
            <a:ext cx="2642234" cy="164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</a:rPr>
              <a:t>在</a:t>
            </a:r>
            <a:r>
              <a:rPr lang="zh-CN" altLang="en-US" sz="3360" b="1" dirty="0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 [-1，1]</a:t>
            </a:r>
            <a:endParaRPr lang="zh-CN" altLang="en-US" sz="3360" b="1" dirty="0">
              <a:latin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</a:rPr>
              <a:t>为减函数</a:t>
            </a:r>
            <a:endParaRPr lang="zh-CN" altLang="en-US" sz="3360" b="1" dirty="0">
              <a:latin typeface="Arial" panose="020B0604020202020204" pitchFamily="34" charset="0"/>
            </a:endParaRPr>
          </a:p>
        </p:txBody>
      </p:sp>
      <p:pic>
        <p:nvPicPr>
          <p:cNvPr id="70666" name="图片 12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6526" y="2150746"/>
            <a:ext cx="4366260" cy="3836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/>
        </p:nvSpPr>
        <p:spPr>
          <a:xfrm>
            <a:off x="8345806" y="2663190"/>
            <a:ext cx="116206" cy="300990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6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285251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íSľïḑe"/>
          <p:cNvSpPr txBox="1"/>
          <p:nvPr/>
        </p:nvSpPr>
        <p:spPr>
          <a:xfrm>
            <a:off x="822325" y="353060"/>
            <a:ext cx="969073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0220" y="951221"/>
            <a:ext cx="11200130" cy="5699777"/>
            <a:chOff x="1290320" y="1451360"/>
            <a:chExt cx="6878320" cy="437502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290320" y="14513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290320" y="5826384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40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0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0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0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40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0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0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40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40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40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40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40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02" grpId="0"/>
      <p:bldP spid="40103" grpId="0"/>
      <p:bldP spid="40105" grpId="0"/>
      <p:bldP spid="40106" grpId="0"/>
      <p:bldP spid="40109" grpId="0"/>
      <p:bldP spid="40110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1987"/>
          <p:cNvGrpSpPr/>
          <p:nvPr/>
        </p:nvGrpSpPr>
        <p:grpSpPr>
          <a:xfrm>
            <a:off x="910590" y="1374140"/>
            <a:ext cx="10456546" cy="1007746"/>
            <a:chOff x="0" y="1"/>
            <a:chExt cx="13722" cy="1587"/>
          </a:xfrm>
        </p:grpSpPr>
        <p:sp>
          <p:nvSpPr>
            <p:cNvPr id="71696" name="文本框 41988"/>
            <p:cNvSpPr txBox="1"/>
            <p:nvPr/>
          </p:nvSpPr>
          <p:spPr>
            <a:xfrm>
              <a:off x="0" y="339"/>
              <a:ext cx="13722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360" b="1" dirty="0">
                  <a:latin typeface="Times New Roman" panose="02020603050405020304" charset="0"/>
                </a:rPr>
                <a:t>      定义：正切函数                                      的反函数</a:t>
              </a:r>
              <a:endParaRPr lang="zh-CN" altLang="en-US" sz="3360" dirty="0">
                <a:latin typeface="Times New Roman" panose="02020603050405020304" charset="0"/>
                <a:ea typeface="Times New Roman" panose="02020603050405020304" charset="0"/>
              </a:endParaRPr>
            </a:p>
          </p:txBody>
        </p:sp>
        <p:graphicFrame>
          <p:nvGraphicFramePr>
            <p:cNvPr id="71697" name="对象 41989"/>
            <p:cNvGraphicFramePr>
              <a:graphicFrameLocks noChangeAspect="1"/>
            </p:cNvGraphicFramePr>
            <p:nvPr/>
          </p:nvGraphicFramePr>
          <p:xfrm>
            <a:off x="4886" y="1"/>
            <a:ext cx="5199" cy="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1" name="" r:id="rId1" imgW="1485900" imgH="393700" progId="Equation.DSMT4">
                    <p:embed/>
                  </p:oleObj>
                </mc:Choice>
                <mc:Fallback>
                  <p:oleObj name="" r:id="rId1" imgW="1485900" imgH="393700" progId="Equation.DSMT4">
                    <p:embed/>
                    <p:pic>
                      <p:nvPicPr>
                        <p:cNvPr id="0" name="图片 330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886" y="1"/>
                          <a:ext cx="5199" cy="15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41990"/>
          <p:cNvGrpSpPr/>
          <p:nvPr/>
        </p:nvGrpSpPr>
        <p:grpSpPr>
          <a:xfrm>
            <a:off x="2726056" y="2324736"/>
            <a:ext cx="8164830" cy="607752"/>
            <a:chOff x="0" y="0"/>
            <a:chExt cx="10716" cy="960"/>
          </a:xfrm>
        </p:grpSpPr>
        <p:sp>
          <p:nvSpPr>
            <p:cNvPr id="71694" name="文本框 41991"/>
            <p:cNvSpPr txBox="1"/>
            <p:nvPr/>
          </p:nvSpPr>
          <p:spPr>
            <a:xfrm>
              <a:off x="0" y="0"/>
              <a:ext cx="10716" cy="9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360" b="1" dirty="0">
                  <a:latin typeface="Times New Roman" panose="02020603050405020304" charset="0"/>
                </a:rPr>
                <a:t> 叫</a:t>
              </a:r>
              <a:r>
                <a:rPr lang="zh-CN" altLang="en-US" sz="3360" b="1" dirty="0">
                  <a:solidFill>
                    <a:srgbClr val="0000CC"/>
                  </a:solidFill>
                  <a:latin typeface="Times New Roman" panose="02020603050405020304" charset="0"/>
                </a:rPr>
                <a:t>反正切函数</a:t>
              </a:r>
              <a:r>
                <a:rPr lang="zh-CN" altLang="en-US" sz="3360" b="1" dirty="0">
                  <a:latin typeface="Times New Roman" panose="02020603050405020304" charset="0"/>
                </a:rPr>
                <a:t>， 记作                                                           </a:t>
              </a:r>
              <a:endParaRPr lang="zh-CN" altLang="en-US" sz="2400" dirty="0">
                <a:latin typeface="Times New Roman" panose="02020603050405020304" charset="0"/>
              </a:endParaRPr>
            </a:p>
          </p:txBody>
        </p:sp>
        <p:graphicFrame>
          <p:nvGraphicFramePr>
            <p:cNvPr id="71695" name="对象 41992"/>
            <p:cNvGraphicFramePr>
              <a:graphicFrameLocks noChangeAspect="1"/>
            </p:cNvGraphicFramePr>
            <p:nvPr/>
          </p:nvGraphicFramePr>
          <p:xfrm>
            <a:off x="5386" y="113"/>
            <a:ext cx="3344" cy="8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5" name="" r:id="rId3" imgW="763905" imgH="191135" progId="Equation.DSMT4">
                    <p:embed/>
                  </p:oleObj>
                </mc:Choice>
                <mc:Fallback>
                  <p:oleObj name="" r:id="rId3" imgW="763905" imgH="191135" progId="Equation.DSMT4">
                    <p:embed/>
                    <p:pic>
                      <p:nvPicPr>
                        <p:cNvPr id="0" name="图片 330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386" y="113"/>
                          <a:ext cx="3344" cy="8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1994" name="对象 41993"/>
          <p:cNvGraphicFramePr>
            <a:graphicFrameLocks noChangeAspect="1"/>
          </p:cNvGraphicFramePr>
          <p:nvPr/>
        </p:nvGraphicFramePr>
        <p:xfrm>
          <a:off x="8747760" y="3050540"/>
          <a:ext cx="2255520" cy="525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2" name="" r:id="rId5" imgW="825500" imgH="203200" progId="Equation.DSMT4">
                  <p:embed/>
                </p:oleObj>
              </mc:Choice>
              <mc:Fallback>
                <p:oleObj name="" r:id="rId5" imgW="825500" imgH="203200" progId="Equation.DSMT4">
                  <p:embed/>
                  <p:pic>
                    <p:nvPicPr>
                      <p:cNvPr id="0" name="图片 330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47760" y="3050540"/>
                        <a:ext cx="2255520" cy="5257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5" name="图片 12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1120" y="3050540"/>
            <a:ext cx="4351020" cy="3707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102" name="矩形 40101"/>
          <p:cNvSpPr/>
          <p:nvPr/>
        </p:nvSpPr>
        <p:spPr>
          <a:xfrm>
            <a:off x="6496050" y="3048636"/>
            <a:ext cx="221551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360" b="1" dirty="0">
                <a:latin typeface="Times New Roman" panose="02020603050405020304" charset="0"/>
              </a:rPr>
              <a:t>(1)定义域: </a:t>
            </a:r>
            <a:endParaRPr lang="zh-CN" altLang="en-US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0103" name="矩形 40102"/>
          <p:cNvSpPr/>
          <p:nvPr/>
        </p:nvSpPr>
        <p:spPr>
          <a:xfrm>
            <a:off x="6482716" y="3924936"/>
            <a:ext cx="168021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60" b="1" dirty="0">
                <a:latin typeface="Times New Roman" panose="02020603050405020304" charset="0"/>
              </a:rPr>
              <a:t>(2)</a:t>
            </a:r>
            <a:r>
              <a:rPr lang="zh-CN" altLang="en-US" sz="3360" b="1" dirty="0">
                <a:latin typeface="Times New Roman" panose="02020603050405020304" charset="0"/>
              </a:rPr>
              <a:t>值域</a:t>
            </a:r>
            <a:r>
              <a:rPr lang="en-US" altLang="zh-CN" sz="3360" b="1" dirty="0">
                <a:latin typeface="Times New Roman" panose="02020603050405020304" charset="0"/>
              </a:rPr>
              <a:t>:</a:t>
            </a:r>
            <a:endParaRPr lang="en-US" altLang="zh-CN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0105" name="矩形 40104"/>
          <p:cNvSpPr/>
          <p:nvPr/>
        </p:nvSpPr>
        <p:spPr>
          <a:xfrm>
            <a:off x="6547486" y="4763136"/>
            <a:ext cx="210883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60" b="1" dirty="0">
                <a:latin typeface="Times New Roman" panose="02020603050405020304" charset="0"/>
              </a:rPr>
              <a:t>(3)</a:t>
            </a:r>
            <a:r>
              <a:rPr lang="zh-CN" altLang="en-US" sz="3360" b="1" dirty="0">
                <a:latin typeface="Times New Roman" panose="02020603050405020304" charset="0"/>
              </a:rPr>
              <a:t>奇偶性</a:t>
            </a:r>
            <a:r>
              <a:rPr lang="en-US" altLang="zh-CN" sz="3360" b="1" dirty="0">
                <a:latin typeface="Times New Roman" panose="02020603050405020304" charset="0"/>
              </a:rPr>
              <a:t>:</a:t>
            </a:r>
            <a:endParaRPr lang="en-US" altLang="zh-CN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0106" name="矩形 40105"/>
          <p:cNvSpPr/>
          <p:nvPr/>
        </p:nvSpPr>
        <p:spPr>
          <a:xfrm>
            <a:off x="8665846" y="4795520"/>
            <a:ext cx="146875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</a:rPr>
              <a:t>奇函数</a:t>
            </a:r>
            <a:endParaRPr lang="zh-CN" altLang="en-US" sz="336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0109" name="矩形 40108"/>
          <p:cNvSpPr/>
          <p:nvPr/>
        </p:nvSpPr>
        <p:spPr>
          <a:xfrm>
            <a:off x="6496050" y="5673726"/>
            <a:ext cx="210883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60" b="1" dirty="0">
                <a:latin typeface="Times New Roman" panose="02020603050405020304" charset="0"/>
              </a:rPr>
              <a:t>(4)</a:t>
            </a:r>
            <a:r>
              <a:rPr lang="zh-CN" altLang="en-US" sz="3360" b="1" dirty="0">
                <a:latin typeface="Times New Roman" panose="02020603050405020304" charset="0"/>
              </a:rPr>
              <a:t>单调性</a:t>
            </a:r>
            <a:r>
              <a:rPr lang="en-US" altLang="zh-CN" sz="3360" b="1" dirty="0">
                <a:latin typeface="Times New Roman" panose="02020603050405020304" charset="0"/>
              </a:rPr>
              <a:t>:</a:t>
            </a:r>
            <a:endParaRPr lang="en-US" altLang="zh-CN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0110" name="矩形 40109"/>
          <p:cNvSpPr/>
          <p:nvPr/>
        </p:nvSpPr>
        <p:spPr>
          <a:xfrm>
            <a:off x="8553450" y="5679440"/>
            <a:ext cx="264414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</a:rPr>
              <a:t>增函数</a:t>
            </a:r>
            <a:endParaRPr lang="zh-CN" altLang="en-US" sz="3360" b="1" dirty="0">
              <a:latin typeface="Arial" panose="020B0604020202020204" pitchFamily="34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290560" y="3675380"/>
          <a:ext cx="1701166" cy="1021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6" name="" r:id="rId8" imgW="622300" imgH="393700" progId="Equation.DSMT4">
                  <p:embed/>
                </p:oleObj>
              </mc:Choice>
              <mc:Fallback>
                <p:oleObj name="" r:id="rId8" imgW="622300" imgH="393700" progId="Equation.DSMT4">
                  <p:embed/>
                  <p:pic>
                    <p:nvPicPr>
                      <p:cNvPr id="0" name="图片 330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90560" y="3675380"/>
                        <a:ext cx="1701166" cy="1021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93" name="文本框 3"/>
          <p:cNvSpPr txBox="1"/>
          <p:nvPr/>
        </p:nvSpPr>
        <p:spPr>
          <a:xfrm>
            <a:off x="1556385" y="920115"/>
            <a:ext cx="376745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（</a:t>
            </a:r>
            <a:r>
              <a:rPr lang="en-US" altLang="zh-CN" sz="336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）反正切函数</a:t>
            </a:r>
            <a:endParaRPr lang="zh-CN" altLang="en-US" sz="336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01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 rot="248774">
            <a:off x="37351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íSľïḑe"/>
          <p:cNvSpPr txBox="1"/>
          <p:nvPr/>
        </p:nvSpPr>
        <p:spPr>
          <a:xfrm>
            <a:off x="910590" y="353060"/>
            <a:ext cx="96024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951221"/>
            <a:ext cx="11200130" cy="5699777"/>
            <a:chOff x="1290320" y="1451360"/>
            <a:chExt cx="6878320" cy="437502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290320" y="14513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290320" y="5826384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40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40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40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40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40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40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40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40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0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800" decel="100000"/>
                                        <p:tgtEl>
                                          <p:spTgt spid="40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40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40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40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02" grpId="0"/>
      <p:bldP spid="40103" grpId="0"/>
      <p:bldP spid="40105" grpId="0"/>
      <p:bldP spid="40106" grpId="0"/>
      <p:bldP spid="40109" grpId="0"/>
      <p:bldP spid="40110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1987"/>
          <p:cNvGrpSpPr/>
          <p:nvPr/>
        </p:nvGrpSpPr>
        <p:grpSpPr>
          <a:xfrm>
            <a:off x="910590" y="1616076"/>
            <a:ext cx="9454516" cy="607730"/>
            <a:chOff x="0" y="339"/>
            <a:chExt cx="12407" cy="959"/>
          </a:xfrm>
        </p:grpSpPr>
        <p:sp>
          <p:nvSpPr>
            <p:cNvPr id="72720" name="文本框 41988"/>
            <p:cNvSpPr txBox="1"/>
            <p:nvPr/>
          </p:nvSpPr>
          <p:spPr>
            <a:xfrm>
              <a:off x="0" y="339"/>
              <a:ext cx="12407" cy="9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360" b="1" dirty="0">
                  <a:latin typeface="Times New Roman" panose="02020603050405020304" charset="0"/>
                </a:rPr>
                <a:t>      定义：余切函数                                   的反函数</a:t>
              </a:r>
              <a:endParaRPr lang="zh-CN" altLang="en-US" sz="3360" dirty="0">
                <a:latin typeface="Times New Roman" panose="02020603050405020304" charset="0"/>
                <a:ea typeface="Times New Roman" panose="02020603050405020304" charset="0"/>
              </a:endParaRPr>
            </a:p>
          </p:txBody>
        </p:sp>
        <p:graphicFrame>
          <p:nvGraphicFramePr>
            <p:cNvPr id="72721" name="对象 41989"/>
            <p:cNvGraphicFramePr>
              <a:graphicFrameLocks noChangeAspect="1"/>
            </p:cNvGraphicFramePr>
            <p:nvPr/>
          </p:nvGraphicFramePr>
          <p:xfrm>
            <a:off x="4906" y="385"/>
            <a:ext cx="4769" cy="9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7" name="" r:id="rId1" imgW="1231265" imgH="203200" progId="Equation.DSMT4">
                    <p:embed/>
                  </p:oleObj>
                </mc:Choice>
                <mc:Fallback>
                  <p:oleObj name="" r:id="rId1" imgW="1231265" imgH="203200" progId="Equation.DSMT4">
                    <p:embed/>
                    <p:pic>
                      <p:nvPicPr>
                        <p:cNvPr id="0" name="图片 330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906" y="385"/>
                          <a:ext cx="4769" cy="90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41990"/>
          <p:cNvGrpSpPr/>
          <p:nvPr/>
        </p:nvGrpSpPr>
        <p:grpSpPr>
          <a:xfrm>
            <a:off x="2726056" y="2351406"/>
            <a:ext cx="8164830" cy="607733"/>
            <a:chOff x="0" y="0"/>
            <a:chExt cx="10716" cy="959"/>
          </a:xfrm>
        </p:grpSpPr>
        <p:sp>
          <p:nvSpPr>
            <p:cNvPr id="72718" name="文本框 41991"/>
            <p:cNvSpPr txBox="1"/>
            <p:nvPr/>
          </p:nvSpPr>
          <p:spPr>
            <a:xfrm>
              <a:off x="0" y="0"/>
              <a:ext cx="10716" cy="9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360" b="1" dirty="0">
                  <a:latin typeface="Times New Roman" panose="02020603050405020304" charset="0"/>
                </a:rPr>
                <a:t> 叫</a:t>
              </a:r>
              <a:r>
                <a:rPr lang="zh-CN" altLang="en-US" sz="3360" b="1" dirty="0">
                  <a:solidFill>
                    <a:srgbClr val="0000CC"/>
                  </a:solidFill>
                  <a:latin typeface="Times New Roman" panose="02020603050405020304" charset="0"/>
                </a:rPr>
                <a:t>反余切函数</a:t>
              </a:r>
              <a:r>
                <a:rPr lang="zh-CN" altLang="en-US" sz="3360" b="1" dirty="0">
                  <a:latin typeface="Times New Roman" panose="02020603050405020304" charset="0"/>
                </a:rPr>
                <a:t>， 记作                                                           </a:t>
              </a:r>
              <a:endParaRPr lang="zh-CN" altLang="en-US" sz="2400" dirty="0">
                <a:latin typeface="Times New Roman" panose="02020603050405020304" charset="0"/>
              </a:endParaRPr>
            </a:p>
          </p:txBody>
        </p:sp>
        <p:graphicFrame>
          <p:nvGraphicFramePr>
            <p:cNvPr id="72719" name="对象 41992"/>
            <p:cNvGraphicFramePr>
              <a:graphicFrameLocks noChangeAspect="1"/>
            </p:cNvGraphicFramePr>
            <p:nvPr/>
          </p:nvGraphicFramePr>
          <p:xfrm>
            <a:off x="5364" y="115"/>
            <a:ext cx="3387" cy="8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4" name="" r:id="rId3" imgW="774065" imgH="190500" progId="Equation.DSMT4">
                    <p:embed/>
                  </p:oleObj>
                </mc:Choice>
                <mc:Fallback>
                  <p:oleObj name="" r:id="rId3" imgW="774065" imgH="190500" progId="Equation.DSMT4">
                    <p:embed/>
                    <p:pic>
                      <p:nvPicPr>
                        <p:cNvPr id="0" name="图片 330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364" y="115"/>
                          <a:ext cx="3387" cy="83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1994" name="对象 41993"/>
          <p:cNvGraphicFramePr>
            <a:graphicFrameLocks noChangeAspect="1"/>
          </p:cNvGraphicFramePr>
          <p:nvPr/>
        </p:nvGraphicFramePr>
        <p:xfrm>
          <a:off x="8747760" y="3077210"/>
          <a:ext cx="2255520" cy="525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3" name="" r:id="rId5" imgW="825500" imgH="203200" progId="Equation.DSMT4">
                  <p:embed/>
                </p:oleObj>
              </mc:Choice>
              <mc:Fallback>
                <p:oleObj name="" r:id="rId5" imgW="825500" imgH="203200" progId="Equation.DSMT4">
                  <p:embed/>
                  <p:pic>
                    <p:nvPicPr>
                      <p:cNvPr id="0" name="图片 330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47760" y="3077210"/>
                        <a:ext cx="2255520" cy="5257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102" name="矩形 40101"/>
          <p:cNvSpPr/>
          <p:nvPr/>
        </p:nvSpPr>
        <p:spPr>
          <a:xfrm>
            <a:off x="6496050" y="3075306"/>
            <a:ext cx="221551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360" b="1" dirty="0">
                <a:latin typeface="Times New Roman" panose="02020603050405020304" charset="0"/>
              </a:rPr>
              <a:t>(1)定义域: </a:t>
            </a:r>
            <a:endParaRPr lang="zh-CN" altLang="en-US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0103" name="矩形 40102"/>
          <p:cNvSpPr/>
          <p:nvPr/>
        </p:nvSpPr>
        <p:spPr>
          <a:xfrm>
            <a:off x="6482716" y="3951606"/>
            <a:ext cx="168021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60" b="1" dirty="0">
                <a:latin typeface="Times New Roman" panose="02020603050405020304" charset="0"/>
              </a:rPr>
              <a:t>(2)</a:t>
            </a:r>
            <a:r>
              <a:rPr lang="zh-CN" altLang="en-US" sz="3360" b="1" dirty="0">
                <a:latin typeface="Times New Roman" panose="02020603050405020304" charset="0"/>
              </a:rPr>
              <a:t>值域</a:t>
            </a:r>
            <a:r>
              <a:rPr lang="en-US" altLang="zh-CN" sz="3360" b="1" dirty="0">
                <a:latin typeface="Times New Roman" panose="02020603050405020304" charset="0"/>
              </a:rPr>
              <a:t>:</a:t>
            </a:r>
            <a:endParaRPr lang="en-US" altLang="zh-CN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0105" name="矩形 40104"/>
          <p:cNvSpPr/>
          <p:nvPr/>
        </p:nvSpPr>
        <p:spPr>
          <a:xfrm>
            <a:off x="6547486" y="4789806"/>
            <a:ext cx="210883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60" b="1" dirty="0">
                <a:latin typeface="Times New Roman" panose="02020603050405020304" charset="0"/>
              </a:rPr>
              <a:t>(3)</a:t>
            </a:r>
            <a:r>
              <a:rPr lang="zh-CN" altLang="en-US" sz="3360" b="1" dirty="0">
                <a:latin typeface="Times New Roman" panose="02020603050405020304" charset="0"/>
              </a:rPr>
              <a:t>奇偶性</a:t>
            </a:r>
            <a:r>
              <a:rPr lang="en-US" altLang="zh-CN" sz="3360" b="1" dirty="0">
                <a:latin typeface="Times New Roman" panose="02020603050405020304" charset="0"/>
              </a:rPr>
              <a:t>:</a:t>
            </a:r>
            <a:endParaRPr lang="en-US" altLang="zh-CN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0106" name="矩形 40105"/>
          <p:cNvSpPr/>
          <p:nvPr/>
        </p:nvSpPr>
        <p:spPr>
          <a:xfrm>
            <a:off x="8665846" y="4822190"/>
            <a:ext cx="189738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</a:rPr>
              <a:t>非奇非偶</a:t>
            </a:r>
            <a:endParaRPr lang="zh-CN" altLang="en-US" sz="336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0109" name="矩形 40108"/>
          <p:cNvSpPr/>
          <p:nvPr/>
        </p:nvSpPr>
        <p:spPr>
          <a:xfrm>
            <a:off x="6496050" y="5700396"/>
            <a:ext cx="210883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360" b="1" dirty="0">
                <a:latin typeface="Times New Roman" panose="02020603050405020304" charset="0"/>
              </a:rPr>
              <a:t>(4)</a:t>
            </a:r>
            <a:r>
              <a:rPr lang="zh-CN" altLang="en-US" sz="3360" b="1" dirty="0">
                <a:latin typeface="Times New Roman" panose="02020603050405020304" charset="0"/>
              </a:rPr>
              <a:t>单调性</a:t>
            </a:r>
            <a:r>
              <a:rPr lang="en-US" altLang="zh-CN" sz="3360" b="1" dirty="0">
                <a:latin typeface="Times New Roman" panose="02020603050405020304" charset="0"/>
              </a:rPr>
              <a:t>:</a:t>
            </a:r>
            <a:endParaRPr lang="en-US" altLang="zh-CN" sz="336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0110" name="矩形 40109"/>
          <p:cNvSpPr/>
          <p:nvPr/>
        </p:nvSpPr>
        <p:spPr>
          <a:xfrm>
            <a:off x="8717280" y="5700396"/>
            <a:ext cx="188595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</a:rPr>
              <a:t>减函数</a:t>
            </a:r>
            <a:endParaRPr lang="zh-CN" altLang="en-US" sz="3360" b="1" dirty="0">
              <a:latin typeface="Arial" panose="020B0604020202020204" pitchFamily="34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498206" y="3953510"/>
          <a:ext cx="1148714" cy="579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2" name="" r:id="rId7" imgW="381000" imgH="203200" progId="Equation.DSMT4">
                  <p:embed/>
                </p:oleObj>
              </mc:Choice>
              <mc:Fallback>
                <p:oleObj name="" r:id="rId7" imgW="381000" imgH="203200" progId="Equation.DSMT4">
                  <p:embed/>
                  <p:pic>
                    <p:nvPicPr>
                      <p:cNvPr id="0" name="图片 33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98206" y="3953510"/>
                        <a:ext cx="1148714" cy="579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6" name="图片 12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93520" y="3328670"/>
            <a:ext cx="4455796" cy="3493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17" name="文本框 3"/>
          <p:cNvSpPr txBox="1"/>
          <p:nvPr/>
        </p:nvSpPr>
        <p:spPr>
          <a:xfrm>
            <a:off x="1493520" y="979805"/>
            <a:ext cx="370395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（</a:t>
            </a:r>
            <a:r>
              <a:rPr lang="en-US" altLang="zh-CN" sz="336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336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）反余切函数</a:t>
            </a:r>
            <a:endParaRPr lang="zh-CN" altLang="en-US" sz="336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01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 rot="248774">
            <a:off x="294776" y="414029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íSľïḑe"/>
          <p:cNvSpPr txBox="1"/>
          <p:nvPr/>
        </p:nvSpPr>
        <p:spPr>
          <a:xfrm>
            <a:off x="831850" y="353060"/>
            <a:ext cx="968121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951221"/>
            <a:ext cx="11200130" cy="5699777"/>
            <a:chOff x="1290320" y="1451360"/>
            <a:chExt cx="6878320" cy="437502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290320" y="14513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290320" y="5826384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40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40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40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40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40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40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40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40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0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800" decel="100000"/>
                                        <p:tgtEl>
                                          <p:spTgt spid="40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40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40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40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02" grpId="0"/>
      <p:bldP spid="40103" grpId="0"/>
      <p:bldP spid="40105" grpId="0"/>
      <p:bldP spid="40106" grpId="0"/>
      <p:bldP spid="40109" grpId="0"/>
      <p:bldP spid="40110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文本框 103"/>
          <p:cNvSpPr txBox="1"/>
          <p:nvPr/>
        </p:nvSpPr>
        <p:spPr>
          <a:xfrm>
            <a:off x="3073400" y="5219700"/>
            <a:ext cx="5124450" cy="5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Tx/>
            </a:pPr>
            <a:r>
              <a:rPr lang="zh-CN" altLang="en-US" sz="3120" b="1" dirty="0">
                <a:solidFill>
                  <a:srgbClr val="FF0000"/>
                </a:solidFill>
                <a:latin typeface="Times New Roman" panose="02020603050405020304" charset="0"/>
              </a:rPr>
              <a:t>以上函数统称为反三角函数.</a:t>
            </a:r>
            <a:endParaRPr lang="zh-CN" altLang="en-US" sz="312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8710" y="2684146"/>
            <a:ext cx="4937760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120" b="1" dirty="0">
                <a:latin typeface="Times New Roman" panose="02020603050405020304" charset="0"/>
                <a:sym typeface="宋体" panose="02010600030101010101" pitchFamily="2" charset="-122"/>
              </a:rPr>
              <a:t>（</a:t>
            </a:r>
            <a:r>
              <a:rPr lang="en-US" altLang="zh-CN" sz="3120" b="1" dirty="0">
                <a:latin typeface="Times New Roman" panose="02020603050405020304" charset="0"/>
                <a:sym typeface="宋体" panose="02010600030101010101" pitchFamily="2" charset="-122"/>
              </a:rPr>
              <a:t>2</a:t>
            </a:r>
            <a:r>
              <a:rPr lang="zh-CN" altLang="en-US" sz="3120" b="1" dirty="0">
                <a:latin typeface="Times New Roman" panose="02020603050405020304" charset="0"/>
                <a:sym typeface="宋体" panose="02010600030101010101" pitchFamily="2" charset="-122"/>
              </a:rPr>
              <a:t>）反余弦函数 </a:t>
            </a:r>
            <a:r>
              <a:rPr lang="en-US" altLang="zh-CN" sz="3120" b="1" i="1" dirty="0">
                <a:latin typeface="Times New Roman" panose="02020603050405020304" charset="0"/>
                <a:sym typeface="宋体" panose="02010600030101010101" pitchFamily="2" charset="-122"/>
              </a:rPr>
              <a:t>y</a:t>
            </a:r>
            <a:r>
              <a:rPr lang="en-US" altLang="zh-CN" sz="3120" b="1" dirty="0">
                <a:latin typeface="Times New Roman" panose="02020603050405020304" charset="0"/>
                <a:sym typeface="宋体" panose="02010600030101010101" pitchFamily="2" charset="-122"/>
              </a:rPr>
              <a:t>=arccos</a:t>
            </a:r>
            <a:r>
              <a:rPr lang="en-US" altLang="zh-CN" sz="3120" b="1" i="1" dirty="0">
                <a:latin typeface="Times New Roman" panose="02020603050405020304" charset="0"/>
                <a:sym typeface="宋体" panose="02010600030101010101" pitchFamily="2" charset="-122"/>
              </a:rPr>
              <a:t>x</a:t>
            </a:r>
            <a:endParaRPr lang="en-US" altLang="zh-CN" sz="3120" b="1" i="1" dirty="0">
              <a:latin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30300" y="1811656"/>
            <a:ext cx="4893945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120" b="1" dirty="0">
                <a:latin typeface="Times New Roman" panose="02020603050405020304" charset="0"/>
                <a:sym typeface="宋体" panose="02010600030101010101" pitchFamily="2" charset="-122"/>
              </a:rPr>
              <a:t>（</a:t>
            </a:r>
            <a:r>
              <a:rPr lang="en-US" altLang="zh-CN" sz="3120" b="1" dirty="0">
                <a:latin typeface="Times New Roman" panose="02020603050405020304" charset="0"/>
                <a:sym typeface="宋体" panose="02010600030101010101" pitchFamily="2" charset="-122"/>
              </a:rPr>
              <a:t>1</a:t>
            </a:r>
            <a:r>
              <a:rPr lang="zh-CN" altLang="en-US" sz="3120" b="1" dirty="0">
                <a:latin typeface="Times New Roman" panose="02020603050405020304" charset="0"/>
                <a:sym typeface="宋体" panose="02010600030101010101" pitchFamily="2" charset="-122"/>
              </a:rPr>
              <a:t>）反正弦函数 </a:t>
            </a:r>
            <a:r>
              <a:rPr lang="en-US" altLang="zh-CN" sz="3120" b="1" i="1" dirty="0">
                <a:latin typeface="Times New Roman" panose="02020603050405020304" charset="0"/>
                <a:sym typeface="宋体" panose="02010600030101010101" pitchFamily="2" charset="-122"/>
              </a:rPr>
              <a:t>y</a:t>
            </a:r>
            <a:r>
              <a:rPr lang="en-US" altLang="zh-CN" sz="3120" b="1" dirty="0">
                <a:latin typeface="Times New Roman" panose="02020603050405020304" charset="0"/>
                <a:sym typeface="宋体" panose="02010600030101010101" pitchFamily="2" charset="-122"/>
              </a:rPr>
              <a:t>=arcsin</a:t>
            </a:r>
            <a:r>
              <a:rPr lang="en-US" altLang="zh-CN" sz="3120" b="1" i="1" dirty="0">
                <a:latin typeface="Times New Roman" panose="02020603050405020304" charset="0"/>
                <a:sym typeface="宋体" panose="02010600030101010101" pitchFamily="2" charset="-122"/>
              </a:rPr>
              <a:t>x</a:t>
            </a:r>
            <a:endParaRPr lang="en-US" altLang="zh-CN" sz="3120" b="1" i="1" dirty="0">
              <a:latin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64261" y="3549015"/>
            <a:ext cx="4959985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120" b="1" dirty="0">
                <a:latin typeface="Times New Roman" panose="02020603050405020304" charset="0"/>
                <a:sym typeface="宋体" panose="02010600030101010101" pitchFamily="2" charset="-122"/>
              </a:rPr>
              <a:t>（</a:t>
            </a:r>
            <a:r>
              <a:rPr lang="en-US" altLang="zh-CN" sz="3120" b="1" dirty="0">
                <a:latin typeface="Times New Roman" panose="02020603050405020304" charset="0"/>
                <a:sym typeface="宋体" panose="02010600030101010101" pitchFamily="2" charset="-122"/>
              </a:rPr>
              <a:t>3</a:t>
            </a:r>
            <a:r>
              <a:rPr lang="zh-CN" altLang="en-US" sz="3120" b="1" dirty="0">
                <a:latin typeface="Times New Roman" panose="02020603050405020304" charset="0"/>
                <a:sym typeface="宋体" panose="02010600030101010101" pitchFamily="2" charset="-122"/>
              </a:rPr>
              <a:t>）反正切函数 </a:t>
            </a:r>
            <a:r>
              <a:rPr lang="en-US" altLang="zh-CN" sz="3120" b="1" i="1" dirty="0">
                <a:latin typeface="Times New Roman" panose="02020603050405020304" charset="0"/>
                <a:sym typeface="宋体" panose="02010600030101010101" pitchFamily="2" charset="-122"/>
              </a:rPr>
              <a:t>y</a:t>
            </a:r>
            <a:r>
              <a:rPr lang="en-US" altLang="zh-CN" sz="3120" b="1" dirty="0">
                <a:latin typeface="Times New Roman" panose="02020603050405020304" charset="0"/>
                <a:sym typeface="宋体" panose="02010600030101010101" pitchFamily="2" charset="-122"/>
              </a:rPr>
              <a:t>=arctan</a:t>
            </a:r>
            <a:r>
              <a:rPr lang="en-US" altLang="zh-CN" sz="3120" b="1" i="1" dirty="0">
                <a:latin typeface="Times New Roman" panose="02020603050405020304" charset="0"/>
                <a:sym typeface="宋体" panose="02010600030101010101" pitchFamily="2" charset="-122"/>
              </a:rPr>
              <a:t>x</a:t>
            </a:r>
            <a:endParaRPr lang="en-US" altLang="zh-CN" sz="3120" b="1" i="1" dirty="0">
              <a:latin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08711" y="4366896"/>
            <a:ext cx="4915535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120" b="1" dirty="0">
                <a:latin typeface="Times New Roman" panose="02020603050405020304" charset="0"/>
                <a:sym typeface="宋体" panose="02010600030101010101" pitchFamily="2" charset="-122"/>
              </a:rPr>
              <a:t>（</a:t>
            </a:r>
            <a:r>
              <a:rPr lang="en-US" altLang="zh-CN" sz="3120" b="1" dirty="0">
                <a:latin typeface="Times New Roman" panose="02020603050405020304" charset="0"/>
                <a:sym typeface="宋体" panose="02010600030101010101" pitchFamily="2" charset="-122"/>
              </a:rPr>
              <a:t>4</a:t>
            </a:r>
            <a:r>
              <a:rPr lang="zh-CN" altLang="en-US" sz="3120" b="1" dirty="0">
                <a:latin typeface="Times New Roman" panose="02020603050405020304" charset="0"/>
                <a:sym typeface="宋体" panose="02010600030101010101" pitchFamily="2" charset="-122"/>
              </a:rPr>
              <a:t>）反余切函数 </a:t>
            </a:r>
            <a:r>
              <a:rPr lang="en-US" altLang="zh-CN" sz="3120" b="1" i="1" dirty="0">
                <a:latin typeface="Times New Roman" panose="02020603050405020304" charset="0"/>
                <a:sym typeface="宋体" panose="02010600030101010101" pitchFamily="2" charset="-122"/>
              </a:rPr>
              <a:t>y</a:t>
            </a:r>
            <a:r>
              <a:rPr lang="en-US" altLang="zh-CN" sz="3120" b="1" dirty="0">
                <a:latin typeface="Times New Roman" panose="02020603050405020304" charset="0"/>
                <a:sym typeface="宋体" panose="02010600030101010101" pitchFamily="2" charset="-122"/>
              </a:rPr>
              <a:t>=arccot</a:t>
            </a:r>
            <a:r>
              <a:rPr lang="en-US" altLang="zh-CN" sz="3120" b="1" i="1" dirty="0">
                <a:latin typeface="Times New Roman" panose="02020603050405020304" charset="0"/>
                <a:sym typeface="宋体" panose="02010600030101010101" pitchFamily="2" charset="-122"/>
              </a:rPr>
              <a:t>x</a:t>
            </a:r>
            <a:endParaRPr lang="en-US" altLang="zh-CN" sz="3120" b="1" i="1" dirty="0">
              <a:latin typeface="Times New Roman" panose="02020603050405020304" charset="0"/>
              <a:sym typeface="宋体" panose="02010600030101010101" pitchFamily="2" charset="-122"/>
            </a:endParaRPr>
          </a:p>
        </p:txBody>
      </p:sp>
      <p:graphicFrame>
        <p:nvGraphicFramePr>
          <p:cNvPr id="2" name="对象 -2147481707"/>
          <p:cNvGraphicFramePr>
            <a:graphicFrameLocks noChangeAspect="1"/>
          </p:cNvGraphicFramePr>
          <p:nvPr/>
        </p:nvGraphicFramePr>
        <p:xfrm>
          <a:off x="6347460" y="1905000"/>
          <a:ext cx="1537336" cy="493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8" name="" r:id="rId1" imgW="609600" imgH="203200" progId="Equation.DSMT4">
                  <p:embed/>
                </p:oleObj>
              </mc:Choice>
              <mc:Fallback>
                <p:oleObj name="" r:id="rId1" imgW="609600" imgH="203200" progId="Equation.DSMT4">
                  <p:embed/>
                  <p:pic>
                    <p:nvPicPr>
                      <p:cNvPr id="0" name="图片 330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47460" y="1905000"/>
                        <a:ext cx="1537336" cy="49339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1707"/>
          <p:cNvGraphicFramePr>
            <a:graphicFrameLocks noChangeAspect="1"/>
          </p:cNvGraphicFramePr>
          <p:nvPr/>
        </p:nvGraphicFramePr>
        <p:xfrm>
          <a:off x="6347460" y="2750820"/>
          <a:ext cx="154686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" name="" r:id="rId3" imgW="609600" imgH="203200" progId="Equation.DSMT4">
                  <p:embed/>
                </p:oleObj>
              </mc:Choice>
              <mc:Fallback>
                <p:oleObj name="" r:id="rId3" imgW="609600" imgH="203200" progId="Equation.DSMT4">
                  <p:embed/>
                  <p:pic>
                    <p:nvPicPr>
                      <p:cNvPr id="0" name="图片 33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47460" y="2750820"/>
                        <a:ext cx="1546860" cy="495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705"/>
          <p:cNvGraphicFramePr>
            <a:graphicFrameLocks noChangeAspect="1"/>
          </p:cNvGraphicFramePr>
          <p:nvPr/>
        </p:nvGraphicFramePr>
        <p:xfrm>
          <a:off x="8452486" y="1764030"/>
          <a:ext cx="1735454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5" name="" r:id="rId4" imgW="787400" imgH="393700" progId="Equation.3">
                  <p:embed/>
                </p:oleObj>
              </mc:Choice>
              <mc:Fallback>
                <p:oleObj name="" r:id="rId4" imgW="787400" imgH="393700" progId="Equation.3">
                  <p:embed/>
                  <p:pic>
                    <p:nvPicPr>
                      <p:cNvPr id="0" name="图片 33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52486" y="1764030"/>
                        <a:ext cx="1735454" cy="723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1704"/>
          <p:cNvGraphicFramePr>
            <a:graphicFrameLocks noChangeAspect="1"/>
          </p:cNvGraphicFramePr>
          <p:nvPr/>
        </p:nvGraphicFramePr>
        <p:xfrm>
          <a:off x="8576310" y="2750820"/>
          <a:ext cx="1375410" cy="447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3" name="" r:id="rId6" imgW="596900" imgH="203200" progId="Equation.3">
                  <p:embed/>
                </p:oleObj>
              </mc:Choice>
              <mc:Fallback>
                <p:oleObj name="" r:id="rId6" imgW="596900" imgH="203200" progId="Equation.3">
                  <p:embed/>
                  <p:pic>
                    <p:nvPicPr>
                      <p:cNvPr id="0" name="图片 33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576310" y="2750820"/>
                        <a:ext cx="1375410" cy="44767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1707"/>
          <p:cNvGraphicFramePr>
            <a:graphicFrameLocks noChangeAspect="1"/>
          </p:cNvGraphicFramePr>
          <p:nvPr/>
        </p:nvGraphicFramePr>
        <p:xfrm>
          <a:off x="6507480" y="3625216"/>
          <a:ext cx="933450" cy="43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0" name="" r:id="rId8" imgW="368300" imgH="177165" progId="Equation.DSMT4">
                  <p:embed/>
                </p:oleObj>
              </mc:Choice>
              <mc:Fallback>
                <p:oleObj name="" r:id="rId8" imgW="368300" imgH="177165" progId="Equation.DSMT4">
                  <p:embed/>
                  <p:pic>
                    <p:nvPicPr>
                      <p:cNvPr id="0" name="图片 330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07480" y="3625216"/>
                        <a:ext cx="933450" cy="4343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-2147481707"/>
          <p:cNvGraphicFramePr>
            <a:graphicFrameLocks noChangeAspect="1"/>
          </p:cNvGraphicFramePr>
          <p:nvPr/>
        </p:nvGraphicFramePr>
        <p:xfrm>
          <a:off x="6555106" y="4421506"/>
          <a:ext cx="935354" cy="43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4" name="" r:id="rId10" imgW="368300" imgH="177165" progId="Equation.DSMT4">
                  <p:embed/>
                </p:oleObj>
              </mc:Choice>
              <mc:Fallback>
                <p:oleObj name="" r:id="rId10" imgW="368300" imgH="177165" progId="Equation.DSMT4">
                  <p:embed/>
                  <p:pic>
                    <p:nvPicPr>
                      <p:cNvPr id="0" name="图片 33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55106" y="4421506"/>
                        <a:ext cx="935354" cy="4343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-2147481705"/>
          <p:cNvGraphicFramePr>
            <a:graphicFrameLocks noChangeAspect="1"/>
          </p:cNvGraphicFramePr>
          <p:nvPr/>
        </p:nvGraphicFramePr>
        <p:xfrm>
          <a:off x="8382000" y="3482340"/>
          <a:ext cx="1762126" cy="721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1" name="" r:id="rId11" imgW="800100" imgH="393700" progId="Equation.DSMT4">
                  <p:embed/>
                </p:oleObj>
              </mc:Choice>
              <mc:Fallback>
                <p:oleObj name="" r:id="rId11" imgW="800100" imgH="393700" progId="Equation.DSMT4">
                  <p:embed/>
                  <p:pic>
                    <p:nvPicPr>
                      <p:cNvPr id="0" name="图片 33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82000" y="3482340"/>
                        <a:ext cx="1762126" cy="72199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-2147481704"/>
          <p:cNvGraphicFramePr>
            <a:graphicFrameLocks noChangeAspect="1"/>
          </p:cNvGraphicFramePr>
          <p:nvPr/>
        </p:nvGraphicFramePr>
        <p:xfrm>
          <a:off x="8562976" y="4423410"/>
          <a:ext cx="1403984" cy="447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6" name="" r:id="rId13" imgW="609600" imgH="203200" progId="Equation.DSMT4">
                  <p:embed/>
                </p:oleObj>
              </mc:Choice>
              <mc:Fallback>
                <p:oleObj name="" r:id="rId13" imgW="609600" imgH="203200" progId="Equation.DSMT4">
                  <p:embed/>
                  <p:pic>
                    <p:nvPicPr>
                      <p:cNvPr id="0" name="图片 33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562976" y="4423410"/>
                        <a:ext cx="1403984" cy="44767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01"/>
          <p:cNvSpPr>
            <a:spLocks noChangeAspect="1"/>
          </p:cNvSpPr>
          <p:nvPr>
            <p:custDataLst>
              <p:tags r:id="rId15"/>
            </p:custDataLst>
          </p:nvPr>
        </p:nvSpPr>
        <p:spPr>
          <a:xfrm rot="248774">
            <a:off x="285251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íSľïḑe"/>
          <p:cNvSpPr txBox="1"/>
          <p:nvPr/>
        </p:nvSpPr>
        <p:spPr>
          <a:xfrm>
            <a:off x="821690" y="353060"/>
            <a:ext cx="96913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951221"/>
            <a:ext cx="11200130" cy="5699777"/>
            <a:chOff x="1290320" y="1451360"/>
            <a:chExt cx="6878320" cy="437502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4513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290320" y="5826384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33712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1.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定义域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690" r="4369" b="60214"/>
          <a:stretch>
            <a:fillRect/>
          </a:stretch>
        </p:blipFill>
        <p:spPr>
          <a:xfrm>
            <a:off x="25400" y="1123315"/>
            <a:ext cx="12141200" cy="7308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690" t="36778" r="55966" b="29969"/>
          <a:stretch>
            <a:fillRect/>
          </a:stretch>
        </p:blipFill>
        <p:spPr>
          <a:xfrm>
            <a:off x="25400" y="1798955"/>
            <a:ext cx="5542915" cy="6108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44034" t="36778" r="34490" b="30557"/>
          <a:stretch>
            <a:fillRect/>
          </a:stretch>
        </p:blipFill>
        <p:spPr>
          <a:xfrm>
            <a:off x="5568315" y="1798955"/>
            <a:ext cx="2746375" cy="6000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65336" t="36778" r="19891" b="30557"/>
          <a:stretch>
            <a:fillRect/>
          </a:stretch>
        </p:blipFill>
        <p:spPr>
          <a:xfrm>
            <a:off x="8267065" y="1798955"/>
            <a:ext cx="1889125" cy="60007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32790" y="2399030"/>
            <a:ext cx="4942205" cy="651510"/>
            <a:chOff x="3740" y="8170"/>
            <a:chExt cx="7783" cy="102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rcRect l="690" t="67024" r="76086" b="-1555"/>
            <a:stretch>
              <a:fillRect/>
            </a:stretch>
          </p:blipFill>
          <p:spPr>
            <a:xfrm>
              <a:off x="6847" y="8198"/>
              <a:ext cx="4677" cy="99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rcRect l="79672" t="36329" r="4369" b="29969"/>
            <a:stretch>
              <a:fillRect/>
            </a:stretch>
          </p:blipFill>
          <p:spPr>
            <a:xfrm>
              <a:off x="3740" y="8170"/>
              <a:ext cx="3214" cy="975"/>
            </a:xfrm>
            <a:prstGeom prst="rect">
              <a:avLst/>
            </a:prstGeom>
          </p:spPr>
        </p:pic>
      </p:grpSp>
      <p:sp>
        <p:nvSpPr>
          <p:cNvPr id="15" name="矩形标注 14"/>
          <p:cNvSpPr/>
          <p:nvPr/>
        </p:nvSpPr>
        <p:spPr>
          <a:xfrm>
            <a:off x="944245" y="4225925"/>
            <a:ext cx="3318510" cy="943610"/>
          </a:xfrm>
          <a:prstGeom prst="wedgeRectCallout">
            <a:avLst>
              <a:gd name="adj1" fmla="val 28645"/>
              <a:gd name="adj2" fmla="val -259555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rgbClr val="FF0000"/>
                </a:solidFill>
              </a:rPr>
              <a:t>定义域指的是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zh-CN" altLang="en-US" sz="2400">
                <a:solidFill>
                  <a:srgbClr val="FF0000"/>
                </a:solidFill>
              </a:rPr>
              <a:t>的取值</a:t>
            </a:r>
            <a:endParaRPr lang="zh-CN" altLang="en-US" sz="2400">
              <a:solidFill>
                <a:srgbClr val="FF0000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298065" y="1170940"/>
            <a:ext cx="5351145" cy="643890"/>
            <a:chOff x="3619" y="1844"/>
            <a:chExt cx="8427" cy="1014"/>
          </a:xfrm>
        </p:grpSpPr>
        <p:sp>
          <p:nvSpPr>
            <p:cNvPr id="16" name="矩形 15"/>
            <p:cNvSpPr/>
            <p:nvPr/>
          </p:nvSpPr>
          <p:spPr>
            <a:xfrm>
              <a:off x="3619" y="1844"/>
              <a:ext cx="1228" cy="1015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904" y="1844"/>
              <a:ext cx="2143" cy="1015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094355" y="1813560"/>
            <a:ext cx="7098030" cy="3355975"/>
            <a:chOff x="4873" y="2856"/>
            <a:chExt cx="11178" cy="5285"/>
          </a:xfrm>
        </p:grpSpPr>
        <p:grpSp>
          <p:nvGrpSpPr>
            <p:cNvPr id="22" name="组合 21"/>
            <p:cNvGrpSpPr/>
            <p:nvPr/>
          </p:nvGrpSpPr>
          <p:grpSpPr>
            <a:xfrm>
              <a:off x="4873" y="2856"/>
              <a:ext cx="11178" cy="5285"/>
              <a:chOff x="4873" y="2856"/>
              <a:chExt cx="11178" cy="528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8093" y="6655"/>
                <a:ext cx="7958" cy="1486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cxnSp>
            <p:nvCxnSpPr>
              <p:cNvPr id="19" name="直接箭头连接符 18"/>
              <p:cNvCxnSpPr>
                <a:stCxn id="18" idx="0"/>
              </p:cNvCxnSpPr>
              <p:nvPr/>
            </p:nvCxnSpPr>
            <p:spPr>
              <a:xfrm flipH="1" flipV="1">
                <a:off x="4873" y="2856"/>
                <a:ext cx="7199" cy="3799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>
                <a:endCxn id="17" idx="2"/>
              </p:cNvCxnSpPr>
              <p:nvPr/>
            </p:nvCxnSpPr>
            <p:spPr>
              <a:xfrm flipH="1" flipV="1">
                <a:off x="10976" y="2859"/>
                <a:ext cx="1082" cy="381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  <p:sp>
          <p:nvSpPr>
            <p:cNvPr id="24" name="文本框 23"/>
            <p:cNvSpPr txBox="1"/>
            <p:nvPr/>
          </p:nvSpPr>
          <p:spPr>
            <a:xfrm>
              <a:off x="8216" y="6785"/>
              <a:ext cx="7600" cy="135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2400">
                  <a:solidFill>
                    <a:srgbClr val="FF0000"/>
                  </a:solidFill>
                  <a:sym typeface="+mn-ea"/>
                </a:rPr>
                <a:t>同一个对应法则</a:t>
              </a:r>
              <a:r>
                <a:rPr lang="en-US" altLang="zh-CN" sz="2400">
                  <a:solidFill>
                    <a:srgbClr val="FF0000"/>
                  </a:solidFill>
                  <a:sym typeface="+mn-ea"/>
                </a:rPr>
                <a:t> </a:t>
              </a:r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f </a:t>
              </a:r>
              <a:r>
                <a:rPr lang="zh-CN" altLang="en-US" sz="2400">
                  <a:solidFill>
                    <a:srgbClr val="FF0000"/>
                  </a:solidFill>
                  <a:sym typeface="+mn-ea"/>
                </a:rPr>
                <a:t>下，括号的取值范围是一样</a:t>
              </a:r>
              <a:r>
                <a:rPr lang="zh-CN" altLang="en-US" sz="2400">
                  <a:solidFill>
                    <a:srgbClr val="FF0000"/>
                  </a:solidFill>
                  <a:sym typeface="+mn-ea"/>
                </a:rPr>
                <a:t>的</a:t>
              </a:r>
              <a:endParaRPr lang="zh-CN" altLang="en-US" sz="2400"/>
            </a:p>
          </p:txBody>
        </p:sp>
      </p:grpSp>
      <p:sp>
        <p:nvSpPr>
          <p:cNvPr id="26" name="矩形标注 25"/>
          <p:cNvSpPr/>
          <p:nvPr/>
        </p:nvSpPr>
        <p:spPr>
          <a:xfrm>
            <a:off x="8065135" y="3018155"/>
            <a:ext cx="3318510" cy="943610"/>
          </a:xfrm>
          <a:prstGeom prst="wedgeRectCallout">
            <a:avLst>
              <a:gd name="adj1" fmla="val -61289"/>
              <a:gd name="adj2" fmla="val -127860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rgbClr val="FF0000"/>
                </a:solidFill>
              </a:rPr>
              <a:t>根据这个条件</a:t>
            </a:r>
            <a:endParaRPr lang="zh-CN" altLang="en-US" sz="2400">
              <a:solidFill>
                <a:srgbClr val="FF0000"/>
              </a:solidFill>
            </a:endParaRPr>
          </a:p>
          <a:p>
            <a:pPr algn="ctr"/>
            <a:r>
              <a:rPr lang="zh-CN" altLang="en-US" sz="2400">
                <a:solidFill>
                  <a:srgbClr val="FF0000"/>
                </a:solidFill>
              </a:rPr>
              <a:t>可求出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zh-CN" altLang="en-US" sz="2400">
                <a:solidFill>
                  <a:srgbClr val="FF0000"/>
                </a:solidFill>
              </a:rPr>
              <a:t>的</a:t>
            </a:r>
            <a:r>
              <a:rPr lang="zh-CN" altLang="en-US" sz="2400">
                <a:solidFill>
                  <a:srgbClr val="FF0000"/>
                </a:solidFill>
              </a:rPr>
              <a:t>取值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6" grpId="0" bldLvl="0" animBg="1"/>
      <p:bldP spid="26" grpId="1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256676" y="408949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íSľïḑe"/>
          <p:cNvSpPr txBox="1"/>
          <p:nvPr/>
        </p:nvSpPr>
        <p:spPr>
          <a:xfrm>
            <a:off x="880745" y="353060"/>
            <a:ext cx="96323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951221"/>
            <a:ext cx="11200130" cy="5699777"/>
            <a:chOff x="1290320" y="1451360"/>
            <a:chExt cx="6878320" cy="437502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4513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290320" y="5826384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b="45483"/>
          <a:stretch>
            <a:fillRect/>
          </a:stretch>
        </p:blipFill>
        <p:spPr>
          <a:xfrm>
            <a:off x="135890" y="1046480"/>
            <a:ext cx="11920220" cy="18008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t="52038"/>
          <a:stretch>
            <a:fillRect/>
          </a:stretch>
        </p:blipFill>
        <p:spPr>
          <a:xfrm>
            <a:off x="135890" y="2765425"/>
            <a:ext cx="11920220" cy="158432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7847"/>
          <a:stretch>
            <a:fillRect/>
          </a:stretch>
        </p:blipFill>
        <p:spPr>
          <a:xfrm>
            <a:off x="88900" y="951230"/>
            <a:ext cx="12014200" cy="2394585"/>
          </a:xfrm>
          <a:prstGeom prst="rect">
            <a:avLst/>
          </a:prstGeom>
        </p:spPr>
      </p:pic>
      <p:sp>
        <p:nvSpPr>
          <p:cNvPr id="5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304301" y="414029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íSľïḑe"/>
          <p:cNvSpPr txBox="1"/>
          <p:nvPr/>
        </p:nvSpPr>
        <p:spPr>
          <a:xfrm>
            <a:off x="841375" y="353060"/>
            <a:ext cx="96716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951221"/>
            <a:ext cx="11200130" cy="5699777"/>
            <a:chOff x="1290320" y="1451360"/>
            <a:chExt cx="6878320" cy="437502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4513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290320" y="5826384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59971"/>
          <a:stretch>
            <a:fillRect/>
          </a:stretch>
        </p:blipFill>
        <p:spPr>
          <a:xfrm>
            <a:off x="88900" y="4372610"/>
            <a:ext cx="12014200" cy="22739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40275" b="39805"/>
          <a:stretch>
            <a:fillRect/>
          </a:stretch>
        </p:blipFill>
        <p:spPr>
          <a:xfrm>
            <a:off x="88900" y="3241040"/>
            <a:ext cx="12014200" cy="113157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8240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íSľïḑe"/>
          <p:cNvSpPr txBox="1"/>
          <p:nvPr/>
        </p:nvSpPr>
        <p:spPr>
          <a:xfrm>
            <a:off x="919480" y="353060"/>
            <a:ext cx="959358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r="1643" b="61747"/>
          <a:stretch>
            <a:fillRect/>
          </a:stretch>
        </p:blipFill>
        <p:spPr>
          <a:xfrm>
            <a:off x="19685" y="1146175"/>
            <a:ext cx="12152630" cy="18681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t="61175" r="46643" b="18086"/>
          <a:stretch>
            <a:fillRect/>
          </a:stretch>
        </p:blipFill>
        <p:spPr>
          <a:xfrm>
            <a:off x="0" y="4105910"/>
            <a:ext cx="6592570" cy="10128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t="39956" r="44880" b="41100"/>
          <a:stretch>
            <a:fillRect/>
          </a:stretch>
        </p:blipFill>
        <p:spPr>
          <a:xfrm>
            <a:off x="39370" y="3097530"/>
            <a:ext cx="6810375" cy="9251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t="83045" r="51438"/>
          <a:stretch>
            <a:fillRect/>
          </a:stretch>
        </p:blipFill>
        <p:spPr>
          <a:xfrm>
            <a:off x="0" y="5201920"/>
            <a:ext cx="6000115" cy="8280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55279" t="39956" r="1643" b="41100"/>
          <a:stretch>
            <a:fillRect/>
          </a:stretch>
        </p:blipFill>
        <p:spPr>
          <a:xfrm>
            <a:off x="6849745" y="3097530"/>
            <a:ext cx="5322570" cy="9251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53357" t="61175" r="31883" b="18086"/>
          <a:stretch>
            <a:fillRect/>
          </a:stretch>
        </p:blipFill>
        <p:spPr>
          <a:xfrm>
            <a:off x="6592570" y="4105910"/>
            <a:ext cx="1823720" cy="10128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67577" t="61175" r="1643" b="18086"/>
          <a:stretch>
            <a:fillRect/>
          </a:stretch>
        </p:blipFill>
        <p:spPr>
          <a:xfrm>
            <a:off x="8349615" y="4105910"/>
            <a:ext cx="3803015" cy="10128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47971" t="83045" r="33892"/>
          <a:stretch>
            <a:fillRect/>
          </a:stretch>
        </p:blipFill>
        <p:spPr>
          <a:xfrm>
            <a:off x="5927090" y="5201920"/>
            <a:ext cx="2240915" cy="8280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65666" t="83045" r="1643"/>
          <a:stretch>
            <a:fillRect/>
          </a:stretch>
        </p:blipFill>
        <p:spPr>
          <a:xfrm>
            <a:off x="8113395" y="5201920"/>
            <a:ext cx="4039235" cy="82804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46211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íSľïḑe"/>
          <p:cNvSpPr txBox="1"/>
          <p:nvPr/>
        </p:nvSpPr>
        <p:spPr>
          <a:xfrm>
            <a:off x="784225" y="353060"/>
            <a:ext cx="972883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0220" y="951221"/>
            <a:ext cx="11200130" cy="5699777"/>
            <a:chOff x="1290320" y="1451360"/>
            <a:chExt cx="6878320" cy="437502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290320" y="14513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290320" y="5826384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b="49639"/>
          <a:stretch>
            <a:fillRect/>
          </a:stretch>
        </p:blipFill>
        <p:spPr>
          <a:xfrm>
            <a:off x="-57150" y="1026160"/>
            <a:ext cx="12306935" cy="22148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t="48830"/>
          <a:stretch>
            <a:fillRect/>
          </a:stretch>
        </p:blipFill>
        <p:spPr>
          <a:xfrm>
            <a:off x="-57150" y="3173730"/>
            <a:ext cx="12306935" cy="2250440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8733155" y="1395730"/>
            <a:ext cx="2004695" cy="68961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2710180" y="1931035"/>
            <a:ext cx="4272280" cy="68961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422411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íSľïḑe"/>
          <p:cNvSpPr txBox="1"/>
          <p:nvPr/>
        </p:nvSpPr>
        <p:spPr>
          <a:xfrm>
            <a:off x="862965" y="353060"/>
            <a:ext cx="965009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基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本初等函数、初等函数、复合函数和分段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08" r="1685" b="65040"/>
          <a:stretch>
            <a:fillRect/>
          </a:stretch>
        </p:blipFill>
        <p:spPr>
          <a:xfrm>
            <a:off x="639445" y="936625"/>
            <a:ext cx="10912475" cy="20593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1108" t="32739" r="1685" b="50110"/>
          <a:stretch>
            <a:fillRect/>
          </a:stretch>
        </p:blipFill>
        <p:spPr>
          <a:xfrm>
            <a:off x="639445" y="2874645"/>
            <a:ext cx="10912475" cy="1010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108" t="48597" r="1685" b="3087"/>
          <a:stretch>
            <a:fillRect/>
          </a:stretch>
        </p:blipFill>
        <p:spPr>
          <a:xfrm>
            <a:off x="639445" y="3808730"/>
            <a:ext cx="10912475" cy="284607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8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谢谢</a:t>
            </a:r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聆听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33712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1.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定义域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41294" r="40796" b="71023"/>
          <a:stretch>
            <a:fillRect/>
          </a:stretch>
        </p:blipFill>
        <p:spPr>
          <a:xfrm>
            <a:off x="4079240" y="1325245"/>
            <a:ext cx="3572510" cy="1007745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1626" t="25234" r="1662"/>
          <a:stretch>
            <a:fillRect/>
          </a:stretch>
        </p:blipFill>
        <p:spPr>
          <a:xfrm>
            <a:off x="95250" y="2442845"/>
            <a:ext cx="11511915" cy="16236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3843" y="4176395"/>
            <a:ext cx="116287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>
                <a:solidFill>
                  <a:srgbClr val="FF0000"/>
                </a:solidFill>
                <a:sym typeface="+mn-ea"/>
              </a:rPr>
              <a:t>定义域指的是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x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的取值，在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同一个对应法则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f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下，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  <a:p>
            <a:pPr algn="ctr"/>
            <a:r>
              <a:rPr lang="zh-CN" altLang="en-US" sz="2800">
                <a:solidFill>
                  <a:srgbClr val="FF0000"/>
                </a:solidFill>
                <a:sym typeface="+mn-ea"/>
              </a:rPr>
              <a:t>括号的取值范围是一样的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6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TABLE_ENDDRAG_ORIGIN_RECT" val="698*336"/>
  <p:tag name="TABLE_ENDDRAG_RECT" val="124*168*698*336"/>
</p:tagLst>
</file>

<file path=ppt/tags/tag6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70.xml><?xml version="1.0" encoding="utf-8"?>
<p:tagLst xmlns:p="http://schemas.openxmlformats.org/presentationml/2006/main">
  <p:tag name="KSO_WM_DIAGRAM_VIRTUALLY_FRAME" val="{&quot;height&quot;:372.45004724409443,&quot;left&quot;:91.05004724409449,&quot;top&quot;:81.6,&quot;width&quot;:756.3}"/>
</p:tagLst>
</file>

<file path=ppt/tags/tag71.xml><?xml version="1.0" encoding="utf-8"?>
<p:tagLst xmlns:p="http://schemas.openxmlformats.org/presentationml/2006/main">
  <p:tag name="KSO_WM_DIAGRAM_VIRTUALLY_FRAME" val="{&quot;height&quot;:372.45004724409443,&quot;left&quot;:91.05004724409449,&quot;top&quot;:81.6,&quot;width&quot;:756.3}"/>
</p:tagLst>
</file>

<file path=ppt/tags/tag72.xml><?xml version="1.0" encoding="utf-8"?>
<p:tagLst xmlns:p="http://schemas.openxmlformats.org/presentationml/2006/main">
  <p:tag name="KSO_WM_DIAGRAM_VIRTUALLY_FRAME" val="{&quot;height&quot;:372.45004724409443,&quot;left&quot;:91.05004724409449,&quot;top&quot;:81.6,&quot;width&quot;:756.3}"/>
</p:tagLst>
</file>

<file path=ppt/tags/tag73.xml><?xml version="1.0" encoding="utf-8"?>
<p:tagLst xmlns:p="http://schemas.openxmlformats.org/presentationml/2006/main">
  <p:tag name="KSO_WM_DIAGRAM_VIRTUALLY_FRAME" val="{&quot;height&quot;:372.45004724409443,&quot;left&quot;:91.05004724409449,&quot;top&quot;:81.6,&quot;width&quot;:756.3}"/>
</p:tagLst>
</file>

<file path=ppt/tags/tag7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8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PA" val="v5.1.0"/>
</p:tagLst>
</file>

<file path=ppt/tags/tag9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1.xml><?xml version="1.0" encoding="utf-8"?>
<p:tagLst xmlns:p="http://schemas.openxmlformats.org/presentationml/2006/main">
  <p:tag name="commondata" val="eyJoZGlkIjoiMDJiNWIzNzI3NmQ5Yjk5NGQ2ZmM1NjVmMTFmOGVkODcifQ==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4507</Words>
  <Application>WPS 演示</Application>
  <PresentationFormat>宽屏</PresentationFormat>
  <Paragraphs>658</Paragraphs>
  <Slides>85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112</vt:i4>
      </vt:variant>
      <vt:variant>
        <vt:lpstr>幻灯片标题</vt:lpstr>
      </vt:variant>
      <vt:variant>
        <vt:i4>85</vt:i4>
      </vt:variant>
    </vt:vector>
  </HeadingPairs>
  <TitlesOfParts>
    <vt:vector size="221" baseType="lpstr">
      <vt:lpstr>Arial</vt:lpstr>
      <vt:lpstr>宋体</vt:lpstr>
      <vt:lpstr>Wingdings</vt:lpstr>
      <vt:lpstr>思源黑体 CN Heavy</vt:lpstr>
      <vt:lpstr>黑体</vt:lpstr>
      <vt:lpstr>方正兰亭大黑_GBK</vt:lpstr>
      <vt:lpstr>思源黑体 CN Light</vt:lpstr>
      <vt:lpstr>Source Han Sans CN Bold</vt:lpstr>
      <vt:lpstr>Wingdings 2</vt:lpstr>
      <vt:lpstr>Wingdings</vt:lpstr>
      <vt:lpstr>Times New Roman</vt:lpstr>
      <vt:lpstr>思源黑体 CN</vt:lpstr>
      <vt:lpstr>微软雅黑</vt:lpstr>
      <vt:lpstr>Arial Unicode MS</vt:lpstr>
      <vt:lpstr>Calibri</vt:lpstr>
      <vt:lpstr>Cambria Math</vt:lpstr>
      <vt:lpstr>华文中宋</vt:lpstr>
      <vt:lpstr>Symbol</vt:lpstr>
      <vt:lpstr>Courier New</vt:lpstr>
      <vt:lpstr>迷你简启体</vt:lpstr>
      <vt:lpstr>Times New Roman</vt:lpstr>
      <vt:lpstr>Segoe Print</vt:lpstr>
      <vt:lpstr>1_Office 主题​​</vt:lpstr>
      <vt:lpstr>2_Office 主题​​</vt:lpstr>
      <vt:lpstr>Equation.KSEE3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Equation.DSMT4</vt:lpstr>
      <vt:lpstr>Word.Document.8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Equation.3</vt:lpstr>
      <vt:lpstr>Equation.3</vt:lpstr>
      <vt:lpstr>Equation.DSMT4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72</cp:revision>
  <dcterms:created xsi:type="dcterms:W3CDTF">2023-11-08T11:26:00Z</dcterms:created>
  <dcterms:modified xsi:type="dcterms:W3CDTF">2024-09-18T08:32:05Z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2052-12.1.0.17857</vt:lpwstr>
  </property>
</Properties>
</file>