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2" r:id="rId3"/>
  </p:sldMasterIdLst>
  <p:notesMasterIdLst>
    <p:notesMasterId r:id="rId22"/>
  </p:notesMasterIdLst>
  <p:sldIdLst>
    <p:sldId id="297" r:id="rId4"/>
    <p:sldId id="298" r:id="rId5"/>
    <p:sldId id="299" r:id="rId6"/>
    <p:sldId id="363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  <p:sldId id="375" r:id="rId18"/>
    <p:sldId id="376" r:id="rId19"/>
    <p:sldId id="374" r:id="rId20"/>
    <p:sldId id="354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20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476" y="-64"/>
      </p:cViewPr>
      <p:guideLst>
        <p:guide orient="horz" pos="2220"/>
        <p:guide pos="389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6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835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02741" y="2607837"/>
            <a:ext cx="8764082" cy="3139321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2  </a:t>
            </a:r>
            <a:r>
              <a:rPr lang="zh-CN" altLang="en-US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语言应用</a:t>
            </a:r>
            <a:endParaRPr lang="en-US" altLang="zh-CN" sz="66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lvl="0"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Section 4</a:t>
            </a:r>
            <a:r>
              <a:rPr lang="en-US" altLang="zh-CN" sz="66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en-US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写 作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647634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156970" y="1081038"/>
            <a:ext cx="686879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</a:t>
            </a:r>
            <a:r>
              <a:rPr lang="en-US" altLang="zh-CN" sz="7200" b="1" i="1" dirty="0" smtClean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FOUR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70629" y="921976"/>
            <a:ext cx="9844757" cy="4529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endParaRPr lang="zh-CN" altLang="zh-CN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r>
              <a:rPr lang="zh-CN" altLang="zh-CN" sz="3600" b="1" dirty="0"/>
              <a:t>➢</a:t>
            </a:r>
            <a:r>
              <a:rPr lang="en-US" altLang="zh-CN" sz="3600" b="1" dirty="0"/>
              <a:t>4.2.4</a:t>
            </a:r>
            <a:r>
              <a:rPr lang="zh-CN" altLang="zh-CN" sz="3600" b="1" dirty="0"/>
              <a:t>几个常用的写作模版和句型</a:t>
            </a:r>
          </a:p>
          <a:p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sz="2400" b="1" dirty="0" smtClean="0"/>
              <a:t>现象</a:t>
            </a:r>
            <a:r>
              <a:rPr lang="zh-CN" altLang="zh-CN" sz="2400" b="1" dirty="0"/>
              <a:t>说明文 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Recently, what amazes us most is-</a:t>
            </a:r>
            <a:r>
              <a:rPr lang="en-US" altLang="zh-CN" sz="2400" dirty="0" smtClean="0"/>
              <a:t>------,</a:t>
            </a:r>
            <a:r>
              <a:rPr lang="en-US" altLang="zh-CN" sz="2400" dirty="0"/>
              <a:t>it is true that-</a:t>
            </a:r>
            <a:r>
              <a:rPr lang="en-US" altLang="zh-CN" sz="2400" dirty="0" smtClean="0"/>
              <a:t>-----.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There are many reasons explaining-</a:t>
            </a:r>
            <a:r>
              <a:rPr lang="en-US" altLang="zh-CN" sz="2400" dirty="0" smtClean="0"/>
              <a:t>-----.</a:t>
            </a:r>
            <a:r>
              <a:rPr lang="en-US" altLang="zh-CN" sz="2400" dirty="0"/>
              <a:t>The main reason is-</a:t>
            </a:r>
            <a:r>
              <a:rPr lang="en-US" altLang="zh-CN" sz="2400" dirty="0" smtClean="0"/>
              <a:t>----.</a:t>
            </a:r>
            <a:r>
              <a:rPr lang="en-US" altLang="zh-CN" sz="2400" dirty="0"/>
              <a:t>What ’s more-</a:t>
            </a:r>
            <a:r>
              <a:rPr lang="en-US" altLang="zh-CN" sz="2400" dirty="0" smtClean="0"/>
              <a:t>-----.</a:t>
            </a:r>
            <a:r>
              <a:rPr lang="en-US" altLang="zh-CN" sz="2400" dirty="0"/>
              <a:t>Thirdly-</a:t>
            </a:r>
            <a:r>
              <a:rPr lang="en-US" altLang="zh-CN" sz="2400" dirty="0" smtClean="0"/>
              <a:t>----.</a:t>
            </a:r>
            <a:r>
              <a:rPr lang="en-US" altLang="zh-CN" sz="2400" dirty="0"/>
              <a:t>As a result-</a:t>
            </a:r>
            <a:r>
              <a:rPr lang="en-US" altLang="zh-CN" sz="2400" dirty="0" smtClean="0"/>
              <a:t>-----.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Considering all there, </a:t>
            </a:r>
            <a:r>
              <a:rPr lang="en-US" altLang="zh-CN" sz="2400" dirty="0" smtClean="0"/>
              <a:t>------.</a:t>
            </a:r>
            <a:r>
              <a:rPr lang="en-US" altLang="zh-CN" sz="2400" dirty="0"/>
              <a:t>For one thing-</a:t>
            </a:r>
            <a:r>
              <a:rPr lang="en-US" altLang="zh-CN" sz="2400" dirty="0" smtClean="0"/>
              <a:t>-----,</a:t>
            </a:r>
            <a:r>
              <a:rPr lang="en-US" altLang="zh-CN" sz="2400" dirty="0"/>
              <a:t>for another-</a:t>
            </a:r>
            <a:r>
              <a:rPr lang="en-US" altLang="zh-CN" sz="2400" dirty="0" smtClean="0"/>
              <a:t>-----.</a:t>
            </a:r>
            <a:r>
              <a:rPr lang="en-US" altLang="zh-CN" sz="2400" dirty="0"/>
              <a:t>In Conclusion-</a:t>
            </a:r>
            <a:r>
              <a:rPr lang="en-US" altLang="zh-CN" sz="2400" dirty="0" smtClean="0"/>
              <a:t>-----. </a:t>
            </a:r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692209" y="2152570"/>
            <a:ext cx="922946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0339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04059" y="-271661"/>
            <a:ext cx="10374595" cy="7022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endParaRPr lang="zh-CN" altLang="zh-CN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r>
              <a:rPr lang="zh-CN" altLang="zh-CN" sz="3600" b="1" dirty="0" smtClean="0"/>
              <a:t>➢</a:t>
            </a:r>
            <a:r>
              <a:rPr lang="en-US" altLang="zh-CN" sz="3600" b="1" dirty="0"/>
              <a:t>4.2.4</a:t>
            </a:r>
            <a:r>
              <a:rPr lang="zh-CN" altLang="zh-CN" sz="3600" b="1" dirty="0"/>
              <a:t>几个常用的写作模版和句型</a:t>
            </a:r>
          </a:p>
          <a:p>
            <a:pPr>
              <a:lnSpc>
                <a:spcPct val="150000"/>
              </a:lnSpc>
            </a:pPr>
            <a:r>
              <a:rPr lang="zh-CN" altLang="zh-CN" sz="2200" b="1" dirty="0" smtClean="0"/>
              <a:t>应用文</a:t>
            </a:r>
            <a:r>
              <a:rPr lang="zh-CN" altLang="zh-CN" sz="2200" b="1" dirty="0"/>
              <a:t>写作</a:t>
            </a:r>
            <a:r>
              <a:rPr lang="en-US" altLang="zh-CN" sz="2200" b="1" dirty="0"/>
              <a:t>(</a:t>
            </a:r>
            <a:r>
              <a:rPr lang="zh-CN" altLang="zh-CN" sz="2200" b="1" dirty="0"/>
              <a:t>申请信为例</a:t>
            </a:r>
            <a:r>
              <a:rPr lang="en-US" altLang="zh-CN" sz="2200" b="1" dirty="0"/>
              <a:t>) </a:t>
            </a:r>
            <a:r>
              <a:rPr lang="en-US" altLang="zh-CN" sz="2200" dirty="0"/>
              <a:t> </a:t>
            </a:r>
            <a:endParaRPr lang="zh-CN" altLang="zh-CN" sz="2200" dirty="0"/>
          </a:p>
          <a:p>
            <a:pPr>
              <a:lnSpc>
                <a:spcPct val="150000"/>
              </a:lnSpc>
            </a:pPr>
            <a:r>
              <a:rPr lang="en-US" altLang="zh-CN" sz="2200" dirty="0"/>
              <a:t>Dear ...,  </a:t>
            </a:r>
            <a:r>
              <a:rPr lang="en-US" altLang="zh-CN" sz="2200" dirty="0" smtClean="0"/>
              <a:t>I </a:t>
            </a:r>
            <a:r>
              <a:rPr lang="en-US" altLang="zh-CN" sz="2200" dirty="0"/>
              <a:t>am extremely pleased to hear from you./ to see your advertisement for the position in .... And I would like to write a letter to tell you that.../ I am confident that I am suitable for the kind of the job you are advertising.  </a:t>
            </a:r>
            <a:r>
              <a:rPr lang="en-US" altLang="zh-CN" sz="2200" dirty="0" smtClean="0"/>
              <a:t>.../ </a:t>
            </a:r>
            <a:r>
              <a:rPr lang="en-US" altLang="zh-CN" sz="2200" dirty="0"/>
              <a:t>I feel I am competent to meet the requirements you have listed. On the one hand, .... On the other hand, .... I am enclosing my resume for your kind consideration and reference.  </a:t>
            </a:r>
            <a:r>
              <a:rPr lang="en-US" altLang="zh-CN" sz="2200" dirty="0" smtClean="0"/>
              <a:t>I </a:t>
            </a:r>
            <a:r>
              <a:rPr lang="en-US" altLang="zh-CN" sz="2200" dirty="0"/>
              <a:t>shall be much obliged if you will offer me a precious opportunity to an interview. I will greatly appreciate a response from you at your earliest convenience/ I am looking forward to your replies at your earliest convenience.  </a:t>
            </a:r>
            <a:r>
              <a:rPr lang="en-US" altLang="zh-CN" sz="2200" dirty="0" smtClean="0"/>
              <a:t>Best </a:t>
            </a:r>
            <a:r>
              <a:rPr lang="en-US" altLang="zh-CN" sz="2200" dirty="0"/>
              <a:t>regards for your health and success.  </a:t>
            </a:r>
            <a:r>
              <a:rPr lang="en-US" altLang="zh-CN" sz="2200" dirty="0" smtClean="0"/>
              <a:t>Sincerely </a:t>
            </a:r>
            <a:r>
              <a:rPr lang="en-US" altLang="zh-CN" sz="2200" dirty="0"/>
              <a:t>yours,  </a:t>
            </a:r>
            <a:endParaRPr lang="zh-CN" altLang="zh-CN" sz="2200" dirty="0"/>
          </a:p>
        </p:txBody>
      </p:sp>
      <p:sp>
        <p:nvSpPr>
          <p:cNvPr id="6" name="矩形 5"/>
          <p:cNvSpPr/>
          <p:nvPr/>
        </p:nvSpPr>
        <p:spPr>
          <a:xfrm>
            <a:off x="581112" y="2135477"/>
            <a:ext cx="794759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6916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57885" y="102550"/>
            <a:ext cx="1067939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/>
              <a:t>➢</a:t>
            </a:r>
            <a:r>
              <a:rPr lang="en-US" altLang="zh-CN" sz="3600" b="1" dirty="0"/>
              <a:t>4.2.4</a:t>
            </a:r>
            <a:r>
              <a:rPr lang="zh-CN" altLang="zh-CN" sz="3600" b="1" dirty="0"/>
              <a:t>几个常用的写作模版和句型</a:t>
            </a:r>
          </a:p>
          <a:p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sz="2800" b="1" dirty="0"/>
              <a:t>作文开头的参考句型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句型</a:t>
            </a:r>
            <a:r>
              <a:rPr lang="zh-CN" altLang="zh-CN" sz="2800" b="1" dirty="0"/>
              <a:t>样式一：名人名言</a:t>
            </a:r>
            <a:r>
              <a:rPr lang="en-US" altLang="zh-CN" sz="2800" b="1" dirty="0"/>
              <a:t>  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开头可以用名言</a:t>
            </a:r>
            <a:r>
              <a:rPr lang="zh-CN" altLang="zh-CN" sz="2800" dirty="0" smtClean="0"/>
              <a:t>，可</a:t>
            </a:r>
            <a:r>
              <a:rPr lang="zh-CN" altLang="zh-CN" sz="2800" dirty="0"/>
              <a:t>参考本节的第</a:t>
            </a:r>
            <a:r>
              <a:rPr lang="en-US" altLang="zh-CN" sz="2800" dirty="0"/>
              <a:t>3</a:t>
            </a:r>
            <a:r>
              <a:rPr lang="zh-CN" altLang="zh-CN" sz="2800" dirty="0"/>
              <a:t>点：实用英语名言。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经典句型：</a:t>
            </a:r>
            <a:r>
              <a:rPr lang="en-US" altLang="zh-CN" sz="2800" dirty="0"/>
              <a:t>  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As a proverb says, “ you are only young once.” 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（</a:t>
            </a:r>
            <a:r>
              <a:rPr lang="zh-CN" altLang="zh-CN" sz="2800" dirty="0"/>
              <a:t>适用于已记住的名言）</a:t>
            </a:r>
            <a:r>
              <a:rPr lang="en-US" altLang="zh-CN" sz="2800" dirty="0"/>
              <a:t>  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It goes without saying that we cannot be young forever</a:t>
            </a:r>
            <a:r>
              <a:rPr lang="en-US" altLang="zh-CN" sz="28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（</a:t>
            </a:r>
            <a:r>
              <a:rPr lang="zh-CN" altLang="zh-CN" sz="2800" dirty="0" smtClean="0"/>
              <a:t>适用于</a:t>
            </a:r>
            <a:r>
              <a:rPr lang="zh-CN" altLang="zh-CN" sz="2800" dirty="0"/>
              <a:t>自编名言）</a:t>
            </a:r>
            <a:r>
              <a:rPr lang="en-US" altLang="zh-CN" sz="2800" dirty="0"/>
              <a:t>  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更多经典句型：</a:t>
            </a:r>
            <a:r>
              <a:rPr lang="en-US" altLang="zh-CN" sz="2800" dirty="0"/>
              <a:t>as everyone knows, no one can deny that…</a:t>
            </a:r>
            <a:r>
              <a:rPr lang="en-US" altLang="zh-CN" sz="2400" dirty="0"/>
              <a:t>  </a:t>
            </a:r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606751" y="2169662"/>
            <a:ext cx="81185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965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32247" y="385587"/>
            <a:ext cx="10559753" cy="6486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/>
              <a:t>➢</a:t>
            </a:r>
            <a:r>
              <a:rPr lang="en-US" altLang="zh-CN" sz="3600" b="1" dirty="0"/>
              <a:t>4.2.4</a:t>
            </a:r>
            <a:r>
              <a:rPr lang="zh-CN" altLang="zh-CN" sz="3600" b="1" dirty="0"/>
              <a:t>几个常用的写作模版和句型</a:t>
            </a:r>
          </a:p>
          <a:p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sz="2500" b="1" dirty="0"/>
              <a:t>句型样式二：数字统计</a:t>
            </a:r>
            <a:r>
              <a:rPr lang="en-US" altLang="zh-CN" sz="2500" dirty="0"/>
              <a:t>  </a:t>
            </a:r>
            <a:endParaRPr lang="zh-CN" altLang="zh-CN" sz="2500" dirty="0"/>
          </a:p>
          <a:p>
            <a:pPr>
              <a:lnSpc>
                <a:spcPct val="150000"/>
              </a:lnSpc>
            </a:pPr>
            <a:r>
              <a:rPr lang="zh-CN" altLang="zh-CN" sz="2500" dirty="0" smtClean="0"/>
              <a:t>参照</a:t>
            </a:r>
            <a:r>
              <a:rPr lang="zh-CN" altLang="zh-CN" sz="2500" dirty="0"/>
              <a:t>如下：</a:t>
            </a:r>
            <a:r>
              <a:rPr lang="en-US" altLang="zh-CN" sz="2500" dirty="0"/>
              <a:t>  </a:t>
            </a:r>
            <a:endParaRPr lang="zh-CN" altLang="zh-CN" sz="2500" dirty="0"/>
          </a:p>
          <a:p>
            <a:pPr>
              <a:lnSpc>
                <a:spcPct val="150000"/>
              </a:lnSpc>
            </a:pPr>
            <a:r>
              <a:rPr lang="en-US" altLang="zh-CN" sz="2500" dirty="0"/>
              <a:t>According to a recent survey, about 78.9</a:t>
            </a:r>
            <a:r>
              <a:rPr lang="zh-CN" altLang="zh-CN" sz="2500" dirty="0"/>
              <a:t>％</a:t>
            </a:r>
            <a:r>
              <a:rPr lang="en-US" altLang="zh-CN" sz="2500" dirty="0"/>
              <a:t> of the college students wanted to further their study after their graduation.  </a:t>
            </a:r>
            <a:endParaRPr lang="zh-CN" altLang="zh-CN" sz="2500" dirty="0"/>
          </a:p>
          <a:p>
            <a:pPr>
              <a:lnSpc>
                <a:spcPct val="150000"/>
              </a:lnSpc>
            </a:pPr>
            <a:r>
              <a:rPr lang="zh-CN" altLang="zh-CN" sz="2500" dirty="0"/>
              <a:t>两个例子：</a:t>
            </a:r>
          </a:p>
          <a:p>
            <a:pPr>
              <a:lnSpc>
                <a:spcPct val="150000"/>
              </a:lnSpc>
            </a:pPr>
            <a:r>
              <a:rPr lang="zh-CN" altLang="zh-CN" sz="2500" dirty="0"/>
              <a:t>（</a:t>
            </a:r>
            <a:r>
              <a:rPr lang="en-US" altLang="zh-CN" sz="2500" dirty="0"/>
              <a:t>1</a:t>
            </a:r>
            <a:r>
              <a:rPr lang="zh-CN" altLang="zh-CN" sz="2500" dirty="0"/>
              <a:t>）主题</a:t>
            </a:r>
            <a:r>
              <a:rPr lang="en-US" altLang="zh-CN" sz="2500" dirty="0"/>
              <a:t>Travel by Bike  </a:t>
            </a:r>
            <a:r>
              <a:rPr lang="zh-CN" altLang="zh-CN" sz="2500" dirty="0"/>
              <a:t>，可以写：根据最近的一项统计调查显示，</a:t>
            </a:r>
            <a:r>
              <a:rPr lang="en-US" altLang="zh-CN" sz="2500" dirty="0"/>
              <a:t>85</a:t>
            </a:r>
            <a:r>
              <a:rPr lang="zh-CN" altLang="zh-CN" sz="2500" dirty="0"/>
              <a:t>％的人在近距离旅行的时候首选的交通工具是自行车；</a:t>
            </a:r>
            <a:r>
              <a:rPr lang="en-US" altLang="zh-CN" sz="2500" dirty="0"/>
              <a:t> </a:t>
            </a:r>
            <a:endParaRPr lang="zh-CN" altLang="zh-CN" sz="2500" dirty="0"/>
          </a:p>
          <a:p>
            <a:pPr>
              <a:lnSpc>
                <a:spcPct val="150000"/>
              </a:lnSpc>
            </a:pPr>
            <a:r>
              <a:rPr lang="zh-CN" altLang="zh-CN" sz="2500" dirty="0"/>
              <a:t>（</a:t>
            </a:r>
            <a:r>
              <a:rPr lang="en-US" altLang="zh-CN" sz="2500" dirty="0"/>
              <a:t>2</a:t>
            </a:r>
            <a:r>
              <a:rPr lang="zh-CN" altLang="zh-CN" sz="2500" dirty="0"/>
              <a:t>）主题</a:t>
            </a:r>
            <a:r>
              <a:rPr lang="en-US" altLang="zh-CN" sz="2500" dirty="0"/>
              <a:t>Youth </a:t>
            </a:r>
            <a:r>
              <a:rPr lang="zh-CN" altLang="zh-CN" sz="2500" dirty="0"/>
              <a:t>，可以写：根据最近的一项统计调查显示，在某个大学，学生的课余时间的</a:t>
            </a:r>
            <a:r>
              <a:rPr lang="en-US" altLang="zh-CN" sz="2500" dirty="0"/>
              <a:t>70</a:t>
            </a:r>
            <a:r>
              <a:rPr lang="zh-CN" altLang="zh-CN" sz="2500" dirty="0"/>
              <a:t>％都是在休闲娱乐。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 </a:t>
            </a:r>
            <a:endParaRPr lang="zh-CN" altLang="zh-CN" sz="1600" dirty="0"/>
          </a:p>
        </p:txBody>
      </p:sp>
      <p:sp>
        <p:nvSpPr>
          <p:cNvPr id="6" name="矩形 5"/>
          <p:cNvSpPr/>
          <p:nvPr/>
        </p:nvSpPr>
        <p:spPr>
          <a:xfrm>
            <a:off x="572568" y="2075657"/>
            <a:ext cx="777667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808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53680" y="184368"/>
            <a:ext cx="11100989" cy="674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endParaRPr lang="zh-CN" altLang="zh-CN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r>
              <a:rPr lang="zh-CN" altLang="zh-CN" sz="3600" b="1" dirty="0"/>
              <a:t>➢</a:t>
            </a:r>
            <a:r>
              <a:rPr lang="en-US" altLang="zh-CN" sz="3600" b="1" dirty="0"/>
              <a:t>4.2.4</a:t>
            </a:r>
            <a:r>
              <a:rPr lang="zh-CN" altLang="zh-CN" sz="3600" b="1" dirty="0"/>
              <a:t>几个常用的写作模版和句型</a:t>
            </a:r>
          </a:p>
          <a:p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sz="2000" b="1" dirty="0" smtClean="0"/>
              <a:t>句型</a:t>
            </a:r>
            <a:r>
              <a:rPr lang="zh-CN" altLang="zh-CN" sz="2000" b="1" dirty="0"/>
              <a:t>样式三：常用的句子 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As </a:t>
            </a:r>
            <a:r>
              <a:rPr lang="en-US" altLang="zh-CN" sz="2000" dirty="0"/>
              <a:t>time goes by,.....</a:t>
            </a:r>
            <a:r>
              <a:rPr lang="zh-CN" altLang="zh-CN" sz="2000" dirty="0"/>
              <a:t>随着时间的流逝</a:t>
            </a:r>
            <a:r>
              <a:rPr lang="en-US" altLang="zh-CN" sz="2000" dirty="0"/>
              <a:t>      There is no doubt that...</a:t>
            </a:r>
            <a:r>
              <a:rPr lang="zh-CN" altLang="zh-CN" sz="2000" dirty="0"/>
              <a:t>毫无疑问</a:t>
            </a:r>
            <a:r>
              <a:rPr lang="en-US" altLang="zh-CN" sz="2000" dirty="0"/>
              <a:t>...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It is said that...</a:t>
            </a:r>
            <a:r>
              <a:rPr lang="zh-CN" altLang="zh-CN" sz="2000" dirty="0"/>
              <a:t>据说</a:t>
            </a:r>
            <a:r>
              <a:rPr lang="en-US" altLang="zh-CN" sz="2000" dirty="0"/>
              <a:t>...      Two heads are better than one.</a:t>
            </a:r>
            <a:r>
              <a:rPr lang="zh-CN" altLang="zh-CN" sz="2000" dirty="0"/>
              <a:t>三个臭皮匠，顶个诸葛亮。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It is ...that...</a:t>
            </a:r>
            <a:r>
              <a:rPr lang="zh-CN" altLang="zh-CN" sz="2000" dirty="0"/>
              <a:t>强调句</a:t>
            </a:r>
            <a:r>
              <a:rPr lang="en-US" altLang="zh-CN" sz="2000" dirty="0"/>
              <a:t>        It is important for </a:t>
            </a:r>
            <a:r>
              <a:rPr lang="en-US" altLang="zh-CN" sz="2000" dirty="0" err="1"/>
              <a:t>sb</a:t>
            </a:r>
            <a:r>
              <a:rPr lang="en-US" altLang="zh-CN" sz="2000" dirty="0"/>
              <a:t> to do </a:t>
            </a:r>
            <a:r>
              <a:rPr lang="en-US" altLang="zh-CN" sz="2000" dirty="0" err="1"/>
              <a:t>sth</a:t>
            </a:r>
            <a:r>
              <a:rPr lang="en-US" altLang="zh-CN" sz="2000" dirty="0"/>
              <a:t>.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there be</a:t>
            </a:r>
            <a:r>
              <a:rPr lang="zh-CN" altLang="zh-CN" sz="2000" dirty="0"/>
              <a:t>句型</a:t>
            </a:r>
            <a:r>
              <a:rPr lang="en-US" altLang="zh-CN" sz="2000" dirty="0"/>
              <a:t>             Compared with A, B is more ...</a:t>
            </a:r>
            <a:r>
              <a:rPr lang="zh-CN" altLang="zh-CN" sz="2000" dirty="0"/>
              <a:t>与</a:t>
            </a:r>
            <a:r>
              <a:rPr lang="en-US" altLang="zh-CN" sz="2000" dirty="0"/>
              <a:t>A</a:t>
            </a:r>
            <a:r>
              <a:rPr lang="zh-CN" altLang="zh-CN" sz="2000" dirty="0"/>
              <a:t>相比，</a:t>
            </a:r>
            <a:r>
              <a:rPr lang="en-US" altLang="zh-CN" sz="2000" dirty="0"/>
              <a:t>B</a:t>
            </a:r>
            <a:r>
              <a:rPr lang="zh-CN" altLang="zh-CN" sz="2000" dirty="0"/>
              <a:t>更</a:t>
            </a:r>
            <a:r>
              <a:rPr lang="en-US" altLang="zh-CN" sz="2000" dirty="0"/>
              <a:t>...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in my opinion </a:t>
            </a:r>
            <a:r>
              <a:rPr lang="zh-CN" altLang="zh-CN" sz="2000" dirty="0"/>
              <a:t>在我看来</a:t>
            </a:r>
            <a:r>
              <a:rPr lang="en-US" altLang="zh-CN" sz="2000" dirty="0"/>
              <a:t>    As far as I’m concerned ....</a:t>
            </a:r>
            <a:r>
              <a:rPr lang="zh-CN" altLang="zh-CN" sz="2000" dirty="0"/>
              <a:t>就我而言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/>
              <a:t>sth</a:t>
            </a:r>
            <a:r>
              <a:rPr lang="en-US" altLang="zh-CN" sz="2000" dirty="0"/>
              <a:t>. is so...that...</a:t>
            </a:r>
            <a:r>
              <a:rPr lang="zh-CN" altLang="zh-CN" sz="2000" dirty="0"/>
              <a:t>如此</a:t>
            </a:r>
            <a:r>
              <a:rPr lang="en-US" altLang="zh-CN" sz="2000" dirty="0"/>
              <a:t>..</a:t>
            </a:r>
            <a:r>
              <a:rPr lang="zh-CN" altLang="zh-CN" sz="2000" dirty="0"/>
              <a:t>以至于</a:t>
            </a:r>
            <a:r>
              <a:rPr lang="en-US" altLang="zh-CN" sz="2000" dirty="0"/>
              <a:t>..    not only ...,but also...</a:t>
            </a:r>
            <a:r>
              <a:rPr lang="zh-CN" altLang="zh-CN" sz="2000" dirty="0"/>
              <a:t>不仅</a:t>
            </a:r>
            <a:r>
              <a:rPr lang="en-US" altLang="zh-CN" sz="2000" dirty="0"/>
              <a:t>...</a:t>
            </a:r>
            <a:r>
              <a:rPr lang="zh-CN" altLang="zh-CN" sz="2000" dirty="0"/>
              <a:t>而且</a:t>
            </a:r>
            <a:r>
              <a:rPr lang="en-US" altLang="zh-CN" sz="2000" dirty="0"/>
              <a:t>...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To be honest    To tell the truth </a:t>
            </a:r>
            <a:r>
              <a:rPr lang="zh-CN" altLang="zh-CN" sz="2000" dirty="0"/>
              <a:t>老实说来</a:t>
            </a:r>
            <a:r>
              <a:rPr lang="en-US" altLang="zh-CN" sz="2000" dirty="0"/>
              <a:t>     too...to </a:t>
            </a:r>
            <a:r>
              <a:rPr lang="zh-CN" altLang="zh-CN" sz="2000" dirty="0"/>
              <a:t>太</a:t>
            </a:r>
            <a:r>
              <a:rPr lang="en-US" altLang="zh-CN" sz="2000" dirty="0"/>
              <a:t>..</a:t>
            </a:r>
            <a:r>
              <a:rPr lang="zh-CN" altLang="zh-CN" sz="2000" dirty="0"/>
              <a:t>以至于不能</a:t>
            </a:r>
            <a:r>
              <a:rPr lang="en-US" altLang="zh-CN" sz="2000" dirty="0"/>
              <a:t>..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It is high time that we did </a:t>
            </a:r>
            <a:r>
              <a:rPr lang="en-US" altLang="zh-CN" sz="2000" dirty="0" err="1"/>
              <a:t>sth</a:t>
            </a:r>
            <a:r>
              <a:rPr lang="en-US" altLang="zh-CN" sz="2000" dirty="0"/>
              <a:t>.</a:t>
            </a:r>
            <a:r>
              <a:rPr lang="zh-CN" altLang="zh-CN" sz="2000" dirty="0"/>
              <a:t>是我们做</a:t>
            </a:r>
            <a:r>
              <a:rPr lang="en-US" altLang="zh-CN" sz="2000" dirty="0"/>
              <a:t>..</a:t>
            </a:r>
            <a:r>
              <a:rPr lang="zh-CN" altLang="zh-CN" sz="2000" dirty="0"/>
              <a:t>的时候了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On one hand, ...on the other hand,..</a:t>
            </a:r>
            <a:r>
              <a:rPr lang="zh-CN" altLang="zh-CN" sz="2000" dirty="0"/>
              <a:t>一方面</a:t>
            </a:r>
            <a:r>
              <a:rPr lang="en-US" altLang="zh-CN" sz="2000" dirty="0"/>
              <a:t>..</a:t>
            </a:r>
            <a:r>
              <a:rPr lang="zh-CN" altLang="zh-CN" sz="2000" dirty="0"/>
              <a:t>另一方面</a:t>
            </a:r>
            <a:r>
              <a:rPr lang="en-US" altLang="zh-CN" sz="2000" dirty="0"/>
              <a:t>...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Only in this way, can we solve this problem properly. </a:t>
            </a: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只有这样我们才能妥善解决这个问题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239280" y="2178207"/>
            <a:ext cx="837487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1039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1509" y="0"/>
            <a:ext cx="11434273" cy="651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endParaRPr lang="zh-CN" altLang="zh-CN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r>
              <a:rPr lang="zh-CN" altLang="zh-CN" sz="3600" b="1" dirty="0"/>
              <a:t>➢</a:t>
            </a:r>
            <a:r>
              <a:rPr lang="en-US" altLang="zh-CN" sz="3600" b="1" dirty="0"/>
              <a:t>4.2.4</a:t>
            </a:r>
            <a:r>
              <a:rPr lang="zh-CN" altLang="zh-CN" sz="3600" b="1" dirty="0"/>
              <a:t>几个常用的写作模版和句型</a:t>
            </a:r>
          </a:p>
          <a:p>
            <a:pPr>
              <a:lnSpc>
                <a:spcPct val="150000"/>
              </a:lnSpc>
            </a:pPr>
            <a:r>
              <a:rPr lang="zh-CN" altLang="zh-CN" sz="2200" b="1" dirty="0" smtClean="0"/>
              <a:t>实用</a:t>
            </a:r>
            <a:r>
              <a:rPr lang="zh-CN" altLang="zh-CN" sz="2200" b="1" dirty="0"/>
              <a:t>英语名言</a:t>
            </a:r>
            <a:endParaRPr lang="zh-CN" altLang="zh-CN" sz="2200" dirty="0"/>
          </a:p>
          <a:p>
            <a:pPr>
              <a:lnSpc>
                <a:spcPct val="150000"/>
              </a:lnSpc>
            </a:pPr>
            <a:r>
              <a:rPr lang="en-US" altLang="zh-CN" sz="2200" dirty="0"/>
              <a:t>1) One false step will make a great difference. </a:t>
            </a:r>
            <a:r>
              <a:rPr lang="zh-CN" altLang="zh-CN" sz="2200" dirty="0"/>
              <a:t>失之毫厘，谬之千里。 </a:t>
            </a:r>
          </a:p>
          <a:p>
            <a:pPr>
              <a:lnSpc>
                <a:spcPct val="150000"/>
              </a:lnSpc>
            </a:pPr>
            <a:r>
              <a:rPr lang="en-US" altLang="zh-CN" sz="2200" dirty="0"/>
              <a:t>2) Slow and steady wins the race. </a:t>
            </a:r>
            <a:r>
              <a:rPr lang="zh-CN" altLang="zh-CN" sz="2200" dirty="0"/>
              <a:t>稳扎稳打无往而不胜。 </a:t>
            </a:r>
          </a:p>
          <a:p>
            <a:pPr>
              <a:lnSpc>
                <a:spcPct val="150000"/>
              </a:lnSpc>
            </a:pPr>
            <a:r>
              <a:rPr lang="en-US" altLang="zh-CN" sz="2200" dirty="0"/>
              <a:t>3) A fall into the pit</a:t>
            </a:r>
            <a:r>
              <a:rPr lang="zh-CN" altLang="zh-CN" sz="2200" dirty="0"/>
              <a:t>，</a:t>
            </a:r>
            <a:r>
              <a:rPr lang="en-US" altLang="zh-CN" sz="2200" dirty="0"/>
              <a:t>a gain in your wit. </a:t>
            </a:r>
            <a:r>
              <a:rPr lang="zh-CN" altLang="zh-CN" sz="2200" dirty="0"/>
              <a:t>吃一堑，长一智。 </a:t>
            </a:r>
          </a:p>
          <a:p>
            <a:pPr>
              <a:lnSpc>
                <a:spcPct val="150000"/>
              </a:lnSpc>
            </a:pPr>
            <a:r>
              <a:rPr lang="en-US" altLang="zh-CN" sz="2200" dirty="0"/>
              <a:t>4) Experience is the mother of wisdom. </a:t>
            </a:r>
            <a:r>
              <a:rPr lang="zh-CN" altLang="zh-CN" sz="2200" dirty="0"/>
              <a:t>实践出真知。 </a:t>
            </a:r>
          </a:p>
          <a:p>
            <a:pPr>
              <a:lnSpc>
                <a:spcPct val="150000"/>
              </a:lnSpc>
            </a:pPr>
            <a:r>
              <a:rPr lang="en-US" altLang="zh-CN" sz="2200" dirty="0"/>
              <a:t>5) All work and no play makes jack a dull boy. </a:t>
            </a:r>
            <a:r>
              <a:rPr lang="zh-CN" altLang="zh-CN" sz="2200" dirty="0"/>
              <a:t>只工作不玩耍，聪明孩子也变傻。 </a:t>
            </a:r>
          </a:p>
          <a:p>
            <a:pPr>
              <a:lnSpc>
                <a:spcPct val="150000"/>
              </a:lnSpc>
            </a:pPr>
            <a:r>
              <a:rPr lang="en-US" altLang="zh-CN" sz="2200" dirty="0"/>
              <a:t>6) More hasty, less speed. </a:t>
            </a:r>
            <a:r>
              <a:rPr lang="zh-CN" altLang="zh-CN" sz="2200" dirty="0"/>
              <a:t>欲速则不达。 </a:t>
            </a:r>
          </a:p>
          <a:p>
            <a:pPr>
              <a:lnSpc>
                <a:spcPct val="150000"/>
              </a:lnSpc>
            </a:pPr>
            <a:r>
              <a:rPr lang="en-US" altLang="zh-CN" sz="2200" dirty="0"/>
              <a:t>7) It’s never too old to learn. </a:t>
            </a:r>
            <a:r>
              <a:rPr lang="zh-CN" altLang="zh-CN" sz="2200" dirty="0"/>
              <a:t>活到老，学到老。 </a:t>
            </a:r>
          </a:p>
          <a:p>
            <a:pPr>
              <a:lnSpc>
                <a:spcPct val="150000"/>
              </a:lnSpc>
            </a:pPr>
            <a:r>
              <a:rPr lang="en-US" altLang="zh-CN" sz="2200" dirty="0"/>
              <a:t>8) All that glitters is not gold. </a:t>
            </a:r>
            <a:r>
              <a:rPr lang="zh-CN" altLang="zh-CN" sz="2200" dirty="0"/>
              <a:t>闪光的未必都是金子。 </a:t>
            </a:r>
          </a:p>
          <a:p>
            <a:pPr>
              <a:lnSpc>
                <a:spcPct val="150000"/>
              </a:lnSpc>
            </a:pPr>
            <a:r>
              <a:rPr lang="en-US" altLang="zh-CN" sz="2200" dirty="0"/>
              <a:t>9) A journey of a thousand miles begins with a single step.</a:t>
            </a:r>
            <a:r>
              <a:rPr lang="zh-CN" altLang="zh-CN" sz="2200" dirty="0"/>
              <a:t>千里之行始于足下。</a:t>
            </a:r>
            <a:r>
              <a:rPr lang="en-US" altLang="zh-CN" sz="2200" dirty="0"/>
              <a:t>   </a:t>
            </a:r>
            <a:endParaRPr lang="zh-CN" altLang="zh-CN" sz="2200" dirty="0"/>
          </a:p>
          <a:p>
            <a:pPr>
              <a:lnSpc>
                <a:spcPct val="150000"/>
              </a:lnSpc>
            </a:pPr>
            <a:r>
              <a:rPr lang="en-US" altLang="zh-CN" sz="2200" dirty="0"/>
              <a:t>10) Look before you leap. </a:t>
            </a:r>
            <a:r>
              <a:rPr lang="zh-CN" altLang="zh-CN" sz="2200" dirty="0"/>
              <a:t>三思而后行。 </a:t>
            </a:r>
          </a:p>
        </p:txBody>
      </p:sp>
      <p:sp>
        <p:nvSpPr>
          <p:cNvPr id="6" name="矩形 5"/>
          <p:cNvSpPr/>
          <p:nvPr/>
        </p:nvSpPr>
        <p:spPr>
          <a:xfrm>
            <a:off x="598206" y="2144024"/>
            <a:ext cx="717846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5506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16806" y="341832"/>
            <a:ext cx="987893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/>
              <a:t>➢</a:t>
            </a:r>
            <a:r>
              <a:rPr lang="en-US" altLang="zh-CN" sz="3600" b="1" dirty="0"/>
              <a:t>4.2.4</a:t>
            </a:r>
            <a:r>
              <a:rPr lang="zh-CN" altLang="zh-CN" sz="3600" b="1" dirty="0"/>
              <a:t>几个常用的写作模版和句型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11</a:t>
            </a:r>
            <a:r>
              <a:rPr lang="en-US" altLang="zh-CN" sz="2400" dirty="0"/>
              <a:t>) Rome was not built in a day. </a:t>
            </a:r>
            <a:r>
              <a:rPr lang="zh-CN" altLang="zh-CN" sz="2400" dirty="0"/>
              <a:t>伟业非一日之功。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12) Great minds think alike. </a:t>
            </a:r>
            <a:r>
              <a:rPr lang="zh-CN" altLang="zh-CN" sz="2400" dirty="0"/>
              <a:t>英雄所见略同。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13) Well begun</a:t>
            </a:r>
            <a:r>
              <a:rPr lang="zh-CN" altLang="zh-CN" sz="2400" dirty="0"/>
              <a:t>，</a:t>
            </a:r>
            <a:r>
              <a:rPr lang="en-US" altLang="zh-CN" sz="2400" dirty="0"/>
              <a:t>half done. </a:t>
            </a:r>
            <a:r>
              <a:rPr lang="zh-CN" altLang="zh-CN" sz="2400" dirty="0"/>
              <a:t>好的开始等于成功的一半。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14) It is hard to please all. </a:t>
            </a:r>
            <a:r>
              <a:rPr lang="zh-CN" altLang="zh-CN" sz="2400" dirty="0"/>
              <a:t>众口难调。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15</a:t>
            </a:r>
            <a:r>
              <a:rPr lang="en-US" altLang="zh-CN" sz="2400" dirty="0"/>
              <a:t>) Out of sight, out of mind. </a:t>
            </a:r>
            <a:r>
              <a:rPr lang="zh-CN" altLang="zh-CN" sz="2400" dirty="0"/>
              <a:t>眼不见，心不念。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16) Facts speak plainer than words. </a:t>
            </a:r>
            <a:r>
              <a:rPr lang="zh-CN" altLang="zh-CN" sz="2400" dirty="0"/>
              <a:t>事实胜于雄辩。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17) Call back white and white back. </a:t>
            </a:r>
            <a:r>
              <a:rPr lang="zh-CN" altLang="zh-CN" sz="2400" dirty="0"/>
              <a:t>颠倒黑白。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18) First things first. </a:t>
            </a:r>
            <a:r>
              <a:rPr lang="zh-CN" altLang="zh-CN" sz="2400" dirty="0"/>
              <a:t>凡事有轻重缓急。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19) Ill news travels fast. </a:t>
            </a:r>
            <a:r>
              <a:rPr lang="zh-CN" altLang="zh-CN" sz="2400" dirty="0"/>
              <a:t>坏事传千里。 </a:t>
            </a:r>
          </a:p>
        </p:txBody>
      </p:sp>
      <p:sp>
        <p:nvSpPr>
          <p:cNvPr id="6" name="矩形 5"/>
          <p:cNvSpPr/>
          <p:nvPr/>
        </p:nvSpPr>
        <p:spPr>
          <a:xfrm>
            <a:off x="837487" y="2203845"/>
            <a:ext cx="820396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7633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7346" y="341832"/>
            <a:ext cx="1045150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/>
              <a:t>➢</a:t>
            </a:r>
            <a:r>
              <a:rPr lang="en-US" altLang="zh-CN" sz="3600" b="1" dirty="0"/>
              <a:t>4.2.4</a:t>
            </a:r>
            <a:r>
              <a:rPr lang="zh-CN" altLang="zh-CN" sz="3600" b="1" dirty="0"/>
              <a:t>几个常用的写作模版和句型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20</a:t>
            </a:r>
            <a:r>
              <a:rPr lang="en-US" altLang="zh-CN" sz="2400" dirty="0"/>
              <a:t>) A friend in need is a friend indeed. </a:t>
            </a:r>
            <a:r>
              <a:rPr lang="zh-CN" altLang="zh-CN" sz="2400" dirty="0"/>
              <a:t>患难见真情。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21</a:t>
            </a:r>
            <a:r>
              <a:rPr lang="en-US" altLang="zh-CN" sz="2400" dirty="0"/>
              <a:t>) Action speaks louder than words. </a:t>
            </a:r>
            <a:r>
              <a:rPr lang="zh-CN" altLang="zh-CN" sz="2400" dirty="0"/>
              <a:t>行动胜过语言。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22) East or west</a:t>
            </a:r>
            <a:r>
              <a:rPr lang="zh-CN" altLang="zh-CN" sz="2400" dirty="0"/>
              <a:t>，</a:t>
            </a:r>
            <a:r>
              <a:rPr lang="en-US" altLang="zh-CN" sz="2400" dirty="0"/>
              <a:t>home is the best. </a:t>
            </a:r>
            <a:r>
              <a:rPr lang="zh-CN" altLang="zh-CN" sz="2400" dirty="0"/>
              <a:t>金窝银窝不如自家草窝。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23) It’s not the gay coat that makes the gentleman. </a:t>
            </a:r>
            <a:r>
              <a:rPr lang="zh-CN" altLang="zh-CN" sz="2400" dirty="0"/>
              <a:t>君子在德不在衣。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24) Beauty will buy no beef.  </a:t>
            </a:r>
            <a:r>
              <a:rPr lang="zh-CN" altLang="zh-CN" sz="2400" dirty="0"/>
              <a:t>漂亮不能当饭吃。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25) Like and like make good friends.  </a:t>
            </a:r>
            <a:r>
              <a:rPr lang="zh-CN" altLang="zh-CN" sz="2400" dirty="0"/>
              <a:t>趣味相投。</a:t>
            </a:r>
            <a:r>
              <a:rPr lang="en-US" altLang="zh-CN" sz="2400" dirty="0"/>
              <a:t>   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26) An idle youth</a:t>
            </a:r>
            <a:r>
              <a:rPr lang="zh-CN" altLang="zh-CN" sz="2400" dirty="0"/>
              <a:t>，</a:t>
            </a:r>
            <a:r>
              <a:rPr lang="en-US" altLang="zh-CN" sz="2400" dirty="0"/>
              <a:t>a needy age.  </a:t>
            </a:r>
            <a:r>
              <a:rPr lang="zh-CN" altLang="zh-CN" sz="2400" dirty="0"/>
              <a:t>少壮不努力，老大徒伤悲。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27) As the tree</a:t>
            </a:r>
            <a:r>
              <a:rPr lang="zh-CN" altLang="zh-CN" sz="2400" dirty="0"/>
              <a:t>，</a:t>
            </a:r>
            <a:r>
              <a:rPr lang="en-US" altLang="zh-CN" sz="2400" dirty="0"/>
              <a:t>so the fruit.  </a:t>
            </a:r>
            <a:r>
              <a:rPr lang="zh-CN" altLang="zh-CN" sz="2400" dirty="0"/>
              <a:t>种瓜得瓜，种豆得豆。 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28) To live is to learn</a:t>
            </a:r>
            <a:r>
              <a:rPr lang="zh-CN" altLang="zh-CN" sz="2400" dirty="0"/>
              <a:t>，</a:t>
            </a:r>
            <a:r>
              <a:rPr lang="en-US" altLang="zh-CN" sz="2400" dirty="0"/>
              <a:t>to learn is to better live.</a:t>
            </a:r>
            <a:r>
              <a:rPr lang="zh-CN" altLang="zh-CN" sz="2400" dirty="0"/>
              <a:t>活着为了学习，学习为了更好的活着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794758" y="2178208"/>
            <a:ext cx="752029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5529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1665" y="2733040"/>
            <a:ext cx="7098030" cy="1931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 dirty="0"/>
              <a:t>Thank you</a:t>
            </a:r>
            <a:r>
              <a:rPr lang="zh-CN" altLang="en-US" sz="7200" b="1" dirty="0"/>
              <a:t>！</a:t>
            </a: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99285" y="13807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09445" y="42119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58970" y="3051155"/>
            <a:ext cx="8767796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spcAft>
                <a:spcPts val="0"/>
              </a:spcAft>
            </a:pPr>
            <a:r>
              <a:rPr lang="en-US" altLang="zh-CN" sz="4000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</a:t>
            </a:r>
            <a:r>
              <a:rPr lang="en-US" altLang="zh-CN" sz="4000" u="sng" kern="100" dirty="0" smtClean="0">
                <a:solidFill>
                  <a:srgbClr val="4BACC6"/>
                </a:solidFill>
                <a:latin typeface="黑体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4.1     </a:t>
            </a:r>
            <a:r>
              <a:rPr lang="zh-CN" altLang="zh-CN" sz="4000" u="sng" kern="100" dirty="0" smtClean="0">
                <a:solidFill>
                  <a:srgbClr val="4BACC6"/>
                </a:solidFill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课程</a:t>
            </a:r>
            <a:r>
              <a:rPr lang="zh-CN" altLang="zh-CN" sz="4000" u="sng" kern="100" dirty="0">
                <a:solidFill>
                  <a:srgbClr val="4BACC6"/>
                </a:solidFill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要求和考核</a:t>
            </a:r>
            <a:r>
              <a:rPr lang="zh-CN" altLang="zh-CN" sz="4000" u="sng" kern="100" dirty="0" smtClean="0">
                <a:solidFill>
                  <a:srgbClr val="4BACC6"/>
                </a:solidFill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说明</a:t>
            </a:r>
            <a:endParaRPr lang="zh-CN" altLang="zh-CN" sz="4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8970" y="5014963"/>
            <a:ext cx="7785030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spcAft>
                <a:spcPts val="0"/>
              </a:spcAft>
            </a:pPr>
            <a:r>
              <a:rPr lang="en-US" altLang="zh-CN" sz="4000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</a:t>
            </a:r>
            <a:r>
              <a:rPr lang="en-US" altLang="zh-CN" sz="4000" u="sng" kern="100" dirty="0" smtClean="0">
                <a:solidFill>
                  <a:srgbClr val="4BACC6"/>
                </a:solidFill>
                <a:latin typeface="黑体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4.2               </a:t>
            </a:r>
            <a:r>
              <a:rPr lang="zh-CN" altLang="zh-CN" sz="4000" u="sng" kern="100" dirty="0" smtClean="0">
                <a:solidFill>
                  <a:srgbClr val="4BACC6"/>
                </a:solidFill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做</a:t>
            </a:r>
            <a:r>
              <a:rPr lang="zh-CN" altLang="zh-CN" sz="4000" u="sng" kern="100" dirty="0">
                <a:solidFill>
                  <a:srgbClr val="4BACC6"/>
                </a:solidFill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题技巧</a:t>
            </a:r>
            <a:endParaRPr lang="zh-CN" altLang="zh-CN" sz="4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06610" y="389563"/>
            <a:ext cx="10502781" cy="6468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4.1.1 </a:t>
            </a: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课程</a:t>
            </a:r>
            <a:r>
              <a:rPr lang="zh-CN" altLang="zh-CN" sz="3600" dirty="0" smtClean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要求</a:t>
            </a:r>
            <a:endParaRPr lang="en-US" altLang="zh-CN" sz="3600" dirty="0" smtClean="0">
              <a:solidFill>
                <a:srgbClr val="000000"/>
              </a:solidFill>
              <a:latin typeface="方正小标宋简体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在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英语表达技能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方面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HiddenHorzOCR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能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运用英语完成与职业相关的表达活动，例如能介绍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自己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；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HiddenHorzOCR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能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在职场环境下进行简单的中英互译活动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；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HiddenHorzOCR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能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运用英语表达有创新性的观点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；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HiddenHorzOCR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能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用图像、声音、图表等非文字资源创造性地表达意义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HiddenHorzOCR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在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互动技能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方面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HiddenHorzOCR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能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运用英语完成职场中的互动活动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。例如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能进行日常商函往来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或业务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交流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，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HiddenHorzOCR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能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运用英语克服跨文化交际中的困难。</a:t>
            </a:r>
            <a:endParaRPr lang="zh-CN" altLang="zh-CN" sz="24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书面表达方面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HiddenHorzOCR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能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以书面形式较好地表达自己的经历、观点、情感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；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HiddenHorzOCR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能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用英语写出职场常用的应用文，语句正确，表达清楚，格式恰当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4381" y="1786070"/>
            <a:ext cx="897309" cy="408489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kern="100" dirty="0"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课程</a:t>
            </a:r>
            <a:r>
              <a:rPr lang="zh-CN" altLang="zh-CN" sz="3600" kern="100" dirty="0" smtClean="0"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要求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04815" y="840528"/>
            <a:ext cx="9673839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lnSpc>
                <a:spcPts val="22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4.1.2 </a:t>
            </a: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考核说明 </a:t>
            </a: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lnSpc>
                <a:spcPts val="2200"/>
              </a:lnSpc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MS Gothic" panose="020B0609070205080204" pitchFamily="49" charset="-128"/>
              <a:cs typeface="MS Gothic" panose="020B0609070205080204" pitchFamily="49" charset="-128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➢</a:t>
            </a:r>
            <a:r>
              <a:rPr lang="zh-CN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考核</a:t>
            </a:r>
            <a:r>
              <a:rPr lang="zh-CN" altLang="zh-CN" sz="2400" b="1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endParaRPr lang="en-US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根据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考核要求，写作部分考查基本的英语书面表达能力，要求学习者根据题目要求撰写一篇不少于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100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字的英文短文。</a:t>
            </a:r>
            <a:r>
              <a:rPr lang="zh-CN" altLang="zh-CN" sz="2400" kern="100" dirty="0">
                <a:latin typeface="Calibri" panose="020F0502020204030204" pitchFamily="34" charset="0"/>
                <a:ea typeface="Times New Roman" panose="02020603050405020304" pitchFamily="18" charset="0"/>
                <a:cs typeface="HiddenHorzOCR"/>
              </a:rPr>
              <a:t> 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1.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根据题目要求选择恰当的题材完成写作任务。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2.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运用恰当的词汇和正确的语法结构进行表达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3. 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运用所学的语言知识，使语句通顺，语篇连贯，结构完整文体规范。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➢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题型</a:t>
            </a:r>
            <a:endParaRPr lang="zh-CN" altLang="zh-CN" sz="24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写作部分共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1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题，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20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分。主要考查学习者的书面表达能力。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752031" y="2076626"/>
            <a:ext cx="905853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kern="100" dirty="0" smtClean="0"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考核</a:t>
            </a:r>
            <a:r>
              <a:rPr lang="zh-CN" altLang="zh-CN" sz="3600" kern="100" dirty="0"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说明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1373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19357" y="85315"/>
            <a:ext cx="10072643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/>
              <a:t>➢</a:t>
            </a:r>
            <a:r>
              <a:rPr lang="en-US" altLang="zh-CN" sz="3600" b="1" dirty="0"/>
              <a:t>4.2.1</a:t>
            </a:r>
            <a:r>
              <a:rPr lang="zh-CN" altLang="zh-CN" sz="3600" b="1" dirty="0"/>
              <a:t>培养写作</a:t>
            </a:r>
            <a:r>
              <a:rPr lang="zh-CN" altLang="zh-CN" sz="3600" b="1" dirty="0" smtClean="0"/>
              <a:t>能力</a:t>
            </a:r>
            <a:endParaRPr lang="en-US" altLang="zh-CN" sz="3600" b="1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sz="2400" b="1" dirty="0" smtClean="0"/>
              <a:t>写作</a:t>
            </a:r>
            <a:r>
              <a:rPr lang="zh-CN" altLang="zh-CN" sz="2400" b="1" dirty="0"/>
              <a:t>能力的培养有三个紧密联系的</a:t>
            </a:r>
            <a:r>
              <a:rPr lang="zh-CN" altLang="zh-CN" sz="2400" b="1" dirty="0" smtClean="0"/>
              <a:t>阶段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zh-CN" sz="2400" dirty="0"/>
              <a:t>第一，学习英语的基本的词汇和语法</a:t>
            </a:r>
            <a:r>
              <a:rPr lang="zh-CN" altLang="zh-CN" sz="2400" dirty="0" smtClean="0"/>
              <a:t>。</a:t>
            </a:r>
            <a:r>
              <a:rPr lang="en-US" altLang="zh-CN" sz="2400" dirty="0"/>
              <a:t> </a:t>
            </a:r>
            <a:r>
              <a:rPr lang="zh-CN" altLang="zh-CN" sz="2400" dirty="0" smtClean="0"/>
              <a:t>第二</a:t>
            </a:r>
            <a:r>
              <a:rPr lang="zh-CN" altLang="zh-CN" sz="2400" dirty="0"/>
              <a:t>，同时强调语言和内容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sz="2400" dirty="0"/>
              <a:t>第三，主要强调内容。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2. </a:t>
            </a:r>
            <a:r>
              <a:rPr lang="zh-CN" altLang="zh-CN" sz="2400" b="1" dirty="0"/>
              <a:t>如何写好英语</a:t>
            </a:r>
            <a:r>
              <a:rPr lang="zh-CN" altLang="zh-CN" sz="2400" b="1" dirty="0" smtClean="0"/>
              <a:t>作文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zh-CN" sz="2400" dirty="0"/>
              <a:t>第一，增加</a:t>
            </a:r>
            <a:r>
              <a:rPr lang="zh-CN" altLang="zh-CN" sz="2400" dirty="0" smtClean="0"/>
              <a:t>词汇</a:t>
            </a:r>
            <a:r>
              <a:rPr lang="en-US" altLang="zh-CN" sz="2400" dirty="0" smtClean="0"/>
              <a:t>                      </a:t>
            </a:r>
            <a:r>
              <a:rPr lang="zh-CN" altLang="zh-CN" sz="2400" dirty="0" smtClean="0"/>
              <a:t>第二</a:t>
            </a:r>
            <a:r>
              <a:rPr lang="zh-CN" altLang="zh-CN" sz="2400" dirty="0"/>
              <a:t>，掌握语法和句子</a:t>
            </a:r>
            <a:r>
              <a:rPr lang="zh-CN" altLang="zh-CN" sz="2400" dirty="0" smtClean="0"/>
              <a:t>结构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）主语＋谓语</a:t>
            </a:r>
            <a:r>
              <a:rPr lang="zh-CN" altLang="zh-CN" dirty="0" smtClean="0"/>
              <a:t>动词</a:t>
            </a:r>
            <a:r>
              <a:rPr lang="en-US" altLang="zh-CN" dirty="0" smtClean="0"/>
              <a:t>                            </a:t>
            </a:r>
            <a:r>
              <a:rPr lang="zh-CN" altLang="zh-CN" dirty="0" smtClean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）主语＋谓语动词＋宾语＋宾语补足语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）主语＋谓语动词＋</a:t>
            </a:r>
            <a:r>
              <a:rPr lang="zh-CN" altLang="zh-CN" dirty="0" smtClean="0"/>
              <a:t>宾语</a:t>
            </a:r>
            <a:r>
              <a:rPr lang="en-US" altLang="zh-CN" dirty="0" smtClean="0"/>
              <a:t>                      </a:t>
            </a:r>
            <a:r>
              <a:rPr lang="zh-CN" altLang="zh-CN" dirty="0" smtClean="0"/>
              <a:t>（</a:t>
            </a:r>
            <a:r>
              <a:rPr lang="en-US" altLang="zh-CN" dirty="0" smtClean="0"/>
              <a:t>5</a:t>
            </a:r>
            <a:r>
              <a:rPr lang="zh-CN" altLang="zh-CN" dirty="0"/>
              <a:t>）主语＋系动词＋表语</a:t>
            </a:r>
          </a:p>
          <a:p>
            <a:pPr>
              <a:lnSpc>
                <a:spcPct val="150000"/>
              </a:lnSpc>
            </a:pPr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）主语＋谓语动词＋间接宾语＋直接</a:t>
            </a:r>
            <a:r>
              <a:rPr lang="zh-CN" altLang="zh-CN" dirty="0" smtClean="0"/>
              <a:t>宾语</a:t>
            </a:r>
            <a:r>
              <a:rPr lang="en-US" altLang="zh-CN" dirty="0" smtClean="0"/>
              <a:t>        </a:t>
            </a:r>
            <a:r>
              <a:rPr lang="zh-CN" altLang="zh-CN" dirty="0" smtClean="0"/>
              <a:t>（</a:t>
            </a:r>
            <a:r>
              <a:rPr lang="en-US" altLang="zh-CN" dirty="0" smtClean="0"/>
              <a:t>6</a:t>
            </a:r>
            <a:r>
              <a:rPr lang="zh-CN" altLang="zh-CN" dirty="0"/>
              <a:t>）</a:t>
            </a:r>
            <a:r>
              <a:rPr lang="en-US" altLang="zh-CN" dirty="0"/>
              <a:t>There be </a:t>
            </a:r>
            <a:r>
              <a:rPr lang="zh-CN" altLang="zh-CN" dirty="0"/>
              <a:t>句型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第三</a:t>
            </a:r>
            <a:r>
              <a:rPr lang="zh-CN" altLang="zh-CN" sz="2400" dirty="0"/>
              <a:t>，背诵</a:t>
            </a:r>
            <a:r>
              <a:rPr lang="zh-CN" altLang="zh-CN" sz="2400" dirty="0" smtClean="0"/>
              <a:t>范文</a:t>
            </a:r>
            <a:r>
              <a:rPr lang="en-US" altLang="zh-CN" sz="2400" dirty="0" smtClean="0"/>
              <a:t>                      </a:t>
            </a:r>
            <a:r>
              <a:rPr lang="zh-CN" altLang="zh-CN" sz="2400" dirty="0" smtClean="0"/>
              <a:t>第四</a:t>
            </a:r>
            <a:r>
              <a:rPr lang="zh-CN" altLang="zh-CN" sz="2400" dirty="0"/>
              <a:t>，勤于动笔</a:t>
            </a:r>
          </a:p>
          <a:p>
            <a:pPr>
              <a:lnSpc>
                <a:spcPct val="150000"/>
              </a:lnSpc>
            </a:pPr>
            <a:r>
              <a:rPr lang="zh-CN" altLang="zh-CN" sz="2400" dirty="0"/>
              <a:t>第五，掌握方法和</a:t>
            </a:r>
            <a:r>
              <a:rPr lang="zh-CN" altLang="zh-CN" sz="2400" dirty="0" smtClean="0"/>
              <a:t>技巧</a:t>
            </a:r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623843" y="2126933"/>
            <a:ext cx="91440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520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83379" y="985720"/>
            <a:ext cx="7776673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endParaRPr lang="zh-CN" altLang="zh-CN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lnSpc>
                <a:spcPts val="2200"/>
              </a:lnSpc>
            </a:pPr>
            <a:r>
              <a:rPr lang="zh-CN" altLang="zh-CN" sz="3600" b="1" dirty="0"/>
              <a:t>➢</a:t>
            </a:r>
            <a:r>
              <a:rPr lang="en-US" altLang="zh-CN" sz="3600" b="1" dirty="0"/>
              <a:t>4.2.2</a:t>
            </a:r>
            <a:r>
              <a:rPr lang="zh-CN" altLang="zh-CN" sz="3600" b="1" dirty="0"/>
              <a:t>写作步骤和</a:t>
            </a:r>
            <a:r>
              <a:rPr lang="zh-CN" altLang="zh-CN" sz="3600" b="1" dirty="0" smtClean="0"/>
              <a:t>方法</a:t>
            </a:r>
            <a:endParaRPr lang="en-US" altLang="zh-CN" sz="3600" b="1" dirty="0" smtClean="0"/>
          </a:p>
          <a:p>
            <a:pPr algn="just">
              <a:lnSpc>
                <a:spcPts val="2200"/>
              </a:lnSpc>
            </a:pPr>
            <a:endParaRPr lang="zh-CN" altLang="zh-CN" sz="3200" b="1" dirty="0"/>
          </a:p>
          <a:p>
            <a:pPr algn="just">
              <a:lnSpc>
                <a:spcPct val="150000"/>
              </a:lnSpc>
            </a:pPr>
            <a:r>
              <a:rPr lang="en-US" altLang="zh-CN" sz="3200" dirty="0"/>
              <a:t>1.</a:t>
            </a:r>
            <a:r>
              <a:rPr lang="zh-CN" altLang="zh-CN" sz="3200" dirty="0"/>
              <a:t>认真审题</a:t>
            </a:r>
          </a:p>
          <a:p>
            <a:pPr algn="just">
              <a:lnSpc>
                <a:spcPct val="150000"/>
              </a:lnSpc>
            </a:pPr>
            <a:r>
              <a:rPr lang="en-US" altLang="zh-CN" sz="3200" dirty="0"/>
              <a:t>2.</a:t>
            </a:r>
            <a:r>
              <a:rPr lang="zh-CN" altLang="zh-CN" sz="3200" dirty="0"/>
              <a:t>充分理解作文的提纲</a:t>
            </a:r>
          </a:p>
          <a:p>
            <a:pPr algn="just">
              <a:lnSpc>
                <a:spcPct val="150000"/>
              </a:lnSpc>
            </a:pPr>
            <a:r>
              <a:rPr lang="en-US" altLang="zh-CN" sz="3200" dirty="0"/>
              <a:t>3.</a:t>
            </a:r>
            <a:r>
              <a:rPr lang="zh-CN" altLang="zh-CN" sz="3200" dirty="0"/>
              <a:t>写出段落主题句，理清作文脉络</a:t>
            </a:r>
          </a:p>
          <a:p>
            <a:pPr algn="just">
              <a:lnSpc>
                <a:spcPct val="150000"/>
              </a:lnSpc>
            </a:pPr>
            <a:r>
              <a:rPr lang="en-US" altLang="zh-CN" sz="3200" dirty="0"/>
              <a:t>4. </a:t>
            </a:r>
            <a:r>
              <a:rPr lang="zh-CN" altLang="zh-CN" sz="3200" dirty="0"/>
              <a:t>参照提纲，紧扣主题句，完成各段落</a:t>
            </a:r>
          </a:p>
          <a:p>
            <a:pPr algn="just">
              <a:lnSpc>
                <a:spcPct val="150000"/>
              </a:lnSpc>
            </a:pPr>
            <a:r>
              <a:rPr lang="en-US" altLang="zh-CN" sz="3200" dirty="0"/>
              <a:t>5. </a:t>
            </a:r>
            <a:r>
              <a:rPr lang="zh-CN" altLang="zh-CN" sz="3200" dirty="0"/>
              <a:t>根据作文类型具体应对</a:t>
            </a:r>
          </a:p>
          <a:p>
            <a:pPr algn="just">
              <a:lnSpc>
                <a:spcPct val="150000"/>
              </a:lnSpc>
            </a:pPr>
            <a:r>
              <a:rPr lang="en-US" altLang="zh-CN" sz="3200" dirty="0"/>
              <a:t>6. </a:t>
            </a:r>
            <a:r>
              <a:rPr lang="zh-CN" altLang="zh-CN" sz="3200" dirty="0"/>
              <a:t>保证作文符合字数要求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MS Gothic" panose="020B0609070205080204" pitchFamily="49" charset="-128"/>
              <a:cs typeface="MS Gothic" panose="020B0609070205080204" pitchFamily="49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6770" y="2152570"/>
            <a:ext cx="871671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7382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1727" y="1315082"/>
            <a:ext cx="9910273" cy="4580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endParaRPr lang="zh-CN" altLang="zh-CN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r>
              <a:rPr lang="zh-CN" altLang="zh-CN" sz="3600" b="1" dirty="0" smtClean="0"/>
              <a:t>➢</a:t>
            </a:r>
            <a:r>
              <a:rPr lang="en-US" altLang="zh-CN" sz="3600" b="1" dirty="0"/>
              <a:t>4.2.3 </a:t>
            </a:r>
            <a:r>
              <a:rPr lang="zh-CN" altLang="zh-CN" sz="3600" b="1" dirty="0"/>
              <a:t>基础知识在写作中的灵活运用</a:t>
            </a:r>
          </a:p>
          <a:p>
            <a:pPr algn="just">
              <a:lnSpc>
                <a:spcPts val="2200"/>
              </a:lnSpc>
            </a:pPr>
            <a:endParaRPr lang="zh-CN" altLang="zh-CN" sz="3200" b="1" dirty="0"/>
          </a:p>
          <a:p>
            <a:pPr algn="just">
              <a:lnSpc>
                <a:spcPct val="150000"/>
              </a:lnSpc>
            </a:pPr>
            <a:r>
              <a:rPr lang="en-US" altLang="zh-CN" sz="3200" dirty="0"/>
              <a:t>1. </a:t>
            </a:r>
            <a:r>
              <a:rPr lang="zh-CN" altLang="zh-CN" sz="3200" dirty="0"/>
              <a:t>齐头并进，过渡词在写作中的运用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/>
              <a:t>2.</a:t>
            </a:r>
            <a:r>
              <a:rPr lang="zh-CN" altLang="zh-CN" sz="3200" dirty="0"/>
              <a:t>句里乾坤，各种从句在写作中的运用 </a:t>
            </a:r>
            <a:endParaRPr lang="en-US" altLang="zh-CN" sz="3200" dirty="0" smtClean="0"/>
          </a:p>
          <a:p>
            <a:pPr algn="just">
              <a:lnSpc>
                <a:spcPct val="150000"/>
              </a:lnSpc>
            </a:pPr>
            <a:r>
              <a:rPr lang="en-US" altLang="zh-CN" sz="3200" dirty="0"/>
              <a:t>3. </a:t>
            </a:r>
            <a:r>
              <a:rPr lang="zh-CN" altLang="zh-CN" sz="3200" dirty="0"/>
              <a:t>句句精彩，非谓语动词和虚拟语气在写作中的运用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/>
              <a:t>4.</a:t>
            </a:r>
            <a:r>
              <a:rPr lang="zh-CN" altLang="zh-CN" sz="3200" dirty="0"/>
              <a:t>画龙点睛，强调和倒装在写作中的</a:t>
            </a:r>
            <a:r>
              <a:rPr lang="zh-CN" altLang="zh-CN" sz="3200" dirty="0" smtClean="0"/>
              <a:t>运用</a:t>
            </a:r>
            <a:endParaRPr lang="en-US" altLang="zh-CN" sz="3200" dirty="0" smtClean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MS Gothic" panose="020B0609070205080204" pitchFamily="49" charset="-128"/>
              <a:cs typeface="MS Gothic" panose="020B0609070205080204" pitchFamily="49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9679" y="1649338"/>
            <a:ext cx="888762" cy="351232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5757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0792" y="657058"/>
            <a:ext cx="10374595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/>
              <a:t>➢</a:t>
            </a:r>
            <a:r>
              <a:rPr lang="en-US" altLang="zh-CN" sz="3600" b="1" dirty="0"/>
              <a:t>4.2.4</a:t>
            </a:r>
            <a:r>
              <a:rPr lang="zh-CN" altLang="zh-CN" sz="3600" b="1" dirty="0"/>
              <a:t>几个常用的写作模版和句型</a:t>
            </a:r>
          </a:p>
          <a:p>
            <a:endParaRPr lang="en-US" altLang="zh-CN" b="1" dirty="0" smtClean="0"/>
          </a:p>
          <a:p>
            <a:r>
              <a:rPr lang="zh-CN" altLang="zh-CN" sz="2400" b="1" dirty="0" smtClean="0"/>
              <a:t>阐述</a:t>
            </a:r>
            <a:r>
              <a:rPr lang="zh-CN" altLang="zh-CN" sz="2400" b="1" dirty="0"/>
              <a:t>主题</a:t>
            </a:r>
            <a:r>
              <a:rPr lang="zh-CN" altLang="zh-CN" sz="2400" b="1" dirty="0" smtClean="0"/>
              <a:t>题型</a:t>
            </a:r>
            <a:r>
              <a:rPr lang="zh-CN" altLang="en-US" sz="2400" b="1" dirty="0" smtClean="0"/>
              <a:t>：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要求按照</a:t>
            </a:r>
            <a:r>
              <a:rPr lang="zh-CN" altLang="zh-CN" sz="2400" dirty="0"/>
              <a:t>提纲进行写作，阐述主题或一个名言所蕴涵的意义，分析并</a:t>
            </a:r>
            <a:r>
              <a:rPr lang="zh-CN" altLang="zh-CN" sz="2400" dirty="0" smtClean="0"/>
              <a:t>举例。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The good old proverb </a:t>
            </a:r>
            <a:r>
              <a:rPr lang="en-US" altLang="zh-CN" sz="2400" dirty="0" smtClean="0"/>
              <a:t>-----</a:t>
            </a:r>
            <a:r>
              <a:rPr lang="zh-CN" altLang="zh-CN" sz="2400" dirty="0" smtClean="0"/>
              <a:t>（</a:t>
            </a:r>
            <a:r>
              <a:rPr lang="zh-CN" altLang="zh-CN" sz="2400" dirty="0"/>
              <a:t>名言或谚语）</a:t>
            </a:r>
            <a:r>
              <a:rPr lang="en-US" altLang="zh-CN" sz="2400" dirty="0"/>
              <a:t>reminds us that </a:t>
            </a:r>
            <a:r>
              <a:rPr lang="en-US" altLang="zh-CN" sz="2400" dirty="0" smtClean="0"/>
              <a:t>-----(</a:t>
            </a:r>
            <a:r>
              <a:rPr lang="zh-CN" altLang="zh-CN" sz="2400" dirty="0"/>
              <a:t>释义</a:t>
            </a:r>
            <a:r>
              <a:rPr lang="en-US" altLang="zh-CN" sz="2400" dirty="0"/>
              <a:t>). Indeed, we can learn many things form it.  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First of all</a:t>
            </a:r>
            <a:r>
              <a:rPr lang="en-US" altLang="zh-CN" sz="2400" dirty="0" smtClean="0"/>
              <a:t>,-----(</a:t>
            </a:r>
            <a:r>
              <a:rPr lang="zh-CN" altLang="zh-CN" sz="2400" dirty="0"/>
              <a:t>理由一</a:t>
            </a:r>
            <a:r>
              <a:rPr lang="en-US" altLang="zh-CN" sz="2400" dirty="0"/>
              <a:t>). For example, </a:t>
            </a:r>
            <a:r>
              <a:rPr lang="en-US" altLang="zh-CN" sz="2400" dirty="0" smtClean="0"/>
              <a:t>-----(</a:t>
            </a:r>
            <a:r>
              <a:rPr lang="zh-CN" altLang="zh-CN" sz="2400" dirty="0"/>
              <a:t>举例说明</a:t>
            </a:r>
            <a:r>
              <a:rPr lang="en-US" altLang="zh-CN" sz="2400" dirty="0"/>
              <a:t>). Secondly</a:t>
            </a:r>
            <a:r>
              <a:rPr lang="en-US" altLang="zh-CN" sz="2400" dirty="0" smtClean="0"/>
              <a:t>,-----(</a:t>
            </a:r>
            <a:r>
              <a:rPr lang="zh-CN" altLang="zh-CN" sz="2400" dirty="0"/>
              <a:t>理由二</a:t>
            </a:r>
            <a:r>
              <a:rPr lang="en-US" altLang="zh-CN" sz="2400" dirty="0"/>
              <a:t>). Another case is that </a:t>
            </a:r>
            <a:r>
              <a:rPr lang="en-US" altLang="zh-CN" sz="2400" dirty="0" smtClean="0"/>
              <a:t>-----(</a:t>
            </a:r>
            <a:r>
              <a:rPr lang="zh-CN" altLang="zh-CN" sz="2400" dirty="0"/>
              <a:t>举例说明</a:t>
            </a:r>
            <a:r>
              <a:rPr lang="en-US" altLang="zh-CN" sz="2400" dirty="0"/>
              <a:t>). Furthermore , </a:t>
            </a:r>
            <a:r>
              <a:rPr lang="en-US" altLang="zh-CN" sz="2400" dirty="0" smtClean="0"/>
              <a:t>-----(</a:t>
            </a:r>
            <a:r>
              <a:rPr lang="zh-CN" altLang="zh-CN" sz="2400" dirty="0"/>
              <a:t>理由三</a:t>
            </a:r>
            <a:r>
              <a:rPr lang="en-US" altLang="zh-CN" sz="2400" dirty="0"/>
              <a:t>)</a:t>
            </a:r>
            <a:r>
              <a:rPr lang="zh-CN" altLang="zh-CN" sz="2400" dirty="0"/>
              <a:t>．</a:t>
            </a:r>
            <a:r>
              <a:rPr lang="en-US" altLang="zh-CN" sz="2400" dirty="0"/>
              <a:t>  </a:t>
            </a:r>
            <a:r>
              <a:rPr lang="en-US" altLang="zh-CN" sz="2400" dirty="0" smtClean="0"/>
              <a:t>In </a:t>
            </a:r>
            <a:r>
              <a:rPr lang="en-US" altLang="zh-CN" sz="2400" dirty="0"/>
              <a:t>my opinion, </a:t>
            </a:r>
            <a:r>
              <a:rPr lang="en-US" altLang="zh-CN" sz="2400" dirty="0" smtClean="0"/>
              <a:t>-----(</a:t>
            </a:r>
            <a:r>
              <a:rPr lang="zh-CN" altLang="zh-CN" sz="2400" dirty="0"/>
              <a:t>我的观点</a:t>
            </a:r>
            <a:r>
              <a:rPr lang="en-US" altLang="zh-CN" sz="2400" dirty="0"/>
              <a:t>). In short, whatever you do, please remember the say-</a:t>
            </a:r>
            <a:r>
              <a:rPr lang="en-US" altLang="zh-CN" sz="2400" dirty="0" smtClean="0"/>
              <a:t>----A</a:t>
            </a:r>
            <a:r>
              <a:rPr lang="en-US" altLang="zh-CN" sz="2400" dirty="0"/>
              <a:t>. If you understand it and apply it to your study or work, you’ll necessarily benefit a lot from it.</a:t>
            </a:r>
            <a:endParaRPr lang="zh-CN" altLang="zh-CN" sz="2400" b="1" dirty="0"/>
          </a:p>
        </p:txBody>
      </p:sp>
      <p:sp>
        <p:nvSpPr>
          <p:cNvPr id="6" name="矩形 5"/>
          <p:cNvSpPr/>
          <p:nvPr/>
        </p:nvSpPr>
        <p:spPr>
          <a:xfrm>
            <a:off x="606751" y="2152570"/>
            <a:ext cx="837488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3309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63880" y="425341"/>
            <a:ext cx="10784793" cy="595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/>
              <a:t>➢</a:t>
            </a:r>
            <a:r>
              <a:rPr lang="en-US" altLang="zh-CN" sz="3600" b="1" dirty="0"/>
              <a:t>4.2.4</a:t>
            </a:r>
            <a:r>
              <a:rPr lang="zh-CN" altLang="zh-CN" sz="3600" b="1" dirty="0"/>
              <a:t>几个常用的写作模版和句型</a:t>
            </a:r>
          </a:p>
          <a:p>
            <a:pPr>
              <a:lnSpc>
                <a:spcPct val="150000"/>
              </a:lnSpc>
            </a:pPr>
            <a:r>
              <a:rPr lang="zh-CN" altLang="zh-CN" sz="2300" b="1" dirty="0"/>
              <a:t>解决方法题型</a:t>
            </a:r>
            <a:r>
              <a:rPr lang="en-US" altLang="zh-CN" sz="2300" b="1" dirty="0"/>
              <a:t>  </a:t>
            </a:r>
            <a:endParaRPr lang="zh-CN" altLang="zh-CN" sz="2300" dirty="0"/>
          </a:p>
          <a:p>
            <a:pPr>
              <a:lnSpc>
                <a:spcPct val="150000"/>
              </a:lnSpc>
            </a:pPr>
            <a:r>
              <a:rPr lang="zh-CN" altLang="zh-CN" sz="2300" dirty="0"/>
              <a:t>要求学习者列举出解决问题的多种途径，要求写两个方面： </a:t>
            </a:r>
          </a:p>
          <a:p>
            <a:pPr>
              <a:lnSpc>
                <a:spcPct val="150000"/>
              </a:lnSpc>
            </a:pPr>
            <a:r>
              <a:rPr lang="zh-CN" altLang="zh-CN" sz="2300" dirty="0"/>
              <a:t>（</a:t>
            </a:r>
            <a:r>
              <a:rPr lang="en-US" altLang="zh-CN" sz="2300" dirty="0"/>
              <a:t>1</a:t>
            </a:r>
            <a:r>
              <a:rPr lang="zh-CN" altLang="zh-CN" sz="2300" dirty="0"/>
              <a:t>）问题现状</a:t>
            </a:r>
            <a:r>
              <a:rPr lang="en-US" altLang="zh-CN" sz="2300" dirty="0"/>
              <a:t>   </a:t>
            </a:r>
            <a:r>
              <a:rPr lang="en-US" altLang="zh-CN" sz="2300" dirty="0" smtClean="0"/>
              <a:t>                </a:t>
            </a:r>
            <a:r>
              <a:rPr lang="zh-CN" altLang="zh-CN" sz="2300" dirty="0" smtClean="0"/>
              <a:t>（</a:t>
            </a:r>
            <a:r>
              <a:rPr lang="en-US" altLang="zh-CN" sz="2300" dirty="0"/>
              <a:t>2</a:t>
            </a:r>
            <a:r>
              <a:rPr lang="zh-CN" altLang="zh-CN" sz="2300" dirty="0"/>
              <a:t>）怎样解决</a:t>
            </a:r>
            <a:r>
              <a:rPr lang="en-US" altLang="zh-CN" sz="2300" dirty="0"/>
              <a:t>(</a:t>
            </a:r>
            <a:r>
              <a:rPr lang="zh-CN" altLang="zh-CN" sz="2300" dirty="0"/>
              <a:t>解决方案的优缺点</a:t>
            </a:r>
            <a:r>
              <a:rPr lang="en-US" altLang="zh-CN" sz="2300" dirty="0"/>
              <a:t>)  </a:t>
            </a:r>
            <a:endParaRPr lang="zh-CN" altLang="zh-CN" sz="2300" dirty="0"/>
          </a:p>
          <a:p>
            <a:pPr>
              <a:lnSpc>
                <a:spcPct val="150000"/>
              </a:lnSpc>
            </a:pPr>
            <a:r>
              <a:rPr lang="en-US" altLang="zh-CN" sz="2300" dirty="0"/>
              <a:t>In recent days, we have to face I problem-----A, which is becoming more and more serious. First, </a:t>
            </a:r>
            <a:r>
              <a:rPr lang="en-US" altLang="zh-CN" sz="2300" dirty="0" smtClean="0"/>
              <a:t>------(</a:t>
            </a:r>
            <a:r>
              <a:rPr lang="zh-CN" altLang="zh-CN" sz="2300" dirty="0"/>
              <a:t>说明</a:t>
            </a:r>
            <a:r>
              <a:rPr lang="en-US" altLang="zh-CN" sz="2300" dirty="0"/>
              <a:t>A</a:t>
            </a:r>
            <a:r>
              <a:rPr lang="zh-CN" altLang="zh-CN" sz="2300" dirty="0"/>
              <a:t>的现状</a:t>
            </a:r>
            <a:r>
              <a:rPr lang="en-US" altLang="zh-CN" sz="2300" dirty="0"/>
              <a:t>)</a:t>
            </a:r>
            <a:r>
              <a:rPr lang="zh-CN" altLang="zh-CN" sz="2300" dirty="0"/>
              <a:t>．</a:t>
            </a:r>
            <a:r>
              <a:rPr lang="en-US" altLang="zh-CN" sz="2300" dirty="0"/>
              <a:t>Second, </a:t>
            </a:r>
            <a:r>
              <a:rPr lang="en-US" altLang="zh-CN" sz="2300" dirty="0" smtClean="0"/>
              <a:t>------(</a:t>
            </a:r>
            <a:r>
              <a:rPr lang="zh-CN" altLang="zh-CN" sz="2300" dirty="0"/>
              <a:t>举例进一步说明现状</a:t>
            </a:r>
            <a:r>
              <a:rPr lang="en-US" altLang="zh-CN" sz="2300" dirty="0"/>
              <a:t>).  </a:t>
            </a:r>
            <a:r>
              <a:rPr lang="en-US" altLang="zh-CN" sz="2300" dirty="0" smtClean="0"/>
              <a:t>Confronted </a:t>
            </a:r>
            <a:r>
              <a:rPr lang="en-US" altLang="zh-CN" sz="2300" dirty="0"/>
              <a:t>with A, we should take a series of effective measures to cope with the situation. For one thing, </a:t>
            </a:r>
            <a:r>
              <a:rPr lang="en-US" altLang="zh-CN" sz="2300" dirty="0" smtClean="0"/>
              <a:t>------(</a:t>
            </a:r>
            <a:r>
              <a:rPr lang="zh-CN" altLang="zh-CN" sz="2300" dirty="0"/>
              <a:t>解决方法一</a:t>
            </a:r>
            <a:r>
              <a:rPr lang="en-US" altLang="zh-CN" sz="2300" dirty="0"/>
              <a:t>). For another </a:t>
            </a:r>
            <a:r>
              <a:rPr lang="en-US" altLang="zh-CN" sz="2300" dirty="0" smtClean="0"/>
              <a:t>-----(</a:t>
            </a:r>
            <a:r>
              <a:rPr lang="zh-CN" altLang="zh-CN" sz="2300" dirty="0"/>
              <a:t>解决方法二</a:t>
            </a:r>
            <a:r>
              <a:rPr lang="en-US" altLang="zh-CN" sz="2300" dirty="0"/>
              <a:t>). Finally, </a:t>
            </a:r>
            <a:r>
              <a:rPr lang="en-US" altLang="zh-CN" sz="2300" dirty="0" smtClean="0"/>
              <a:t>-----(</a:t>
            </a:r>
            <a:r>
              <a:rPr lang="zh-CN" altLang="zh-CN" sz="2300" dirty="0"/>
              <a:t>解决方法三</a:t>
            </a:r>
            <a:r>
              <a:rPr lang="en-US" altLang="zh-CN" sz="2300" dirty="0"/>
              <a:t>).  </a:t>
            </a:r>
            <a:endParaRPr lang="zh-CN" altLang="zh-CN" sz="2300" dirty="0"/>
          </a:p>
          <a:p>
            <a:pPr>
              <a:lnSpc>
                <a:spcPct val="150000"/>
              </a:lnSpc>
            </a:pPr>
            <a:r>
              <a:rPr lang="en-US" altLang="zh-CN" sz="2300" dirty="0"/>
              <a:t>Personally, I believe that </a:t>
            </a:r>
            <a:r>
              <a:rPr lang="en-US" altLang="zh-CN" sz="2300" dirty="0" smtClean="0"/>
              <a:t>-----(</a:t>
            </a:r>
            <a:r>
              <a:rPr lang="zh-CN" altLang="zh-CN" sz="2300" dirty="0"/>
              <a:t>我的解决方法</a:t>
            </a:r>
            <a:r>
              <a:rPr lang="en-US" altLang="zh-CN" sz="2300" dirty="0"/>
              <a:t>). Consequently, I’m confident that a bright future is awaiting us because </a:t>
            </a:r>
            <a:r>
              <a:rPr lang="en-US" altLang="zh-CN" sz="2300" dirty="0" smtClean="0"/>
              <a:t>------(</a:t>
            </a:r>
            <a:r>
              <a:rPr lang="zh-CN" altLang="zh-CN" sz="2300" dirty="0"/>
              <a:t>带来的好处</a:t>
            </a:r>
            <a:r>
              <a:rPr lang="en-US" altLang="zh-CN" sz="2300" dirty="0"/>
              <a:t>).</a:t>
            </a:r>
            <a:r>
              <a:rPr lang="en-US" altLang="zh-CN" sz="2200" dirty="0"/>
              <a:t> </a:t>
            </a:r>
            <a:endParaRPr lang="zh-CN" altLang="zh-CN" sz="2200" dirty="0"/>
          </a:p>
        </p:txBody>
      </p:sp>
      <p:sp>
        <p:nvSpPr>
          <p:cNvPr id="6" name="矩形 5"/>
          <p:cNvSpPr/>
          <p:nvPr/>
        </p:nvSpPr>
        <p:spPr>
          <a:xfrm>
            <a:off x="606752" y="2152570"/>
            <a:ext cx="828942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dirty="0"/>
              <a:t>做题技巧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0720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TU2MGRlZjM3OGU0Y2I3ZGU2YWZjM2M4M2U3YTdjN2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noFill/>
        </a:ln>
      </a:spPr>
      <a:bodyPr wrap="none" lIns="90000" tIns="46800" rIns="90000" bIns="46800" anchor="b">
        <a:normAutofit/>
      </a:bodyPr>
      <a:lstStyle>
        <a:defPPr lvl="0" algn="ctr"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Props1.xml><?xml version="1.0" encoding="utf-8"?>
<ds:datastoreItem xmlns:ds="http://schemas.openxmlformats.org/officeDocument/2006/customXml" ds:itemID="{2E350366-3294-4659-BD74-A402FB64FFE7}">
  <ds:schemaRefs/>
</ds:datastoreItem>
</file>

<file path=customXml/itemProps2.xml><?xml version="1.0" encoding="utf-8"?>
<ds:datastoreItem xmlns:ds="http://schemas.openxmlformats.org/officeDocument/2006/customXml" ds:itemID="{7360F8BE-1FB2-4AAE-B330-5A14B965838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1627</Words>
  <Application>Microsoft Office PowerPoint</Application>
  <PresentationFormat>自定义</PresentationFormat>
  <Paragraphs>164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147</cp:revision>
  <dcterms:created xsi:type="dcterms:W3CDTF">2023-11-08T11:26:00Z</dcterms:created>
  <dcterms:modified xsi:type="dcterms:W3CDTF">2024-09-20T09:20:06Z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2052-12.1.0.17857</vt:lpwstr>
  </property>
</Properties>
</file>