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2" r:id="rId2"/>
  </p:sldMasterIdLst>
  <p:notesMasterIdLst>
    <p:notesMasterId r:id="rId48"/>
  </p:notesMasterIdLst>
  <p:sldIdLst>
    <p:sldId id="256" r:id="rId3"/>
    <p:sldId id="257" r:id="rId4"/>
    <p:sldId id="258" r:id="rId5"/>
    <p:sldId id="259" r:id="rId6"/>
    <p:sldId id="304" r:id="rId7"/>
    <p:sldId id="264" r:id="rId8"/>
    <p:sldId id="260" r:id="rId9"/>
    <p:sldId id="261" r:id="rId10"/>
    <p:sldId id="263" r:id="rId11"/>
    <p:sldId id="265" r:id="rId12"/>
    <p:sldId id="266" r:id="rId13"/>
    <p:sldId id="268" r:id="rId14"/>
    <p:sldId id="355" r:id="rId15"/>
    <p:sldId id="269" r:id="rId16"/>
    <p:sldId id="352" r:id="rId17"/>
    <p:sldId id="270" r:id="rId18"/>
    <p:sldId id="271" r:id="rId19"/>
    <p:sldId id="272" r:id="rId20"/>
    <p:sldId id="273" r:id="rId21"/>
    <p:sldId id="275" r:id="rId22"/>
    <p:sldId id="276" r:id="rId23"/>
    <p:sldId id="277" r:id="rId24"/>
    <p:sldId id="278" r:id="rId25"/>
    <p:sldId id="354" r:id="rId26"/>
    <p:sldId id="279" r:id="rId27"/>
    <p:sldId id="280" r:id="rId28"/>
    <p:sldId id="281" r:id="rId29"/>
    <p:sldId id="282" r:id="rId30"/>
    <p:sldId id="285" r:id="rId31"/>
    <p:sldId id="286" r:id="rId32"/>
    <p:sldId id="287" r:id="rId33"/>
    <p:sldId id="307" r:id="rId34"/>
    <p:sldId id="288" r:id="rId35"/>
    <p:sldId id="289" r:id="rId36"/>
    <p:sldId id="290" r:id="rId37"/>
    <p:sldId id="291" r:id="rId38"/>
    <p:sldId id="293" r:id="rId39"/>
    <p:sldId id="294" r:id="rId40"/>
    <p:sldId id="295" r:id="rId41"/>
    <p:sldId id="296" r:id="rId42"/>
    <p:sldId id="297" r:id="rId43"/>
    <p:sldId id="298" r:id="rId44"/>
    <p:sldId id="299" r:id="rId45"/>
    <p:sldId id="300" r:id="rId46"/>
    <p:sldId id="301" r:id="rId47"/>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149" d="100"/>
          <a:sy n="149" d="100"/>
        </p:scale>
        <p:origin x="600" y="1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slide" Target="../slides/slide34.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slide" Target="../slides/slide34.xml"/><Relationship Id="rId4"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slide" Target="../slides/slide34.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slide" Target="../slides/slide34.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df=31dd1c20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F4CFC5A1-16D2-40FB-B4D6-1485119AAFDE}"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5" name="MasterShapeName"/>
          <p:cNvSpPr/>
          <p:nvPr/>
        </p:nvSpPr>
        <p:spPr>
          <a:xfrm>
            <a:off x="393192" y="27432"/>
            <a:ext cx="1298448"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第22讲</a:t>
            </a:r>
            <a:endParaRPr lang="en-US" sz="2400" dirty="0"/>
          </a:p>
        </p:txBody>
      </p:sp>
      <p:sp>
        <p:nvSpPr>
          <p:cNvPr id="6" name="MasterShapeName"/>
          <p:cNvSpPr/>
          <p:nvPr/>
        </p:nvSpPr>
        <p:spPr>
          <a:xfrm>
            <a:off x="1499616" y="27432"/>
            <a:ext cx="8860536"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中考化学坐标曲线题</a:t>
            </a:r>
            <a:endParaRPr lang="en-US" sz="24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31dd1c20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6A1AF2E7-404F-446C-A212-800B82AB89F2}"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347cd6ba7" descr="preencoded.png">
            <a:hlinkClick r:id="rId3"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5" name="MasterShapeName?linknodeid=05559cd25" descr="preencoded.png">
            <a:hlinkClick r:id="rId5" action="ppaction://hlinksldjump"/>
          </p:cNvPr>
          <p:cNvPicPr>
            <a:picLocks noChangeAspect="1"/>
          </p:cNvPicPr>
          <p:nvPr/>
        </p:nvPicPr>
        <p:blipFill>
          <a:blip r:embed="rId4"/>
          <a:stretch>
            <a:fillRect/>
          </a:stretch>
        </p:blipFill>
        <p:spPr>
          <a:xfrm>
            <a:off x="6035040" y="6483096"/>
            <a:ext cx="1399032" cy="374904"/>
          </a:xfrm>
          <a:prstGeom prst="rect">
            <a:avLst/>
          </a:prstGeom>
        </p:spPr>
      </p:pic>
      <p:sp>
        <p:nvSpPr>
          <p:cNvPr id="6" name="MasterShapeName?linknodeid=347cd6ba7&amp;color=RGB(64,64,64)">
            <a:hlinkClick r:id="rId3" action="ppaction://hlinksldjump"/>
          </p:cNvPr>
          <p:cNvSpPr/>
          <p:nvPr/>
        </p:nvSpPr>
        <p:spPr>
          <a:xfrm>
            <a:off x="4773168"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7" name="MasterShapeName?linknodeid=05559cd25&amp;color=RGB(64,64,64)">
            <a:hlinkClick r:id="rId5" action="ppaction://hlinksldjump"/>
          </p:cNvPr>
          <p:cNvSpPr/>
          <p:nvPr/>
        </p:nvSpPr>
        <p:spPr>
          <a:xfrm>
            <a:off x="619963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备考练习</a:t>
            </a:r>
            <a:endParaRPr lang="en-US" sz="1800" dirty="0"/>
          </a:p>
        </p:txBody>
      </p:sp>
      <p:sp>
        <p:nvSpPr>
          <p:cNvPr id="8"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9" name="MasterShapeName"/>
          <p:cNvSpPr/>
          <p:nvPr/>
        </p:nvSpPr>
        <p:spPr>
          <a:xfrm>
            <a:off x="393192" y="27432"/>
            <a:ext cx="1298448"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第22讲</a:t>
            </a:r>
            <a:endParaRPr lang="en-US" sz="2400" dirty="0"/>
          </a:p>
        </p:txBody>
      </p:sp>
      <p:sp>
        <p:nvSpPr>
          <p:cNvPr id="10" name="MasterShapeName"/>
          <p:cNvSpPr/>
          <p:nvPr/>
        </p:nvSpPr>
        <p:spPr>
          <a:xfrm>
            <a:off x="1499616" y="27432"/>
            <a:ext cx="8860536"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中考化学坐标曲线题</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31dd1c20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3E30BE4F-D6CB-4FAA-A341-7F8ECC78178F}"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347cd6ba7" descr="preencoded.png">
            <a:hlinkClick r:id="rId3"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5" name="MasterShapeName?linknodeid=05559cd25" descr="preencoded.png">
            <a:hlinkClick r:id="rId5" action="ppaction://hlinksldjump"/>
          </p:cNvPr>
          <p:cNvPicPr>
            <a:picLocks noChangeAspect="1"/>
          </p:cNvPicPr>
          <p:nvPr/>
        </p:nvPicPr>
        <p:blipFill>
          <a:blip r:embed="rId4"/>
          <a:stretch>
            <a:fillRect/>
          </a:stretch>
        </p:blipFill>
        <p:spPr>
          <a:xfrm>
            <a:off x="6035040" y="6483096"/>
            <a:ext cx="1399032" cy="374904"/>
          </a:xfrm>
          <a:prstGeom prst="rect">
            <a:avLst/>
          </a:prstGeom>
        </p:spPr>
      </p:pic>
      <p:sp>
        <p:nvSpPr>
          <p:cNvPr id="6" name="MasterShapeName?linknodeid=347cd6ba7&amp;color=RGB(64,64,64)">
            <a:hlinkClick r:id="rId3" action="ppaction://hlinksldjump"/>
          </p:cNvPr>
          <p:cNvSpPr/>
          <p:nvPr/>
        </p:nvSpPr>
        <p:spPr>
          <a:xfrm>
            <a:off x="4773168"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7" name="MasterShapeName?linknodeid=05559cd25&amp;color=RGB(64,64,64)">
            <a:hlinkClick r:id="rId5" action="ppaction://hlinksldjump"/>
          </p:cNvPr>
          <p:cNvSpPr/>
          <p:nvPr/>
        </p:nvSpPr>
        <p:spPr>
          <a:xfrm>
            <a:off x="619963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备考练习</a:t>
            </a:r>
            <a:endParaRPr lang="en-US" sz="1800" dirty="0"/>
          </a:p>
        </p:txBody>
      </p:sp>
      <p:sp>
        <p:nvSpPr>
          <p:cNvPr id="8"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备考练习</a:t>
            </a:r>
            <a:endParaRPr lang="en-US" sz="2400" dirty="0"/>
          </a:p>
        </p:txBody>
      </p:sp>
      <p:sp>
        <p:nvSpPr>
          <p:cNvPr id="9" name="MasterShapeName"/>
          <p:cNvSpPr/>
          <p:nvPr/>
        </p:nvSpPr>
        <p:spPr>
          <a:xfrm>
            <a:off x="393192" y="27432"/>
            <a:ext cx="1298448"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第22讲</a:t>
            </a:r>
            <a:endParaRPr lang="en-US" sz="2400" dirty="0"/>
          </a:p>
        </p:txBody>
      </p:sp>
      <p:sp>
        <p:nvSpPr>
          <p:cNvPr id="10" name="MasterShapeName"/>
          <p:cNvSpPr/>
          <p:nvPr/>
        </p:nvSpPr>
        <p:spPr>
          <a:xfrm>
            <a:off x="1499616" y="27432"/>
            <a:ext cx="8860536"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中考化学坐标曲线题</a:t>
            </a:r>
            <a:endParaRPr lang="en-US" sz="24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hexin?subject=chemistry#pid=673179671f6855087e7374fb#tid=67403b00a9cbb70009bf99f0#sourcefrom=">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7F454B01-AD9C-48A5-BE0F-4C0BF6A9E4A0}"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5" name="MasterShapeName"/>
          <p:cNvSpPr/>
          <p:nvPr/>
        </p:nvSpPr>
        <p:spPr>
          <a:xfrm>
            <a:off x="393192" y="27432"/>
            <a:ext cx="1298448" cy="374904"/>
          </a:xfrm>
          <a:prstGeom prst="rect">
            <a:avLst/>
          </a:prstGeom>
          <a:noFill/>
        </p:spPr>
        <p:txBody>
          <a:bodyPr/>
          <a:lstStyle/>
          <a:p>
            <a:endParaRPr lang="zh-CN" altLang="en-US"/>
          </a:p>
        </p:txBody>
      </p:sp>
      <p:sp>
        <p:nvSpPr>
          <p:cNvPr id="6" name="MasterShapeName"/>
          <p:cNvSpPr/>
          <p:nvPr/>
        </p:nvSpPr>
        <p:spPr>
          <a:xfrm>
            <a:off x="1499616" y="27432"/>
            <a:ext cx="8860536" cy="374904"/>
          </a:xfrm>
          <a:prstGeom prst="rect">
            <a:avLst/>
          </a:prstGeom>
          <a:noFill/>
        </p:spPr>
        <p:txBody>
          <a:bodyPr/>
          <a:lstStyle/>
          <a:p>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emistry#pid=673179671f6855087e7374fb#tid=67403b00a9cbb70009bf99f0#sourcefrom=">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7F69AF14-9495-48E2-812F-DB03B0B13EFA}"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347cd6ba7" descr="preencoded.png">
            <a:hlinkClick r:id="" action="ppaction://noaction"/>
          </p:cNvPr>
          <p:cNvPicPr>
            <a:picLocks noChangeAspect="1"/>
          </p:cNvPicPr>
          <p:nvPr/>
        </p:nvPicPr>
        <p:blipFill>
          <a:blip r:embed="rId3"/>
          <a:stretch>
            <a:fillRect/>
          </a:stretch>
        </p:blipFill>
        <p:spPr>
          <a:xfrm>
            <a:off x="4608576" y="6483096"/>
            <a:ext cx="1399032" cy="374904"/>
          </a:xfrm>
          <a:prstGeom prst="rect">
            <a:avLst/>
          </a:prstGeom>
        </p:spPr>
      </p:pic>
      <p:pic>
        <p:nvPicPr>
          <p:cNvPr id="5" name="MasterShapeName?linknodeid=05559cd25" descr="preencoded.png">
            <a:hlinkClick r:id="" action="ppaction://noaction"/>
          </p:cNvPr>
          <p:cNvPicPr>
            <a:picLocks noChangeAspect="1"/>
          </p:cNvPicPr>
          <p:nvPr/>
        </p:nvPicPr>
        <p:blipFill>
          <a:blip r:embed="rId3"/>
          <a:stretch>
            <a:fillRect/>
          </a:stretch>
        </p:blipFill>
        <p:spPr>
          <a:xfrm>
            <a:off x="6035040" y="6483096"/>
            <a:ext cx="1399032" cy="374904"/>
          </a:xfrm>
          <a:prstGeom prst="rect">
            <a:avLst/>
          </a:prstGeom>
        </p:spPr>
      </p:pic>
      <p:sp>
        <p:nvSpPr>
          <p:cNvPr id="6" name="MasterShapeName?linknodeid=347cd6ba7&amp;color=RGB(64,64,64)">
            <a:hlinkClick r:id="" action="ppaction://noaction"/>
          </p:cNvPr>
          <p:cNvSpPr/>
          <p:nvPr/>
        </p:nvSpPr>
        <p:spPr>
          <a:xfrm>
            <a:off x="4773168"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7" name="MasterShapeName?linknodeid=05559cd25&amp;color=RGB(64,64,64)">
            <a:hlinkClick r:id="" action="ppaction://noaction"/>
          </p:cNvPr>
          <p:cNvSpPr/>
          <p:nvPr/>
        </p:nvSpPr>
        <p:spPr>
          <a:xfrm>
            <a:off x="619963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备考练习</a:t>
            </a:r>
            <a:endParaRPr lang="en-US" sz="1800" dirty="0"/>
          </a:p>
        </p:txBody>
      </p:sp>
      <p:sp>
        <p:nvSpPr>
          <p:cNvPr id="8"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9" name="MasterShapeName"/>
          <p:cNvSpPr/>
          <p:nvPr/>
        </p:nvSpPr>
        <p:spPr>
          <a:xfrm>
            <a:off x="393192" y="27432"/>
            <a:ext cx="1298448" cy="374904"/>
          </a:xfrm>
          <a:prstGeom prst="rect">
            <a:avLst/>
          </a:prstGeom>
          <a:noFill/>
        </p:spPr>
        <p:txBody>
          <a:bodyPr/>
          <a:lstStyle/>
          <a:p>
            <a:endParaRPr lang="zh-CN" altLang="en-US"/>
          </a:p>
        </p:txBody>
      </p:sp>
      <p:sp>
        <p:nvSpPr>
          <p:cNvPr id="10" name="MasterShapeName"/>
          <p:cNvSpPr/>
          <p:nvPr/>
        </p:nvSpPr>
        <p:spPr>
          <a:xfrm>
            <a:off x="1499616" y="27432"/>
            <a:ext cx="8860536" cy="374904"/>
          </a:xfrm>
          <a:prstGeom prst="rect">
            <a:avLst/>
          </a:prstGeom>
          <a:noFill/>
        </p:spPr>
        <p:txBody>
          <a:bodyPr/>
          <a:lstStyle/>
          <a:p>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9286BADE-5F0F-4289-BB02-A60C97C5F1EE}"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347cd6ba7" descr="preencoded.png">
            <a:hlinkClick r:id="" action="ppaction://noaction"/>
          </p:cNvPr>
          <p:cNvPicPr>
            <a:picLocks noChangeAspect="1"/>
          </p:cNvPicPr>
          <p:nvPr/>
        </p:nvPicPr>
        <p:blipFill>
          <a:blip r:embed="rId3"/>
          <a:stretch>
            <a:fillRect/>
          </a:stretch>
        </p:blipFill>
        <p:spPr>
          <a:xfrm>
            <a:off x="4608576" y="6483096"/>
            <a:ext cx="1399032" cy="374904"/>
          </a:xfrm>
          <a:prstGeom prst="rect">
            <a:avLst/>
          </a:prstGeom>
        </p:spPr>
      </p:pic>
      <p:pic>
        <p:nvPicPr>
          <p:cNvPr id="5" name="MasterShapeName?linknodeid=05559cd25" descr="preencoded.png">
            <a:hlinkClick r:id="" action="ppaction://noaction"/>
          </p:cNvPr>
          <p:cNvPicPr>
            <a:picLocks noChangeAspect="1"/>
          </p:cNvPicPr>
          <p:nvPr/>
        </p:nvPicPr>
        <p:blipFill>
          <a:blip r:embed="rId3"/>
          <a:stretch>
            <a:fillRect/>
          </a:stretch>
        </p:blipFill>
        <p:spPr>
          <a:xfrm>
            <a:off x="6035040" y="6483096"/>
            <a:ext cx="1399032" cy="374904"/>
          </a:xfrm>
          <a:prstGeom prst="rect">
            <a:avLst/>
          </a:prstGeom>
        </p:spPr>
      </p:pic>
      <p:sp>
        <p:nvSpPr>
          <p:cNvPr id="6" name="MasterShapeName?linknodeid=347cd6ba7&amp;color=RGB(64,64,64)">
            <a:hlinkClick r:id="" action="ppaction://noaction"/>
          </p:cNvPr>
          <p:cNvSpPr/>
          <p:nvPr/>
        </p:nvSpPr>
        <p:spPr>
          <a:xfrm>
            <a:off x="4773168"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7" name="MasterShapeName?linknodeid=05559cd25&amp;color=RGB(64,64,64)">
            <a:hlinkClick r:id="" action="ppaction://noaction"/>
          </p:cNvPr>
          <p:cNvSpPr/>
          <p:nvPr/>
        </p:nvSpPr>
        <p:spPr>
          <a:xfrm>
            <a:off x="619963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备考练习</a:t>
            </a:r>
            <a:endParaRPr lang="en-US" sz="1800" dirty="0"/>
          </a:p>
        </p:txBody>
      </p:sp>
      <p:sp>
        <p:nvSpPr>
          <p:cNvPr id="8"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备考练习</a:t>
            </a:r>
            <a:endParaRPr lang="en-US" sz="2400" dirty="0"/>
          </a:p>
        </p:txBody>
      </p:sp>
      <p:sp>
        <p:nvSpPr>
          <p:cNvPr id="9" name="MasterShapeName"/>
          <p:cNvSpPr/>
          <p:nvPr/>
        </p:nvSpPr>
        <p:spPr>
          <a:xfrm>
            <a:off x="393192" y="27432"/>
            <a:ext cx="1298448" cy="374904"/>
          </a:xfrm>
          <a:prstGeom prst="rect">
            <a:avLst/>
          </a:prstGeom>
          <a:noFill/>
        </p:spPr>
        <p:txBody>
          <a:bodyPr/>
          <a:lstStyle/>
          <a:p>
            <a:endParaRPr lang="zh-CN" altLang="en-US"/>
          </a:p>
        </p:txBody>
      </p:sp>
      <p:sp>
        <p:nvSpPr>
          <p:cNvPr id="10" name="MasterShapeName"/>
          <p:cNvSpPr/>
          <p:nvPr/>
        </p:nvSpPr>
        <p:spPr>
          <a:xfrm>
            <a:off x="1499616" y="27432"/>
            <a:ext cx="8860536" cy="374904"/>
          </a:xfrm>
          <a:prstGeom prst="rect">
            <a:avLst/>
          </a:prstGeom>
          <a:noFill/>
        </p:spPr>
        <p:txBody>
          <a:bodyPr/>
          <a:lstStyle/>
          <a:p>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内容#df=31dd1c20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F4CFC5A1-16D2-40FB-B4D6-1485119AAFDE}"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5" name="MasterShapeName"/>
          <p:cNvSpPr/>
          <p:nvPr/>
        </p:nvSpPr>
        <p:spPr>
          <a:xfrm>
            <a:off x="393192" y="27432"/>
            <a:ext cx="1298448"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第22讲</a:t>
            </a:r>
            <a:endParaRPr lang="en-US" sz="2400" dirty="0"/>
          </a:p>
        </p:txBody>
      </p:sp>
      <p:sp>
        <p:nvSpPr>
          <p:cNvPr id="6" name="MasterShapeName"/>
          <p:cNvSpPr/>
          <p:nvPr/>
        </p:nvSpPr>
        <p:spPr>
          <a:xfrm>
            <a:off x="1499616" y="27432"/>
            <a:ext cx="8860536"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中考化学坐标曲线题</a:t>
            </a:r>
            <a:endParaRPr lang="en-US" sz="2400"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内容1#df=31dd1c20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6A1AF2E7-404F-446C-A212-800B82AB89F2}"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347cd6ba7" descr="preencoded.png">
            <a:hlinkClick r:id="" action="ppaction://noaction"/>
          </p:cNvPr>
          <p:cNvPicPr>
            <a:picLocks noChangeAspect="1"/>
          </p:cNvPicPr>
          <p:nvPr/>
        </p:nvPicPr>
        <p:blipFill>
          <a:blip r:embed="rId3"/>
          <a:stretch>
            <a:fillRect/>
          </a:stretch>
        </p:blipFill>
        <p:spPr>
          <a:xfrm>
            <a:off x="4608576" y="6483096"/>
            <a:ext cx="1399032" cy="374904"/>
          </a:xfrm>
          <a:prstGeom prst="rect">
            <a:avLst/>
          </a:prstGeom>
        </p:spPr>
      </p:pic>
      <p:pic>
        <p:nvPicPr>
          <p:cNvPr id="5" name="MasterShapeName?linknodeid=05559cd25" descr="preencoded.png">
            <a:hlinkClick r:id="" action="ppaction://noaction"/>
          </p:cNvPr>
          <p:cNvPicPr>
            <a:picLocks noChangeAspect="1"/>
          </p:cNvPicPr>
          <p:nvPr/>
        </p:nvPicPr>
        <p:blipFill>
          <a:blip r:embed="rId3"/>
          <a:stretch>
            <a:fillRect/>
          </a:stretch>
        </p:blipFill>
        <p:spPr>
          <a:xfrm>
            <a:off x="6035040" y="6483096"/>
            <a:ext cx="1399032" cy="374904"/>
          </a:xfrm>
          <a:prstGeom prst="rect">
            <a:avLst/>
          </a:prstGeom>
        </p:spPr>
      </p:pic>
      <p:sp>
        <p:nvSpPr>
          <p:cNvPr id="6" name="MasterShapeName?linknodeid=347cd6ba7&amp;color=RGB(64,64,64)">
            <a:hlinkClick r:id="" action="ppaction://noaction"/>
          </p:cNvPr>
          <p:cNvSpPr/>
          <p:nvPr/>
        </p:nvSpPr>
        <p:spPr>
          <a:xfrm>
            <a:off x="4773168"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7" name="MasterShapeName?linknodeid=05559cd25&amp;color=RGB(64,64,64)">
            <a:hlinkClick r:id="" action="ppaction://noaction"/>
          </p:cNvPr>
          <p:cNvSpPr/>
          <p:nvPr/>
        </p:nvSpPr>
        <p:spPr>
          <a:xfrm>
            <a:off x="619963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备考练习</a:t>
            </a:r>
            <a:endParaRPr lang="en-US" sz="1800" dirty="0"/>
          </a:p>
        </p:txBody>
      </p:sp>
      <p:sp>
        <p:nvSpPr>
          <p:cNvPr id="8"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9" name="MasterShapeName"/>
          <p:cNvSpPr/>
          <p:nvPr/>
        </p:nvSpPr>
        <p:spPr>
          <a:xfrm>
            <a:off x="393192" y="27432"/>
            <a:ext cx="1298448"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第22讲</a:t>
            </a:r>
            <a:endParaRPr lang="en-US" sz="2400" dirty="0"/>
          </a:p>
        </p:txBody>
      </p:sp>
      <p:sp>
        <p:nvSpPr>
          <p:cNvPr id="10" name="MasterShapeName"/>
          <p:cNvSpPr/>
          <p:nvPr/>
        </p:nvSpPr>
        <p:spPr>
          <a:xfrm>
            <a:off x="1499616" y="27432"/>
            <a:ext cx="8860536"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中考化学坐标曲线题</a:t>
            </a:r>
            <a:endParaRPr lang="en-US" sz="2400"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内容2#df=31dd1c20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3E30BE4F-D6CB-4FAA-A341-7F8ECC78178F}"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347cd6ba7" descr="preencoded.png">
            <a:hlinkClick r:id="" action="ppaction://noaction"/>
          </p:cNvPr>
          <p:cNvPicPr>
            <a:picLocks noChangeAspect="1"/>
          </p:cNvPicPr>
          <p:nvPr/>
        </p:nvPicPr>
        <p:blipFill>
          <a:blip r:embed="rId3"/>
          <a:stretch>
            <a:fillRect/>
          </a:stretch>
        </p:blipFill>
        <p:spPr>
          <a:xfrm>
            <a:off x="4608576" y="6483096"/>
            <a:ext cx="1399032" cy="374904"/>
          </a:xfrm>
          <a:prstGeom prst="rect">
            <a:avLst/>
          </a:prstGeom>
        </p:spPr>
      </p:pic>
      <p:pic>
        <p:nvPicPr>
          <p:cNvPr id="5" name="MasterShapeName?linknodeid=05559cd25" descr="preencoded.png">
            <a:hlinkClick r:id="" action="ppaction://noaction"/>
          </p:cNvPr>
          <p:cNvPicPr>
            <a:picLocks noChangeAspect="1"/>
          </p:cNvPicPr>
          <p:nvPr/>
        </p:nvPicPr>
        <p:blipFill>
          <a:blip r:embed="rId3"/>
          <a:stretch>
            <a:fillRect/>
          </a:stretch>
        </p:blipFill>
        <p:spPr>
          <a:xfrm>
            <a:off x="6035040" y="6483096"/>
            <a:ext cx="1399032" cy="374904"/>
          </a:xfrm>
          <a:prstGeom prst="rect">
            <a:avLst/>
          </a:prstGeom>
        </p:spPr>
      </p:pic>
      <p:sp>
        <p:nvSpPr>
          <p:cNvPr id="6" name="MasterShapeName?linknodeid=347cd6ba7&amp;color=RGB(64,64,64)">
            <a:hlinkClick r:id="" action="ppaction://noaction"/>
          </p:cNvPr>
          <p:cNvSpPr/>
          <p:nvPr/>
        </p:nvSpPr>
        <p:spPr>
          <a:xfrm>
            <a:off x="4773168"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7" name="MasterShapeName?linknodeid=05559cd25&amp;color=RGB(64,64,64)">
            <a:hlinkClick r:id="" action="ppaction://noaction"/>
          </p:cNvPr>
          <p:cNvSpPr/>
          <p:nvPr/>
        </p:nvSpPr>
        <p:spPr>
          <a:xfrm>
            <a:off x="619963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备考练习</a:t>
            </a:r>
            <a:endParaRPr lang="en-US" sz="1800" dirty="0"/>
          </a:p>
        </p:txBody>
      </p:sp>
      <p:sp>
        <p:nvSpPr>
          <p:cNvPr id="8"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备考练习</a:t>
            </a:r>
            <a:endParaRPr lang="en-US" sz="2400" dirty="0"/>
          </a:p>
        </p:txBody>
      </p:sp>
      <p:sp>
        <p:nvSpPr>
          <p:cNvPr id="9" name="MasterShapeName"/>
          <p:cNvSpPr/>
          <p:nvPr/>
        </p:nvSpPr>
        <p:spPr>
          <a:xfrm>
            <a:off x="393192" y="27432"/>
            <a:ext cx="1298448"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第22讲</a:t>
            </a:r>
            <a:endParaRPr lang="en-US" sz="2400" dirty="0"/>
          </a:p>
        </p:txBody>
      </p:sp>
      <p:sp>
        <p:nvSpPr>
          <p:cNvPr id="10" name="MasterShapeName"/>
          <p:cNvSpPr/>
          <p:nvPr/>
        </p:nvSpPr>
        <p:spPr>
          <a:xfrm>
            <a:off x="1499616" y="27432"/>
            <a:ext cx="8860536"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中考化学坐标曲线题</a:t>
            </a:r>
            <a:endParaRPr lang="en-US" sz="24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F2CFC6BE-7D78-18A9-8A16-32ADC04722DF}"/>
              </a:ext>
            </a:extLst>
          </p:cNvPr>
          <p:cNvPicPr>
            <a:picLocks/>
          </p:cNvPicPr>
          <p:nvPr userDrawn="1"/>
        </p:nvPicPr>
        <p:blipFill>
          <a:blip r:embed="rId2"/>
          <a:stretch>
            <a:fillRect/>
          </a:stretch>
        </p:blipFill>
        <p:spPr>
          <a:xfrm>
            <a:off x="0" y="-25400"/>
            <a:ext cx="12217400" cy="68834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7F454B01-AD9C-48A5-BE0F-4C0BF6A9E4A0}"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5" name="MasterShapeName"/>
          <p:cNvSpPr/>
          <p:nvPr/>
        </p:nvSpPr>
        <p:spPr>
          <a:xfrm>
            <a:off x="393192" y="27432"/>
            <a:ext cx="1298448" cy="374904"/>
          </a:xfrm>
          <a:prstGeom prst="rect">
            <a:avLst/>
          </a:prstGeom>
          <a:noFill/>
        </p:spPr>
        <p:txBody>
          <a:bodyPr/>
          <a:lstStyle/>
          <a:p>
            <a:endParaRPr lang="zh-CN" altLang="en-US"/>
          </a:p>
        </p:txBody>
      </p:sp>
      <p:sp>
        <p:nvSpPr>
          <p:cNvPr id="6" name="MasterShapeName"/>
          <p:cNvSpPr/>
          <p:nvPr/>
        </p:nvSpPr>
        <p:spPr>
          <a:xfrm>
            <a:off x="1499616" y="27432"/>
            <a:ext cx="8860536" cy="374904"/>
          </a:xfrm>
          <a:prstGeom prst="rect">
            <a:avLst/>
          </a:prstGeom>
          <a:noFill/>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7F69AF14-9495-48E2-812F-DB03B0B13EFA}"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347cd6ba7" descr="preencoded.png">
            <a:hlinkClick r:id="rId3"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5" name="MasterShapeName?linknodeid=05559cd25" descr="preencoded.png">
            <a:hlinkClick r:id="rId5" action="ppaction://hlinksldjump"/>
          </p:cNvPr>
          <p:cNvPicPr>
            <a:picLocks noChangeAspect="1"/>
          </p:cNvPicPr>
          <p:nvPr/>
        </p:nvPicPr>
        <p:blipFill>
          <a:blip r:embed="rId4"/>
          <a:stretch>
            <a:fillRect/>
          </a:stretch>
        </p:blipFill>
        <p:spPr>
          <a:xfrm>
            <a:off x="6035040" y="6483096"/>
            <a:ext cx="1399032" cy="374904"/>
          </a:xfrm>
          <a:prstGeom prst="rect">
            <a:avLst/>
          </a:prstGeom>
        </p:spPr>
      </p:pic>
      <p:sp>
        <p:nvSpPr>
          <p:cNvPr id="6" name="MasterShapeName?linknodeid=347cd6ba7&amp;color=RGB(64,64,64)">
            <a:hlinkClick r:id="rId3" action="ppaction://hlinksldjump"/>
          </p:cNvPr>
          <p:cNvSpPr/>
          <p:nvPr/>
        </p:nvSpPr>
        <p:spPr>
          <a:xfrm>
            <a:off x="4773168"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7" name="MasterShapeName?linknodeid=05559cd25&amp;color=RGB(64,64,64)">
            <a:hlinkClick r:id="rId5" action="ppaction://hlinksldjump"/>
          </p:cNvPr>
          <p:cNvSpPr/>
          <p:nvPr/>
        </p:nvSpPr>
        <p:spPr>
          <a:xfrm>
            <a:off x="619963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备考练习</a:t>
            </a:r>
            <a:endParaRPr lang="en-US" sz="1800" dirty="0"/>
          </a:p>
        </p:txBody>
      </p:sp>
      <p:sp>
        <p:nvSpPr>
          <p:cNvPr id="8"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9" name="MasterShapeName"/>
          <p:cNvSpPr/>
          <p:nvPr/>
        </p:nvSpPr>
        <p:spPr>
          <a:xfrm>
            <a:off x="393192" y="27432"/>
            <a:ext cx="1298448" cy="374904"/>
          </a:xfrm>
          <a:prstGeom prst="rect">
            <a:avLst/>
          </a:prstGeom>
          <a:noFill/>
        </p:spPr>
        <p:txBody>
          <a:bodyPr/>
          <a:lstStyle/>
          <a:p>
            <a:endParaRPr lang="zh-CN" altLang="en-US"/>
          </a:p>
        </p:txBody>
      </p:sp>
      <p:sp>
        <p:nvSpPr>
          <p:cNvPr id="10" name="MasterShapeName"/>
          <p:cNvSpPr/>
          <p:nvPr/>
        </p:nvSpPr>
        <p:spPr>
          <a:xfrm>
            <a:off x="1499616" y="27432"/>
            <a:ext cx="8860536" cy="374904"/>
          </a:xfrm>
          <a:prstGeom prst="rect">
            <a:avLst/>
          </a:prstGeom>
          <a:noFill/>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9286BADE-5F0F-4289-BB02-A60C97C5F1EE}"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347cd6ba7" descr="preencoded.png">
            <a:hlinkClick r:id="rId3"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5" name="MasterShapeName?linknodeid=05559cd25" descr="preencoded.png">
            <a:hlinkClick r:id="rId5" action="ppaction://hlinksldjump"/>
          </p:cNvPr>
          <p:cNvPicPr>
            <a:picLocks noChangeAspect="1"/>
          </p:cNvPicPr>
          <p:nvPr/>
        </p:nvPicPr>
        <p:blipFill>
          <a:blip r:embed="rId4"/>
          <a:stretch>
            <a:fillRect/>
          </a:stretch>
        </p:blipFill>
        <p:spPr>
          <a:xfrm>
            <a:off x="6035040" y="6483096"/>
            <a:ext cx="1399032" cy="374904"/>
          </a:xfrm>
          <a:prstGeom prst="rect">
            <a:avLst/>
          </a:prstGeom>
        </p:spPr>
      </p:pic>
      <p:sp>
        <p:nvSpPr>
          <p:cNvPr id="6" name="MasterShapeName?linknodeid=347cd6ba7&amp;color=RGB(64,64,64)">
            <a:hlinkClick r:id="rId3" action="ppaction://hlinksldjump"/>
          </p:cNvPr>
          <p:cNvSpPr/>
          <p:nvPr/>
        </p:nvSpPr>
        <p:spPr>
          <a:xfrm>
            <a:off x="4773168"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7" name="MasterShapeName?linknodeid=05559cd25&amp;color=RGB(64,64,64)">
            <a:hlinkClick r:id="rId5" action="ppaction://hlinksldjump"/>
          </p:cNvPr>
          <p:cNvSpPr/>
          <p:nvPr/>
        </p:nvSpPr>
        <p:spPr>
          <a:xfrm>
            <a:off x="6199632" y="6519672"/>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备考练习</a:t>
            </a:r>
            <a:endParaRPr lang="en-US" sz="1800" dirty="0"/>
          </a:p>
        </p:txBody>
      </p:sp>
      <p:sp>
        <p:nvSpPr>
          <p:cNvPr id="8"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备考练习</a:t>
            </a:r>
            <a:endParaRPr lang="en-US" sz="2400" dirty="0"/>
          </a:p>
        </p:txBody>
      </p:sp>
      <p:sp>
        <p:nvSpPr>
          <p:cNvPr id="9" name="MasterShapeName"/>
          <p:cNvSpPr/>
          <p:nvPr/>
        </p:nvSpPr>
        <p:spPr>
          <a:xfrm>
            <a:off x="393192" y="27432"/>
            <a:ext cx="1298448" cy="374904"/>
          </a:xfrm>
          <a:prstGeom prst="rect">
            <a:avLst/>
          </a:prstGeom>
          <a:noFill/>
        </p:spPr>
        <p:txBody>
          <a:bodyPr/>
          <a:lstStyle/>
          <a:p>
            <a:endParaRPr lang="zh-CN" altLang="en-US"/>
          </a:p>
        </p:txBody>
      </p:sp>
      <p:sp>
        <p:nvSpPr>
          <p:cNvPr id="10" name="MasterShapeName"/>
          <p:cNvSpPr/>
          <p:nvPr/>
        </p:nvSpPr>
        <p:spPr>
          <a:xfrm>
            <a:off x="1499616" y="27432"/>
            <a:ext cx="8860536" cy="374904"/>
          </a:xfrm>
          <a:prstGeom prst="rect">
            <a:avLst/>
          </a:prstGeom>
          <a:noFill/>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23.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21.png"/><Relationship Id="rId7"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15.jpeg"/><Relationship Id="rId5" Type="http://schemas.openxmlformats.org/officeDocument/2006/relationships/image" Target="../media/image25.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24.jpeg"/></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openxmlformats.org/officeDocument/2006/relationships/image" Target="../media/image47.png"/><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49.png"/></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0.xml"/><Relationship Id="rId1" Type="http://schemas.openxmlformats.org/officeDocument/2006/relationships/slideLayout" Target="../slideLayouts/slideLayout12.xml"/><Relationship Id="rId5" Type="http://schemas.openxmlformats.org/officeDocument/2006/relationships/image" Target="../media/image40.png"/><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12.xml"/><Relationship Id="rId5" Type="http://schemas.openxmlformats.org/officeDocument/2006/relationships/image" Target="../media/image44.png"/><Relationship Id="rId4" Type="http://schemas.openxmlformats.org/officeDocument/2006/relationships/image" Target="../media/image42.png"/></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55.png"/><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30.jpeg"/></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33.jpeg"/></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6.xml"/><Relationship Id="rId1" Type="http://schemas.openxmlformats.org/officeDocument/2006/relationships/slideLayout" Target="../slideLayouts/slideLayout12.xml"/><Relationship Id="rId4" Type="http://schemas.openxmlformats.org/officeDocument/2006/relationships/image" Target="../media/image4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7.xml"/><Relationship Id="rId1" Type="http://schemas.openxmlformats.org/officeDocument/2006/relationships/slideLayout" Target="../slideLayouts/slideLayout12.xml"/><Relationship Id="rId4" Type="http://schemas.openxmlformats.org/officeDocument/2006/relationships/image" Target="../media/image64.png"/></Relationships>
</file>

<file path=ppt/slides/_rels/slide3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8.xml"/><Relationship Id="rId1" Type="http://schemas.openxmlformats.org/officeDocument/2006/relationships/slideLayout" Target="../slideLayouts/slideLayout12.xml"/><Relationship Id="rId4" Type="http://schemas.openxmlformats.org/officeDocument/2006/relationships/image" Target="../media/image65.png"/></Relationships>
</file>

<file path=ppt/slides/_rels/slide3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48.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1.xml"/><Relationship Id="rId1" Type="http://schemas.openxmlformats.org/officeDocument/2006/relationships/slideLayout" Target="../slideLayouts/slideLayout13.xml"/><Relationship Id="rId4" Type="http://schemas.openxmlformats.org/officeDocument/2006/relationships/image" Target="../media/image68.png"/></Relationships>
</file>

<file path=ppt/slides/_rels/slide3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2.xml"/><Relationship Id="rId1" Type="http://schemas.openxmlformats.org/officeDocument/2006/relationships/slideLayout" Target="../slideLayouts/slideLayout13.xml"/><Relationship Id="rId4" Type="http://schemas.openxmlformats.org/officeDocument/2006/relationships/image" Target="../media/image54.png"/></Relationships>
</file>

<file path=ppt/slides/_rels/slide3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3.xml"/><Relationship Id="rId1" Type="http://schemas.openxmlformats.org/officeDocument/2006/relationships/slideLayout" Target="../slideLayouts/slideLayout13.xml"/><Relationship Id="rId4" Type="http://schemas.openxmlformats.org/officeDocument/2006/relationships/image" Target="../media/image72.png"/></Relationships>
</file>

<file path=ppt/slides/_rels/slide3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6.xml"/><Relationship Id="rId1" Type="http://schemas.openxmlformats.org/officeDocument/2006/relationships/slideLayout" Target="../slideLayouts/slideLayout13.xml"/><Relationship Id="rId5" Type="http://schemas.openxmlformats.org/officeDocument/2006/relationships/image" Target="../media/image56.png"/><Relationship Id="rId4" Type="http://schemas.openxmlformats.org/officeDocument/2006/relationships/image" Target="../media/image41.jpeg"/></Relationships>
</file>

<file path=ppt/slides/_rels/slide4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7.xml"/><Relationship Id="rId1" Type="http://schemas.openxmlformats.org/officeDocument/2006/relationships/slideLayout" Target="../slideLayouts/slideLayout13.xml"/><Relationship Id="rId4" Type="http://schemas.openxmlformats.org/officeDocument/2006/relationships/image" Target="../media/image79.png"/></Relationships>
</file>

<file path=ppt/slides/_rels/slide4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0.xml"/><Relationship Id="rId1" Type="http://schemas.openxmlformats.org/officeDocument/2006/relationships/slideLayout" Target="../slideLayouts/slideLayout13.xml"/><Relationship Id="rId5" Type="http://schemas.openxmlformats.org/officeDocument/2006/relationships/image" Target="../media/image59.png"/><Relationship Id="rId4" Type="http://schemas.openxmlformats.org/officeDocument/2006/relationships/image" Target="../media/image43.jpeg"/></Relationships>
</file>

<file path=ppt/slides/_rels/slide4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41.xml"/><Relationship Id="rId1" Type="http://schemas.openxmlformats.org/officeDocument/2006/relationships/slideLayout" Target="../slideLayouts/slideLayout13.xml"/><Relationship Id="rId5" Type="http://schemas.openxmlformats.org/officeDocument/2006/relationships/image" Target="../media/image87.png"/><Relationship Id="rId4" Type="http://schemas.openxmlformats.org/officeDocument/2006/relationships/image" Target="../media/image44.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13.png"/><Relationship Id="rId7"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927df3fa5?vcp=1&amp;pid=51c458cca&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p>
        </p:txBody>
      </p:sp>
      <p:pic>
        <p:nvPicPr>
          <p:cNvPr id="3" name="QC_6_BD.6_1#47fc39fab?iti=4&amp;htil=3&amp;vaa=1&amp;vcp=1&amp;vis=1&amp;pid=927df3fa5&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485095" y="1260901"/>
            <a:ext cx="2020824" cy="196596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6_2#47fc39fab?iti=4&amp;htil=3&amp;vaa=1&amp;vcp=1&amp;vis=1&amp;pid=927df3fa5&amp;color=0,0,0&amp;vtp=1&amp;vaab=1&amp;bbb=1"/>
          <p:cNvSpPr/>
          <p:nvPr/>
        </p:nvSpPr>
        <p:spPr>
          <a:xfrm>
            <a:off x="10188325" y="3353861"/>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a:t>
            </a:r>
            <a:endParaRPr lang="en-US" altLang="zh-CN" sz="2800" dirty="0"/>
          </a:p>
        </p:txBody>
      </p:sp>
      <mc:AlternateContent xmlns:mc="http://schemas.openxmlformats.org/markup-compatibility/2006" xmlns:a14="http://schemas.microsoft.com/office/drawing/2010/main">
        <mc:Choice Requires="a14">
          <p:sp>
            <p:nvSpPr>
              <p:cNvPr id="5" name="QC_6_BD.6_3#47fc39fab?htil=3&amp;sp=1&amp;vaa=1&amp;vcp=1&amp;vis=1&amp;pid=927df3fa5&amp;color=0,0,0&amp;vtp=1&amp;vaab=1&amp;bbb=1&amp;hb=1"/>
              <p:cNvSpPr/>
              <p:nvPr/>
            </p:nvSpPr>
            <p:spPr>
              <a:xfrm>
                <a:off x="539496" y="1233469"/>
                <a:ext cx="896112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图2是氢氧化钡溶液和稀硫酸反应过程中溶液</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pH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变化情</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况的坐标曲线图。下列有关该实验的说法正确的是</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已知：溶液中离子数目越多，</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溶液的导电性越强）</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5" name="QC_6_BD.6_3#47fc39fab?htil=3&amp;sp=1&amp;vaa=1&amp;vcp=1&amp;vis=1&amp;pid=927df3fa5&amp;color=0,0,0&amp;vtp=1&amp;vaab=1&amp;bbb=1&amp;hb=1"/>
              <p:cNvSpPr>
                <a:spLocks noRot="1" noChangeAspect="1" noMove="1" noResize="1" noEditPoints="1" noAdjustHandles="1" noChangeArrowheads="1" noChangeShapeType="1" noTextEdit="1"/>
              </p:cNvSpPr>
              <p:nvPr/>
            </p:nvSpPr>
            <p:spPr>
              <a:xfrm>
                <a:off x="539496" y="1233469"/>
                <a:ext cx="8961120" cy="2496757"/>
              </a:xfrm>
              <a:prstGeom prst="rect">
                <a:avLst/>
              </a:prstGeom>
              <a:blipFill rotWithShape="1">
                <a:blip r:embed="rId4"/>
                <a:stretch>
                  <a:fillRect l="-4" t="-12" r="4" b="-2737"/>
                </a:stretch>
              </a:blipFill>
            </p:spPr>
            <p:txBody>
              <a:bodyPr/>
              <a:lstStyle/>
              <a:p>
                <a:r>
                  <a:rPr lang="zh-CN" altLang="en-US">
                    <a:noFill/>
                  </a:rPr>
                  <a:t> </a:t>
                </a:r>
              </a:p>
            </p:txBody>
          </p:sp>
        </mc:Fallback>
      </mc:AlternateContent>
      <p:sp>
        <p:nvSpPr>
          <p:cNvPr id="6" name="QC_6_AN.7_1#47fc39fab.bracket?vaa=1&amp;vcp=1&amp;vis=1&amp;pid=927df3fa5&amp;color=0,0,0&amp;vpa=2&amp;vtp=1&amp;vaab=1"/>
          <p:cNvSpPr/>
          <p:nvPr/>
        </p:nvSpPr>
        <p:spPr>
          <a:xfrm>
            <a:off x="816515" y="3163234"/>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mc:AlternateContent xmlns:mc="http://schemas.openxmlformats.org/markup-compatibility/2006" xmlns:a14="http://schemas.microsoft.com/office/drawing/2010/main">
        <mc:Choice Requires="a14">
          <p:sp>
            <p:nvSpPr>
              <p:cNvPr id="7" name="QC_6_BD.6_4#47fc39fab.choices?htil=3&amp;vaa=1&amp;vcp=1&amp;vis=1&amp;pid=927df3fa5&amp;color=0,0,0&amp;vtp=1&amp;vaab=1&amp;bbb=1"/>
              <p:cNvSpPr/>
              <p:nvPr/>
            </p:nvSpPr>
            <p:spPr>
              <a:xfrm>
                <a:off x="539496" y="3720891"/>
                <a:ext cx="896112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𝐶</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点对应溶液的导电性最弱</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𝐵</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点对应溶液中含有的离子有</a:t>
                </a:r>
                <a14:m>
                  <m:oMath xmlns:m="http://schemas.openxmlformats.org/officeDocument/2006/math">
                    <m:sSup>
                      <m:sSup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Ba</m:t>
                        </m:r>
                      </m:e>
                      <m:sup>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p>
                    </m:sSup>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Sup>
                      <m:sSubSup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Sup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up>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p>
                    </m:sSubSup>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点对应的溶液中，溶质只有氢氧化钡</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.向</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𝐶</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点对应的溶液中滴加紫色石蕊溶液，溶液变蓝色</a:t>
                </a:r>
                <a:endParaRPr lang="en-US" altLang="zh-CN" sz="2800" dirty="0"/>
              </a:p>
            </p:txBody>
          </p:sp>
        </mc:Choice>
        <mc:Fallback xmlns="">
          <p:sp>
            <p:nvSpPr>
              <p:cNvPr id="7" name="QC_6_BD.6_4#47fc39fab.choices?htil=3&amp;vaa=1&amp;vcp=1&amp;vis=1&amp;pid=927df3fa5&amp;color=0,0,0&amp;vtp=1&amp;vaab=1&amp;bbb=1"/>
              <p:cNvSpPr>
                <a:spLocks noRot="1" noChangeAspect="1" noMove="1" noResize="1" noEditPoints="1" noAdjustHandles="1" noChangeArrowheads="1" noChangeShapeType="1" noTextEdit="1"/>
              </p:cNvSpPr>
              <p:nvPr/>
            </p:nvSpPr>
            <p:spPr>
              <a:xfrm>
                <a:off x="539496" y="3720891"/>
                <a:ext cx="8961120" cy="2496757"/>
              </a:xfrm>
              <a:prstGeom prst="rect">
                <a:avLst/>
              </a:prstGeom>
              <a:blipFill rotWithShape="1">
                <a:blip r:embed="rId5"/>
                <a:stretch>
                  <a:fillRect l="-4" t="-17" r="4" b="-2732"/>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6_BD.8_1#a26e5557d?sp=1&amp;vaa=1&amp;vcp=1&amp;vis=1&amp;pid=927df3fa5&amp;color=0,0,0&amp;vtp=1&amp;vaab=1&amp;bt=1&amp;bbb=1&amp;hb=1"/>
              <p:cNvSpPr/>
              <p:nvPr/>
            </p:nvSpPr>
            <p:spPr>
              <a:xfrm>
                <a:off x="539496" y="542004"/>
                <a:ext cx="11109960" cy="37921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某化学兴趣小组的同学在实验室进行稀氢氧化钠溶液和稀盐酸的反应，</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有同学提出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：该反应没有明显现象，如何知道它们发生了反应呢</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？于是</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他们设计了图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3所示实验进行探究。在盛有一定量</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溶液的烧杯中放置</a:t>
                </a:r>
              </a:p>
              <a:p>
                <a:pPr latinLnBrk="1">
                  <a:lnSpc>
                    <a:spcPts val="5100"/>
                  </a:lnSpc>
                </a:pP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pH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传感器和温度传感器，并滴入3滴无色酚酞溶液</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，然后开启电磁搅拌</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，用滴定管向烧杯中逐滴加入</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Y</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，计算机显示两种传感器所得的</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数据曲线如图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4和图5所示。</a:t>
                </a:r>
                <a:endParaRPr lang="en-US" altLang="zh-CN" sz="2800" dirty="0"/>
              </a:p>
            </p:txBody>
          </p:sp>
        </mc:Choice>
        <mc:Fallback xmlns="">
          <p:sp>
            <p:nvSpPr>
              <p:cNvPr id="2" name="QO_6_BD.8_1#a26e5557d?sp=1&amp;vaa=1&amp;vcp=1&amp;vis=1&amp;pid=927df3fa5&amp;color=0,0,0&amp;vtp=1&amp;vaab=1&amp;bt=1&amp;bbb=1&amp;hb=1"/>
              <p:cNvSpPr>
                <a:spLocks noRot="1" noChangeAspect="1" noMove="1" noResize="1" noEditPoints="1" noAdjustHandles="1" noChangeArrowheads="1" noChangeShapeType="1" noTextEdit="1"/>
              </p:cNvSpPr>
              <p:nvPr/>
            </p:nvSpPr>
            <p:spPr>
              <a:xfrm>
                <a:off x="539496" y="542004"/>
                <a:ext cx="11109960" cy="3792157"/>
              </a:xfrm>
              <a:prstGeom prst="rect">
                <a:avLst/>
              </a:prstGeom>
              <a:blipFill>
                <a:blip r:embed="rId3"/>
                <a:stretch>
                  <a:fillRect l="-1976" r="-3293" b="-5627"/>
                </a:stretch>
              </a:blipFill>
            </p:spPr>
            <p:txBody>
              <a:bodyPr/>
              <a:lstStyle/>
              <a:p>
                <a:r>
                  <a:rPr lang="zh-CN" altLang="en-US">
                    <a:noFill/>
                  </a:rPr>
                  <a:t> </a:t>
                </a:r>
              </a:p>
            </p:txBody>
          </p:sp>
        </mc:Fallback>
      </mc:AlternateContent>
      <p:pic>
        <p:nvPicPr>
          <p:cNvPr id="3" name="QO_6_BD.8_3#a26e5557d?iti=5&amp;htil=1&amp;vaa=1&amp;vcp=1&amp;vis=1&amp;pid=927df3fa5&amp;color=0,0,0&amp;tib=255,255,255&amp;vtp=1&amp;vaab=1&amp;bt=1" descr="preencoded.png">
            <a:extLst>
              <a:ext uri="{FF2B5EF4-FFF2-40B4-BE49-F238E27FC236}">
                <a16:creationId xmlns:a16="http://schemas.microsoft.com/office/drawing/2014/main" id="{31BD888E-2CF0-4058-BEDB-D6B24F5838C8}"/>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5204460" y="3823049"/>
            <a:ext cx="1783080" cy="200253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O_6_BD.8_4#a26e5557d?iti=6&amp;htil=1&amp;vaa=1&amp;vcp=1&amp;vis=1&amp;pid=927df3fa5&amp;color=0,0,0&amp;tib=255,255,255&amp;vtp=1&amp;vaab=1" descr="preencoded.png">
            <a:extLst>
              <a:ext uri="{FF2B5EF4-FFF2-40B4-BE49-F238E27FC236}">
                <a16:creationId xmlns:a16="http://schemas.microsoft.com/office/drawing/2014/main" id="{567E1719-363C-4EFD-B81C-61F3EBD2D153}"/>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7327346" y="3860641"/>
            <a:ext cx="2057400" cy="183794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O_6_BD.8_5#a26e5557d?iti=7&amp;htil=1&amp;vaa=1&amp;vcp=1&amp;vis=1&amp;pid=927df3fa5&amp;color=0,0,0&amp;tib=255,255,255&amp;vtp=1&amp;vaab=1" descr="preencoded.png">
            <a:extLst>
              <a:ext uri="{FF2B5EF4-FFF2-40B4-BE49-F238E27FC236}">
                <a16:creationId xmlns:a16="http://schemas.microsoft.com/office/drawing/2014/main" id="{C9FF88D0-C577-4F6E-907E-179B8CAB919C}"/>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9548481" y="3860641"/>
            <a:ext cx="2359152" cy="186537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O_6_BD.8_6#a26e5557d?iti=5&amp;htil=1&amp;vaa=1&amp;vcp=1&amp;vis=1&amp;pid=927df3fa5&amp;color=0,0,0&amp;vtp=1&amp;vaab=1&amp;bbb=1">
            <a:extLst>
              <a:ext uri="{FF2B5EF4-FFF2-40B4-BE49-F238E27FC236}">
                <a16:creationId xmlns:a16="http://schemas.microsoft.com/office/drawing/2014/main" id="{9112FE0B-F8CC-430B-A917-75BEA81DC0EB}"/>
              </a:ext>
            </a:extLst>
          </p:cNvPr>
          <p:cNvSpPr/>
          <p:nvPr/>
        </p:nvSpPr>
        <p:spPr>
          <a:xfrm>
            <a:off x="5788819" y="5952585"/>
            <a:ext cx="614362" cy="559064"/>
          </a:xfrm>
          <a:prstGeom prst="rect">
            <a:avLst/>
          </a:prstGeom>
          <a:noFill/>
        </p:spPr>
        <p:txBody>
          <a:bodyPr wrap="square" lIns="0" tIns="0" rIns="0" bIns="0" rtlCol="0" anchor="t">
            <a:spAutoFit/>
          </a:bodyPr>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图3</a:t>
            </a:r>
            <a:endParaRPr lang="en-US" altLang="zh-CN" sz="2800" dirty="0">
              <a:ea typeface="宋体" panose="02010600030101010101" pitchFamily="2" charset="-122"/>
            </a:endParaRPr>
          </a:p>
        </p:txBody>
      </p:sp>
      <p:sp>
        <p:nvSpPr>
          <p:cNvPr id="7" name="QO_6_BD.8_7#a26e5557d?iti=6&amp;htil=1&amp;vaa=1&amp;vcp=1&amp;vis=1&amp;pid=927df3fa5&amp;color=0,0,0&amp;vtp=1&amp;vaab=1&amp;bbb=1">
            <a:extLst>
              <a:ext uri="{FF2B5EF4-FFF2-40B4-BE49-F238E27FC236}">
                <a16:creationId xmlns:a16="http://schemas.microsoft.com/office/drawing/2014/main" id="{B78FF659-DC11-4B29-93F0-02D10FC0967F}"/>
              </a:ext>
            </a:extLst>
          </p:cNvPr>
          <p:cNvSpPr/>
          <p:nvPr/>
        </p:nvSpPr>
        <p:spPr>
          <a:xfrm>
            <a:off x="8048865" y="5825585"/>
            <a:ext cx="614362" cy="559064"/>
          </a:xfrm>
          <a:prstGeom prst="rect">
            <a:avLst/>
          </a:prstGeom>
          <a:noFill/>
        </p:spPr>
        <p:txBody>
          <a:bodyPr wrap="square" lIns="0" tIns="0" rIns="0" bIns="0" rtlCol="0" anchor="t">
            <a:spAutoFit/>
          </a:bodyPr>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图4</a:t>
            </a:r>
            <a:endParaRPr lang="en-US" altLang="zh-CN" sz="2800" dirty="0">
              <a:ea typeface="宋体" panose="02010600030101010101" pitchFamily="2" charset="-122"/>
            </a:endParaRPr>
          </a:p>
        </p:txBody>
      </p:sp>
      <p:sp>
        <p:nvSpPr>
          <p:cNvPr id="8" name="QO_6_BD.8_8#a26e5557d?iti=7&amp;htil=1&amp;vaa=1&amp;vcp=1&amp;vis=1&amp;pid=927df3fa5&amp;color=0,0,0&amp;vtp=1&amp;vaab=1&amp;bbb=1">
            <a:extLst>
              <a:ext uri="{FF2B5EF4-FFF2-40B4-BE49-F238E27FC236}">
                <a16:creationId xmlns:a16="http://schemas.microsoft.com/office/drawing/2014/main" id="{060B54F6-8131-4886-B688-A47297376572}"/>
              </a:ext>
            </a:extLst>
          </p:cNvPr>
          <p:cNvSpPr/>
          <p:nvPr/>
        </p:nvSpPr>
        <p:spPr>
          <a:xfrm>
            <a:off x="10420876" y="5853017"/>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图5</a:t>
            </a:r>
            <a:endParaRPr lang="en-US" altLang="zh-CN" sz="2800" dirty="0"/>
          </a:p>
        </p:txBody>
      </p:sp>
      <p:sp>
        <p:nvSpPr>
          <p:cNvPr id="9" name="QO_6_BD.8_9#a26e5557d?vaa=1&amp;vcp=1&amp;vis=1&amp;pid=927df3fa5&amp;color=0,0,0&amp;vtp=1&amp;vaab=1&amp;bbb=1">
            <a:extLst>
              <a:ext uri="{FF2B5EF4-FFF2-40B4-BE49-F238E27FC236}">
                <a16:creationId xmlns:a16="http://schemas.microsoft.com/office/drawing/2014/main" id="{869CDAC4-98F8-43D5-9D2C-D277D931A58E}"/>
              </a:ext>
            </a:extLst>
          </p:cNvPr>
          <p:cNvSpPr/>
          <p:nvPr/>
        </p:nvSpPr>
        <p:spPr>
          <a:xfrm>
            <a:off x="539496" y="4351578"/>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回答下列问题：</a:t>
            </a:r>
            <a:endParaRPr lang="en-US" altLang="zh-CN" sz="2800" dirty="0"/>
          </a:p>
        </p:txBody>
      </p:sp>
    </p:spTree>
  </p:cSld>
  <p:clrMapOvr>
    <a:masterClrMapping/>
  </p:clrMapOvr>
  <p:transition>
    <p:split dir="in"/>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7_BD.9_1#3070e1e9b?vaa=1&amp;vcp=1&amp;vis=1&amp;pid=a26e5557d&amp;color=0,0,0&amp;vtp=1&amp;vaab=1&amp;bt=1&amp;bbb=1"/>
              <p:cNvSpPr/>
              <p:nvPr/>
            </p:nvSpPr>
            <p:spPr>
              <a:xfrm>
                <a:off x="539496" y="534162"/>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（1）滴定管中的</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Y</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（2）若使用的</a:t>
                </a:r>
                <a14:m>
                  <m:oMath xmlns:m="http://schemas.openxmlformats.org/officeDocument/2006/math">
                    <m:r>
                      <m:rPr>
                        <m:sty m:val="p"/>
                      </m:rPr>
                      <a:rPr kumimoji="0" lang="en-US" altLang="zh-CN" sz="2800" b="0" i="0" u="none" strike="noStrike" kern="1200" cap="none" spc="0" normalizeH="0" baseline="0" noProof="0" dirty="0" smtClean="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NaOH</m:t>
                    </m:r>
                  </m:oMath>
                </a14:m>
                <a:r>
                  <a:rPr kumimoji="0" lang="en-US" altLang="zh-CN" sz="100" b="0" i="0" u="none" strike="noStrike" kern="0" cap="none" spc="-99900" normalizeH="0" baseline="0" noProof="0" dirty="0">
                    <a:ln>
                      <a:noFill/>
                    </a:ln>
                    <a:solidFill>
                      <a:srgbClr val="FFFFFF"/>
                    </a:solidFill>
                    <a:effectLst/>
                    <a:uLnTx/>
                    <a:uFillTx/>
                    <a:latin typeface="Times New Roman" panose="02020603050405020304" pitchFamily="34" charset="0"/>
                    <a:ea typeface="宋体" panose="02010600030101010101" pitchFamily="2" charset="-122"/>
                    <a:cs typeface="Times New Roman" panose="02020603050405020304"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溶液已经变质</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，则实验时还可观察到的现象是</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2" name="QB_7_BD.9_1#3070e1e9b?vaa=1&amp;vcp=1&amp;vis=1&amp;pid=a26e5557d&amp;color=0,0,0&amp;vtp=1&amp;vaab=1&amp;bt=1&amp;bbb=1"/>
              <p:cNvSpPr>
                <a:spLocks noRot="1" noChangeAspect="1" noMove="1" noResize="1" noEditPoints="1" noAdjustHandles="1" noChangeArrowheads="1" noChangeShapeType="1" noTextEdit="1"/>
              </p:cNvSpPr>
              <p:nvPr/>
            </p:nvSpPr>
            <p:spPr>
              <a:xfrm>
                <a:off x="539496" y="534162"/>
                <a:ext cx="11109960" cy="1849057"/>
              </a:xfrm>
              <a:prstGeom prst="rect">
                <a:avLst/>
              </a:prstGeom>
              <a:blipFill>
                <a:blip r:embed="rId3"/>
                <a:stretch>
                  <a:fillRect l="-1976" b="-10231"/>
                </a:stretch>
              </a:blipFill>
            </p:spPr>
            <p:txBody>
              <a:bodyPr/>
              <a:lstStyle/>
              <a:p>
                <a:r>
                  <a:rPr lang="zh-CN" altLang="en-US">
                    <a:noFill/>
                  </a:rPr>
                  <a:t> </a:t>
                </a:r>
              </a:p>
            </p:txBody>
          </p:sp>
        </mc:Fallback>
      </mc:AlternateContent>
      <p:sp>
        <p:nvSpPr>
          <p:cNvPr id="3" name="QB_7_AN.1_1#3070e1e9b.blank?vaa=1&amp;vcp=1&amp;vis=1&amp;pid=a26e5557d&amp;color=0,0,0&amp;vpa=3&amp;vtp=1&amp;vaab=1&amp;bbb=1"/>
          <p:cNvSpPr/>
          <p:nvPr/>
        </p:nvSpPr>
        <p:spPr>
          <a:xfrm>
            <a:off x="4486815" y="503682"/>
            <a:ext cx="2747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稀氢氧化钠溶液</a:t>
            </a:r>
            <a:endParaRPr lang="en-US" altLang="zh-CN" sz="2800" dirty="0">
              <a:solidFill>
                <a:srgbClr val="FF0000"/>
              </a:solidFill>
            </a:endParaRPr>
          </a:p>
        </p:txBody>
      </p:sp>
      <p:sp>
        <p:nvSpPr>
          <p:cNvPr id="5" name="QB_7_AN.2_1#3070e1e9b.blank?vaa=1&amp;vcp=1&amp;vis=1&amp;pid=a26e5557d&amp;color=0,0,0&amp;vpa=4&amp;vtp=1&amp;vaab=1&amp;bbb=1"/>
          <p:cNvSpPr/>
          <p:nvPr/>
        </p:nvSpPr>
        <p:spPr>
          <a:xfrm>
            <a:off x="638715" y="1778127"/>
            <a:ext cx="31035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溶液中有气泡产生</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6" name="QB_7_BD.13_1#b49a6d2b8?vaa=1&amp;vcp=1&amp;vis=1&amp;pid=a26e5557d&amp;color=0,0,0&amp;vtp=1&amp;vaab=1&amp;bbb=1&amp;hb=1"/>
              <p:cNvSpPr/>
              <p:nvPr/>
            </p:nvSpPr>
            <p:spPr>
              <a:xfrm>
                <a:off x="539496" y="2389378"/>
                <a:ext cx="11109960" cy="2566444"/>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（3）图4中</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𝑎</m:t>
                    </m:r>
                  </m:oMath>
                </a14:m>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点对应的溶液显</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（填“酸”或“碱”）性；加入</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20 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mL</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Y</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p>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溶液时，烧杯内溶液中的离子有</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。由图5可知，该反</a:t>
                </a: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应为</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填“吸热”或</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“放热”）反应。</a:t>
                </a:r>
                <a:endParaRPr lang="en-US" altLang="zh-CN" sz="2800" dirty="0">
                  <a:solidFill>
                    <a:srgbClr val="000000"/>
                  </a:solidFill>
                </a:endParaRPr>
              </a:p>
            </p:txBody>
          </p:sp>
        </mc:Choice>
        <mc:Fallback xmlns="">
          <p:sp>
            <p:nvSpPr>
              <p:cNvPr id="6" name="QB_7_BD.13_1#b49a6d2b8?vaa=1&amp;vcp=1&amp;vis=1&amp;pid=a26e5557d&amp;color=0,0,0&amp;vtp=1&amp;vaab=1&amp;bbb=1&amp;hb=1"/>
              <p:cNvSpPr>
                <a:spLocks noRot="1" noChangeAspect="1" noMove="1" noResize="1" noEditPoints="1" noAdjustHandles="1" noChangeArrowheads="1" noChangeShapeType="1" noTextEdit="1"/>
              </p:cNvSpPr>
              <p:nvPr/>
            </p:nvSpPr>
            <p:spPr>
              <a:xfrm>
                <a:off x="539496" y="2389378"/>
                <a:ext cx="11109960" cy="2566444"/>
              </a:xfrm>
              <a:prstGeom prst="rect">
                <a:avLst/>
              </a:prstGeom>
              <a:blipFill>
                <a:blip r:embed="rId4"/>
                <a:stretch>
                  <a:fillRect l="-1976" b="-4513"/>
                </a:stretch>
              </a:blipFill>
            </p:spPr>
            <p:txBody>
              <a:bodyPr/>
              <a:lstStyle/>
              <a:p>
                <a:r>
                  <a:rPr lang="zh-CN" altLang="en-US">
                    <a:noFill/>
                  </a:rPr>
                  <a:t> </a:t>
                </a:r>
              </a:p>
            </p:txBody>
          </p:sp>
        </mc:Fallback>
      </mc:AlternateContent>
      <p:sp>
        <p:nvSpPr>
          <p:cNvPr id="7" name="QB_7_AN.3_1#b49a6d2b8.blank?vaa=1&amp;vcp=1&amp;vis=1&amp;pid=a26e5557d&amp;color=0,0,0&amp;vpa=5&amp;vtp=1&amp;vaab=1"/>
          <p:cNvSpPr/>
          <p:nvPr/>
        </p:nvSpPr>
        <p:spPr>
          <a:xfrm>
            <a:off x="5201952" y="2358898"/>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酸</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8" name="QB_7_AN.4_1#b49a6d2b8.blank?vaa=1&amp;vcp=1&amp;vis=1&amp;pid=a26e5557d&amp;color=0,0,0&amp;vpa=6&amp;vtp=1&amp;vaab=1&amp;bbb=1"/>
              <p:cNvSpPr/>
              <p:nvPr/>
            </p:nvSpPr>
            <p:spPr>
              <a:xfrm>
                <a:off x="5592508" y="3118358"/>
                <a:ext cx="2701862" cy="418529"/>
              </a:xfrm>
              <a:prstGeom prst="rect">
                <a:avLst/>
              </a:prstGeom>
              <a:noFill/>
            </p:spPr>
            <p:txBody>
              <a:bodyPr wrap="none" lIns="0" tIns="0" rIns="0" bIns="0" rtlCol="0" anchor="t"/>
              <a:lstStyle/>
              <a:p>
                <a:pPr algn="ctr" latinLnBrk="1">
                  <a:lnSpc>
                    <a:spcPts val="3600"/>
                  </a:lnSpc>
                </a:pPr>
                <a14:m>
                  <m:oMath xmlns:m="http://schemas.openxmlformats.org/officeDocument/2006/math">
                    <m:sSup>
                      <m:sSup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p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Na</m:t>
                        </m:r>
                      </m:e>
                      <m: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up>
                    </m:sSup>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p>
                      <m:sSup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p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Cl</m:t>
                        </m:r>
                      </m:e>
                      <m: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up>
                    </m:sSup>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p>
                      <m:sSup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p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OH</m:t>
                        </m:r>
                      </m:e>
                      <m: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up>
                    </m:sSup>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8" name="QB_7_AN.4_1#b49a6d2b8.blank?vaa=1&amp;vcp=1&amp;vis=1&amp;pid=a26e5557d&amp;color=0,0,0&amp;vpa=6&amp;vtp=1&amp;vaab=1&amp;bbb=1"/>
              <p:cNvSpPr>
                <a:spLocks noRot="1" noChangeAspect="1" noMove="1" noResize="1" noEditPoints="1" noAdjustHandles="1" noChangeArrowheads="1" noChangeShapeType="1" noTextEdit="1"/>
              </p:cNvSpPr>
              <p:nvPr/>
            </p:nvSpPr>
            <p:spPr>
              <a:xfrm>
                <a:off x="5592508" y="3118358"/>
                <a:ext cx="2701862" cy="418529"/>
              </a:xfrm>
              <a:prstGeom prst="rect">
                <a:avLst/>
              </a:prstGeom>
              <a:blipFill>
                <a:blip r:embed="rId5"/>
                <a:stretch>
                  <a:fillRect t="-32353" b="-48529"/>
                </a:stretch>
              </a:blipFill>
            </p:spPr>
            <p:txBody>
              <a:bodyPr/>
              <a:lstStyle/>
              <a:p>
                <a:r>
                  <a:rPr lang="zh-CN" altLang="en-US">
                    <a:noFill/>
                  </a:rPr>
                  <a:t> </a:t>
                </a:r>
              </a:p>
            </p:txBody>
          </p:sp>
        </mc:Fallback>
      </mc:AlternateContent>
      <p:sp>
        <p:nvSpPr>
          <p:cNvPr id="9" name="QB_7_AN.5_1#b49a6d2b8.blank?vaa=1&amp;vcp=1&amp;vis=1&amp;pid=a26e5557d&amp;color=0,0,0&amp;vpa=7&amp;vtp=1&amp;vaab=1&amp;bbb=1"/>
          <p:cNvSpPr/>
          <p:nvPr/>
        </p:nvSpPr>
        <p:spPr>
          <a:xfrm>
            <a:off x="1438815" y="3633343"/>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放热</a:t>
            </a:r>
            <a:endParaRPr lang="en-US" altLang="zh-CN" sz="2800" dirty="0">
              <a:solidFill>
                <a:srgbClr val="FF0000"/>
              </a:solidFill>
            </a:endParaRPr>
          </a:p>
        </p:txBody>
      </p:sp>
      <p:pic>
        <p:nvPicPr>
          <p:cNvPr id="12" name="QO_6_BD.8_3#a26e5557d?iti=5&amp;htil=1&amp;vaa=1&amp;vcp=1&amp;vis=1&amp;pid=927df3fa5&amp;color=0,0,0&amp;tib=255,255,255&amp;vtp=1&amp;vaab=1&amp;bt=1" descr="preencoded.png">
            <a:extLst>
              <a:ext uri="{FF2B5EF4-FFF2-40B4-BE49-F238E27FC236}">
                <a16:creationId xmlns:a16="http://schemas.microsoft.com/office/drawing/2014/main" id="{21069261-8FC3-49FB-AF33-BED8777BBE04}"/>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5204460" y="3823049"/>
            <a:ext cx="1783080" cy="200253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13" name="QO_6_BD.8_4#a26e5557d?iti=6&amp;htil=1&amp;vaa=1&amp;vcp=1&amp;vis=1&amp;pid=927df3fa5&amp;color=0,0,0&amp;tib=255,255,255&amp;vtp=1&amp;vaab=1" descr="preencoded.png">
            <a:extLst>
              <a:ext uri="{FF2B5EF4-FFF2-40B4-BE49-F238E27FC236}">
                <a16:creationId xmlns:a16="http://schemas.microsoft.com/office/drawing/2014/main" id="{B8B29F9C-25DE-4F27-94B9-85015E24CCAB}"/>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7327346" y="3860641"/>
            <a:ext cx="2057400" cy="183794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14" name="QO_6_BD.8_5#a26e5557d?iti=7&amp;htil=1&amp;vaa=1&amp;vcp=1&amp;vis=1&amp;pid=927df3fa5&amp;color=0,0,0&amp;tib=255,255,255&amp;vtp=1&amp;vaab=1" descr="preencoded.png">
            <a:extLst>
              <a:ext uri="{FF2B5EF4-FFF2-40B4-BE49-F238E27FC236}">
                <a16:creationId xmlns:a16="http://schemas.microsoft.com/office/drawing/2014/main" id="{00B13F4D-DF45-4178-8B35-1CC7065687B7}"/>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9548481" y="3860641"/>
            <a:ext cx="2359152" cy="186537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15" name="QO_6_BD.8_6#a26e5557d?iti=5&amp;htil=1&amp;vaa=1&amp;vcp=1&amp;vis=1&amp;pid=927df3fa5&amp;color=0,0,0&amp;vtp=1&amp;vaab=1&amp;bbb=1">
            <a:extLst>
              <a:ext uri="{FF2B5EF4-FFF2-40B4-BE49-F238E27FC236}">
                <a16:creationId xmlns:a16="http://schemas.microsoft.com/office/drawing/2014/main" id="{4DF14397-3ACA-46E3-A4FA-FEB6DDF084DB}"/>
              </a:ext>
            </a:extLst>
          </p:cNvPr>
          <p:cNvSpPr/>
          <p:nvPr/>
        </p:nvSpPr>
        <p:spPr>
          <a:xfrm>
            <a:off x="5788819" y="5952585"/>
            <a:ext cx="614362" cy="559064"/>
          </a:xfrm>
          <a:prstGeom prst="rect">
            <a:avLst/>
          </a:prstGeom>
          <a:noFill/>
        </p:spPr>
        <p:txBody>
          <a:bodyPr wrap="square" lIns="0" tIns="0" rIns="0" bIns="0" rtlCol="0" anchor="t">
            <a:spAutoFit/>
          </a:bodyPr>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图3</a:t>
            </a:r>
            <a:endParaRPr lang="en-US" altLang="zh-CN" sz="2800" dirty="0">
              <a:ea typeface="宋体" panose="02010600030101010101" pitchFamily="2" charset="-122"/>
            </a:endParaRPr>
          </a:p>
        </p:txBody>
      </p:sp>
      <p:sp>
        <p:nvSpPr>
          <p:cNvPr id="16" name="QO_6_BD.8_7#a26e5557d?iti=6&amp;htil=1&amp;vaa=1&amp;vcp=1&amp;vis=1&amp;pid=927df3fa5&amp;color=0,0,0&amp;vtp=1&amp;vaab=1&amp;bbb=1">
            <a:extLst>
              <a:ext uri="{FF2B5EF4-FFF2-40B4-BE49-F238E27FC236}">
                <a16:creationId xmlns:a16="http://schemas.microsoft.com/office/drawing/2014/main" id="{7DF26AA1-B970-473B-870F-61CDD1395D8E}"/>
              </a:ext>
            </a:extLst>
          </p:cNvPr>
          <p:cNvSpPr/>
          <p:nvPr/>
        </p:nvSpPr>
        <p:spPr>
          <a:xfrm>
            <a:off x="8048865" y="5825585"/>
            <a:ext cx="614362" cy="559064"/>
          </a:xfrm>
          <a:prstGeom prst="rect">
            <a:avLst/>
          </a:prstGeom>
          <a:noFill/>
        </p:spPr>
        <p:txBody>
          <a:bodyPr wrap="square" lIns="0" tIns="0" rIns="0" bIns="0" rtlCol="0" anchor="t">
            <a:spAutoFit/>
          </a:bodyPr>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图4</a:t>
            </a:r>
            <a:endParaRPr lang="en-US" altLang="zh-CN" sz="2800" dirty="0">
              <a:ea typeface="宋体" panose="02010600030101010101" pitchFamily="2" charset="-122"/>
            </a:endParaRPr>
          </a:p>
        </p:txBody>
      </p:sp>
      <p:sp>
        <p:nvSpPr>
          <p:cNvPr id="17" name="QO_6_BD.8_8#a26e5557d?iti=7&amp;htil=1&amp;vaa=1&amp;vcp=1&amp;vis=1&amp;pid=927df3fa5&amp;color=0,0,0&amp;vtp=1&amp;vaab=1&amp;bbb=1">
            <a:extLst>
              <a:ext uri="{FF2B5EF4-FFF2-40B4-BE49-F238E27FC236}">
                <a16:creationId xmlns:a16="http://schemas.microsoft.com/office/drawing/2014/main" id="{CBD57277-43F1-40CA-AE59-C091B224280F}"/>
              </a:ext>
            </a:extLst>
          </p:cNvPr>
          <p:cNvSpPr/>
          <p:nvPr/>
        </p:nvSpPr>
        <p:spPr>
          <a:xfrm>
            <a:off x="10420876" y="5853017"/>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图5</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8">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9">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P spid="7" grpId="0" build="p" animBg="1"/>
      <p:bldP spid="8" grpId="0" build="p" animBg="1"/>
      <p:bldP spid="9"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17_1#3b33b1eac?vaa=1&amp;vcp=1&amp;vis=1&amp;pid=a26e5557d&amp;color=0,0,0&amp;vtp=1&amp;vaab=1&amp;bbb=1&amp;hb=1">
            <a:extLst>
              <a:ext uri="{FF2B5EF4-FFF2-40B4-BE49-F238E27FC236}">
                <a16:creationId xmlns:a16="http://schemas.microsoft.com/office/drawing/2014/main" id="{CC472580-9D84-4599-908D-CF3854BFF6F8}"/>
              </a:ext>
            </a:extLst>
          </p:cNvPr>
          <p:cNvSpPr/>
          <p:nvPr/>
        </p:nvSpPr>
        <p:spPr>
          <a:xfrm>
            <a:off x="539496" y="544766"/>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（4）从微观视角分析</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，酸碱中和反应的实质是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3" name="QB_7_AN.18_1#3b33b1eac.blank?vaa=1&amp;vcp=1&amp;vis=1&amp;pid=a26e5557d&amp;color=0,0,0&amp;vpa=8&amp;vtp=1&amp;vaab=1&amp;bbb=1&amp;hb=1">
                <a:extLst>
                  <a:ext uri="{FF2B5EF4-FFF2-40B4-BE49-F238E27FC236}">
                    <a16:creationId xmlns:a16="http://schemas.microsoft.com/office/drawing/2014/main" id="{31ECFE48-B242-4D59-BC3D-243E3C661557}"/>
                  </a:ext>
                </a:extLst>
              </p:cNvPr>
              <p:cNvSpPr/>
              <p:nvPr/>
            </p:nvSpPr>
            <p:spPr>
              <a:xfrm>
                <a:off x="539496" y="506666"/>
                <a:ext cx="11109960" cy="1220407"/>
              </a:xfrm>
              <a:prstGeom prst="rect">
                <a:avLst/>
              </a:prstGeom>
              <a:noFill/>
            </p:spPr>
            <p:txBody>
              <a:bodyPr wrap="square" lIns="0" tIns="0" rIns="0" bIns="0" rtlCol="0" anchor="t"/>
              <a:lstStyle/>
              <a:p>
                <a:pPr latinLnBrk="1">
                  <a:lnSpc>
                    <a:spcPts val="5095"/>
                  </a:lnSpc>
                </a:pPr>
                <a:r>
                  <a:rPr lang="en-US" altLang="zh-CN" sz="2800" b="0" i="0" kern="0" dirty="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14:m>
                  <m:oMath xmlns:m="http://schemas.openxmlformats.org/officeDocument/2006/math">
                    <m:sSup>
                      <m:sSup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p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up>
                    </m:sSup>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sSup>
                      <m:sSup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p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OH</m:t>
                        </m:r>
                      </m:e>
                      <m: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up>
                    </m:sSup>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结合生成水分子</a:t>
                </a:r>
                <a:endParaRPr lang="en-US" altLang="zh-CN" sz="100" dirty="0">
                  <a:solidFill>
                    <a:srgbClr val="FF0000"/>
                  </a:solidFill>
                </a:endParaRPr>
              </a:p>
            </p:txBody>
          </p:sp>
        </mc:Choice>
        <mc:Fallback xmlns="">
          <p:sp>
            <p:nvSpPr>
              <p:cNvPr id="3" name="QB_7_AN.18_1#3b33b1eac.blank?vaa=1&amp;vcp=1&amp;vis=1&amp;pid=a26e5557d&amp;color=0,0,0&amp;vpa=8&amp;vtp=1&amp;vaab=1&amp;bbb=1&amp;hb=1">
                <a:extLst>
                  <a:ext uri="{FF2B5EF4-FFF2-40B4-BE49-F238E27FC236}">
                    <a16:creationId xmlns:a16="http://schemas.microsoft.com/office/drawing/2014/main" id="{31ECFE48-B242-4D59-BC3D-243E3C661557}"/>
                  </a:ext>
                </a:extLst>
              </p:cNvPr>
              <p:cNvSpPr>
                <a:spLocks noRot="1" noChangeAspect="1" noMove="1" noResize="1" noEditPoints="1" noAdjustHandles="1" noChangeArrowheads="1" noChangeShapeType="1" noTextEdit="1"/>
              </p:cNvSpPr>
              <p:nvPr/>
            </p:nvSpPr>
            <p:spPr>
              <a:xfrm>
                <a:off x="539496" y="506666"/>
                <a:ext cx="11109960" cy="1220407"/>
              </a:xfrm>
              <a:prstGeom prst="rect">
                <a:avLst/>
              </a:prstGeom>
              <a:blipFill>
                <a:blip r:embed="rId2"/>
                <a:stretch>
                  <a:fillRect l="-1976" r="-1756" b="-1600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058910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7e92037b2?vcp=1&amp;pid=347cd6ba7&amp;color=146,208,8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考点2</a:t>
            </a:r>
            <a:r>
              <a:rPr lang="en-US" altLang="zh-CN" sz="3200" b="1" i="0" dirty="0">
                <a:solidFill>
                  <a:srgbClr val="92D050"/>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金属和酸反应的变化曲线</a:t>
            </a:r>
            <a:endParaRPr lang="en-US" altLang="zh-CN" sz="3200" dirty="0"/>
          </a:p>
        </p:txBody>
      </p:sp>
      <mc:AlternateContent xmlns:mc="http://schemas.openxmlformats.org/markup-compatibility/2006" xmlns:a14="http://schemas.microsoft.com/office/drawing/2010/main">
        <mc:Choice Requires="a14">
          <p:sp>
            <p:nvSpPr>
              <p:cNvPr id="3" name="QC_5_BD.19_1#31e946bc6?vaa=1&amp;vcp=1&amp;vis=1&amp;pid=7e92037b2&amp;color=0,0,0&amp;vtp=1&amp;vaab=1&amp;bbb=1&amp;hb=1"/>
              <p:cNvSpPr/>
              <p:nvPr/>
            </p:nvSpPr>
            <p:spPr>
              <a:xfrm>
                <a:off x="539496" y="1263495"/>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典型例题2</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（2023·广西·中考）向三个烧杯中分别放入足量的</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Mg</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Al</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100"/>
                  </a:lnSpc>
                </a:pP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粉末，同时加入溶质质量分数相同的</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稀盐酸，充分反应</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有关反应图像错误的是(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C_5_BD.19_1#31e946bc6?vaa=1&amp;vcp=1&amp;vis=1&amp;pid=7e92037b2&amp;color=0,0,0&amp;vtp=1&amp;vaab=1&amp;bbb=1&amp;hb=1"/>
              <p:cNvSpPr>
                <a:spLocks noRot="1" noChangeAspect="1" noMove="1" noResize="1" noEditPoints="1" noAdjustHandles="1" noChangeArrowheads="1" noChangeShapeType="1" noTextEdit="1"/>
              </p:cNvSpPr>
              <p:nvPr/>
            </p:nvSpPr>
            <p:spPr>
              <a:xfrm>
                <a:off x="539496" y="1263495"/>
                <a:ext cx="11109960" cy="1849057"/>
              </a:xfrm>
              <a:prstGeom prst="rect">
                <a:avLst/>
              </a:prstGeom>
              <a:blipFill rotWithShape="1">
                <a:blip r:embed="rId3"/>
                <a:stretch>
                  <a:fillRect l="-3" t="-26" r="3" b="-3686"/>
                </a:stretch>
              </a:blipFill>
            </p:spPr>
            <p:txBody>
              <a:bodyPr/>
              <a:lstStyle/>
              <a:p>
                <a:r>
                  <a:rPr lang="zh-CN" altLang="en-US">
                    <a:noFill/>
                  </a:rPr>
                  <a:t> </a:t>
                </a:r>
              </a:p>
            </p:txBody>
          </p:sp>
        </mc:Fallback>
      </mc:AlternateContent>
      <p:sp>
        <p:nvSpPr>
          <p:cNvPr id="5" name="QC_5_BD.19_2#31e946bc6.choices?vaa=1&amp;vcp=1&amp;vis=1&amp;pid=7e92037b2&amp;color=0,0,0&amp;vtp=1&amp;vaab=1&amp;bbb=1"/>
          <p:cNvSpPr/>
          <p:nvPr/>
        </p:nvSpPr>
        <p:spPr>
          <a:xfrm>
            <a:off x="539496" y="3115101"/>
            <a:ext cx="11109960" cy="1925574"/>
          </a:xfrm>
          <a:prstGeom prst="rect">
            <a:avLst/>
          </a:prstGeom>
          <a:noFill/>
        </p:spPr>
        <p:txBody>
          <a:bodyPr wrap="none" lIns="0" tIns="0" rIns="0" bIns="0" rtlCol="0" anchor="t"/>
          <a:lstStyle/>
          <a:p>
            <a:pPr latinLnBrk="1">
              <a:lnSpc>
                <a:spcPts val="17200"/>
              </a:lnSpc>
              <a:tabLst>
                <a:tab pos="2774315" algn="l"/>
                <a:tab pos="5802630" algn="l"/>
                <a:tab pos="8665845"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965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965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965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965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endParaRPr lang="en-US" altLang="zh-CN" sz="900" dirty="0">
              <a:latin typeface="宋体" panose="02010600030101010101" pitchFamily="2" charset="-122"/>
            </a:endParaRPr>
          </a:p>
        </p:txBody>
      </p:sp>
      <p:pic>
        <p:nvPicPr>
          <p:cNvPr id="6" name="QC_5_BD.19_2#31e946bc6.choice_image?vaa=1&amp;vcp=1&amp;vis=1&amp;pid=7e92037b2&amp;color=0,0,0&amp;tib=255,255,255&amp;iip=1&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95890" y="3118340"/>
            <a:ext cx="2093976" cy="193852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7" name="QC_5_BD.19_2#31e946bc6.choice_image?vaa=1&amp;vcp=1&amp;vis=1&amp;pid=7e92037b2&amp;color=0,0,0&amp;tib=255,255,255&amp;iip=2&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3664427" y="3118340"/>
            <a:ext cx="2350008" cy="193852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8" name="QC_5_BD.19_2#31e946bc6.choice_image?vaa=1&amp;vcp=1&amp;vis=1&amp;pid=7e92037b2&amp;color=0,0,0&amp;tib=255,255,255&amp;iip=3&amp;vtp=1&amp;vaab=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6684741" y="3118340"/>
            <a:ext cx="2194560" cy="193852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9" name="QC_5_BD.19_2#31e946bc6.choice_image?vaa=1&amp;vcp=1&amp;vis=1&amp;pid=7e92037b2&amp;color=0,0,0&amp;tib=255,255,255&amp;iip=4&amp;vtp=1&amp;vaab=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9554877" y="3136628"/>
            <a:ext cx="1993392" cy="192024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AS.1_1#31e946bc6?vaa=1&amp;vcp=1&amp;vis=1&amp;pid=7e92037b2&amp;color=0,0,0&amp;vtp=1&amp;vaab=1&amp;bt=1&amp;bbb=1&amp;hb=1"/>
              <p:cNvSpPr/>
              <p:nvPr/>
            </p:nvSpPr>
            <p:spPr>
              <a:xfrm>
                <a:off x="539496" y="554400"/>
                <a:ext cx="11109960" cy="50875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向三个烧杯中分别放入足量的</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Al</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粉末，同时加入溶</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质质量分数相同的</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稀盐酸，由</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HCl</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MgCl</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d>
                      <m:dPr>
                        <m:begChr m:val=""/>
                        <m:endChr m:val=""/>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100"/>
                  </a:lnSpc>
                </a:pPr>
                <a14:m>
                  <m:oMath xmlns:m="http://schemas.openxmlformats.org/officeDocument/2006/math">
                    <m:d>
                      <m:dPr>
                        <m:begChr m:val=""/>
                        <m:endChr m:val=""/>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Al</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+6</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HCl</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AlCl</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oMath>
                </a14:m>
                <a:r>
                  <a:rPr lang="en-US" altLang="zh-CN" sz="2800"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d>
                      <m:dPr>
                        <m:begChr m:val=""/>
                        <m:endChr m:val=""/>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HCl</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FeCl</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可知，等质</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量、等溶质质量分数的稀盐酸充分反应消耗金属的质量由大到小的顺序</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为</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Al</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且生成的氢气质量相同，故对应溶液增加的质量由大到</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小的顺序为</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Al</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；因金属活动性由强到弱的顺序为</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Al</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Fe</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故镁与稀盐酸反应的速率最大，完全反应所需的时间最短，铝次之，所</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需时间最长的是铁</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C_5_AS.1_1#31e946bc6?vaa=1&amp;vcp=1&amp;vis=1&amp;pid=7e92037b2&amp;color=0,0,0&amp;vtp=1&amp;vaab=1&amp;bt=1&amp;bbb=1&amp;hb=1"/>
              <p:cNvSpPr>
                <a:spLocks noRot="1" noChangeAspect="1" noMove="1" noResize="1" noEditPoints="1" noAdjustHandles="1" noChangeArrowheads="1" noChangeShapeType="1" noTextEdit="1"/>
              </p:cNvSpPr>
              <p:nvPr/>
            </p:nvSpPr>
            <p:spPr>
              <a:xfrm>
                <a:off x="539496" y="554400"/>
                <a:ext cx="11109960" cy="5087557"/>
              </a:xfrm>
              <a:prstGeom prst="rect">
                <a:avLst/>
              </a:prstGeom>
              <a:blipFill rotWithShape="1">
                <a:blip r:embed="rId3"/>
                <a:stretch>
                  <a:fillRect l="-3" t="-1" r="-1334" b="-1348"/>
                </a:stretch>
              </a:blipFill>
            </p:spPr>
            <p:txBody>
              <a:bodyPr/>
              <a:lstStyle/>
              <a:p>
                <a:r>
                  <a:rPr lang="zh-CN" altLang="en-US">
                    <a:noFill/>
                  </a:rPr>
                  <a:t> </a:t>
                </a:r>
              </a:p>
            </p:txBody>
          </p:sp>
        </mc:Fallback>
      </mc:AlternateContent>
      <p:sp>
        <p:nvSpPr>
          <p:cNvPr id="3" name="QC_5_AN.2_1#31e946bc6?vaa=1&amp;vcp=1&amp;vis=1&amp;pid=7e92037b2&amp;color=0,0,0&amp;vtp=1&amp;vaab=1&amp;bbb=1"/>
          <p:cNvSpPr/>
          <p:nvPr/>
        </p:nvSpPr>
        <p:spPr>
          <a:xfrm>
            <a:off x="539496" y="5679866"/>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1_1#31e946bc6?vaa=1&amp;vcp=1&amp;vis=1&amp;pid=7e92037b2&amp;color=0,0,0&amp;vtp=1&amp;vaab=1&amp;bt=1&amp;bbb=1"/>
          <p:cNvSpPr/>
          <p:nvPr/>
        </p:nvSpPr>
        <p:spPr>
          <a:xfrm>
            <a:off x="539496" y="1120108"/>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思维点拨</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金属与酸反应有关量的变化规律如下</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横坐标为反应时间</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graphicFrame>
        <p:nvGraphicFramePr>
          <p:cNvPr id="16" name="QC_5_EX.1_1#31e946bc6?colgroup=5,6,17&amp;vaa=1&amp;vcp=1&amp;vis=1&amp;pid=7e92037b2&amp;color=0,0,0&amp;vtp=1&amp;vaab=1&amp;bbb=1&amp;hb=1"/>
          <p:cNvGraphicFramePr>
            <a:graphicFrameLocks noGrp="1"/>
          </p:cNvGraphicFramePr>
          <p:nvPr/>
        </p:nvGraphicFramePr>
        <p:xfrm>
          <a:off x="539496" y="3097752"/>
          <a:ext cx="11091672" cy="2614740"/>
        </p:xfrm>
        <a:graphic>
          <a:graphicData uri="http://schemas.openxmlformats.org/drawingml/2006/table">
            <a:tbl>
              <a:tblPr/>
              <a:tblGrid>
                <a:gridCol w="2176272">
                  <a:extLst>
                    <a:ext uri="{9D8B030D-6E8A-4147-A177-3AD203B41FA5}">
                      <a16:colId xmlns:a16="http://schemas.microsoft.com/office/drawing/2014/main" val="20000"/>
                    </a:ext>
                  </a:extLst>
                </a:gridCol>
                <a:gridCol w="2523744">
                  <a:extLst>
                    <a:ext uri="{9D8B030D-6E8A-4147-A177-3AD203B41FA5}">
                      <a16:colId xmlns:a16="http://schemas.microsoft.com/office/drawing/2014/main" val="20001"/>
                    </a:ext>
                  </a:extLst>
                </a:gridCol>
                <a:gridCol w="6391656">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反应情况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075180">
                <a:tc>
                  <a:txBody>
                    <a:bodyPr/>
                    <a:lstStyle/>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足量的金属</a:t>
                      </a:r>
                    </a:p>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与等量的酸</a:t>
                      </a:r>
                    </a:p>
                    <a:p>
                      <a:pPr marL="0" lvl="0" indent="0"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16300"/>
                        </a:lnSpc>
                      </a:pPr>
                      <a:r>
                        <a:rPr lang="en-US" altLang="zh-CN" sz="915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_</a:t>
                      </a:r>
                      <a:r>
                        <a:rPr lang="en-US" altLang="zh-CN" sz="900" b="0" i="0" kern="0" spc="0">
                          <a:solidFill>
                            <a:srgbClr val="FFFFFF"/>
                          </a:solidFill>
                          <a:latin typeface="宋体" panose="02010600030101010101" pitchFamily="2" charset="-122"/>
                          <a:ea typeface="宋体" panose="02010600030101010101" pitchFamily="2" charset="-122"/>
                          <a:cs typeface="Times New Roman" panose="02020603050405020304" pitchFamily="34" charset="-120"/>
                        </a:rPr>
                        <a:t>_____________________________________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金属足量</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酸不足时</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生成氢气的质量</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由酸的量来决定</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即生成氢气的质量相</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等</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但活动性较强的金属反应速率更大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4" name="QC_5_EX.1_1#31e946bc6.table_image?tii=5&amp;vaa=1&amp;vcp=1&amp;vis=1&amp;pid=7e92037b2&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971800" y="3755930"/>
            <a:ext cx="2011680" cy="183794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499"/>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7" name="QC_5_EX.1_1#31e946bc6?colgroup=5,6,17&amp;vaa=1&amp;vcp=1&amp;vis=1&amp;pid=7e92037b2&amp;color=0,0,0&amp;mp=1&amp;vtp=1&amp;vaab=1&amp;bt=1&amp;bbb=1&amp;hb=1"/>
              <p:cNvGraphicFramePr>
                <a:graphicFrameLocks noGrp="1"/>
              </p:cNvGraphicFramePr>
              <p:nvPr/>
            </p:nvGraphicFramePr>
            <p:xfrm>
              <a:off x="539496" y="2094452"/>
              <a:ext cx="11091672" cy="3373692"/>
            </p:xfrm>
            <a:graphic>
              <a:graphicData uri="http://schemas.openxmlformats.org/drawingml/2006/table">
                <a:tbl>
                  <a:tblPr/>
                  <a:tblGrid>
                    <a:gridCol w="2176272">
                      <a:extLst>
                        <a:ext uri="{9D8B030D-6E8A-4147-A177-3AD203B41FA5}">
                          <a16:colId xmlns:a16="http://schemas.microsoft.com/office/drawing/2014/main" val="20000"/>
                        </a:ext>
                      </a:extLst>
                    </a:gridCol>
                    <a:gridCol w="2523744">
                      <a:extLst>
                        <a:ext uri="{9D8B030D-6E8A-4147-A177-3AD203B41FA5}">
                          <a16:colId xmlns:a16="http://schemas.microsoft.com/office/drawing/2014/main" val="20001"/>
                        </a:ext>
                      </a:extLst>
                    </a:gridCol>
                    <a:gridCol w="6391656">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反应情况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834132">
                    <a:tc>
                      <a:txBody>
                        <a:bodyPr/>
                        <a:lstStyle/>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等质量的金</a:t>
                          </a:r>
                        </a:p>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属与足量的</a:t>
                          </a:r>
                        </a:p>
                        <a:p>
                          <a:pPr marL="0" lvl="0" indent="0"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酸反应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16200"/>
                            </a:lnSpc>
                          </a:pPr>
                          <a:r>
                            <a:rPr lang="en-US" altLang="zh-CN" sz="905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_</a:t>
                          </a:r>
                          <a:r>
                            <a:rPr lang="en-US" altLang="zh-CN" sz="900" b="0" i="0" kern="0" spc="0">
                              <a:solidFill>
                                <a:srgbClr val="FFFFFF"/>
                              </a:solidFill>
                              <a:latin typeface="宋体" panose="02010600030101010101" pitchFamily="2" charset="-122"/>
                              <a:ea typeface="宋体" panose="02010600030101010101" pitchFamily="2" charset="-122"/>
                              <a:cs typeface="Times New Roman" panose="02020603050405020304" pitchFamily="34" charset="-120"/>
                            </a:rPr>
                            <a:t>_______________________________________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等质量的</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Mg</m:t>
                              </m:r>
                            </m:oMath>
                          </a14:m>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Zn</m:t>
                              </m:r>
                            </m:oMath>
                          </a14:m>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与足量的酸反应</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生成氢气的质量由多到少的顺序为</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indent="0" algn="l" latinLnBrk="1" hangingPunct="0">
                            <a:lnSpc>
                              <a:spcPts val="4400"/>
                            </a:lnSpc>
                          </a:pP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oMath>
                          </a14:m>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Zn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生成氢气越多</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消耗的酸也越</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多</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反应速率</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由金属活动性决定</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由</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大到小的顺序为</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Mg</m:t>
                              </m:r>
                            </m:oMath>
                          </a14:m>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Zn</m:t>
                              </m:r>
                            </m:oMath>
                          </a14:m>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17" name="QC_5_EX.1_1#31e946bc6?colgroup=5,6,17&amp;vaa=1&amp;vcp=1&amp;vis=1&amp;pid=7e92037b2&amp;color=0,0,0&amp;mp=1&amp;vtp=1&amp;vaab=1&amp;bt=1&amp;bbb=1&amp;hb=1"/>
              <p:cNvGraphicFramePr>
                <a:graphicFrameLocks noGrp="1"/>
              </p:cNvGraphicFramePr>
              <p:nvPr/>
            </p:nvGraphicFramePr>
            <p:xfrm>
              <a:off x="539496" y="2094452"/>
              <a:ext cx="11091672" cy="3373692"/>
            </p:xfrm>
            <a:graphic>
              <a:graphicData uri="http://schemas.openxmlformats.org/drawingml/2006/table">
                <a:tbl>
                  <a:tblPr/>
                  <a:tblGrid>
                    <a:gridCol w="2176272"/>
                    <a:gridCol w="2523744"/>
                    <a:gridCol w="6391656"/>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反应情况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834005">
                    <a:tc>
                      <a:txBody>
                        <a:bodyPr/>
                        <a:lstStyle/>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等质量的金</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属与足量的</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酸反应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16200"/>
                            </a:lnSpc>
                          </a:pPr>
                          <a:r>
                            <a:rPr lang="en-US" altLang="zh-CN" sz="905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_</a:t>
                          </a:r>
                          <a:r>
                            <a:rPr lang="en-US" altLang="zh-CN" sz="900" b="0" i="0" kern="0" spc="0">
                              <a:solidFill>
                                <a:srgbClr val="FFFFFF"/>
                              </a:solidFill>
                              <a:latin typeface="宋体" panose="02010600030101010101" pitchFamily="2" charset="-122"/>
                              <a:ea typeface="宋体" panose="02010600030101010101" pitchFamily="2" charset="-122"/>
                              <a:cs typeface="Times New Roman" panose="02020603050405020304" pitchFamily="34" charset="-120"/>
                            </a:rPr>
                            <a:t>_______________________________________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r>
                </a:tbl>
              </a:graphicData>
            </a:graphic>
          </p:graphicFrame>
        </mc:Fallback>
      </mc:AlternateContent>
      <p:pic>
        <p:nvPicPr>
          <p:cNvPr id="3" name="QC_5_EX.1_1#31e946bc6.table_image?tii=6&amp;vaa=1&amp;vcp=1&amp;vis=1&amp;pid=7e92037b2&amp;color=0,0,0&amp;mp=1&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898648" y="3141250"/>
            <a:ext cx="2157984" cy="18196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2" name="QC_5_EX.1_1#31e946bc6?colgroup=5,6,17&amp;vaa=1&amp;vcp=1&amp;vis=1&amp;pid=7e92037b2&amp;color=0,0,0&amp;mp=1&amp;vtp=1&amp;vaab=1&amp;bt=1&amp;bbb=1"/>
          <p:cNvSpPr txBox="1"/>
          <p:nvPr/>
        </p:nvSpPr>
        <p:spPr>
          <a:xfrm>
            <a:off x="10913023" y="138604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34"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499"/>
                                          </p:stCondLst>
                                        </p:cTn>
                                        <p:tgtEl>
                                          <p:spTgt spid="1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49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1_1#31e946bc6?vaa=1&amp;vcp=1&amp;vis=1&amp;pid=7e92037b2&amp;color=0,0,0&amp;mp=1&amp;vtp=1&amp;vaab=1&amp;bt=1&amp;bbb=1"/>
          <p:cNvSpPr/>
          <p:nvPr/>
        </p:nvSpPr>
        <p:spPr>
          <a:xfrm>
            <a:off x="539496" y="841470"/>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横坐标为质量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AlternateContent xmlns:mc="http://schemas.openxmlformats.org/markup-compatibility/2006" xmlns:a14="http://schemas.microsoft.com/office/drawing/2010/main">
        <mc:Choice Requires="a14">
          <p:graphicFrame>
            <p:nvGraphicFramePr>
              <p:cNvPr id="18" name="QC_5_EX.1_1#31e946bc6?colgroup=3,7,18&amp;vaa=1&amp;vcp=1&amp;vis=1&amp;pid=7e92037b2&amp;color=0,0,0&amp;mp=1&amp;vtp=1&amp;vaab=1&amp;bbb=1&amp;hb=1"/>
              <p:cNvGraphicFramePr>
                <a:graphicFrameLocks noGrp="1"/>
              </p:cNvGraphicFramePr>
              <p:nvPr/>
            </p:nvGraphicFramePr>
            <p:xfrm>
              <a:off x="539496" y="1523079"/>
              <a:ext cx="11082528" cy="4480116"/>
            </p:xfrm>
            <a:graphic>
              <a:graphicData uri="http://schemas.openxmlformats.org/drawingml/2006/table">
                <a:tbl>
                  <a:tblPr/>
                  <a:tblGrid>
                    <a:gridCol w="1426464">
                      <a:extLst>
                        <a:ext uri="{9D8B030D-6E8A-4147-A177-3AD203B41FA5}">
                          <a16:colId xmlns:a16="http://schemas.microsoft.com/office/drawing/2014/main" val="20000"/>
                        </a:ext>
                      </a:extLst>
                    </a:gridCol>
                    <a:gridCol w="2734056">
                      <a:extLst>
                        <a:ext uri="{9D8B030D-6E8A-4147-A177-3AD203B41FA5}">
                          <a16:colId xmlns:a16="http://schemas.microsoft.com/office/drawing/2014/main" val="20001"/>
                        </a:ext>
                      </a:extLst>
                    </a:gridCol>
                    <a:gridCol w="6922008">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类型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940556">
                    <a:tc>
                      <a:txBody>
                        <a:bodyPr/>
                        <a:lstStyle/>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横坐标</a:t>
                          </a:r>
                        </a:p>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为金属</a:t>
                          </a:r>
                        </a:p>
                        <a:p>
                          <a:pPr marL="0" lvl="0" indent="0"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的质量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12800"/>
                            </a:lnSpc>
                          </a:pPr>
                          <a:r>
                            <a:rPr lang="en-US" altLang="zh-CN" sz="71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_</a:t>
                          </a:r>
                          <a:r>
                            <a:rPr lang="en-US" altLang="zh-CN" sz="900" b="0" i="0" kern="0" spc="0">
                              <a:solidFill>
                                <a:srgbClr val="FFFFFF"/>
                              </a:solidFill>
                              <a:latin typeface="宋体" panose="02010600030101010101" pitchFamily="2" charset="-122"/>
                              <a:ea typeface="宋体" panose="02010600030101010101" pitchFamily="2" charset="-122"/>
                              <a:cs typeface="Times New Roman" panose="02020603050405020304" pitchFamily="34" charset="-120"/>
                            </a:rPr>
                            <a:t>_____________________________________________</a:t>
                          </a:r>
                        </a:p>
                        <a:p>
                          <a:pPr algn="l" latinLnBrk="1" hangingPunct="0">
                            <a:lnSpc>
                              <a:spcPct val="150000"/>
                            </a:lnSpc>
                          </a:pP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𝑂</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𝑚</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阶段</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酸过量</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产生氢气的质量由金</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属决定</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对于</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Mg</m:t>
                              </m:r>
                            </m:oMath>
                          </a14:m>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oMath>
                          </a14:m>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Zn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三种金属</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生成</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等质量的氢气时</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金属的相对原子质量越</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小</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消耗金属的质量越少</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若</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Al</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存在</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则消</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耗</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Al</m:t>
                              </m:r>
                            </m:oMath>
                          </a14:m>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的质量最少</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𝑚</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之后</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金属过量</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酸</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完全反应</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生成氢气的质量相等</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消耗金属</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的质量由小到大的顺序为</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Al</m:t>
                              </m:r>
                            </m:oMath>
                          </a14:m>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Mg</m:t>
                              </m:r>
                            </m:oMath>
                          </a14:m>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oMath>
                          </a14:m>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Zn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18" name="QC_5_EX.1_1#31e946bc6?colgroup=3,7,18&amp;vaa=1&amp;vcp=1&amp;vis=1&amp;pid=7e92037b2&amp;color=0,0,0&amp;mp=1&amp;vtp=1&amp;vaab=1&amp;bbb=1&amp;hb=1"/>
              <p:cNvGraphicFramePr>
                <a:graphicFrameLocks noGrp="1"/>
              </p:cNvGraphicFramePr>
              <p:nvPr/>
            </p:nvGraphicFramePr>
            <p:xfrm>
              <a:off x="539496" y="1523079"/>
              <a:ext cx="11082528" cy="4480116"/>
            </p:xfrm>
            <a:graphic>
              <a:graphicData uri="http://schemas.openxmlformats.org/drawingml/2006/table">
                <a:tbl>
                  <a:tblPr/>
                  <a:tblGrid>
                    <a:gridCol w="1426464"/>
                    <a:gridCol w="2734056"/>
                    <a:gridCol w="6922008"/>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类型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940175">
                    <a:tc>
                      <a:txBody>
                        <a:bodyPr/>
                        <a:lstStyle/>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横坐标</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为金属</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的质量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12800"/>
                            </a:lnSpc>
                          </a:pPr>
                          <a:r>
                            <a:rPr lang="en-US" altLang="zh-CN" sz="71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_</a:t>
                          </a:r>
                          <a:r>
                            <a:rPr lang="en-US" altLang="zh-CN" sz="900" b="0" i="0" kern="0" spc="0">
                              <a:solidFill>
                                <a:srgbClr val="FFFFFF"/>
                              </a:solidFill>
                              <a:latin typeface="宋体" panose="02010600030101010101" pitchFamily="2" charset="-122"/>
                              <a:ea typeface="宋体" panose="02010600030101010101" pitchFamily="2" charset="-122"/>
                              <a:cs typeface="Times New Roman" panose="02020603050405020304" pitchFamily="34" charset="-120"/>
                            </a:rPr>
                            <a:t>_____________________________________________</a:t>
                          </a:r>
                          <a:endParaRPr lang="en-US" altLang="zh-CN" sz="900" b="0" i="0" kern="0" spc="0">
                            <a:solidFill>
                              <a:srgbClr val="FFFFFF"/>
                            </a:solidFill>
                            <a:latin typeface="宋体" panose="02010600030101010101" pitchFamily="2" charset="-122"/>
                            <a:ea typeface="宋体" panose="02010600030101010101" pitchFamily="2" charset="-122"/>
                            <a:cs typeface="Times New Roman" panose="02020603050405020304" pitchFamily="34" charset="-120"/>
                          </a:endParaRPr>
                        </a:p>
                        <a:p>
                          <a:pPr algn="l" latinLnBrk="1" hangingPunct="0">
                            <a:lnSpc>
                              <a:spcPct val="150000"/>
                            </a:lnSpc>
                          </a:pP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r>
                </a:tbl>
              </a:graphicData>
            </a:graphic>
          </p:graphicFrame>
        </mc:Fallback>
      </mc:AlternateContent>
      <p:pic>
        <p:nvPicPr>
          <p:cNvPr id="4" name="QC_5_EX.1_1#31e946bc6.table_image?tii=7&amp;vaa=1&amp;vcp=1&amp;vis=1&amp;pid=7e92037b2&amp;color=0,0,0&amp;mp=1&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066544" y="3223673"/>
            <a:ext cx="2532888" cy="1618488"/>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499"/>
                                          </p:stCondLst>
                                        </p:cTn>
                                        <p:tgtEl>
                                          <p:spTgt spid="1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9" name="QC_5_EX.1_1#31e946bc6?colgroup=3,7,18&amp;vaa=1&amp;vcp=1&amp;vis=1&amp;pid=7e92037b2&amp;color=0,0,0&amp;mp=1&amp;vtp=1&amp;vaab=1&amp;bt=1&amp;bbb=1&amp;hb=1"/>
              <p:cNvGraphicFramePr>
                <a:graphicFrameLocks noGrp="1"/>
              </p:cNvGraphicFramePr>
              <p:nvPr/>
            </p:nvGraphicFramePr>
            <p:xfrm>
              <a:off x="539496" y="2094452"/>
              <a:ext cx="11073384" cy="3373692"/>
            </p:xfrm>
            <a:graphic>
              <a:graphicData uri="http://schemas.openxmlformats.org/drawingml/2006/table">
                <a:tbl>
                  <a:tblPr/>
                  <a:tblGrid>
                    <a:gridCol w="1435608">
                      <a:extLst>
                        <a:ext uri="{9D8B030D-6E8A-4147-A177-3AD203B41FA5}">
                          <a16:colId xmlns:a16="http://schemas.microsoft.com/office/drawing/2014/main" val="20000"/>
                        </a:ext>
                      </a:extLst>
                    </a:gridCol>
                    <a:gridCol w="2715768">
                      <a:extLst>
                        <a:ext uri="{9D8B030D-6E8A-4147-A177-3AD203B41FA5}">
                          <a16:colId xmlns:a16="http://schemas.microsoft.com/office/drawing/2014/main" val="20001"/>
                        </a:ext>
                      </a:extLst>
                    </a:gridCol>
                    <a:gridCol w="6922008">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类型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834132">
                    <a:tc>
                      <a:txBody>
                        <a:bodyPr/>
                        <a:lstStyle/>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横坐标</a:t>
                          </a:r>
                        </a:p>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为酸的</a:t>
                          </a:r>
                        </a:p>
                        <a:p>
                          <a:pPr marL="0" lvl="0" indent="0"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质量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18400"/>
                            </a:lnSpc>
                          </a:pPr>
                          <a:r>
                            <a:rPr lang="en-US" altLang="zh-CN" sz="1035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_</a:t>
                          </a:r>
                          <a:r>
                            <a:rPr lang="en-US" altLang="zh-CN" sz="900" b="0" i="0" kern="0" spc="0">
                              <a:solidFill>
                                <a:srgbClr val="FFFFFF"/>
                              </a:solidFill>
                              <a:latin typeface="宋体" panose="02010600030101010101" pitchFamily="2" charset="-122"/>
                              <a:ea typeface="宋体" panose="02010600030101010101" pitchFamily="2" charset="-122"/>
                              <a:cs typeface="Times New Roman" panose="02020603050405020304" pitchFamily="34" charset="-120"/>
                            </a:rPr>
                            <a:t>____________________________________________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当</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𝑚</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酸</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𝑚</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时</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四种金属与酸反应产生</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氢气的质量相等</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最终四种金属与酸反应产</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生氢气的质量由大到小的顺序为</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Al</m:t>
                              </m:r>
                            </m:oMath>
                          </a14:m>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indent="0" algn="l" latinLnBrk="1" hangingPunct="0">
                            <a:lnSpc>
                              <a:spcPts val="4400"/>
                            </a:lnSpc>
                          </a:pP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Fe</m:t>
                              </m:r>
                            </m:oMath>
                          </a14:m>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Zn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注意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通过该曲线不能判断金属的</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活动性顺序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19" name="QC_5_EX.1_1#31e946bc6?colgroup=3,7,18&amp;vaa=1&amp;vcp=1&amp;vis=1&amp;pid=7e92037b2&amp;color=0,0,0&amp;mp=1&amp;vtp=1&amp;vaab=1&amp;bt=1&amp;bbb=1&amp;hb=1"/>
              <p:cNvGraphicFramePr>
                <a:graphicFrameLocks noGrp="1"/>
              </p:cNvGraphicFramePr>
              <p:nvPr/>
            </p:nvGraphicFramePr>
            <p:xfrm>
              <a:off x="539496" y="2094452"/>
              <a:ext cx="11073384" cy="3373692"/>
            </p:xfrm>
            <a:graphic>
              <a:graphicData uri="http://schemas.openxmlformats.org/drawingml/2006/table">
                <a:tbl>
                  <a:tblPr/>
                  <a:tblGrid>
                    <a:gridCol w="1435608"/>
                    <a:gridCol w="2715768"/>
                    <a:gridCol w="6922008"/>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类型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834005">
                    <a:tc>
                      <a:txBody>
                        <a:bodyPr/>
                        <a:lstStyle/>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横坐标</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为酸的</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质量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18400"/>
                            </a:lnSpc>
                          </a:pPr>
                          <a:r>
                            <a:rPr lang="en-US" altLang="zh-CN" sz="1035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_</a:t>
                          </a:r>
                          <a:r>
                            <a:rPr lang="en-US" altLang="zh-CN" sz="900" b="0" i="0" kern="0" spc="0">
                              <a:solidFill>
                                <a:srgbClr val="FFFFFF"/>
                              </a:solidFill>
                              <a:latin typeface="宋体" panose="02010600030101010101" pitchFamily="2" charset="-122"/>
                              <a:ea typeface="宋体" panose="02010600030101010101" pitchFamily="2" charset="-122"/>
                              <a:cs typeface="Times New Roman" panose="02020603050405020304" pitchFamily="34" charset="-120"/>
                            </a:rPr>
                            <a:t>____________________________________________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r>
                </a:tbl>
              </a:graphicData>
            </a:graphic>
          </p:graphicFrame>
        </mc:Fallback>
      </mc:AlternateContent>
      <p:pic>
        <p:nvPicPr>
          <p:cNvPr id="3" name="QC_5_EX.1_1#31e946bc6.table_image?tii=8&amp;vaa=1&amp;vcp=1&amp;vis=1&amp;pid=7e92037b2&amp;color=0,0,0&amp;mp=1&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125980" y="3008662"/>
            <a:ext cx="2414016" cy="20848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2" name="QC_5_EX.1_1#31e946bc6?colgroup=3,7,18&amp;vaa=1&amp;vcp=1&amp;vis=1&amp;pid=7e92037b2&amp;color=0,0,0&amp;mp=1&amp;vtp=1&amp;vaab=1&amp;bt=1&amp;bbb=1"/>
          <p:cNvSpPr txBox="1"/>
          <p:nvPr/>
        </p:nvSpPr>
        <p:spPr>
          <a:xfrm>
            <a:off x="10894735" y="138604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34"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499"/>
                                          </p:stCondLst>
                                        </p:cTn>
                                        <p:tgtEl>
                                          <p:spTgt spid="1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49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1#be5b56940.fixed?vcp=1&amp;color=146,208,80&amp;vtp=1&amp;vaab=1&amp;bbb=1"/>
          <p:cNvSpPr/>
          <p:nvPr/>
        </p:nvSpPr>
        <p:spPr>
          <a:xfrm>
            <a:off x="265176" y="1188720"/>
            <a:ext cx="11585448" cy="832104"/>
          </a:xfrm>
          <a:prstGeom prst="rect">
            <a:avLst/>
          </a:prstGeom>
          <a:noFill/>
        </p:spPr>
        <p:txBody>
          <a:bodyPr wrap="none" lIns="0" tIns="0" rIns="0" bIns="0" rtlCol="0" anchor="ctr"/>
          <a:lstStyle/>
          <a:p>
            <a:pPr algn="ctr" latinLnBrk="1">
              <a:lnSpc>
                <a:spcPts val="6200"/>
              </a:lnSpc>
            </a:pPr>
            <a:r>
              <a:rPr lang="en-US" altLang="zh-CN" sz="5000" b="1" i="0" dirty="0">
                <a:solidFill>
                  <a:srgbClr val="92D050"/>
                </a:solidFill>
                <a:latin typeface="微软雅黑" panose="020B0503020204020204" pitchFamily="34" charset="-122"/>
                <a:ea typeface="微软雅黑" panose="020B0503020204020204" pitchFamily="34" charset="-122"/>
                <a:cs typeface="微软雅黑" panose="020B0503020204020204" pitchFamily="34" charset="-120"/>
              </a:rPr>
              <a:t>复习讲义</a:t>
            </a:r>
            <a:endParaRPr lang="en-US" altLang="zh-CN" sz="5000" dirty="0"/>
          </a:p>
        </p:txBody>
      </p:sp>
      <p:sp>
        <p:nvSpPr>
          <p:cNvPr id="3" name="C_1#be5b56940.fixed?vcp=1&amp;color=86,186,157&amp;vtp=1&amp;vaab=1&amp;bbb=1"/>
          <p:cNvSpPr/>
          <p:nvPr/>
        </p:nvSpPr>
        <p:spPr>
          <a:xfrm>
            <a:off x="265176" y="2953512"/>
            <a:ext cx="11585448" cy="832104"/>
          </a:xfrm>
          <a:prstGeom prst="rect">
            <a:avLst/>
          </a:prstGeom>
          <a:noFill/>
        </p:spPr>
        <p:txBody>
          <a:bodyPr wrap="none" lIns="0" tIns="0" rIns="0" bIns="0" rtlCol="0" anchor="ctr"/>
          <a:lstStyle/>
          <a:p>
            <a:pPr algn="ctr" latinLnBrk="1">
              <a:lnSpc>
                <a:spcPts val="6000"/>
              </a:lnSpc>
            </a:pPr>
            <a:r>
              <a:rPr lang="en-US" altLang="zh-CN" sz="48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第二篇</a:t>
            </a:r>
            <a:r>
              <a:rPr lang="en-US" altLang="zh-CN" sz="4800" b="1" i="0" dirty="0">
                <a:solidFill>
                  <a:srgbClr val="56BA9D"/>
                </a:solidFill>
                <a:latin typeface="宋体" panose="02010600030101010101" pitchFamily="2" charset="-122"/>
                <a:ea typeface="宋体" panose="02010600030101010101" pitchFamily="2" charset="-122"/>
                <a:cs typeface="宋体" panose="02010600030101010101" pitchFamily="34" charset="-120"/>
              </a:rPr>
              <a:t> </a:t>
            </a:r>
            <a:r>
              <a:rPr lang="en-US" altLang="zh-CN" sz="48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中考专题突破</a:t>
            </a:r>
            <a:endParaRPr lang="en-US" altLang="zh-CN" sz="48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5ac4fdd36?vcp=1&amp;pid=7e92037b2&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p>
        </p:txBody>
      </p:sp>
      <mc:AlternateContent xmlns:mc="http://schemas.openxmlformats.org/markup-compatibility/2006" xmlns:a14="http://schemas.microsoft.com/office/drawing/2010/main">
        <mc:Choice Requires="a14">
          <p:sp>
            <p:nvSpPr>
              <p:cNvPr id="3" name="QC_6_BD.24_1#1bf18bf1e?sp=1&amp;vaa=1&amp;vcp=1&amp;vis=1&amp;pid=5ac4fdd36&amp;color=0,0,0&amp;vtp=1&amp;vaab=1&amp;bbb=1&amp;hb=1"/>
              <p:cNvSpPr/>
              <p:nvPr/>
            </p:nvSpPr>
            <p:spPr>
              <a:xfrm>
                <a:off x="539496" y="1233469"/>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现有等质量的</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Y</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两种金属</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，将其分别放入溶质质量分数相同的足量</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稀硫酸中</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，产生氢气的质量与反应时间的关系如图6所示（已知</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Y</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生成物中的化合价均为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下列说法不正确的是(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C_6_BD.24_1#1bf18bf1e?sp=1&amp;vaa=1&amp;vcp=1&amp;vis=1&amp;pid=5ac4fdd36&amp;color=0,0,0&amp;vtp=1&amp;vaab=1&amp;bbb=1&amp;hb=1"/>
              <p:cNvSpPr>
                <a:spLocks noRot="1" noChangeAspect="1" noMove="1" noResize="1" noEditPoints="1" noAdjustHandles="1" noChangeArrowheads="1" noChangeShapeType="1" noTextEdit="1"/>
              </p:cNvSpPr>
              <p:nvPr/>
            </p:nvSpPr>
            <p:spPr>
              <a:xfrm>
                <a:off x="539496" y="1233469"/>
                <a:ext cx="11109960" cy="1849057"/>
              </a:xfrm>
              <a:prstGeom prst="rect">
                <a:avLst/>
              </a:prstGeom>
              <a:blipFill rotWithShape="1">
                <a:blip r:embed="rId3"/>
                <a:stretch>
                  <a:fillRect l="-3" t="-16" r="3" b="-3696"/>
                </a:stretch>
              </a:blipFill>
            </p:spPr>
            <p:txBody>
              <a:bodyPr/>
              <a:lstStyle/>
              <a:p>
                <a:r>
                  <a:rPr lang="zh-CN" altLang="en-US">
                    <a:noFill/>
                  </a:rPr>
                  <a:t> </a:t>
                </a:r>
              </a:p>
            </p:txBody>
          </p:sp>
        </mc:Fallback>
      </mc:AlternateContent>
      <p:sp>
        <p:nvSpPr>
          <p:cNvPr id="4" name="QC_6_AN.25_1#1bf18bf1e.bracket?vaa=1&amp;vcp=1&amp;vis=1&amp;pid=5ac4fdd36&amp;color=0,0,0&amp;vpa=10&amp;vtp=1&amp;vaab=1"/>
          <p:cNvSpPr/>
          <p:nvPr/>
        </p:nvSpPr>
        <p:spPr>
          <a:xfrm>
            <a:off x="8746078" y="2515534"/>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pic>
        <p:nvPicPr>
          <p:cNvPr id="5" name="QC_6_BD.24_2#1bf18bf1e?iti=8&amp;htil=5&amp;vaa=1&amp;vcp=1&amp;vis=1&amp;pid=5ac4fdd36&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038216" y="3212891"/>
            <a:ext cx="2560320" cy="20482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C_6_BD.24_3#1bf18bf1e?iti=8&amp;htil=5&amp;vaa=1&amp;vcp=1&amp;vis=1&amp;pid=5ac4fdd36&amp;color=0,0,0&amp;vtp=1&amp;vaab=1&amp;bbb=1"/>
          <p:cNvSpPr/>
          <p:nvPr/>
        </p:nvSpPr>
        <p:spPr>
          <a:xfrm>
            <a:off x="9011196" y="5388147"/>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图6</a:t>
            </a:r>
            <a:endParaRPr lang="en-US" altLang="zh-CN" sz="2800" dirty="0"/>
          </a:p>
        </p:txBody>
      </p:sp>
      <mc:AlternateContent xmlns:mc="http://schemas.openxmlformats.org/markup-compatibility/2006" xmlns:a14="http://schemas.microsoft.com/office/drawing/2010/main">
        <mc:Choice Requires="a14">
          <p:sp>
            <p:nvSpPr>
              <p:cNvPr id="7" name="QC_6_BD.24_4#1bf18bf1e.choices?htil=5&amp;vaa=1&amp;vcp=1&amp;vis=1&amp;pid=5ac4fdd36&amp;color=0,0,0&amp;vtp=1&amp;vaab=1&amp;bbb=1"/>
              <p:cNvSpPr/>
              <p:nvPr/>
            </p:nvSpPr>
            <p:spPr>
              <a:xfrm>
                <a:off x="539496" y="3085891"/>
                <a:ext cx="8412480" cy="2498344"/>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A.生成氢气的质量由大到小的顺序：</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Y</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.相对原子质量由小到大的顺序：</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Y</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.消耗硫酸的质量由大到小的顺序：</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Y</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.金属活动性由强到弱的顺序：</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X</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Y</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7" name="QC_6_BD.24_4#1bf18bf1e.choices?htil=5&amp;vaa=1&amp;vcp=1&amp;vis=1&amp;pid=5ac4fdd36&amp;color=0,0,0&amp;vtp=1&amp;vaab=1&amp;bbb=1"/>
              <p:cNvSpPr>
                <a:spLocks noRot="1" noChangeAspect="1" noMove="1" noResize="1" noEditPoints="1" noAdjustHandles="1" noChangeArrowheads="1" noChangeShapeType="1" noTextEdit="1"/>
              </p:cNvSpPr>
              <p:nvPr/>
            </p:nvSpPr>
            <p:spPr>
              <a:xfrm>
                <a:off x="539496" y="3085891"/>
                <a:ext cx="8412480" cy="2498344"/>
              </a:xfrm>
              <a:prstGeom prst="rect">
                <a:avLst/>
              </a:prstGeom>
              <a:blipFill rotWithShape="1">
                <a:blip r:embed="rId5"/>
                <a:stretch>
                  <a:fillRect l="-5" t="-17" r="5" b="-3175"/>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6_BD.26_1#03ee83c44?htil=6&amp;vaa=1&amp;vcp=1&amp;vis=1&amp;pid=5ac4fdd36&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494776" y="1665524"/>
            <a:ext cx="3568346" cy="3243951"/>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6_BD.26_2#03ee83c44?htil=6&amp;sp=1&amp;vaa=1&amp;vcp=1&amp;vis=1&amp;pid=5ac4fdd36&amp;color=0,0,0&amp;vtp=1&amp;vaab=1&amp;bt=1&amp;bbb=1"/>
          <p:cNvSpPr/>
          <p:nvPr/>
        </p:nvSpPr>
        <p:spPr>
          <a:xfrm>
            <a:off x="539496" y="919956"/>
            <a:ext cx="795528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右侧</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图像有关量的变化趋势正确的是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6_AN.27_1#03ee83c44.bracket?vaa=1&amp;vcp=1&amp;vis=1&amp;pid=5ac4fdd36&amp;color=0,0,0&amp;vpa=11&amp;vtp=1&amp;vaab=1"/>
          <p:cNvSpPr/>
          <p:nvPr/>
        </p:nvSpPr>
        <p:spPr>
          <a:xfrm>
            <a:off x="6772814" y="906621"/>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mc:AlternateContent xmlns:mc="http://schemas.openxmlformats.org/markup-compatibility/2006" xmlns:a14="http://schemas.microsoft.com/office/drawing/2010/main">
        <mc:Choice Requires="a14">
          <p:sp>
            <p:nvSpPr>
              <p:cNvPr id="5" name="QC_6_BD.26_3#03ee83c44.choices?htil=6&amp;vaa=1&amp;vcp=1&amp;vis=1&amp;pid=5ac4fdd36&amp;color=0,0,0&amp;vtp=1&amp;vaab=1&amp;bbb=1&amp;hb=1"/>
              <p:cNvSpPr/>
              <p:nvPr/>
            </p:nvSpPr>
            <p:spPr>
              <a:xfrm>
                <a:off x="539496" y="1479137"/>
                <a:ext cx="7955280" cy="44398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A.向等质量的</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Mg</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Zn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中分别加入同浓度的稀盐酸</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B.向两份等质量且溶质质量分数相同的稀硫酸中分</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别加入足量的铁粉和锌粉</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C.将等质量的锌粉和铁粉分别加入等质量过量的稀</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盐酸中</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.将等量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、等浓度的稀盐酸分别与足量的镁粉和铝</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粉反应</a:t>
                </a:r>
                <a:endParaRPr lang="en-US" altLang="zh-CN" sz="2800" dirty="0"/>
              </a:p>
            </p:txBody>
          </p:sp>
        </mc:Choice>
        <mc:Fallback xmlns="">
          <p:sp>
            <p:nvSpPr>
              <p:cNvPr id="5" name="QC_6_BD.26_3#03ee83c44.choices?htil=6&amp;vaa=1&amp;vcp=1&amp;vis=1&amp;pid=5ac4fdd36&amp;color=0,0,0&amp;vtp=1&amp;vaab=1&amp;bbb=1&amp;hb=1"/>
              <p:cNvSpPr>
                <a:spLocks noRot="1" noChangeAspect="1" noMove="1" noResize="1" noEditPoints="1" noAdjustHandles="1" noChangeArrowheads="1" noChangeShapeType="1" noTextEdit="1"/>
              </p:cNvSpPr>
              <p:nvPr/>
            </p:nvSpPr>
            <p:spPr>
              <a:xfrm>
                <a:off x="539496" y="1479137"/>
                <a:ext cx="7955280" cy="4439857"/>
              </a:xfrm>
              <a:prstGeom prst="rect">
                <a:avLst/>
              </a:prstGeom>
              <a:blipFill rotWithShape="1">
                <a:blip r:embed="rId4"/>
                <a:stretch>
                  <a:fillRect l="-5" t="-5" r="5" b="-1541"/>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1374796ad?vcp=1&amp;pid=347cd6ba7&amp;color=146,208,80&amp;vtp=1&amp;vaab=1&amp;bt=1&amp;bbb=1"/>
          <p:cNvSpPr/>
          <p:nvPr/>
        </p:nvSpPr>
        <p:spPr>
          <a:xfrm>
            <a:off x="539496" y="339909"/>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考点3</a:t>
            </a:r>
            <a:r>
              <a:rPr lang="en-US" altLang="zh-CN" sz="3200" b="1" i="0" dirty="0">
                <a:solidFill>
                  <a:srgbClr val="92D050"/>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物质质量变化曲线</a:t>
            </a:r>
            <a:endParaRPr lang="en-US" altLang="zh-CN" sz="3200" dirty="0"/>
          </a:p>
        </p:txBody>
      </p:sp>
      <p:sp>
        <p:nvSpPr>
          <p:cNvPr id="3" name="QC_5_BD.28_1#072ee24e6?vaa=1&amp;vcp=1&amp;vis=1&amp;pid=1374796ad&amp;color=0,0,0&amp;vtp=1&amp;vaab=1&amp;bbb=1&amp;hb=1"/>
          <p:cNvSpPr/>
          <p:nvPr/>
        </p:nvSpPr>
        <p:spPr>
          <a:xfrm>
            <a:off x="539496" y="936521"/>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典型例题3</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（2022·广西柳州·中考）往硫酸和硫酸铜的混合溶液中滴加</a:t>
            </a: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氢氧化钠溶液，生成沉淀的质量与滴加氢氧化钠溶液的质量的关系如图</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7所示。下列说法正确的是(</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pic>
        <p:nvPicPr>
          <p:cNvPr id="4" name="QC_5_BD.30_1#072ee24e6?iti=9&amp;htil=7&amp;vaa=1&amp;vcp=1&amp;vis=1&amp;pid=1374796ad&amp;color=0,0,0&amp;tib=255,255,255&amp;vtp=1&amp;vaab=1&amp;hs=1&amp;hs=1" descr="preencoded.png">
            <a:extLst>
              <a:ext uri="{FF2B5EF4-FFF2-40B4-BE49-F238E27FC236}">
                <a16:creationId xmlns:a16="http://schemas.microsoft.com/office/drawing/2014/main" id="{49A4E9CD-9DBD-4518-A8E0-FF8DADD34D4A}"/>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8758181" y="2780499"/>
            <a:ext cx="2807208" cy="20574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30_2#072ee24e6?iti=9&amp;htil=7&amp;vaa=1&amp;vcp=1&amp;vis=1&amp;pid=1374796ad&amp;color=0,0,0&amp;vtp=1&amp;vaab=1&amp;bbb=1">
            <a:extLst>
              <a:ext uri="{FF2B5EF4-FFF2-40B4-BE49-F238E27FC236}">
                <a16:creationId xmlns:a16="http://schemas.microsoft.com/office/drawing/2014/main" id="{C72DC0DF-0A09-4E25-8586-4D150B3CBC5D}"/>
              </a:ext>
            </a:extLst>
          </p:cNvPr>
          <p:cNvSpPr/>
          <p:nvPr/>
        </p:nvSpPr>
        <p:spPr>
          <a:xfrm>
            <a:off x="9854604" y="4964899"/>
            <a:ext cx="614362" cy="559064"/>
          </a:xfrm>
          <a:prstGeom prst="rect">
            <a:avLst/>
          </a:prstGeom>
          <a:noFill/>
        </p:spPr>
        <p:txBody>
          <a:bodyPr wrap="square" lIns="0" tIns="0" rIns="0" bIns="0" rtlCol="0" anchor="t">
            <a:spAutoFit/>
          </a:bodyPr>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图7</a:t>
            </a:r>
            <a:endParaRPr lang="en-US" altLang="zh-CN" sz="2800" dirty="0">
              <a:ea typeface="宋体" panose="02010600030101010101" pitchFamily="2" charset="-122"/>
            </a:endParaRPr>
          </a:p>
        </p:txBody>
      </p:sp>
      <mc:AlternateContent xmlns:mc="http://schemas.openxmlformats.org/markup-compatibility/2006" xmlns:a14="http://schemas.microsoft.com/office/drawing/2010/main">
        <mc:Choice Requires="a14">
          <p:sp>
            <p:nvSpPr>
              <p:cNvPr id="6" name="QC_5_BD.30_3#072ee24e6?htil=7&amp;vaa=1&amp;vcp=1&amp;vis=1&amp;pid=1374796ad&amp;color=0,0,0&amp;vtp=1&amp;vaab=1&amp;bt=1&amp;bbb=1&amp;hb=1&amp;hs=1">
                <a:extLst>
                  <a:ext uri="{FF2B5EF4-FFF2-40B4-BE49-F238E27FC236}">
                    <a16:creationId xmlns:a16="http://schemas.microsoft.com/office/drawing/2014/main" id="{AF5FA8B2-B6B2-4B1D-9C96-FA3D9E73FBED}"/>
                  </a:ext>
                </a:extLst>
              </p:cNvPr>
              <p:cNvSpPr/>
              <p:nvPr/>
            </p:nvSpPr>
            <p:spPr>
              <a:xfrm>
                <a:off x="626611" y="2745679"/>
                <a:ext cx="8165592" cy="3144457"/>
              </a:xfrm>
              <a:prstGeom prst="rect">
                <a:avLst/>
              </a:prstGeom>
              <a:noFill/>
            </p:spPr>
            <p:txBody>
              <a:bodyPr wrap="none" lIns="0" tIns="0" rIns="0" bIns="0" rtlCol="0" anchor="t"/>
              <a:lstStyle/>
              <a:p>
                <a:pPr algn="l" latinLnBrk="1">
                  <a:lnSpc>
                    <a:spcPts val="5100"/>
                  </a:lnSpc>
                </a:pP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①</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𝑎</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点对应溶液中含有两种溶质。</a:t>
                </a:r>
                <a:endParaRPr lang="en-US" altLang="zh-CN" sz="100" dirty="0"/>
              </a:p>
              <a:p>
                <a:pPr latinLnBrk="1">
                  <a:lnSpc>
                    <a:spcPts val="5100"/>
                  </a:lnSpc>
                </a:pP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②</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𝑐</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点对应溶液中发生反应的化学方程式为</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14:m>
                  <m:oMath xmlns:m="http://schemas.openxmlformats.org/officeDocument/2006/math">
                    <m:d>
                      <m:dPr>
                        <m:begChr m:val=""/>
                        <m:endChr m:val=""/>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dPr>
                      <m:e>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CuSO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NaOH</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OH</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e>
                    </m:d>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00" dirty="0"/>
              </a:p>
              <a:p>
                <a:pPr latinLnBrk="1">
                  <a:lnSpc>
                    <a:spcPts val="5100"/>
                  </a:lnSpc>
                </a:pP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③</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𝑑</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点对应溶液的</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pH</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=7</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00" dirty="0"/>
              </a:p>
              <a:p>
                <a:pPr latinLnBrk="1">
                  <a:lnSpc>
                    <a:spcPts val="4900"/>
                  </a:lnSpc>
                </a:pP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④</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𝑐</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点对应溶液中只有一种溶质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00" dirty="0"/>
              </a:p>
            </p:txBody>
          </p:sp>
        </mc:Choice>
        <mc:Fallback xmlns="">
          <p:sp>
            <p:nvSpPr>
              <p:cNvPr id="6" name="QC_5_BD.30_3#072ee24e6?htil=7&amp;vaa=1&amp;vcp=1&amp;vis=1&amp;pid=1374796ad&amp;color=0,0,0&amp;vtp=1&amp;vaab=1&amp;bt=1&amp;bbb=1&amp;hb=1&amp;hs=1">
                <a:extLst>
                  <a:ext uri="{FF2B5EF4-FFF2-40B4-BE49-F238E27FC236}">
                    <a16:creationId xmlns:a16="http://schemas.microsoft.com/office/drawing/2014/main" id="{AF5FA8B2-B6B2-4B1D-9C96-FA3D9E73FBED}"/>
                  </a:ext>
                </a:extLst>
              </p:cNvPr>
              <p:cNvSpPr>
                <a:spLocks noRot="1" noChangeAspect="1" noMove="1" noResize="1" noEditPoints="1" noAdjustHandles="1" noChangeArrowheads="1" noChangeShapeType="1" noTextEdit="1"/>
              </p:cNvSpPr>
              <p:nvPr/>
            </p:nvSpPr>
            <p:spPr>
              <a:xfrm>
                <a:off x="626611" y="2745679"/>
                <a:ext cx="8165592" cy="3144457"/>
              </a:xfrm>
              <a:prstGeom prst="rect">
                <a:avLst/>
              </a:prstGeom>
              <a:blipFill>
                <a:blip r:embed="rId4"/>
                <a:stretch>
                  <a:fillRect b="-620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C_5_BD.30_3#072ee24e6?htil=7&amp;vaa=1&amp;vcp=1&amp;vis=1&amp;pid=1374796ad&amp;color=0,0,0&amp;vtp=1&amp;vaab=1&amp;bt=1&amp;bbb=1&amp;hb=1&amp;hs=1">
                <a:extLst>
                  <a:ext uri="{FF2B5EF4-FFF2-40B4-BE49-F238E27FC236}">
                    <a16:creationId xmlns:a16="http://schemas.microsoft.com/office/drawing/2014/main" id="{C750FDAE-78A9-4CD5-B2F1-9DEA138B31DB}"/>
                  </a:ext>
                </a:extLst>
              </p:cNvPr>
              <p:cNvSpPr/>
              <p:nvPr/>
            </p:nvSpPr>
            <p:spPr>
              <a:xfrm>
                <a:off x="627110" y="5850236"/>
                <a:ext cx="11112011" cy="725539"/>
              </a:xfrm>
              <a:prstGeom prst="rect">
                <a:avLst/>
              </a:prstGeom>
              <a:noFill/>
            </p:spPr>
            <p:txBody>
              <a:bodyPr wrap="none" lIns="0" tIns="0" rIns="0" bIns="0" rtlCol="0" anchor="t"/>
              <a:lstStyle/>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⑤滴加氢氧化钠溶液的过程中，</a:t>
                </a:r>
                <a14:m>
                  <m:oMath xmlns:m="http://schemas.openxmlformats.org/officeDocument/2006/math">
                    <m:sSubSup>
                      <m:sSubSup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Sup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up>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p>
                    </m:sSubSup>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的质量分数一直在减小。</a:t>
                </a:r>
                <a:endParaRPr lang="en-US" altLang="zh-CN" sz="100" dirty="0"/>
              </a:p>
            </p:txBody>
          </p:sp>
        </mc:Choice>
        <mc:Fallback xmlns="">
          <p:sp>
            <p:nvSpPr>
              <p:cNvPr id="7" name="QC_5_BD.30_3#072ee24e6?htil=7&amp;vaa=1&amp;vcp=1&amp;vis=1&amp;pid=1374796ad&amp;color=0,0,0&amp;vtp=1&amp;vaab=1&amp;bt=1&amp;bbb=1&amp;hb=1&amp;hs=1">
                <a:extLst>
                  <a:ext uri="{FF2B5EF4-FFF2-40B4-BE49-F238E27FC236}">
                    <a16:creationId xmlns:a16="http://schemas.microsoft.com/office/drawing/2014/main" id="{C750FDAE-78A9-4CD5-B2F1-9DEA138B31DB}"/>
                  </a:ext>
                </a:extLst>
              </p:cNvPr>
              <p:cNvSpPr>
                <a:spLocks noRot="1" noChangeAspect="1" noMove="1" noResize="1" noEditPoints="1" noAdjustHandles="1" noChangeArrowheads="1" noChangeShapeType="1" noTextEdit="1"/>
              </p:cNvSpPr>
              <p:nvPr/>
            </p:nvSpPr>
            <p:spPr>
              <a:xfrm>
                <a:off x="627110" y="5850236"/>
                <a:ext cx="11112011" cy="725539"/>
              </a:xfrm>
              <a:prstGeom prst="rect">
                <a:avLst/>
              </a:prstGeom>
              <a:blipFill>
                <a:blip r:embed="rId5"/>
                <a:stretch>
                  <a:fillRect l="-1975" b="-5042"/>
                </a:stretch>
              </a:blipFill>
            </p:spPr>
            <p:txBody>
              <a:bodyPr/>
              <a:lstStyle/>
              <a:p>
                <a:r>
                  <a:rPr lang="zh-CN" altLang="en-US">
                    <a:noFill/>
                  </a:rPr>
                  <a:t> </a:t>
                </a:r>
              </a:p>
            </p:txBody>
          </p:sp>
        </mc:Fallback>
      </mc:AlternateContent>
    </p:spTree>
  </p:cSld>
  <p:clrMapOvr>
    <a:masterClrMapping/>
  </p:clrMapOvr>
  <p:transition>
    <p:split dir="in"/>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30_1#072ee24e6?iti=9&amp;htil=7&amp;vaa=1&amp;vcp=1&amp;vis=1&amp;pid=1374796ad&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024404" y="974279"/>
            <a:ext cx="2807208" cy="20574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30_2#072ee24e6?iti=9&amp;htil=7&amp;vaa=1&amp;vcp=1&amp;vis=1&amp;pid=1374796ad&amp;color=0,0,0&amp;vtp=1&amp;vaab=1&amp;bbb=1"/>
          <p:cNvSpPr/>
          <p:nvPr/>
        </p:nvSpPr>
        <p:spPr>
          <a:xfrm>
            <a:off x="9120827" y="3158679"/>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图7</a:t>
            </a:r>
            <a:endParaRPr lang="en-US" altLang="zh-CN" sz="2800" dirty="0"/>
          </a:p>
        </p:txBody>
      </p:sp>
      <p:sp>
        <p:nvSpPr>
          <p:cNvPr id="5" name="QC_5_BD.30_4#072ee24e6.choices?vaa=1&amp;vcp=1&amp;vis=1&amp;pid=1374796ad&amp;color=0,0,0&amp;vtp=1&amp;vaab=1&amp;bbb=1&amp;hs=1"/>
          <p:cNvSpPr/>
          <p:nvPr/>
        </p:nvSpPr>
        <p:spPr>
          <a:xfrm>
            <a:off x="731407" y="420622"/>
            <a:ext cx="11109960" cy="553657"/>
          </a:xfrm>
          <a:prstGeom prst="rect">
            <a:avLst/>
          </a:prstGeom>
          <a:noFill/>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.①②③</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B.②③④</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C.②③⑤</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.①④⑤</a:t>
            </a:r>
            <a:endParaRPr lang="en-US" altLang="zh-CN" sz="2800" dirty="0"/>
          </a:p>
        </p:txBody>
      </p:sp>
      <mc:AlternateContent xmlns:mc="http://schemas.openxmlformats.org/markup-compatibility/2006" xmlns:a14="http://schemas.microsoft.com/office/drawing/2010/main">
        <mc:Choice Requires="a14">
          <p:sp>
            <p:nvSpPr>
              <p:cNvPr id="7" name="QC_5_AS.1_1#072ee24e6?htil=8&amp;vaa=1&amp;vcp=1&amp;vis=1&amp;pid=1374796ad&amp;color=0,0,0&amp;vtp=1&amp;vaab=1&amp;bt=1&amp;bbb=1&amp;hb=1&amp;hs=1">
                <a:extLst>
                  <a:ext uri="{FF2B5EF4-FFF2-40B4-BE49-F238E27FC236}">
                    <a16:creationId xmlns:a16="http://schemas.microsoft.com/office/drawing/2014/main" id="{3A039489-7828-4596-96FC-25554AE6D2B3}"/>
                  </a:ext>
                </a:extLst>
              </p:cNvPr>
              <p:cNvSpPr/>
              <p:nvPr/>
            </p:nvSpPr>
            <p:spPr>
              <a:xfrm>
                <a:off x="539496" y="904748"/>
                <a:ext cx="7507224" cy="37921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1"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往硫酸和硫酸铜的混合溶液中滴加氢氧</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化钠溶液，氢氧化钠先与硫酸反应生成硫酸钠和</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水</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，待硫酸完全反应后</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，再与硫酸铜反应生成氢</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氧化铜沉淀和硫酸钠</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①</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𝑎</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点对应溶液中硫酸有</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剩余</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，故溶液中含有硫酸</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、硫酸铜和硫酸钠三种</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溶质</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②</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𝑏</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点时硫酸恰好完全反应，</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𝑐</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点时硫酸铜</a:t>
                </a:r>
                <a:endParaRPr lang="en-US" altLang="zh-CN" sz="2800" dirty="0"/>
              </a:p>
            </p:txBody>
          </p:sp>
        </mc:Choice>
        <mc:Fallback xmlns="">
          <p:sp>
            <p:nvSpPr>
              <p:cNvPr id="7" name="QC_5_AS.1_1#072ee24e6?htil=8&amp;vaa=1&amp;vcp=1&amp;vis=1&amp;pid=1374796ad&amp;color=0,0,0&amp;vtp=1&amp;vaab=1&amp;bt=1&amp;bbb=1&amp;hb=1&amp;hs=1">
                <a:extLst>
                  <a:ext uri="{FF2B5EF4-FFF2-40B4-BE49-F238E27FC236}">
                    <a16:creationId xmlns:a16="http://schemas.microsoft.com/office/drawing/2014/main" id="{3A039489-7828-4596-96FC-25554AE6D2B3}"/>
                  </a:ext>
                </a:extLst>
              </p:cNvPr>
              <p:cNvSpPr>
                <a:spLocks noRot="1" noChangeAspect="1" noMove="1" noResize="1" noEditPoints="1" noAdjustHandles="1" noChangeArrowheads="1" noChangeShapeType="1" noTextEdit="1"/>
              </p:cNvSpPr>
              <p:nvPr/>
            </p:nvSpPr>
            <p:spPr>
              <a:xfrm>
                <a:off x="539496" y="904748"/>
                <a:ext cx="7507224" cy="3792157"/>
              </a:xfrm>
              <a:prstGeom prst="rect">
                <a:avLst/>
              </a:prstGeom>
              <a:blipFill>
                <a:blip r:embed="rId4"/>
                <a:stretch>
                  <a:fillRect l="-2924" r="-2518" b="-514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QC_5_AS.1_1#072ee24e6?htil=8&amp;vaa=1&amp;vcp=1&amp;vis=1&amp;pid=1374796ad&amp;color=0,0,0&amp;vtp=1&amp;vaab=1&amp;bt=1&amp;bbb=1&amp;hb=1&amp;hs=1">
                <a:extLst>
                  <a:ext uri="{FF2B5EF4-FFF2-40B4-BE49-F238E27FC236}">
                    <a16:creationId xmlns:a16="http://schemas.microsoft.com/office/drawing/2014/main" id="{942134A5-5660-457E-9202-C4563933F8D3}"/>
                  </a:ext>
                </a:extLst>
              </p:cNvPr>
              <p:cNvSpPr/>
              <p:nvPr/>
            </p:nvSpPr>
            <p:spPr>
              <a:xfrm>
                <a:off x="539995" y="4673092"/>
                <a:ext cx="11112011" cy="1295400"/>
              </a:xfrm>
              <a:prstGeom prst="rect">
                <a:avLst/>
              </a:prstGeom>
              <a:noFill/>
            </p:spPr>
            <p:txBody>
              <a:bodyPr wrap="none" lIns="0" tIns="0" rIns="0" bIns="0" rtlCol="0" anchor="t"/>
              <a:lstStyle/>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与氢氧化钠反应生成氢氧化铜沉淀和硫酸钠，化学方程式为</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NaOH</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d>
                      <m:dPr>
                        <m:begChr m:val=""/>
                        <m:endChr m:val=""/>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Cu</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OH</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Na</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100"/>
                  </a:lnSpc>
                </a:pPr>
                <a:endParaRPr lang="en-US" altLang="zh-CN" sz="2800" dirty="0"/>
              </a:p>
            </p:txBody>
          </p:sp>
        </mc:Choice>
        <mc:Fallback xmlns="">
          <p:sp>
            <p:nvSpPr>
              <p:cNvPr id="8" name="QC_5_AS.1_1#072ee24e6?htil=8&amp;vaa=1&amp;vcp=1&amp;vis=1&amp;pid=1374796ad&amp;color=0,0,0&amp;vtp=1&amp;vaab=1&amp;bt=1&amp;bbb=1&amp;hb=1&amp;hs=1">
                <a:extLst>
                  <a:ext uri="{FF2B5EF4-FFF2-40B4-BE49-F238E27FC236}">
                    <a16:creationId xmlns:a16="http://schemas.microsoft.com/office/drawing/2014/main" id="{942134A5-5660-457E-9202-C4563933F8D3}"/>
                  </a:ext>
                </a:extLst>
              </p:cNvPr>
              <p:cNvSpPr>
                <a:spLocks noRot="1" noChangeAspect="1" noMove="1" noResize="1" noEditPoints="1" noAdjustHandles="1" noChangeArrowheads="1" noChangeShapeType="1" noTextEdit="1"/>
              </p:cNvSpPr>
              <p:nvPr/>
            </p:nvSpPr>
            <p:spPr>
              <a:xfrm>
                <a:off x="539995" y="4673092"/>
                <a:ext cx="11112011" cy="1295400"/>
              </a:xfrm>
              <a:prstGeom prst="rect">
                <a:avLst/>
              </a:prstGeom>
              <a:blipFill>
                <a:blip r:embed="rId5"/>
                <a:stretch>
                  <a:fillRect l="-1976" b="-8962"/>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7">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8">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animBg="1"/>
      <p:bldP spid="8" grpId="0" uiExpand="1"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AS.1_1#072ee24e6?htil=8&amp;vaa=1&amp;vcp=1&amp;vis=1&amp;pid=1374796ad&amp;color=0,0,0&amp;vtp=1&amp;vaab=1&amp;bt=1&amp;bbb=1&amp;hb=1&amp;hs=1&amp;htil=1"/>
              <p:cNvSpPr/>
              <p:nvPr/>
            </p:nvSpPr>
            <p:spPr>
              <a:xfrm>
                <a:off x="539496" y="1562154"/>
                <a:ext cx="7609531" cy="3180334"/>
              </a:xfrm>
              <a:prstGeom prst="rect">
                <a:avLst/>
              </a:prstGeom>
              <a:noFill/>
            </p:spPr>
            <p:txBody>
              <a:bodyPr wrap="none" lIns="0" tIns="0" rIns="0" bIns="0" rtlCol="0" anchor="t"/>
              <a:lstStyle/>
              <a:p>
                <a:pPr latinLnBrk="1">
                  <a:lnSpc>
                    <a:spcPts val="200"/>
                  </a:lnSpc>
                </a:pPr>
                <a:endParaRPr lang="en-US" altLang="zh-CN" sz="100" b="0" i="0" kern="0" spc="-9900">
                  <a:solidFill>
                    <a:srgbClr val="FFFFFF"/>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③</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𝑑</m:t>
                    </m:r>
                  </m:oMath>
                </a14:m>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点时氢氧化钠与硫酸铜恰好完全反应</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𝑑</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点对</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应溶液的</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pH</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④</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𝑐</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点时硫酸铜有剩余，溶液</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中有硫酸铜</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、硫酸钠两种溶质；</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⑤滴加氢氧化钠</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溶液的过程中</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Sup>
                      <m:sSubSup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Sup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p>
                    </m:sSubSup>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的质量不变，但溶液的质量</a:t>
                </a:r>
              </a:p>
              <a:p>
                <a:pPr latinLnBrk="1">
                  <a:lnSpc>
                    <a:spcPts val="50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在不断增大，则</a:t>
                </a:r>
                <a14:m>
                  <m:oMath xmlns:m="http://schemas.openxmlformats.org/officeDocument/2006/math">
                    <m:sSubSup>
                      <m:sSubSup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Sup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p>
                    </m:sSubSup>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的质量分数一直在减小。</a:t>
                </a:r>
                <a:endParaRPr lang="en-US" altLang="zh-CN" sz="2800" dirty="0"/>
              </a:p>
            </p:txBody>
          </p:sp>
        </mc:Choice>
        <mc:Fallback xmlns="">
          <p:sp>
            <p:nvSpPr>
              <p:cNvPr id="2" name="QC_5_AS.1_1#072ee24e6?htil=8&amp;vaa=1&amp;vcp=1&amp;vis=1&amp;pid=1374796ad&amp;color=0,0,0&amp;vtp=1&amp;vaab=1&amp;bt=1&amp;bbb=1&amp;hb=1&amp;hs=1&amp;htil=1"/>
              <p:cNvSpPr>
                <a:spLocks noRot="1" noChangeAspect="1" noMove="1" noResize="1" noEditPoints="1" noAdjustHandles="1" noChangeArrowheads="1" noChangeShapeType="1" noTextEdit="1"/>
              </p:cNvSpPr>
              <p:nvPr/>
            </p:nvSpPr>
            <p:spPr>
              <a:xfrm>
                <a:off x="539496" y="1562154"/>
                <a:ext cx="7609531" cy="3180334"/>
              </a:xfrm>
              <a:prstGeom prst="rect">
                <a:avLst/>
              </a:prstGeom>
              <a:blipFill rotWithShape="1">
                <a:blip r:embed="rId2"/>
                <a:stretch>
                  <a:fillRect l="-5" t="-2" r="-183" b="-2227"/>
                </a:stretch>
              </a:blipFill>
            </p:spPr>
            <p:txBody>
              <a:bodyPr/>
              <a:lstStyle/>
              <a:p>
                <a:r>
                  <a:rPr lang="zh-CN" altLang="en-US">
                    <a:noFill/>
                  </a:rPr>
                  <a:t> </a:t>
                </a:r>
              </a:p>
            </p:txBody>
          </p:sp>
        </mc:Fallback>
      </mc:AlternateContent>
      <p:sp>
        <p:nvSpPr>
          <p:cNvPr id="3" name="QC_5_AN.1_1#072ee24e6?vaa=1&amp;vcp=1&amp;vis=1&amp;pid=1374796ad&amp;color=0,0,0&amp;vtp=1&amp;vaab=1&amp;bbb=1&amp;htil=1"/>
          <p:cNvSpPr/>
          <p:nvPr/>
        </p:nvSpPr>
        <p:spPr>
          <a:xfrm>
            <a:off x="539497" y="4728854"/>
            <a:ext cx="7609531" cy="553657"/>
          </a:xfrm>
          <a:prstGeom prst="rect">
            <a:avLst/>
          </a:prstGeom>
          <a:noFill/>
        </p:spPr>
        <p:txBody>
          <a:bodyPr wrap="squar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pic>
        <p:nvPicPr>
          <p:cNvPr id="4" name="QC_5_AS.1_1#072ee24e6?iti=29&amp;htil=8&amp;vaa=1&amp;vcp=1&amp;vis=1&amp;pid=1374796ad&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276027" y="1702698"/>
            <a:ext cx="3244707" cy="23629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AS.1_1#072ee24e6?iti=29&amp;htil=8&amp;vaa=1&amp;vcp=1&amp;vis=1&amp;pid=1374796ad&amp;color=0,0,0&amp;vtp=1&amp;vaab=1&amp;bbb=1"/>
          <p:cNvSpPr/>
          <p:nvPr/>
        </p:nvSpPr>
        <p:spPr>
          <a:xfrm>
            <a:off x="9591199" y="4192598"/>
            <a:ext cx="614362" cy="566992"/>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图7</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499"/>
                                          </p:stCondLst>
                                        </p:cTn>
                                        <p:tgtEl>
                                          <p:spTgt spid="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animBg="1"/>
      <p:bldP spid="3" grpId="0" build="p" animBg="1"/>
      <p:bldP spid="5"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1_1#072ee24e6?vaa=1&amp;vcp=1&amp;vis=1&amp;pid=1374796ad&amp;color=0,0,0&amp;vtp=1&amp;vaab=1&amp;bt=1&amp;bbb=1&amp;hb=1&amp;htil=1"/>
          <p:cNvSpPr/>
          <p:nvPr/>
        </p:nvSpPr>
        <p:spPr>
          <a:xfrm>
            <a:off x="539496" y="1218914"/>
            <a:ext cx="8157464" cy="44398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思维点拨</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这类题的变化曲线比较复杂</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应根据具体情况进行</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具体分析</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做题时一定要仔细看清楚横坐标</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纵坐</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标所表示的物质的量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认真分析曲线的变化</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明确</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曲线各部分的含义</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由此做出正确的判断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化学变</a:t>
            </a:r>
          </a:p>
          <a:p>
            <a:pPr latinLnBrk="1">
              <a:lnSpc>
                <a:spcPts val="5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化中反应物和生成物的质量的变化曲线主要有以下</a:t>
            </a:r>
          </a:p>
          <a:p>
            <a:pPr latinLnBrk="1">
              <a:lnSpc>
                <a:spcPts val="49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几种情况</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pic>
        <p:nvPicPr>
          <p:cNvPr id="3" name="QC_5_BD.30_1#072ee24e6?iti=25&amp;htil=7&amp;vaa=1&amp;vcp=1&amp;vis=1&amp;pid=1374796ad&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648196" y="1237202"/>
            <a:ext cx="2807208" cy="20574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5_BD.30_2#072ee24e6?iti=25&amp;htil=7&amp;vaa=1&amp;vcp=1&amp;vis=1&amp;pid=1374796ad&amp;color=0,0,0&amp;vtp=1&amp;vaab=1&amp;bbb=1"/>
          <p:cNvSpPr/>
          <p:nvPr/>
        </p:nvSpPr>
        <p:spPr>
          <a:xfrm>
            <a:off x="9744619" y="3421602"/>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图7</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1_1#072ee24e6?vaa=1&amp;vcp=1&amp;vis=1&amp;pid=1374796ad&amp;color=0,0,0&amp;mp=1&amp;vtp=1&amp;vaab=1&amp;bt=1&amp;bbb=1&amp;htil=1&amp;hs=1"/>
          <p:cNvSpPr/>
          <p:nvPr/>
        </p:nvSpPr>
        <p:spPr>
          <a:xfrm>
            <a:off x="539496" y="554400"/>
            <a:ext cx="8157464" cy="553657"/>
          </a:xfrm>
          <a:prstGeom prst="rect">
            <a:avLst/>
          </a:prstGeom>
          <a:noFill/>
        </p:spPr>
        <p:txBody>
          <a:bodyPr wrap="squar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化学反应中反应物的质量变化</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graphicFrame>
        <p:nvGraphicFramePr>
          <p:cNvPr id="26" name="QC_5_EX.1_1#072ee24e6?colgroup=5,9,14&amp;vaa=1&amp;vcp=1&amp;vis=1&amp;pid=1374796ad&amp;color=0,0,0&amp;mp=1&amp;vtp=1&amp;vaab=1&amp;bbb=1&amp;hb=1&amp;hs=1"/>
          <p:cNvGraphicFramePr>
            <a:graphicFrameLocks noGrp="1"/>
          </p:cNvGraphicFramePr>
          <p:nvPr/>
        </p:nvGraphicFramePr>
        <p:xfrm>
          <a:off x="683006" y="1263949"/>
          <a:ext cx="11073384" cy="4029648"/>
        </p:xfrm>
        <a:graphic>
          <a:graphicData uri="http://schemas.openxmlformats.org/drawingml/2006/table">
            <a:tbl>
              <a:tblPr/>
              <a:tblGrid>
                <a:gridCol w="2304288">
                  <a:extLst>
                    <a:ext uri="{9D8B030D-6E8A-4147-A177-3AD203B41FA5}">
                      <a16:colId xmlns:a16="http://schemas.microsoft.com/office/drawing/2014/main" val="20000"/>
                    </a:ext>
                  </a:extLst>
                </a:gridCol>
                <a:gridCol w="3493008">
                  <a:extLst>
                    <a:ext uri="{9D8B030D-6E8A-4147-A177-3AD203B41FA5}">
                      <a16:colId xmlns:a16="http://schemas.microsoft.com/office/drawing/2014/main" val="20001"/>
                    </a:ext>
                  </a:extLst>
                </a:gridCol>
                <a:gridCol w="5276088">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反应情况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814132">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反应物有剩余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15500"/>
                        </a:lnSpc>
                      </a:pPr>
                      <a:r>
                        <a:rPr lang="en-US" altLang="zh-CN" sz="87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_</a:t>
                      </a:r>
                      <a:r>
                        <a:rPr lang="en-US" altLang="zh-CN" sz="900" b="0" i="0" kern="0" spc="0">
                          <a:solidFill>
                            <a:srgbClr val="FFFFFF"/>
                          </a:solidFill>
                          <a:latin typeface="宋体" panose="02010600030101010101" pitchFamily="2" charset="-122"/>
                          <a:ea typeface="宋体" panose="02010600030101010101" pitchFamily="2" charset="-122"/>
                          <a:cs typeface="Times New Roman" panose="02020603050405020304" pitchFamily="34" charset="-120"/>
                        </a:rPr>
                        <a:t>__________________________________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开始不为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随着反应的进行</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反应物的质量在不断减小</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最后</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不为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75956">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完全反应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14300"/>
                        </a:lnSpc>
                      </a:pPr>
                      <a:r>
                        <a:rPr lang="en-US" altLang="zh-CN" sz="80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_</a:t>
                      </a:r>
                      <a:r>
                        <a:rPr lang="en-US" altLang="zh-CN" sz="900" b="0" i="0" kern="0" spc="0">
                          <a:solidFill>
                            <a:srgbClr val="FFFFFF"/>
                          </a:solidFill>
                          <a:latin typeface="宋体" panose="02010600030101010101" pitchFamily="2" charset="-122"/>
                          <a:ea typeface="宋体" panose="02010600030101010101" pitchFamily="2" charset="-122"/>
                          <a:cs typeface="Times New Roman" panose="02020603050405020304" pitchFamily="34" charset="-120"/>
                        </a:rPr>
                        <a:t>________________________________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开始不为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随着反应的进行</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反应物的质量在不断减小</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最后</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pic>
        <p:nvPicPr>
          <p:cNvPr id="4" name="QC_5_EX.1_1#072ee24e6.table_image?tii=9&amp;vaa=1&amp;vcp=1&amp;vis=1&amp;pid=1374796ad&amp;color=0,0,0&amp;mp=1&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791839" y="1841119"/>
            <a:ext cx="1883664" cy="175564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C_5_EX.1_1#072ee24e6.table_image?tii=10&amp;vaa=1&amp;vcp=1&amp;vis=1&amp;pid=1374796ad&amp;color=0,0,0&amp;mp=1&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938143" y="3674713"/>
            <a:ext cx="1737360" cy="160934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499"/>
                                          </p:stCondLst>
                                        </p:cTn>
                                        <p:tgtEl>
                                          <p:spTgt spid="2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499"/>
                                          </p:stCondLst>
                                        </p:cTn>
                                        <p:tgtEl>
                                          <p:spTgt spid="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49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1_1#072ee24e6?vaa=1&amp;vcp=1&amp;vis=1&amp;pid=1374796ad&amp;color=0,0,0&amp;mp=1&amp;vtp=1&amp;vaab=1&amp;bt=1&amp;bbb=1&amp;htil=1&amp;hs=1"/>
          <p:cNvSpPr/>
          <p:nvPr/>
        </p:nvSpPr>
        <p:spPr>
          <a:xfrm>
            <a:off x="539496" y="554400"/>
            <a:ext cx="8157464" cy="553657"/>
          </a:xfrm>
          <a:prstGeom prst="rect">
            <a:avLst/>
          </a:prstGeom>
          <a:noFill/>
        </p:spPr>
        <p:txBody>
          <a:bodyPr wrap="squar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化学反应中生成物的质量变化</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graphicFrame>
        <p:nvGraphicFramePr>
          <p:cNvPr id="27" name="QC_5_EX.1_1#072ee24e6?colgroup=4,7,17&amp;vaa=1&amp;vcp=1&amp;vis=1&amp;pid=1374796ad&amp;color=0,0,0&amp;mp=1&amp;vtp=1&amp;vaab=1&amp;bbb=1&amp;hb=1&amp;hs=1"/>
          <p:cNvGraphicFramePr>
            <a:graphicFrameLocks noGrp="1"/>
          </p:cNvGraphicFramePr>
          <p:nvPr/>
        </p:nvGraphicFramePr>
        <p:xfrm>
          <a:off x="663956" y="1338244"/>
          <a:ext cx="11082528" cy="2770252"/>
        </p:xfrm>
        <a:graphic>
          <a:graphicData uri="http://schemas.openxmlformats.org/drawingml/2006/table">
            <a:tbl>
              <a:tblPr/>
              <a:tblGrid>
                <a:gridCol w="1810512">
                  <a:extLst>
                    <a:ext uri="{9D8B030D-6E8A-4147-A177-3AD203B41FA5}">
                      <a16:colId xmlns:a16="http://schemas.microsoft.com/office/drawing/2014/main" val="20000"/>
                    </a:ext>
                  </a:extLst>
                </a:gridCol>
                <a:gridCol w="2770632">
                  <a:extLst>
                    <a:ext uri="{9D8B030D-6E8A-4147-A177-3AD203B41FA5}">
                      <a16:colId xmlns:a16="http://schemas.microsoft.com/office/drawing/2014/main" val="20001"/>
                    </a:ext>
                  </a:extLst>
                </a:gridCol>
                <a:gridCol w="6501384">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反应情况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生成物质</a:t>
                      </a:r>
                    </a:p>
                    <a:p>
                      <a:pPr marL="0" lvl="0" indent="0"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量的变化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14700"/>
                        </a:lnSpc>
                      </a:pPr>
                      <a:r>
                        <a:rPr lang="en-US" altLang="zh-CN" sz="825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_</a:t>
                      </a:r>
                      <a:r>
                        <a:rPr lang="en-US" altLang="zh-CN" sz="900" b="0" i="0" kern="0" spc="0">
                          <a:solidFill>
                            <a:srgbClr val="FFFFFF"/>
                          </a:solidFill>
                          <a:latin typeface="宋体" panose="02010600030101010101" pitchFamily="2" charset="-122"/>
                          <a:ea typeface="宋体" panose="02010600030101010101" pitchFamily="2" charset="-122"/>
                          <a:cs typeface="Times New Roman" panose="02020603050405020304" pitchFamily="34" charset="-120"/>
                        </a:rPr>
                        <a:t>_________________________________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随着反应的进行</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生成物的质量不断增</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加</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当反应结束时</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生成物的质量达到</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最大</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之后</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生成物的质量将不再发生</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变化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4" name="QC_5_EX.1_1#072ee24e6.table_image?tii=11&amp;vaa=1&amp;vcp=1&amp;vis=1&amp;pid=1374796ad&amp;color=0,0,0&amp;mp=1&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968244" y="2165618"/>
            <a:ext cx="1783080" cy="165506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499"/>
                                          </p:stCondLst>
                                        </p:cTn>
                                        <p:tgtEl>
                                          <p:spTgt spid="2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QC_5_EX.1_1#072ee24e6?colgroup=4,7,17&amp;vaa=1&amp;vcp=1&amp;vis=1&amp;pid=1374796ad&amp;color=0,0,0&amp;mp=1&amp;vtp=1&amp;vaab=1&amp;bt=1&amp;bbb=1&amp;hb=1"/>
          <p:cNvGraphicFramePr>
            <a:graphicFrameLocks noGrp="1"/>
          </p:cNvGraphicFramePr>
          <p:nvPr>
            <p:extLst>
              <p:ext uri="{D42A27DB-BD31-4B8C-83A1-F6EECF244321}">
                <p14:modId xmlns:p14="http://schemas.microsoft.com/office/powerpoint/2010/main" val="1192774796"/>
              </p:ext>
            </p:extLst>
          </p:nvPr>
        </p:nvGraphicFramePr>
        <p:xfrm>
          <a:off x="569341" y="1063543"/>
          <a:ext cx="11082528" cy="5319160"/>
        </p:xfrm>
        <a:graphic>
          <a:graphicData uri="http://schemas.openxmlformats.org/drawingml/2006/table">
            <a:tbl>
              <a:tblPr/>
              <a:tblGrid>
                <a:gridCol w="1810512">
                  <a:extLst>
                    <a:ext uri="{9D8B030D-6E8A-4147-A177-3AD203B41FA5}">
                      <a16:colId xmlns:a16="http://schemas.microsoft.com/office/drawing/2014/main" val="20000"/>
                    </a:ext>
                  </a:extLst>
                </a:gridCol>
                <a:gridCol w="2770632">
                  <a:extLst>
                    <a:ext uri="{9D8B030D-6E8A-4147-A177-3AD203B41FA5}">
                      <a16:colId xmlns:a16="http://schemas.microsoft.com/office/drawing/2014/main" val="20001"/>
                    </a:ext>
                  </a:extLst>
                </a:gridCol>
                <a:gridCol w="6501384">
                  <a:extLst>
                    <a:ext uri="{9D8B030D-6E8A-4147-A177-3AD203B41FA5}">
                      <a16:colId xmlns:a16="http://schemas.microsoft.com/office/drawing/2014/main" val="20002"/>
                    </a:ext>
                  </a:extLst>
                </a:gridCol>
              </a:tblGrid>
              <a:tr h="453962">
                <a:tc>
                  <a:txBody>
                    <a:bodyPr/>
                    <a:lstStyle/>
                    <a:p>
                      <a:pPr algn="ctr" latinLnBrk="1" hangingPunct="0">
                        <a:lnSpc>
                          <a:spcPts val="39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反应情况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9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9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424921">
                <a:tc>
                  <a:txBody>
                    <a:bodyPr/>
                    <a:lstStyle/>
                    <a:p>
                      <a:pPr marL="0" indent="0" algn="ctr" latinLnBrk="1" hangingPunct="0">
                        <a:lnSpc>
                          <a:spcPts val="4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混合溶液</a:t>
                      </a:r>
                    </a:p>
                    <a:p>
                      <a:pPr marL="0" indent="0" algn="ctr" latinLnBrk="1" hangingPunct="0">
                        <a:lnSpc>
                          <a:spcPts val="4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中反应生</a:t>
                      </a:r>
                    </a:p>
                    <a:p>
                      <a:pPr marL="0" indent="0" algn="ctr" latinLnBrk="1" hangingPunct="0">
                        <a:lnSpc>
                          <a:spcPts val="4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成气体或</a:t>
                      </a:r>
                    </a:p>
                    <a:p>
                      <a:pPr marL="0" indent="0" algn="ctr" latinLnBrk="1" hangingPunct="0">
                        <a:lnSpc>
                          <a:spcPts val="41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沉淀的质</a:t>
                      </a:r>
                    </a:p>
                    <a:p>
                      <a:pPr marL="0" lvl="0" indent="0" algn="ctr" latinLnBrk="1" hangingPunct="0">
                        <a:lnSpc>
                          <a:spcPts val="40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量变化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18100"/>
                        </a:lnSpc>
                      </a:pPr>
                      <a:r>
                        <a:rPr lang="en-US" altLang="zh-CN" sz="1015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_</a:t>
                      </a:r>
                      <a:r>
                        <a:rPr lang="en-US" altLang="zh-CN" sz="900" b="0" i="0" kern="0" spc="0">
                          <a:solidFill>
                            <a:srgbClr val="FFFFFF"/>
                          </a:solidFill>
                          <a:latin typeface="宋体" panose="02010600030101010101" pitchFamily="2" charset="-122"/>
                          <a:ea typeface="宋体" panose="02010600030101010101" pitchFamily="2" charset="-122"/>
                          <a:cs typeface="Times New Roman" panose="02020603050405020304" pitchFamily="34" charset="-120"/>
                        </a:rPr>
                        <a:t>___________________________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向两种物质的混合溶液中加入另一种溶</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ts val="4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液</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应遵循优先反应原理</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即优先发生</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ts val="4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中和反应</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再发生其他反应</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且中和反</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ts val="4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应的生成物没有不溶于酸的沉淀</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酸与</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l" latinLnBrk="1" hangingPunct="0">
                        <a:lnSpc>
                          <a:spcPts val="40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盐</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碱与盐反应有气体或沉淀生成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310021">
                <a:tc>
                  <a:txBody>
                    <a:bodyPr/>
                    <a:lstStyle/>
                    <a:p>
                      <a:pPr marL="0" indent="0" algn="ctr" latinLnBrk="1" hangingPunct="0">
                        <a:lnSpc>
                          <a:spcPts val="4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有</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无催</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ctr" latinLnBrk="1" hangingPunct="0">
                        <a:lnSpc>
                          <a:spcPts val="4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化剂时生</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ctr" latinLnBrk="1" hangingPunct="0">
                        <a:lnSpc>
                          <a:spcPts val="4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成物</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质量</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ctr" latinLnBrk="1" hangingPunct="0">
                        <a:lnSpc>
                          <a:spcPts val="40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的变化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14100"/>
                        </a:lnSpc>
                      </a:pPr>
                      <a:r>
                        <a:rPr lang="en-US" altLang="zh-CN" sz="79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_</a:t>
                      </a:r>
                      <a:r>
                        <a:rPr lang="en-US" altLang="zh-CN" sz="900" b="0" i="0" kern="0" spc="0" dirty="0">
                          <a:solidFill>
                            <a:srgbClr val="FFFFFF"/>
                          </a:solidFill>
                          <a:latin typeface="宋体" panose="02010600030101010101" pitchFamily="2" charset="-122"/>
                          <a:ea typeface="宋体" panose="02010600030101010101" pitchFamily="2" charset="-122"/>
                          <a:cs typeface="Times New Roman" panose="02020603050405020304" pitchFamily="34" charset="-120"/>
                        </a:rPr>
                        <a:t>_______________________________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1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反应时加入催化剂</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催化剂只能改变化</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l" latinLnBrk="1" hangingPunct="0">
                        <a:lnSpc>
                          <a:spcPts val="40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学反应的速率</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但不影响生成物的质量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12956200"/>
                  </a:ext>
                </a:extLst>
              </a:tr>
            </a:tbl>
          </a:graphicData>
        </a:graphic>
      </p:graphicFrame>
      <p:pic>
        <p:nvPicPr>
          <p:cNvPr id="3" name="QC_5_EX.1_1#072ee24e6.table_image?tii=12&amp;vaa=1&amp;vcp=1&amp;vis=1&amp;pid=1374796ad&amp;color=0,0,0&amp;mp=1&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033649" y="1842911"/>
            <a:ext cx="1463040" cy="203911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2" name="QC_5_EX.1_1#072ee24e6?colgroup=4,7,17&amp;vaa=1&amp;vcp=1&amp;vis=1&amp;pid=1374796ad&amp;color=0,0,0&amp;mp=1&amp;vtp=1&amp;vaab=1&amp;bt=1&amp;bbb=1&amp;htil=1&amp;hb=1"/>
          <p:cNvSpPr txBox="1"/>
          <p:nvPr/>
        </p:nvSpPr>
        <p:spPr>
          <a:xfrm>
            <a:off x="10933861" y="554400"/>
            <a:ext cx="718145" cy="478080"/>
          </a:xfrm>
          <a:prstGeom prst="rect">
            <a:avLst/>
          </a:prstGeom>
          <a:noFill/>
        </p:spPr>
        <p:txBody>
          <a:bodyPr vert="horz" wrap="none" lIns="0" tIns="0" rIns="0" bIns="0" rtlCol="0">
            <a:spAutoFit/>
          </a:bodyPr>
          <a:lstStyle/>
          <a:p>
            <a:pPr algn="r">
              <a:lnSpc>
                <a:spcPts val="3900"/>
              </a:lnSpc>
            </a:pPr>
            <a:r>
              <a:rPr lang="zh-CN" altLang="en-US" sz="2800">
                <a:latin typeface="Times New Roman" panose="02020603050405020304" pitchFamily="34" charset="0"/>
              </a:rPr>
              <a:t>续表</a:t>
            </a:r>
          </a:p>
        </p:txBody>
      </p:sp>
      <p:pic>
        <p:nvPicPr>
          <p:cNvPr id="6" name="QC_5_EX.1_1#072ee24e6.table_image?tii=13&amp;vaa=1&amp;vcp=1&amp;vis=1&amp;pid=1374796ad&amp;color=0,0,0&amp;mp=1&amp;tib=255,255,255&amp;vtp=1&amp;vaab=1" descr="preencoded.png">
            <a:extLst>
              <a:ext uri="{FF2B5EF4-FFF2-40B4-BE49-F238E27FC236}">
                <a16:creationId xmlns:a16="http://schemas.microsoft.com/office/drawing/2014/main" id="{0B19293D-8A00-4590-BD67-68AF4D1E6C30}"/>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2919486" y="4661391"/>
            <a:ext cx="1691640" cy="159105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499"/>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_BD#7573195b8?vcp=1&amp;pid=1374796ad&amp;color=0,0,0&amp;vtp=1&amp;vaab=1&amp;bt=1&amp;bbb=1"/>
          <p:cNvSpPr/>
          <p:nvPr/>
        </p:nvSpPr>
        <p:spPr>
          <a:xfrm>
            <a:off x="539496" y="425193"/>
            <a:ext cx="11109960" cy="578485"/>
          </a:xfrm>
          <a:prstGeom prst="rect">
            <a:avLst/>
          </a:prstGeom>
          <a:noFill/>
        </p:spPr>
        <p:txBody>
          <a:bodyPr wrap="none" lIns="0" tIns="0" rIns="0" bIns="0" rtlCol="0" anchor="t"/>
          <a:lstStyle/>
          <a:p>
            <a:pPr algn="l" latinLnBrk="1">
              <a:lnSpc>
                <a:spcPts val="49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000" dirty="0"/>
          </a:p>
        </p:txBody>
      </p:sp>
      <p:sp>
        <p:nvSpPr>
          <p:cNvPr id="3" name="QC_6_BD.34_1#687439b29?sp=1&amp;vaa=1&amp;vcp=1&amp;vis=1&amp;pid=7573195b8&amp;color=0,0,0&amp;vtp=1&amp;vaab=1&amp;bbb=1&amp;hb=1"/>
          <p:cNvSpPr/>
          <p:nvPr/>
        </p:nvSpPr>
        <p:spPr>
          <a:xfrm>
            <a:off x="539496" y="1062351"/>
            <a:ext cx="11109960" cy="1134682"/>
          </a:xfrm>
          <a:prstGeom prst="rect">
            <a:avLst/>
          </a:prstGeom>
          <a:noFill/>
        </p:spPr>
        <p:txBody>
          <a:bodyPr wrap="none" lIns="0" tIns="0" rIns="0" bIns="0" rtlCol="0" anchor="t"/>
          <a:lstStyle/>
          <a:p>
            <a:pPr algn="l" latinLnBrk="1">
              <a:lnSpc>
                <a:spcPts val="48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常温下，向一定量的碳酸钠溶液中缓慢加入氢氧化钙粉末</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，溶液质量</a:t>
            </a:r>
          </a:p>
          <a:p>
            <a:pPr latinLnBrk="1">
              <a:lnSpc>
                <a:spcPts val="46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的变化情况如图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下列有关说法正确的是(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6_AN.35_1#687439b29.bracket?vaa=1&amp;vcp=1&amp;vis=1&amp;pid=7573195b8&amp;color=0,0,0&amp;vpa=13&amp;vtp=1&amp;vaab=1"/>
          <p:cNvSpPr/>
          <p:nvPr/>
        </p:nvSpPr>
        <p:spPr>
          <a:xfrm>
            <a:off x="8106314" y="1662045"/>
            <a:ext cx="495300" cy="529717"/>
          </a:xfrm>
          <a:prstGeom prst="rect">
            <a:avLst/>
          </a:prstGeom>
          <a:noFill/>
        </p:spPr>
        <p:txBody>
          <a:bodyPr wrap="none" lIns="0" tIns="0" rIns="0" bIns="0" rtlCol="0" anchor="t"/>
          <a:lstStyle/>
          <a:p>
            <a:pPr algn="ctr" latinLnBrk="1">
              <a:lnSpc>
                <a:spcPts val="46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pic>
        <p:nvPicPr>
          <p:cNvPr id="5" name="QC_6_BD.34_2#687439b29?iti=12&amp;htil=9&amp;vaa=1&amp;vcp=1&amp;vis=1&amp;pid=7573195b8&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317736" y="2330573"/>
            <a:ext cx="2313432" cy="196596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C_6_BD.34_3#687439b29?iti=12&amp;htil=9&amp;vaa=1&amp;vcp=1&amp;vis=1&amp;pid=7573195b8&amp;color=0,0,0&amp;vtp=1&amp;vaab=1&amp;bbb=1"/>
          <p:cNvSpPr/>
          <p:nvPr/>
        </p:nvSpPr>
        <p:spPr>
          <a:xfrm>
            <a:off x="10167271" y="4423533"/>
            <a:ext cx="614362" cy="534988"/>
          </a:xfrm>
          <a:prstGeom prst="rect">
            <a:avLst/>
          </a:prstGeom>
          <a:noFill/>
        </p:spPr>
        <p:txBody>
          <a:bodyPr wrap="none" lIns="0" tIns="0" rIns="0" bIns="0" rtlCol="0" anchor="t"/>
          <a:lstStyle/>
          <a:p>
            <a:pPr algn="ctr" latinLnBrk="1">
              <a:lnSpc>
                <a:spcPts val="46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图8</a:t>
            </a:r>
            <a:endParaRPr lang="en-US" altLang="zh-CN" sz="2800" dirty="0"/>
          </a:p>
        </p:txBody>
      </p:sp>
      <mc:AlternateContent xmlns:mc="http://schemas.openxmlformats.org/markup-compatibility/2006" xmlns:a14="http://schemas.microsoft.com/office/drawing/2010/main">
        <mc:Choice Requires="a14">
          <p:sp>
            <p:nvSpPr>
              <p:cNvPr id="7" name="QC_6_BD.34_4#687439b29.choices?htil=9&amp;vaa=1&amp;vcp=1&amp;vis=1&amp;pid=7573195b8&amp;color=0,0,0&amp;vtp=1&amp;vaab=1&amp;bbb=1&amp;hb=1"/>
              <p:cNvSpPr/>
              <p:nvPr/>
            </p:nvSpPr>
            <p:spPr>
              <a:xfrm>
                <a:off x="539496" y="2203573"/>
                <a:ext cx="8668512" cy="4182682"/>
              </a:xfrm>
              <a:prstGeom prst="rect">
                <a:avLst/>
              </a:prstGeom>
              <a:noFill/>
            </p:spPr>
            <p:txBody>
              <a:bodyPr wrap="none" lIns="0" tIns="0" rIns="0" bIns="0" rtlCol="0" anchor="t"/>
              <a:lstStyle/>
              <a:p>
                <a:pPr algn="l" latinLnBrk="1">
                  <a:lnSpc>
                    <a:spcPts val="48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A.向</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𝑎</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点对应的溶液中滴加无色酚酞溶液，溶液变红色</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8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证明有氢氧化钠生成</a:t>
                </a:r>
                <a:endParaRPr lang="en-US" altLang="zh-CN" sz="2800" dirty="0"/>
              </a:p>
              <a:p>
                <a:pPr latinLnBrk="1">
                  <a:lnSpc>
                    <a:spcPts val="48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B.取少量</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𝑏</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点对应的溶液，滴入过量稀盐酸，无气泡产</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8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a:t>
                </a:r>
                <a:endParaRPr lang="en-US" altLang="zh-CN" sz="2800" dirty="0"/>
              </a:p>
              <a:p>
                <a:pPr latinLnBrk="1">
                  <a:lnSpc>
                    <a:spcPts val="48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𝑐</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点对应溶液中的溶质只有氢氧化钠</a:t>
                </a:r>
                <a:endParaRPr lang="en-US" altLang="zh-CN" sz="2800" dirty="0"/>
              </a:p>
              <a:p>
                <a:pPr latinLnBrk="1">
                  <a:lnSpc>
                    <a:spcPts val="48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D.该温度下，向</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𝑑</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点对应的溶液中加入氢氧化钙粉末</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6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溶质质量增大</a:t>
                </a:r>
                <a:endParaRPr lang="en-US" altLang="zh-CN" sz="2800" dirty="0"/>
              </a:p>
            </p:txBody>
          </p:sp>
        </mc:Choice>
        <mc:Fallback xmlns="">
          <p:sp>
            <p:nvSpPr>
              <p:cNvPr id="7" name="QC_6_BD.34_4#687439b29.choices?htil=9&amp;vaa=1&amp;vcp=1&amp;vis=1&amp;pid=7573195b8&amp;color=0,0,0&amp;vtp=1&amp;vaab=1&amp;bbb=1&amp;hb=1"/>
              <p:cNvSpPr>
                <a:spLocks noRot="1" noChangeAspect="1" noMove="1" noResize="1" noEditPoints="1" noAdjustHandles="1" noChangeArrowheads="1" noChangeShapeType="1" noTextEdit="1"/>
              </p:cNvSpPr>
              <p:nvPr/>
            </p:nvSpPr>
            <p:spPr>
              <a:xfrm>
                <a:off x="539496" y="2203573"/>
                <a:ext cx="8668512" cy="4182682"/>
              </a:xfrm>
              <a:prstGeom prst="rect">
                <a:avLst/>
              </a:prstGeom>
              <a:blipFill>
                <a:blip r:embed="rId4"/>
                <a:stretch>
                  <a:fillRect l="-2532" t="-437" r="-2813" b="-4512"/>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347cd6ba7.fixed?vcp=1&amp;pid=31dd1c205&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第22讲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中考化学坐标曲线题</a:t>
            </a:r>
            <a:endParaRPr lang="en-US" altLang="zh-CN" sz="4000" dirty="0"/>
          </a:p>
        </p:txBody>
      </p:sp>
      <p:sp>
        <p:nvSpPr>
          <p:cNvPr id="3" name="C_3_BD#347cd6ba7.fixed?vcp=1&amp;pid=31dd1c205&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典题精析</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36_1#764c54252?sp=1&amp;vaa=1&amp;vcp=1&amp;vis=1&amp;pid=7573195b8&amp;color=0,0,0&amp;vtp=1&amp;vaab=1&amp;bt=1&amp;bbb=1&amp;hb=1"/>
          <p:cNvSpPr/>
          <p:nvPr/>
        </p:nvSpPr>
        <p:spPr>
          <a:xfrm>
            <a:off x="539496" y="554400"/>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（2023·广西钦州·模拟）向一定质量的硫酸</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、硫酸镁的混合溶液中先</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后滴加氢氧化钡溶液和稀盐酸至过量，反应过程中产生沉淀的质量与加</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入溶液的质量的关系如图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9所示。</a:t>
            </a:r>
            <a:endParaRPr lang="en-US" altLang="zh-CN" sz="2800" dirty="0"/>
          </a:p>
        </p:txBody>
      </p:sp>
      <p:sp>
        <p:nvSpPr>
          <p:cNvPr id="3" name="QC_6_BD.36_2#764c54252?vaa=1&amp;vcp=1&amp;vis=1&amp;pid=7573195b8&amp;color=0,0,0&amp;vtp=1&amp;vaab=1&amp;bbb=1"/>
          <p:cNvSpPr/>
          <p:nvPr/>
        </p:nvSpPr>
        <p:spPr>
          <a:xfrm>
            <a:off x="539496" y="2470322"/>
            <a:ext cx="11109960" cy="553657"/>
          </a:xfrm>
          <a:prstGeom prst="rect">
            <a:avLst/>
          </a:prstGeom>
          <a:noFill/>
        </p:spPr>
        <p:txBody>
          <a:bodyPr wrap="none" lIns="0" tIns="0" rIns="0" bIns="0" rtlCol="0" anchor="t"/>
          <a:lstStyle/>
          <a:p>
            <a:pPr algn="l"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下列说法不正确的是(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pic>
        <p:nvPicPr>
          <p:cNvPr id="5" name="QC_6_BD.36_3#764c54252?iti=13&amp;htil=10&amp;vaa=1&amp;vcp=1&amp;vis=1&amp;pid=7573195b8&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133119" y="3153709"/>
            <a:ext cx="3840480" cy="248716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C_6_BD.36_4#764c54252?iti=13&amp;htil=10&amp;vaa=1&amp;vcp=1&amp;vis=1&amp;pid=7573195b8&amp;color=0,0,0&amp;vtp=1&amp;vaab=1&amp;bbb=1"/>
          <p:cNvSpPr/>
          <p:nvPr/>
        </p:nvSpPr>
        <p:spPr>
          <a:xfrm>
            <a:off x="8746178" y="5729777"/>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图9</a:t>
            </a:r>
            <a:endParaRPr lang="en-US" altLang="zh-CN" sz="2800" dirty="0"/>
          </a:p>
        </p:txBody>
      </p:sp>
      <mc:AlternateContent xmlns:mc="http://schemas.openxmlformats.org/markup-compatibility/2006" xmlns:a14="http://schemas.microsoft.com/office/drawing/2010/main">
        <mc:Choice Requires="a14">
          <p:sp>
            <p:nvSpPr>
              <p:cNvPr id="7" name="QC_6_BD.36_5#764c54252.choices?htil=10&amp;vaa=1&amp;vcp=1&amp;vis=1&amp;pid=7573195b8&amp;color=0,0,0&amp;vtp=1&amp;vaab=1&amp;bbb=1"/>
              <p:cNvSpPr/>
              <p:nvPr/>
            </p:nvSpPr>
            <p:spPr>
              <a:xfrm>
                <a:off x="539496" y="3026709"/>
                <a:ext cx="7141464" cy="2498344"/>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𝑎</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点对应溶液的</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pH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为7</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𝑐</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点对应溶液中的溶质只有氢氧化钡</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𝑑𝑒</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段只发生盐酸与氢氧化镁的反应</a:t>
                </a:r>
                <a:endParaRPr lang="en-US" altLang="zh-CN" sz="2800" dirty="0"/>
              </a:p>
              <a:p>
                <a:pPr latinLnBrk="1">
                  <a:lnSpc>
                    <a:spcPts val="5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.混合溶液中硫酸镁的质量为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12 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7" name="QC_6_BD.36_5#764c54252.choices?htil=10&amp;vaa=1&amp;vcp=1&amp;vis=1&amp;pid=7573195b8&amp;color=0,0,0&amp;vtp=1&amp;vaab=1&amp;bbb=1"/>
              <p:cNvSpPr>
                <a:spLocks noRot="1" noChangeAspect="1" noMove="1" noResize="1" noEditPoints="1" noAdjustHandles="1" noChangeArrowheads="1" noChangeShapeType="1" noTextEdit="1"/>
              </p:cNvSpPr>
              <p:nvPr/>
            </p:nvSpPr>
            <p:spPr>
              <a:xfrm>
                <a:off x="539496" y="3026709"/>
                <a:ext cx="7141464" cy="2498344"/>
              </a:xfrm>
              <a:prstGeom prst="rect">
                <a:avLst/>
              </a:prstGeom>
              <a:blipFill rotWithShape="1">
                <a:blip r:embed="rId4"/>
                <a:stretch>
                  <a:fillRect l="-5" t="-12" b="-3180"/>
                </a:stretch>
              </a:blipFill>
            </p:spPr>
            <p:txBody>
              <a:bodyPr/>
              <a:lstStyle/>
              <a:p>
                <a:r>
                  <a:rPr lang="zh-CN" altLang="en-US">
                    <a:noFill/>
                  </a:rPr>
                  <a:t> </a:t>
                </a:r>
              </a:p>
            </p:txBody>
          </p:sp>
        </mc:Fallback>
      </mc:AlternateContent>
    </p:spTree>
  </p:cSld>
  <p:clrMapOvr>
    <a:masterClrMapping/>
  </p:clrMapOvr>
  <p:transition>
    <p:split dir="in"/>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6_AS.1_1#764c54252?iti=14&amp;htil=11&amp;vaa=1&amp;vcp=1&amp;vis=1&amp;pid=7573195b8&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05323" y="923036"/>
            <a:ext cx="4032504" cy="260604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6_AS.1_1#764c54252?iti=14&amp;htil=11&amp;vaa=1&amp;vcp=1&amp;vis=1&amp;pid=7573195b8&amp;color=0,0,0&amp;vtp=1&amp;vaab=1&amp;bbb=1"/>
          <p:cNvSpPr/>
          <p:nvPr/>
        </p:nvSpPr>
        <p:spPr>
          <a:xfrm>
            <a:off x="9214394" y="3656076"/>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图9</a:t>
            </a:r>
            <a:endParaRPr lang="en-US" altLang="zh-CN" sz="2800" dirty="0"/>
          </a:p>
        </p:txBody>
      </p:sp>
      <p:sp>
        <p:nvSpPr>
          <p:cNvPr id="4" name="QC_6_AS.1_1#764c54252?htil=11&amp;vaa=1&amp;vcp=1&amp;vis=1&amp;pid=7573195b8&amp;color=0,0,0&amp;vtp=1&amp;vaab=1&amp;bt=1&amp;bbb=1&amp;hb=1&amp;hs=1"/>
          <p:cNvSpPr/>
          <p:nvPr/>
        </p:nvSpPr>
        <p:spPr>
          <a:xfrm>
            <a:off x="539496" y="904748"/>
            <a:ext cx="6949440" cy="37921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1"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向一定质量的硫酸和硫酸镁中先后</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滴加氢氧化钡和稀盐酸至过量，氢氧化钡先</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与硫酸反应生成硫酸钡沉淀和水，后与硫酸</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镁反应生成氢氧化镁沉淀和硫酸钡沉淀。滴</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加盐酸时，盐酸先与过量的氢氧化钡反应生</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成氯化钡和水，再与氢氧化镁反应生成氯化</a:t>
            </a:r>
            <a:endParaRPr lang="en-US" altLang="zh-CN" sz="2800" dirty="0"/>
          </a:p>
        </p:txBody>
      </p:sp>
      <mc:AlternateContent xmlns:mc="http://schemas.openxmlformats.org/markup-compatibility/2006" xmlns:a14="http://schemas.microsoft.com/office/drawing/2010/main">
        <mc:Choice Requires="a14">
          <p:sp>
            <p:nvSpPr>
              <p:cNvPr id="6" name="QC_6_AS.1_1#764c54252?htil=11&amp;vaa=1&amp;vcp=1&amp;vis=1&amp;pid=7573195b8&amp;color=0,0,0&amp;vtp=1&amp;vaab=1&amp;bt=1&amp;bbb=1&amp;hb=1&amp;hs=1"/>
              <p:cNvSpPr/>
              <p:nvPr/>
            </p:nvSpPr>
            <p:spPr>
              <a:xfrm>
                <a:off x="539496" y="4673092"/>
                <a:ext cx="11112011" cy="1295400"/>
              </a:xfrm>
              <a:prstGeom prst="rect">
                <a:avLst/>
              </a:prstGeom>
              <a:noFill/>
            </p:spPr>
            <p:txBody>
              <a:bodyPr wrap="none" lIns="0" tIns="0" rIns="0" bIns="0" rtlCol="0" anchor="t"/>
              <a:lstStyle/>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镁和水</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。图中</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𝑎</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点表示氢氧化钡与硫酸</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、硫酸镁恰好完全反应，此时溶</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液</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pH</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𝑎𝑏</m:t>
                    </m:r>
                  </m:oMath>
                </a14:m>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段加入的氢氧化钡过量</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，沉淀不再增加；</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𝑐</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点时盐酸与氢</a:t>
                </a:r>
              </a:p>
              <a:p>
                <a:pPr latinLnBrk="1">
                  <a:lnSpc>
                    <a:spcPct val="150000"/>
                  </a:lnSpc>
                </a:pPr>
                <a:endParaRPr lang="en-US" altLang="zh-CN" sz="2800" dirty="0"/>
              </a:p>
            </p:txBody>
          </p:sp>
        </mc:Choice>
        <mc:Fallback xmlns="">
          <p:sp>
            <p:nvSpPr>
              <p:cNvPr id="6" name="QC_6_AS.1_1#764c54252?htil=11&amp;vaa=1&amp;vcp=1&amp;vis=1&amp;pid=7573195b8&amp;color=0,0,0&amp;vtp=1&amp;vaab=1&amp;bt=1&amp;bbb=1&amp;hb=1&amp;hs=1"/>
              <p:cNvSpPr>
                <a:spLocks noRot="1" noChangeAspect="1" noMove="1" noResize="1" noEditPoints="1" noAdjustHandles="1" noChangeArrowheads="1" noChangeShapeType="1" noTextEdit="1"/>
              </p:cNvSpPr>
              <p:nvPr/>
            </p:nvSpPr>
            <p:spPr>
              <a:xfrm>
                <a:off x="539496" y="4673092"/>
                <a:ext cx="11112011" cy="1295400"/>
              </a:xfrm>
              <a:prstGeom prst="rect">
                <a:avLst/>
              </a:prstGeom>
              <a:blipFill rotWithShape="1">
                <a:blip r:embed="rId4"/>
                <a:stretch>
                  <a:fillRect l="-3" t="-10" r="5" b="-49402"/>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499"/>
                                          </p:stCondLst>
                                        </p:cTn>
                                        <p:tgtEl>
                                          <p:spTgt spid="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3">
                                            <p:bg/>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3">
                                            <p:txEl>
                                              <p:pRg st="0" end="0"/>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6">
                                            <p:bg/>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6">
                                            <p:txEl>
                                              <p:pRg st="0" end="0"/>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6"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1_1#764c54252?htil=11&amp;vaa=1&amp;vcp=1&amp;vis=1&amp;pid=7573195b8&amp;color=0,0,0&amp;vtp=1&amp;vaab=1&amp;bt=1&amp;bbb=1&amp;hb=1&amp;hs=1"/>
              <p:cNvSpPr/>
              <p:nvPr/>
            </p:nvSpPr>
            <p:spPr>
              <a:xfrm>
                <a:off x="539750" y="554355"/>
                <a:ext cx="8100060" cy="5416550"/>
              </a:xfrm>
              <a:prstGeom prst="rect">
                <a:avLst/>
              </a:prstGeom>
              <a:noFill/>
            </p:spPr>
            <p:txBody>
              <a:bodyPr wrap="square" lIns="0" tIns="0" rIns="0" bIns="0" rtlCol="0" anchor="t"/>
              <a:lstStyle/>
              <a:p>
                <a:pPr latinLnBrk="1">
                  <a:lnSpc>
                    <a:spcPts val="46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氧化钡反应，且氢氧化钡还有剩余，此时溶液中的溶质为氢氧化钡和氯化钡；</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𝑑𝑒</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段只发生盐酸与氢氧化镁的反应。由题图可知，生成的氢氧化镁的质量为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34.1 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−28.3 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，设硫酸镁的质量为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6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则有</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a:p>
                <a:pPr latinLnBrk="1"/>
                <a14:m>
                  <m:oMath xmlns:m="http://schemas.openxmlformats.org/officeDocument/2006/math">
                    <m:m>
                      <m:mPr>
                        <m:mcs>
                          <m:mc>
                            <m:mcPr>
                              <m:count m:val="5"/>
                              <m:mcJc m:val="center"/>
                            </m:mcPr>
                          </m:mc>
                        </m:mcs>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mPr>
                      <m:m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Ba</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OH</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MgSO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e>
                        <m:e>
                          <m:d>
                            <m:dPr>
                              <m:begChr m:val=""/>
                              <m:endChr m:val=""/>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BaSO</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e>
                          <m:d>
                            <m:dPr>
                              <m:begChr m:val=""/>
                              <m:endChr m:val=""/>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dPr>
                            <m:e>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Mg</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OH</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d>
                        </m:e>
                      </m:mr>
                      <m: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120</m:t>
                          </m:r>
                        </m:e>
                        <m:e/>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58</m:t>
                          </m:r>
                        </m:e>
                      </m:mr>
                      <m:mr>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e>
                        <m:e/>
                        <m:e/>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5.8</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e>
                      </m:mr>
                    </m:m>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200"/>
                  </a:lnSpc>
                </a:pP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120</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58</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44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因此，混合溶液中硫酸镁的质量为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C_6_AS.1_1#764c54252?htil=11&amp;vaa=1&amp;vcp=1&amp;vis=1&amp;pid=7573195b8&amp;color=0,0,0&amp;vtp=1&amp;vaab=1&amp;bt=1&amp;bbb=1&amp;hb=1&amp;hs=1"/>
              <p:cNvSpPr>
                <a:spLocks noRot="1" noChangeAspect="1" noMove="1" noResize="1" noEditPoints="1" noAdjustHandles="1" noChangeArrowheads="1" noChangeShapeType="1" noTextEdit="1"/>
              </p:cNvSpPr>
              <p:nvPr/>
            </p:nvSpPr>
            <p:spPr>
              <a:xfrm>
                <a:off x="539750" y="554355"/>
                <a:ext cx="8100060" cy="5416550"/>
              </a:xfrm>
              <a:prstGeom prst="rect">
                <a:avLst/>
              </a:prstGeom>
              <a:blipFill>
                <a:blip r:embed="rId2"/>
                <a:stretch>
                  <a:fillRect l="-2711" t="-676" b="-2477"/>
                </a:stretch>
              </a:blipFill>
            </p:spPr>
            <p:txBody>
              <a:bodyPr/>
              <a:lstStyle/>
              <a:p>
                <a:r>
                  <a:rPr lang="zh-CN" altLang="en-US">
                    <a:noFill/>
                  </a:rPr>
                  <a:t> </a:t>
                </a:r>
              </a:p>
            </p:txBody>
          </p:sp>
        </mc:Fallback>
      </mc:AlternateContent>
      <p:pic>
        <p:nvPicPr>
          <p:cNvPr id="4" name="QC_6_AS.1_1#764c54252?iti=30&amp;htil=11&amp;vaa=1&amp;vcp=1&amp;vis=1&amp;pid=7573195b8&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639810" y="694690"/>
            <a:ext cx="3439160" cy="2223135"/>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AS.1_1#764c54252?iti=30&amp;htil=11&amp;vaa=1&amp;vcp=1&amp;vis=1&amp;pid=7573195b8&amp;color=0,0,0&amp;vtp=1&amp;vaab=1&amp;bbb=1"/>
          <p:cNvSpPr/>
          <p:nvPr/>
        </p:nvSpPr>
        <p:spPr>
          <a:xfrm>
            <a:off x="9316879" y="3427983"/>
            <a:ext cx="614362" cy="515811"/>
          </a:xfrm>
          <a:prstGeom prst="rect">
            <a:avLst/>
          </a:prstGeom>
          <a:noFill/>
        </p:spPr>
        <p:txBody>
          <a:bodyPr wrap="none" lIns="0" tIns="0" rIns="0" bIns="0" rtlCol="0" anchor="t"/>
          <a:lstStyle/>
          <a:p>
            <a:pPr algn="ctr" latinLnBrk="1">
              <a:lnSpc>
                <a:spcPts val="44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图9</a:t>
            </a:r>
            <a:endParaRPr lang="en-US" altLang="zh-CN" sz="2800" dirty="0"/>
          </a:p>
        </p:txBody>
      </p:sp>
      <p:sp>
        <p:nvSpPr>
          <p:cNvPr id="3" name="QC_6_AN.1_1#764c54252?vaa=1&amp;vcp=1&amp;vis=1&amp;pid=7573195b8&amp;color=0,0,0&amp;vtp=1&amp;vaab=1&amp;bbb=1&amp;htil=1"/>
          <p:cNvSpPr/>
          <p:nvPr/>
        </p:nvSpPr>
        <p:spPr>
          <a:xfrm>
            <a:off x="539496" y="5866057"/>
            <a:ext cx="6941312" cy="553657"/>
          </a:xfrm>
          <a:prstGeom prst="rect">
            <a:avLst/>
          </a:prstGeom>
          <a:noFill/>
        </p:spPr>
        <p:txBody>
          <a:bodyPr wrap="squar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bg/>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3"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6#4252eb893?vcp=1&amp;pid=7573195b8&amp;color=0,0,0&amp;vtp=1&amp;vaab=1&amp;bt=1&amp;bbb=1"/>
          <p:cNvSpPr/>
          <p:nvPr/>
        </p:nvSpPr>
        <p:spPr>
          <a:xfrm>
            <a:off x="539496" y="3145504"/>
            <a:ext cx="11109960" cy="553657"/>
          </a:xfrm>
          <a:prstGeom prst="rect">
            <a:avLst/>
          </a:prstGeom>
          <a:noFill/>
        </p:spPr>
        <p:txBody>
          <a:bodyPr wrap="none" lIns="0" tIns="0" rIns="0" bIns="0" rtlCol="0" anchor="t"/>
          <a:lstStyle/>
          <a:p>
            <a:pPr algn="ctr"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提醒：请完成第22讲备考练习</a:t>
            </a:r>
            <a:endParaRPr lang="en-US" altLang="zh-CN" sz="2800" dirty="0"/>
          </a:p>
        </p:txBody>
      </p:sp>
    </p:spTree>
  </p:cSld>
  <p:clrMapOvr>
    <a:masterClrMapping/>
  </p:clrMapOvr>
  <p:transition>
    <p:split dir="in"/>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05559cd25.fixed?vcp=1&amp;pid=31dd1c205&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第22讲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中考化学坐标曲线题</a:t>
            </a:r>
            <a:endParaRPr lang="en-US" altLang="zh-CN" sz="4000" dirty="0"/>
          </a:p>
        </p:txBody>
      </p:sp>
      <p:sp>
        <p:nvSpPr>
          <p:cNvPr id="3" name="C_3_BD#05559cd25.fixed?vcp=1&amp;pid=31dd1c205&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第22讲备考练习</a:t>
            </a:r>
            <a:endParaRPr lang="en-US" altLang="zh-CN" sz="4000" dirty="0"/>
          </a:p>
        </p:txBody>
      </p:sp>
    </p:spTree>
  </p:cSld>
  <p:clrMapOvr>
    <a:masterClrMapping/>
  </p:clrMapOvr>
  <p:transition>
    <p:split dir="in"/>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3ff390390?vcp=1&amp;pid=05559cd25&amp;color=146,208,80&amp;vtp=1&amp;vaab=1&amp;bt=1&amp;bbb=1"/>
          <p:cNvSpPr/>
          <p:nvPr/>
        </p:nvSpPr>
        <p:spPr>
          <a:xfrm>
            <a:off x="539496" y="554400"/>
            <a:ext cx="11109960" cy="1077976"/>
          </a:xfrm>
          <a:prstGeom prst="rect">
            <a:avLst/>
          </a:prstGeom>
          <a:noFill/>
        </p:spPr>
        <p:txBody>
          <a:bodyPr wrap="none" lIns="0" tIns="0" rIns="0" bIns="0" rtlCol="0" anchor="t"/>
          <a:lstStyle/>
          <a:p>
            <a:pPr algn="ctr" latinLnBrk="1">
              <a:lnSpc>
                <a:spcPts val="56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达标练</a:t>
            </a:r>
            <a:endParaRPr lang="en-US" altLang="zh-CN" sz="3200" dirty="0"/>
          </a:p>
        </p:txBody>
      </p:sp>
      <p:pic>
        <p:nvPicPr>
          <p:cNvPr id="3" name="QC_5_BD.40_1#f8a6c438a?iti=15&amp;htil=12&amp;vaa=1&amp;vcp=1&amp;vis=1&amp;pid=3ff390390&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235440" y="1254540"/>
            <a:ext cx="2148524" cy="182175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5_BD.40_2#f8a6c438a?iti=15&amp;htil=12&amp;vaa=1&amp;vcp=1&amp;vis=1&amp;pid=3ff390390&amp;color=0,0,0&amp;vtp=1&amp;vaab=1&amp;bbb=1"/>
          <p:cNvSpPr/>
          <p:nvPr/>
        </p:nvSpPr>
        <p:spPr>
          <a:xfrm>
            <a:off x="10002521" y="3203292"/>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a:t>
            </a:r>
            <a:endParaRPr lang="en-US" altLang="zh-CN" sz="2800" dirty="0"/>
          </a:p>
        </p:txBody>
      </p:sp>
      <mc:AlternateContent xmlns:mc="http://schemas.openxmlformats.org/markup-compatibility/2006" xmlns:a14="http://schemas.microsoft.com/office/drawing/2010/main">
        <mc:Choice Requires="a14">
          <p:sp>
            <p:nvSpPr>
              <p:cNvPr id="5" name="QC_5_BD.40_3#f8a6c438a?htil=12&amp;sp=1&amp;vaa=1&amp;vcp=1&amp;vis=1&amp;pid=3ff390390&amp;color=0,0,0&amp;vtp=1&amp;vaab=1&amp;bbb=1&amp;hb=1&amp;hs=1"/>
              <p:cNvSpPr/>
              <p:nvPr/>
            </p:nvSpPr>
            <p:spPr>
              <a:xfrm>
                <a:off x="539496" y="1267240"/>
                <a:ext cx="8577072"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（2024·江西·中考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）向盛有一定量氢氧化钙溶液的烧</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杯中通入适量的二氧化碳气体</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，反应过程中相关量</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Y</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反应时间的关系如图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1所示，则</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Y</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可以表示(</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5" name="QC_5_BD.40_3#f8a6c438a?htil=12&amp;sp=1&amp;vaa=1&amp;vcp=1&amp;vis=1&amp;pid=3ff390390&amp;color=0,0,0&amp;vtp=1&amp;vaab=1&amp;bbb=1&amp;hb=1&amp;hs=1"/>
              <p:cNvSpPr>
                <a:spLocks noRot="1" noChangeAspect="1" noMove="1" noResize="1" noEditPoints="1" noAdjustHandles="1" noChangeArrowheads="1" noChangeShapeType="1" noTextEdit="1"/>
              </p:cNvSpPr>
              <p:nvPr/>
            </p:nvSpPr>
            <p:spPr>
              <a:xfrm>
                <a:off x="539496" y="1267240"/>
                <a:ext cx="8577072" cy="1849057"/>
              </a:xfrm>
              <a:prstGeom prst="rect">
                <a:avLst/>
              </a:prstGeom>
              <a:blipFill rotWithShape="1">
                <a:blip r:embed="rId4"/>
                <a:stretch>
                  <a:fillRect l="-4" t="-22" r="6" b="-3690"/>
                </a:stretch>
              </a:blipFill>
            </p:spPr>
            <p:txBody>
              <a:bodyPr/>
              <a:lstStyle/>
              <a:p>
                <a:r>
                  <a:rPr lang="zh-CN" altLang="en-US">
                    <a:noFill/>
                  </a:rPr>
                  <a:t> </a:t>
                </a:r>
              </a:p>
            </p:txBody>
          </p:sp>
        </mc:Fallback>
      </mc:AlternateContent>
      <p:sp>
        <p:nvSpPr>
          <p:cNvPr id="6" name="QC_5_AN.41_1#f8a6c438a.bracket?vaa=1&amp;vcp=1&amp;vis=1&amp;pid=3ff390390&amp;color=0,0,0&amp;vpa=15&amp;vtp=1&amp;vaab=1"/>
          <p:cNvSpPr/>
          <p:nvPr/>
        </p:nvSpPr>
        <p:spPr>
          <a:xfrm>
            <a:off x="7242714" y="2549305"/>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7" name="QC_5_BD.40_4#f8a6c438a.choices?vaa=1&amp;vcp=1&amp;vis=1&amp;pid=3ff390390&amp;color=0,0,0&amp;vtp=1&amp;vaab=1&amp;bbb=1&amp;hs=1"/>
          <p:cNvSpPr/>
          <p:nvPr/>
        </p:nvSpPr>
        <p:spPr>
          <a:xfrm>
            <a:off x="539496" y="4093064"/>
            <a:ext cx="11109960" cy="1201357"/>
          </a:xfrm>
          <a:prstGeom prst="rect">
            <a:avLst/>
          </a:prstGeom>
          <a:noFill/>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.烧杯内水的质量</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.烧杯内溶液的质量</a:t>
            </a:r>
            <a:endParaRPr lang="en-US" altLang="zh-CN" sz="2800" dirty="0"/>
          </a:p>
          <a:p>
            <a:pPr latinLnBrk="1">
              <a:lnSpc>
                <a:spcPts val="49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C.烧杯内物质的总质量</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.烧杯内物质中氢元素的总质量</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42_1#e802c4a70?sp=1&amp;vaa=1&amp;vcp=1&amp;vis=1&amp;pid=3ff390390&amp;color=0,0,0&amp;vtp=1&amp;vaab=1&amp;bt=1&amp;bbb=1&amp;hb=1"/>
          <p:cNvSpPr/>
          <p:nvPr/>
        </p:nvSpPr>
        <p:spPr>
          <a:xfrm>
            <a:off x="539496" y="536416"/>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（2024·广西贺州·模拟）如图2甲所示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，烧瓶中分别放入经打磨的等质</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量的铁片</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、镁片、锌片和等体积、等浓度的足量稀硫酸，塞紧瓶塞</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压强传感器测定一段时间后三种金属产生气体的压强与时间的关系如图</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乙所示，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下列说法错误的是(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pic>
        <p:nvPicPr>
          <p:cNvPr id="3" name="QC_5_BD.42_2#e802c4a70?iti=16&amp;vaa=1&amp;vcp=1&amp;vis=1&amp;pid=3ff390390&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694763" y="2500884"/>
            <a:ext cx="5175504" cy="18562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5_BD.42_3#e802c4a70?iti=16&amp;vaa=1&amp;vcp=1&amp;vis=1&amp;pid=3ff390390&amp;color=0,0,0&amp;vtp=1&amp;vaab=1&amp;bbb=1"/>
          <p:cNvSpPr/>
          <p:nvPr/>
        </p:nvSpPr>
        <p:spPr>
          <a:xfrm>
            <a:off x="8975334" y="4484116"/>
            <a:ext cx="614362" cy="559064"/>
          </a:xfrm>
          <a:prstGeom prst="rect">
            <a:avLst/>
          </a:prstGeom>
          <a:noFill/>
        </p:spPr>
        <p:txBody>
          <a:bodyPr wrap="square" lIns="0" tIns="0" rIns="0" bIns="0" rtlCol="0" anchor="t">
            <a:spAutoFit/>
          </a:bodyPr>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a:t>
            </a:r>
            <a:endParaRPr lang="en-US" altLang="zh-CN" sz="2800" dirty="0">
              <a:ea typeface="宋体" panose="02010600030101010101" pitchFamily="2" charset="-122"/>
            </a:endParaRPr>
          </a:p>
        </p:txBody>
      </p:sp>
      <mc:AlternateContent xmlns:mc="http://schemas.openxmlformats.org/markup-compatibility/2006" xmlns:a14="http://schemas.microsoft.com/office/drawing/2010/main">
        <mc:Choice Requires="a14">
          <p:sp>
            <p:nvSpPr>
              <p:cNvPr id="5" name="QC_5_BD.44_1#e802c4a70.choices?vaa=1&amp;vcp=1&amp;vis=1&amp;pid=3ff390390&amp;color=0,0,0&amp;vtp=1&amp;vaab=1&amp;bt=1&amp;bbb=1">
                <a:extLst>
                  <a:ext uri="{FF2B5EF4-FFF2-40B4-BE49-F238E27FC236}">
                    <a16:creationId xmlns:a16="http://schemas.microsoft.com/office/drawing/2014/main" id="{2EA081EB-C09B-4949-A4AD-6ED759C97EC9}"/>
                  </a:ext>
                </a:extLst>
              </p:cNvPr>
              <p:cNvSpPr/>
              <p:nvPr/>
            </p:nvSpPr>
            <p:spPr>
              <a:xfrm>
                <a:off x="539496" y="3033172"/>
                <a:ext cx="8739971" cy="3288411"/>
              </a:xfrm>
              <a:prstGeom prst="rect">
                <a:avLst/>
              </a:prstGeom>
              <a:noFill/>
            </p:spPr>
            <p:txBody>
              <a:bodyPr wrap="none" lIns="0" tIns="0" rIns="0" bIns="0" rtlCol="0" anchor="t"/>
              <a:lstStyle/>
              <a:p>
                <a:pPr algn="l"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A.三条曲线达到最大值后逐渐下降</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algn="l"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说明金属与酸反应放热</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B.曲线</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𝐵</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𝐶</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分别表示镁、锌、铁与酸反应</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C.最终产生氢气质量大小关系是</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&gt;</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𝐶</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&gt;</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𝐵</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0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D.反应后所得盐溶液中溶质质量大小关系是</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&gt;</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𝐵</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&gt;</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𝐶</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C_5_BD.44_1#e802c4a70.choices?vaa=1&amp;vcp=1&amp;vis=1&amp;pid=3ff390390&amp;color=0,0,0&amp;vtp=1&amp;vaab=1&amp;bt=1&amp;bbb=1">
                <a:extLst>
                  <a:ext uri="{FF2B5EF4-FFF2-40B4-BE49-F238E27FC236}">
                    <a16:creationId xmlns:a16="http://schemas.microsoft.com/office/drawing/2014/main" id="{2EA081EB-C09B-4949-A4AD-6ED759C97EC9}"/>
                  </a:ext>
                </a:extLst>
              </p:cNvPr>
              <p:cNvSpPr>
                <a:spLocks noRot="1" noChangeAspect="1" noMove="1" noResize="1" noEditPoints="1" noAdjustHandles="1" noChangeArrowheads="1" noChangeShapeType="1" noTextEdit="1"/>
              </p:cNvSpPr>
              <p:nvPr/>
            </p:nvSpPr>
            <p:spPr>
              <a:xfrm>
                <a:off x="539496" y="3033172"/>
                <a:ext cx="8739971" cy="3288411"/>
              </a:xfrm>
              <a:prstGeom prst="rect">
                <a:avLst/>
              </a:prstGeom>
              <a:blipFill>
                <a:blip r:embed="rId4"/>
                <a:stretch>
                  <a:fillRect l="-2512" b="-2412"/>
                </a:stretch>
              </a:blipFill>
            </p:spPr>
            <p:txBody>
              <a:bodyPr/>
              <a:lstStyle/>
              <a:p>
                <a:r>
                  <a:rPr lang="zh-CN" altLang="en-US">
                    <a:noFill/>
                  </a:rPr>
                  <a:t> </a:t>
                </a:r>
              </a:p>
            </p:txBody>
          </p:sp>
        </mc:Fallback>
      </mc:AlternateContent>
      <p:sp>
        <p:nvSpPr>
          <p:cNvPr id="7" name="文本框 6">
            <a:extLst>
              <a:ext uri="{FF2B5EF4-FFF2-40B4-BE49-F238E27FC236}">
                <a16:creationId xmlns:a16="http://schemas.microsoft.com/office/drawing/2014/main" id="{83987269-EBA9-4E88-9DB4-B3CEB16FCB18}"/>
              </a:ext>
            </a:extLst>
          </p:cNvPr>
          <p:cNvSpPr txBox="1"/>
          <p:nvPr/>
        </p:nvSpPr>
        <p:spPr>
          <a:xfrm>
            <a:off x="5375053" y="2454116"/>
            <a:ext cx="600075" cy="628505"/>
          </a:xfrm>
          <a:prstGeom prst="rect">
            <a:avLst/>
          </a:prstGeom>
          <a:noFill/>
        </p:spPr>
        <p:txBody>
          <a:bodyPr vert="horz" rtlCol="0">
            <a:spAutoFit/>
          </a:bodyPr>
          <a:lstStyle/>
          <a:p>
            <a:pPr>
              <a:lnSpc>
                <a:spcPts val="4700"/>
              </a:lnSpc>
            </a:pPr>
            <a:r>
              <a:rPr lang="en-US" altLang="zh-CN" sz="2800">
                <a:solidFill>
                  <a:srgbClr val="FF0000"/>
                </a:solidFill>
                <a:latin typeface="times new roman" panose="02020603050405020304" pitchFamily="18" charset="0"/>
                <a:ea typeface="宋体" panose="02010600030101010101" pitchFamily="2" charset="-122"/>
              </a:rPr>
              <a:t>D</a:t>
            </a:r>
            <a:endParaRPr lang="zh-CN" altLang="en-US" sz="2800">
              <a:solidFill>
                <a:srgbClr val="FF0000"/>
              </a:solidFill>
              <a:latin typeface="times new roman" panose="02020603050405020304" pitchFamily="18" charset="0"/>
              <a:ea typeface="宋体" panose="0201060003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45_1#2992fde77?sp=1&amp;vaa=1&amp;vcp=1&amp;vis=1&amp;pid=3ff390390&amp;color=0,0,0&amp;vtp=1&amp;vaab=1&amp;bt=1&amp;bbb=1&amp;hb=1"/>
          <p:cNvSpPr/>
          <p:nvPr/>
        </p:nvSpPr>
        <p:spPr>
          <a:xfrm>
            <a:off x="539496" y="922496"/>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（2024·山东滨州·中考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）下列图像能正确反映对应变化关系的是</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5_AN.46_1#2992fde77.bracket?vaa=1&amp;vcp=1&amp;vis=1&amp;pid=3ff390390&amp;color=0,0,0&amp;vpa=17&amp;vtp=1&amp;vaab=1"/>
          <p:cNvSpPr/>
          <p:nvPr/>
        </p:nvSpPr>
        <p:spPr>
          <a:xfrm>
            <a:off x="816515" y="1556861"/>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pic>
        <p:nvPicPr>
          <p:cNvPr id="4" name="QC_5_BD.45_2#2992fde77?htil=13&amp;vaa=1&amp;vcp=1&amp;vis=1&amp;pid=3ff390390&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747164" y="2251297"/>
            <a:ext cx="3867912" cy="3282696"/>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5" name="QC_5_BD.45_3#2992fde77.choices?htil=13&amp;vaa=1&amp;vcp=1&amp;vis=1&amp;pid=3ff390390&amp;color=0,0,0&amp;vtp=1&amp;vaab=1&amp;bbb=1&amp;hb=1"/>
              <p:cNvSpPr/>
              <p:nvPr/>
            </p:nvSpPr>
            <p:spPr>
              <a:xfrm>
                <a:off x="539496" y="2124297"/>
                <a:ext cx="7114032" cy="37921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A.①向</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pH</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的硫酸中加水</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②向盛有一定量二氧化锰的烧杯中加入过氧</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化氢溶液</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③</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20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，向一定量硝酸钾的不饱和溶液</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中加入硝酸钾</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.④向一定量的硫酸铜溶液中加入锌</a:t>
                </a:r>
                <a:endParaRPr lang="en-US" altLang="zh-CN" sz="2800" dirty="0"/>
              </a:p>
            </p:txBody>
          </p:sp>
        </mc:Choice>
        <mc:Fallback xmlns="">
          <p:sp>
            <p:nvSpPr>
              <p:cNvPr id="5" name="QC_5_BD.45_3#2992fde77.choices?htil=13&amp;vaa=1&amp;vcp=1&amp;vis=1&amp;pid=3ff390390&amp;color=0,0,0&amp;vtp=1&amp;vaab=1&amp;bbb=1&amp;hb=1"/>
              <p:cNvSpPr>
                <a:spLocks noRot="1" noChangeAspect="1" noMove="1" noResize="1" noEditPoints="1" noAdjustHandles="1" noChangeArrowheads="1" noChangeShapeType="1" noTextEdit="1"/>
              </p:cNvSpPr>
              <p:nvPr/>
            </p:nvSpPr>
            <p:spPr>
              <a:xfrm>
                <a:off x="539496" y="2124297"/>
                <a:ext cx="7114032" cy="3792157"/>
              </a:xfrm>
              <a:prstGeom prst="rect">
                <a:avLst/>
              </a:prstGeom>
              <a:blipFill rotWithShape="1">
                <a:blip r:embed="rId4"/>
                <a:stretch>
                  <a:fillRect l="-5" t="-6" r="-948" b="-1804"/>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47_1#90672ddc9?htil=14&amp;vaa=1&amp;vcp=1&amp;vis=1&amp;pid=3ff390390&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631625" y="1220216"/>
            <a:ext cx="3922776" cy="329184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47_2#90672ddc9?htil=14&amp;sp=1&amp;vaa=1&amp;vcp=1&amp;vis=1&amp;pid=3ff390390&amp;color=0,0,0&amp;vtp=1&amp;vaab=1&amp;bt=1&amp;bbb=1&amp;hb=1"/>
          <p:cNvSpPr/>
          <p:nvPr/>
        </p:nvSpPr>
        <p:spPr>
          <a:xfrm>
            <a:off x="539496" y="1201928"/>
            <a:ext cx="7050024"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（2024·黑龙江齐齐哈尔·中考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）下列图像能</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正确表示对应关系的是(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5_AN.48_1#90672ddc9.bracket?vaa=1&amp;vcp=1&amp;vis=1&amp;pid=3ff390390&amp;color=0,0,0&amp;vpa=18&amp;vtp=1&amp;vaab=1"/>
          <p:cNvSpPr/>
          <p:nvPr/>
        </p:nvSpPr>
        <p:spPr>
          <a:xfrm>
            <a:off x="4372515" y="1836293"/>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5" name="QC_5_BD.47_3#90672ddc9.choices?htil=14&amp;vaa=1&amp;vcp=1&amp;vis=1&amp;pid=3ff390390&amp;color=0,0,0&amp;vtp=1&amp;vaab=1&amp;bbb=1&amp;hb=1"/>
          <p:cNvSpPr/>
          <p:nvPr/>
        </p:nvSpPr>
        <p:spPr>
          <a:xfrm>
            <a:off x="539496" y="2484945"/>
            <a:ext cx="7050024"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A.①高温煅烧碳酸钙</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.②红磷在密闭容器中燃烧</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.③向饱和硝酸钾溶液中不断加入硝酸钾</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④分别向等质量的镁粉和锌粉中不断加入</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溶质质量分数相同的稀硫酸</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49_1#465041fcf?sp=1&amp;vaa=1&amp;vcp=1&amp;vis=1&amp;pid=3ff390390&amp;color=0,0,0&amp;vtp=1&amp;vaab=1&amp;bt=1&amp;bbb=1&amp;hb=1"/>
          <p:cNvSpPr/>
          <p:nvPr/>
        </p:nvSpPr>
        <p:spPr>
          <a:xfrm>
            <a:off x="539496" y="885952"/>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（2024·四川达州·中考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）下列图像能正确反应对应变化关系的是</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5_AN.50_1#465041fcf.bracket?vaa=1&amp;vcp=1&amp;vis=1&amp;pid=3ff390390&amp;color=0,0,0&amp;vpa=19&amp;vtp=1&amp;vaab=1"/>
          <p:cNvSpPr/>
          <p:nvPr/>
        </p:nvSpPr>
        <p:spPr>
          <a:xfrm>
            <a:off x="816515" y="1520317"/>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pic>
        <p:nvPicPr>
          <p:cNvPr id="4" name="QC_5_BD.49_2#465041fcf?htil=15&amp;vaa=1&amp;vcp=1&amp;vis=1&amp;pid=3ff390390&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61504" y="2214753"/>
            <a:ext cx="4169664" cy="35295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49_3#465041fcf.choices?htil=15&amp;vaa=1&amp;vcp=1&amp;vis=1&amp;pid=3ff390390&amp;color=0,0,0&amp;vtp=1&amp;vaab=1&amp;bbb=1&amp;hb=1"/>
          <p:cNvSpPr/>
          <p:nvPr/>
        </p:nvSpPr>
        <p:spPr>
          <a:xfrm>
            <a:off x="539496" y="2160841"/>
            <a:ext cx="6803136" cy="37921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A.①在空气中加热一定量的铜粉</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②向一定量氢氧化钾和氯化钡的混合溶液</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中逐滴加入稀硫酸</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.③分别向等质量、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等质量分数的稀硫酸中，</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逐渐加入铁粉和锌粉</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.④电解水生成氢气和氧气</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51c458cca?vcp=1&amp;pid=347cd6ba7&amp;color=146,208,80&amp;vtp=1&amp;vaab=1&amp;bt=1&amp;bbb=1"/>
          <p:cNvSpPr/>
          <p:nvPr/>
        </p:nvSpPr>
        <p:spPr>
          <a:xfrm>
            <a:off x="539496" y="554400"/>
            <a:ext cx="11109960" cy="648081"/>
          </a:xfrm>
          <a:prstGeom prst="rect">
            <a:avLst/>
          </a:prstGeom>
          <a:noFill/>
        </p:spPr>
        <p:txBody>
          <a:bodyPr wrap="none" lIns="0" tIns="0" rIns="0" bIns="0" rtlCol="0" anchor="t"/>
          <a:lstStyle/>
          <a:p>
            <a:pPr algn="l" latinLnBrk="1">
              <a:lnSpc>
                <a:spcPts val="57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考点1</a:t>
            </a:r>
            <a:r>
              <a:rPr lang="en-US" altLang="zh-CN" sz="3200" b="1" i="0" dirty="0">
                <a:solidFill>
                  <a:srgbClr val="92D050"/>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PH变化曲线</a:t>
            </a:r>
            <a:endParaRPr lang="en-US" altLang="zh-CN" sz="3200" dirty="0"/>
          </a:p>
        </p:txBody>
      </p:sp>
      <p:pic>
        <p:nvPicPr>
          <p:cNvPr id="3" name="QC_5_BD.1_1#e3ed96290?iti=1&amp;htil=1&amp;vaa=1&amp;vcp=1&amp;vis=1&amp;pid=51c458cca&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785325" y="1290927"/>
            <a:ext cx="2798064" cy="24597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5_BD.1_2#e3ed96290?iti=1&amp;htil=1&amp;vaa=1&amp;vcp=1&amp;vis=1&amp;pid=51c458cca&amp;color=0,0,0&amp;vtp=1&amp;vaab=1&amp;bbb=1"/>
          <p:cNvSpPr/>
          <p:nvPr/>
        </p:nvSpPr>
        <p:spPr>
          <a:xfrm>
            <a:off x="9877176" y="3877663"/>
            <a:ext cx="614362" cy="566992"/>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a:t>
            </a:r>
            <a:endParaRPr lang="en-US" altLang="zh-CN" sz="2800" dirty="0"/>
          </a:p>
        </p:txBody>
      </p:sp>
      <mc:AlternateContent xmlns:mc="http://schemas.openxmlformats.org/markup-compatibility/2006" xmlns:a14="http://schemas.microsoft.com/office/drawing/2010/main">
        <mc:Choice Requires="a14">
          <p:sp>
            <p:nvSpPr>
              <p:cNvPr id="5" name="QC_5_BD.1_3#e3ed96290?htil=1&amp;vaa=1&amp;vcp=1&amp;vis=1&amp;pid=51c458cca&amp;color=0,0,0&amp;vtp=1&amp;vaab=1&amp;bbb=1&amp;hb=1"/>
              <p:cNvSpPr/>
              <p:nvPr/>
            </p:nvSpPr>
            <p:spPr>
              <a:xfrm>
                <a:off x="539496" y="1263495"/>
                <a:ext cx="8174736"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典型例题1</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（2024·重庆·中考）用</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NaOH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溶液与稀硫</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酸进行中和反应实验，实验开始前滴入几滴酚酞溶</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液</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，测得反应过程中溶液的</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pH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变化如图1所示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说法不正确的是(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5" name="QC_5_BD.1_3#e3ed96290?htil=1&amp;vaa=1&amp;vcp=1&amp;vis=1&amp;pid=51c458cca&amp;color=0,0,0&amp;vtp=1&amp;vaab=1&amp;bbb=1&amp;hb=1"/>
              <p:cNvSpPr>
                <a:spLocks noRot="1" noChangeAspect="1" noMove="1" noResize="1" noEditPoints="1" noAdjustHandles="1" noChangeArrowheads="1" noChangeShapeType="1" noTextEdit="1"/>
              </p:cNvSpPr>
              <p:nvPr/>
            </p:nvSpPr>
            <p:spPr>
              <a:xfrm>
                <a:off x="539496" y="1263495"/>
                <a:ext cx="8174736" cy="2496757"/>
              </a:xfrm>
              <a:prstGeom prst="rect">
                <a:avLst/>
              </a:prstGeom>
              <a:blipFill rotWithShape="1">
                <a:blip r:embed="rId4"/>
                <a:stretch>
                  <a:fillRect l="-5" t="-19" r="-130" b="-2730"/>
                </a:stretch>
              </a:blipFill>
            </p:spPr>
            <p:txBody>
              <a:bodyPr/>
              <a:lstStyle/>
              <a:p>
                <a:r>
                  <a:rPr lang="zh-CN" altLang="en-US">
                    <a:noFill/>
                  </a:rPr>
                  <a:t> </a:t>
                </a:r>
              </a:p>
            </p:txBody>
          </p:sp>
        </mc:Fallback>
      </mc:AlternateContent>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1733f20f2?vcp=1&amp;pid=05559cd25&amp;color=146,208,80&amp;vtp=1&amp;vaab=1&amp;bt=1&amp;bbb=1"/>
          <p:cNvSpPr/>
          <p:nvPr/>
        </p:nvSpPr>
        <p:spPr>
          <a:xfrm>
            <a:off x="539496" y="440100"/>
            <a:ext cx="11109960" cy="617093"/>
          </a:xfrm>
          <a:prstGeom prst="rect">
            <a:avLst/>
          </a:prstGeom>
          <a:noFill/>
        </p:spPr>
        <p:txBody>
          <a:bodyPr wrap="none" lIns="0" tIns="0" rIns="0" bIns="0" rtlCol="0" anchor="t"/>
          <a:lstStyle/>
          <a:p>
            <a:pPr algn="ctr" latinLnBrk="1">
              <a:lnSpc>
                <a:spcPts val="52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提分练</a:t>
            </a:r>
            <a:endParaRPr lang="en-US" altLang="zh-CN" sz="3200" dirty="0"/>
          </a:p>
        </p:txBody>
      </p:sp>
      <mc:AlternateContent xmlns:mc="http://schemas.openxmlformats.org/markup-compatibility/2006" xmlns:a14="http://schemas.microsoft.com/office/drawing/2010/main">
        <mc:Choice Requires="a14">
          <p:sp>
            <p:nvSpPr>
              <p:cNvPr id="3" name="QC_5_BD.51_1#674325be8?sp=1&amp;vaa=1&amp;vcp=1&amp;vis=1&amp;pid=1733f20f2&amp;color=0,0,0&amp;vtp=1&amp;vaab=1&amp;bbb=1&amp;hb=1"/>
              <p:cNvSpPr/>
              <p:nvPr/>
            </p:nvSpPr>
            <p:spPr>
              <a:xfrm>
                <a:off x="539496" y="1114080"/>
                <a:ext cx="11109960" cy="1744282"/>
              </a:xfrm>
              <a:prstGeom prst="rect">
                <a:avLst/>
              </a:prstGeom>
              <a:noFill/>
            </p:spPr>
            <p:txBody>
              <a:bodyPr wrap="none" lIns="0" tIns="0" rIns="0" bIns="0" rtlCol="0" anchor="t"/>
              <a:lstStyle/>
              <a:p>
                <a:pPr algn="l" latinLnBrk="1">
                  <a:lnSpc>
                    <a:spcPts val="48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（2024·四川广安·中考）向含有</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9.5 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MgCl</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3.65 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HCl</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的混合溶液中，</a:t>
                </a:r>
              </a:p>
              <a:p>
                <a:pPr latinLnBrk="1">
                  <a:lnSpc>
                    <a:spcPts val="48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逐滴加入一定质量分数的</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NaOH</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溶液，溶液的</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pH</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随加入</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NaOH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溶液的体</a:t>
                </a:r>
              </a:p>
              <a:p>
                <a:pPr latinLnBrk="1">
                  <a:lnSpc>
                    <a:spcPts val="46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积变化曲线如图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下列有关说法错误的是(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C_5_BD.51_1#674325be8?sp=1&amp;vaa=1&amp;vcp=1&amp;vis=1&amp;pid=1733f20f2&amp;color=0,0,0&amp;vtp=1&amp;vaab=1&amp;bbb=1&amp;hb=1"/>
              <p:cNvSpPr>
                <a:spLocks noRot="1" noChangeAspect="1" noMove="1" noResize="1" noEditPoints="1" noAdjustHandles="1" noChangeArrowheads="1" noChangeShapeType="1" noTextEdit="1"/>
              </p:cNvSpPr>
              <p:nvPr/>
            </p:nvSpPr>
            <p:spPr>
              <a:xfrm>
                <a:off x="539496" y="1114080"/>
                <a:ext cx="11109960" cy="1744282"/>
              </a:xfrm>
              <a:prstGeom prst="rect">
                <a:avLst/>
              </a:prstGeom>
              <a:blipFill rotWithShape="1">
                <a:blip r:embed="rId3"/>
                <a:stretch>
                  <a:fillRect l="-3" t="-17" r="-1957" b="-3373"/>
                </a:stretch>
              </a:blipFill>
            </p:spPr>
            <p:txBody>
              <a:bodyPr/>
              <a:lstStyle/>
              <a:p>
                <a:r>
                  <a:rPr lang="zh-CN" altLang="en-US">
                    <a:noFill/>
                  </a:rPr>
                  <a:t> </a:t>
                </a:r>
              </a:p>
            </p:txBody>
          </p:sp>
        </mc:Fallback>
      </mc:AlternateContent>
      <p:sp>
        <p:nvSpPr>
          <p:cNvPr id="4" name="QC_5_AN.52_1#674325be8.bracket?vaa=1&amp;vcp=1&amp;vis=1&amp;pid=1733f20f2&amp;color=0,0,0&amp;vpa=20&amp;vtp=1&amp;vaab=1"/>
          <p:cNvSpPr/>
          <p:nvPr/>
        </p:nvSpPr>
        <p:spPr>
          <a:xfrm>
            <a:off x="8106314" y="2323374"/>
            <a:ext cx="495300" cy="529717"/>
          </a:xfrm>
          <a:prstGeom prst="rect">
            <a:avLst/>
          </a:prstGeom>
          <a:noFill/>
        </p:spPr>
        <p:txBody>
          <a:bodyPr wrap="none" lIns="0" tIns="0" rIns="0" bIns="0" rtlCol="0" anchor="t"/>
          <a:lstStyle/>
          <a:p>
            <a:pPr algn="ctr" latinLnBrk="1">
              <a:lnSpc>
                <a:spcPts val="46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pic>
        <p:nvPicPr>
          <p:cNvPr id="5" name="QC_5_BD.51_2#674325be8?iti=18&amp;htil=16&amp;vaa=1&amp;vcp=1&amp;vis=1&amp;pid=1733f20f2&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357747" y="2977051"/>
            <a:ext cx="3200400" cy="248716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C_5_BD.51_3#674325be8?iti=18&amp;htil=16&amp;vaa=1&amp;vcp=1&amp;vis=1&amp;pid=1733f20f2&amp;color=0,0,0&amp;vtp=1&amp;vaab=1&amp;bbb=1"/>
          <p:cNvSpPr/>
          <p:nvPr/>
        </p:nvSpPr>
        <p:spPr>
          <a:xfrm>
            <a:off x="9650766" y="5591219"/>
            <a:ext cx="614362" cy="534988"/>
          </a:xfrm>
          <a:prstGeom prst="rect">
            <a:avLst/>
          </a:prstGeom>
          <a:noFill/>
        </p:spPr>
        <p:txBody>
          <a:bodyPr wrap="none" lIns="0" tIns="0" rIns="0" bIns="0" rtlCol="0" anchor="t"/>
          <a:lstStyle/>
          <a:p>
            <a:pPr algn="ctr" latinLnBrk="1">
              <a:lnSpc>
                <a:spcPts val="46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图3</a:t>
            </a:r>
            <a:endParaRPr lang="en-US" altLang="zh-CN" sz="2800" dirty="0"/>
          </a:p>
        </p:txBody>
      </p:sp>
      <mc:AlternateContent xmlns:mc="http://schemas.openxmlformats.org/markup-compatibility/2006" xmlns:a14="http://schemas.microsoft.com/office/drawing/2010/main">
        <mc:Choice Requires="a14">
          <p:sp>
            <p:nvSpPr>
              <p:cNvPr id="7" name="QC_5_BD.51_4#674325be8.choices?htil=16&amp;vaa=1&amp;vcp=1&amp;vis=1&amp;pid=1733f20f2&amp;color=0,0,0&amp;vtp=1&amp;vaab=1&amp;bbb=1&amp;hb=1"/>
              <p:cNvSpPr/>
              <p:nvPr/>
            </p:nvSpPr>
            <p:spPr>
              <a:xfrm>
                <a:off x="539496" y="2850051"/>
                <a:ext cx="7781544" cy="3555619"/>
              </a:xfrm>
              <a:prstGeom prst="rect">
                <a:avLst/>
              </a:prstGeom>
              <a:noFill/>
            </p:spPr>
            <p:txBody>
              <a:bodyPr wrap="none" lIns="0" tIns="0" rIns="0" bIns="0" rtlCol="0" anchor="t"/>
              <a:lstStyle/>
              <a:p>
                <a:pPr algn="l" latinLnBrk="1">
                  <a:lnSpc>
                    <a:spcPts val="48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A.若向</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𝑎</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点对应溶液滴加</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AgNO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，有白色沉淀</a:t>
                </a:r>
              </a:p>
              <a:p>
                <a:pPr latinLnBrk="1">
                  <a:lnSpc>
                    <a:spcPts val="48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生成</a:t>
                </a:r>
                <a:endParaRPr lang="en-US" altLang="zh-CN" sz="2800" dirty="0"/>
              </a:p>
              <a:p>
                <a:pPr latinLnBrk="1">
                  <a:lnSpc>
                    <a:spcPts val="48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𝑎𝑏</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段与</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𝑏𝑐</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段加入</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NaOH</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溶液的质量之比为</a:t>
                </a:r>
                <a14:m>
                  <m:oMath xmlns:m="http://schemas.openxmlformats.org/officeDocument/2006/math">
                    <m: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1∶1</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48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𝑑</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点对应溶液中，氯元素的质量为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10.65 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48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𝑏𝑐</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段发生反应</a:t>
                </a:r>
              </a:p>
              <a:p>
                <a:pPr latinLnBrk="1">
                  <a:lnSpc>
                    <a:spcPts val="4500"/>
                  </a:lnSpc>
                </a:pP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MgCl</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NaOH</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d>
                      <m:dPr>
                        <m:begChr m:val=""/>
                        <m:endChr m:val=""/>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d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Mg</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OH</m:t>
                        </m:r>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d>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NaCl</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7" name="QC_5_BD.51_4#674325be8.choices?htil=16&amp;vaa=1&amp;vcp=1&amp;vis=1&amp;pid=1733f20f2&amp;color=0,0,0&amp;vtp=1&amp;vaab=1&amp;bbb=1&amp;hb=1"/>
              <p:cNvSpPr>
                <a:spLocks noRot="1" noChangeAspect="1" noMove="1" noResize="1" noEditPoints="1" noAdjustHandles="1" noChangeArrowheads="1" noChangeShapeType="1" noTextEdit="1"/>
              </p:cNvSpPr>
              <p:nvPr/>
            </p:nvSpPr>
            <p:spPr>
              <a:xfrm>
                <a:off x="539496" y="2850051"/>
                <a:ext cx="7781544" cy="3555619"/>
              </a:xfrm>
              <a:prstGeom prst="rect">
                <a:avLst/>
              </a:prstGeom>
              <a:blipFill>
                <a:blip r:embed="rId5"/>
                <a:stretch>
                  <a:fillRect l="-2821" t="-515" r="-705"/>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53_1#9e920806d?sp=1&amp;vaa=1&amp;vcp=1&amp;vis=1&amp;pid=1733f20f2&amp;color=0,0,0&amp;vtp=1&amp;vaab=1&amp;bt=1&amp;bbb=1&amp;hb=1"/>
              <p:cNvSpPr/>
              <p:nvPr/>
            </p:nvSpPr>
            <p:spPr>
              <a:xfrm>
                <a:off x="539496" y="1864487"/>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（2024·山西·中考）室温下，向一定体积</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的氢氧化钠溶液中滴加</a:t>
                </a:r>
              </a:p>
              <a:p>
                <a:pPr latinLnBrk="1">
                  <a:lnSpc>
                    <a:spcPts val="5100"/>
                  </a:lnSpc>
                </a:pP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的盐酸，测得溶液温度变化与加入盐酸体积的关系如图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4和下表所</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Δ</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𝑡</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为溶液实时温度与初始温度差），</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下列表述正确的是(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C_5_BD.53_1#9e920806d?sp=1&amp;vaa=1&amp;vcp=1&amp;vis=1&amp;pid=1733f20f2&amp;color=0,0,0&amp;vtp=1&amp;vaab=1&amp;bt=1&amp;bbb=1&amp;hb=1"/>
              <p:cNvSpPr>
                <a:spLocks noRot="1" noChangeAspect="1" noMove="1" noResize="1" noEditPoints="1" noAdjustHandles="1" noChangeArrowheads="1" noChangeShapeType="1" noTextEdit="1"/>
              </p:cNvSpPr>
              <p:nvPr/>
            </p:nvSpPr>
            <p:spPr>
              <a:xfrm>
                <a:off x="539496" y="1864487"/>
                <a:ext cx="11109960" cy="1849057"/>
              </a:xfrm>
              <a:prstGeom prst="rect">
                <a:avLst/>
              </a:prstGeom>
              <a:blipFill rotWithShape="1">
                <a:blip r:embed="rId3"/>
                <a:stretch>
                  <a:fillRect l="-3" t="-7" r="3" b="-370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43" name="QC_5_BD.53_2#9e920806d?colgroup=8,1,1,1,1,1,1,1,1,1,1&amp;vaa=1&amp;vcp=1&amp;vis=1&amp;pid=1733f20f2&amp;color=0,0,0&amp;vtp=1&amp;vaab=1&amp;bbb=1"/>
              <p:cNvGraphicFramePr>
                <a:graphicFrameLocks noGrp="1"/>
              </p:cNvGraphicFramePr>
              <p:nvPr/>
            </p:nvGraphicFramePr>
            <p:xfrm>
              <a:off x="539496" y="3851275"/>
              <a:ext cx="11027664" cy="1142238"/>
            </p:xfrm>
            <a:graphic>
              <a:graphicData uri="http://schemas.openxmlformats.org/drawingml/2006/table">
                <a:tbl>
                  <a:tblPr/>
                  <a:tblGrid>
                    <a:gridCol w="3401568">
                      <a:extLst>
                        <a:ext uri="{9D8B030D-6E8A-4147-A177-3AD203B41FA5}">
                          <a16:colId xmlns:a16="http://schemas.microsoft.com/office/drawing/2014/main" val="20000"/>
                        </a:ext>
                      </a:extLst>
                    </a:gridCol>
                    <a:gridCol w="612648">
                      <a:extLst>
                        <a:ext uri="{9D8B030D-6E8A-4147-A177-3AD203B41FA5}">
                          <a16:colId xmlns:a16="http://schemas.microsoft.com/office/drawing/2014/main" val="20001"/>
                        </a:ext>
                      </a:extLst>
                    </a:gridCol>
                    <a:gridCol w="612648">
                      <a:extLst>
                        <a:ext uri="{9D8B030D-6E8A-4147-A177-3AD203B41FA5}">
                          <a16:colId xmlns:a16="http://schemas.microsoft.com/office/drawing/2014/main" val="20002"/>
                        </a:ext>
                      </a:extLst>
                    </a:gridCol>
                    <a:gridCol w="786384">
                      <a:extLst>
                        <a:ext uri="{9D8B030D-6E8A-4147-A177-3AD203B41FA5}">
                          <a16:colId xmlns:a16="http://schemas.microsoft.com/office/drawing/2014/main" val="20003"/>
                        </a:ext>
                      </a:extLst>
                    </a:gridCol>
                    <a:gridCol w="786384">
                      <a:extLst>
                        <a:ext uri="{9D8B030D-6E8A-4147-A177-3AD203B41FA5}">
                          <a16:colId xmlns:a16="http://schemas.microsoft.com/office/drawing/2014/main" val="20004"/>
                        </a:ext>
                      </a:extLst>
                    </a:gridCol>
                    <a:gridCol w="804672">
                      <a:extLst>
                        <a:ext uri="{9D8B030D-6E8A-4147-A177-3AD203B41FA5}">
                          <a16:colId xmlns:a16="http://schemas.microsoft.com/office/drawing/2014/main" val="20005"/>
                        </a:ext>
                      </a:extLst>
                    </a:gridCol>
                    <a:gridCol w="804672">
                      <a:extLst>
                        <a:ext uri="{9D8B030D-6E8A-4147-A177-3AD203B41FA5}">
                          <a16:colId xmlns:a16="http://schemas.microsoft.com/office/drawing/2014/main" val="20006"/>
                        </a:ext>
                      </a:extLst>
                    </a:gridCol>
                    <a:gridCol w="804672">
                      <a:extLst>
                        <a:ext uri="{9D8B030D-6E8A-4147-A177-3AD203B41FA5}">
                          <a16:colId xmlns:a16="http://schemas.microsoft.com/office/drawing/2014/main" val="20007"/>
                        </a:ext>
                      </a:extLst>
                    </a:gridCol>
                    <a:gridCol w="804672">
                      <a:extLst>
                        <a:ext uri="{9D8B030D-6E8A-4147-A177-3AD203B41FA5}">
                          <a16:colId xmlns:a16="http://schemas.microsoft.com/office/drawing/2014/main" val="20008"/>
                        </a:ext>
                      </a:extLst>
                    </a:gridCol>
                    <a:gridCol w="804672">
                      <a:extLst>
                        <a:ext uri="{9D8B030D-6E8A-4147-A177-3AD203B41FA5}">
                          <a16:colId xmlns:a16="http://schemas.microsoft.com/office/drawing/2014/main" val="20009"/>
                        </a:ext>
                      </a:extLst>
                    </a:gridCol>
                    <a:gridCol w="804672">
                      <a:extLst>
                        <a:ext uri="{9D8B030D-6E8A-4147-A177-3AD203B41FA5}">
                          <a16:colId xmlns:a16="http://schemas.microsoft.com/office/drawing/2014/main" val="20010"/>
                        </a:ext>
                      </a:extLst>
                    </a:gridCol>
                  </a:tblGrid>
                  <a:tr h="571119">
                    <a:tc>
                      <a:txBody>
                        <a:bodyPr/>
                        <a:lstStyle/>
                        <a:p>
                          <a:pPr algn="l"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盐酸体积</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𝑉</m:t>
                              </m:r>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mL</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71119">
                    <a:tc>
                      <a:txBody>
                        <a:bodyPr/>
                        <a:lstStyle/>
                        <a:p>
                          <a:pPr algn="l"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溶液温度变化</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Δ</m:t>
                              </m:r>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𝑡</m:t>
                              </m:r>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16.0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18.2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16.7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15.7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14.7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13.7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43" name="QC_5_BD.53_2#9e920806d?colgroup=8,1,1,1,1,1,1,1,1,1,1&amp;vaa=1&amp;vcp=1&amp;vis=1&amp;pid=1733f20f2&amp;color=0,0,0&amp;vtp=1&amp;vaab=1&amp;bbb=1"/>
              <p:cNvGraphicFramePr>
                <a:graphicFrameLocks noGrp="1"/>
              </p:cNvGraphicFramePr>
              <p:nvPr/>
            </p:nvGraphicFramePr>
            <p:xfrm>
              <a:off x="539496" y="3851275"/>
              <a:ext cx="11027664" cy="1142238"/>
            </p:xfrm>
            <a:graphic>
              <a:graphicData uri="http://schemas.openxmlformats.org/drawingml/2006/table">
                <a:tbl>
                  <a:tblPr/>
                  <a:tblGrid>
                    <a:gridCol w="3401568"/>
                    <a:gridCol w="612648"/>
                    <a:gridCol w="612648"/>
                    <a:gridCol w="786384"/>
                    <a:gridCol w="786384"/>
                    <a:gridCol w="804672"/>
                    <a:gridCol w="804672"/>
                    <a:gridCol w="804672"/>
                    <a:gridCol w="804672"/>
                    <a:gridCol w="804672"/>
                    <a:gridCol w="804672"/>
                  </a:tblGrid>
                  <a:tr h="57086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7150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16.0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18.2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16.7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15.7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14.7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13.7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Tree>
  </p:cSld>
  <p:clrMapOvr>
    <a:masterClrMapping/>
  </p:clrMapOvr>
  <p:transition>
    <p:split dir="in"/>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55_1#9e920806d?iti=19&amp;htil=17&amp;vaa=1&amp;vcp=1&amp;vis=1&amp;pid=1733f20f2&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733448" y="1224502"/>
            <a:ext cx="3895344" cy="27432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55_2#9e920806d?iti=19&amp;htil=17&amp;vaa=1&amp;vcp=1&amp;vis=1&amp;pid=1733f20f2&amp;color=0,0,0&amp;vtp=1&amp;vaab=1&amp;bbb=1"/>
          <p:cNvSpPr/>
          <p:nvPr/>
        </p:nvSpPr>
        <p:spPr>
          <a:xfrm>
            <a:off x="9373939" y="4094702"/>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图4</a:t>
            </a:r>
            <a:endParaRPr lang="en-US" altLang="zh-CN" sz="2800" dirty="0"/>
          </a:p>
        </p:txBody>
      </p:sp>
      <p:sp>
        <p:nvSpPr>
          <p:cNvPr id="4" name="QC_5_BD.55_3#9e920806d.choices?htil=17&amp;vaa=1&amp;vcp=1&amp;vis=1&amp;pid=1733f20f2&amp;color=0,0,0&amp;vtp=1&amp;vaab=1&amp;bt=1&amp;bbb=1&amp;hb=1"/>
          <p:cNvSpPr/>
          <p:nvPr/>
        </p:nvSpPr>
        <p:spPr>
          <a:xfrm>
            <a:off x="539496" y="1206214"/>
            <a:ext cx="7086600" cy="44398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A.滴加盐酸的全过程中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，持续发生反应并放</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出热量</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.滴加盐酸的过程中，溶液的碱性逐渐增强</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.滴加盐酸的全过程中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，氯化钠的溶解度逐渐</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增大</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.反应过程中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，氢氧化钠在混合溶液中的浓</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度逐渐减小</a:t>
            </a:r>
            <a:endParaRPr lang="en-US" altLang="zh-CN" sz="2800" dirty="0"/>
          </a:p>
        </p:txBody>
      </p:sp>
      <p:sp>
        <p:nvSpPr>
          <p:cNvPr id="5" name="QC_5_AN.54_1#9e920806d.bracket?vaa=1&amp;vcp=1&amp;vis=1&amp;pid=1733f20f2&amp;color=0,0,0&amp;vpa=21&amp;vtp=1&amp;vaab=1&amp;answeroption=D"/>
          <p:cNvSpPr txBox="1"/>
          <p:nvPr/>
        </p:nvSpPr>
        <p:spPr>
          <a:xfrm>
            <a:off x="412496" y="4523454"/>
            <a:ext cx="564257" cy="677108"/>
          </a:xfrm>
          <a:prstGeom prst="rect">
            <a:avLst/>
          </a:prstGeom>
          <a:noFill/>
        </p:spPr>
        <p:txBody>
          <a:bodyPr vert="horz" wrap="none" lIns="0" tIns="0" rIns="0" bIns="0" rtlCol="0">
            <a:spAutoFit/>
          </a:bodyPr>
          <a:lstStyle/>
          <a:p>
            <a:r>
              <a:rPr lang="zh-CN" altLang="en-US" sz="4400" b="1">
                <a:solidFill>
                  <a:srgbClr val="FF0000"/>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_BD#9aecb4456?vcp=1&amp;pid=05559cd25&amp;color=146,208,80&amp;vtp=1&amp;vaab=1&amp;bt=1&amp;bbb=1"/>
          <p:cNvSpPr/>
          <p:nvPr/>
        </p:nvSpPr>
        <p:spPr>
          <a:xfrm>
            <a:off x="539496" y="554400"/>
            <a:ext cx="11109960" cy="1077976"/>
          </a:xfrm>
          <a:prstGeom prst="rect">
            <a:avLst/>
          </a:prstGeom>
          <a:noFill/>
        </p:spPr>
        <p:txBody>
          <a:bodyPr wrap="none" lIns="0" tIns="0" rIns="0" bIns="0" rtlCol="0" anchor="t"/>
          <a:lstStyle/>
          <a:p>
            <a:pPr algn="ctr" latinLnBrk="1">
              <a:lnSpc>
                <a:spcPts val="5600"/>
              </a:lnSpc>
            </a:pPr>
            <a:r>
              <a:rPr lang="en-US" altLang="zh-CN" sz="3200" b="1" i="0" dirty="0">
                <a:solidFill>
                  <a:srgbClr val="92D050"/>
                </a:solidFill>
                <a:latin typeface="Times New Roman" panose="02020603050405020304" pitchFamily="34" charset="0"/>
                <a:ea typeface="微软雅黑" panose="020B0503020204020204" pitchFamily="34" charset="-122"/>
                <a:cs typeface="Times New Roman" panose="02020603050405020304" pitchFamily="34" charset="-120"/>
              </a:rPr>
              <a:t>冲刺练</a:t>
            </a:r>
            <a:endParaRPr lang="en-US" altLang="zh-CN" sz="3200" dirty="0"/>
          </a:p>
        </p:txBody>
      </p:sp>
      <mc:AlternateContent xmlns:mc="http://schemas.openxmlformats.org/markup-compatibility/2006" xmlns:a14="http://schemas.microsoft.com/office/drawing/2010/main">
        <mc:Choice Requires="a14">
          <p:sp>
            <p:nvSpPr>
              <p:cNvPr id="3" name="QC_5_BD.56_1#49d4c799c?sp=1&amp;vaa=1&amp;vcp=1&amp;vis=1&amp;pid=9aecb4456&amp;color=0,0,0&amp;vtp=1&amp;vaab=1&amp;bbb=1&amp;hb=1"/>
              <p:cNvSpPr/>
              <p:nvPr/>
            </p:nvSpPr>
            <p:spPr>
              <a:xfrm>
                <a:off x="539496" y="1267240"/>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（2024·贵州·中考）为确定碱石灰干燥剂（</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CaO</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NaOH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的混合物</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干燥效果</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，测定其中</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CaO</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NaOH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的质量比，同学们进行如下实验：</a:t>
                </a:r>
                <a:endParaRPr lang="en-US" altLang="zh-CN" sz="2800" dirty="0"/>
              </a:p>
              <a:p>
                <a:pPr latinLnBrk="1">
                  <a:lnSpc>
                    <a:spcPts val="5100"/>
                  </a:lnSpc>
                </a:pPr>
                <a:r>
                  <a:rPr lang="en-US" altLang="zh-CN" sz="2800" b="0" i="0">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步骤</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①：取</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16.8 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样品于锥形瓶中，滴加过量稀盐酸</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，样品完全溶</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解</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，无气泡产生。</a:t>
                </a:r>
                <a:endParaRPr lang="en-US" altLang="zh-CN" sz="2800" dirty="0"/>
              </a:p>
            </p:txBody>
          </p:sp>
        </mc:Choice>
        <mc:Fallback xmlns="">
          <p:sp>
            <p:nvSpPr>
              <p:cNvPr id="3" name="QC_5_BD.56_1#49d4c799c?sp=1&amp;vaa=1&amp;vcp=1&amp;vis=1&amp;pid=9aecb4456&amp;color=0,0,0&amp;vtp=1&amp;vaab=1&amp;bbb=1&amp;hb=1"/>
              <p:cNvSpPr>
                <a:spLocks noRot="1" noChangeAspect="1" noMove="1" noResize="1" noEditPoints="1" noAdjustHandles="1" noChangeArrowheads="1" noChangeShapeType="1" noTextEdit="1"/>
              </p:cNvSpPr>
              <p:nvPr/>
            </p:nvSpPr>
            <p:spPr>
              <a:xfrm>
                <a:off x="539496" y="1267240"/>
                <a:ext cx="11109960" cy="2496757"/>
              </a:xfrm>
              <a:prstGeom prst="rect">
                <a:avLst/>
              </a:prstGeom>
              <a:blipFill rotWithShape="1">
                <a:blip r:embed="rId3"/>
                <a:stretch>
                  <a:fillRect l="-3" t="-17" r="3" b="-2733"/>
                </a:stretch>
              </a:blipFill>
            </p:spPr>
            <p:txBody>
              <a:bodyPr/>
              <a:lstStyle/>
              <a:p>
                <a:r>
                  <a:rPr lang="zh-CN" altLang="en-US">
                    <a:noFill/>
                  </a:rPr>
                  <a:t> </a:t>
                </a:r>
              </a:p>
            </p:txBody>
          </p:sp>
        </mc:Fallback>
      </mc:AlternateContent>
    </p:spTree>
  </p:cSld>
  <p:clrMapOvr>
    <a:masterClrMapping/>
  </p:clrMapOvr>
  <p:transition>
    <p:split dir="in"/>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56_2#49d4c799c?vaa=1&amp;vcp=1&amp;vis=1&amp;pid=9aecb4456&amp;color=0,0,0&amp;mp=1&amp;vtp=1&amp;vaab=1&amp;bt=1&amp;bbb=1&amp;hb=1"/>
              <p:cNvSpPr/>
              <p:nvPr/>
            </p:nvSpPr>
            <p:spPr>
              <a:xfrm>
                <a:off x="539496" y="927322"/>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步骤②：向步骤①的锥形瓶中滴加</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溶液，加入</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的体积与生成沉淀的质量变化曲线如图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。下列相关说法正确的是</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C_5_BD.56_2#49d4c799c?vaa=1&amp;vcp=1&amp;vis=1&amp;pid=9aecb4456&amp;color=0,0,0&amp;mp=1&amp;vtp=1&amp;vaab=1&amp;bt=1&amp;bbb=1&amp;hb=1"/>
              <p:cNvSpPr>
                <a:spLocks noRot="1" noChangeAspect="1" noMove="1" noResize="1" noEditPoints="1" noAdjustHandles="1" noChangeArrowheads="1" noChangeShapeType="1" noTextEdit="1"/>
              </p:cNvSpPr>
              <p:nvPr/>
            </p:nvSpPr>
            <p:spPr>
              <a:xfrm>
                <a:off x="539496" y="927322"/>
                <a:ext cx="11109960" cy="1849057"/>
              </a:xfrm>
              <a:prstGeom prst="rect">
                <a:avLst/>
              </a:prstGeom>
              <a:blipFill rotWithShape="1">
                <a:blip r:embed="rId3"/>
                <a:stretch>
                  <a:fillRect l="-3" t="-12" r="3" b="-3700"/>
                </a:stretch>
              </a:blipFill>
            </p:spPr>
            <p:txBody>
              <a:bodyPr/>
              <a:lstStyle/>
              <a:p>
                <a:r>
                  <a:rPr lang="zh-CN" altLang="en-US">
                    <a:noFill/>
                  </a:rPr>
                  <a:t> </a:t>
                </a:r>
              </a:p>
            </p:txBody>
          </p:sp>
        </mc:Fallback>
      </mc:AlternateContent>
      <p:sp>
        <p:nvSpPr>
          <p:cNvPr id="3" name="QC_5_AN.57_1#49d4c799c.bracket?vaa=1&amp;vcp=1&amp;vis=1&amp;pid=9aecb4456&amp;color=0,0,0&amp;mp=1&amp;vpa=22&amp;vtp=1&amp;vaab=1"/>
          <p:cNvSpPr/>
          <p:nvPr/>
        </p:nvSpPr>
        <p:spPr>
          <a:xfrm>
            <a:off x="816515" y="2209387"/>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pic>
        <p:nvPicPr>
          <p:cNvPr id="4" name="QC_5_BD.56_3#49d4c799c?iti=20&amp;htil=18&amp;vaa=1&amp;vcp=1&amp;vis=1&amp;pid=9aecb4456&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395720" y="2914110"/>
            <a:ext cx="3035808" cy="232257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56_4#49d4c799c?iti=20&amp;htil=18&amp;vaa=1&amp;vcp=1&amp;vis=1&amp;pid=9aecb4456&amp;color=0,0,0&amp;vtp=1&amp;vaab=1&amp;bbb=1"/>
          <p:cNvSpPr/>
          <p:nvPr/>
        </p:nvSpPr>
        <p:spPr>
          <a:xfrm>
            <a:off x="9606443" y="5325586"/>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图5</a:t>
            </a:r>
            <a:endParaRPr lang="en-US" altLang="zh-CN" sz="2800" dirty="0"/>
          </a:p>
        </p:txBody>
      </p:sp>
      <mc:AlternateContent xmlns:mc="http://schemas.openxmlformats.org/markup-compatibility/2006" xmlns:a14="http://schemas.microsoft.com/office/drawing/2010/main">
        <mc:Choice Requires="a14">
          <p:sp>
            <p:nvSpPr>
              <p:cNvPr id="6" name="QC_5_BD.56_5#49d4c799c.choices?htil=18&amp;vaa=1&amp;vcp=1&amp;vis=1&amp;pid=9aecb4456&amp;color=0,0,0&amp;vtp=1&amp;vaab=1&amp;bbb=1"/>
              <p:cNvSpPr/>
              <p:nvPr/>
            </p:nvSpPr>
            <p:spPr>
              <a:xfrm>
                <a:off x="539496" y="2787110"/>
                <a:ext cx="7936992" cy="2498344"/>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A.步骤①所得溶液中的溶质是</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CaCl</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NaCl</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B.步骤②加入</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溶液立即观察到有沉淀产生</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C.步骤②溶液中溶质的质量逐渐减小</a:t>
                </a:r>
                <a:endParaRPr lang="en-US" altLang="zh-CN" sz="2800" dirty="0"/>
              </a:p>
              <a:p>
                <a:pPr latinLnBrk="1">
                  <a:lnSpc>
                    <a:spcPts val="50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D.该样品中</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CaO</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NaOH</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的质量比为</a:t>
                </a:r>
                <a14:m>
                  <m:oMath xmlns:m="http://schemas.openxmlformats.org/officeDocument/2006/math">
                    <m:r>
                      <a:rPr lang="en-US" altLang="zh-CN" sz="2800" b="0" i="1"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1∶2</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6" name="QC_5_BD.56_5#49d4c799c.choices?htil=18&amp;vaa=1&amp;vcp=1&amp;vis=1&amp;pid=9aecb4456&amp;color=0,0,0&amp;vtp=1&amp;vaab=1&amp;bbb=1"/>
              <p:cNvSpPr>
                <a:spLocks noRot="1" noChangeAspect="1" noMove="1" noResize="1" noEditPoints="1" noAdjustHandles="1" noChangeArrowheads="1" noChangeShapeType="1" noTextEdit="1"/>
              </p:cNvSpPr>
              <p:nvPr/>
            </p:nvSpPr>
            <p:spPr>
              <a:xfrm>
                <a:off x="539496" y="2787110"/>
                <a:ext cx="7936992" cy="2498344"/>
              </a:xfrm>
              <a:prstGeom prst="rect">
                <a:avLst/>
              </a:prstGeom>
              <a:blipFill>
                <a:blip r:embed="rId5"/>
                <a:stretch>
                  <a:fillRect l="-2765" b="-9024"/>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58_1#de79a42bd?sp=1&amp;vaa=1&amp;vcp=1&amp;vis=1&amp;pid=9aecb4456&amp;color=0,0,0&amp;vtp=1&amp;vaab=1&amp;bt=1&amp;bbb=1&amp;hb=1"/>
              <p:cNvSpPr/>
              <p:nvPr/>
            </p:nvSpPr>
            <p:spPr>
              <a:xfrm>
                <a:off x="539496" y="911574"/>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（2024·云南·中考）某溶液可能含有</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HCl</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CuCl</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CuSO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中的一种或几</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种</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，为了探究其组成，</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向一定质量的该溶液中逐滴加入氢氧化钡溶液，</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生成沉淀的质量与所加氢氧化钡溶液的质量之间的关系如图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列说法正确的是(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C_5_BD.58_1#de79a42bd?sp=1&amp;vaa=1&amp;vcp=1&amp;vis=1&amp;pid=9aecb4456&amp;color=0,0,0&amp;vtp=1&amp;vaab=1&amp;bt=1&amp;bbb=1&amp;hb=1"/>
              <p:cNvSpPr>
                <a:spLocks noRot="1" noChangeAspect="1" noMove="1" noResize="1" noEditPoints="1" noAdjustHandles="1" noChangeArrowheads="1" noChangeShapeType="1" noTextEdit="1"/>
              </p:cNvSpPr>
              <p:nvPr/>
            </p:nvSpPr>
            <p:spPr>
              <a:xfrm>
                <a:off x="539496" y="911574"/>
                <a:ext cx="11109960" cy="2496757"/>
              </a:xfrm>
              <a:prstGeom prst="rect">
                <a:avLst/>
              </a:prstGeom>
              <a:blipFill rotWithShape="1">
                <a:blip r:embed="rId3"/>
                <a:stretch>
                  <a:fillRect l="-3" t="-14" r="-214" b="-2735"/>
                </a:stretch>
              </a:blipFill>
            </p:spPr>
            <p:txBody>
              <a:bodyPr/>
              <a:lstStyle/>
              <a:p>
                <a:r>
                  <a:rPr lang="zh-CN" altLang="en-US">
                    <a:noFill/>
                  </a:rPr>
                  <a:t> </a:t>
                </a:r>
              </a:p>
            </p:txBody>
          </p:sp>
        </mc:Fallback>
      </mc:AlternateContent>
      <p:sp>
        <p:nvSpPr>
          <p:cNvPr id="3" name="QC_5_AN.59_1#de79a42bd.bracket?vaa=1&amp;vcp=1&amp;vis=1&amp;pid=9aecb4456&amp;color=0,0,0&amp;vpa=23&amp;vtp=1&amp;vaab=1"/>
          <p:cNvSpPr/>
          <p:nvPr/>
        </p:nvSpPr>
        <p:spPr>
          <a:xfrm>
            <a:off x="3305715" y="2841339"/>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pic>
        <p:nvPicPr>
          <p:cNvPr id="4" name="QC_5_BD.58_2#de79a42bd?iti=21&amp;htil=19&amp;vaa=1&amp;vcp=1&amp;vis=1&amp;pid=9aecb4456&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300629" y="3533362"/>
            <a:ext cx="3145536" cy="171907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58_3#de79a42bd?iti=21&amp;htil=19&amp;vaa=1&amp;vcp=1&amp;vis=1&amp;pid=9aecb4456&amp;color=0,0,0&amp;vtp=1&amp;vaab=1&amp;bbb=1"/>
          <p:cNvSpPr/>
          <p:nvPr/>
        </p:nvSpPr>
        <p:spPr>
          <a:xfrm>
            <a:off x="9566216" y="5379434"/>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图6</a:t>
            </a:r>
            <a:endParaRPr lang="en-US" altLang="zh-CN" sz="2800" dirty="0"/>
          </a:p>
        </p:txBody>
      </p:sp>
      <mc:AlternateContent xmlns:mc="http://schemas.openxmlformats.org/markup-compatibility/2006" xmlns:a14="http://schemas.microsoft.com/office/drawing/2010/main">
        <mc:Choice Requires="a14">
          <p:sp>
            <p:nvSpPr>
              <p:cNvPr id="6" name="QC_5_BD.58_4#de79a42bd.choices?htil=19&amp;vaa=1&amp;vcp=1&amp;vis=1&amp;pid=9aecb4456&amp;color=0,0,0&amp;vtp=1&amp;vaab=1&amp;bbb=1"/>
              <p:cNvSpPr/>
              <p:nvPr/>
            </p:nvSpPr>
            <p:spPr>
              <a:xfrm>
                <a:off x="539496" y="3406362"/>
                <a:ext cx="7836408" cy="2498344"/>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𝑑</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点后，溶液的</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pH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保持不变</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𝑏</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点对应的溶液中有三种溶质</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𝑐</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点到</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𝑑</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点的过程中，溶液中溶质总质量在减少</a:t>
                </a:r>
                <a:endParaRPr lang="en-US" altLang="zh-CN" sz="2800" dirty="0"/>
              </a:p>
              <a:p>
                <a:pPr latinLnBrk="1">
                  <a:lnSpc>
                    <a:spcPts val="5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.原溶液含有</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HCl</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CuCl</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CuSO</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6" name="QC_5_BD.58_4#de79a42bd.choices?htil=19&amp;vaa=1&amp;vcp=1&amp;vis=1&amp;pid=9aecb4456&amp;color=0,0,0&amp;vtp=1&amp;vaab=1&amp;bbb=1"/>
              <p:cNvSpPr>
                <a:spLocks noRot="1" noChangeAspect="1" noMove="1" noResize="1" noEditPoints="1" noAdjustHandles="1" noChangeArrowheads="1" noChangeShapeType="1" noTextEdit="1"/>
              </p:cNvSpPr>
              <p:nvPr/>
            </p:nvSpPr>
            <p:spPr>
              <a:xfrm>
                <a:off x="539496" y="3406362"/>
                <a:ext cx="7836408" cy="2498344"/>
              </a:xfrm>
              <a:prstGeom prst="rect">
                <a:avLst/>
              </a:prstGeom>
              <a:blipFill rotWithShape="1">
                <a:blip r:embed="rId5"/>
                <a:stretch>
                  <a:fillRect l="-5" t="-9" r="3" b="-3183"/>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1_4#e3ed96290.choices?htil=1&amp;vaa=1&amp;vcp=1&amp;vis=1&amp;pid=51c458cca&amp;color=0,0,0&amp;vtp=1&amp;vaab=1&amp;bbb=1&amp;hb=1"/>
              <p:cNvSpPr/>
              <p:nvPr/>
            </p:nvSpPr>
            <p:spPr>
              <a:xfrm>
                <a:off x="539496" y="1479323"/>
                <a:ext cx="8166608" cy="3792157"/>
              </a:xfrm>
              <a:prstGeom prst="rect">
                <a:avLst/>
              </a:prstGeom>
              <a:noFill/>
            </p:spPr>
            <p:txBody>
              <a:bodyPr wrap="squar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A.该反应是向</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NaOH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溶液中加入稀硫酸</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𝑎𝑐</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段溶液颜色逐渐变浅，</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𝑑</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点对应溶液为无色</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𝑑</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点对应溶液中钠元素的质量分数大于</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𝑏</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点对应溶</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液中钠元素的质量分数</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𝑎𝑐</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段溶液升温明显高于</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𝑐𝑑</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段</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，说明该反应放出热</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量</a:t>
                </a:r>
                <a:endParaRPr lang="en-US" altLang="zh-CN" sz="2800" dirty="0"/>
              </a:p>
            </p:txBody>
          </p:sp>
        </mc:Choice>
        <mc:Fallback xmlns="">
          <p:sp>
            <p:nvSpPr>
              <p:cNvPr id="2" name="QC_5_BD.1_4#e3ed96290.choices?htil=1&amp;vaa=1&amp;vcp=1&amp;vis=1&amp;pid=51c458cca&amp;color=0,0,0&amp;vtp=1&amp;vaab=1&amp;bbb=1&amp;hb=1"/>
              <p:cNvSpPr>
                <a:spLocks noRot="1" noChangeAspect="1" noMove="1" noResize="1" noEditPoints="1" noAdjustHandles="1" noChangeArrowheads="1" noChangeShapeType="1" noTextEdit="1"/>
              </p:cNvSpPr>
              <p:nvPr/>
            </p:nvSpPr>
            <p:spPr>
              <a:xfrm>
                <a:off x="539496" y="1479323"/>
                <a:ext cx="8166608" cy="3792157"/>
              </a:xfrm>
              <a:prstGeom prst="rect">
                <a:avLst/>
              </a:prstGeom>
              <a:blipFill rotWithShape="1">
                <a:blip r:embed="rId2"/>
                <a:stretch>
                  <a:fillRect l="-5" t="-11" r="3" b="-1799"/>
                </a:stretch>
              </a:blipFill>
            </p:spPr>
            <p:txBody>
              <a:bodyPr/>
              <a:lstStyle/>
              <a:p>
                <a:r>
                  <a:rPr lang="zh-CN" altLang="en-US">
                    <a:noFill/>
                  </a:rPr>
                  <a:t> </a:t>
                </a:r>
              </a:p>
            </p:txBody>
          </p:sp>
        </mc:Fallback>
      </mc:AlternateContent>
      <p:pic>
        <p:nvPicPr>
          <p:cNvPr id="3" name="QC_5_BD.1_1#e3ed96290?iti=22&amp;htil=1&amp;vaa=1&amp;vcp=1&amp;vis=1&amp;pid=51c458cca&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669627" y="2224949"/>
            <a:ext cx="2798064" cy="24597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5_BD.1_2#e3ed96290?iti=22&amp;htil=1&amp;vaa=1&amp;vcp=1&amp;vis=1&amp;pid=51c458cca&amp;color=0,0,0&amp;vtp=1&amp;vaab=1&amp;bbb=1"/>
          <p:cNvSpPr/>
          <p:nvPr/>
        </p:nvSpPr>
        <p:spPr>
          <a:xfrm>
            <a:off x="9761478" y="4811685"/>
            <a:ext cx="614362" cy="566992"/>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a:t>
            </a:r>
            <a:endParaRPr lang="en-US" altLang="zh-CN" sz="2800" dirty="0"/>
          </a:p>
        </p:txBody>
      </p:sp>
    </p:spTree>
  </p:cSld>
  <p:clrMapOvr>
    <a:masterClrMapping/>
  </p:clrMapOvr>
  <p:transition>
    <p:split dir="in"/>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AS.1_1#e3ed96290?iti=3&amp;htil=2&amp;vaa=1&amp;vcp=1&amp;vis=1&amp;pid=51c458cca&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959189" y="581832"/>
            <a:ext cx="2456687" cy="21596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AS.1_1#e3ed96290?iti=3&amp;htil=2&amp;vaa=1&amp;vcp=1&amp;vis=1&amp;pid=51c458cca&amp;color=0,0,0&amp;vtp=1&amp;vaab=1&amp;bbb=1"/>
          <p:cNvSpPr/>
          <p:nvPr/>
        </p:nvSpPr>
        <p:spPr>
          <a:xfrm>
            <a:off x="9880351" y="2868468"/>
            <a:ext cx="614362" cy="538226"/>
          </a:xfrm>
          <a:prstGeom prst="rect">
            <a:avLst/>
          </a:prstGeom>
          <a:noFill/>
        </p:spPr>
        <p:txBody>
          <a:bodyPr wrap="none" lIns="0" tIns="0" rIns="0" bIns="0" rtlCol="0" anchor="t"/>
          <a:lstStyle/>
          <a:p>
            <a:pPr algn="ctr" latinLnBrk="1">
              <a:lnSpc>
                <a:spcPts val="46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a:t>
            </a:r>
            <a:endParaRPr lang="en-US" altLang="zh-CN" sz="2800" dirty="0"/>
          </a:p>
        </p:txBody>
      </p:sp>
      <mc:AlternateContent xmlns:mc="http://schemas.openxmlformats.org/markup-compatibility/2006" xmlns:a14="http://schemas.microsoft.com/office/drawing/2010/main">
        <mc:Choice Requires="a14">
          <p:sp>
            <p:nvSpPr>
              <p:cNvPr id="4" name="QC_5_AS.1_1#e3ed96290?htil=2&amp;vaa=1&amp;vcp=1&amp;vis=1&amp;pid=51c458cca&amp;color=0,0,0&amp;vtp=1&amp;vaab=1&amp;bt=1&amp;bbb=1&amp;hb=1&amp;hs=1"/>
              <p:cNvSpPr/>
              <p:nvPr/>
            </p:nvSpPr>
            <p:spPr>
              <a:xfrm>
                <a:off x="539496" y="554400"/>
                <a:ext cx="8174736" cy="2963482"/>
              </a:xfrm>
              <a:prstGeom prst="rect">
                <a:avLst/>
              </a:prstGeom>
              <a:noFill/>
            </p:spPr>
            <p:txBody>
              <a:bodyPr wrap="none" lIns="0" tIns="0" rIns="0" bIns="0" rtlCol="0" anchor="t"/>
              <a:lstStyle/>
              <a:p>
                <a:pPr algn="l" latinLnBrk="1">
                  <a:lnSpc>
                    <a:spcPts val="48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分析图像可知，溶液的起始</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pH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大于7</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，随着</a:t>
                </a:r>
              </a:p>
              <a:p>
                <a:pPr latinLnBrk="1">
                  <a:lnSpc>
                    <a:spcPts val="48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反应的进行</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，溶液的</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pH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逐渐减小至小于7</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，故该反应</a:t>
                </a:r>
              </a:p>
              <a:p>
                <a:pPr latinLnBrk="1">
                  <a:lnSpc>
                    <a:spcPts val="48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是向</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NaOH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溶液中加入稀硫酸；随着反应的进行</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，溶</a:t>
                </a:r>
              </a:p>
              <a:p>
                <a:pPr latinLnBrk="1">
                  <a:lnSpc>
                    <a:spcPts val="48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液中的氢氧化钠逐渐减少</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𝑎𝑐</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段溶液颜色逐渐变浅</a:t>
                </a:r>
              </a:p>
              <a:p>
                <a:pPr latinLnBrk="1">
                  <a:lnSpc>
                    <a:spcPts val="46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至无色</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𝑑</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点对应溶液中含有过量的硫酸</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，不能使酚</a:t>
                </a:r>
                <a:endParaRPr lang="en-US" altLang="zh-CN" sz="2800" dirty="0"/>
              </a:p>
            </p:txBody>
          </p:sp>
        </mc:Choice>
        <mc:Fallback xmlns="">
          <p:sp>
            <p:nvSpPr>
              <p:cNvPr id="4" name="QC_5_AS.1_1#e3ed96290?htil=2&amp;vaa=1&amp;vcp=1&amp;vis=1&amp;pid=51c458cca&amp;color=0,0,0&amp;vtp=1&amp;vaab=1&amp;bt=1&amp;bbb=1&amp;hb=1&amp;hs=1"/>
              <p:cNvSpPr>
                <a:spLocks noRot="1" noChangeAspect="1" noMove="1" noResize="1" noEditPoints="1" noAdjustHandles="1" noChangeArrowheads="1" noChangeShapeType="1" noTextEdit="1"/>
              </p:cNvSpPr>
              <p:nvPr/>
            </p:nvSpPr>
            <p:spPr>
              <a:xfrm>
                <a:off x="539496" y="554400"/>
                <a:ext cx="8174736" cy="2963482"/>
              </a:xfrm>
              <a:prstGeom prst="rect">
                <a:avLst/>
              </a:prstGeom>
              <a:blipFill rotWithShape="1">
                <a:blip r:embed="rId4"/>
                <a:stretch>
                  <a:fillRect l="-5" t="-2" r="-224" b="-1993"/>
                </a:stretch>
              </a:blipFill>
            </p:spPr>
            <p:txBody>
              <a:bodyPr/>
              <a:lstStyle/>
              <a:p>
                <a:r>
                  <a:rPr lang="zh-CN" altLang="en-US">
                    <a:noFill/>
                  </a:rPr>
                  <a:t> </a:t>
                </a:r>
              </a:p>
            </p:txBody>
          </p:sp>
        </mc:Fallback>
      </mc:AlternateContent>
      <p:sp>
        <p:nvSpPr>
          <p:cNvPr id="5" name="QC_5_AN.2_1#e3ed96290?vaa=1&amp;vcp=1&amp;vis=1&amp;pid=51c458cca&amp;color=0,0,0&amp;vtp=1&amp;vaab=1&amp;bbb=1&amp;hs=1"/>
          <p:cNvSpPr/>
          <p:nvPr/>
        </p:nvSpPr>
        <p:spPr>
          <a:xfrm>
            <a:off x="539496" y="5855888"/>
            <a:ext cx="11109960" cy="525082"/>
          </a:xfrm>
          <a:prstGeom prst="rect">
            <a:avLst/>
          </a:prstGeom>
          <a:noFill/>
        </p:spPr>
        <p:txBody>
          <a:bodyPr wrap="none" lIns="0" tIns="0" rIns="0" bIns="0" rtlCol="0" anchor="t"/>
          <a:lstStyle/>
          <a:p>
            <a:pPr algn="l" latinLnBrk="1">
              <a:lnSpc>
                <a:spcPts val="46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mc:AlternateContent xmlns:mc="http://schemas.openxmlformats.org/markup-compatibility/2006" xmlns:a14="http://schemas.microsoft.com/office/drawing/2010/main">
        <mc:Choice Requires="a14">
          <p:sp>
            <p:nvSpPr>
              <p:cNvPr id="6" name="QC_5_AS.1_1#e3ed96290?htil=2&amp;vaa=1&amp;vcp=1&amp;vis=1&amp;pid=51c458cca&amp;color=0,0,0&amp;vtp=1&amp;vaab=1&amp;bt=1&amp;bbb=1&amp;hb=1&amp;hs=1"/>
              <p:cNvSpPr/>
              <p:nvPr/>
            </p:nvSpPr>
            <p:spPr>
              <a:xfrm>
                <a:off x="539496" y="3506388"/>
                <a:ext cx="11112011" cy="2353882"/>
              </a:xfrm>
              <a:prstGeom prst="rect">
                <a:avLst/>
              </a:prstGeom>
              <a:noFill/>
            </p:spPr>
            <p:txBody>
              <a:bodyPr wrap="none" lIns="0" tIns="0" rIns="0" bIns="0" rtlCol="0" anchor="t"/>
              <a:lstStyle/>
              <a:p>
                <a:pPr latinLnBrk="1">
                  <a:lnSpc>
                    <a:spcPts val="48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酞溶液变色</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，故此时溶液为无色</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；反应过程中溶液中钠元素的质量不</a:t>
                </a:r>
              </a:p>
              <a:p>
                <a:pPr latinLnBrk="1">
                  <a:lnSpc>
                    <a:spcPts val="48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变</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𝑑</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点对应溶液的质量大于</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𝑏</m:t>
                    </m:r>
                  </m:oMath>
                </a14:m>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点对应溶液的质量</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，故</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𝑑</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点对应溶液中钠</a:t>
                </a:r>
              </a:p>
              <a:p>
                <a:pPr latinLnBrk="1">
                  <a:lnSpc>
                    <a:spcPts val="48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元素的质量分数小于</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𝑏</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点对应溶液中钠元素的质量分数；</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𝑎𝑐</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段溶液升温</a:t>
                </a:r>
              </a:p>
              <a:p>
                <a:pPr latinLnBrk="1">
                  <a:lnSpc>
                    <a:spcPts val="46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明显高于</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𝑐𝑑</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段，说明该反应放出热量。</a:t>
                </a:r>
                <a:endParaRPr lang="en-US" altLang="zh-CN" sz="2800" dirty="0"/>
              </a:p>
            </p:txBody>
          </p:sp>
        </mc:Choice>
        <mc:Fallback xmlns="">
          <p:sp>
            <p:nvSpPr>
              <p:cNvPr id="6" name="QC_5_AS.1_1#e3ed96290?htil=2&amp;vaa=1&amp;vcp=1&amp;vis=1&amp;pid=51c458cca&amp;color=0,0,0&amp;vtp=1&amp;vaab=1&amp;bt=1&amp;bbb=1&amp;hb=1&amp;hs=1"/>
              <p:cNvSpPr>
                <a:spLocks noRot="1" noChangeAspect="1" noMove="1" noResize="1" noEditPoints="1" noAdjustHandles="1" noChangeArrowheads="1" noChangeShapeType="1" noTextEdit="1"/>
              </p:cNvSpPr>
              <p:nvPr/>
            </p:nvSpPr>
            <p:spPr>
              <a:xfrm>
                <a:off x="539496" y="3506388"/>
                <a:ext cx="11112011" cy="2353882"/>
              </a:xfrm>
              <a:prstGeom prst="rect">
                <a:avLst/>
              </a:prstGeom>
              <a:blipFill rotWithShape="1">
                <a:blip r:embed="rId5"/>
                <a:stretch>
                  <a:fillRect l="-3" t="-23" r="5" b="-2488"/>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499"/>
                                          </p:stCondLst>
                                        </p:cTn>
                                        <p:tgtEl>
                                          <p:spTgt spid="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3">
                                            <p:bg/>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3">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6">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6">
                                            <p:txEl>
                                              <p:pRg st="0" end="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6">
                                            <p:txEl>
                                              <p:pRg st="1" end="1"/>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6">
                                            <p:txEl>
                                              <p:pRg st="2" end="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6">
                                            <p:txEl>
                                              <p:pRg st="3" end="3"/>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5">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EX.1_1#e3ed96290?vaa=1&amp;vcp=1&amp;vis=1&amp;pid=51c458cca&amp;color=0,0,0&amp;vtp=1&amp;vaab=1&amp;bt=1&amp;bbb=1&amp;htil=1&amp;hs=1"/>
              <p:cNvSpPr/>
              <p:nvPr/>
            </p:nvSpPr>
            <p:spPr>
              <a:xfrm>
                <a:off x="539496" y="554400"/>
                <a:ext cx="8166608" cy="1201357"/>
              </a:xfrm>
              <a:prstGeom prst="rect">
                <a:avLst/>
              </a:prstGeom>
              <a:noFill/>
            </p:spPr>
            <p:txBody>
              <a:bodyPr wrap="squar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思维点拨</a:t>
                </a:r>
                <a:endParaRPr lang="en-US" altLang="zh-CN" sz="2800" dirty="0"/>
              </a:p>
              <a:p>
                <a:pPr latinLnBrk="1">
                  <a:lnSpc>
                    <a:spcPts val="4900"/>
                  </a:lnSpc>
                </a:pP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pH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曲线的变化规律如下</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C_5_EX.1_1#e3ed96290?vaa=1&amp;vcp=1&amp;vis=1&amp;pid=51c458cca&amp;color=0,0,0&amp;vtp=1&amp;vaab=1&amp;bt=1&amp;bbb=1&amp;htil=1&amp;hs=1"/>
              <p:cNvSpPr>
                <a:spLocks noRot="1" noChangeAspect="1" noMove="1" noResize="1" noEditPoints="1" noAdjustHandles="1" noChangeArrowheads="1" noChangeShapeType="1" noTextEdit="1"/>
              </p:cNvSpPr>
              <p:nvPr/>
            </p:nvSpPr>
            <p:spPr>
              <a:xfrm>
                <a:off x="539496" y="554400"/>
                <a:ext cx="8166608" cy="1201357"/>
              </a:xfrm>
              <a:prstGeom prst="rect">
                <a:avLst/>
              </a:prstGeom>
              <a:blipFill rotWithShape="1">
                <a:blip r:embed="rId3"/>
                <a:stretch>
                  <a:fillRect l="-5" t="-4" r="3" b="-571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6" name="QC_5_EX.1_1#e3ed96290?colgroup=2,13,12&amp;vaa=1&amp;vcp=1&amp;vis=1&amp;pid=51c458cca&amp;color=0,0,0&amp;vtp=1&amp;vaab=1&amp;bbb=1&amp;hb=1&amp;hs=1"/>
              <p:cNvGraphicFramePr>
                <a:graphicFrameLocks noGrp="1"/>
              </p:cNvGraphicFramePr>
              <p:nvPr>
                <p:extLst>
                  <p:ext uri="{D42A27DB-BD31-4B8C-83A1-F6EECF244321}">
                    <p14:modId xmlns:p14="http://schemas.microsoft.com/office/powerpoint/2010/main" val="1048064734"/>
                  </p:ext>
                </p:extLst>
              </p:nvPr>
            </p:nvGraphicFramePr>
            <p:xfrm>
              <a:off x="625856" y="1873163"/>
              <a:ext cx="11055096" cy="4179768"/>
            </p:xfrm>
            <a:graphic>
              <a:graphicData uri="http://schemas.openxmlformats.org/drawingml/2006/table">
                <a:tbl>
                  <a:tblPr/>
                  <a:tblGrid>
                    <a:gridCol w="1051560">
                      <a:extLst>
                        <a:ext uri="{9D8B030D-6E8A-4147-A177-3AD203B41FA5}">
                          <a16:colId xmlns:a16="http://schemas.microsoft.com/office/drawing/2014/main" val="20000"/>
                        </a:ext>
                      </a:extLst>
                    </a:gridCol>
                    <a:gridCol w="2578608">
                      <a:extLst>
                        <a:ext uri="{9D8B030D-6E8A-4147-A177-3AD203B41FA5}">
                          <a16:colId xmlns:a16="http://schemas.microsoft.com/office/drawing/2014/main" val="20001"/>
                        </a:ext>
                      </a:extLst>
                    </a:gridCol>
                    <a:gridCol w="2578608">
                      <a:extLst>
                        <a:ext uri="{9D8B030D-6E8A-4147-A177-3AD203B41FA5}">
                          <a16:colId xmlns:a16="http://schemas.microsoft.com/office/drawing/2014/main" val="20002"/>
                        </a:ext>
                      </a:extLst>
                    </a:gridCol>
                    <a:gridCol w="2523744">
                      <a:extLst>
                        <a:ext uri="{9D8B030D-6E8A-4147-A177-3AD203B41FA5}">
                          <a16:colId xmlns:a16="http://schemas.microsoft.com/office/drawing/2014/main" val="20003"/>
                        </a:ext>
                      </a:extLst>
                    </a:gridCol>
                    <a:gridCol w="2322576">
                      <a:extLst>
                        <a:ext uri="{9D8B030D-6E8A-4147-A177-3AD203B41FA5}">
                          <a16:colId xmlns:a16="http://schemas.microsoft.com/office/drawing/2014/main" val="20004"/>
                        </a:ext>
                      </a:extLst>
                    </a:gridCol>
                  </a:tblGrid>
                  <a:tr h="1154647">
                    <a:tc rowSpan="2">
                      <a:txBody>
                        <a:bodyPr/>
                        <a:lstStyle/>
                        <a:p>
                          <a:pPr algn="ctr"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类型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ctr"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酸</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碱性溶液稀释过程</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pH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的变</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ctr" latinLnBrk="1" hangingPunct="0">
                            <a:lnSpc>
                              <a:spcPts val="42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化曲线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marL="0" indent="0" algn="ctr"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酸碱中和反应过程</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pH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的变化</a:t>
                          </a:r>
                        </a:p>
                        <a:p>
                          <a:pPr marL="0" lvl="0" indent="0"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曲线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1155489">
                    <a:tc v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酸性溶液稀释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碱性溶液稀释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酸溶液中加入</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ctr" latinLnBrk="1" hangingPunct="0">
                            <a:lnSpc>
                              <a:spcPts val="42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碱溶液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碱溶液中加入</a:t>
                          </a:r>
                        </a:p>
                        <a:p>
                          <a:pPr marL="0" lvl="0" indent="0"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酸溶液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869632">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14500"/>
                            </a:lnSpc>
                          </a:pPr>
                          <a:r>
                            <a:rPr lang="en-US" altLang="zh-CN" sz="81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_</a:t>
                          </a:r>
                          <a:r>
                            <a:rPr lang="en-US" altLang="zh-CN" sz="900" b="0" i="0" kern="0" spc="0">
                              <a:solidFill>
                                <a:srgbClr val="FFFFFF"/>
                              </a:solidFill>
                              <a:latin typeface="宋体" panose="02010600030101010101" pitchFamily="2" charset="-122"/>
                              <a:ea typeface="宋体" panose="02010600030101010101" pitchFamily="2" charset="-122"/>
                              <a:cs typeface="Times New Roman" panose="02020603050405020304" pitchFamily="34" charset="-120"/>
                            </a:rPr>
                            <a:t>____________________________________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14500"/>
                            </a:lnSpc>
                          </a:pPr>
                          <a:r>
                            <a:rPr lang="en-US" altLang="zh-CN" sz="81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_</a:t>
                          </a:r>
                          <a:r>
                            <a:rPr lang="en-US" altLang="zh-CN" sz="900" b="0" i="0" kern="0" spc="0">
                              <a:solidFill>
                                <a:srgbClr val="FFFFFF"/>
                              </a:solidFill>
                              <a:latin typeface="宋体" panose="02010600030101010101" pitchFamily="2" charset="-122"/>
                              <a:ea typeface="宋体" panose="02010600030101010101" pitchFamily="2" charset="-122"/>
                              <a:cs typeface="Times New Roman" panose="02020603050405020304" pitchFamily="34" charset="-120"/>
                            </a:rPr>
                            <a:t>____________________________________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14000"/>
                            </a:lnSpc>
                          </a:pPr>
                          <a:r>
                            <a:rPr lang="en-US" altLang="zh-CN" sz="785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_</a:t>
                          </a:r>
                          <a:r>
                            <a:rPr lang="en-US" altLang="zh-CN" sz="900" b="0" i="0" kern="0" spc="0">
                              <a:solidFill>
                                <a:srgbClr val="FFFFFF"/>
                              </a:solidFill>
                              <a:latin typeface="宋体" panose="02010600030101010101" pitchFamily="2" charset="-122"/>
                              <a:ea typeface="宋体" panose="02010600030101010101" pitchFamily="2" charset="-122"/>
                              <a:cs typeface="Times New Roman" panose="02020603050405020304" pitchFamily="34" charset="-120"/>
                            </a:rPr>
                            <a:t>___________________________________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14000"/>
                            </a:lnSpc>
                          </a:pPr>
                          <a:r>
                            <a:rPr lang="en-US" altLang="zh-CN" sz="785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_</a:t>
                          </a:r>
                          <a:r>
                            <a:rPr lang="en-US" altLang="zh-CN" sz="900" b="0" i="0" kern="0" spc="0" dirty="0">
                              <a:solidFill>
                                <a:srgbClr val="FFFFFF"/>
                              </a:solidFill>
                              <a:latin typeface="宋体" panose="02010600030101010101" pitchFamily="2" charset="-122"/>
                              <a:ea typeface="宋体" panose="02010600030101010101" pitchFamily="2" charset="-122"/>
                              <a:cs typeface="Times New Roman" panose="02020603050405020304" pitchFamily="34" charset="-120"/>
                            </a:rPr>
                            <a:t>___________________________________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Choice>
        <mc:Fallback xmlns="">
          <p:graphicFrame>
            <p:nvGraphicFramePr>
              <p:cNvPr id="6" name="QC_5_EX.1_1#e3ed96290?colgroup=2,13,12&amp;vaa=1&amp;vcp=1&amp;vis=1&amp;pid=51c458cca&amp;color=0,0,0&amp;vtp=1&amp;vaab=1&amp;bbb=1&amp;hb=1&amp;hs=1"/>
              <p:cNvGraphicFramePr>
                <a:graphicFrameLocks noGrp="1"/>
              </p:cNvGraphicFramePr>
              <p:nvPr>
                <p:extLst>
                  <p:ext uri="{D42A27DB-BD31-4B8C-83A1-F6EECF244321}">
                    <p14:modId xmlns:p14="http://schemas.microsoft.com/office/powerpoint/2010/main" val="1048064734"/>
                  </p:ext>
                </p:extLst>
              </p:nvPr>
            </p:nvGraphicFramePr>
            <p:xfrm>
              <a:off x="625856" y="1873163"/>
              <a:ext cx="11055096" cy="4179768"/>
            </p:xfrm>
            <a:graphic>
              <a:graphicData uri="http://schemas.openxmlformats.org/drawingml/2006/table">
                <a:tbl>
                  <a:tblPr/>
                  <a:tblGrid>
                    <a:gridCol w="1051560">
                      <a:extLst>
                        <a:ext uri="{9D8B030D-6E8A-4147-A177-3AD203B41FA5}">
                          <a16:colId xmlns:a16="http://schemas.microsoft.com/office/drawing/2014/main" val="20000"/>
                        </a:ext>
                      </a:extLst>
                    </a:gridCol>
                    <a:gridCol w="2578608">
                      <a:extLst>
                        <a:ext uri="{9D8B030D-6E8A-4147-A177-3AD203B41FA5}">
                          <a16:colId xmlns:a16="http://schemas.microsoft.com/office/drawing/2014/main" val="20001"/>
                        </a:ext>
                      </a:extLst>
                    </a:gridCol>
                    <a:gridCol w="2578608">
                      <a:extLst>
                        <a:ext uri="{9D8B030D-6E8A-4147-A177-3AD203B41FA5}">
                          <a16:colId xmlns:a16="http://schemas.microsoft.com/office/drawing/2014/main" val="20002"/>
                        </a:ext>
                      </a:extLst>
                    </a:gridCol>
                    <a:gridCol w="2523744">
                      <a:extLst>
                        <a:ext uri="{9D8B030D-6E8A-4147-A177-3AD203B41FA5}">
                          <a16:colId xmlns:a16="http://schemas.microsoft.com/office/drawing/2014/main" val="20003"/>
                        </a:ext>
                      </a:extLst>
                    </a:gridCol>
                    <a:gridCol w="2322576">
                      <a:extLst>
                        <a:ext uri="{9D8B030D-6E8A-4147-A177-3AD203B41FA5}">
                          <a16:colId xmlns:a16="http://schemas.microsoft.com/office/drawing/2014/main" val="20004"/>
                        </a:ext>
                      </a:extLst>
                    </a:gridCol>
                  </a:tblGrid>
                  <a:tr h="1154647">
                    <a:tc rowSpan="2">
                      <a:txBody>
                        <a:bodyPr/>
                        <a:lstStyle/>
                        <a:p>
                          <a:pPr algn="ctr"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类型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20567" t="-526" r="-94208" b="-304737"/>
                          </a:stretch>
                        </a:blipFill>
                      </a:tcPr>
                    </a:tc>
                    <a:tc hMerge="1">
                      <a:txBody>
                        <a:bodyPr/>
                        <a:lstStyle/>
                        <a:p>
                          <a:endParaRPr lang="zh-CN"/>
                        </a:p>
                      </a:txBody>
                      <a:tcPr/>
                    </a:tc>
                    <a:tc gridSpan="2">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128141" t="-526" r="-126" b="-304737"/>
                          </a:stretch>
                        </a:blipFill>
                      </a:tcPr>
                    </a:tc>
                    <a:tc hMerge="1">
                      <a:txBody>
                        <a:bodyPr/>
                        <a:lstStyle/>
                        <a:p>
                          <a:endParaRPr lang="zh-CN"/>
                        </a:p>
                      </a:txBody>
                      <a:tcPr/>
                    </a:tc>
                    <a:extLst>
                      <a:ext uri="{0D108BD9-81ED-4DB2-BD59-A6C34878D82A}">
                        <a16:rowId xmlns:a16="http://schemas.microsoft.com/office/drawing/2014/main" val="10000"/>
                      </a:ext>
                    </a:extLst>
                  </a:tr>
                  <a:tr h="1155489">
                    <a:tc v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酸性溶液稀释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碱性溶液稀释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酸溶液中加入</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ctr" latinLnBrk="1" hangingPunct="0">
                            <a:lnSpc>
                              <a:spcPts val="4200"/>
                            </a:lnSpc>
                          </a:pP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碱溶液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碱溶液中加入</a:t>
                          </a:r>
                        </a:p>
                        <a:p>
                          <a:pPr marL="0" lvl="0" indent="0"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酸溶液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869632">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14500"/>
                            </a:lnSpc>
                          </a:pPr>
                          <a:r>
                            <a:rPr lang="en-US" altLang="zh-CN" sz="81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_</a:t>
                          </a:r>
                          <a:r>
                            <a:rPr lang="en-US" altLang="zh-CN" sz="900" b="0" i="0" kern="0" spc="0">
                              <a:solidFill>
                                <a:srgbClr val="FFFFFF"/>
                              </a:solidFill>
                              <a:latin typeface="宋体" panose="02010600030101010101" pitchFamily="2" charset="-122"/>
                              <a:ea typeface="宋体" panose="02010600030101010101" pitchFamily="2" charset="-122"/>
                              <a:cs typeface="Times New Roman" panose="02020603050405020304" pitchFamily="34" charset="-120"/>
                            </a:rPr>
                            <a:t>____________________________________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14500"/>
                            </a:lnSpc>
                          </a:pPr>
                          <a:r>
                            <a:rPr lang="en-US" altLang="zh-CN" sz="81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_</a:t>
                          </a:r>
                          <a:r>
                            <a:rPr lang="en-US" altLang="zh-CN" sz="900" b="0" i="0" kern="0" spc="0">
                              <a:solidFill>
                                <a:srgbClr val="FFFFFF"/>
                              </a:solidFill>
                              <a:latin typeface="宋体" panose="02010600030101010101" pitchFamily="2" charset="-122"/>
                              <a:ea typeface="宋体" panose="02010600030101010101" pitchFamily="2" charset="-122"/>
                              <a:cs typeface="Times New Roman" panose="02020603050405020304" pitchFamily="34" charset="-120"/>
                            </a:rPr>
                            <a:t>____________________________________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14000"/>
                            </a:lnSpc>
                          </a:pPr>
                          <a:r>
                            <a:rPr lang="en-US" altLang="zh-CN" sz="785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_</a:t>
                          </a:r>
                          <a:r>
                            <a:rPr lang="en-US" altLang="zh-CN" sz="900" b="0" i="0" kern="0" spc="0">
                              <a:solidFill>
                                <a:srgbClr val="FFFFFF"/>
                              </a:solidFill>
                              <a:latin typeface="宋体" panose="02010600030101010101" pitchFamily="2" charset="-122"/>
                              <a:ea typeface="宋体" panose="02010600030101010101" pitchFamily="2" charset="-122"/>
                              <a:cs typeface="Times New Roman" panose="02020603050405020304" pitchFamily="34" charset="-120"/>
                            </a:rPr>
                            <a:t>___________________________________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14000"/>
                            </a:lnSpc>
                          </a:pPr>
                          <a:r>
                            <a:rPr lang="en-US" altLang="zh-CN" sz="785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_</a:t>
                          </a:r>
                          <a:r>
                            <a:rPr lang="en-US" altLang="zh-CN" sz="900" b="0" i="0" kern="0" spc="0" dirty="0">
                              <a:solidFill>
                                <a:srgbClr val="FFFFFF"/>
                              </a:solidFill>
                              <a:latin typeface="宋体" panose="02010600030101010101" pitchFamily="2" charset="-122"/>
                              <a:ea typeface="宋体" panose="02010600030101010101" pitchFamily="2" charset="-122"/>
                              <a:cs typeface="Times New Roman" panose="02020603050405020304" pitchFamily="34" charset="-120"/>
                            </a:rPr>
                            <a:t>___________________________________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Fallback>
      </mc:AlternateContent>
      <p:pic>
        <p:nvPicPr>
          <p:cNvPr id="4" name="QC_5_EX.1_1#e3ed96290.table_image?tii=1&amp;vaa=1&amp;vcp=1&amp;vis=1&amp;pid=51c458cca&amp;color=0,0,0&amp;tib=255,255,255&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1974596" y="4204730"/>
            <a:ext cx="1984248" cy="1627632"/>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C_5_EX.1_1#e3ed96290.table_image?tii=2&amp;vaa=1&amp;vcp=1&amp;vis=1&amp;pid=51c458cca&amp;color=0,0,0&amp;tib=255,255,255&amp;vtp=1&amp;vaab=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4553204" y="4181870"/>
            <a:ext cx="1984248" cy="1627632"/>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3" name="QC_5_EX.1_1#e3ed96290.table_image?tii=3&amp;vaa=1&amp;vcp=1&amp;vis=1&amp;pid=51c458cca&amp;color=0,0,0&amp;tib=255,255,255&amp;vtp=1&amp;vaab=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7131812" y="4227590"/>
            <a:ext cx="1929384" cy="1581912"/>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7" name="QC_5_EX.1_1#e3ed96290.table_image?tii=4&amp;vaa=1&amp;vcp=1&amp;vis=1&amp;pid=51c458cca&amp;color=0,0,0&amp;tib=255,255,255&amp;vtp=1&amp;vaab=1" descr="preencoded.png"/>
          <p:cNvPicPr>
            <a:picLocks noChangeAspect="1"/>
          </p:cNvPicPr>
          <p:nvPr/>
        </p:nvPicPr>
        <p:blipFill>
          <a:blip r:embed="rId8">
            <a:clrChange>
              <a:clrFrom>
                <a:srgbClr val="FFFFFF"/>
              </a:clrFrom>
              <a:clrTo>
                <a:srgbClr val="FFFFFF">
                  <a:alpha val="0"/>
                </a:srgbClr>
              </a:clrTo>
            </a:clrChange>
          </a:blip>
          <a:stretch>
            <a:fillRect/>
          </a:stretch>
        </p:blipFill>
        <p:spPr>
          <a:xfrm>
            <a:off x="9554972" y="4227590"/>
            <a:ext cx="1929384" cy="158191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499"/>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499"/>
                                          </p:stCondLst>
                                        </p:cTn>
                                        <p:tgtEl>
                                          <p:spTgt spid="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7" name="QC_5_EX.1_1#e3ed96290?colgroup=2,5,6,6,7&amp;vaa=1&amp;vcp=1&amp;vis=1&amp;pid=51c458cca&amp;color=0,0,0&amp;mp=1&amp;vtp=1&amp;vaab=1&amp;bt=1&amp;bbb=1&amp;hb=1"/>
              <p:cNvGraphicFramePr>
                <a:graphicFrameLocks noGrp="1"/>
              </p:cNvGraphicFramePr>
              <p:nvPr/>
            </p:nvGraphicFramePr>
            <p:xfrm>
              <a:off x="539496" y="1833848"/>
              <a:ext cx="11045952" cy="3894900"/>
            </p:xfrm>
            <a:graphic>
              <a:graphicData uri="http://schemas.openxmlformats.org/drawingml/2006/table">
                <a:tbl>
                  <a:tblPr/>
                  <a:tblGrid>
                    <a:gridCol w="1216152">
                      <a:extLst>
                        <a:ext uri="{9D8B030D-6E8A-4147-A177-3AD203B41FA5}">
                          <a16:colId xmlns:a16="http://schemas.microsoft.com/office/drawing/2014/main" val="20000"/>
                        </a:ext>
                      </a:extLst>
                    </a:gridCol>
                    <a:gridCol w="2103120">
                      <a:extLst>
                        <a:ext uri="{9D8B030D-6E8A-4147-A177-3AD203B41FA5}">
                          <a16:colId xmlns:a16="http://schemas.microsoft.com/office/drawing/2014/main" val="20001"/>
                        </a:ext>
                      </a:extLst>
                    </a:gridCol>
                    <a:gridCol w="2542032">
                      <a:extLst>
                        <a:ext uri="{9D8B030D-6E8A-4147-A177-3AD203B41FA5}">
                          <a16:colId xmlns:a16="http://schemas.microsoft.com/office/drawing/2014/main" val="20002"/>
                        </a:ext>
                      </a:extLst>
                    </a:gridCol>
                    <a:gridCol w="2368296">
                      <a:extLst>
                        <a:ext uri="{9D8B030D-6E8A-4147-A177-3AD203B41FA5}">
                          <a16:colId xmlns:a16="http://schemas.microsoft.com/office/drawing/2014/main" val="20003"/>
                        </a:ext>
                      </a:extLst>
                    </a:gridCol>
                    <a:gridCol w="2816352">
                      <a:extLst>
                        <a:ext uri="{9D8B030D-6E8A-4147-A177-3AD203B41FA5}">
                          <a16:colId xmlns:a16="http://schemas.microsoft.com/office/drawing/2014/main" val="20004"/>
                        </a:ext>
                      </a:extLst>
                    </a:gridCol>
                  </a:tblGrid>
                  <a:tr h="389490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溶液的</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pH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由</a:t>
                          </a:r>
                        </a:p>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小于</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的某个</a:t>
                          </a:r>
                        </a:p>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数值开始逐</a:t>
                          </a:r>
                        </a:p>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渐增大</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但</a:t>
                          </a:r>
                        </a:p>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溶液始终显</a:t>
                          </a:r>
                        </a:p>
                        <a:p>
                          <a:pPr marL="0" lvl="0" indent="0"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酸性</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溶液的</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pH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由大</a:t>
                          </a:r>
                        </a:p>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于</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的某个数值</a:t>
                          </a:r>
                        </a:p>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开始逐渐减</a:t>
                          </a:r>
                        </a:p>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小</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但溶液始</a:t>
                          </a:r>
                        </a:p>
                        <a:p>
                          <a:pPr marL="0" lvl="0" indent="0"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终显碱性</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起点的</a:t>
                          </a:r>
                        </a:p>
                        <a:p>
                          <a:pPr marL="0" indent="0" algn="l" latinLnBrk="1" hangingPunct="0">
                            <a:lnSpc>
                              <a:spcPts val="4400"/>
                            </a:lnSpc>
                          </a:pP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pH</m:t>
                              </m:r>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&lt;7</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随着</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碱溶液的加</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入</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pH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逐渐增</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大</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当二者恰</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好完全反应</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时</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pH</m:t>
                              </m:r>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=7</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起点的</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pH</m:t>
                              </m:r>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&gt;7</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随着酸溶液的加</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入</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pH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逐渐减</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小</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当二者恰好</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完全反应时</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lvl="0" indent="0" algn="l" latinLnBrk="1" hangingPunct="0">
                            <a:lnSpc>
                              <a:spcPts val="4200"/>
                            </a:lnSpc>
                          </a:pP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pH</m:t>
                              </m:r>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=7</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mc:Choice>
        <mc:Fallback xmlns="">
          <p:graphicFrame>
            <p:nvGraphicFramePr>
              <p:cNvPr id="7" name="QC_5_EX.1_1#e3ed96290?colgroup=2,5,6,6,7&amp;vaa=1&amp;vcp=1&amp;vis=1&amp;pid=51c458cca&amp;color=0,0,0&amp;mp=1&amp;vtp=1&amp;vaab=1&amp;bt=1&amp;bbb=1&amp;hb=1"/>
              <p:cNvGraphicFramePr>
                <a:graphicFrameLocks noGrp="1"/>
              </p:cNvGraphicFramePr>
              <p:nvPr/>
            </p:nvGraphicFramePr>
            <p:xfrm>
              <a:off x="539496" y="1833848"/>
              <a:ext cx="11045952" cy="3894900"/>
            </p:xfrm>
            <a:graphic>
              <a:graphicData uri="http://schemas.openxmlformats.org/drawingml/2006/table">
                <a:tbl>
                  <a:tblPr/>
                  <a:tblGrid>
                    <a:gridCol w="1216152"/>
                    <a:gridCol w="2103120"/>
                    <a:gridCol w="2542032"/>
                    <a:gridCol w="2368296"/>
                    <a:gridCol w="2816352"/>
                  </a:tblGrid>
                  <a:tr h="389509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r>
                </a:tbl>
              </a:graphicData>
            </a:graphic>
          </p:graphicFrame>
        </mc:Fallback>
      </mc:AlternateContent>
      <p:sp>
        <p:nvSpPr>
          <p:cNvPr id="2" name="QC_5_EX.1_1#e3ed96290?colgroup=2,5,6,6,7&amp;vaa=1&amp;vcp=1&amp;vis=1&amp;pid=51c458cca&amp;color=0,0,0&amp;mp=1&amp;vtp=1&amp;vaab=1&amp;bt=1&amp;bbb=1&amp;htil=1&amp;hb=1"/>
          <p:cNvSpPr txBox="1"/>
          <p:nvPr/>
        </p:nvSpPr>
        <p:spPr>
          <a:xfrm>
            <a:off x="10933861" y="1125442"/>
            <a:ext cx="718145" cy="583878"/>
          </a:xfrm>
          <a:prstGeom prst="rect">
            <a:avLst/>
          </a:prstGeom>
          <a:noFill/>
        </p:spPr>
        <p:txBody>
          <a:bodyPr vert="horz" wrap="none" lIns="0" tIns="0" rIns="0" bIns="0" rtlCol="0">
            <a:spAutoFit/>
          </a:bodyPr>
          <a:lstStyle/>
          <a:p>
            <a:pPr algn="r">
              <a:lnSpc>
                <a:spcPts val="5000"/>
              </a:lnSpc>
            </a:pPr>
            <a:r>
              <a:rPr lang="zh-CN" altLang="en-US" sz="2800" dirty="0">
                <a:latin typeface="Times New Roman" panose="02020603050405020304" pitchFamily="34"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9" name="QC_5_EX.1_1#e3ed96290?colgroup=2,6,6,6,6&amp;vaa=1&amp;vcp=1&amp;vis=1&amp;pid=51c458cca&amp;color=0,0,0&amp;mp=1&amp;vtp=1&amp;vaab=1&amp;bt=1&amp;bbb=1&amp;hb=1"/>
              <p:cNvGraphicFramePr>
                <a:graphicFrameLocks noGrp="1"/>
              </p:cNvGraphicFramePr>
              <p:nvPr/>
            </p:nvGraphicFramePr>
            <p:xfrm>
              <a:off x="539496" y="949928"/>
              <a:ext cx="11055096" cy="1675956"/>
            </p:xfrm>
            <a:graphic>
              <a:graphicData uri="http://schemas.openxmlformats.org/drawingml/2006/table">
                <a:tbl>
                  <a:tblPr/>
                  <a:tblGrid>
                    <a:gridCol w="1060704">
                      <a:extLst>
                        <a:ext uri="{9D8B030D-6E8A-4147-A177-3AD203B41FA5}">
                          <a16:colId xmlns:a16="http://schemas.microsoft.com/office/drawing/2014/main" val="20000"/>
                        </a:ext>
                      </a:extLst>
                    </a:gridCol>
                    <a:gridCol w="2569464">
                      <a:extLst>
                        <a:ext uri="{9D8B030D-6E8A-4147-A177-3AD203B41FA5}">
                          <a16:colId xmlns:a16="http://schemas.microsoft.com/office/drawing/2014/main" val="20001"/>
                        </a:ext>
                      </a:extLst>
                    </a:gridCol>
                    <a:gridCol w="2578608">
                      <a:extLst>
                        <a:ext uri="{9D8B030D-6E8A-4147-A177-3AD203B41FA5}">
                          <a16:colId xmlns:a16="http://schemas.microsoft.com/office/drawing/2014/main" val="20002"/>
                        </a:ext>
                      </a:extLst>
                    </a:gridCol>
                    <a:gridCol w="2523744">
                      <a:extLst>
                        <a:ext uri="{9D8B030D-6E8A-4147-A177-3AD203B41FA5}">
                          <a16:colId xmlns:a16="http://schemas.microsoft.com/office/drawing/2014/main" val="20003"/>
                        </a:ext>
                      </a:extLst>
                    </a:gridCol>
                    <a:gridCol w="2322576">
                      <a:extLst>
                        <a:ext uri="{9D8B030D-6E8A-4147-A177-3AD203B41FA5}">
                          <a16:colId xmlns:a16="http://schemas.microsoft.com/office/drawing/2014/main" val="20004"/>
                        </a:ext>
                      </a:extLst>
                    </a:gridCol>
                  </a:tblGrid>
                  <a:tr h="1675956">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溶液的</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pH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只能</a:t>
                          </a:r>
                        </a:p>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接近</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而不能</a:t>
                          </a:r>
                        </a:p>
                        <a:p>
                          <a:pPr marL="0" lvl="0" indent="0"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大于或等于</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溶液的</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pH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只能</a:t>
                          </a:r>
                        </a:p>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接近</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而不能</a:t>
                          </a:r>
                        </a:p>
                        <a:p>
                          <a:pPr marL="0" lvl="0" indent="0"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小于或等于</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继续加入碱溶</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液</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溶液显碱</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性</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pH</m:t>
                              </m:r>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&gt;7</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继续加入酸溶</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液</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溶液显酸</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性</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pH</m:t>
                              </m:r>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&lt;7</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mc:Choice>
        <mc:Fallback xmlns="">
          <p:graphicFrame>
            <p:nvGraphicFramePr>
              <p:cNvPr id="9" name="QC_5_EX.1_1#e3ed96290?colgroup=2,6,6,6,6&amp;vaa=1&amp;vcp=1&amp;vis=1&amp;pid=51c458cca&amp;color=0,0,0&amp;mp=1&amp;vtp=1&amp;vaab=1&amp;bt=1&amp;bbb=1&amp;hb=1"/>
              <p:cNvGraphicFramePr>
                <a:graphicFrameLocks noGrp="1"/>
              </p:cNvGraphicFramePr>
              <p:nvPr/>
            </p:nvGraphicFramePr>
            <p:xfrm>
              <a:off x="539496" y="949928"/>
              <a:ext cx="11055096" cy="1675956"/>
            </p:xfrm>
            <a:graphic>
              <a:graphicData uri="http://schemas.openxmlformats.org/drawingml/2006/table">
                <a:tbl>
                  <a:tblPr/>
                  <a:tblGrid>
                    <a:gridCol w="1060704"/>
                    <a:gridCol w="2569464"/>
                    <a:gridCol w="2578608"/>
                    <a:gridCol w="2523744"/>
                    <a:gridCol w="2322576"/>
                  </a:tblGrid>
                  <a:tr h="1675765">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r>
                </a:tbl>
              </a:graphicData>
            </a:graphic>
          </p:graphicFrame>
        </mc:Fallback>
      </mc:AlternateContent>
      <p:sp>
        <p:nvSpPr>
          <p:cNvPr id="5" name="QC_5_EX.1_1#e3ed96290?colgroup=2,5,6,6,7&amp;vaa=1&amp;vcp=1&amp;vis=1&amp;pid=51c458cca&amp;color=0,0,0&amp;mp=1&amp;vtp=1&amp;vaab=1&amp;bt=1&amp;bbb=1&amp;htil=1&amp;hb=1">
            <a:extLst>
              <a:ext uri="{FF2B5EF4-FFF2-40B4-BE49-F238E27FC236}">
                <a16:creationId xmlns:a16="http://schemas.microsoft.com/office/drawing/2014/main" id="{6B6DFF34-A977-439B-91FD-857837028241}"/>
              </a:ext>
            </a:extLst>
          </p:cNvPr>
          <p:cNvSpPr txBox="1"/>
          <p:nvPr/>
        </p:nvSpPr>
        <p:spPr>
          <a:xfrm>
            <a:off x="10753239" y="366050"/>
            <a:ext cx="718145" cy="583878"/>
          </a:xfrm>
          <a:prstGeom prst="rect">
            <a:avLst/>
          </a:prstGeom>
          <a:noFill/>
        </p:spPr>
        <p:txBody>
          <a:bodyPr vert="horz" wrap="none" lIns="0" tIns="0" rIns="0" bIns="0" rtlCol="0">
            <a:spAutoFit/>
          </a:bodyPr>
          <a:lstStyle/>
          <a:p>
            <a:pPr algn="r">
              <a:lnSpc>
                <a:spcPts val="5000"/>
              </a:lnSpc>
            </a:pPr>
            <a:r>
              <a:rPr lang="zh-CN" altLang="en-US" sz="2800" dirty="0">
                <a:latin typeface="Times New Roman" panose="02020603050405020304" pitchFamily="34"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TotalTime>
  <Words>1820</Words>
  <Application>Microsoft Office PowerPoint</Application>
  <PresentationFormat>宽屏</PresentationFormat>
  <Paragraphs>492</Paragraphs>
  <Slides>45</Slides>
  <Notes>41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45</vt:i4>
      </vt:variant>
    </vt:vector>
  </HeadingPairs>
  <TitlesOfParts>
    <vt:vector size="56" baseType="lpstr">
      <vt:lpstr>Arial (正文)</vt:lpstr>
      <vt:lpstr>华文隶书</vt:lpstr>
      <vt:lpstr>华文细黑</vt:lpstr>
      <vt:lpstr>宋体</vt:lpstr>
      <vt:lpstr>微软雅黑</vt:lpstr>
      <vt:lpstr>Arial</vt:lpstr>
      <vt:lpstr>Cambria Math</vt:lpstr>
      <vt:lpstr>times new roman</vt:lpstr>
      <vt:lpstr>times new roman</vt:lpstr>
      <vt:lpstr/>
      <vt:lpstr>1_</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1018801308@qq.com</cp:lastModifiedBy>
  <cp:revision>8</cp:revision>
  <dcterms:created xsi:type="dcterms:W3CDTF">2024-11-25T00:41:00Z</dcterms:created>
  <dcterms:modified xsi:type="dcterms:W3CDTF">2025-07-23T07:27:17Z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E898D9E8B3AC48CA95F014162A42AD58_12</vt:lpwstr>
  </property>
  <property fmtid="{D5CDD505-2E9C-101B-9397-08002B2CF9AE}" pid="3" name="KSOProductBuildVer">
    <vt:lpwstr>2052-12.1.0.18912</vt:lpwstr>
  </property>
</Properties>
</file>