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51" r:id="rId13"/>
    <p:sldId id="268" r:id="rId14"/>
    <p:sldId id="269" r:id="rId15"/>
    <p:sldId id="270" r:id="rId16"/>
    <p:sldId id="271" r:id="rId17"/>
    <p:sldId id="352" r:id="rId18"/>
    <p:sldId id="272" r:id="rId19"/>
    <p:sldId id="273" r:id="rId20"/>
    <p:sldId id="274" r:id="rId21"/>
    <p:sldId id="275" r:id="rId22"/>
    <p:sldId id="276" r:id="rId23"/>
    <p:sldId id="35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0" r:id="rId37"/>
    <p:sldId id="293" r:id="rId38"/>
    <p:sldId id="292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6" r:id="rId57"/>
    <p:sldId id="356" r:id="rId58"/>
    <p:sldId id="328" r:id="rId59"/>
    <p:sldId id="327" r:id="rId60"/>
    <p:sldId id="329" r:id="rId61"/>
    <p:sldId id="346" r:id="rId62"/>
    <p:sldId id="347" r:id="rId63"/>
    <p:sldId id="348" r:id="rId64"/>
    <p:sldId id="350" r:id="rId65"/>
    <p:sldId id="331" r:id="rId66"/>
    <p:sldId id="332" r:id="rId67"/>
    <p:sldId id="333" r:id="rId68"/>
    <p:sldId id="334" r:id="rId69"/>
    <p:sldId id="335" r:id="rId7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c092de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82352AC-721C-4DE6-B2DA-8EFD9F9EBE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测量小灯泡的电功率 焦耳定律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c092de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E1167D8-BAB5-4828-BEC9-6C3279FDD9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9d4405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a180f4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de6c9b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0b8f46d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c9d44057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aa180f4b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0cde6c9b0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0b8f46de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测量小灯泡的电功率 焦耳定律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c092de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9ADB75-A4A7-4934-AA45-3DF983A6A9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9d4405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a180f4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de6c9b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0b8f46d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c9d44057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aa180f4b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0cde6c9b0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0b8f46de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第24讲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测量小灯泡的电功率 焦耳定律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3785901-36C1-6B39-EA25-9D039269747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630D6E3-534B-42D1-8465-5BC57DAF47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780CE3E-21FD-4EEA-A62C-4395DCA8F14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9d4405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a180f4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de6c9b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0b8f46d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c9d44057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aa180f4b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0cde6c9b0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0b8f46de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FF3AE02-0E63-462A-9A30-4FCB5E7D262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9d4405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aa180f4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de6c9b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0b8f46d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1c9d44057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aa180f4b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0cde6c9b0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0b8f46de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guishiyun.com/res_view.aspx?id=3767&amp;rid=26" TargetMode="Externa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1.jpeg"/><Relationship Id="rId4" Type="http://schemas.openxmlformats.org/officeDocument/2006/relationships/image" Target="../media/image7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png"/><Relationship Id="rId4" Type="http://schemas.openxmlformats.org/officeDocument/2006/relationships/image" Target="../media/image3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3.png"/><Relationship Id="rId4" Type="http://schemas.openxmlformats.org/officeDocument/2006/relationships/image" Target="../media/image3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jpeg"/><Relationship Id="rId4" Type="http://schemas.openxmlformats.org/officeDocument/2006/relationships/image" Target="../media/image8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88.png"/><Relationship Id="rId4" Type="http://schemas.openxmlformats.org/officeDocument/2006/relationships/image" Target="../media/image3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jpeg"/><Relationship Id="rId4" Type="http://schemas.openxmlformats.org/officeDocument/2006/relationships/image" Target="../media/image9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9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9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jpeg"/><Relationship Id="rId4" Type="http://schemas.openxmlformats.org/officeDocument/2006/relationships/image" Target="../media/image109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84931cc6?vcp=1&amp;pid=9aa180f4b&amp;color=68,178,231&amp;vtp=1&amp;vaab=1&amp;bt=1&amp;bbb=1"/>
          <p:cNvSpPr/>
          <p:nvPr/>
        </p:nvSpPr>
        <p:spPr>
          <a:xfrm>
            <a:off x="539496" y="395375"/>
            <a:ext cx="11109960" cy="64808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焦耳定律与电热的计算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b5a675b76?vcp=1&amp;pid=e84931cc6&amp;color=0,0,0&amp;vtp=1&amp;vaab=1&amp;bbb=1"/>
              <p:cNvSpPr/>
              <p:nvPr/>
            </p:nvSpPr>
            <p:spPr>
              <a:xfrm>
                <a:off x="539496" y="1024958"/>
                <a:ext cx="11109960" cy="532161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电热的计算：焦耳定律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纯电阻电路中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非纯电阻电路（如含电动机的电路）只能用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</m:oMath>
                </a14:m>
                <a:endParaRPr kumimoji="0" lang="en-US" altLang="zh-CN" sz="100" b="0" i="0" u="none" strike="noStrike" kern="0" cap="none" spc="-999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求电热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通电导线的发热功率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热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电热的利用率（热效率）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以电热水壶为例，电流通过电热丝时产生的热量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总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6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水吸收的热量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吸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，则利用率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𝑐𝑚</m:t>
                        </m:r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𝑃𝑡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b5a675b76?vcp=1&amp;pid=e84931cc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4958"/>
                <a:ext cx="11109960" cy="5321618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2_1#8fc3d8499?iti=1&amp;htil=1&amp;vcp=1&amp;vis=1&amp;pid=e84931c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4456" y="1085406"/>
            <a:ext cx="192024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_2#8fc3d8499?iti=1&amp;htil=1&amp;vcp=1&amp;vis=1&amp;pid=e84931cc6&amp;color=0,0,0&amp;vtp=1&amp;vaab=1&amp;bbb=1"/>
          <p:cNvSpPr/>
          <p:nvPr/>
        </p:nvSpPr>
        <p:spPr>
          <a:xfrm>
            <a:off x="10120063" y="294062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2_3#8fc3d8499?htil=1&amp;sp=1&amp;vcp=1&amp;vis=1&amp;pid=e84931cc6&amp;color=0,0,0&amp;vtp=1&amp;vaab=1&amp;bt=1&amp;bbb=1&amp;hb=1&amp;hs=1"/>
              <p:cNvSpPr/>
              <p:nvPr/>
            </p:nvSpPr>
            <p:spPr>
              <a:xfrm>
                <a:off x="539496" y="1067118"/>
                <a:ext cx="90525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（2023·江苏无锡·中考）图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24-1是超市常用的塑料袋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封口夹的电路原理图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，电热丝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，电热丝温度升高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，利用电流的热效应实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现高温封口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内产生的热量为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。若使用时总把塑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2_3#8fc3d8499?htil=1&amp;sp=1&amp;vcp=1&amp;vis=1&amp;pid=e84931cc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7118"/>
                <a:ext cx="90525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r="-1055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12_3#8fc3d8499?htil=1&amp;sp=1&amp;vcp=1&amp;vis=1&amp;pid=e84931cc6&amp;color=0,0,0&amp;vtp=1&amp;vaab=1&amp;bt=1&amp;bbb=1&amp;hb=1&amp;hs=1"/>
          <p:cNvSpPr/>
          <p:nvPr/>
        </p:nvSpPr>
        <p:spPr>
          <a:xfrm>
            <a:off x="539995" y="357994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料袋烫坏，可以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选填“增大”或“减小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”）电热丝的阻值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EX.1_1#8fc3d8499?vcp=1&amp;vis=1&amp;pid=e84931cc6&amp;color=0,0,0&amp;vtp=1&amp;vaab=1&amp;bt=1&amp;bbb=1&amp;hb=1"/>
              <p:cNvSpPr/>
              <p:nvPr/>
            </p:nvSpPr>
            <p:spPr>
              <a:xfrm>
                <a:off x="644271" y="4330193"/>
                <a:ext cx="11109960" cy="12896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在纯电阻电路中，满足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电阻产生的热量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。若电压不变，则电阻越大，产生的热量就越少。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EX.1_1#8fc3d8499?vcp=1&amp;vis=1&amp;pid=e84931cc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71" y="4330193"/>
                <a:ext cx="11109960" cy="1289685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2_1#8fc3d8499?iti=1&amp;htil=1&amp;vcp=1&amp;vis=1&amp;pid=e84931c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4456" y="1085406"/>
            <a:ext cx="192024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_2#8fc3d8499?iti=1&amp;htil=1&amp;vcp=1&amp;vis=1&amp;pid=e84931cc6&amp;color=0,0,0&amp;vtp=1&amp;vaab=1&amp;bbb=1"/>
          <p:cNvSpPr/>
          <p:nvPr/>
        </p:nvSpPr>
        <p:spPr>
          <a:xfrm>
            <a:off x="10120063" y="294062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2_3#8fc3d8499?htil=1&amp;sp=1&amp;vcp=1&amp;vis=1&amp;pid=e84931cc6&amp;color=0,0,0&amp;vtp=1&amp;vaab=1&amp;bt=1&amp;bbb=1&amp;hb=1&amp;hs=1"/>
              <p:cNvSpPr/>
              <p:nvPr/>
            </p:nvSpPr>
            <p:spPr>
              <a:xfrm>
                <a:off x="539496" y="1067118"/>
                <a:ext cx="90525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（2023·江苏无锡·中考）图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24-1是超市常用的塑料袋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封口夹的电路原理图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，电热丝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，电热丝温度升高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，利用电流的热效应实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现高温封口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内产生的热量为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。若使用时总把塑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2_3#8fc3d8499?htil=1&amp;sp=1&amp;vcp=1&amp;vis=1&amp;pid=e84931cc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7118"/>
                <a:ext cx="90525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r="-1055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4_1#8fc3d8499.blank?vcp=1&amp;vis=1&amp;pid=e84931cc6&amp;color=0,0,0&amp;vpa=7&amp;vtp=1&amp;vaab=1&amp;bbb=1"/>
          <p:cNvSpPr/>
          <p:nvPr/>
        </p:nvSpPr>
        <p:spPr>
          <a:xfrm>
            <a:off x="5599652" y="295878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75</a:t>
            </a:r>
            <a:endParaRPr lang="en-US" altLang="zh-CN" sz="2800" dirty="0"/>
          </a:p>
        </p:txBody>
      </p:sp>
      <p:sp>
        <p:nvSpPr>
          <p:cNvPr id="6" name="QB_7_AN.15_1#8fc3d8499.blank?vcp=1&amp;vis=1&amp;pid=e84931cc6&amp;color=0,0,0&amp;vpa=8&amp;vtp=1&amp;vaab=1&amp;bbb=1"/>
          <p:cNvSpPr/>
          <p:nvPr/>
        </p:nvSpPr>
        <p:spPr>
          <a:xfrm>
            <a:off x="3039513" y="35285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8fc3d8499?vcp=1&amp;vis=1&amp;pid=e84931cc6&amp;color=0,0,0&amp;vtp=1&amp;vaab=1&amp;bbb=1&amp;hb=1&amp;hs=1"/>
              <p:cNvSpPr/>
              <p:nvPr/>
            </p:nvSpPr>
            <p:spPr>
              <a:xfrm>
                <a:off x="539496" y="4136326"/>
                <a:ext cx="11109960" cy="147389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产生的热量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</a:t>
                </a: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可知，电压不变，要减少电阻产生的热量，应增大电热丝的阻值。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AS.1_1#8fc3d8499?vcp=1&amp;vis=1&amp;pid=e84931cc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36326"/>
                <a:ext cx="11109960" cy="1473899"/>
              </a:xfrm>
              <a:prstGeom prst="rect">
                <a:avLst/>
              </a:prstGeom>
              <a:blipFill rotWithShape="1">
                <a:blip r:embed="rId5"/>
                <a:stretch>
                  <a:fillRect l="-3" t="-39" r="-4558" b="-1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BD.12_3#8fc3d8499?htil=1&amp;sp=1&amp;vcp=1&amp;vis=1&amp;pid=e84931cc6&amp;color=0,0,0&amp;vtp=1&amp;vaab=1&amp;bt=1&amp;bbb=1&amp;hb=1&amp;hs=1"/>
          <p:cNvSpPr/>
          <p:nvPr/>
        </p:nvSpPr>
        <p:spPr>
          <a:xfrm>
            <a:off x="539995" y="357994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料袋烫坏，可以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选填“增大”或“减小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”）电热丝的阻值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c7c00515?vcp=1&amp;pid=e84931cc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7_1#e3e2f7b97?sp=1&amp;vcp=1&amp;vis=1&amp;pid=0c7c0051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（2023·广西·中考）小明家连接插线板的导线折断后，他把两根导线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拧在一起继续使用，用久后发现连接处容易发热，其主要原因是连接处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9_1#e3e2f7b97.bracket?vcp=1&amp;vis=1&amp;pid=0c7c00515&amp;color=0,0,0&amp;vpa=9&amp;vtp=1&amp;vaab=1"/>
          <p:cNvSpPr/>
          <p:nvPr/>
        </p:nvSpPr>
        <p:spPr>
          <a:xfrm>
            <a:off x="870245" y="25400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7_2#e3e2f7b97.choices?vcp=1&amp;vis=1&amp;pid=0c7c00515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.电阻变小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.电流比别处电流小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C.电阻变大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.电流比别处电流大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AS.1_1#e3e2f7b97?vcp=1&amp;vis=1&amp;pid=0c7c00515&amp;color=0,0,0&amp;vtp=1&amp;vaab=1&amp;bbb=1&amp;hb=1"/>
              <p:cNvSpPr/>
              <p:nvPr/>
            </p:nvSpPr>
            <p:spPr>
              <a:xfrm>
                <a:off x="539496" y="446834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在家庭电路中，导线连接处因接触不良而电阻较大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，导线连接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处与导线串联在电路中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，通过的电流相等，由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，通电时间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相等时导线连接处产生的热量较多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AS.1_1#e3e2f7b97?vcp=1&amp;vis=1&amp;pid=0c7c0051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834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79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20_1#4f91fea62?iti=3&amp;htil=2&amp;vcp=1&amp;vis=1&amp;pid=0c7c0051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6277" y="945229"/>
            <a:ext cx="3602736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0_2#4f91fea62?iti=3&amp;htil=2&amp;vcp=1&amp;vis=1&amp;pid=0c7c00515&amp;color=0,0,0&amp;vtp=1&amp;vaab=1&amp;bbb=1"/>
          <p:cNvSpPr/>
          <p:nvPr/>
        </p:nvSpPr>
        <p:spPr>
          <a:xfrm>
            <a:off x="9273133" y="386114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0_3#4f91fea62?htil=2&amp;sp=1&amp;vcp=1&amp;vis=1&amp;pid=0c7c00515&amp;color=0,0,0&amp;vtp=1&amp;vaab=1&amp;bt=1&amp;bbb=1&amp;hb=1&amp;hs=1"/>
              <p:cNvSpPr/>
              <p:nvPr/>
            </p:nvSpPr>
            <p:spPr>
              <a:xfrm>
                <a:off x="539496" y="926941"/>
                <a:ext cx="737920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（2024·安徽·中考）如图24-2所示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，电源两端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整个电路产生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的热量为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20_3#4f91fea62?htil=2&amp;sp=1&amp;vcp=1&amp;vis=1&amp;pid=0c7c0051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6941"/>
                <a:ext cx="737920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1029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22_1#4f91fea62.blank?vcp=1&amp;vis=1&amp;pid=0c7c00515&amp;color=0,0,0&amp;vpa=10&amp;vtp=1&amp;vaab=1&amp;bbb=1"/>
          <p:cNvSpPr/>
          <p:nvPr/>
        </p:nvSpPr>
        <p:spPr>
          <a:xfrm>
            <a:off x="1972214" y="2818606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4f91fea62?htil=2&amp;vcp=1&amp;vis=1&amp;pid=0c7c00515&amp;color=0,0,0&amp;vtp=1&amp;vaab=1&amp;bbb=1&amp;hb=1&amp;hs=1"/>
              <p:cNvSpPr/>
              <p:nvPr/>
            </p:nvSpPr>
            <p:spPr>
              <a:xfrm>
                <a:off x="539496" y="3425285"/>
                <a:ext cx="737920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由题图可知，两个电阻串联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，由欧姆定律可得电路中的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4f91fea62?htil=2&amp;vcp=1&amp;vis=1&amp;pid=0c7c0051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5285"/>
                <a:ext cx="7379208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8" r="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4f91fea62?htil=2&amp;vcp=1&amp;vis=1&amp;pid=0c7c00515&amp;color=0,0,0&amp;vtp=1&amp;vaab=1&amp;bbb=1&amp;hb=1&amp;hs=1"/>
              <p:cNvSpPr/>
              <p:nvPr/>
            </p:nvSpPr>
            <p:spPr>
              <a:xfrm>
                <a:off x="539995" y="4626642"/>
                <a:ext cx="11112011" cy="1290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整个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电路产生的热量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AS.1_1#4f91fea62?htil=2&amp;vcp=1&amp;vis=1&amp;pid=0c7c0051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26642"/>
                <a:ext cx="11112011" cy="1290257"/>
              </a:xfrm>
              <a:prstGeom prst="rect">
                <a:avLst/>
              </a:prstGeom>
              <a:blipFill rotWithShape="1">
                <a:blip r:embed="rId6"/>
                <a:stretch>
                  <a:fillRect l="-2" t="-2" r="4" b="-5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23_1#92954b652?iti=4&amp;htil=3&amp;vcp=1&amp;vis=1&amp;pid=0c7c0051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959580"/>
            <a:ext cx="294436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3_2#92954b652?iti=4&amp;htil=3&amp;vcp=1&amp;vis=1&amp;pid=0c7c00515&amp;color=0,0,0&amp;vtp=1&amp;vaab=1&amp;bbb=1"/>
          <p:cNvSpPr/>
          <p:nvPr/>
        </p:nvSpPr>
        <p:spPr>
          <a:xfrm>
            <a:off x="9614471" y="36011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3_3#92954b652?htil=3&amp;sp=1&amp;vcp=1&amp;vis=1&amp;pid=0c7c00515&amp;color=0,0,0&amp;vtp=1&amp;vaab=1&amp;bt=1&amp;bbb=1&amp;hb=1&amp;hs=1"/>
              <p:cNvSpPr/>
              <p:nvPr/>
            </p:nvSpPr>
            <p:spPr>
              <a:xfrm>
                <a:off x="539496" y="941292"/>
                <a:ext cx="803757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（2024·四川成都·中考）小张想设计一个有“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低温”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中温”和“高温”三个挡位的电加热器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，其电路如图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24-3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是电热丝，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接触相邻的两个触点。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小张准备了三根电热丝，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，另外两根电热丝的阻值分别是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应该选取阻值为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23_3#92954b652?htil=3&amp;sp=1&amp;vcp=1&amp;vis=1&amp;pid=0c7c0051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1292"/>
                <a:ext cx="803757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5181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23_3#92954b652?htil=3&amp;sp=1&amp;vcp=1&amp;vis=1&amp;pid=0c7c00515&amp;color=0,0,0&amp;vtp=1&amp;vaab=1&amp;bt=1&amp;bbb=1&amp;hb=1&amp;hs=1"/>
              <p:cNvSpPr/>
              <p:nvPr/>
            </p:nvSpPr>
            <p:spPr>
              <a:xfrm>
                <a:off x="539995" y="470963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接触“1”与“2”两个触点时，通电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电流产生的热量是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23_3#92954b652?htil=3&amp;sp=1&amp;vcp=1&amp;vis=1&amp;pid=0c7c0051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0963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40" r="4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92954b652?iti=5&amp;htil=4&amp;vcp=1&amp;vis=1&amp;pid=0c7c0051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1624" y="1071086"/>
            <a:ext cx="320954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92954b652?iti=5&amp;htil=4&amp;vcp=1&amp;vis=1&amp;pid=0c7c00515&amp;color=0,0,0&amp;vtp=1&amp;vaab=1&amp;bbb=1"/>
          <p:cNvSpPr/>
          <p:nvPr/>
        </p:nvSpPr>
        <p:spPr>
          <a:xfrm>
            <a:off x="9481883" y="394128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92954b652?htil=4&amp;vcp=1&amp;vis=1&amp;pid=0c7c00515&amp;color=0,0,0&amp;vtp=1&amp;vaab=1&amp;bt=1&amp;bbb=1&amp;hb=1"/>
              <p:cNvSpPr/>
              <p:nvPr/>
            </p:nvSpPr>
            <p:spPr>
              <a:xfrm>
                <a:off x="539496" y="1052798"/>
                <a:ext cx="7772400" cy="45282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由题意可知，电加热器有3种挡位，则电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路的工作状态有三种，分别对应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单独接入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endParaRPr lang="en-US" altLang="zh-CN" sz="2800" b="0" i="0" kern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并联接入”“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单独接入”，故需要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阻值不同，因为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当开关接触“1”与“2”两个触点时，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单独接入，则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电流产生的热量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(220 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242 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92954b652?htil=4&amp;vcp=1&amp;vis=1&amp;pid=0c7c0051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52798"/>
                <a:ext cx="7772400" cy="4528249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426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23_1#92954b652?iti=4&amp;htil=3&amp;vcp=1&amp;vis=1&amp;pid=0c7c0051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959580"/>
            <a:ext cx="294436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23_2#92954b652?iti=4&amp;htil=3&amp;vcp=1&amp;vis=1&amp;pid=0c7c00515&amp;color=0,0,0&amp;vtp=1&amp;vaab=1&amp;bbb=1"/>
          <p:cNvSpPr/>
          <p:nvPr/>
        </p:nvSpPr>
        <p:spPr>
          <a:xfrm>
            <a:off x="9614471" y="36011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3_3#92954b652?htil=3&amp;sp=1&amp;vcp=1&amp;vis=1&amp;pid=0c7c00515&amp;color=0,0,0&amp;vtp=1&amp;vaab=1&amp;bt=1&amp;bbb=1&amp;hb=1&amp;hs=1"/>
              <p:cNvSpPr/>
              <p:nvPr/>
            </p:nvSpPr>
            <p:spPr>
              <a:xfrm>
                <a:off x="539496" y="941292"/>
                <a:ext cx="803757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（2024·四川成都·中考）小张想设计一个有“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低温”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中温”和“高温”三个挡位的电加热器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，其电路如图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24-3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是电热丝，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接触相邻的两个触点。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小张准备了三根电热丝，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，另外两根电热丝的阻值分别是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应该选取阻值为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23_3#92954b652?htil=3&amp;sp=1&amp;vcp=1&amp;vis=1&amp;pid=0c7c0051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1292"/>
                <a:ext cx="803757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5181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24_1#92954b652.blank?vcp=1&amp;vis=1&amp;pid=0c7c00515&amp;color=0,0,0&amp;vpa=11&amp;vtp=1&amp;vaab=1&amp;bbb=1"/>
          <p:cNvSpPr/>
          <p:nvPr/>
        </p:nvSpPr>
        <p:spPr>
          <a:xfrm>
            <a:off x="6311550" y="4128357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121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25_1#92954b652.blank?vcp=1&amp;vis=1&amp;pid=0c7c00515&amp;color=0,0,0&amp;vpa=12&amp;vtp=1&amp;vaab=1&amp;bbb=1"/>
              <p:cNvSpPr/>
              <p:nvPr/>
            </p:nvSpPr>
            <p:spPr>
              <a:xfrm>
                <a:off x="627307" y="5425535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25_1#92954b652.blank?vcp=1&amp;vis=1&amp;pid=0c7c00515&amp;color=0,0,0&amp;vpa=1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307" y="5425535"/>
                <a:ext cx="1618933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35" t="-23" r="15" b="-7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23_3#92954b652?htil=3&amp;sp=1&amp;vcp=1&amp;vis=1&amp;pid=0c7c00515&amp;color=0,0,0&amp;vtp=1&amp;vaab=1&amp;bt=1&amp;bbb=1&amp;hb=1&amp;hs=1"/>
              <p:cNvSpPr/>
              <p:nvPr/>
            </p:nvSpPr>
            <p:spPr>
              <a:xfrm>
                <a:off x="539995" y="470963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接触“1”与“2”两个触点时，通电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电流产生的热量是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23_3#92954b652?htil=3&amp;sp=1&amp;vcp=1&amp;vis=1&amp;pid=0c7c0051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09636"/>
                <a:ext cx="11112011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2" t="-40" r="4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cde6c9b0.fixed?vcp=1&amp;pid=dc092dee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测量小灯泡的电功率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焦耳定律</a:t>
            </a:r>
            <a:endParaRPr lang="en-US" altLang="zh-CN" sz="4000" dirty="0"/>
          </a:p>
        </p:txBody>
      </p:sp>
      <p:sp>
        <p:nvSpPr>
          <p:cNvPr id="3" name="C_5_BD#0cde6c9b0.fixed?vcp=1&amp;pid=dc092dee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da1abb66?sp=1&amp;vcp=1&amp;pid=0cde6c9b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测量小灯泡的电功率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9" name="P_7_BD#5c0287d58?colgroup=2,17,9&amp;vcp=1&amp;pid=cda1abb6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0"/>
              <a:ext cx="11082528" cy="4581099"/>
            </p:xfrm>
            <a:graphic>
              <a:graphicData uri="http://schemas.openxmlformats.org/drawingml/2006/table">
                <a:tbl>
                  <a:tblPr/>
                  <a:tblGrid>
                    <a:gridCol w="8961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74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11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25329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测量原理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多次测量寻找规律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断开开关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按电路图连接电路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将滑动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变阻器滑片调到电阻最大端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选择电流表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和电压表量程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试触开关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调节滑动变阻器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根据要求调节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两端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的电压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看清要求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测小灯泡的什么功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率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05577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9" name="P_7_BD#5c0287d58?colgroup=2,17,9&amp;vcp=1&amp;pid=cda1abb6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0"/>
              <a:ext cx="11082528" cy="4581099"/>
            </p:xfrm>
            <a:graphic>
              <a:graphicData uri="http://schemas.openxmlformats.org/drawingml/2006/table">
                <a:tbl>
                  <a:tblPr/>
                  <a:tblGrid>
                    <a:gridCol w="896112"/>
                    <a:gridCol w="6574536"/>
                    <a:gridCol w="3611880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055770"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5c0287d58?colgroup=2,17,9&amp;vcp=1&amp;pid=cda1abb66&amp;color=0,0,0&amp;vtp=1&amp;vaab=1&amp;bbb=1&amp;hb=1&amp;uw=1"/>
          <p:cNvSpPr/>
          <p:nvPr/>
        </p:nvSpPr>
        <p:spPr>
          <a:xfrm>
            <a:off x="4174608" y="1346911"/>
            <a:ext cx="1032066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5c0287d58?colgroup=2,17,9&amp;vcp=1&amp;pid=cda1abb66&amp;color=0,0,0&amp;vtp=1&amp;vaab=1&amp;bbb=1&amp;hb=1&amp;uw=1"/>
          <p:cNvSpPr/>
          <p:nvPr/>
        </p:nvSpPr>
        <p:spPr>
          <a:xfrm>
            <a:off x="2396608" y="1918412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5c0287d58?colgroup=2,17,9&amp;vcp=1&amp;pid=cda1abb66&amp;color=0,0,0&amp;vtp=1&amp;vaab=1&amp;bbb=1&amp;hb=1&amp;uw=1"/>
          <p:cNvSpPr/>
          <p:nvPr/>
        </p:nvSpPr>
        <p:spPr>
          <a:xfrm>
            <a:off x="1863208" y="2489912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5c0287d58?colgroup=2,17,9&amp;vcp=1&amp;pid=cda1abb66&amp;color=0,0,0&amp;vtp=1&amp;vaab=1&amp;bbb=1&amp;hb=1&amp;uw=1"/>
          <p:cNvSpPr/>
          <p:nvPr/>
        </p:nvSpPr>
        <p:spPr>
          <a:xfrm>
            <a:off x="3996808" y="3048712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5c0287d58?colgroup=2,17,9&amp;vcp=1&amp;pid=cda1abb66&amp;color=0,0,0&amp;vtp=1&amp;vaab=1&amp;bbb=1&amp;hb=1&amp;uw=1"/>
          <p:cNvSpPr/>
          <p:nvPr/>
        </p:nvSpPr>
        <p:spPr>
          <a:xfrm>
            <a:off x="3984108" y="3607512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P_7_BD#5c0287d58.table_image?tii=1&amp;vcp=1&amp;pid=cda1abb66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8" y="2556002"/>
            <a:ext cx="331927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085f09c3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3085f09c3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3085f09c3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3085f09c3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第十四章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P_7_BD#5c0287d58?colgroup=2,17,9&amp;vcp=1&amp;pid=cda1abb6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36700"/>
              <a:ext cx="11082528" cy="4489196"/>
            </p:xfrm>
            <a:graphic>
              <a:graphicData uri="http://schemas.openxmlformats.org/drawingml/2006/table">
                <a:tbl>
                  <a:tblPr/>
                  <a:tblGrid>
                    <a:gridCol w="89611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5745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11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4891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用电压表测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两端的电压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用电流表测通过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的电流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调节滑动变阻器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重复步骤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进行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得出多组数据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观察并记录不同电压对应灯泡的亮度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𝑈𝐼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算出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根据不同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功率对应灯泡的亮度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分析灯泡的亮度与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实际功率的关系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900"/>
                            </a:lnSpc>
                          </a:pPr>
                          <a:r>
                            <a:rPr lang="en-US" altLang="zh-CN" sz="122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P_7_BD#5c0287d58?colgroup=2,17,9&amp;vcp=1&amp;pid=cda1abb6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36700"/>
              <a:ext cx="11082528" cy="4489196"/>
            </p:xfrm>
            <a:graphic>
              <a:graphicData uri="http://schemas.openxmlformats.org/drawingml/2006/table">
                <a:tbl>
                  <a:tblPr/>
                  <a:tblGrid>
                    <a:gridCol w="896112"/>
                    <a:gridCol w="6574536"/>
                    <a:gridCol w="3611880"/>
                  </a:tblGrid>
                  <a:tr h="448945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1900"/>
                            </a:lnSpc>
                          </a:pPr>
                          <a:r>
                            <a:rPr lang="en-US" altLang="zh-CN" sz="122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7_BD#5c0287d58.table_image?tii=1&amp;vcp=1&amp;pid=cda1abb66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448" y="2556002"/>
            <a:ext cx="331927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5c0287d58?colgroup=2,17,9&amp;vcp=1&amp;pid=cda1abb66&amp;color=0,0,0&amp;mp=1&amp;vtp=1&amp;vaab=1&amp;bt=1&amp;bbb=1"/>
          <p:cNvSpPr txBox="1"/>
          <p:nvPr/>
        </p:nvSpPr>
        <p:spPr>
          <a:xfrm>
            <a:off x="10903879" y="82829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P_7_BD#5c0287d58?colgroup=2,27&amp;vcp=1&amp;pid=cda1abb66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08003"/>
              <a:ext cx="11112681" cy="3946590"/>
            </p:xfrm>
            <a:graphic>
              <a:graphicData uri="http://schemas.openxmlformats.org/drawingml/2006/table">
                <a:tbl>
                  <a:tblPr/>
                  <a:tblGrid>
                    <a:gridCol w="89902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2136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电流表和电压表须正确连接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并且用试触法选择量程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9145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小灯泡的额定功率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额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额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额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小灯泡的亮度取决于实际功率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小灯泡两端的电压越大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实际功率越大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灯泡越亮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测量小灯泡功率时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不能多次测量求平均值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小灯泡的电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功率随其两端电压的改变而改变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多次测量求平均值没有意义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P_7_BD#5c0287d58?colgroup=2,27&amp;vcp=1&amp;pid=cda1abb66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08003"/>
              <a:ext cx="11112681" cy="3946590"/>
            </p:xfrm>
            <a:graphic>
              <a:graphicData uri="http://schemas.openxmlformats.org/drawingml/2006/table">
                <a:tbl>
                  <a:tblPr/>
                  <a:tblGrid>
                    <a:gridCol w="899021"/>
                    <a:gridCol w="10213660"/>
                  </a:tblGrid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电流表和电压表须正确连接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并且用试触法选择量程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9100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测量小灯泡功率时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不能多次测量求平均值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小灯泡的电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功率随其两端电压的改变而改变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多次测量求平均值没有意义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5c0287d58?colgroup=2,27&amp;vcp=1&amp;pid=cda1abb66&amp;color=0,0,0&amp;vtp=1&amp;vaab=1&amp;bt=1&amp;bbb=1"/>
          <p:cNvSpPr txBox="1"/>
          <p:nvPr/>
        </p:nvSpPr>
        <p:spPr>
          <a:xfrm>
            <a:off x="10934032" y="109959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5c0287d58?colgroup=2,27&amp;vcp=1&amp;pid=cda1abb66&amp;color=0,0,0&amp;vtp=1&amp;vaab=1&amp;bt=1&amp;bbb=1&amp;hb=1&amp;uw=1"/>
          <p:cNvSpPr/>
          <p:nvPr/>
        </p:nvSpPr>
        <p:spPr>
          <a:xfrm>
            <a:off x="4533117" y="1842706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5c0287d58?colgroup=2,27&amp;vcp=1&amp;pid=cda1abb66&amp;color=0,0,0&amp;vtp=1&amp;vaab=1&amp;bt=1&amp;bbb=1&amp;hb=1&amp;uw=1"/>
          <p:cNvSpPr/>
          <p:nvPr/>
        </p:nvSpPr>
        <p:spPr>
          <a:xfrm>
            <a:off x="7377917" y="1842706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5c0287d58?colgroup=2,27&amp;vcp=1&amp;pid=cda1abb66&amp;color=0,0,0&amp;vtp=1&amp;vaab=1&amp;bt=1&amp;bbb=1&amp;hb=1&amp;uw=1"/>
          <p:cNvSpPr/>
          <p:nvPr/>
        </p:nvSpPr>
        <p:spPr>
          <a:xfrm>
            <a:off x="8076417" y="2416396"/>
            <a:ext cx="10668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5c0287d58?colgroup=2,27&amp;vcp=1&amp;pid=cda1abb66&amp;color=0,0,0&amp;vtp=1&amp;vaab=1&amp;bt=1&amp;bbb=1&amp;hb=1&amp;uw=1"/>
          <p:cNvSpPr/>
          <p:nvPr/>
        </p:nvSpPr>
        <p:spPr>
          <a:xfrm>
            <a:off x="4533117" y="1842706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5c0287d58?colgroup=2,27&amp;vcp=1&amp;pid=cda1abb66&amp;color=0,0,0&amp;vtp=1&amp;vaab=1&amp;bt=1&amp;bbb=1&amp;hb=1&amp;uw=1"/>
          <p:cNvSpPr/>
          <p:nvPr/>
        </p:nvSpPr>
        <p:spPr>
          <a:xfrm>
            <a:off x="7377917" y="1842706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5c0287d58?colgroup=2,27&amp;vcp=1&amp;pid=cda1abb66&amp;color=0,0,0&amp;vtp=1&amp;vaab=1&amp;bt=1&amp;bbb=1&amp;hb=1&amp;uw=1"/>
          <p:cNvSpPr/>
          <p:nvPr/>
        </p:nvSpPr>
        <p:spPr>
          <a:xfrm>
            <a:off x="8076417" y="2416396"/>
            <a:ext cx="10668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5c0287d58?colgroup=2,27&amp;vcp=1&amp;pid=cda1abb66&amp;color=0,0,0&amp;vtp=1&amp;vaab=1&amp;bt=1&amp;bbb=1&amp;hb=1&amp;uw=1"/>
          <p:cNvSpPr/>
          <p:nvPr/>
        </p:nvSpPr>
        <p:spPr>
          <a:xfrm>
            <a:off x="5244317" y="2984690"/>
            <a:ext cx="169799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5c0287d58?colgroup=2,27&amp;vcp=1&amp;pid=cda1abb66&amp;color=0,0,0&amp;vtp=1&amp;vaab=1&amp;bt=1&amp;bbb=1&amp;hb=1&amp;uw=1"/>
          <p:cNvSpPr/>
          <p:nvPr/>
        </p:nvSpPr>
        <p:spPr>
          <a:xfrm>
            <a:off x="5599917" y="3556191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5c0287d58?colgroup=2,27&amp;vcp=1&amp;pid=cda1abb66&amp;color=0,0,0&amp;vtp=1&amp;vaab=1&amp;bt=1&amp;bbb=1&amp;hb=1&amp;uw=1"/>
          <p:cNvSpPr/>
          <p:nvPr/>
        </p:nvSpPr>
        <p:spPr>
          <a:xfrm>
            <a:off x="9498817" y="3556191"/>
            <a:ext cx="1841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5c0287d58?colgroup=2,27&amp;vcp=1&amp;pid=cda1abb66&amp;color=0,0,0&amp;vtp=1&amp;vaab=1&amp;bt=1&amp;bbb=1&amp;hb=1&amp;uw=1"/>
          <p:cNvSpPr/>
          <p:nvPr/>
        </p:nvSpPr>
        <p:spPr>
          <a:xfrm>
            <a:off x="1438517" y="4118007"/>
            <a:ext cx="39709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5c0287d58?colgroup=2,27&amp;vcp=1&amp;pid=cda1abb66&amp;color=0,0,0&amp;vtp=1&amp;vaab=1&amp;bt=1&amp;bbb=1&amp;hb=1&amp;uw=1"/>
          <p:cNvSpPr/>
          <p:nvPr/>
        </p:nvSpPr>
        <p:spPr>
          <a:xfrm>
            <a:off x="5244317" y="2984690"/>
            <a:ext cx="169799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5c0287d58?colgroup=2,27&amp;vcp=1&amp;pid=cda1abb66&amp;color=0,0,0&amp;vtp=1&amp;vaab=1&amp;bt=1&amp;bbb=1&amp;hb=1&amp;uw=1"/>
          <p:cNvSpPr/>
          <p:nvPr/>
        </p:nvSpPr>
        <p:spPr>
          <a:xfrm>
            <a:off x="5599917" y="3556191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5c0287d58?colgroup=2,27&amp;vcp=1&amp;pid=cda1abb66&amp;color=0,0,0&amp;vtp=1&amp;vaab=1&amp;bt=1&amp;bbb=1&amp;hb=1&amp;uw=1"/>
          <p:cNvSpPr/>
          <p:nvPr/>
        </p:nvSpPr>
        <p:spPr>
          <a:xfrm>
            <a:off x="1438517" y="4118007"/>
            <a:ext cx="39709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P_7_BD#5c0287d58?colgroup=2,27&amp;vcp=1&amp;pid=cda1abb66&amp;color=0,0,0&amp;vtp=1&amp;vaab=1&amp;bt=1&amp;bbb=1&amp;hb=1&amp;uw=1"/>
          <p:cNvSpPr/>
          <p:nvPr/>
        </p:nvSpPr>
        <p:spPr>
          <a:xfrm>
            <a:off x="4698217" y="4668076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P_7_BD#5c0287d58?colgroup=2,27&amp;vcp=1&amp;pid=cda1abb66&amp;color=0,0,0&amp;vtp=1&amp;vaab=1&amp;bt=1&amp;bbb=1&amp;hb=1&amp;uw=1"/>
          <p:cNvSpPr/>
          <p:nvPr/>
        </p:nvSpPr>
        <p:spPr>
          <a:xfrm>
            <a:off x="9663917" y="4668076"/>
            <a:ext cx="18669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P_7_BD#5c0287d58?colgroup=2,27&amp;vcp=1&amp;pid=cda1abb66&amp;color=0,0,0&amp;vtp=1&amp;vaab=1&amp;bt=1&amp;bbb=1&amp;hb=1&amp;uw=1"/>
          <p:cNvSpPr/>
          <p:nvPr/>
        </p:nvSpPr>
        <p:spPr>
          <a:xfrm>
            <a:off x="1438517" y="5229066"/>
            <a:ext cx="5050400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5c0287d58?colgroup=2,27&amp;vcp=1&amp;pid=cda1abb66&amp;color=0,0,0&amp;vtp=1&amp;vaab=1&amp;bt=1&amp;bbb=1&amp;hb=1&amp;uw=1"/>
          <p:cNvSpPr/>
          <p:nvPr/>
        </p:nvSpPr>
        <p:spPr>
          <a:xfrm>
            <a:off x="4698217" y="4668076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P_7_BD#5c0287d58?colgroup=2,27&amp;vcp=1&amp;pid=cda1abb66&amp;color=0,0,0&amp;vtp=1&amp;vaab=1&amp;bt=1&amp;bbb=1&amp;hb=1&amp;uw=1"/>
          <p:cNvSpPr/>
          <p:nvPr/>
        </p:nvSpPr>
        <p:spPr>
          <a:xfrm>
            <a:off x="1438517" y="5229066"/>
            <a:ext cx="5050400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P_7_BD#5c0287d58?colgroup=2,27&amp;vcp=1&amp;pid=cda1abb6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82234"/>
          <a:ext cx="11112681" cy="2798128"/>
        </p:xfrm>
        <a:graphic>
          <a:graphicData uri="http://schemas.openxmlformats.org/drawingml/2006/table">
            <a:tbl>
              <a:tblPr/>
              <a:tblGrid>
                <a:gridCol w="8990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3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81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滑动变阻器的作用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保护电路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改变小灯泡两端的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通过本实验也能发现小灯泡的电阻是随电压的改变而改变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即电压越大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消耗的电功率越大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温度越高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电阻越大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小灯泡的电阻不能求平均值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5c0287d58?colgroup=2,27&amp;vcp=1&amp;pid=cda1abb66&amp;color=0,0,0&amp;mp=1&amp;vtp=1&amp;vaab=1&amp;bt=1&amp;bbb=1"/>
          <p:cNvSpPr txBox="1"/>
          <p:nvPr/>
        </p:nvSpPr>
        <p:spPr>
          <a:xfrm>
            <a:off x="10934032" y="167382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5c0287d58?colgroup=2,27&amp;vcp=1&amp;pid=cda1abb66&amp;color=0,0,0&amp;mp=1&amp;vtp=1&amp;vaab=1&amp;bt=1&amp;bbb=1&amp;hb=1&amp;uw=1"/>
          <p:cNvSpPr/>
          <p:nvPr/>
        </p:nvSpPr>
        <p:spPr>
          <a:xfrm>
            <a:off x="5599917" y="2410840"/>
            <a:ext cx="57658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5c0287d58?colgroup=2,27&amp;vcp=1&amp;pid=cda1abb66&amp;color=0,0,0&amp;mp=1&amp;vtp=1&amp;vaab=1&amp;bt=1&amp;bbb=1&amp;hb=1&amp;uw=1"/>
          <p:cNvSpPr/>
          <p:nvPr/>
        </p:nvSpPr>
        <p:spPr>
          <a:xfrm>
            <a:off x="1606766" y="2969640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5c0287d58?colgroup=2,27&amp;vcp=1&amp;pid=cda1abb66&amp;color=0,0,0&amp;mp=1&amp;vtp=1&amp;vaab=1&amp;bt=1&amp;bbb=1&amp;hb=1&amp;uw=1"/>
          <p:cNvSpPr/>
          <p:nvPr/>
        </p:nvSpPr>
        <p:spPr>
          <a:xfrm>
            <a:off x="5599917" y="3541140"/>
            <a:ext cx="5778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5c0287d58?colgroup=2,27&amp;vcp=1&amp;pid=cda1abb66&amp;color=0,0,0&amp;mp=1&amp;vtp=1&amp;vaab=1&amp;bt=1&amp;bbb=1&amp;hb=1&amp;uw=1"/>
          <p:cNvSpPr/>
          <p:nvPr/>
        </p:nvSpPr>
        <p:spPr>
          <a:xfrm>
            <a:off x="1438517" y="4099940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5c0287d58?colgroup=2,27&amp;vcp=1&amp;pid=cda1abb66&amp;color=0,0,0&amp;mp=1&amp;vtp=1&amp;vaab=1&amp;bt=1&amp;bbb=1&amp;hb=1&amp;uw=1"/>
          <p:cNvSpPr/>
          <p:nvPr/>
        </p:nvSpPr>
        <p:spPr>
          <a:xfrm>
            <a:off x="5565057" y="2410840"/>
            <a:ext cx="529344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5c0287d58?colgroup=2,27&amp;vcp=1&amp;pid=cda1abb66&amp;color=0,0,0&amp;mp=1&amp;vtp=1&amp;vaab=1&amp;bt=1&amp;bbb=1&amp;hb=1&amp;uw=1"/>
          <p:cNvSpPr/>
          <p:nvPr/>
        </p:nvSpPr>
        <p:spPr>
          <a:xfrm>
            <a:off x="1599450" y="2969640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5c0287d58?colgroup=2,27&amp;vcp=1&amp;pid=cda1abb66&amp;color=0,0,0&amp;mp=1&amp;vtp=1&amp;vaab=1&amp;bt=1&amp;bbb=1&amp;hb=1&amp;uw=1"/>
          <p:cNvSpPr/>
          <p:nvPr/>
        </p:nvSpPr>
        <p:spPr>
          <a:xfrm>
            <a:off x="5599917" y="3541140"/>
            <a:ext cx="5778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5c0287d58?colgroup=2,27&amp;vcp=1&amp;pid=cda1abb66&amp;color=0,0,0&amp;mp=1&amp;vtp=1&amp;vaab=1&amp;bt=1&amp;bbb=1&amp;hb=1&amp;uw=1"/>
          <p:cNvSpPr/>
          <p:nvPr/>
        </p:nvSpPr>
        <p:spPr>
          <a:xfrm>
            <a:off x="1438517" y="4099940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N.40_1#89bcaf548.blank?vaa=1&amp;vcp=1&amp;vis=1&amp;pid=e21a53df0&amp;color=0,0,0&amp;vpa=26&amp;vtp=1&amp;vaab=1&amp;bbb=1">
            <a:extLst>
              <a:ext uri="{FF2B5EF4-FFF2-40B4-BE49-F238E27FC236}">
                <a16:creationId xmlns:a16="http://schemas.microsoft.com/office/drawing/2014/main" id="{A0E8C065-4AA5-4999-B4E0-BFC12306E917}"/>
              </a:ext>
            </a:extLst>
          </p:cNvPr>
          <p:cNvSpPr/>
          <p:nvPr/>
        </p:nvSpPr>
        <p:spPr>
          <a:xfrm>
            <a:off x="1654285" y="1808985"/>
            <a:ext cx="3808935" cy="211238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扫描二维码或者在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播放下点击二维码即可观看实验微课</a:t>
            </a:r>
            <a:endParaRPr lang="en-US" altLang="zh-CN" sz="2800" b="1" dirty="0"/>
          </a:p>
        </p:txBody>
      </p:sp>
      <p:sp>
        <p:nvSpPr>
          <p:cNvPr id="3" name="箭头: 右 42">
            <a:extLst>
              <a:ext uri="{FF2B5EF4-FFF2-40B4-BE49-F238E27FC236}">
                <a16:creationId xmlns:a16="http://schemas.microsoft.com/office/drawing/2014/main" id="{3267E841-0905-4C02-839F-A506D77855B4}"/>
              </a:ext>
            </a:extLst>
          </p:cNvPr>
          <p:cNvSpPr>
            <a:spLocks noChangeAspect="1"/>
          </p:cNvSpPr>
          <p:nvPr/>
        </p:nvSpPr>
        <p:spPr>
          <a:xfrm>
            <a:off x="6132132" y="2362642"/>
            <a:ext cx="900691" cy="72055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 w="6055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33F7D6-48D0-4732-B66B-08B53D87C3D7}"/>
              </a:ext>
            </a:extLst>
          </p:cNvPr>
          <p:cNvSpPr txBox="1"/>
          <p:nvPr/>
        </p:nvSpPr>
        <p:spPr>
          <a:xfrm>
            <a:off x="7480055" y="3648780"/>
            <a:ext cx="23409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测量小灯泡的电功率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>
            <a:hlinkClick r:id="rId2"/>
            <a:extLst>
              <a:ext uri="{FF2B5EF4-FFF2-40B4-BE49-F238E27FC236}">
                <a16:creationId xmlns:a16="http://schemas.microsoft.com/office/drawing/2014/main" id="{47D00306-26A2-470D-B4FE-8761902BEB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0055" y="1477080"/>
            <a:ext cx="218122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397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7_1#06774f7b8?iti=6&amp;htil=5&amp;vcp=1&amp;vis=1&amp;pid=cda1abb6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72688"/>
            <a:ext cx="4873752" cy="46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7_2#06774f7b8?iti=6&amp;htil=5&amp;vcp=1&amp;vis=1&amp;pid=cda1abb66&amp;color=0,0,0&amp;vtp=1&amp;vaab=1&amp;bbb=1"/>
          <p:cNvSpPr/>
          <p:nvPr/>
        </p:nvSpPr>
        <p:spPr>
          <a:xfrm>
            <a:off x="8649780" y="530826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7_BD.27_3#06774f7b8?htil=5&amp;sp=1&amp;vcp=1&amp;vis=1&amp;pid=cda1abb66&amp;color=0,0,0&amp;vtp=1&amp;vaab=1&amp;bt=1&amp;bbb=1&amp;hb=1"/>
              <p:cNvSpPr/>
              <p:nvPr/>
            </p:nvSpPr>
            <p:spPr>
              <a:xfrm>
                <a:off x="539496" y="554400"/>
                <a:ext cx="60990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（2024·广西·中考）小明用标有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字样的小灯泡做“测量小灯泡的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电功率”实验，设计了如图24-4甲所示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7_BD.27_3#06774f7b8?htil=5&amp;sp=1&amp;vcp=1&amp;vis=1&amp;pid=cda1abb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099048" cy="2496757"/>
              </a:xfrm>
              <a:prstGeom prst="rect">
                <a:avLst/>
              </a:prstGeom>
              <a:blipFill>
                <a:blip r:embed="rId4"/>
                <a:stretch>
                  <a:fillRect l="-3600" b="-8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28_1#30d84e14b?htil=5&amp;vcp=1&amp;vis=1&amp;pid=06774f7b8&amp;color=0,0,0&amp;vtp=1&amp;vaab=1&amp;bbb=1&amp;hb=1"/>
              <p:cNvSpPr/>
              <p:nvPr/>
            </p:nvSpPr>
            <p:spPr>
              <a:xfrm>
                <a:off x="539496" y="3125832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（1）闭合开关前，应将滑动变阻器的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滑片置于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闭合开关后，发现小灯泡不亮，则电路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故障可能是滑动变阻器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“短路”或“断路”）。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28_1#30d84e14b?htil=5&amp;vcp=1&amp;vis=1&amp;pid=06774f7b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5832"/>
                <a:ext cx="6099048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6" t="-12" r="-5837" b="-29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9_1#b1f1abf68?vcp=1&amp;vis=1&amp;pid=06774f7b8&amp;color=0,0,0&amp;mp=1&amp;vtp=1&amp;vaab=1&amp;bt=1&amp;bbb=1&amp;hb=1"/>
              <p:cNvSpPr/>
              <p:nvPr/>
            </p:nvSpPr>
            <p:spPr>
              <a:xfrm>
                <a:off x="539496" y="52346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（2）排除故障后，某次实验电压表的示数如图24-4乙所示，为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小明测得多组数据，并画出如图24-4丙所示的图像，由图像可知小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正常发光时的电阻为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，小灯泡的额定功率为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9_1#b1f1abf68?vcp=1&amp;vis=1&amp;pid=06774f7b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346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3106" b="-5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30_1#06774f7b8?iti=7&amp;vcp=1&amp;vis=1&amp;pid=06774f7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3834" y="2431542"/>
            <a:ext cx="4161283" cy="3902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30_2#06774f7b8?iti=7&amp;vcp=1&amp;vis=1&amp;pid=06774f7b8&amp;color=0,0,0&amp;vtp=1&amp;vaab=1&amp;bbb=1"/>
          <p:cNvSpPr/>
          <p:nvPr/>
        </p:nvSpPr>
        <p:spPr>
          <a:xfrm>
            <a:off x="3469321" y="575802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1_1#a17eef915?vcp=1&amp;vis=1&amp;pid=06774f7b8&amp;color=0,0,0&amp;mp=1&amp;vtp=1&amp;vaab=1&amp;bt=1&amp;bbb=1&amp;hb=1"/>
          <p:cNvSpPr/>
          <p:nvPr/>
        </p:nvSpPr>
        <p:spPr>
          <a:xfrm>
            <a:off x="539496" y="7093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（3）图24-4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丙的图像是一条曲线的原因是小灯泡的电阻随温度升高而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选填“增大”或“减小”）。</a:t>
            </a:r>
            <a:endParaRPr lang="en-US" altLang="zh-CN" sz="2800" dirty="0"/>
          </a:p>
        </p:txBody>
      </p:sp>
      <p:pic>
        <p:nvPicPr>
          <p:cNvPr id="3" name="QO_7_BD.32_1#06774f7b8?iti=8&amp;vcp=1&amp;vis=1&amp;pid=06774f7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7125" y="1487805"/>
            <a:ext cx="5030470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32_2#06774f7b8?iti=8&amp;vcp=1&amp;vis=1&amp;pid=06774f7b8&amp;color=0,0,0&amp;vtp=1&amp;vaab=1&amp;bbb=1"/>
          <p:cNvSpPr/>
          <p:nvPr/>
        </p:nvSpPr>
        <p:spPr>
          <a:xfrm>
            <a:off x="5757735" y="405380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3_1#9349271a1?sp=1&amp;vcp=1&amp;vis=1&amp;pid=06774f7b8&amp;color=0,0,0&amp;mp=1&amp;vtp=1&amp;vaab=1&amp;bt=1&amp;bbb=1&amp;hb=1"/>
          <p:cNvSpPr/>
          <p:nvPr/>
        </p:nvSpPr>
        <p:spPr>
          <a:xfrm>
            <a:off x="396621" y="4175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（4）受到上述实验的启发，为测量高温物体的温度，小明将题图甲电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路改装成一个简易的温度传感器。思路如下：将图24-4甲中的小灯泡换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成与灯丝同种材料的电阻丝，选择其中一个电表改装为温度显示仪。你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建议他选哪个电表？请说明理由（从电表的示数随待测物体的温度变化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关系进行阐述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B_8_BD.35_1#9349271a1?vcp=1&amp;vis=1&amp;pid=06774f7b8&amp;color=0,0,0&amp;vtp=1&amp;vaab=1&amp;bt=1&amp;bbb=1"/>
          <p:cNvSpPr/>
          <p:nvPr/>
        </p:nvSpPr>
        <p:spPr>
          <a:xfrm>
            <a:off x="472821" y="588679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BD.34_2#06774f7b8?iti=9&amp;vcp=1&amp;vis=1&amp;pid=06774f7b8&amp;color=0,0,0&amp;vtp=1&amp;vaab=1&amp;bbb=1"/>
          <p:cNvSpPr/>
          <p:nvPr/>
        </p:nvSpPr>
        <p:spPr>
          <a:xfrm>
            <a:off x="6420803" y="5793825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5600" y="2965450"/>
            <a:ext cx="2828290" cy="282829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36_1#30d84e14b?iti=10&amp;htil=6&amp;vcp=1&amp;vis=1&amp;pid=06774f7b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1272" y="917956"/>
            <a:ext cx="3739896" cy="358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36_2#30d84e14b?iti=10&amp;htil=6&amp;vcp=1&amp;vis=1&amp;pid=06774f7b8&amp;color=0,0,0&amp;vtp=1&amp;vaab=1&amp;bbb=1"/>
          <p:cNvSpPr/>
          <p:nvPr/>
        </p:nvSpPr>
        <p:spPr>
          <a:xfrm>
            <a:off x="9216707" y="46294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36_3#30d84e14b?htil=6&amp;vcp=1&amp;vis=1&amp;pid=06774f7b8&amp;color=0,0,0&amp;vtp=1&amp;vaab=1&amp;bt=1&amp;bbb=1&amp;hb=1"/>
              <p:cNvSpPr/>
              <p:nvPr/>
            </p:nvSpPr>
            <p:spPr>
              <a:xfrm>
                <a:off x="539496" y="899668"/>
                <a:ext cx="723290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（1）闭合开关前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，应将滑动变阻器的滑片置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”）端，闭合开关后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现小灯泡不亮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则电路故障可能是滑动变阻器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选填“短路”或“断路”）。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36_3#30d84e14b?htil=6&amp;vcp=1&amp;vis=1&amp;pid=06774f7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9668"/>
                <a:ext cx="723290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5698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38_1#30d84e14b.blank?vcp=1&amp;vis=1&amp;pid=06774f7b8&amp;color=0,0,0&amp;vpa=13&amp;vtp=1&amp;vaab=1&amp;bbb=1"/>
              <p:cNvSpPr/>
              <p:nvPr/>
            </p:nvSpPr>
            <p:spPr>
              <a:xfrm>
                <a:off x="982409" y="1639760"/>
                <a:ext cx="3808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38_1#30d84e14b.blank?vcp=1&amp;vis=1&amp;pid=06774f7b8&amp;color=0,0,0&amp;vpa=1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409" y="1639760"/>
                <a:ext cx="38087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7" t="-47" r="150" b="-7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39_1#30d84e14b.blank?vcp=1&amp;vis=1&amp;pid=06774f7b8&amp;color=0,0,0&amp;vpa=14&amp;vtp=1&amp;vaab=1&amp;bbb=1"/>
          <p:cNvSpPr/>
          <p:nvPr/>
        </p:nvSpPr>
        <p:spPr>
          <a:xfrm>
            <a:off x="549815" y="279133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30d84e14b?htil=6&amp;vcp=1&amp;vis=1&amp;pid=06774f7b8&amp;color=0,0,0&amp;vtp=1&amp;vaab=1&amp;bbb=1&amp;hb=1"/>
              <p:cNvSpPr/>
              <p:nvPr/>
            </p:nvSpPr>
            <p:spPr>
              <a:xfrm>
                <a:off x="539496" y="3471100"/>
                <a:ext cx="723290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闭合开关前，应将滑动变阻器的滑片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置于阻值最大的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端；闭合开关后，发现小灯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泡不亮，可能是电路中出现断路，可能是变阻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器断路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8_AS.1_1#30d84e14b?htil=6&amp;vcp=1&amp;vis=1&amp;pid=06774f7b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71100"/>
                <a:ext cx="7232904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5" t="-8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40_1#b1f1abf68?iti=11&amp;htil=7&amp;vcp=1&amp;vis=1&amp;pid=06774f7b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7922" y="572688"/>
            <a:ext cx="2862072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40_2#b1f1abf68?iti=11&amp;htil=7&amp;vcp=1&amp;vis=1&amp;pid=06774f7b8&amp;color=0,0,0&amp;vtp=1&amp;vaab=1&amp;bbb=1"/>
          <p:cNvSpPr/>
          <p:nvPr/>
        </p:nvSpPr>
        <p:spPr>
          <a:xfrm>
            <a:off x="9614446" y="34246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0_3#b1f1abf68?htil=7&amp;vcp=1&amp;vis=1&amp;pid=06774f7b8&amp;color=0,0,0&amp;vtp=1&amp;vaab=1&amp;bt=1&amp;bbb=1&amp;hb=1&amp;hs=1"/>
              <p:cNvSpPr/>
              <p:nvPr/>
            </p:nvSpPr>
            <p:spPr>
              <a:xfrm>
                <a:off x="539496" y="554400"/>
                <a:ext cx="811072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（2）排除故障后，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某次实验电压表的示数如图24-4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；小明测得多组数据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，并画出如图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24-4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丙所示的图像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，由图像可知小灯泡正常发光时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，小灯泡的额定功率为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40_3#b1f1abf68?htil=7&amp;vcp=1&amp;vis=1&amp;pid=06774f7b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1072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18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42_1#b1f1abf68.blank?vcp=1&amp;vis=1&amp;pid=06774f7b8&amp;color=0,0,0&amp;vpa=15&amp;vtp=1&amp;vaab=1&amp;bbb=1"/>
          <p:cNvSpPr/>
          <p:nvPr/>
        </p:nvSpPr>
        <p:spPr>
          <a:xfrm>
            <a:off x="2289714" y="1171620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endParaRPr lang="en-US" altLang="zh-CN" sz="2800" dirty="0"/>
          </a:p>
        </p:txBody>
      </p:sp>
      <p:sp>
        <p:nvSpPr>
          <p:cNvPr id="6" name="QB_8_AN.43_1#b1f1abf68.blank?vcp=1&amp;vis=1&amp;pid=06774f7b8&amp;color=0,0,0&amp;vpa=16&amp;vtp=1&amp;vaab=1&amp;bbb=1"/>
          <p:cNvSpPr/>
          <p:nvPr/>
        </p:nvSpPr>
        <p:spPr>
          <a:xfrm>
            <a:off x="1934114" y="2446065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6.25</a:t>
            </a:r>
            <a:endParaRPr lang="en-US" altLang="zh-CN" sz="2800" dirty="0"/>
          </a:p>
        </p:txBody>
      </p:sp>
      <p:sp>
        <p:nvSpPr>
          <p:cNvPr id="7" name="QB_8_AN.44_1#b1f1abf68.blank?vcp=1&amp;vis=1&amp;pid=06774f7b8&amp;color=0,0,0&amp;vpa=17&amp;vtp=1&amp;vaab=1"/>
          <p:cNvSpPr/>
          <p:nvPr/>
        </p:nvSpPr>
        <p:spPr>
          <a:xfrm>
            <a:off x="6836314" y="24460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S.1_1#b1f1abf68?htil=7&amp;vcp=1&amp;vis=1&amp;pid=06774f7b8&amp;color=0,0,0&amp;vtp=1&amp;vaab=1&amp;bbb=1&amp;hb=1&amp;hs=1"/>
              <p:cNvSpPr/>
              <p:nvPr/>
            </p:nvSpPr>
            <p:spPr>
              <a:xfrm>
                <a:off x="539496" y="3052744"/>
                <a:ext cx="811072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灯泡正常发光时的电压为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由题图丙可知，此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AS.1_1#b1f1abf68?htil=7&amp;vcp=1&amp;vis=1&amp;pid=06774f7b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4"/>
                <a:ext cx="8110728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AS.1_1#b1f1abf68?htil=7&amp;vcp=1&amp;vis=1&amp;pid=06774f7b8&amp;color=0,0,0&amp;vtp=1&amp;vaab=1&amp;bbb=1&amp;hb=1&amp;hs=1"/>
              <p:cNvSpPr/>
              <p:nvPr/>
            </p:nvSpPr>
            <p:spPr>
              <a:xfrm>
                <a:off x="539995" y="4254101"/>
                <a:ext cx="11112011" cy="193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则小灯泡正常发光时的电阻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小灯泡的额定功率为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8_AS.1_1#b1f1abf68?htil=7&amp;vcp=1&amp;vis=1&amp;pid=06774f7b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254101"/>
                <a:ext cx="11112011" cy="1937957"/>
              </a:xfrm>
              <a:prstGeom prst="rect">
                <a:avLst/>
              </a:prstGeom>
              <a:blipFill rotWithShape="1">
                <a:blip r:embed="rId6"/>
                <a:stretch>
                  <a:fillRect l="-2" t="-12" r="4" b="-3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c9d44057.fixed?vcp=1&amp;pid=dc092dee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测量小灯泡的电功率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焦耳定律</a:t>
            </a:r>
            <a:endParaRPr lang="en-US" altLang="zh-CN" sz="4000" dirty="0"/>
          </a:p>
        </p:txBody>
      </p:sp>
      <p:sp>
        <p:nvSpPr>
          <p:cNvPr id="3" name="C_5_BD#1c9d44057.fixed?vcp=1&amp;pid=dc092dee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45_1#a17eef915?iti=12&amp;htil=8&amp;vcp=1&amp;vis=1&amp;pid=06774f7b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248" y="921766"/>
            <a:ext cx="3931920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45_2#a17eef915?iti=12&amp;htil=8&amp;vcp=1&amp;vis=1&amp;pid=06774f7b8&amp;color=0,0,0&amp;vtp=1&amp;vaab=1&amp;bbb=1"/>
          <p:cNvSpPr/>
          <p:nvPr/>
        </p:nvSpPr>
        <p:spPr>
          <a:xfrm>
            <a:off x="9120695" y="480695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  <p:sp>
        <p:nvSpPr>
          <p:cNvPr id="4" name="QB_8_BD.45_3#a17eef915?htil=8&amp;vcp=1&amp;vis=1&amp;pid=06774f7b8&amp;color=0,0,0&amp;vtp=1&amp;vaab=1&amp;bt=1&amp;bbb=1&amp;hb=1"/>
          <p:cNvSpPr/>
          <p:nvPr/>
        </p:nvSpPr>
        <p:spPr>
          <a:xfrm>
            <a:off x="539496" y="903478"/>
            <a:ext cx="70408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24-4丙的图像是一条曲线的原因是小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灯泡的电阻随温度升高而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“减小”）。</a:t>
            </a:r>
            <a:endParaRPr lang="en-US" altLang="zh-CN" sz="2800" dirty="0"/>
          </a:p>
        </p:txBody>
      </p:sp>
      <p:sp>
        <p:nvSpPr>
          <p:cNvPr id="5" name="QB_8_AN.47_1#a17eef915.blank?vcp=1&amp;vis=1&amp;pid=06774f7b8&amp;color=0,0,0&amp;vpa=18&amp;vtp=1&amp;vaab=1&amp;bbb=1"/>
          <p:cNvSpPr/>
          <p:nvPr/>
        </p:nvSpPr>
        <p:spPr>
          <a:xfrm>
            <a:off x="4461415" y="152069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a17eef915?htil=8&amp;vcp=1&amp;vis=1&amp;pid=06774f7b8&amp;color=0,0,0&amp;vtp=1&amp;vaab=1&amp;bbb=1&amp;hb=1"/>
              <p:cNvSpPr/>
              <p:nvPr/>
            </p:nvSpPr>
            <p:spPr>
              <a:xfrm>
                <a:off x="539496" y="2827210"/>
                <a:ext cx="70408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由题图丙可知，当灯泡两端的电压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变大时，通过灯泡的电流也增大，由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可知灯泡的功率变大，灯丝的温度变高；因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灯丝的电阻随温度的升高而增大，所以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不成正比，则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图像为曲线。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a17eef915?htil=8&amp;vcp=1&amp;vis=1&amp;pid=06774f7b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7210"/>
                <a:ext cx="704088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5" b="-2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7_BD.48_2#9349271a1?iti=13&amp;htil=9&amp;vcp=1&amp;vis=1&amp;pid=06774f7b8&amp;color=0,0,0&amp;vtp=1&amp;vaab=1&amp;bbb=1"/>
          <p:cNvSpPr/>
          <p:nvPr/>
        </p:nvSpPr>
        <p:spPr>
          <a:xfrm>
            <a:off x="9300121" y="40646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  <p:sp>
        <p:nvSpPr>
          <p:cNvPr id="4" name="QB_8_BD.48_3#9349271a1?htil=9&amp;sp=1&amp;vcp=1&amp;vis=1&amp;pid=06774f7b8&amp;color=0,0,0&amp;vtp=1&amp;vaab=1&amp;bt=1&amp;bbb=1&amp;hb=1&amp;hs=1"/>
          <p:cNvSpPr/>
          <p:nvPr/>
        </p:nvSpPr>
        <p:spPr>
          <a:xfrm>
            <a:off x="539496" y="554400"/>
            <a:ext cx="7434072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（4）受到上述实验的启发，为测量高温物体的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温度，小明将题图甲电路改装成一个简易的温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度传感器。思路如下：将图24-4甲中的小灯泡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换成与灯丝同种材料的电阻丝，选择其中一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个电表改装为温度显示仪。你建议他选哪个电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表？请说明理由（从电表的示数随待测物体的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温度变化关系进行阐述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5" name="QB_8_AN.49_1#9349271a1.blank?vcp=1&amp;vis=1&amp;pid=06774f7b8&amp;color=0,0,0&amp;vpa=19&amp;vtp=1&amp;vaab=1&amp;bbb=1&amp;hb=1"/>
          <p:cNvSpPr/>
          <p:nvPr/>
        </p:nvSpPr>
        <p:spPr>
          <a:xfrm>
            <a:off x="539496" y="4944092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，电阻丝的电阻越大，由串联电路的分压原理可知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，电阻丝两端的电压越大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，因此选择电压表改装为温度显示仪</a:t>
            </a:r>
            <a:endParaRPr lang="en-US" altLang="zh-CN" sz="2800" dirty="0"/>
          </a:p>
        </p:txBody>
      </p:sp>
      <p:sp>
        <p:nvSpPr>
          <p:cNvPr id="6" name="QB_8_BD.48_3#9349271a1?htil=9&amp;sp=1&amp;vcp=1&amp;vis=1&amp;pid=06774f7b8&amp;color=0,0,0&amp;vtp=1&amp;vaab=1&amp;bt=1&amp;bbb=1&amp;hb=1&amp;hs=1"/>
          <p:cNvSpPr/>
          <p:nvPr/>
        </p:nvSpPr>
        <p:spPr>
          <a:xfrm>
            <a:off x="539496" y="497457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185" y="801370"/>
            <a:ext cx="3147060" cy="31470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dea130de?vcp=1&amp;pid=cda1abb6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5" name="QO_8_BD.50_3#db561ec50?htil=10&amp;vcp=1&amp;vis=1&amp;pid=bdea130de&amp;color=0,0,0&amp;vtp=1&amp;vaab=1&amp;bbb=1&amp;hs=1"/>
          <p:cNvSpPr/>
          <p:nvPr/>
        </p:nvSpPr>
        <p:spPr>
          <a:xfrm>
            <a:off x="539496" y="1275833"/>
            <a:ext cx="85587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例实验中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51_1#a51f8729b?htil=10&amp;vcp=1&amp;vis=1&amp;pid=db561ec50&amp;color=0,0,0&amp;vtp=1&amp;vaab=1&amp;bbb=1&amp;hb=1&amp;hs=1"/>
              <p:cNvSpPr/>
              <p:nvPr/>
            </p:nvSpPr>
            <p:spPr>
              <a:xfrm>
                <a:off x="539496" y="1908029"/>
                <a:ext cx="855878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（选填“能”或“不能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”）实现灯泡两端电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0连续变化到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51_1#a51f8729b?htil=10&amp;vcp=1&amp;vis=1&amp;pid=db561ec5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8558784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4" t="-41" b="-56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BD.52_1#3232b56ef?htil=10&amp;vcp=1&amp;vis=1&amp;pid=db561ec50&amp;color=0,0,0&amp;vtp=1&amp;vaab=1&amp;bbb=1&amp;hb=1&amp;hs=1"/>
              <p:cNvSpPr/>
              <p:nvPr/>
            </p:nvSpPr>
            <p:spPr>
              <a:xfrm>
                <a:off x="539496" y="3111926"/>
                <a:ext cx="855878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（2）小明手头还有一个标有“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”字样的小灯泡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想要测量这个灯泡的额定功率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，于是他向老师要了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9_BD.52_1#3232b56ef?htil=10&amp;vcp=1&amp;vis=1&amp;pid=db561ec5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1926"/>
                <a:ext cx="855878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35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BD.52_1#3232b56ef?htil=10&amp;vcp=1&amp;vis=1&amp;pid=db561ec50&amp;color=0,0,0&amp;vtp=1&amp;vaab=1&amp;bbb=1&amp;hb=1&amp;hs=1"/>
              <p:cNvSpPr/>
              <p:nvPr/>
            </p:nvSpPr>
            <p:spPr>
              <a:xfrm>
                <a:off x="539995" y="4325411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新干电池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，但发现电压表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量程的接线柱坏了，他还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选填“能”或“不能”）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完成这个实验。（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可以重新设计电路连接）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9_BD.52_1#3232b56ef?htil=10&amp;vcp=1&amp;vis=1&amp;pid=db561ec5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25411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35" r="4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O_7_BD.48_2#9349271a1?iti=13&amp;htil=9&amp;vcp=1&amp;vis=1&amp;pid=06774f7b8&amp;color=0,0,0&amp;vtp=1&amp;vaab=1&amp;bbb=1"/>
          <p:cNvSpPr/>
          <p:nvPr/>
        </p:nvSpPr>
        <p:spPr>
          <a:xfrm>
            <a:off x="9705251" y="363161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图24-4</a:t>
            </a:r>
            <a:endParaRPr lang="en-US" altLang="zh-CN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8750" y="840105"/>
            <a:ext cx="2800985" cy="28009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53_1#6dc5509c8?sp=1&amp;vcp=1&amp;vis=1&amp;pid=db561ec50&amp;color=0,0,0&amp;mp=1&amp;vtp=1&amp;vaab=1&amp;bt=1&amp;bbb=1&amp;hb=1"/>
              <p:cNvSpPr/>
              <p:nvPr/>
            </p:nvSpPr>
            <p:spPr>
              <a:xfrm>
                <a:off x="425196" y="579469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（3）小华设计了另一种方案：不用电流表，但增加了一只阻值已知的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，用如图24-5所示的电路进行实验，也测量出了该小灯泡的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额定功率。具体步骤如下：闭合开关，调节滑动变阻器滑片，使电压表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的示数为小灯泡的额定电压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；然后保持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不变，将电压表接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”处的导线换接到“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”处，读出电压表示数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利用此方法测量出小灯泡的额定功率，其表达式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用已知和所测量的物理量符号表示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53_1#6dc5509c8?sp=1&amp;vcp=1&amp;vis=1&amp;pid=db561ec50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96" y="579469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1" b="-2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54_1#db561ec50?iti=15&amp;vcp=1&amp;vis=1&amp;pid=db561ec5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8908" y="3188811"/>
            <a:ext cx="245973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54_2#db561ec50?iti=15&amp;vcp=1&amp;vis=1&amp;pid=db561ec50&amp;color=0,0,0&amp;vtp=1&amp;vaab=1&amp;bbb=1"/>
          <p:cNvSpPr/>
          <p:nvPr/>
        </p:nvSpPr>
        <p:spPr>
          <a:xfrm>
            <a:off x="9474264" y="5711539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55_1#a51f8729b?iti=16&amp;htil=11&amp;vcp=1&amp;vis=1&amp;pid=db561ec5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8995" y="1737836"/>
            <a:ext cx="242316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55_2#a51f8729b?iti=16&amp;htil=11&amp;vcp=1&amp;vis=1&amp;pid=db561ec50&amp;color=0,0,0&amp;vtp=1&amp;vaab=1&amp;bbb=1"/>
          <p:cNvSpPr/>
          <p:nvPr/>
        </p:nvSpPr>
        <p:spPr>
          <a:xfrm>
            <a:off x="9866063" y="425484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55_3#a51f8729b?htil=11&amp;vcp=1&amp;vis=1&amp;pid=db561ec50&amp;color=0,0,0&amp;vtp=1&amp;vaab=1&amp;bt=1&amp;bbb=1&amp;hb=1"/>
              <p:cNvSpPr/>
              <p:nvPr/>
            </p:nvSpPr>
            <p:spPr>
              <a:xfrm>
                <a:off x="539496" y="1600676"/>
                <a:ext cx="855878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选填“能”或“不能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”）实现灯泡两端电压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0连续变化到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55_3#a51f8729b?htil=11&amp;vcp=1&amp;vis=1&amp;pid=db561ec5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00676"/>
                <a:ext cx="855878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40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57_1#a51f8729b.blank?vcp=1&amp;vis=1&amp;pid=db561ec50&amp;color=0,0,0&amp;vpa=20&amp;vtp=1&amp;vaab=1&amp;bbb=1"/>
          <p:cNvSpPr/>
          <p:nvPr/>
        </p:nvSpPr>
        <p:spPr>
          <a:xfrm>
            <a:off x="1438815" y="15701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9_AS.1_1#a51f8729b?htil=11&amp;vcp=1&amp;vis=1&amp;pid=db561ec50&amp;color=0,0,0&amp;vtp=1&amp;vaab=1&amp;bbb=1&amp;hb=1"/>
              <p:cNvSpPr/>
              <p:nvPr/>
            </p:nvSpPr>
            <p:spPr>
              <a:xfrm>
                <a:off x="539496" y="2802477"/>
                <a:ext cx="855878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(1)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由题图甲可知，滑动变阻器与灯泡串联，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闭合开关时，滑动变阻器连入阻值为其最大值，因为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灯泡有电阻，此时灯泡两端分得的电压最小，但不能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为零，所以不能实现灯泡两端电压从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0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连续变化到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B_9_AS.1_1#a51f8729b?htil=11&amp;vcp=1&amp;vis=1&amp;pid=db561ec5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2477"/>
                <a:ext cx="8558784" cy="2496757"/>
              </a:xfrm>
              <a:prstGeom prst="rect">
                <a:avLst/>
              </a:prstGeom>
              <a:blipFill>
                <a:blip r:embed="rId5"/>
                <a:stretch>
                  <a:fillRect l="-2564" r="-4772" b="-9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S.1_1#3232b56ef?htil=12&amp;vcp=1&amp;vis=1&amp;pid=db561ec50&amp;color=0,0,0&amp;vtp=1&amp;vaab=1&amp;bt=1&amp;bbb=1&amp;hb=1&amp;hs=1"/>
              <p:cNvSpPr/>
              <p:nvPr/>
            </p:nvSpPr>
            <p:spPr>
              <a:xfrm>
                <a:off x="539496" y="940530"/>
                <a:ext cx="85587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【解析】(2)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由3节新干电池串联组成的电源，其电压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×3=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，灯泡正常发光时电压为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此时变阻器两端的电压为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已知电压表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量程的接线柱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坏了,为了测量灯泡的额定功率，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电压表需选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的量程且并联在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  <a:sym typeface="+mn-ea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滑动变阻器的两端，调节滑动变阻器的滑片，当电压表的示数为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  <a:sym typeface="+mn-ea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时，读出电流表的示数，即可计算出灯泡的额定功率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AS.1_1#3232b56ef?htil=12&amp;vcp=1&amp;vis=1&amp;pid=db561ec5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8558784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4" t="-3" r="-25144" b="-235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58_1#3232b56ef?vcp=1&amp;vis=1&amp;pid=db561ec50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（2）小明手头还有一个标有“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字样的小灯泡，他想要测量这个灯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泡的额定功率，于是他向老师要了3节新干电池，但发现电压表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量程的接线柱坏了，他还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（选填“能”或“不能”）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完成这个实验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（可以重新设计电路连接）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58_1#3232b56ef?vcp=1&amp;vis=1&amp;pid=db561ec5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65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59_1#3232b56ef.blank?vcp=1&amp;vis=1&amp;pid=db561ec50&amp;color=0,0,0&amp;vpa=21&amp;vtp=1&amp;vaab=1"/>
          <p:cNvSpPr/>
          <p:nvPr/>
        </p:nvSpPr>
        <p:spPr>
          <a:xfrm>
            <a:off x="4462177" y="18193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/>
          </a:p>
        </p:txBody>
      </p:sp>
      <p:pic>
        <p:nvPicPr>
          <p:cNvPr id="4" name="QB_9_BD.58_2#3232b56ef?iti=17&amp;vcp=1&amp;vis=1&amp;pid=db561ec5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4608" y="3176188"/>
            <a:ext cx="245973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58_3#3232b56ef?iti=17&amp;vcp=1&amp;vis=1&amp;pid=db561ec50&amp;color=0,0,0&amp;vtp=1&amp;vaab=1&amp;bbb=1"/>
          <p:cNvSpPr/>
          <p:nvPr/>
        </p:nvSpPr>
        <p:spPr>
          <a:xfrm>
            <a:off x="5549964" y="569891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AS.1_1#6dc5509c8?iti=20&amp;htil=14&amp;vcp=1&amp;vis=1&amp;pid=db561ec5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8995" y="1183164"/>
            <a:ext cx="242316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AS.1_1#6dc5509c8?iti=20&amp;htil=14&amp;vcp=1&amp;vis=1&amp;pid=db561ec50&amp;color=0,0,0&amp;vtp=1&amp;vaab=1&amp;bbb=1"/>
          <p:cNvSpPr/>
          <p:nvPr/>
        </p:nvSpPr>
        <p:spPr>
          <a:xfrm>
            <a:off x="10040053" y="426850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S.1_1#6dc5509c8?htil=14&amp;vcp=1&amp;vis=1&amp;pid=db561ec50&amp;color=0,0,0&amp;vtp=1&amp;vaab=1&amp;bt=1&amp;bbb=1&amp;hb=1&amp;hs=1"/>
              <p:cNvSpPr/>
              <p:nvPr/>
            </p:nvSpPr>
            <p:spPr>
              <a:xfrm>
                <a:off x="539496" y="731806"/>
                <a:ext cx="85587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【解析】(3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电压表测灯泡两端的电压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，当电压表的示数为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小灯泡的额定电压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时，灯泡正常发光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；然后保持滑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片位置不变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，将电压表接在“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”处的导线换接到“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此时电压表测灯泡与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两端的总电压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，因为此时各电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阻的大小和电压不变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，所以灯泡仍正常工作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，则此时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AS.1_1#6dc5509c8?htil=14&amp;vcp=1&amp;vis=1&amp;pid=db561ec5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1806"/>
                <a:ext cx="85587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9" r="-5794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S.1_1#6dc5509c8?htil=14&amp;vcp=1&amp;vis=1&amp;pid=db561ec50&amp;color=0,0,0&amp;vtp=1&amp;vaab=1&amp;bt=1&amp;bbb=1&amp;hb=1&amp;hs=1"/>
              <p:cNvSpPr/>
              <p:nvPr/>
            </p:nvSpPr>
            <p:spPr>
              <a:xfrm>
                <a:off x="539995" y="3852449"/>
                <a:ext cx="11112011" cy="2298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，通过小</a:t>
                </a:r>
              </a:p>
              <a:p>
                <a:pPr latinLnBrk="1">
                  <a:lnSpc>
                    <a:spcPts val="6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灯泡的电流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，小灯泡的额定功率</a:t>
                </a: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AS.1_1#6dc5509c8?htil=14&amp;vcp=1&amp;vis=1&amp;pid=db561ec5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52449"/>
                <a:ext cx="11112011" cy="2298700"/>
              </a:xfrm>
              <a:prstGeom prst="rect">
                <a:avLst/>
              </a:prstGeom>
              <a:blipFill rotWithShape="1">
                <a:blip r:embed="rId5"/>
                <a:stretch>
                  <a:fillRect l="-2" t="-23" r="4" b="-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61_1#6dc5509c8?iti=19&amp;htil=13&amp;vcp=1&amp;vis=1&amp;pid=db561ec5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5820" y="809084"/>
            <a:ext cx="242316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61_2#6dc5509c8?iti=19&amp;htil=13&amp;vcp=1&amp;vis=1&amp;pid=db561ec50&amp;color=0,0,0&amp;vtp=1&amp;vaab=1&amp;bbb=1"/>
          <p:cNvSpPr/>
          <p:nvPr/>
        </p:nvSpPr>
        <p:spPr>
          <a:xfrm>
            <a:off x="9862888" y="333181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图24-5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61_3#6dc5509c8?htil=13&amp;sp=1&amp;vcp=1&amp;vis=1&amp;pid=db561ec50&amp;color=0,0,0&amp;vtp=1&amp;vaab=1&amp;bt=1&amp;bbb=1&amp;hb=1&amp;hs=1"/>
              <p:cNvSpPr/>
              <p:nvPr/>
            </p:nvSpPr>
            <p:spPr>
              <a:xfrm>
                <a:off x="539496" y="790797"/>
                <a:ext cx="8558784" cy="319106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（3）小华设计了另一种方案：不用电流表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，但增加了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一只阻值已知的定值电阻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24-5所示的电路进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行实验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，也测量出了该小灯泡的额定功率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具体步骤如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：闭合开关，调节滑动变阻器滑片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使电压表的示数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为小灯泡的额定电压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然后保持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9_BD.61_3#6dc5509c8?htil=13&amp;sp=1&amp;vcp=1&amp;vis=1&amp;pid=db561ec5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0797"/>
                <a:ext cx="8558784" cy="3191066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868" b="-2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62_1#6dc5509c8.blank?vcp=1&amp;vis=1&amp;pid=db561ec50&amp;color=0,0,0&amp;vpa=22&amp;vtp=1&amp;vaab=1&amp;bbb=1"/>
          <p:cNvSpPr/>
          <p:nvPr/>
        </p:nvSpPr>
        <p:spPr>
          <a:xfrm>
            <a:off x="6002243" y="3333021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滑片位置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63_1#6dc5509c8.blank?vcp=1&amp;vis=1&amp;pid=db561ec50&amp;color=0,0,0&amp;vpa=23&amp;vtp=1&amp;vaab=1&amp;bbb=1&amp;rh=57.98"/>
              <p:cNvSpPr/>
              <p:nvPr/>
            </p:nvSpPr>
            <p:spPr>
              <a:xfrm>
                <a:off x="7253088" y="4561172"/>
                <a:ext cx="1648905" cy="72701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9_AN.63_1#6dc5509c8.blank?vcp=1&amp;vis=1&amp;pid=db561ec50&amp;color=0,0,0&amp;vpa=23&amp;vtp=1&amp;vaab=1&amp;bbb=1&amp;rh=57.9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3088" y="4561172"/>
                <a:ext cx="1648905" cy="727012"/>
              </a:xfrm>
              <a:prstGeom prst="rect">
                <a:avLst/>
              </a:prstGeom>
              <a:blipFill rotWithShape="1">
                <a:blip r:embed="rId5"/>
                <a:stretch>
                  <a:fillRect l="-7" t="-83" r="34" b="-1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BD.61_3#6dc5509c8?htil=13&amp;sp=1&amp;vcp=1&amp;vis=1&amp;pid=db561ec50&amp;color=0,0,0&amp;vtp=1&amp;vaab=1&amp;bt=1&amp;bbb=1&amp;hb=1&amp;hs=1"/>
              <p:cNvSpPr/>
              <p:nvPr/>
            </p:nvSpPr>
            <p:spPr>
              <a:xfrm>
                <a:off x="539995" y="3911440"/>
                <a:ext cx="11112011" cy="2153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将电压表接在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”处的导线换接到“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处，读出电压表示数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利用此方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法测量出小灯泡的额定功率，其表达式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15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用已知和所测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量的物理量符号表示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9_BD.61_3#6dc5509c8?htil=13&amp;sp=1&amp;vcp=1&amp;vis=1&amp;pid=db561ec5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11440"/>
                <a:ext cx="11112011" cy="2153857"/>
              </a:xfrm>
              <a:prstGeom prst="rect">
                <a:avLst/>
              </a:prstGeom>
              <a:blipFill rotWithShape="1">
                <a:blip r:embed="rId6"/>
                <a:stretch>
                  <a:fillRect l="-2" t="-22" r="4" b="-3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27da0c1f7?vcp=1&amp;pid=a4c83b7ca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27da0c1f7?vcp=1&amp;pid=a4c83b7c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dbf88b043?vcp=1&amp;pid=1c9d4405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7320" y="786384"/>
            <a:ext cx="9363456" cy="528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0b8f46de.fixed?vcp=1&amp;pid=dc092dee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测量小灯泡的电功率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焦耳定律</a:t>
            </a:r>
            <a:endParaRPr lang="en-US" altLang="zh-CN" sz="4000" dirty="0"/>
          </a:p>
        </p:txBody>
      </p:sp>
      <p:sp>
        <p:nvSpPr>
          <p:cNvPr id="3" name="C_5_BD#20b8f46de.fixed?vcp=1&amp;pid=dc092dee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测量小灯泡的电功率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焦耳定律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c6b50b56?vcp=1&amp;pid=20b8f46d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90_1#6d2e902e7?vcp=1&amp;vis=1&amp;pid=7c6b50b5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（2024·广西北海·模拟）下列用电器中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，利用电流热效应工作的是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6d2e902e7.bracket?vcp=1&amp;vis=1&amp;pid=7c6b50b56&amp;color=0,0,0&amp;vpa=29&amp;vtp=1&amp;vaab=1"/>
          <p:cNvSpPr/>
          <p:nvPr/>
        </p:nvSpPr>
        <p:spPr>
          <a:xfrm>
            <a:off x="816515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90_2#6d2e902e7.choices?vcp=1&amp;vis=1&amp;pid=7c6b50b56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.电风扇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B.电冰箱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C.电视机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.电熨斗</a:t>
            </a:r>
            <a:endParaRPr lang="en-US" altLang="zh-CN" sz="2800" dirty="0"/>
          </a:p>
        </p:txBody>
      </p:sp>
      <p:sp>
        <p:nvSpPr>
          <p:cNvPr id="6" name="QC_7_BD.92_1#b7bff661c?vcp=1&amp;vis=1&amp;pid=7c6b50b56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在“探究通电导体放出的热量跟哪些因素有关”的实验中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，发现电路中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的电阻丝温度升高而导线温度没有明显变化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这是因为二者的(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93_1#b7bff661c.bracket?vcp=1&amp;vis=1&amp;pid=7c6b50b56&amp;color=0,0,0&amp;vpa=30&amp;vtp=1&amp;vaab=1"/>
          <p:cNvSpPr/>
          <p:nvPr/>
        </p:nvSpPr>
        <p:spPr>
          <a:xfrm>
            <a:off x="10417714" y="38066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92_2#b7bff661c.choices?vcp=1&amp;vis=1&amp;pid=7c6b50b56&amp;color=0,0,0&amp;vtp=1&amp;vaab=1&amp;bbb=1"/>
          <p:cNvSpPr/>
          <p:nvPr/>
        </p:nvSpPr>
        <p:spPr>
          <a:xfrm>
            <a:off x="539496" y="44414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.电阻不同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B.电流不同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C.密度不同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.通电时间不同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4_1#626aedd0b?iti=33&amp;htil=21&amp;vcp=1&amp;vis=1&amp;pid=7c6b50b5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1012" y="946880"/>
            <a:ext cx="5065776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4_2#626aedd0b?iti=33&amp;htil=21&amp;vcp=1&amp;vis=1&amp;pid=7c6b50b56&amp;color=0,0,0&amp;vtp=1&amp;vaab=1&amp;bbb=1"/>
          <p:cNvSpPr/>
          <p:nvPr/>
        </p:nvSpPr>
        <p:spPr>
          <a:xfrm>
            <a:off x="8411119" y="284781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94_3#626aedd0b?htil=21&amp;sp=1&amp;vcp=1&amp;vis=1&amp;pid=7c6b50b56&amp;color=0,0,0&amp;vtp=1&amp;vaab=1&amp;bt=1&amp;bbb=1&amp;hb=1&amp;hs=1"/>
              <p:cNvSpPr/>
              <p:nvPr/>
            </p:nvSpPr>
            <p:spPr>
              <a:xfrm>
                <a:off x="539496" y="928592"/>
                <a:ext cx="59070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（2023·湖南湘潭·中考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）将口香糖锡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纸剪成如图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B24-1甲所示的形状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段等长。戴好防护手套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锡纸条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（带锡的一面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）两端连接电池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94_3#626aedd0b?htil=21&amp;sp=1&amp;vcp=1&amp;vis=1&amp;pid=7c6b50b5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8592"/>
                <a:ext cx="59070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1000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95_1#626aedd0b.bracket?vcp=1&amp;vis=1&amp;pid=7c6b50b56&amp;color=0,0,0&amp;vpa=31&amp;vtp=1&amp;vaab=1"/>
          <p:cNvSpPr/>
          <p:nvPr/>
        </p:nvSpPr>
        <p:spPr>
          <a:xfrm>
            <a:off x="3306213" y="413438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94_4#626aedd0b.choices?htil=21&amp;vcp=1&amp;vis=1&amp;pid=7c6b50b56&amp;color=0,0,0&amp;vtp=1&amp;vaab=1&amp;bbb=1&amp;hs=1"/>
              <p:cNvSpPr/>
              <p:nvPr/>
            </p:nvSpPr>
            <p:spPr>
              <a:xfrm>
                <a:off x="539496" y="47039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段的电流不相等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.正常情况下，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段会先着火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段两端的电压相等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段的电阻相等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94_4#626aedd0b.choices?htil=21&amp;vcp=1&amp;vis=1&amp;pid=7c6b50b56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392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BD.94_3#626aedd0b?htil=21&amp;sp=1&amp;vcp=1&amp;vis=1&amp;pid=7c6b50b56&amp;color=0,0,0&amp;vtp=1&amp;vaab=1&amp;bt=1&amp;bbb=1&amp;hb=1&amp;hs=1"/>
          <p:cNvSpPr/>
          <p:nvPr/>
        </p:nvSpPr>
        <p:spPr>
          <a:xfrm>
            <a:off x="539995" y="350002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、负极，如图B24-1乙所示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，发现锡纸条很快开始冒烟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、着火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列分析正确的是(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6_1#bf08738dc?sp=1&amp;vcp=1&amp;vis=1&amp;pid=7c6b50b56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（2023·江苏扬州·中考·改编）学习电学知识后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，小芳把裸铜线分别在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两个削尖的铅笔芯上绕几圈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，使笔尖刚好接触，如图B24-2所示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，接上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的电源，接触点出现了明亮的电火花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，是因为铅笔尖接触处的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较大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；若要让电火花更亮些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，则可以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选填“增大”或“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电源电压，原理是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填写公式）。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96_1#bf08738dc?sp=1&amp;vcp=1&amp;vis=1&amp;pid=7c6b50b5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25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97_1#bf08738dc.blank?vcp=1&amp;vis=1&amp;pid=7c6b50b56&amp;color=0,0,0&amp;vpa=32&amp;vtp=1&amp;vaab=1&amp;bbb=1"/>
          <p:cNvSpPr/>
          <p:nvPr/>
        </p:nvSpPr>
        <p:spPr>
          <a:xfrm>
            <a:off x="1055106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98_1#bf08738dc.blank?vcp=1&amp;vis=1&amp;pid=7c6b50b56&amp;color=0,0,0&amp;vpa=33&amp;vtp=1&amp;vaab=1&amp;bbb=1"/>
          <p:cNvSpPr/>
          <p:nvPr/>
        </p:nvSpPr>
        <p:spPr>
          <a:xfrm>
            <a:off x="6239415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00_1#bf08738dc.blank?vcp=1&amp;vis=1&amp;pid=7c6b50b56&amp;color=0,0,0&amp;vpa=34&amp;vtp=1&amp;vaab=1&amp;bbb=1"/>
              <p:cNvSpPr/>
              <p:nvPr/>
            </p:nvSpPr>
            <p:spPr>
              <a:xfrm>
                <a:off x="3395409" y="3201207"/>
                <a:ext cx="158102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00_1#bf08738dc.blank?vcp=1&amp;vis=1&amp;pid=7c6b50b56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5409" y="3201207"/>
                <a:ext cx="158102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4" t="-42" r="36" b="-7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7_BD.99_1#bf08738dc?iti=34&amp;vcp=1&amp;vis=1&amp;pid=7c6b50b56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35927" y="3814744"/>
            <a:ext cx="2726242" cy="17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99_2#bf08738dc?iti=34&amp;vcp=1&amp;vis=1&amp;pid=7c6b50b56&amp;color=0,0,0&amp;vtp=1&amp;vaab=1&amp;bbb=1"/>
          <p:cNvSpPr/>
          <p:nvPr/>
        </p:nvSpPr>
        <p:spPr>
          <a:xfrm>
            <a:off x="5436267" y="57303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1_1#57a6dce24?sp=1&amp;vcp=1&amp;vis=1&amp;pid=7c6b50b56&amp;color=0,0,0&amp;vtp=1&amp;vaab=1&amp;bt=1&amp;bbb=1&amp;hb=1"/>
              <p:cNvSpPr/>
              <p:nvPr/>
            </p:nvSpPr>
            <p:spPr>
              <a:xfrm>
                <a:off x="539496" y="154520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（2023·山东聊城·中考）熔断器是根据电流超过规定值一定时间后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本身产生的热量使其熔断的原理制成的。测得某熔断器在不同电流下的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熔断时间如下表所示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。若通过的电流为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，熔断器的电阻为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通电时间为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时熔断器熔断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，此过程中熔断器产生的热量是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B_7_BD.101_1#57a6dce24?sp=1&amp;vcp=1&amp;vis=1&amp;pid=7c6b50b5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20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3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0" name="QB_7_BD.101_2#57a6dce24?colgroup=7,4,4,2,4,4&amp;vcp=1&amp;vis=1&amp;pid=7c6b50b56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170553"/>
              <a:ext cx="11064240" cy="1142238"/>
            </p:xfrm>
            <a:graphic>
              <a:graphicData uri="http://schemas.openxmlformats.org/drawingml/2006/table">
                <a:tbl>
                  <a:tblPr/>
                  <a:tblGrid>
                    <a:gridCol w="28986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9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4650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熔断时间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不会熔断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0" name="QB_7_BD.101_2#57a6dce24?colgroup=7,4,4,2,4,4&amp;vcp=1&amp;vis=1&amp;pid=7c6b50b56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4170553"/>
              <a:ext cx="11064240" cy="1142238"/>
            </p:xfrm>
            <a:graphic>
              <a:graphicData uri="http://schemas.openxmlformats.org/drawingml/2006/table">
                <a:tbl>
                  <a:tblPr/>
                  <a:tblGrid>
                    <a:gridCol w="2898648"/>
                    <a:gridCol w="1746504"/>
                    <a:gridCol w="1746504"/>
                    <a:gridCol w="1179576"/>
                    <a:gridCol w="1746504"/>
                    <a:gridCol w="1746504"/>
                  </a:tblGrid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不会熔断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7_AN.102_1#57a6dce24.blank?vcp=1&amp;vis=1&amp;pid=7c6b50b56&amp;color=0,0,0&amp;vpa=35&amp;vtp=1&amp;vaab=1&amp;bbb=1"/>
          <p:cNvSpPr/>
          <p:nvPr/>
        </p:nvSpPr>
        <p:spPr>
          <a:xfrm>
            <a:off x="2299239" y="3436874"/>
            <a:ext cx="5953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endParaRPr lang="en-US" altLang="zh-CN" sz="2800" spc="-50" dirty="0"/>
          </a:p>
        </p:txBody>
      </p:sp>
      <p:sp>
        <p:nvSpPr>
          <p:cNvPr id="5" name="QB_7_AN.103_1#57a6dce24.blank?vcp=1&amp;vis=1&amp;pid=7c6b50b56&amp;color=0,0,0&amp;vpa=36&amp;vtp=1&amp;vaab=1&amp;bbb=1"/>
          <p:cNvSpPr/>
          <p:nvPr/>
        </p:nvSpPr>
        <p:spPr>
          <a:xfrm>
            <a:off x="10116089" y="3436874"/>
            <a:ext cx="766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4_1#dfa077f20?sp=1&amp;vcp=1&amp;vis=1&amp;pid=7c6b50b56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（2024·广西贵港·模拟）图B24-3是一款养生壶和它的电路简图，该壶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有“加热”和“保温”两个挡位。额定电压为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电阻丝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闭合时，养生壶在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挡工作；若电热水壶在保温挡正常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则电阻丝产生的热量为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04_1#dfa077f20?sp=1&amp;vcp=1&amp;vis=1&amp;pid=7c6b50b5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083" b="-3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04_2#dfa077f20?iti=35&amp;vcp=1&amp;vis=1&amp;pid=7c6b50b5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9499" y="3179744"/>
            <a:ext cx="6479101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4_3#dfa077f20?iti=35&amp;vcp=1&amp;vis=1&amp;pid=7c6b50b56&amp;color=0,0,0&amp;vtp=1&amp;vaab=1&amp;bbb=1"/>
          <p:cNvSpPr/>
          <p:nvPr/>
        </p:nvSpPr>
        <p:spPr>
          <a:xfrm>
            <a:off x="5436268" y="57303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05_1#dfa077f20.blank?vcp=1&amp;vis=1&amp;pid=7c6b50b56&amp;color=0,0,0&amp;vpa=37&amp;vtp=1&amp;vaab=1&amp;bbb=1"/>
          <p:cNvSpPr/>
          <p:nvPr/>
        </p:nvSpPr>
        <p:spPr>
          <a:xfrm>
            <a:off x="5436268" y="18027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06_1#dfa077f20.blank?vcp=1&amp;vis=1&amp;pid=7c6b50b56&amp;color=0,0,0&amp;vpa=38&amp;vtp=1&amp;vaab=1&amp;bbb=1"/>
              <p:cNvSpPr/>
              <p:nvPr/>
            </p:nvSpPr>
            <p:spPr>
              <a:xfrm>
                <a:off x="6094476" y="2638788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06_1#dfa077f20.blank?vcp=1&amp;vis=1&amp;pid=7c6b50b56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4476" y="2638788"/>
                <a:ext cx="1618933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24" t="-88" r="4" b="-7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ddda29cb?vcp=1&amp;pid=20b8f46de&amp;color=68,178,231&amp;vtp=1&amp;vaab=1&amp;bt=1&amp;bbb=1"/>
          <p:cNvSpPr/>
          <p:nvPr/>
        </p:nvSpPr>
        <p:spPr>
          <a:xfrm>
            <a:off x="539496" y="421880"/>
            <a:ext cx="11109960" cy="6244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07_1#e7ba0e444?vcp=1&amp;vis=1&amp;pid=bddda29cb&amp;color=0,0,0&amp;vtp=1&amp;vaab=1&amp;bbb=1&amp;hb=1"/>
              <p:cNvSpPr/>
              <p:nvPr/>
            </p:nvSpPr>
            <p:spPr>
              <a:xfrm>
                <a:off x="539496" y="1027327"/>
                <a:ext cx="11109960" cy="2963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（2023·湖南益阳·中考·改编）有三个均标有“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字样的用电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器，它们分别是电风扇、电热毯和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节能灯。若它们都正常工作相同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时间，则产生热量最多的用电器是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若该用电器工作时的实际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电压只有额定电压的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内产生的热量为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不考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虑温度对其电阻的影响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07_1#e7ba0e444?vcp=1&amp;vis=1&amp;pid=bddda29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27327"/>
                <a:ext cx="11109960" cy="2963482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477" b="-2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09_1#e7ba0e444.blank?vcp=1&amp;vis=1&amp;pid=bddda29cb&amp;color=0,0,0&amp;vpa=39&amp;vtp=1&amp;vaab=1&amp;bbb=1"/>
          <p:cNvSpPr/>
          <p:nvPr/>
        </p:nvSpPr>
        <p:spPr>
          <a:xfrm>
            <a:off x="5883815" y="2212110"/>
            <a:ext cx="13255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电热毯</a:t>
            </a:r>
            <a:endParaRPr lang="en-US" altLang="zh-CN" sz="2800" dirty="0"/>
          </a:p>
        </p:txBody>
      </p:sp>
      <p:sp>
        <p:nvSpPr>
          <p:cNvPr id="5" name="QB_7_AN.110_1#e7ba0e444.blank?vcp=1&amp;vis=1&amp;pid=bddda29cb&amp;color=0,0,0&amp;vpa=40&amp;vtp=1&amp;vaab=1&amp;bbb=1"/>
          <p:cNvSpPr/>
          <p:nvPr/>
        </p:nvSpPr>
        <p:spPr>
          <a:xfrm>
            <a:off x="9192164" y="2821710"/>
            <a:ext cx="11477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560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e7ba0e444?vcp=1&amp;vis=1&amp;pid=bddda29cb&amp;color=0,0,0&amp;vtp=1&amp;vaab=1&amp;bbb=1&amp;hb=1"/>
              <p:cNvSpPr/>
              <p:nvPr/>
            </p:nvSpPr>
            <p:spPr>
              <a:xfrm>
                <a:off x="539496" y="3993764"/>
                <a:ext cx="11109960" cy="23023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电热毯的电阻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(220 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若该用电器工作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时的实际电压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实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=80%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=80%×220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=176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，则它在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生的热量为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实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(176 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1 210 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=2 560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e7ba0e444?vcp=1&amp;vis=1&amp;pid=bddda29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93764"/>
                <a:ext cx="11109960" cy="2302383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-168" b="-1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11_1#52fced533?sp=1&amp;vcp=1&amp;vis=1&amp;pid=bddda29cb&amp;color=0,0,0&amp;vtp=1&amp;vaab=1&amp;bt=1&amp;bbb=1&amp;hb=1"/>
              <p:cNvSpPr/>
              <p:nvPr/>
            </p:nvSpPr>
            <p:spPr>
              <a:xfrm>
                <a:off x="539496" y="85874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（2023·陕西·中考）图B24-4甲是“测量小灯泡的电功率”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的实验电路，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且保持不变，小灯泡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11_1#52fced533?sp=1&amp;vcp=1&amp;vis=1&amp;pid=bddda29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874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11_2#52fced533?iti=36&amp;vcp=1&amp;vis=1&amp;pid=bddda29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8195" y="2195830"/>
            <a:ext cx="6191885" cy="262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1_3#52fced533?iti=36&amp;vcp=1&amp;vis=1&amp;pid=bddda29cb&amp;color=0,0,0&amp;vtp=1&amp;vaab=1&amp;bbb=1"/>
          <p:cNvSpPr/>
          <p:nvPr/>
        </p:nvSpPr>
        <p:spPr>
          <a:xfrm>
            <a:off x="1666907" y="321979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12_1#f375f6bd4?vcp=1&amp;vis=1&amp;pid=52fced533&amp;color=0,0,0&amp;vtp=1&amp;vaab=1&amp;bbb=1&amp;hb=1"/>
              <p:cNvSpPr/>
              <p:nvPr/>
            </p:nvSpPr>
            <p:spPr>
              <a:xfrm>
                <a:off x="539496" y="47864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（1）连接如图B24-4甲所示的电路时，开关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应处于断开状态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应置于最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（选填“左”或“右”）端。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12_1#f375f6bd4?vcp=1&amp;vis=1&amp;pid=52fced53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8647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3_1#f5c333408?vcp=1&amp;vis=1&amp;pid=52fced533&amp;color=0,0,0&amp;mp=1&amp;vtp=1&amp;vaab=1&amp;bt=1&amp;bbb=1&amp;hb=1"/>
              <p:cNvSpPr/>
              <p:nvPr/>
            </p:nvSpPr>
            <p:spPr>
              <a:xfrm>
                <a:off x="539496" y="114220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不亮，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电压表有示数且接近电源电压，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电流表指针几乎不偏转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，两表的示数均无变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，则故障原因可能是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3_1#f5c333408?vcp=1&amp;vis=1&amp;pid=52fced53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220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820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14_1#52fced533?iti=37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3129280"/>
            <a:ext cx="6614160" cy="28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4_2#52fced533?iti=37&amp;vcp=1&amp;vis=1&amp;pid=52fced533&amp;color=0,0,0&amp;vtp=1&amp;vaab=1&amp;bbb=1"/>
          <p:cNvSpPr/>
          <p:nvPr/>
        </p:nvSpPr>
        <p:spPr>
          <a:xfrm>
            <a:off x="1898682" y="440966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15_1#e437cb101?sp=1&amp;vcp=1&amp;vis=1&amp;pid=52fced533&amp;color=0,0,0&amp;vtp=1&amp;vaab=1&amp;bt=1&amp;bbb=1&amp;hb=1"/>
              <p:cNvSpPr/>
              <p:nvPr/>
            </p:nvSpPr>
            <p:spPr>
              <a:xfrm>
                <a:off x="539496" y="90166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，多次实验并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将数据和现象记录在下表中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。分析表中信息，回答下列问题：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15_1#e437cb101?sp=1&amp;vcp=1&amp;vis=1&amp;pid=52fced53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166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QO_8_BD.117_1#e437cb101?colgroup=5,5,4,6,7&amp;vcp=1&amp;vis=1&amp;pid=52fced53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35041"/>
              <a:ext cx="5994653" cy="4027897"/>
            </p:xfrm>
            <a:graphic>
              <a:graphicData uri="http://schemas.openxmlformats.org/drawingml/2006/table">
                <a:tbl>
                  <a:tblPr/>
                  <a:tblGrid>
                    <a:gridCol w="107507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489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2057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774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7636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803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灯泡的亮度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电功率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较暗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很亮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QO_8_BD.117_1#e437cb101?colgroup=5,5,4,6,7&amp;vcp=1&amp;vis=1&amp;pid=52fced53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35041"/>
              <a:ext cx="5994653" cy="4027897"/>
            </p:xfrm>
            <a:graphic>
              <a:graphicData uri="http://schemas.openxmlformats.org/drawingml/2006/table">
                <a:tbl>
                  <a:tblPr/>
                  <a:tblGrid>
                    <a:gridCol w="1075074"/>
                    <a:gridCol w="1094891"/>
                    <a:gridCol w="1020577"/>
                    <a:gridCol w="1327742"/>
                    <a:gridCol w="1476369"/>
                  </a:tblGrid>
                  <a:tr h="10922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灯泡的亮度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较暗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705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很亮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O_7_BD.116_1#52fced533?iti=38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7330" y="2687955"/>
            <a:ext cx="5425440" cy="230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6_2#52fced533?iti=38&amp;vcp=1&amp;vis=1&amp;pid=52fced533&amp;color=0,0,0&amp;vtp=1&amp;vaab=1&amp;bbb=1"/>
          <p:cNvSpPr/>
          <p:nvPr/>
        </p:nvSpPr>
        <p:spPr>
          <a:xfrm>
            <a:off x="8779923" y="5448967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b026b8be?vcp=1&amp;pid=1c9d4405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041f4bb5f?vcp=1&amp;vis=1&amp;pid=db026b8b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正常工作的电取暖器,它的发热管热得发红，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而供电的电源线却不热，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这主要是因为(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041f4bb5f.bracket?vcp=1&amp;vis=1&amp;pid=db026b8be&amp;color=0,0,0&amp;vpa=1&amp;vtp=1&amp;vaab=1"/>
          <p:cNvSpPr/>
          <p:nvPr/>
        </p:nvSpPr>
        <p:spPr>
          <a:xfrm>
            <a:off x="29501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_2#041f4bb5f.choices?vcp=1&amp;vis=1&amp;pid=db026b8be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A.电源线散热比发热管快得多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.通过电源线的电流小于通过发热管的电流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.电源线的绝缘隔热性能好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.电源线的电阻远小于发热管的电阻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18_1#c2a958125?vcp=1&amp;vis=1&amp;pid=e437cb101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在额定电压下工作时，电流表的指针位置如图B24-4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则电流表的示数为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的额定功率为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18_1#c2a958125?vcp=1&amp;vis=1&amp;pid=e437cb10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231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19_1#52fced533?iti=39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960" y="1880870"/>
            <a:ext cx="577342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9_2#52fced533?iti=39&amp;vcp=1&amp;vis=1&amp;pid=52fced533&amp;color=0,0,0&amp;vtp=1&amp;vaab=1&amp;bbb=1"/>
          <p:cNvSpPr/>
          <p:nvPr/>
        </p:nvSpPr>
        <p:spPr>
          <a:xfrm>
            <a:off x="3310922" y="384668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20_1#fc6e07083?vcp=1&amp;vis=1&amp;pid=e437cb101&amp;color=0,0,0&amp;vtp=1&amp;vaab=1&amp;bbb=1"/>
              <p:cNvSpPr/>
              <p:nvPr/>
            </p:nvSpPr>
            <p:spPr>
              <a:xfrm>
                <a:off x="539496" y="4453173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②第1次实验中，小灯泡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不亮的原因可能是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③分析数据还发现，通过小灯泡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的电流与其两端的电压不成正比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原因可能是灯丝电阻随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的升高而增大。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120_1#fc6e07083?vcp=1&amp;vis=1&amp;pid=e437cb10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53173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0" r="-1831" b="-3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3780" y="1880870"/>
            <a:ext cx="3790950" cy="26098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22_1#6e48e60b0?vcp=1&amp;vis=1&amp;pid=52fced533&amp;color=0,0,0&amp;vtp=1&amp;vaab=1&amp;bt=1&amp;bbb=1"/>
          <p:cNvSpPr/>
          <p:nvPr/>
        </p:nvSpPr>
        <p:spPr>
          <a:xfrm>
            <a:off x="539496" y="585946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（4）本次实验所选用的滑动变阻器的规格是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（填字母代号）。</a:t>
            </a:r>
            <a:endParaRPr lang="en-US" altLang="zh-CN" sz="2800" dirty="0"/>
          </a:p>
        </p:txBody>
      </p:sp>
      <p:pic>
        <p:nvPicPr>
          <p:cNvPr id="3" name="QO_7_BD.123_1#52fced533?iti=40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1903317"/>
            <a:ext cx="863193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3_2#52fced533?iti=40&amp;vcp=1&amp;vis=1&amp;pid=52fced533&amp;color=0,0,0&amp;vtp=1&amp;vaab=1&amp;bbb=1"/>
          <p:cNvSpPr/>
          <p:nvPr/>
        </p:nvSpPr>
        <p:spPr>
          <a:xfrm>
            <a:off x="5436267" y="568791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124_1#6e48e60b0.choices?vcp=1&amp;vis=1&amp;pid=52fced533&amp;color=0,0,0&amp;vtp=1&amp;vaab=1&amp;bbb=1"/>
              <p:cNvSpPr/>
              <p:nvPr/>
            </p:nvSpPr>
            <p:spPr>
              <a:xfrm>
                <a:off x="539496" y="1210405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124_1#6e48e60b0.choices?vcp=1&amp;vis=1&amp;pid=52fced53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0405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14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5_1#f375f6bd4?vcp=1&amp;vis=1&amp;pid=52fced533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（1）连接如图B24-4甲所示的电路时，开关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应处于断开状态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应置于最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选填“左”或“右”）端。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5_1#f375f6bd4?vcp=1&amp;vis=1&amp;pid=52fced53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26_1#f375f6bd4.blank?vcp=1&amp;vis=1&amp;pid=52fced533&amp;color=0,0,0&amp;vpa=41&amp;vtp=1&amp;vaab=1"/>
          <p:cNvSpPr/>
          <p:nvPr/>
        </p:nvSpPr>
        <p:spPr>
          <a:xfrm>
            <a:off x="3979577" y="115066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pic>
        <p:nvPicPr>
          <p:cNvPr id="4" name="QO_7_BD.125_2#f375f6bd4?iti=41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1887773"/>
            <a:ext cx="863193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25_3#f375f6bd4?iti=41&amp;vcp=1&amp;vis=1&amp;pid=52fced533&amp;color=0,0,0&amp;vtp=1&amp;vaab=1&amp;bbb=1"/>
          <p:cNvSpPr/>
          <p:nvPr/>
        </p:nvSpPr>
        <p:spPr>
          <a:xfrm>
            <a:off x="5436267" y="567237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7_1#f5c333408?vcp=1&amp;vis=1&amp;pid=52fced533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不亮，电压表有示数且接近电源电压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电流表指针几乎不偏转，移动滑动变阻器的滑片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两表的示数均无变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化，则故障原因可能是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27_1#f5c333408?vcp=1&amp;vis=1&amp;pid=52fced53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82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28_1#f5c333408.blank?vcp=1&amp;vis=1&amp;pid=52fced533&amp;color=0,0,0&amp;vpa=42&amp;vtp=1&amp;vaab=1&amp;bbb=1"/>
              <p:cNvSpPr/>
              <p:nvPr/>
            </p:nvSpPr>
            <p:spPr>
              <a:xfrm>
                <a:off x="4105815" y="1925111"/>
                <a:ext cx="222726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8_AN.128_1#f5c333408.blank?vcp=1&amp;vis=1&amp;pid=52fced533&amp;color=0,0,0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815" y="1925111"/>
                <a:ext cx="2227263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24" t="-104" r="10" b="-5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27_2#f5c333408?iti=42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" y="2684145"/>
            <a:ext cx="6911340" cy="29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27_3#f5c333408?iti=42&amp;vcp=1&amp;vis=1&amp;pid=52fced533&amp;color=0,0,0&amp;vtp=1&amp;vaab=1&amp;bbb=1"/>
          <p:cNvSpPr/>
          <p:nvPr/>
        </p:nvSpPr>
        <p:spPr>
          <a:xfrm>
            <a:off x="3148363" y="537119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29_1#e437cb101?sp=1&amp;vcp=1&amp;vis=1&amp;pid=52fced533&amp;color=0,0,0&amp;vtp=1&amp;vaab=1&amp;bt=1&amp;bbb=1&amp;hb=1"/>
              <p:cNvSpPr/>
              <p:nvPr/>
            </p:nvSpPr>
            <p:spPr>
              <a:xfrm>
                <a:off x="539496" y="105406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，多次实验并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将数据和现象记录在下表中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。分析表中信息，回答下列问题：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29_1#e437cb101?sp=1&amp;vcp=1&amp;vis=1&amp;pid=52fced53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5406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0" name="QO_8_BD.129_2#e437cb101?colgroup=5,5,4,6,7&amp;vcp=1&amp;vis=1&amp;pid=52fced53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387441"/>
              <a:ext cx="11064240" cy="3410776"/>
            </p:xfrm>
            <a:graphic>
              <a:graphicData uri="http://schemas.openxmlformats.org/drawingml/2006/table">
                <a:tbl>
                  <a:tblPr/>
                  <a:tblGrid>
                    <a:gridCol w="19842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208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83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505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7249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灯泡的亮度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电功率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𝑃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较暗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很亮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0" name="QO_8_BD.129_2#e437cb101?colgroup=5,5,4,6,7&amp;vcp=1&amp;vis=1&amp;pid=52fced533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387441"/>
              <a:ext cx="11064240" cy="3410776"/>
            </p:xfrm>
            <a:graphic>
              <a:graphicData uri="http://schemas.openxmlformats.org/drawingml/2006/table">
                <a:tbl>
                  <a:tblPr/>
                  <a:tblGrid>
                    <a:gridCol w="1984248"/>
                    <a:gridCol w="2020824"/>
                    <a:gridCol w="1883664"/>
                    <a:gridCol w="2450592"/>
                    <a:gridCol w="2724912"/>
                  </a:tblGrid>
                  <a:tr h="5549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灯泡的亮度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较暗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正常亮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很亮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9_3#e437cb101?iti=43&amp;vcp=1&amp;vis=1&amp;pid=52fced53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645636"/>
            <a:ext cx="863193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9_4#e437cb101?iti=43&amp;vcp=1&amp;vis=1&amp;pid=52fced533&amp;color=0,0,0&amp;vtp=1&amp;vaab=1&amp;bbb=1"/>
          <p:cNvSpPr/>
          <p:nvPr/>
        </p:nvSpPr>
        <p:spPr>
          <a:xfrm>
            <a:off x="5436267" y="44302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130_1#c2a958125?vcp=1&amp;vis=1&amp;pid=e437cb101&amp;color=0,0,0&amp;vtp=1&amp;vaab=1&amp;bbb=1&amp;hb=1"/>
              <p:cNvSpPr/>
              <p:nvPr/>
            </p:nvSpPr>
            <p:spPr>
              <a:xfrm>
                <a:off x="539496" y="500529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在额定电压下工作时，电流表的指针位置如图B24-4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则电流表的示数为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130_1#c2a958125?vcp=1&amp;vis=1&amp;pid=e437cb10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05292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-231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131_1#c2a958125.blank?vcp=1&amp;vis=1&amp;pid=e437cb101&amp;color=0,0,0&amp;vpa=43&amp;vtp=1&amp;vaab=1&amp;bbb=1"/>
          <p:cNvSpPr/>
          <p:nvPr/>
        </p:nvSpPr>
        <p:spPr>
          <a:xfrm>
            <a:off x="3356515" y="560155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0.36</a:t>
            </a:r>
            <a:endParaRPr lang="en-US" altLang="zh-CN" sz="2800" dirty="0"/>
          </a:p>
        </p:txBody>
      </p:sp>
      <p:sp>
        <p:nvSpPr>
          <p:cNvPr id="6" name="QB_9_AN.132_1#c2a958125.blank?vcp=1&amp;vis=1&amp;pid=e437cb101&amp;color=0,0,0&amp;vpa=44&amp;vtp=1&amp;vaab=1&amp;bbb=1"/>
          <p:cNvSpPr/>
          <p:nvPr/>
        </p:nvSpPr>
        <p:spPr>
          <a:xfrm>
            <a:off x="8249189" y="5601557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33_1#fc6e07083?vcp=1&amp;vis=1&amp;pid=e437cb101&amp;color=0,0,0&amp;vtp=1&amp;vaab=1&amp;bt=1&amp;bbb=1"/>
              <p:cNvSpPr/>
              <p:nvPr/>
            </p:nvSpPr>
            <p:spPr>
              <a:xfrm>
                <a:off x="539496" y="3252184"/>
                <a:ext cx="1163478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②第1次实验中，小灯泡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不亮的原因可能是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③分析数据还发现，通过小灯泡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的电流与其两端的电压不成正比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原因可能是灯丝电阻随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的升高而增大。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133_1#fc6e07083?vcp=1&amp;vis=1&amp;pid=e437cb10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2184"/>
                <a:ext cx="11634788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1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AN.1_1#fc6e07083.blank?vcp=1&amp;vis=1&amp;pid=e437cb101&amp;color=0,0,0&amp;vpa=45&amp;vtp=1&amp;vaab=1&amp;bbb=1"/>
              <p:cNvSpPr/>
              <p:nvPr/>
            </p:nvSpPr>
            <p:spPr>
              <a:xfrm>
                <a:off x="7318914" y="3339306"/>
                <a:ext cx="400526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的实际功率太小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9_AN.1_1#fc6e07083.blank?vcp=1&amp;vis=1&amp;pid=e437cb101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8914" y="3339306"/>
                <a:ext cx="4005263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13" t="-116" r="6" b="-5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136_1#fc6e07083.blank?vcp=1&amp;vis=1&amp;pid=e437cb101&amp;color=0,0,0&amp;vpa=46&amp;vtp=1&amp;vaab=1&amp;bbb=1"/>
          <p:cNvSpPr/>
          <p:nvPr/>
        </p:nvSpPr>
        <p:spPr>
          <a:xfrm>
            <a:off x="4105815" y="44961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50" y="483870"/>
            <a:ext cx="4081780" cy="2809875"/>
          </a:xfrm>
          <a:prstGeom prst="rect">
            <a:avLst/>
          </a:prstGeom>
        </p:spPr>
      </p:pic>
      <p:sp>
        <p:nvSpPr>
          <p:cNvPr id="6" name="QB_9_AN.131_1#c2a958125.blank?vcp=1&amp;vis=1&amp;pid=e437cb101&amp;color=0,0,0&amp;vpa=43&amp;vtp=1&amp;vaab=1&amp;bbb=1"/>
          <p:cNvSpPr/>
          <p:nvPr/>
        </p:nvSpPr>
        <p:spPr>
          <a:xfrm>
            <a:off x="4000500" y="2239010"/>
            <a:ext cx="749300" cy="4914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0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0.36</a:t>
            </a:r>
          </a:p>
        </p:txBody>
      </p:sp>
      <p:sp>
        <p:nvSpPr>
          <p:cNvPr id="7" name="QB_9_AN.132_1#c2a958125.blank?vcp=1&amp;vis=1&amp;pid=e437cb101&amp;color=0,0,0&amp;vpa=44&amp;vtp=1&amp;vaab=1&amp;bbb=1"/>
          <p:cNvSpPr/>
          <p:nvPr/>
        </p:nvSpPr>
        <p:spPr>
          <a:xfrm>
            <a:off x="5784215" y="2239010"/>
            <a:ext cx="598170" cy="4914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0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0.9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7_1#6e48e60b0?vcp=1&amp;vis=1&amp;pid=52fced533&amp;color=0,0,0&amp;vtp=1&amp;vaab=1&amp;bt=1&amp;bbb=1"/>
          <p:cNvSpPr/>
          <p:nvPr/>
        </p:nvSpPr>
        <p:spPr>
          <a:xfrm>
            <a:off x="539496" y="6080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（4）本次实验所选用的滑动变阻器的规格是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（填字母代号）。</a:t>
            </a:r>
            <a:endParaRPr lang="en-US" altLang="zh-CN" sz="2800" dirty="0"/>
          </a:p>
        </p:txBody>
      </p:sp>
      <p:pic>
        <p:nvPicPr>
          <p:cNvPr id="4" name="QO_7_BD.137_2#6e48e60b0?iti=44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1294257"/>
            <a:ext cx="863193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37_3#6e48e60b0?iti=44&amp;vcp=1&amp;vis=1&amp;pid=52fced533&amp;color=0,0,0&amp;vtp=1&amp;vaab=1&amp;bbb=1"/>
          <p:cNvSpPr/>
          <p:nvPr/>
        </p:nvSpPr>
        <p:spPr>
          <a:xfrm>
            <a:off x="5436267" y="507885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137_4#6e48e60b0.choices?vcp=1&amp;vis=1&amp;pid=52fced533&amp;color=0,0,0&amp;vtp=1&amp;vaab=1&amp;bbb=1"/>
              <p:cNvSpPr/>
              <p:nvPr/>
            </p:nvSpPr>
            <p:spPr>
              <a:xfrm>
                <a:off x="539496" y="5715635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137_4#6e48e60b0.choices?vcp=1&amp;vis=1&amp;pid=52fced53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15635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r="3" b="-1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6e48e60b0?iti=45&amp;htil=22&amp;vcp=1&amp;vis=1&amp;pid=52fced53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6450" y="578485"/>
            <a:ext cx="484441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S.1_1#6e48e60b0?iti=45&amp;htil=22&amp;vcp=1&amp;vis=1&amp;pid=52fced533&amp;color=0,0,0&amp;vtp=1&amp;vaab=1&amp;bbb=1"/>
          <p:cNvSpPr/>
          <p:nvPr/>
        </p:nvSpPr>
        <p:spPr>
          <a:xfrm>
            <a:off x="9315450" y="2374265"/>
            <a:ext cx="1325245" cy="6737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6e48e60b0?htil=22&amp;vcp=1&amp;vis=1&amp;pid=52fced533&amp;color=0,0,0&amp;mp=1&amp;vtp=1&amp;vaab=1&amp;bt=1&amp;bbb=1&amp;hb=1"/>
              <p:cNvSpPr/>
              <p:nvPr/>
            </p:nvSpPr>
            <p:spPr>
              <a:xfrm>
                <a:off x="539496" y="1428654"/>
                <a:ext cx="6556248" cy="401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由表中第一组数据可知，当灯泡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时，通过灯泡的电流为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此时滑动变阻器两端的电压为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姆定律可得滑动变阻器接入电路的阻值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滑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，故选B。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6e48e60b0?htil=22&amp;vcp=1&amp;vis=1&amp;pid=52fced53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28654"/>
                <a:ext cx="6556248" cy="4013200"/>
              </a:xfrm>
              <a:prstGeom prst="rect">
                <a:avLst/>
              </a:prstGeom>
              <a:blipFill rotWithShape="1">
                <a:blip r:embed="rId4"/>
                <a:stretch>
                  <a:fillRect l="-6" t="-13" r="4" b="-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015" y="3198495"/>
            <a:ext cx="4398010" cy="29978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7_1#6e48e60b0?vcp=1&amp;vis=1&amp;pid=52fced533&amp;color=0,0,0&amp;vtp=1&amp;vaab=1&amp;bt=1&amp;bbb=1"/>
          <p:cNvSpPr/>
          <p:nvPr/>
        </p:nvSpPr>
        <p:spPr>
          <a:xfrm>
            <a:off x="539496" y="6080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）本次实验所选用的滑动变阻器的规格是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填字母代号）。</a:t>
            </a:r>
            <a:endParaRPr lang="en-US" altLang="zh-CN" sz="2800" dirty="0"/>
          </a:p>
        </p:txBody>
      </p:sp>
      <p:sp>
        <p:nvSpPr>
          <p:cNvPr id="3" name="QC_8_AN.138_1#6e48e60b0.blank?vcp=1&amp;vis=1&amp;pid=52fced533&amp;color=0,0,0&amp;vpa=47&amp;vtp=1&amp;vaab=1"/>
          <p:cNvSpPr/>
          <p:nvPr/>
        </p:nvSpPr>
        <p:spPr>
          <a:xfrm>
            <a:off x="7458614" y="5566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O_7_BD.137_2#6e48e60b0?iti=44&amp;vcp=1&amp;vis=1&amp;pid=52fced53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3080" y="1294257"/>
            <a:ext cx="863193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37_3#6e48e60b0?iti=44&amp;vcp=1&amp;vis=1&amp;pid=52fced533&amp;color=0,0,0&amp;vtp=1&amp;vaab=1&amp;bbb=1"/>
          <p:cNvSpPr/>
          <p:nvPr/>
        </p:nvSpPr>
        <p:spPr>
          <a:xfrm>
            <a:off x="5436267" y="507885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137_4#6e48e60b0.choices?vcp=1&amp;vis=1&amp;pid=52fced533&amp;color=0,0,0&amp;vtp=1&amp;vaab=1&amp;bbb=1"/>
              <p:cNvSpPr/>
              <p:nvPr/>
            </p:nvSpPr>
            <p:spPr>
              <a:xfrm>
                <a:off x="539496" y="5715635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137_4#6e48e60b0.choices?vcp=1&amp;vis=1&amp;pid=52fced53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15635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r="3" b="-14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aa180f4b.fixed?vcp=1&amp;pid=dc092dee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测量小灯泡的电功率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焦耳定律</a:t>
            </a:r>
            <a:endParaRPr lang="en-US" altLang="zh-CN" sz="4000" dirty="0"/>
          </a:p>
        </p:txBody>
      </p:sp>
      <p:sp>
        <p:nvSpPr>
          <p:cNvPr id="3" name="C_5_BD#9aa180f4b.fixed?vcp=1&amp;pid=dc092dee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4bdc93c4?vcp=1&amp;pid=20b8f46de&amp;color=68,178,231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4" name="QO_7_BD.140_3#65d4bbaf7?htil=23&amp;sp=1&amp;vcp=1&amp;vis=1&amp;pid=04bdc93c4&amp;color=0,0,0&amp;vtp=1&amp;vaab=1&amp;bt=1&amp;bbb=1&amp;hb=1"/>
          <p:cNvSpPr/>
          <p:nvPr/>
        </p:nvSpPr>
        <p:spPr>
          <a:xfrm>
            <a:off x="539995" y="126170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（2024·河南商丘·模拟）“探究电流通过导体产生的热量与哪些因素有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关”的实验装置如图B24-5所示。</a:t>
            </a:r>
            <a:endParaRPr lang="en-US" altLang="zh-CN" sz="2800" dirty="0"/>
          </a:p>
        </p:txBody>
      </p:sp>
      <p:pic>
        <p:nvPicPr>
          <p:cNvPr id="3" name="QO_7_BD.140_1#65d4bbaf7?iti=46&amp;htil=23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6868" y="2708154"/>
            <a:ext cx="4398264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40_2#65d4bbaf7?iti=46&amp;htil=23&amp;vcp=1&amp;vis=1&amp;pid=65d4bbaf7&amp;color=0,0,0&amp;vtp=1&amp;vaab=1&amp;bbb=1"/>
          <p:cNvSpPr/>
          <p:nvPr/>
        </p:nvSpPr>
        <p:spPr>
          <a:xfrm>
            <a:off x="5433219" y="5093722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1_1#1e0386cd0?htil=23&amp;vcp=1&amp;vis=1&amp;pid=65d4bbaf7&amp;color=0,0,0&amp;vtp=1&amp;vaab=1&amp;bbb=1&amp;hb=1"/>
              <p:cNvSpPr/>
              <p:nvPr/>
            </p:nvSpPr>
            <p:spPr>
              <a:xfrm>
                <a:off x="539496" y="385768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（1）在如图B24-5甲所示的装置中，两个容器中的电阻丝串联的目的是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使通过两个电阻丝的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相同。该装置可用来探究电流通过导体产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生的热量与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的关系；通电一段时间后，与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或“右”）侧容器相连的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形管中液面的高度差较大。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1_1#1e0386cd0?htil=23&amp;vcp=1&amp;vis=1&amp;pid=65d4bbaf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57688"/>
                <a:ext cx="1110996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3" t="-3" r="-111" b="-3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7_BD.148_1#65d4bbaf7?iti=50&amp;htil=23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304" y="554400"/>
            <a:ext cx="5047488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BD.148_2#65d4bbaf7?iti=50&amp;htil=23&amp;vcp=1&amp;vis=1&amp;pid=65d4bbaf7&amp;color=0,0,0&amp;vtp=1&amp;vaab=1&amp;bbb=1"/>
          <p:cNvSpPr/>
          <p:nvPr/>
        </p:nvSpPr>
        <p:spPr>
          <a:xfrm>
            <a:off x="5436267" y="3214288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3_1#1ca89e37c?htil=23&amp;vcp=1&amp;vis=1&amp;pid=65d4bbaf7&amp;color=0,0,0&amp;vtp=1&amp;vaab=1&amp;bbb=1&amp;hb=1&amp;htil=1"/>
              <p:cNvSpPr/>
              <p:nvPr/>
            </p:nvSpPr>
            <p:spPr>
              <a:xfrm>
                <a:off x="539496" y="1545304"/>
                <a:ext cx="5047488" cy="20460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形管中液面的高度差来反映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两容器内电阻丝放出热量的多少应用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的实验方法是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3_1#1ca89e37c?htil=23&amp;vcp=1&amp;vis=1&amp;pid=65d4bbaf7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5047488" cy="2046035"/>
              </a:xfrm>
              <a:prstGeom prst="rect">
                <a:avLst/>
              </a:prstGeom>
              <a:blipFill rotWithShape="1">
                <a:blip r:embed="rId2"/>
                <a:stretch>
                  <a:fillRect l="-8" t="-17" r="-1572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7_BD.148_1#65d4bbaf7?iti=56&amp;htil=23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348" y="1654785"/>
            <a:ext cx="4269983" cy="214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48_2#65d4bbaf7?iti=56&amp;htil=23&amp;vcp=1&amp;vis=1&amp;pid=65d4bbaf7&amp;color=0,0,0&amp;vtp=1&amp;vaab=1&amp;bbb=1"/>
          <p:cNvSpPr/>
          <p:nvPr/>
        </p:nvSpPr>
        <p:spPr>
          <a:xfrm>
            <a:off x="8749311" y="392451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5_1#a84cb6265?htil=23&amp;vcp=1&amp;vis=1&amp;pid=65d4bbaf7&amp;color=0,0,0&amp;mp=1&amp;vtp=1&amp;vaab=1&amp;bbb=1&amp;hb=1&amp;htil=1"/>
          <p:cNvSpPr/>
          <p:nvPr/>
        </p:nvSpPr>
        <p:spPr>
          <a:xfrm>
            <a:off x="539495" y="905225"/>
            <a:ext cx="5432551" cy="25328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（3）采用图B24-5乙所示的实验装置，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可以得出结论：在电阻和通电时间相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同时，电流越大，产生的热量越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选填“多”或“少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pic>
        <p:nvPicPr>
          <p:cNvPr id="5" name="QO_7_BD.148_1#65d4bbaf7?iti=57&amp;htil=23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7345" y="957580"/>
            <a:ext cx="5032375" cy="252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48_2#65d4bbaf7?iti=57&amp;htil=23&amp;vcp=1&amp;vis=1&amp;pid=65d4bbaf7&amp;color=0,0,0&amp;vtp=1&amp;vaab=1&amp;bbb=1"/>
          <p:cNvSpPr/>
          <p:nvPr/>
        </p:nvSpPr>
        <p:spPr>
          <a:xfrm>
            <a:off x="8557996" y="326316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46_1#04645829b?htil=23&amp;vcp=1&amp;vis=1&amp;pid=65d4bbaf7&amp;color=0,0,0&amp;vtp=1&amp;vaab=1&amp;bbb=1&amp;htil=1&amp;hb=1"/>
              <p:cNvSpPr/>
              <p:nvPr/>
            </p:nvSpPr>
            <p:spPr>
              <a:xfrm>
                <a:off x="539496" y="3438113"/>
                <a:ext cx="4324052" cy="136496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（4）图B24-5乙所示的装置中，电阻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的主要作用是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46_1#04645829b?htil=23&amp;vcp=1&amp;vis=1&amp;pid=65d4bbaf7&amp;color=0,0,0&amp;vtp=1&amp;vaab=1&amp;bbb=1&amp;htil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8113"/>
                <a:ext cx="4324052" cy="1364962"/>
              </a:xfrm>
              <a:prstGeom prst="rect">
                <a:avLst/>
              </a:prstGeom>
              <a:blipFill rotWithShape="1">
                <a:blip r:embed="rId3"/>
                <a:stretch>
                  <a:fillRect l="-9" t="-16" r="-3386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7_1#79d8f3f6f?htil=23&amp;vcp=1&amp;vis=1&amp;pid=65d4bbaf7&amp;color=0,0,0&amp;vtp=1&amp;vaab=1&amp;bbb=1&amp;hb=1&amp;htil=1"/>
              <p:cNvSpPr/>
              <p:nvPr/>
            </p:nvSpPr>
            <p:spPr>
              <a:xfrm>
                <a:off x="539496" y="585185"/>
                <a:ext cx="5898278" cy="322688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（5）若图B24-5乙所示的装置中电阻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发生了断路，保证通电时间相同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与断路前相比较，则左侧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面的高度差将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“变小”或“不变”）。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7_1#79d8f3f6f?htil=23&amp;vcp=1&amp;vis=1&amp;pid=65d4bbaf7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5185"/>
                <a:ext cx="5898278" cy="3226880"/>
              </a:xfrm>
              <a:prstGeom prst="rect">
                <a:avLst/>
              </a:prstGeom>
              <a:blipFill rotWithShape="1">
                <a:blip r:embed="rId2"/>
                <a:stretch>
                  <a:fillRect l="-6" t="-11" r="-48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8_1#65d4bbaf7?iti=59&amp;htil=23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7630" y="585470"/>
            <a:ext cx="5347335" cy="268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8_2#65d4bbaf7?iti=59&amp;htil=23&amp;vcp=1&amp;vis=1&amp;pid=65d4bbaf7&amp;color=0,0,0&amp;vtp=1&amp;vaab=1&amp;bbb=1"/>
          <p:cNvSpPr/>
          <p:nvPr/>
        </p:nvSpPr>
        <p:spPr>
          <a:xfrm>
            <a:off x="8298737" y="3245072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9_1#1e0386cd0?vcp=1&amp;vis=1&amp;pid=65d4bbaf7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（1）在如图B24-5甲所示的装置中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，两个容器中的电阻丝串联的目的是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使通过两个电阻丝的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相同。该装置可用来探究电流通过导体产生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的热量与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；通电一段时间后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右”）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侧容器相连的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形管中液面的高度差较大。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9_1#1e0386cd0?vcp=1&amp;vis=1&amp;pid=65d4bba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50_1#1e0386cd0.blank?vcp=1&amp;vis=1&amp;pid=65d4bbaf7&amp;color=0,0,0&amp;vpa=48&amp;vtp=1&amp;vaab=1&amp;bbb=1"/>
          <p:cNvSpPr/>
          <p:nvPr/>
        </p:nvSpPr>
        <p:spPr>
          <a:xfrm>
            <a:off x="3750215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</a:t>
            </a:r>
            <a:endParaRPr lang="en-US" altLang="zh-CN" sz="2800" dirty="0"/>
          </a:p>
        </p:txBody>
      </p:sp>
      <p:sp>
        <p:nvSpPr>
          <p:cNvPr id="4" name="QB_8_AN.151_1#1e0386cd0.blank?vcp=1&amp;vis=1&amp;pid=65d4bbaf7&amp;color=0,0,0&amp;vpa=49&amp;vtp=1&amp;vaab=1&amp;bbb=1"/>
          <p:cNvSpPr/>
          <p:nvPr/>
        </p:nvSpPr>
        <p:spPr>
          <a:xfrm>
            <a:off x="1972214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</a:t>
            </a:r>
            <a:endParaRPr lang="en-US" altLang="zh-CN" sz="2800" dirty="0"/>
          </a:p>
        </p:txBody>
      </p:sp>
      <p:sp>
        <p:nvSpPr>
          <p:cNvPr id="5" name="QB_8_AN.153_1#1e0386cd0.blank?vcp=1&amp;vis=1&amp;pid=65d4bbaf7&amp;color=0,0,0&amp;vpa=50&amp;vtp=1&amp;vaab=1"/>
          <p:cNvSpPr/>
          <p:nvPr/>
        </p:nvSpPr>
        <p:spPr>
          <a:xfrm>
            <a:off x="7661814" y="18193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pic>
        <p:nvPicPr>
          <p:cNvPr id="6" name="QO_7_BD.152_1#1e0386cd0?iti=51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5800" y="3103245"/>
            <a:ext cx="5696585" cy="286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52_2#1e0386cd0?iti=51&amp;vcp=1&amp;vis=1&amp;pid=65d4bbaf7&amp;color=0,0,0&amp;vtp=1&amp;vaab=1&amp;bbb=1"/>
          <p:cNvSpPr/>
          <p:nvPr/>
        </p:nvSpPr>
        <p:spPr>
          <a:xfrm>
            <a:off x="5431696" y="57303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4_1#1ca89e37c?vcp=1&amp;vis=1&amp;pid=65d4bbaf7&amp;color=0,0,0&amp;vtp=1&amp;vaab=1&amp;bt=1&amp;bbb=1&amp;hb=1"/>
              <p:cNvSpPr/>
              <p:nvPr/>
            </p:nvSpPr>
            <p:spPr>
              <a:xfrm>
                <a:off x="539496" y="103171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形管中液面的高度差来反映两容器内电阻丝放出热量的多少应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用的实验方法是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54_1#1ca89e37c?vcp=1&amp;vis=1&amp;pid=65d4bba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3171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58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55_1#1ca89e37c.blank?vcp=1&amp;vis=1&amp;pid=65d4bbaf7&amp;color=0,0,0&amp;vpa=51&amp;vtp=1&amp;vaab=1&amp;bbb=1"/>
          <p:cNvSpPr/>
          <p:nvPr/>
        </p:nvSpPr>
        <p:spPr>
          <a:xfrm>
            <a:off x="3039014" y="16279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转换法</a:t>
            </a:r>
            <a:endParaRPr lang="en-US" altLang="zh-CN" sz="2800" dirty="0"/>
          </a:p>
        </p:txBody>
      </p:sp>
      <p:pic>
        <p:nvPicPr>
          <p:cNvPr id="4" name="QO_7_BD.154_2#1ca89e37c?iti=52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6704" y="2365089"/>
            <a:ext cx="5495544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54_3#1ca89e37c?iti=52&amp;vcp=1&amp;vis=1&amp;pid=65d4bbaf7&amp;color=0,0,0&amp;vtp=1&amp;vaab=1&amp;bbb=1"/>
          <p:cNvSpPr/>
          <p:nvPr/>
        </p:nvSpPr>
        <p:spPr>
          <a:xfrm>
            <a:off x="5431695" y="525357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6_1#a84cb6265?vcp=1&amp;vis=1&amp;pid=65d4bbaf7&amp;color=0,0,0&amp;vtp=1&amp;vaab=1&amp;bt=1&amp;bbb=1&amp;hb=1"/>
          <p:cNvSpPr/>
          <p:nvPr/>
        </p:nvSpPr>
        <p:spPr>
          <a:xfrm>
            <a:off x="539496" y="965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（3）采用图B24-5乙所示的实验装置，可以得出结论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：在电阻和通电时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间相同时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，电流越大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，产生的热量越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选填“多”或“少”）。</a:t>
            </a:r>
            <a:endParaRPr lang="en-US" altLang="zh-CN" sz="2800" dirty="0"/>
          </a:p>
        </p:txBody>
      </p:sp>
      <p:sp>
        <p:nvSpPr>
          <p:cNvPr id="3" name="QB_8_AN.157_1#a84cb6265.blank?vcp=1&amp;vis=1&amp;pid=65d4bbaf7&amp;color=0,0,0&amp;vpa=52&amp;vtp=1&amp;vaab=1"/>
          <p:cNvSpPr/>
          <p:nvPr/>
        </p:nvSpPr>
        <p:spPr>
          <a:xfrm>
            <a:off x="6239415" y="156219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800" dirty="0"/>
          </a:p>
        </p:txBody>
      </p:sp>
      <p:pic>
        <p:nvPicPr>
          <p:cNvPr id="4" name="QO_7_BD.156_2#a84cb6265?iti=53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8688" y="2302859"/>
            <a:ext cx="5751576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56_3#a84cb6265?iti=53&amp;vcp=1&amp;vis=1&amp;pid=65d4bbaf7&amp;color=0,0,0&amp;vtp=1&amp;vaab=1&amp;bbb=1"/>
          <p:cNvSpPr/>
          <p:nvPr/>
        </p:nvSpPr>
        <p:spPr>
          <a:xfrm>
            <a:off x="5431695" y="53193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8_1#04645829b?vcp=1&amp;vis=1&amp;pid=65d4bbaf7&amp;color=0,0,0&amp;vtp=1&amp;vaab=1&amp;bt=1&amp;bbb=1&amp;hb=1"/>
              <p:cNvSpPr/>
              <p:nvPr/>
            </p:nvSpPr>
            <p:spPr>
              <a:xfrm>
                <a:off x="539496" y="97075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（4）图B24-5乙所示的装置中，电阻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的主要作用是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58_1#04645829b?vcp=1&amp;vis=1&amp;pid=65d4bba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075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110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59_1#04645829b.blank?vcp=1&amp;vis=1&amp;pid=65d4bbaf7&amp;color=0,0,0&amp;vpa=53&amp;vtp=1&amp;vaab=1&amp;bbb=1&amp;hb=1"/>
              <p:cNvSpPr/>
              <p:nvPr/>
            </p:nvSpPr>
            <p:spPr>
              <a:xfrm>
                <a:off x="539496" y="940276"/>
                <a:ext cx="11109960" cy="12070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的电流不相等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AN.159_1#04645829b.blank?vcp=1&amp;vis=1&amp;pid=65d4bbaf7&amp;color=0,0,0&amp;vpa=5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276"/>
                <a:ext cx="11109960" cy="1207072"/>
              </a:xfrm>
              <a:prstGeom prst="rect">
                <a:avLst/>
              </a:prstGeom>
              <a:blipFill rotWithShape="1">
                <a:blip r:embed="rId4"/>
                <a:stretch>
                  <a:fillRect l="-3" t="-39" r="3" b="-60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58_2#04645829b?iti=54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2299557"/>
            <a:ext cx="5815584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58_3#04645829b?iti=54&amp;vcp=1&amp;vis=1&amp;pid=65d4bbaf7&amp;color=0,0,0&amp;vtp=1&amp;vaab=1&amp;bbb=1"/>
          <p:cNvSpPr/>
          <p:nvPr/>
        </p:nvSpPr>
        <p:spPr>
          <a:xfrm>
            <a:off x="5427123" y="535263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0_1#79d8f3f6f?vcp=1&amp;vis=1&amp;pid=65d4bbaf7&amp;color=0,0,0&amp;vtp=1&amp;vaab=1&amp;bt=1&amp;bbb=1&amp;hb=1"/>
              <p:cNvSpPr/>
              <p:nvPr/>
            </p:nvSpPr>
            <p:spPr>
              <a:xfrm>
                <a:off x="539496" y="65757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（5）若图B24-5乙所示的装置中电阻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发生了断路，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保证通电时间相同，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与断路前相比较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，则左侧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U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形管中液面的高度差将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0_1#79d8f3f6f?vcp=1&amp;vis=1&amp;pid=65d4bba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757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3597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61_1#79d8f3f6f.blank?vcp=1&amp;vis=1&amp;pid=65d4bbaf7&amp;color=0,0,0&amp;vpa=54&amp;vtp=1&amp;vaab=1&amp;bbb=1"/>
          <p:cNvSpPr/>
          <p:nvPr/>
        </p:nvSpPr>
        <p:spPr>
          <a:xfrm>
            <a:off x="8247603" y="12747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/>
          </a:p>
        </p:txBody>
      </p:sp>
      <p:pic>
        <p:nvPicPr>
          <p:cNvPr id="4" name="QO_7_BD.160_2#79d8f3f6f?iti=55&amp;vcp=1&amp;vis=1&amp;pid=65d4bbaf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6120" y="2644362"/>
            <a:ext cx="5696712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0_3#79d8f3f6f?iti=55&amp;vcp=1&amp;vis=1&amp;pid=65d4bbaf7&amp;color=0,0,0&amp;vtp=1&amp;vaab=1&amp;bbb=1"/>
          <p:cNvSpPr/>
          <p:nvPr/>
        </p:nvSpPr>
        <p:spPr>
          <a:xfrm>
            <a:off x="5431695" y="563343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8733981c?vcp=1&amp;pid=9aa180f4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电流的热效应</a:t>
            </a:r>
            <a:endParaRPr lang="en-US" altLang="zh-CN" sz="3200" dirty="0"/>
          </a:p>
        </p:txBody>
      </p:sp>
      <p:sp>
        <p:nvSpPr>
          <p:cNvPr id="3" name="P_7#df2263078?vcp=1&amp;pid=48733981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电流通过导体时电能转化成内能的现象叫电流的热效应。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电流的热效应是一种普遍现象，只要用电器对电流有阻碍作用，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电流通过用电器时就会产生热量，即把电能转化为内能。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应用电流热效应的电器：电暖器、电饭煲、电热炉等。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防止电热的危害：输电导线选用电阻率小的材料，一些用电设备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装有散热片、风扇。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_1#d302381bd?vcp=1&amp;vis=1&amp;pid=48733981c&amp;color=0,0,0&amp;vtp=1&amp;vaab=1&amp;bt=1&amp;bbb=1&amp;hb=1"/>
          <p:cNvSpPr/>
          <p:nvPr/>
        </p:nvSpPr>
        <p:spPr>
          <a:xfrm>
            <a:off x="539496" y="12235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）下列家用电器中利用电流的热效应工作的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5_1#d302381bd.bracket?vcp=1&amp;vis=1&amp;pid=48733981c&amp;color=0,0,0&amp;vpa=2&amp;vtp=1&amp;vaab=1"/>
          <p:cNvSpPr/>
          <p:nvPr/>
        </p:nvSpPr>
        <p:spPr>
          <a:xfrm>
            <a:off x="1172115" y="18578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3_2#d302381bd.choices?vcp=1&amp;vis=1&amp;pid=48733981c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.电风扇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B.电视机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C.电饭锅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.吸油烟机</a:t>
            </a:r>
            <a:endParaRPr lang="en-US" altLang="zh-CN" sz="2800" dirty="0"/>
          </a:p>
        </p:txBody>
      </p:sp>
      <p:sp>
        <p:nvSpPr>
          <p:cNvPr id="5" name="QC_7_EX.1_1#d302381bd?vcp=1&amp;vis=1&amp;pid=48733981c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常见用电器中，电烙铁、电炉、电热毯、热水器、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电烤箱、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热得快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、电饭锅（煲）等都是利用电流的热效应工作的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。很容易误将微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波炉也当成是利用电流的热效应工作的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虽然它们也是用来加热食物的，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但不是利用电流的热效应工作的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42a64565?vcp=1&amp;pid=48733981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6_1#76670b2b5?vcp=1&amp;vis=1&amp;pid=242a64565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（2024·江苏盐城·中考）芯片体积小，元件密集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。当芯片中有电流通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过时，由于芯片元件有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不可避免地会产生热量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，这种现象称为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效应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。为了不影响芯片的性能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，通常让散热部件与芯片紧密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，来降低芯片的温度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的方式改变芯片内能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76670b2b5.blank?vcp=1&amp;vis=1&amp;pid=242a64565&amp;color=0,0,0&amp;vpa=3&amp;vtp=1&amp;vaab=1&amp;bbb=1"/>
          <p:cNvSpPr/>
          <p:nvPr/>
        </p:nvSpPr>
        <p:spPr>
          <a:xfrm>
            <a:off x="4105815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</a:t>
            </a:r>
            <a:endParaRPr lang="en-US" altLang="zh-CN" sz="2800" dirty="0"/>
          </a:p>
        </p:txBody>
      </p:sp>
      <p:sp>
        <p:nvSpPr>
          <p:cNvPr id="5" name="QB_8_AN.2_1#76670b2b5.blank?vcp=1&amp;vis=1&amp;pid=242a64565&amp;color=0,0,0&amp;vpa=4&amp;vtp=1&amp;vaab=1"/>
          <p:cNvSpPr/>
          <p:nvPr/>
        </p:nvSpPr>
        <p:spPr>
          <a:xfrm>
            <a:off x="1616614" y="25321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</a:t>
            </a:r>
            <a:endParaRPr lang="en-US" altLang="zh-CN" sz="2800" dirty="0"/>
          </a:p>
        </p:txBody>
      </p:sp>
      <p:sp>
        <p:nvSpPr>
          <p:cNvPr id="6" name="QB_8_AN.3_1#76670b2b5.blank?vcp=1&amp;vis=1&amp;pid=242a64565&amp;color=0,0,0&amp;vpa=5&amp;vtp=1&amp;vaab=1&amp;bbb=1"/>
          <p:cNvSpPr/>
          <p:nvPr/>
        </p:nvSpPr>
        <p:spPr>
          <a:xfrm>
            <a:off x="6239415" y="31589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热传递</a:t>
            </a:r>
            <a:endParaRPr lang="en-US" altLang="zh-CN" sz="2800" dirty="0"/>
          </a:p>
        </p:txBody>
      </p:sp>
      <p:sp>
        <p:nvSpPr>
          <p:cNvPr id="7" name="QC_8_BD.10_1#f9dbe6e79?vcp=1&amp;vis=1&amp;pid=242a64565&amp;color=0,0,0&amp;vtp=1&amp;vaab=1&amp;bbb=1"/>
          <p:cNvSpPr/>
          <p:nvPr/>
        </p:nvSpPr>
        <p:spPr>
          <a:xfrm>
            <a:off x="539496" y="38312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下列属于防止电流热效应产生危害的实例是(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8_AN.11_1#f9dbe6e79.bracket?vcp=1&amp;vis=1&amp;pid=242a64565&amp;color=0,0,0&amp;vpa=6&amp;vtp=1&amp;vaab=1"/>
          <p:cNvSpPr/>
          <p:nvPr/>
        </p:nvSpPr>
        <p:spPr>
          <a:xfrm>
            <a:off x="7839614" y="381791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8_BD.10_2#f9dbe6e79.choices?vcp=1&amp;vis=1&amp;pid=242a64565&amp;color=0,0,0&amp;vtp=1&amp;vaab=1&amp;bbb=1"/>
          <p:cNvSpPr/>
          <p:nvPr/>
        </p:nvSpPr>
        <p:spPr>
          <a:xfrm>
            <a:off x="539496" y="44607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.家里使用电热水壶烧水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.利用电视机后盖的小孔散热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C.家里使用电饭锅煮饭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.小佳妈妈使用电熨斗熨衣服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3096</Words>
  <Application>Microsoft Office PowerPoint</Application>
  <PresentationFormat>宽屏</PresentationFormat>
  <Paragraphs>622</Paragraphs>
  <Slides>69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13</cp:revision>
  <dcterms:created xsi:type="dcterms:W3CDTF">2024-12-11T12:50:00Z</dcterms:created>
  <dcterms:modified xsi:type="dcterms:W3CDTF">2025-07-24T03:06:14Z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05F60849038E4AE3846493AEE685E542_12</vt:lpwstr>
  </property>
  <property fmtid="{D5CDD505-2E9C-101B-9397-08002B2CF9AE}" pid="3" name="KSOProductBuildVer">
    <vt:lpwstr>2052-12.1.0.18912</vt:lpwstr>
  </property>
</Properties>
</file>