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2"/>
  </p:notesMasterIdLst>
  <p:sldIdLst>
    <p:sldId id="316" r:id="rId3"/>
    <p:sldId id="317" r:id="rId4"/>
    <p:sldId id="318" r:id="rId5"/>
    <p:sldId id="320" r:id="rId6"/>
    <p:sldId id="321" r:id="rId7"/>
    <p:sldId id="322" r:id="rId8"/>
    <p:sldId id="323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4" r:id="rId18"/>
    <p:sldId id="335" r:id="rId19"/>
    <p:sldId id="336" r:id="rId20"/>
    <p:sldId id="333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127"/>
        <p:guide pos="3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6970" y="1360170"/>
            <a:ext cx="68687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SEVEN</a:t>
            </a:r>
          </a:p>
        </p:txBody>
      </p:sp>
      <p:sp>
        <p:nvSpPr>
          <p:cNvPr id="32" name="矩形 31"/>
          <p:cNvSpPr/>
          <p:nvPr/>
        </p:nvSpPr>
        <p:spPr>
          <a:xfrm>
            <a:off x="716401" y="2845836"/>
            <a:ext cx="91740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1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语法精讲     </a:t>
            </a:r>
            <a:endParaRPr lang="en-US" altLang="zh-CN" sz="48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Section 7   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冠词</a:t>
            </a:r>
            <a:r>
              <a:rPr lang="zh-CN" altLang="en-US" sz="48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和数词</a:t>
            </a:r>
          </a:p>
          <a:p>
            <a:pPr algn="ctr"/>
            <a:endParaRPr lang="zh-CN" altLang="en-US" sz="4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2.1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基数词的构成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4.dozen, score, hundred, thousand, million, billion, trillion 前面加具体数字时，这些词仍然用单数形式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one 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hundred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two 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thousand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three 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million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*dozen, score, hundred, thousand, million, billion, trillion的复数形式+of表示不确定的数量，意为：许多、几百、几千等</a:t>
            </a:r>
          </a:p>
          <a:p>
            <a:pPr>
              <a:lnSpc>
                <a:spcPct val="150000"/>
              </a:lnSpc>
            </a:pP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hundreds of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books 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几百本书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5.当具体数字和名词结合，并活用为形容词性的复合词，复合词的数词和名词的写法都用原形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three-year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student         a 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ten-dollar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hat</a:t>
            </a:r>
            <a:r>
              <a:rPr lang="zh-CN" altLang="en-US" sz="2400"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2.2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序数词的构成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1.第1至第19，除了第1（first）、第2（second）第3（third）以外，其余均在基数词的后面加-th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fifth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eighth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ninth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twelfth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注意拼写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2.第20至第90中整几十的序数词是将基数词词尾的y改为ie，再加-th构成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twientieth         ninetieth 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3.hundred, thousand, million, billion, trillion的序数词均在其后加-th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hundredth      thousandth      millionth       billionth         trillionth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数词在句子中的用法</a:t>
            </a:r>
            <a:endParaRPr lang="en-US" altLang="zh-CN" sz="2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915" y="1610995"/>
            <a:ext cx="10016490" cy="48501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61715" y="1071245"/>
            <a:ext cx="106953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句法功能上</a:t>
            </a:r>
            <a:r>
              <a:rPr lang="zh-CN" altLang="en-US" sz="20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，基数词基本相当于名词，序数词基本相当于形容词</a:t>
            </a:r>
            <a:endParaRPr lang="en-US" altLang="zh-CN" sz="20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Sarah looked at _______finished painting with _______ satisfaction. 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/; a      B. a; the     C. the; /     D. the; a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。第一个空格应用定冠词表示特指，第二个空格“with satisfaction 表示满意地”是固定短语。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They are over 58,000 rocky objects in ______space,  above 900 of which could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fall down onto ______earth. 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the; the      B. /; the     C. the; /     D. a ; the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。本句意为“太空有超过58,000个岩质物体，其中大概有900个可能会掉到地球上。”第一个空格后接泛指“太空”的不可数名词space，不需要冠词修饰。第二个空格后接的是特指地球earth，必须填入定冠词。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It is reported that the floods have left about ______ people homeless.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two thousand    B. two-thousands    C. two thousands  D. two thousands of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。直接修饰可数名册的基数词通常不用复数形式，而thousands of前面不能有数词。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We are said to be living in ______ Information Age, ______ time of new discoveries and great changes.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an; the      B. /; the     C. /; a     D. the ; a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解析：选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。Information Age 前加定冠词是表示独特的“信息时代”，第二个空格表示的是泛指的“一个充满新发现和巨大变化的时代”。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典型例题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In the eighteenth and (nineteen) _______centuries, wealthy people travelled and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collected plants, historical objects and works of art.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解析：填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nineteenth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，根据空前的eighteenth 并结合语境可知，此处应填nineteen的序数词nineteenth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，注意不要拼写错误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In her _______she began to take up writing.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forties    B. over forties    C. fortieth    D. the fortieth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Although he talked half an hour, he couldn’t give us a good ______ of the reason why he did it.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A. idea      B. explanation    C. sense     D. understanding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Take the medicine _____ and you’ll be all right in one or two days.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one day twice          B. two times one day   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C. one day two times      D. twice a day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71065" y="1944370"/>
            <a:ext cx="572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488680" y="3022600"/>
            <a:ext cx="594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373755" y="4733290"/>
            <a:ext cx="704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As we all know, _______ knowledge comes from _______ practice.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the; the      B. a; a      C. the;/    D. / ; /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--- Why are you so upset about losing a pen?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  ---That was a _______pen!  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ten-dollars      B. tens-dollars   C. ten-dollar       D. tens-dollar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Sam has been appointed _____ manager of the engineering department to take _____ place of George.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/; /      B. the; /     C. the; the     D. /; the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86455" y="1986280"/>
            <a:ext cx="572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54655" y="3646805"/>
            <a:ext cx="594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85920" y="4681855"/>
            <a:ext cx="704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单项选择题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---What did you think of the house?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----I didn’t care for it at _____ first, but after _____ time I got to like it.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/ ; the      B the; a      C. the;/    D. / ; a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There is still ______ who said he was _____ to reach the top of the mountain besides these two people.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the third one; first        B. third one; the one  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a third one; the first       D. third; first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52875" y="2496185"/>
            <a:ext cx="594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74010" y="3601085"/>
            <a:ext cx="7042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课后练习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填空题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“I want (two dozen) ___________ apples” said the old lady.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 Of all __________ (the subject), I like history best because it gives us useful knowledge of things in the past.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92525" y="1972310"/>
            <a:ext cx="2585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two dozen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24380" y="2493010"/>
            <a:ext cx="2585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the subjects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  <p:bldP spid="7" grpId="0"/>
      <p:bldP spid="7" grpId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冠词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冠词的概念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1383030" y="1719580"/>
            <a:ext cx="2640330" cy="140652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/>
              <a:t>冠词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023360" y="2414270"/>
            <a:ext cx="2175510" cy="22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6198870" y="1704975"/>
            <a:ext cx="4351020" cy="142113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一种虚词</a:t>
            </a:r>
          </a:p>
          <a:p>
            <a:pPr algn="ctr"/>
            <a:r>
              <a:rPr lang="zh-CN" altLang="en-US" sz="2400"/>
              <a:t>不能独立使用</a:t>
            </a:r>
          </a:p>
          <a:p>
            <a:pPr algn="ctr"/>
            <a:r>
              <a:rPr lang="zh-CN" altLang="en-US" sz="2400"/>
              <a:t>帮助说明名词所指的人或事物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24705" y="1892300"/>
            <a:ext cx="972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概念</a:t>
            </a:r>
          </a:p>
        </p:txBody>
      </p:sp>
      <p:cxnSp>
        <p:nvCxnSpPr>
          <p:cNvPr id="13" name="肘形连接符 12"/>
          <p:cNvCxnSpPr>
            <a:stCxn id="2" idx="2"/>
            <a:endCxn id="14" idx="1"/>
          </p:cNvCxnSpPr>
          <p:nvPr/>
        </p:nvCxnSpPr>
        <p:spPr>
          <a:xfrm rot="5400000" flipV="1">
            <a:off x="3423285" y="2406015"/>
            <a:ext cx="632460" cy="207264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可选过程 13"/>
          <p:cNvSpPr/>
          <p:nvPr/>
        </p:nvSpPr>
        <p:spPr>
          <a:xfrm>
            <a:off x="4775835" y="3272790"/>
            <a:ext cx="2640965" cy="9715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400"/>
              <a:t>定冠词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</a:t>
            </a:r>
          </a:p>
        </p:txBody>
      </p:sp>
      <p:sp>
        <p:nvSpPr>
          <p:cNvPr id="17" name="流程图: 可选过程 16"/>
          <p:cNvSpPr/>
          <p:nvPr/>
        </p:nvSpPr>
        <p:spPr>
          <a:xfrm>
            <a:off x="4775835" y="4347845"/>
            <a:ext cx="2640965" cy="9715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不定冠词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a/an</a:t>
            </a:r>
            <a:endParaRPr lang="en-US" altLang="zh-CN"/>
          </a:p>
        </p:txBody>
      </p:sp>
      <p:sp>
        <p:nvSpPr>
          <p:cNvPr id="18" name="流程图: 可选过程 17"/>
          <p:cNvSpPr/>
          <p:nvPr/>
        </p:nvSpPr>
        <p:spPr>
          <a:xfrm>
            <a:off x="4775835" y="5422900"/>
            <a:ext cx="2640965" cy="9715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零冠词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/</a:t>
            </a:r>
            <a:endParaRPr lang="zh-CN" altLang="en-US" sz="2400"/>
          </a:p>
        </p:txBody>
      </p:sp>
      <p:cxnSp>
        <p:nvCxnSpPr>
          <p:cNvPr id="19" name="肘形连接符 18"/>
          <p:cNvCxnSpPr>
            <a:stCxn id="2" idx="2"/>
            <a:endCxn id="17" idx="1"/>
          </p:cNvCxnSpPr>
          <p:nvPr/>
        </p:nvCxnSpPr>
        <p:spPr>
          <a:xfrm rot="5400000" flipV="1">
            <a:off x="2885758" y="2943543"/>
            <a:ext cx="1707515" cy="207264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>
            <a:stCxn id="2" idx="2"/>
            <a:endCxn id="18" idx="1"/>
          </p:cNvCxnSpPr>
          <p:nvPr/>
        </p:nvCxnSpPr>
        <p:spPr>
          <a:xfrm rot="5400000" flipV="1">
            <a:off x="2348230" y="3481070"/>
            <a:ext cx="2782570" cy="207264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702435" y="4265295"/>
            <a:ext cx="957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分类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冠词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定冠词的用法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定冠词用于说话人和听话人心中都有了解的人或事物之前，表示特指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 bought a skirt yesterday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 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he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</a:t>
            </a:r>
            <a:r>
              <a:rPr lang="zh-CN" alt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skirt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is very beautiful. 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我昨天买了一条裙子，这条裙子非常漂亮。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表示世界上独一无二的事物，包括用于表示“被发明的事物”的单数名词前</a:t>
            </a:r>
          </a:p>
          <a:p>
            <a:pPr>
              <a:lnSpc>
                <a:spcPct val="150000"/>
              </a:lnSpc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 moon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（表示月亮“独一无二”）</a:t>
            </a:r>
            <a:endParaRPr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*若在此独一无二的事物之前使用不定冠词，则表示某种状态</a:t>
            </a:r>
          </a:p>
          <a:p>
            <a:pPr>
              <a:lnSpc>
                <a:spcPct val="150000"/>
              </a:lnSpc>
            </a:pP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 new moon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一轮新月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冠词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不定冠词的用法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不定冠词a/an和数词one同源，本意是“一个”，但不定冠词不强调数量。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如果要强调“一”这一数量，最好使用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one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1.泛指某一具体的人或事物 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Being able to afford a drink would be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comfort 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in those tough times.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在那些难熬的时光中，能买得起一杯饮料是一件令人感到欣慰的事情。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用于某些固定的词组中，整体记忆即可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once upon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time 从前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 hour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or two一两个小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</a:t>
            </a:r>
            <a:endParaRPr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long time很长时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间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 few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几个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 little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有一点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冠词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零冠词的用法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零冠词就是不使用冠词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1.表示泛指的不可数名词以及复数名词前，可使用零冠词 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Everyone needs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fresh air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每个人都需要新鲜空气。</a:t>
            </a:r>
          </a:p>
          <a:p>
            <a:pPr>
              <a:lnSpc>
                <a:spcPct val="150000"/>
              </a:lnSpc>
            </a:pP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Failure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 is the mother of success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失败是成功之母。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用于泛指时, 表示三餐、球类或棋类运动、学科的名词前，以及季节、年份、月份或星期、节假日的时间的名词前，可不用冠词。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 you have a rest after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lunch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你午饭后休息一会儿吗？</a:t>
            </a:r>
            <a:endParaRPr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Spring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is the best season of the year. 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一年之计在于春。</a:t>
            </a:r>
            <a:endParaRPr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冠词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零冠词的用法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 在某些固定词组习惯搭配中，名词前不用冠词。整体记忆即可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on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foot</a:t>
            </a:r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at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home</a:t>
            </a:r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at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night</a:t>
            </a:r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in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danger</a:t>
            </a:r>
            <a:r>
              <a:rPr lang="en-US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for </a:t>
            </a:r>
            <a:r>
              <a:rPr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example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highlight>
                  <a:srgbClr val="FFFF00"/>
                </a:highlight>
                <a:ea typeface="宋体" panose="02010600030101010101" pitchFamily="2" charset="-122"/>
              </a:rPr>
              <a:t>*特别注意某些介词连接相同或相对的名词而形成的固定词组</a:t>
            </a: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face to face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面对面地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hand in hand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手拉手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地</a:t>
            </a:r>
            <a:endParaRPr 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side by side 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并排地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</a:t>
            </a:r>
            <a:r>
              <a:rPr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step by step</a:t>
            </a:r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一步步地，逐步地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数词的概念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1383030" y="1719580"/>
            <a:ext cx="2640330" cy="140652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/>
              <a:t>数词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023360" y="2414270"/>
            <a:ext cx="2175510" cy="22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6198870" y="1704975"/>
            <a:ext cx="4351020" cy="142113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表示数目多少或顺序的词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24705" y="1892300"/>
            <a:ext cx="972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概念</a:t>
            </a:r>
          </a:p>
        </p:txBody>
      </p:sp>
      <p:cxnSp>
        <p:nvCxnSpPr>
          <p:cNvPr id="13" name="肘形连接符 12"/>
          <p:cNvCxnSpPr>
            <a:stCxn id="2" idx="2"/>
            <a:endCxn id="14" idx="1"/>
          </p:cNvCxnSpPr>
          <p:nvPr/>
        </p:nvCxnSpPr>
        <p:spPr>
          <a:xfrm rot="5400000" flipV="1">
            <a:off x="3217545" y="2611755"/>
            <a:ext cx="1043940" cy="207264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可选过程 13"/>
          <p:cNvSpPr/>
          <p:nvPr/>
        </p:nvSpPr>
        <p:spPr>
          <a:xfrm>
            <a:off x="4775835" y="3684270"/>
            <a:ext cx="3869690" cy="9715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400"/>
              <a:t>基数词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表示数目多少</a:t>
            </a:r>
          </a:p>
        </p:txBody>
      </p:sp>
      <p:sp>
        <p:nvSpPr>
          <p:cNvPr id="17" name="流程图: 可选过程 16"/>
          <p:cNvSpPr/>
          <p:nvPr/>
        </p:nvSpPr>
        <p:spPr>
          <a:xfrm>
            <a:off x="4775200" y="5213985"/>
            <a:ext cx="3869690" cy="9715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序数词</a:t>
            </a:r>
            <a:r>
              <a:rPr lang="en-US" altLang="zh-CN" sz="2400"/>
              <a:t> </a:t>
            </a:r>
            <a:r>
              <a:rPr lang="zh-CN" altLang="en-US" sz="2400">
                <a:sym typeface="+mn-ea"/>
              </a:rPr>
              <a:t>表示顺序次第</a:t>
            </a:r>
            <a:endParaRPr lang="en-US" altLang="zh-CN" sz="2400"/>
          </a:p>
        </p:txBody>
      </p:sp>
      <p:cxnSp>
        <p:nvCxnSpPr>
          <p:cNvPr id="19" name="肘形连接符 18"/>
          <p:cNvCxnSpPr>
            <a:stCxn id="2" idx="2"/>
            <a:endCxn id="17" idx="1"/>
          </p:cNvCxnSpPr>
          <p:nvPr/>
        </p:nvCxnSpPr>
        <p:spPr>
          <a:xfrm rot="5400000" flipV="1">
            <a:off x="2452370" y="3376930"/>
            <a:ext cx="2573655" cy="207200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665605" y="4588510"/>
            <a:ext cx="957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分类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47421" y="12018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490220" y="1248410"/>
            <a:ext cx="554355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8" name="图片 7" descr="屏幕截图 2024-09-06 1839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0190" y="1125855"/>
            <a:ext cx="8721725" cy="5781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4575" y="11176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数词的基本构成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83223"/>
            <a:ext cx="48120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数词</a:t>
            </a:r>
          </a:p>
        </p:txBody>
      </p:sp>
      <p:sp>
        <p:nvSpPr>
          <p:cNvPr id="10" name="Rounded Rectangle 88"/>
          <p:cNvSpPr/>
          <p:nvPr>
            <p:custDataLst>
              <p:tags r:id="rId2"/>
            </p:custDataLst>
          </p:nvPr>
        </p:nvSpPr>
        <p:spPr>
          <a:xfrm>
            <a:off x="561975" y="1311275"/>
            <a:ext cx="482600" cy="4495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393330" y="13112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2.1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2690" y="12077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cs typeface="+mn-ea"/>
                <a:sym typeface="+mn-lt"/>
              </a:rPr>
              <a:t>基数词的构成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3085" y="1076960"/>
            <a:ext cx="552704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6590" y="1815465"/>
            <a:ext cx="10695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sz="2400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1-12</a:t>
            </a: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单独记忆；13-19词尾为后缀</a:t>
            </a:r>
            <a:r>
              <a:rPr lang="en-US" sz="2400" b="1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-teen</a:t>
            </a:r>
            <a:r>
              <a:rPr lang="zh-CN" altLang="en-US" sz="2400"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2.20-90整十词尾为后缀-ty</a:t>
            </a: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21-99（除整十词外）在十位数和个位数之间加连字符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thirty                    sixty                     forty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（注意拼写）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twenty-one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fifty-eight            ninety-nine</a:t>
            </a:r>
            <a:endParaRPr lang="zh-CN" altLang="en-US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3.101-999 先说几百，再加and，再加末尾两位数（或末位数）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two hundred and sixty-eight      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4" grpId="0" bldLvl="0" animBg="1"/>
      <p:bldP spid="5" grpId="0" bldLvl="0" animBg="1"/>
      <p:bldP spid="10" grpId="0" bldLvl="0" animBg="1"/>
      <p:bldP spid="29" grpId="0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0f1d5f3-9e5f-4af9-85d4-c4fbc6215ce3"/>
  <p:tag name="COMMONDATA" val="eyJoZGlkIjoiNGI0MWEzMWIwMDkzNDU5MWMzMDA0MWRhYWEyZDAy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911</Words>
  <Application>Microsoft Office PowerPoint</Application>
  <PresentationFormat>自定义</PresentationFormat>
  <Paragraphs>167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68</cp:revision>
  <dcterms:created xsi:type="dcterms:W3CDTF">2023-11-08T11:26:00Z</dcterms:created>
  <dcterms:modified xsi:type="dcterms:W3CDTF">2024-09-20T09:24:11Z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2052-11.1.0.12165</vt:lpwstr>
  </property>
</Properties>
</file>