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tags/tag8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384" r:id="rId21"/>
    <p:sldId id="275" r:id="rId22"/>
    <p:sldId id="276" r:id="rId23"/>
    <p:sldId id="277" r:id="rId24"/>
    <p:sldId id="279" r:id="rId25"/>
    <p:sldId id="280" r:id="rId26"/>
    <p:sldId id="278" r:id="rId27"/>
    <p:sldId id="379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300" r:id="rId44"/>
    <p:sldId id="302" r:id="rId45"/>
    <p:sldId id="303" r:id="rId46"/>
    <p:sldId id="304" r:id="rId47"/>
    <p:sldId id="305" r:id="rId48"/>
    <p:sldId id="38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86" r:id="rId64"/>
    <p:sldId id="387" r:id="rId65"/>
    <p:sldId id="388" r:id="rId66"/>
    <p:sldId id="320" r:id="rId67"/>
    <p:sldId id="325" r:id="rId68"/>
    <p:sldId id="326" r:id="rId69"/>
    <p:sldId id="327" r:id="rId70"/>
    <p:sldId id="328" r:id="rId71"/>
    <p:sldId id="329" r:id="rId72"/>
    <p:sldId id="330" r:id="rId73"/>
    <p:sldId id="331" r:id="rId74"/>
    <p:sldId id="332" r:id="rId75"/>
    <p:sldId id="333" r:id="rId76"/>
    <p:sldId id="334" r:id="rId77"/>
    <p:sldId id="335" r:id="rId78"/>
    <p:sldId id="336" r:id="rId79"/>
    <p:sldId id="337" r:id="rId80"/>
    <p:sldId id="338" r:id="rId81"/>
    <p:sldId id="339" r:id="rId82"/>
    <p:sldId id="340" r:id="rId83"/>
    <p:sldId id="341" r:id="rId84"/>
    <p:sldId id="342" r:id="rId85"/>
    <p:sldId id="343" r:id="rId86"/>
    <p:sldId id="344" r:id="rId87"/>
    <p:sldId id="345" r:id="rId88"/>
    <p:sldId id="346" r:id="rId89"/>
    <p:sldId id="347" r:id="rId90"/>
    <p:sldId id="348" r:id="rId91"/>
    <p:sldId id="349" r:id="rId92"/>
    <p:sldId id="350" r:id="rId93"/>
    <p:sldId id="351" r:id="rId94"/>
    <p:sldId id="352" r:id="rId95"/>
    <p:sldId id="353" r:id="rId96"/>
    <p:sldId id="354" r:id="rId97"/>
    <p:sldId id="355" r:id="rId98"/>
    <p:sldId id="356" r:id="rId99"/>
    <p:sldId id="357" r:id="rId100"/>
    <p:sldId id="358" r:id="rId101"/>
    <p:sldId id="359" r:id="rId102"/>
    <p:sldId id="360" r:id="rId103"/>
    <p:sldId id="361" r:id="rId104"/>
    <p:sldId id="362" r:id="rId105"/>
    <p:sldId id="381" r:id="rId106"/>
    <p:sldId id="365" r:id="rId107"/>
    <p:sldId id="367" r:id="rId108"/>
    <p:sldId id="368" r:id="rId109"/>
    <p:sldId id="370" r:id="rId110"/>
    <p:sldId id="371" r:id="rId111"/>
    <p:sldId id="373" r:id="rId112"/>
    <p:sldId id="376" r:id="rId113"/>
    <p:sldId id="383" r:id="rId1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viewProps" Target="view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theme" Target="theme/theme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108</a:t>
            </a:fld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110</a:t>
            </a:fld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5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3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5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3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5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3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5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3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16b03d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F20A62A-C557-42CF-A3F0-5D762280A66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浮力 阿基米德原理 物体的浮沉条件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16b03d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BECC75E-7AD0-46A2-B537-01F112D795B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c5f5e7a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2ba978d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8f58377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2abe4f1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c5f5e7a3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82ba978d5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68f58377b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12abe4f1d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浮力 阿基米德原理 物体的浮沉条件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16b03d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C35C746-BE26-4BF2-8B8F-E43085CD1C2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c5f5e7a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2ba978d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8f58377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2abe4f1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c5f5e7a3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82ba978d5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68f58377b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12abe4f1d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浮力 阿基米德原理 物体的浮沉条件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5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2AB8ACE-8AAC-D826-0B3B-BDE6DF60231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9FFFDBB-15C9-4502-8467-22C4DC57D58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542F1FA-08D8-49EF-91AC-0E561A4AB52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c5f5e7a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2ba978d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8f58377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2abe4f1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c5f5e7a3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82ba978d5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68f58377b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12abe4f1d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B9BF2D4-62D7-4151-9635-DADEE082ED8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c5f5e7a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2ba978d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8f58377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2abe4f1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c5f5e7a3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82ba978d5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68f58377b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12abe4f1d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3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33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13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3.xml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image" Target="../media/image54.jpeg"/><Relationship Id="rId7" Type="http://schemas.openxmlformats.org/officeDocument/2006/relationships/image" Target="../media/image151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0.png"/><Relationship Id="rId5" Type="http://schemas.openxmlformats.org/officeDocument/2006/relationships/image" Target="../media/image149.png"/><Relationship Id="rId4" Type="http://schemas.openxmlformats.org/officeDocument/2006/relationships/image" Target="../media/image148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5.png"/><Relationship Id="rId5" Type="http://schemas.openxmlformats.org/officeDocument/2006/relationships/image" Target="../media/image154.png"/><Relationship Id="rId4" Type="http://schemas.openxmlformats.org/officeDocument/2006/relationships/image" Target="../media/image153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7.png"/><Relationship Id="rId4" Type="http://schemas.openxmlformats.org/officeDocument/2006/relationships/image" Target="../media/image15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162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1.png"/><Relationship Id="rId5" Type="http://schemas.openxmlformats.org/officeDocument/2006/relationships/image" Target="../media/image160.png"/><Relationship Id="rId4" Type="http://schemas.openxmlformats.org/officeDocument/2006/relationships/image" Target="../media/image159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5.png"/><Relationship Id="rId5" Type="http://schemas.openxmlformats.org/officeDocument/2006/relationships/image" Target="../media/image164.png"/><Relationship Id="rId4" Type="http://schemas.openxmlformats.org/officeDocument/2006/relationships/image" Target="../media/image163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7.png"/><Relationship Id="rId4" Type="http://schemas.openxmlformats.org/officeDocument/2006/relationships/image" Target="../media/image166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6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19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19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1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0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35.jpe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34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79.xml"/><Relationship Id="rId5" Type="http://schemas.openxmlformats.org/officeDocument/2006/relationships/tags" Target="../tags/tag5.xml"/><Relationship Id="rId15" Type="http://schemas.openxmlformats.org/officeDocument/2006/relationships/image" Target="../media/image103.png"/><Relationship Id="rId10" Type="http://schemas.openxmlformats.org/officeDocument/2006/relationships/slideLayout" Target="../slideLayouts/slideLayout13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80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0.jpeg"/><Relationship Id="rId4" Type="http://schemas.openxmlformats.org/officeDocument/2006/relationships/image" Target="../media/image112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6.png"/><Relationship Id="rId4" Type="http://schemas.openxmlformats.org/officeDocument/2006/relationships/image" Target="../media/image4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9.png"/><Relationship Id="rId5" Type="http://schemas.openxmlformats.org/officeDocument/2006/relationships/image" Target="../media/image118.png"/><Relationship Id="rId4" Type="http://schemas.openxmlformats.org/officeDocument/2006/relationships/image" Target="../media/image41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9.png"/><Relationship Id="rId5" Type="http://schemas.openxmlformats.org/officeDocument/2006/relationships/image" Target="../media/image121.png"/><Relationship Id="rId4" Type="http://schemas.openxmlformats.org/officeDocument/2006/relationships/image" Target="../media/image41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1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9.png"/><Relationship Id="rId4" Type="http://schemas.openxmlformats.org/officeDocument/2006/relationships/image" Target="../media/image41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1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41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1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55853525f?iti=2&amp;htil=2&amp;vcp=1&amp;vis=1&amp;pid=fae05ae7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4509" y="2574208"/>
            <a:ext cx="3575304" cy="18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55853525f?iti=2&amp;htil=2&amp;vcp=1&amp;vis=1&amp;pid=fae05ae74&amp;color=0,0,0&amp;vtp=1&amp;vaab=1&amp;bbb=1"/>
          <p:cNvSpPr/>
          <p:nvPr/>
        </p:nvSpPr>
        <p:spPr>
          <a:xfrm>
            <a:off x="9154253" y="4557440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</a:t>
            </a:r>
            <a:endParaRPr lang="en-US" altLang="zh-CN" sz="2800" dirty="0"/>
          </a:p>
        </p:txBody>
      </p:sp>
      <p:sp>
        <p:nvSpPr>
          <p:cNvPr id="5" name="QC_7_EX.2_1#55853525f?vcp=1&amp;vis=1&amp;pid=fae05ae74&amp;color=0,0,0&amp;vtp=1&amp;vaab=1&amp;bbb=1&amp;hb=1&amp;hs=1"/>
          <p:cNvSpPr/>
          <p:nvPr/>
        </p:nvSpPr>
        <p:spPr>
          <a:xfrm>
            <a:off x="285999" y="62593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浸在液体中的物体并非必然受到浮力。浮力产生的原因是液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体对物体有向上和向下的压力差，在空间站内，液体处于完全失重状态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此时液体对浸在其中的物体没有压力，也就不会产生浮力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grpSp>
        <p:nvGrpSpPr>
          <p:cNvPr id="8" name="组合 7"/>
          <p:cNvGrpSpPr/>
          <p:nvPr/>
        </p:nvGrpSpPr>
        <p:grpSpPr>
          <a:xfrm>
            <a:off x="403694" y="2555920"/>
            <a:ext cx="11112510" cy="3752279"/>
            <a:chOff x="403694" y="2555920"/>
            <a:chExt cx="11112510" cy="3752279"/>
          </a:xfrm>
        </p:grpSpPr>
        <p:sp>
          <p:nvSpPr>
            <p:cNvPr id="4" name="QC_7_AS.1_1#55853525f?htil=2&amp;vcp=1&amp;vis=1&amp;pid=fae05ae74&amp;color=0,0,0&amp;vtp=1&amp;vaab=1&amp;bt=1&amp;bbb=1&amp;hb=1&amp;hs=1"/>
            <p:cNvSpPr/>
            <p:nvPr/>
          </p:nvSpPr>
          <p:spPr>
            <a:xfrm>
              <a:off x="403694" y="2555920"/>
              <a:ext cx="7406640" cy="314445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5100"/>
                </a:lnSpc>
              </a:pPr>
              <a:r>
                <a:rPr lang="en-US" altLang="zh-CN" sz="28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【</a:t>
              </a:r>
              <a:r>
                <a:rPr lang="en-US" altLang="zh-CN" sz="2800" b="1" i="0" dirty="0" err="1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解析】</a:t>
              </a: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质量不随空间位置变化而变化，选项A</a:t>
              </a:r>
              <a:endPara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endParaRPr>
            </a:p>
            <a:p>
              <a:pPr latinLnBrk="1">
                <a:lnSpc>
                  <a:spcPts val="5100"/>
                </a:lnSpc>
              </a:pP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错误；在空间站内物体处于完全失重状态，因</a:t>
              </a:r>
              <a:endPara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endParaRPr>
            </a:p>
            <a:p>
              <a:pPr latinLnBrk="1">
                <a:lnSpc>
                  <a:spcPts val="5100"/>
                </a:lnSpc>
              </a:pP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重力而产生的相关现象（如浮力、液体压强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、</a:t>
              </a:r>
            </a:p>
            <a:p>
              <a:pPr latinLnBrk="1">
                <a:lnSpc>
                  <a:spcPts val="5100"/>
                </a:lnSpc>
              </a:pP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物体对水平支持面的压力等）将消失，与重力</a:t>
              </a:r>
              <a:endPara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endParaRPr>
            </a:p>
            <a:p>
              <a:pPr latinLnBrk="1">
                <a:lnSpc>
                  <a:spcPts val="4900"/>
                </a:lnSpc>
              </a:pP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相关的活动（如做引体向上、用密度计测量液</a:t>
              </a:r>
              <a:endParaRPr lang="en-US" altLang="zh-CN" sz="2800" dirty="0"/>
            </a:p>
          </p:txBody>
        </p:sp>
        <p:sp>
          <p:nvSpPr>
            <p:cNvPr id="6" name="QC_7_AS.1_1#55853525f?htil=2&amp;vcp=1&amp;vis=1&amp;pid=fae05ae74&amp;color=0,0,0&amp;vtp=1&amp;vaab=1&amp;bt=1&amp;bbb=1&amp;hb=1&amp;hs=1"/>
            <p:cNvSpPr/>
            <p:nvPr/>
          </p:nvSpPr>
          <p:spPr>
            <a:xfrm>
              <a:off x="404193" y="5754542"/>
              <a:ext cx="11112011" cy="55365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latinLnBrk="1">
                <a:lnSpc>
                  <a:spcPts val="4900"/>
                </a:lnSpc>
              </a:pPr>
              <a:r>
                <a: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体密度等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）将失效，选项B正确，选项C、</a:t>
              </a:r>
              <a:r>
                <a: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D错误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。</a:t>
              </a:r>
              <a:endParaRPr lang="en-US" altLang="zh-CN" sz="2800" dirty="0"/>
            </a:p>
          </p:txBody>
        </p:sp>
      </p:grpSp>
      <p:sp>
        <p:nvSpPr>
          <p:cNvPr id="7" name="QC_7_AN.10_1#55853525f.bracket?vcp=1&amp;vis=1&amp;pid=fae05ae74&amp;color=0,0,0&amp;vpa=7&amp;vtp=1&amp;vaab=1"/>
          <p:cNvSpPr/>
          <p:nvPr/>
        </p:nvSpPr>
        <p:spPr>
          <a:xfrm>
            <a:off x="8906603" y="5754542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93_1#a0f72ff85?vcp=1&amp;vis=1&amp;pid=d7507cede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（2）理论探究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：建立模型——选取浸没在液体中的长方体进行研究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B11-12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所示；</a:t>
            </a:r>
            <a:endParaRPr lang="en-US" altLang="zh-CN" sz="2800" dirty="0"/>
          </a:p>
        </p:txBody>
      </p:sp>
      <p:pic>
        <p:nvPicPr>
          <p:cNvPr id="3" name="QO_8_BD.193_2#a0f72ff85?iti=66&amp;htil=36&amp;vcp=1&amp;vis=1&amp;pid=d7507ced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11212" y="2147731"/>
            <a:ext cx="1636776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193_3#a0f72ff85?iti=66&amp;htil=36&amp;vcp=1&amp;vis=1&amp;pid=d7507cede&amp;color=0,0,0&amp;vtp=1&amp;vaab=1&amp;bbb=1"/>
          <p:cNvSpPr/>
          <p:nvPr/>
        </p:nvSpPr>
        <p:spPr>
          <a:xfrm>
            <a:off x="9484523" y="5273963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图B11-12</a:t>
            </a:r>
            <a:endParaRPr lang="en-US" altLang="zh-CN" sz="2800" dirty="0"/>
          </a:p>
        </p:txBody>
      </p:sp>
      <p:sp>
        <p:nvSpPr>
          <p:cNvPr id="5" name="QO_8_BD.193_4#a0f72ff85?htil=36&amp;vcp=1&amp;vis=1&amp;pid=d7507cede&amp;color=0,0,0&amp;vtp=1&amp;vaab=1&amp;bbb=1&amp;hb=1"/>
          <p:cNvSpPr/>
          <p:nvPr/>
        </p:nvSpPr>
        <p:spPr>
          <a:xfrm>
            <a:off x="539496" y="2478132"/>
            <a:ext cx="85313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第二步：理论推导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——利用浮力产生的原因推导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阿基米德原理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。请写出推导过程。（提示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：推导过程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中所用物理量需要设定可在图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B11-12中标出）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AS.1_1#a0f72ff85?iti=67&amp;htil=37&amp;vcp=1&amp;vis=1&amp;pid=d7507ced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72291" y="581831"/>
            <a:ext cx="2199012" cy="2595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AS.1_1#a0f72ff85?iti=67&amp;htil=37&amp;vcp=1&amp;vis=1&amp;pid=d7507cede&amp;color=0,0,0&amp;vtp=1&amp;vaab=1&amp;bbb=1"/>
          <p:cNvSpPr/>
          <p:nvPr/>
        </p:nvSpPr>
        <p:spPr>
          <a:xfrm>
            <a:off x="9437820" y="3293092"/>
            <a:ext cx="1667954" cy="5253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答图B11-2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S.1_1#a0f72ff85?htil=37&amp;vcp=1&amp;vis=1&amp;pid=d7507cede&amp;color=0,0,0&amp;vtp=1&amp;vaab=1&amp;bt=1&amp;bbb=1&amp;hb=1&amp;hs=1"/>
              <p:cNvSpPr/>
              <p:nvPr/>
            </p:nvSpPr>
            <p:spPr>
              <a:xfrm>
                <a:off x="539496" y="554400"/>
                <a:ext cx="8449056" cy="1709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设长方体的底面积为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，液体密度为</a:t>
                </a:r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，长方体上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、下表面所处的深度及受力情况如答图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B11-2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S.1_1#a0f72ff85?htil=37&amp;vcp=1&amp;vis=1&amp;pid=d7507ced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449056" cy="1709357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2" b="-3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S.1_1#a0f72ff85?htil=37&amp;vcp=1&amp;vis=1&amp;pid=d7507cede&amp;color=0,0,0&amp;vtp=1&amp;vaab=1&amp;bbb=1&amp;hb=1&amp;hs=1"/>
              <p:cNvSpPr/>
              <p:nvPr/>
            </p:nvSpPr>
            <p:spPr>
              <a:xfrm>
                <a:off x="539496" y="2334684"/>
                <a:ext cx="8449056" cy="1709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由于同种液体中，深度越深，液体的压强越大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，长方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体的上下面表面积相同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，液体对长方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体向上的压力大于液体对它向下的压力，两者之差即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S.1_1#a0f72ff85?htil=37&amp;vcp=1&amp;vis=1&amp;pid=d7507ced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34684"/>
                <a:ext cx="8449056" cy="1709357"/>
              </a:xfrm>
              <a:prstGeom prst="rect">
                <a:avLst/>
              </a:prstGeom>
              <a:blipFill rotWithShape="1">
                <a:blip r:embed="rId5"/>
                <a:stretch>
                  <a:fillRect l="-5" t="-25" r="2" b="-32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8_AN.2_1#a0f72ff85?vcp=1&amp;vis=1&amp;pid=d7507cede&amp;color=0,0,0&amp;vtp=1&amp;vaab=1&amp;bbb=1&amp;hs=1"/>
          <p:cNvSpPr/>
          <p:nvPr/>
        </p:nvSpPr>
        <p:spPr>
          <a:xfrm>
            <a:off x="539496" y="5845345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见解析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AS.1_1#a0f72ff85?htil=37&amp;vcp=1&amp;vis=1&amp;pid=d7507cede&amp;color=0,0,0&amp;vtp=1&amp;vaab=1&amp;bbb=1&amp;hb=1&amp;hs=1"/>
              <p:cNvSpPr/>
              <p:nvPr/>
            </p:nvSpPr>
            <p:spPr>
              <a:xfrm>
                <a:off x="539995" y="4088427"/>
                <a:ext cx="11112011" cy="17653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为浮力大小，则有</a:t>
                </a: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AS.1_1#a0f72ff85?htil=37&amp;vcp=1&amp;vis=1&amp;pid=d7507ced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088427"/>
                <a:ext cx="11112011" cy="1765300"/>
              </a:xfrm>
              <a:prstGeom prst="rect">
                <a:avLst/>
              </a:prstGeom>
              <a:blipFill rotWithShape="1">
                <a:blip r:embed="rId6"/>
                <a:stretch>
                  <a:fillRect l="-2" t="-17" r="4" b="-3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96_1#6404c4415?vcp=1&amp;vis=1&amp;pid=d7507cede&amp;color=0,0,0&amp;mp=1&amp;vtp=1&amp;vaab=1&amp;bt=1&amp;bbb=1&amp;hb=1"/>
              <p:cNvSpPr/>
              <p:nvPr/>
            </p:nvSpPr>
            <p:spPr>
              <a:xfrm>
                <a:off x="539496" y="1199642"/>
                <a:ext cx="11109960" cy="279889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（3）原理应用：水平桌面上有一个底面积为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的柱形平底薄壁容器，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其内装质量为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的液体；现将一个底面积为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的金属圆柱体放入液体中，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圆柱体静止后直立在容器底且未完全浸没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与容器底接触但不密合），</a:t>
                </a:r>
              </a:p>
              <a:p>
                <a:pPr latinLnBrk="1">
                  <a:lnSpc>
                    <a:spcPts val="7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整个过程液体未溢出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；金属圆柱体静止时所受浮力为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4500" b="0" i="0" u="sng" kern="0" spc="-99900" dirty="0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196_1#6404c4415?vcp=1&amp;vis=1&amp;pid=d7507cede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99642"/>
                <a:ext cx="11109960" cy="2798890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2729" b="-5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98_1#6404c4415.blank?vcp=1&amp;vis=1&amp;pid=d7507cede&amp;color=0,0,0&amp;mp=1&amp;vpa=62&amp;vtp=1&amp;vaab=1&amp;bbb=1&amp;rh=51.88504"/>
              <p:cNvSpPr/>
              <p:nvPr/>
            </p:nvSpPr>
            <p:spPr>
              <a:xfrm>
                <a:off x="9574023" y="3265868"/>
                <a:ext cx="1489647" cy="65049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198_1#6404c4415.blank?vcp=1&amp;vis=1&amp;pid=d7507cede&amp;color=0,0,0&amp;mp=1&amp;vpa=62&amp;vtp=1&amp;vaab=1&amp;bbb=1&amp;rh=51.88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74023" y="3265868"/>
                <a:ext cx="1489647" cy="650494"/>
              </a:xfrm>
              <a:prstGeom prst="rect">
                <a:avLst/>
              </a:prstGeom>
              <a:blipFill rotWithShape="1">
                <a:blip r:embed="rId4"/>
                <a:stretch>
                  <a:fillRect l="-9" t="-10" r="4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S.1_1#6404c4415?vcp=1&amp;vis=1&amp;pid=d7507cede&amp;color=0,0,0&amp;vtp=1&amp;vaab=1&amp;bbb=1&amp;hb=1"/>
              <p:cNvSpPr/>
              <p:nvPr/>
            </p:nvSpPr>
            <p:spPr>
              <a:xfrm>
                <a:off x="539496" y="3999230"/>
                <a:ext cx="11109960" cy="166046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由阿基米德原理可得，金属圆柱体静止时所受浮力为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8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𝜌</m:t>
                                </m:r>
                              </m:e>
                              <m:sub>
                                <m:r>
                                  <a:rPr lang="en-US" altLang="zh-CN" sz="2800" baseline="-100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液</m:t>
                                </m:r>
                              </m:sub>
                            </m:sSub>
                          </m:den>
                        </m:f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QB_8_AS.1_1#6404c4415?vcp=1&amp;vis=1&amp;pid=d7507ced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999230"/>
                <a:ext cx="11109960" cy="1660462"/>
              </a:xfrm>
              <a:prstGeom prst="rect">
                <a:avLst/>
              </a:prstGeom>
              <a:blipFill rotWithShape="1">
                <a:blip r:embed="rId5"/>
                <a:stretch>
                  <a:fillRect l="-3" r="3" b="-27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99_1#aa80a92c1?iti=68&amp;htil=38&amp;vcp=1&amp;vis=1&amp;pid=4dd96b4f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69093" y="572688"/>
            <a:ext cx="1755648" cy="2843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99_2#aa80a92c1?iti=68&amp;htil=38&amp;vcp=1&amp;vis=1&amp;pid=4dd96b4fc&amp;color=0,0,0&amp;vtp=1&amp;vaab=1&amp;bbb=1"/>
          <p:cNvSpPr/>
          <p:nvPr/>
        </p:nvSpPr>
        <p:spPr>
          <a:xfrm>
            <a:off x="9601840" y="3543472"/>
            <a:ext cx="1490154" cy="53181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199_3#aa80a92c1?htil=38&amp;sp=1&amp;vcp=1&amp;vis=1&amp;pid=4dd96b4fc&amp;color=0,0,0&amp;vtp=1&amp;vaab=1&amp;bt=1&amp;bbb=1&amp;hb=1&amp;hs=1"/>
              <p:cNvSpPr/>
              <p:nvPr/>
            </p:nvSpPr>
            <p:spPr>
              <a:xfrm>
                <a:off x="539496" y="554400"/>
                <a:ext cx="8531352" cy="4096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（2023·新疆·中考）如图B11-13所示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，一柱状鱼缸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缸底有小石子）放在水平地面上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，其内圆底面积为</a:t>
                </a:r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0.06 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。鱼缸内无水时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，鱼缸对水平地面的压强为</a:t>
                </a:r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；在鱼缸内加入质量为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的水后鱼缸对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水平地面的压强为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；在鱼缸内再放入几条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鱼后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，鱼缸对水平地面的压强为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7.3×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199_3#aa80a92c1?htil=38&amp;sp=1&amp;vcp=1&amp;vis=1&amp;pid=4dd96b4f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531352" cy="4096957"/>
              </a:xfrm>
              <a:prstGeom prst="rect">
                <a:avLst/>
              </a:prstGeom>
              <a:blipFill rotWithShape="1">
                <a:blip r:embed="rId4"/>
                <a:stretch>
                  <a:fillRect l="-4" t="-1" r="-835" b="-1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200_1#700434eb5?vcp=1&amp;vis=1&amp;pid=aa80a92c1&amp;color=0,0,0&amp;vtp=1&amp;vaab=1&amp;bbb=1&amp;hs=1"/>
              <p:cNvSpPr/>
              <p:nvPr/>
            </p:nvSpPr>
            <p:spPr>
              <a:xfrm>
                <a:off x="539496" y="4718222"/>
                <a:ext cx="11109960" cy="515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的水的重力；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200_1#700434eb5?vcp=1&amp;vis=1&amp;pid=aa80a92c1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18222"/>
                <a:ext cx="11109960" cy="515557"/>
              </a:xfrm>
              <a:prstGeom prst="rect">
                <a:avLst/>
              </a:prstGeom>
              <a:blipFill rotWithShape="1">
                <a:blip r:embed="rId5"/>
                <a:stretch>
                  <a:fillRect l="-3" t="-33" r="3" b="-10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8_BD.201_1#70e104e37?vcp=1&amp;vis=1&amp;pid=aa80a92c1&amp;color=0,0,0&amp;vtp=1&amp;vaab=1&amp;bbb=1&amp;hs=1"/>
          <p:cNvSpPr/>
          <p:nvPr/>
        </p:nvSpPr>
        <p:spPr>
          <a:xfrm>
            <a:off x="539496" y="5246288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（2）鱼缸内无水时，鱼缸（含缸底小石子）的质量；</a:t>
            </a:r>
            <a:endParaRPr lang="en-US" altLang="zh-CN" sz="2800" dirty="0"/>
          </a:p>
        </p:txBody>
      </p:sp>
      <p:sp>
        <p:nvSpPr>
          <p:cNvPr id="7" name="QO_8_BD.202_1#0895d6bfd?vcp=1&amp;vis=1&amp;pid=aa80a92c1&amp;color=0,0,0&amp;vtp=1&amp;vaab=1&amp;bbb=1&amp;hs=1"/>
          <p:cNvSpPr/>
          <p:nvPr/>
        </p:nvSpPr>
        <p:spPr>
          <a:xfrm>
            <a:off x="539496" y="5828710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（3）在鱼缸内放入几条鱼后，水对缸底的某一小石子增加的压强。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700434eb5?vcp=1&amp;vis=1&amp;pid=aa80a92c1&amp;color=0,0,0&amp;vtp=1&amp;vaab=1&amp;bbb=1"/>
              <p:cNvSpPr/>
              <p:nvPr/>
            </p:nvSpPr>
            <p:spPr>
              <a:xfrm>
                <a:off x="277876" y="455867"/>
                <a:ext cx="11109960" cy="5808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的水的重力为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700434eb5?vcp=1&amp;vis=1&amp;pid=aa80a92c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876" y="455867"/>
                <a:ext cx="11109960" cy="580835"/>
              </a:xfrm>
              <a:prstGeom prst="rect">
                <a:avLst/>
              </a:prstGeom>
              <a:blipFill rotWithShape="1">
                <a:blip r:embed="rId3"/>
                <a:stretch>
                  <a:fillRect l="-3" t="-98" r="3" b="-1259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70e104e37?htil=39&amp;vcp=1&amp;vis=1&amp;pid=aa80a92c1&amp;color=0,0,0&amp;vtp=1&amp;vaab=1&amp;bt=1&amp;bbb=1&amp;hb=1&amp;hs=1"/>
              <p:cNvSpPr/>
              <p:nvPr/>
            </p:nvSpPr>
            <p:spPr>
              <a:xfrm>
                <a:off x="385587" y="1693527"/>
                <a:ext cx="8531352" cy="319735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设容器的底面积为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则鱼缸内无水时，鱼缸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在鱼缸内加入质量为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的水后鱼缸对水平面的压力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+420 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+420)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70e104e37?htil=39&amp;vcp=1&amp;vis=1&amp;pid=aa80a92c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587" y="1693527"/>
                <a:ext cx="8531352" cy="3197352"/>
              </a:xfrm>
              <a:prstGeom prst="rect">
                <a:avLst/>
              </a:prstGeom>
              <a:blipFill rotWithShape="1">
                <a:blip r:embed="rId4"/>
                <a:stretch>
                  <a:fillRect l="-2" t="-19" r="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AN.1_1#70e104e37?htil=39&amp;vcp=1&amp;vis=1&amp;pid=aa80a92c1&amp;color=0,0,0&amp;vtp=1&amp;vaab=1&amp;bt=1&amp;bbb=1&amp;hb=1&amp;hs=1"/>
              <p:cNvSpPr/>
              <p:nvPr/>
            </p:nvSpPr>
            <p:spPr>
              <a:xfrm>
                <a:off x="386086" y="4237018"/>
                <a:ext cx="11112011" cy="2032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此时鱼缸对水平地面的压强为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+420)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′=7.0×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，带入上式解得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=0.07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AN.1_1#70e104e37?htil=39&amp;vcp=1&amp;vis=1&amp;pid=aa80a92c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086" y="4237018"/>
                <a:ext cx="11112011" cy="2032000"/>
              </a:xfrm>
              <a:prstGeom prst="rect">
                <a:avLst/>
              </a:prstGeom>
              <a:blipFill rotWithShape="1">
                <a:blip r:embed="rId5"/>
                <a:stretch>
                  <a:fillRect t="-15" r="1" b="-314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animBg="1"/>
      <p:bldP spid="7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70e104e37?htil=39&amp;vcp=1&amp;vis=1&amp;pid=aa80a92c1&amp;color=0,0,0&amp;vtp=1&amp;vaab=1&amp;bt=1&amp;bbb=1&amp;hb=1&amp;hs=1&amp;htil=1"/>
              <p:cNvSpPr/>
              <p:nvPr/>
            </p:nvSpPr>
            <p:spPr>
              <a:xfrm>
                <a:off x="539995" y="451412"/>
                <a:ext cx="9034789" cy="2730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则鱼缸内无水时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，鱼缸的重力为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×0.07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鱼缸的质量为</a:t>
                </a:r>
                <a:endParaRPr lang="en-US" altLang="zh-CN" sz="2800" dirty="0"/>
              </a:p>
              <a:p>
                <a:pPr latinLnBrk="1">
                  <a:lnSpc>
                    <a:spcPts val="6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缸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70e104e37?htil=39&amp;vcp=1&amp;vis=1&amp;pid=aa80a92c1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51412"/>
                <a:ext cx="9034789" cy="2730500"/>
              </a:xfrm>
              <a:prstGeom prst="rect">
                <a:avLst/>
              </a:prstGeom>
              <a:blipFill rotWithShape="1">
                <a:blip r:embed="rId2"/>
                <a:stretch>
                  <a:fillRect l="-3" t="-21" r="3" b="-6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AN.1_1#0895d6bfd?htil=40&amp;vcp=1&amp;vis=1&amp;pid=aa80a92c1&amp;color=0,0,0&amp;vtp=1&amp;vaab=1&amp;bt=1&amp;bbb=1&amp;hb=1&amp;hs=1"/>
              <p:cNvSpPr/>
              <p:nvPr/>
            </p:nvSpPr>
            <p:spPr>
              <a:xfrm>
                <a:off x="539496" y="946868"/>
                <a:ext cx="8531352" cy="32809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鱼缸内放入几条鱼后，此时鱼缸的总重力为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=7.3×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×0.07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=511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则鱼的总重力为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鱼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=511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−420 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−70 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因鱼悬浮，故鱼受到的浮力等于其重力，由于鱼缸为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柱形容器，则液体对容器底部的压力增加量等于鱼的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重力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即增加的压力为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鱼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=21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则增加的压强为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内底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21 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0.06 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=350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AN.1_1#0895d6bfd?htil=40&amp;vcp=1&amp;vis=1&amp;pid=aa80a92c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6868"/>
                <a:ext cx="8531352" cy="3280982"/>
              </a:xfrm>
              <a:prstGeom prst="rect">
                <a:avLst/>
              </a:prstGeom>
              <a:blipFill rotWithShape="1">
                <a:blip r:embed="rId3"/>
                <a:stretch>
                  <a:fillRect l="-4" t="-3" r="-9529" b="-610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3aa320d6?vcp=1&amp;pid=12abe4f1d&amp;color=68,178,231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O_7_BD.209_1#499c9ed74?iti=74&amp;htil=41&amp;vcp=1&amp;vis=1&amp;pid=73aa320d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61214" y="782608"/>
            <a:ext cx="2450592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09_2#499c9ed74?iti=74&amp;htil=41&amp;vcp=1&amp;vis=1&amp;pid=73aa320d6&amp;color=0,0,0&amp;vtp=1&amp;vaab=1&amp;bbb=1"/>
          <p:cNvSpPr/>
          <p:nvPr/>
        </p:nvSpPr>
        <p:spPr>
          <a:xfrm>
            <a:off x="9641432" y="2363504"/>
            <a:ext cx="1490154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209_3#499c9ed74?htil=41&amp;sp=1&amp;vcp=1&amp;vis=1&amp;pid=73aa320d6&amp;color=0,0,0&amp;vtp=1&amp;vaab=1&amp;bbb=1&amp;hb=1&amp;hs=1"/>
              <p:cNvSpPr/>
              <p:nvPr/>
            </p:nvSpPr>
            <p:spPr>
              <a:xfrm>
                <a:off x="539496" y="1267240"/>
                <a:ext cx="853135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（2024·广西贺州·模拟）如图B11-14所示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，水平桌面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上放置下端用毛细管连通的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两容器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，底面积分别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。阀门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打开前，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容器内竖直放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置一个底面积为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的长方体物块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BD.209_3#499c9ed74?htil=41&amp;sp=1&amp;vcp=1&amp;vis=1&amp;pid=73aa320d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853135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4" t="-17" r="-679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210_1#b616b4881?vcp=1&amp;vis=1&amp;pid=499c9ed74&amp;color=0,0,0&amp;vtp=1&amp;vaab=1&amp;bbb=1&amp;hs=1"/>
              <p:cNvSpPr/>
              <p:nvPr/>
            </p:nvSpPr>
            <p:spPr>
              <a:xfrm>
                <a:off x="539496" y="3279439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（1）阀门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打开前，水对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容器底部的压强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210_1#b616b4881?vcp=1&amp;vis=1&amp;pid=499c9ed74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79439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54" r="3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BD.211_1#d8af4df74?vcp=1&amp;vis=1&amp;pid=499c9ed74&amp;color=0,0,0&amp;vtp=1&amp;vaab=1&amp;bbb=1&amp;hs=1"/>
              <p:cNvSpPr/>
              <p:nvPr/>
            </p:nvSpPr>
            <p:spPr>
              <a:xfrm>
                <a:off x="539496" y="37487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（2）阀门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打开前，当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时，物块的密度；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BD.211_1#d8af4df74?vcp=1&amp;vis=1&amp;pid=499c9ed74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48704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3" t="-54" r="3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O_7_BD.209_3#499c9ed74?htil=41&amp;sp=1&amp;vcp=1&amp;vis=1&amp;pid=73aa320d6&amp;color=0,0,0&amp;vtp=1&amp;vaab=1&amp;bbb=1&amp;hb=1&amp;hs=1"/>
              <p:cNvSpPr/>
              <p:nvPr/>
            </p:nvSpPr>
            <p:spPr>
              <a:xfrm>
                <a:off x="539995" y="2840654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块对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容器底部的压强为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容器内盛有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深的水。求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O_7_BD.209_3#499c9ed74?htil=41&amp;sp=1&amp;vcp=1&amp;vis=1&amp;pid=73aa320d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2840654"/>
                <a:ext cx="11112011" cy="553657"/>
              </a:xfrm>
              <a:prstGeom prst="rect">
                <a:avLst/>
              </a:prstGeom>
              <a:blipFill rotWithShape="1">
                <a:blip r:embed="rId7"/>
                <a:stretch>
                  <a:fillRect l="-2" t="-54" r="4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8_BD.212_1#6616e04b7?vcp=1&amp;vis=1&amp;pid=499c9ed74&amp;color=0,0,0&amp;vtp=1&amp;vaab=1&amp;bbb=1&amp;hb=1&amp;htil=1"/>
              <p:cNvSpPr/>
              <p:nvPr/>
            </p:nvSpPr>
            <p:spPr>
              <a:xfrm>
                <a:off x="539496" y="4304280"/>
                <a:ext cx="851408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（3）若物块密度为（2）中所求密度，阀门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打开后，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容器进入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，刚好使物块漂浮时，水进入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容器中的深度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8_BD.212_1#6616e04b7?vcp=1&amp;vis=1&amp;pid=499c9ed74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04280"/>
                <a:ext cx="8514080" cy="1849057"/>
              </a:xfrm>
              <a:prstGeom prst="rect">
                <a:avLst/>
              </a:prstGeom>
              <a:blipFill rotWithShape="1">
                <a:blip r:embed="rId8"/>
                <a:stretch>
                  <a:fillRect l="-4" t="-14" r="4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13_1#b616b4881?iti=75&amp;htil=42&amp;vcp=1&amp;vis=1&amp;pid=499c9ed7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9377" y="1900460"/>
            <a:ext cx="3108960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213_2#b616b4881?iti=75&amp;htil=42&amp;vcp=1&amp;vis=1&amp;pid=499c9ed74&amp;color=0,0,0&amp;vtp=1&amp;vaab=1&amp;bbb=1"/>
          <p:cNvSpPr/>
          <p:nvPr/>
        </p:nvSpPr>
        <p:spPr>
          <a:xfrm>
            <a:off x="9248780" y="4016660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b616b4881?htil=42&amp;vcp=1&amp;vis=1&amp;pid=499c9ed74&amp;color=0,0,0&amp;vtp=1&amp;vaab=1&amp;bbb=1&amp;hb=1"/>
              <p:cNvSpPr/>
              <p:nvPr/>
            </p:nvSpPr>
            <p:spPr>
              <a:xfrm>
                <a:off x="539496" y="501301"/>
                <a:ext cx="7872984" cy="24888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阀门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打开前，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容器内盛有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深的水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容器底部的压强为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b616b4881?htil=42&amp;vcp=1&amp;vis=1&amp;pid=499c9ed7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1301"/>
                <a:ext cx="7872984" cy="2488819"/>
              </a:xfrm>
              <a:prstGeom prst="rect">
                <a:avLst/>
              </a:prstGeom>
              <a:blipFill rotWithShape="1">
                <a:blip r:embed="rId4"/>
                <a:stretch>
                  <a:fillRect l="-5" t="-11" r="-10332" b="-3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d8af4df74?htil=43&amp;vcp=1&amp;vis=1&amp;pid=499c9ed74&amp;color=0,0,0&amp;vtp=1&amp;vaab=1&amp;bbb=1&amp;hb=1&amp;hs=1"/>
              <p:cNvSpPr/>
              <p:nvPr/>
            </p:nvSpPr>
            <p:spPr>
              <a:xfrm>
                <a:off x="539496" y="2888265"/>
                <a:ext cx="8229600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阀门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打开前，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就是物块对容器底的压强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时，物块对容器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产生的压强为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d8af4df74?htil=43&amp;vcp=1&amp;vis=1&amp;pid=499c9ed74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88265"/>
                <a:ext cx="8229600" cy="1943100"/>
              </a:xfrm>
              <a:prstGeom prst="rect">
                <a:avLst/>
              </a:prstGeom>
              <a:blipFill rotWithShape="1">
                <a:blip r:embed="rId5"/>
                <a:stretch>
                  <a:fillRect l="-5" t="-15" r="5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AN.1_1#d8af4df74?htil=43&amp;vcp=1&amp;vis=1&amp;pid=499c9ed74&amp;color=0,0,0&amp;vtp=1&amp;vaab=1&amp;bbb=1&amp;hb=1&amp;hs=1"/>
              <p:cNvSpPr/>
              <p:nvPr/>
            </p:nvSpPr>
            <p:spPr>
              <a:xfrm>
                <a:off x="539995" y="4831365"/>
                <a:ext cx="11112011" cy="1536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得物块密度为</a:t>
                </a:r>
                <a:endParaRPr lang="en-US" altLang="zh-CN" sz="2800" dirty="0"/>
              </a:p>
              <a:p>
                <a:pPr latinLnBrk="1">
                  <a:lnSpc>
                    <a:spcPts val="6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物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×0.2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AN.1_1#d8af4df74?htil=43&amp;vcp=1&amp;vis=1&amp;pid=499c9ed74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831365"/>
                <a:ext cx="11112011" cy="1536700"/>
              </a:xfrm>
              <a:prstGeom prst="rect">
                <a:avLst/>
              </a:prstGeom>
              <a:blipFill rotWithShape="1">
                <a:blip r:embed="rId6"/>
                <a:stretch>
                  <a:fillRect l="-2" t="-19" r="4" b="-11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17_1#6616e04b7?iti=77&amp;htil=44&amp;vcp=1&amp;vis=1&amp;pid=499c9ed7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0184" y="1472374"/>
            <a:ext cx="3300984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217_2#6616e04b7?iti=77&amp;htil=44&amp;vcp=1&amp;vis=1&amp;pid=499c9ed74&amp;color=0,0,0&amp;vtp=1&amp;vaab=1&amp;bbb=1"/>
          <p:cNvSpPr/>
          <p:nvPr/>
        </p:nvSpPr>
        <p:spPr>
          <a:xfrm>
            <a:off x="9235599" y="3729926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6616e04b7?htil=44&amp;vcp=1&amp;vis=1&amp;pid=499c9ed74&amp;color=0,0,0&amp;vtp=1&amp;vaab=1&amp;bbb=1&amp;hb=1&amp;hs=1"/>
              <p:cNvSpPr/>
              <p:nvPr/>
            </p:nvSpPr>
            <p:spPr>
              <a:xfrm>
                <a:off x="539496" y="424370"/>
                <a:ext cx="7671816" cy="124256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设物块漂浮时，容器中水的深度为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，展开得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𝑔𝑠h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6616e04b7?htil=44&amp;vcp=1&amp;vis=1&amp;pid=499c9ed74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24370"/>
                <a:ext cx="7671816" cy="1242568"/>
              </a:xfrm>
              <a:prstGeom prst="rect">
                <a:avLst/>
              </a:prstGeom>
              <a:blipFill rotWithShape="1">
                <a:blip r:embed="rId4"/>
                <a:stretch>
                  <a:fillRect l="-5" t="-15" r="2" b="-6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6616e04b7?htil=44&amp;vcp=1&amp;vis=1&amp;pid=499c9ed74&amp;color=0,0,0&amp;vtp=1&amp;vaab=1&amp;bbb=1&amp;hb=1&amp;hs=1"/>
              <p:cNvSpPr/>
              <p:nvPr/>
            </p:nvSpPr>
            <p:spPr>
              <a:xfrm>
                <a:off x="539995" y="1663510"/>
                <a:ext cx="11112011" cy="863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6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物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0.5×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6616e04b7?htil=44&amp;vcp=1&amp;vis=1&amp;pid=499c9ed74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1663510"/>
                <a:ext cx="11112011" cy="863600"/>
              </a:xfrm>
              <a:prstGeom prst="rect">
                <a:avLst/>
              </a:prstGeom>
              <a:blipFill rotWithShape="1">
                <a:blip r:embed="rId5"/>
                <a:stretch>
                  <a:fillRect l="-2" t="-52" r="4" b="-20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17c7a6f72?vcp=1&amp;pid=fae05ae7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13_1#4eedfa5fb?vcp=1&amp;vis=1&amp;pid=17c7a6f72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下列物体不受浮力作用的是(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4_1#4eedfa5fb.bracket?vcp=1&amp;vis=1&amp;pid=17c7a6f72&amp;color=0,0,0&amp;vpa=8&amp;vtp=1&amp;vaab=1"/>
          <p:cNvSpPr/>
          <p:nvPr/>
        </p:nvSpPr>
        <p:spPr>
          <a:xfrm>
            <a:off x="5350415" y="126249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3_2#4eedfa5fb.choices?vcp=1&amp;vis=1&amp;pid=17c7a6f72&amp;color=0,0,0&amp;vtp=1&amp;vaab=1&amp;bb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.在水中下沉的铁块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.在水中的桥墩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C.浮在水面上的轮船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.空中上升的气球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19_1#4ed57aee3?iti=78&amp;htil=45&amp;vcp=1&amp;vis=1&amp;pid=73aa320d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2347" y="847537"/>
            <a:ext cx="3037076" cy="1609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219_2#4ed57aee3?iti=78&amp;htil=45&amp;vcp=1&amp;vis=1&amp;pid=73aa320d6&amp;color=0,0,0&amp;vtp=1&amp;vaab=1&amp;bbb=1"/>
          <p:cNvSpPr/>
          <p:nvPr/>
        </p:nvSpPr>
        <p:spPr>
          <a:xfrm>
            <a:off x="9660795" y="2533124"/>
            <a:ext cx="1490154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219_3#4ed57aee3?htil=45&amp;sp=1&amp;vcp=1&amp;vis=1&amp;pid=73aa320d6&amp;color=0,0,0&amp;vtp=1&amp;vaab=1&amp;bt=1&amp;bbb=1&amp;hb=1&amp;hs=1"/>
              <p:cNvSpPr/>
              <p:nvPr/>
            </p:nvSpPr>
            <p:spPr>
              <a:xfrm>
                <a:off x="539496" y="554400"/>
                <a:ext cx="8531352" cy="23538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（2024·广西柳州·模拟）图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B11-15甲为某自动注水装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置的部分结构模型简图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的柱形水箱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内装有质量为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，竖直硬细杆上端通过力传感器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，下端与不吸水的实心长方体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连接。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打开水龙头，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219_3#4ed57aee3?htil=45&amp;sp=1&amp;vcp=1&amp;vis=1&amp;pid=73aa320d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531352" cy="2353882"/>
              </a:xfrm>
              <a:prstGeom prst="rect">
                <a:avLst/>
              </a:prstGeom>
              <a:blipFill rotWithShape="1">
                <a:blip r:embed="rId4"/>
                <a:stretch>
                  <a:fillRect l="-4" t="-2" r="-3634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8_BD.220_1#bc88603d0?vcp=1&amp;vis=1&amp;pid=4ed57aee3&amp;color=0,0,0&amp;vtp=1&amp;vaab=1&amp;bbb=1&amp;hs=1"/>
          <p:cNvSpPr/>
          <p:nvPr/>
        </p:nvSpPr>
        <p:spPr>
          <a:xfrm>
            <a:off x="539496" y="4416724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（1）开始注水时，水箱内的水受到的重力；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221_1#3217c01d2?vcp=1&amp;vis=1&amp;pid=4ed57aee3&amp;color=0,0,0&amp;vtp=1&amp;vaab=1&amp;bbb=1&amp;hs=1"/>
              <p:cNvSpPr/>
              <p:nvPr/>
            </p:nvSpPr>
            <p:spPr>
              <a:xfrm>
                <a:off x="539496" y="4896276"/>
                <a:ext cx="11109960" cy="5250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221_1#3217c01d2?vcp=1&amp;vis=1&amp;pid=4ed57aee3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96276"/>
                <a:ext cx="11109960" cy="525082"/>
              </a:xfrm>
              <a:prstGeom prst="rect">
                <a:avLst/>
              </a:prstGeom>
              <a:blipFill rotWithShape="1">
                <a:blip r:embed="rId5"/>
                <a:stretch>
                  <a:fillRect l="-3" t="-81" r="3" b="-11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7_BD.219_3#4ed57aee3?htil=45&amp;sp=1&amp;vcp=1&amp;vis=1&amp;pid=73aa320d6&amp;color=0,0,0&amp;vtp=1&amp;vaab=1&amp;bt=1&amp;bbb=1&amp;hb=1&amp;hs=1"/>
              <p:cNvSpPr/>
              <p:nvPr/>
            </p:nvSpPr>
            <p:spPr>
              <a:xfrm>
                <a:off x="539750" y="2297430"/>
                <a:ext cx="11111865" cy="188595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水箱中的水缓慢排出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，细杆对力传感器作用力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的大小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随排出水的质量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变化的关系如图B11-15乙所示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，当排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出水的质量达到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刚好全部露出水面，由传感器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控制开关开始注水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，不计细杆重力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，水的密度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7_BD.219_3#4ed57aee3?htil=45&amp;sp=1&amp;vcp=1&amp;vis=1&amp;pid=73aa320d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2297430"/>
                <a:ext cx="11111865" cy="1885950"/>
              </a:xfrm>
              <a:prstGeom prst="rect">
                <a:avLst/>
              </a:prstGeom>
              <a:blipFill rotWithShape="1">
                <a:blip r:embed="rId6"/>
                <a:stretch>
                  <a:fillRect b="-138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8_BD.222_1#850631533?vcp=1&amp;vis=1&amp;pid=4ed57aee3&amp;color=0,0,0&amp;vtp=1&amp;vaab=1&amp;bt=1&amp;bbb=1&amp;hb=1"/>
              <p:cNvSpPr/>
              <p:nvPr/>
            </p:nvSpPr>
            <p:spPr>
              <a:xfrm>
                <a:off x="539496" y="552142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（3）水从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上表面下降至传感器示数为零的过程中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，水箱底部受到水的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压强变化量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8_BD.222_1#850631533?vcp=1&amp;vis=1&amp;pid=4ed57aee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21420"/>
                <a:ext cx="11109960" cy="1201357"/>
              </a:xfrm>
              <a:prstGeom prst="rect">
                <a:avLst/>
              </a:prstGeom>
              <a:blipFill rotWithShape="1">
                <a:blip r:embed="rId7"/>
                <a:stretch>
                  <a:fillRect l="-3" t="-8" r="-540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7_BD.224_2#bc88603d0?iti=80&amp;vcp=1&amp;vis=1&amp;pid=4ed57aee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17460" y="820515"/>
            <a:ext cx="4425696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24_3#bc88603d0?iti=80&amp;vcp=1&amp;vis=1&amp;pid=4ed57aee3&amp;color=0,0,0&amp;vtp=1&amp;vaab=1&amp;bbb=1"/>
          <p:cNvSpPr/>
          <p:nvPr/>
        </p:nvSpPr>
        <p:spPr>
          <a:xfrm>
            <a:off x="9192546" y="3295110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bc88603d0?vcp=1&amp;vis=1&amp;pid=4ed57aee3&amp;color=0,0,0&amp;vtp=1&amp;vaab=1&amp;bbb=1"/>
              <p:cNvSpPr/>
              <p:nvPr/>
            </p:nvSpPr>
            <p:spPr>
              <a:xfrm>
                <a:off x="263271" y="653573"/>
                <a:ext cx="11109960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解：(1)开始注水时，水箱内的水受到的重力为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bc88603d0?vcp=1&amp;vis=1&amp;pid=4ed57aee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271" y="653573"/>
                <a:ext cx="11109960" cy="1193419"/>
              </a:xfrm>
              <a:prstGeom prst="rect">
                <a:avLst/>
              </a:prstGeom>
              <a:blipFill rotWithShape="1">
                <a:blip r:embed="rId4"/>
                <a:stretch>
                  <a:fillRect l="-3" t="-13" r="3" b="-64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3217c01d2?htil=46&amp;vcp=1&amp;vis=1&amp;pid=4ed57aee3&amp;color=0,0,0&amp;vtp=1&amp;vaab=1&amp;bbb=1&amp;hb=1&amp;hs=1"/>
              <p:cNvSpPr/>
              <p:nvPr/>
            </p:nvSpPr>
            <p:spPr>
              <a:xfrm>
                <a:off x="539496" y="1842244"/>
                <a:ext cx="7434072" cy="1807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物体全部浸没在水中时所受的浮力为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3217c01d2?htil=46&amp;vcp=1&amp;vis=1&amp;pid=4ed57aee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42244"/>
                <a:ext cx="7434072" cy="1807782"/>
              </a:xfrm>
              <a:prstGeom prst="rect">
                <a:avLst/>
              </a:prstGeom>
              <a:blipFill rotWithShape="1">
                <a:blip r:embed="rId5"/>
                <a:stretch>
                  <a:fillRect l="-5" t="-6" r="7" b="-3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AN.1_1#3217c01d2?htil=46&amp;vcp=1&amp;vis=1&amp;pid=4ed57aee3&amp;color=0,0,0&amp;vtp=1&amp;vaab=1&amp;bbb=1&amp;hb=1&amp;hs=1"/>
              <p:cNvSpPr/>
              <p:nvPr/>
            </p:nvSpPr>
            <p:spPr>
              <a:xfrm>
                <a:off x="539750" y="3650615"/>
                <a:ext cx="11111865" cy="27628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物体的体积为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物体的密度为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AN.1_1#3217c01d2?htil=46&amp;vcp=1&amp;vis=1&amp;pid=4ed57aee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3650615"/>
                <a:ext cx="11111865" cy="276288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N.1_1#850631533?iti=83&amp;htil=47&amp;vcp=1&amp;vis=1&amp;pid=4ed57aee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5799" y="581831"/>
            <a:ext cx="3364992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N.1_1#850631533?iti=83&amp;htil=47&amp;vcp=1&amp;vis=1&amp;pid=4ed57aee3&amp;color=0,0,0&amp;vtp=1&amp;vaab=1&amp;bbb=1"/>
          <p:cNvSpPr/>
          <p:nvPr/>
        </p:nvSpPr>
        <p:spPr>
          <a:xfrm>
            <a:off x="9193218" y="2482767"/>
            <a:ext cx="1490154" cy="53822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850631533?htil=47&amp;vcp=1&amp;vis=1&amp;pid=4ed57aee3&amp;color=0,0,0&amp;vtp=1&amp;vaab=1&amp;bt=1&amp;bbb=1&amp;hb=1&amp;hs=1"/>
              <p:cNvSpPr/>
              <p:nvPr/>
            </p:nvSpPr>
            <p:spPr>
              <a:xfrm>
                <a:off x="539496" y="554400"/>
                <a:ext cx="7616952" cy="274440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在排水量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的过程中，水位下降的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高度为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                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×(200×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  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的底面积为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850631533?htil=47&amp;vcp=1&amp;vis=1&amp;pid=4ed57aee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616952" cy="274440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7" b="-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850631533?htil=47&amp;vcp=1&amp;vis=1&amp;pid=4ed57aee3&amp;color=0,0,0&amp;vtp=1&amp;vaab=1&amp;bt=1&amp;bbb=1&amp;hb=1&amp;hs=1"/>
              <p:cNvSpPr/>
              <p:nvPr/>
            </p:nvSpPr>
            <p:spPr>
              <a:xfrm>
                <a:off x="539496" y="3277153"/>
                <a:ext cx="11112011" cy="304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①②两式可解得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从排水量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减小为零的范围内，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受到细杆对它竖直向下的压力和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重力以及竖直向上的浮力作用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示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上表面下降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至传感器示数为零的过程中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，示数减小了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受到的浮力减小了</a:t>
                </a: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。此时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，水位下降的高度等于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露出水面的高度，即为</a:t>
                </a:r>
                <a:endParaRPr lang="en-US" altLang="zh-CN" sz="2800" dirty="0"/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850631533?htil=47&amp;vcp=1&amp;vis=1&amp;pid=4ed57aee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77153"/>
                <a:ext cx="11112011" cy="3048000"/>
              </a:xfrm>
              <a:prstGeom prst="rect">
                <a:avLst/>
              </a:prstGeom>
              <a:blipFill rotWithShape="1">
                <a:blip r:embed="rId5"/>
                <a:stretch>
                  <a:fillRect l="-3" t="-18" r="-184" b="-153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850631533?htil=47&amp;vcp=1&amp;vis=1&amp;pid=4ed57aee3&amp;color=0,0,0&amp;vtp=1&amp;vaab=1&amp;bt=1&amp;bbb=1&amp;hb=1&amp;hs=1&amp;htil=1"/>
              <p:cNvSpPr/>
              <p:nvPr/>
            </p:nvSpPr>
            <p:spPr>
              <a:xfrm>
                <a:off x="539495" y="1038892"/>
                <a:ext cx="11365812" cy="473671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68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   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×5×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   =0.16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水箱底部受到水的压强变化量为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850631533?htil=47&amp;vcp=1&amp;vis=1&amp;pid=4ed57aee3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1038892"/>
                <a:ext cx="11365812" cy="4736719"/>
              </a:xfrm>
              <a:prstGeom prst="rect">
                <a:avLst/>
              </a:prstGeom>
              <a:blipFill rotWithShape="1">
                <a:blip r:embed="rId2"/>
                <a:stretch>
                  <a:fillRect l="-3" t="-1" r="3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1_1#850631533?iti=89&amp;htil=47&amp;vcp=1&amp;vis=1&amp;pid=4ed57aee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9874" y="1179436"/>
            <a:ext cx="3364992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N.1_1#850631533?iti=89&amp;htil=47&amp;vcp=1&amp;vis=1&amp;pid=4ed57aee3&amp;color=0,0,0&amp;vtp=1&amp;vaab=1&amp;bbb=1"/>
          <p:cNvSpPr/>
          <p:nvPr/>
        </p:nvSpPr>
        <p:spPr>
          <a:xfrm>
            <a:off x="9027292" y="3080371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15_1#ea4b46fa7?iti=3&amp;htil=3&amp;vcp=1&amp;vis=1&amp;pid=17c7a6f7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30384" y="1495520"/>
            <a:ext cx="165506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5_2#ea4b46fa7?iti=3&amp;htil=3&amp;vcp=1&amp;vis=1&amp;pid=17c7a6f72&amp;color=0,0,0&amp;vtp=1&amp;vaab=1&amp;bbb=1"/>
          <p:cNvSpPr/>
          <p:nvPr/>
        </p:nvSpPr>
        <p:spPr>
          <a:xfrm>
            <a:off x="10220007" y="4822920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5_3#ea4b46fa7?htil=3&amp;sp=1&amp;vcp=1&amp;vis=1&amp;pid=17c7a6f72&amp;color=0,0,0&amp;vtp=1&amp;vaab=1&amp;bt=1&amp;bbb=1&amp;hb=1"/>
              <p:cNvSpPr/>
              <p:nvPr/>
            </p:nvSpPr>
            <p:spPr>
              <a:xfrm>
                <a:off x="539496" y="1468088"/>
                <a:ext cx="923544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如图11-2所示，将一个重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的物块用细线系在弹簧测力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计的挂钩上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，将它浸没在水中静止，弹簧测力计示数为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则物块受到的浮力是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，浮力的方向是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5_3#ea4b46fa7?htil=3&amp;sp=1&amp;vcp=1&amp;vis=1&amp;pid=17c7a6f7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68088"/>
                <a:ext cx="923544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4" t="-33" r="-2925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6_1#ea4b46fa7.blank?vcp=1&amp;vis=1&amp;pid=17c7a6f72&amp;color=0,0,0&amp;vpa=9&amp;vtp=1&amp;vaab=1"/>
          <p:cNvSpPr/>
          <p:nvPr/>
        </p:nvSpPr>
        <p:spPr>
          <a:xfrm>
            <a:off x="3750215" y="2712053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2800" dirty="0"/>
          </a:p>
        </p:txBody>
      </p:sp>
      <p:sp>
        <p:nvSpPr>
          <p:cNvPr id="6" name="QB_8_AN.17_1#ea4b46fa7.blank?vcp=1&amp;vis=1&amp;pid=17c7a6f72&amp;color=0,0,0&amp;vpa=10&amp;vtp=1&amp;vaab=1&amp;bbb=1"/>
          <p:cNvSpPr/>
          <p:nvPr/>
        </p:nvSpPr>
        <p:spPr>
          <a:xfrm>
            <a:off x="7014114" y="2712053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竖直向上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c9ff81d9?vcp=1&amp;pid=82ba978d5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影响浮力大小的因素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阿基米德原理及其应用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ddbaeb56a?vcp=1&amp;pid=dc9ff81d9&amp;color=0,0,0&amp;vtp=1&amp;vaab=1&amp;bbb=1"/>
              <p:cNvSpPr/>
              <p:nvPr/>
            </p:nvSpPr>
            <p:spPr>
              <a:xfrm>
                <a:off x="539496" y="1263495"/>
                <a:ext cx="11109960" cy="383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浮力的大小只与液体的密度和排开液体的体积有关，与物体的材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料、形状、运动状态等无关。当物体浸没在液体中时，所受浮力的大小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与浸没在液体中的深度无关。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根据阿基米德原理公式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浮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液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排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，判断浮力大小的变化情况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，首先应判断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液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排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的变化情况。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ddbaeb56a?vcp=1&amp;pid=dc9ff81d9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835400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-111" b="-2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ddbaeb56a?sp=1&amp;vcp=1&amp;pid=dc9ff81d9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阿基米德原理既适用于液体，也适用于气体。在通常情况下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体密度远小于液体密度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，物体在空气中所受浮力很小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，一般不考虑物体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在空气中所受到的浮力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。而在研究气球、飞艇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、孔明灯等物体的升空原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理时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，就必须考虑气体的浮力了。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8_1#187c8bcb0?iti=4&amp;htil=4&amp;vcp=1&amp;vis=1&amp;pid=dc9ff81d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58348" y="1264983"/>
            <a:ext cx="1737360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8_2#187c8bcb0?iti=4&amp;htil=4&amp;vcp=1&amp;vis=1&amp;pid=dc9ff81d9&amp;color=0,0,0&amp;vtp=1&amp;vaab=1&amp;bbb=1"/>
          <p:cNvSpPr/>
          <p:nvPr/>
        </p:nvSpPr>
        <p:spPr>
          <a:xfrm>
            <a:off x="10189119" y="3193351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8_3#187c8bcb0?htil=4&amp;sp=1&amp;vcp=1&amp;vis=1&amp;pid=dc9ff81d9&amp;color=0,0,0&amp;vtp=1&amp;vaab=1&amp;bt=1&amp;bbb=1&amp;hb=1&amp;hs=1"/>
              <p:cNvSpPr/>
              <p:nvPr/>
            </p:nvSpPr>
            <p:spPr>
              <a:xfrm>
                <a:off x="539496" y="1246695"/>
                <a:ext cx="923544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（2024·江西·中考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）将不同体积的一个乒乓球和一个实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心球同时没入水中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，放手后发现乒乓球浮出水面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，而实心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球沉入水底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，如图11-3所示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，乒乓球和实心球受到的浮力分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下列判断正确的是(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18_3#187c8bcb0?htil=4&amp;sp=1&amp;vcp=1&amp;vis=1&amp;pid=dc9ff81d9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6695"/>
                <a:ext cx="923544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4" t="-8" r="-388" b="-27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8_4#187c8bcb0.choices?htil=4&amp;vcp=1&amp;vis=1&amp;pid=dc9ff81d9&amp;color=0,0,0&amp;vtp=1&amp;vaab=1&amp;bbb=1&amp;hs=1"/>
              <p:cNvSpPr/>
              <p:nvPr/>
            </p:nvSpPr>
            <p:spPr>
              <a:xfrm>
                <a:off x="539995" y="3799205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  <a:tabLst>
                    <a:tab pos="2312035" algn="l"/>
                    <a:tab pos="4585970" algn="l"/>
                    <a:tab pos="685990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.无法确定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8_4#187c8bcb0.choices?htil=4&amp;vcp=1&amp;vis=1&amp;pid=dc9ff81d9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799205"/>
                <a:ext cx="11112011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2" r="4" b="-123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EX.1_1#187c8bcb0?vcp=1&amp;vis=1&amp;pid=dc9ff81d9&amp;color=0,0,0&amp;vtp=1&amp;vaab=1&amp;bt=1&amp;bbb=1&amp;hb=1"/>
              <p:cNvSpPr/>
              <p:nvPr/>
            </p:nvSpPr>
            <p:spPr>
              <a:xfrm>
                <a:off x="541020" y="382316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物体在液体中所受的浮力的大小，跟它浸在液体中的体积和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液体的密度有关。根据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比较不同物体所受浮力的大小时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要用控制变量法，先根据题意或题图确定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中哪个量是相同的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再根据另一个量的大小关系判断浮力的大小关系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EX.1_1#187c8bcb0?vcp=1&amp;vis=1&amp;pid=dc9ff81d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382316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t="-2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EX.1_1#187c8bcb0?iti=5&amp;vcp=1&amp;vis=1&amp;pid=dc9ff81d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9803" y="2511791"/>
            <a:ext cx="1773936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EX.1_1#187c8bcb0?iti=5&amp;vcp=1&amp;vis=1&amp;pid=dc9ff81d9&amp;color=0,0,0&amp;vtp=1&amp;vaab=1&amp;bbb=1"/>
          <p:cNvSpPr/>
          <p:nvPr/>
        </p:nvSpPr>
        <p:spPr>
          <a:xfrm>
            <a:off x="9517503" y="4403693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图11-3</a:t>
            </a:r>
            <a:endParaRPr lang="en-US" altLang="zh-CN" sz="2800" dirty="0"/>
          </a:p>
        </p:txBody>
      </p:sp>
      <p:sp>
        <p:nvSpPr>
          <p:cNvPr id="5" name="QC_7_AN.20_1#187c8bcb0.bracket?vcp=1&amp;vis=1&amp;pid=dc9ff81d9&amp;color=0,0,0&amp;vpa=11&amp;vtp=1&amp;vaab=1"/>
          <p:cNvSpPr/>
          <p:nvPr/>
        </p:nvSpPr>
        <p:spPr>
          <a:xfrm>
            <a:off x="1111906" y="490654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AS.1_1#187c8bcb0?vcp=1&amp;vis=1&amp;pid=dc9ff81d9&amp;color=0,0,0&amp;vtp=1&amp;vaab=1&amp;bbb=1&amp;hb=1&amp;hs=1"/>
              <p:cNvSpPr/>
              <p:nvPr/>
            </p:nvSpPr>
            <p:spPr>
              <a:xfrm>
                <a:off x="396165" y="2888541"/>
                <a:ext cx="11109960" cy="124409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根据题图可知，两球没入水中后，实心球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排开水的体积较大，由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可知，实心球受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到的浮力较大，即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，故选C。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AS.1_1#187c8bcb0?vcp=1&amp;vis=1&amp;pid=dc9ff81d9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165" y="2888541"/>
                <a:ext cx="11109960" cy="1244092"/>
              </a:xfrm>
              <a:prstGeom prst="rect">
                <a:avLst/>
              </a:prstGeom>
              <a:blipFill rotWithShape="1">
                <a:blip r:embed="rId5"/>
                <a:stretch>
                  <a:fillRect l="-5" t="-45" r="5" b="-56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19eac54d3?vcp=1&amp;pid=dc9ff81d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8_BD.22_1#7ca269e13?vcp=1&amp;vis=1&amp;pid=19eac54d3&amp;color=0,0,0&amp;vtp=1&amp;vaab=1&amp;bbb=1&amp;hb=1"/>
              <p:cNvSpPr/>
              <p:nvPr/>
            </p:nvSpPr>
            <p:spPr>
              <a:xfrm>
                <a:off x="539496" y="1202629"/>
                <a:ext cx="1011678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3.工程实践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2020年11月，“奋斗者”号在马里亚纳海沟成功下潜到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10 909 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，创造了中国载人深潜的新纪录。“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奋斗者”号在水下下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潜的过程中，受到的压强和浮力变化情况正确的是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8_BD.22_1#7ca269e13?vcp=1&amp;vis=1&amp;pid=19eac54d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02629"/>
                <a:ext cx="10116781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4" t="-31" r="3" b="-50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8_AN.23_1#7ca269e13.bracket?vcp=1&amp;vis=1&amp;pid=19eac54d3&amp;color=0,0,0&amp;vpa=12&amp;vtp=1&amp;vaab=1"/>
          <p:cNvSpPr/>
          <p:nvPr/>
        </p:nvSpPr>
        <p:spPr>
          <a:xfrm>
            <a:off x="8619199" y="25493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22_2#7ca269e13.choices?vcp=1&amp;vis=1&amp;pid=19eac54d3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A.压强变小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，浮力不变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.压强不变，浮力变小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.压强变大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，浮力不变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.压强不变，浮力变大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24_1#a9aa6859e?iti=6&amp;htil=5&amp;vcp=1&amp;vis=1&amp;pid=19eac54d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60730" y="1272201"/>
            <a:ext cx="1669049" cy="2535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24_2#a9aa6859e?iti=6&amp;htil=5&amp;vcp=1&amp;vis=1&amp;pid=19eac54d3&amp;color=0,0,0&amp;vtp=1&amp;vaab=1&amp;bbb=1"/>
          <p:cNvSpPr/>
          <p:nvPr/>
        </p:nvSpPr>
        <p:spPr>
          <a:xfrm>
            <a:off x="9457345" y="3842032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24_3#a9aa6859e?htil=5&amp;sp=1&amp;vcp=1&amp;vis=1&amp;pid=19eac54d3&amp;color=0,0,0&amp;vtp=1&amp;vaab=1&amp;bt=1&amp;bbb=1&amp;hb=1"/>
              <p:cNvSpPr/>
              <p:nvPr/>
            </p:nvSpPr>
            <p:spPr>
              <a:xfrm>
                <a:off x="539496" y="1088612"/>
                <a:ext cx="8366760" cy="25353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用弹簧测力计悬挂重为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5.4 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，将物体放入水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，静止时弹簧测力计示数如图11-4所示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，则物体在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水中受到的浮力为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，物体的体积为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24_3#a9aa6859e?htil=5&amp;sp=1&amp;vcp=1&amp;vis=1&amp;pid=19eac54d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88612"/>
                <a:ext cx="8366760" cy="2535301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5" b="-3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AS.1_1#a9aa6859e?iti=7&amp;htil=6&amp;vcp=1&amp;vis=1&amp;pid=19eac54d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9733" y="1077341"/>
            <a:ext cx="2606040" cy="395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AS.1_1#a9aa6859e?iti=7&amp;htil=6&amp;vcp=1&amp;vis=1&amp;pid=19eac54d3&amp;color=0,0,0&amp;vtp=1&amp;vaab=1&amp;bbb=1"/>
          <p:cNvSpPr/>
          <p:nvPr/>
        </p:nvSpPr>
        <p:spPr>
          <a:xfrm>
            <a:off x="9764844" y="5163693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S.1_1#a9aa6859e?htil=6&amp;vcp=1&amp;vis=1&amp;pid=19eac54d3&amp;color=0,0,0&amp;vtp=1&amp;vaab=1&amp;bt=1&amp;bbb=1&amp;hb=1"/>
              <p:cNvSpPr/>
              <p:nvPr/>
            </p:nvSpPr>
            <p:spPr>
              <a:xfrm>
                <a:off x="539496" y="1059053"/>
                <a:ext cx="8366760" cy="4737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由题意知物体静止，即处于平衡状态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在竖直方向上受到竖直向下的重力、竖直向上的浮力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和拉力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，这三个力的合力为0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，可得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拉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；由题图知物体处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于浸没状态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得物体的体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积为</a:t>
                </a:r>
              </a:p>
              <a:p>
                <a:pPr latinLnBrk="1">
                  <a:lnSpc>
                    <a:spcPts val="6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AS.1_1#a9aa6859e?htil=6&amp;vcp=1&amp;vis=1&amp;pid=19eac54d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59053"/>
                <a:ext cx="8366760" cy="4737100"/>
              </a:xfrm>
              <a:prstGeom prst="rect">
                <a:avLst/>
              </a:prstGeom>
              <a:blipFill rotWithShape="1">
                <a:blip r:embed="rId4"/>
                <a:stretch>
                  <a:fillRect l="-5" t="-11" r="-117" b="-3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fbd18c1d6.fixed?vcp=1&amp;pid=25106d6fc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fbd18c1d6.fixed?vcp=1&amp;pid=25106d6fc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fbd18c1d6.fixed?vcp=1&amp;pid=25106d6fc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力学</a:t>
            </a:r>
            <a:endParaRPr lang="en-US" altLang="zh-CN" sz="4400" dirty="0"/>
          </a:p>
        </p:txBody>
      </p:sp>
      <p:sp>
        <p:nvSpPr>
          <p:cNvPr id="5" name="C_3_BD#fbd18c1d6.fixed?vcp=1&amp;pid=25106d6fc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第七章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浮力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24_1#a9aa6859e?iti=6&amp;htil=5&amp;vcp=1&amp;vis=1&amp;pid=19eac54d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60730" y="1272201"/>
            <a:ext cx="1669049" cy="2535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24_2#a9aa6859e?iti=6&amp;htil=5&amp;vcp=1&amp;vis=1&amp;pid=19eac54d3&amp;color=0,0,0&amp;vtp=1&amp;vaab=1&amp;bbb=1"/>
          <p:cNvSpPr/>
          <p:nvPr/>
        </p:nvSpPr>
        <p:spPr>
          <a:xfrm>
            <a:off x="9457345" y="3842032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24_3#a9aa6859e?htil=5&amp;sp=1&amp;vcp=1&amp;vis=1&amp;pid=19eac54d3&amp;color=0,0,0&amp;vtp=1&amp;vaab=1&amp;bt=1&amp;bbb=1&amp;hb=1"/>
              <p:cNvSpPr/>
              <p:nvPr/>
            </p:nvSpPr>
            <p:spPr>
              <a:xfrm>
                <a:off x="539496" y="1088612"/>
                <a:ext cx="8366760" cy="25353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用弹簧测力计悬挂重为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5.4 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，将物体放入水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，静止时弹簧测力计示数如图11-4所示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，则物体在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水中受到的浮力为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，物体的体积为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24_3#a9aa6859e?htil=5&amp;sp=1&amp;vcp=1&amp;vis=1&amp;pid=19eac54d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88612"/>
                <a:ext cx="8366760" cy="2535301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5" b="-3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25_1#a9aa6859e.blank?vcp=1&amp;vis=1&amp;pid=19eac54d3&amp;color=0,0,0&amp;vpa=13&amp;vtp=1&amp;vaab=1"/>
          <p:cNvSpPr/>
          <p:nvPr/>
        </p:nvSpPr>
        <p:spPr>
          <a:xfrm>
            <a:off x="3394615" y="2353532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26_1#a9aa6859e.blank?vcp=1&amp;vis=1&amp;pid=19eac54d3&amp;color=0,0,0&amp;vpa=14&amp;vtp=1&amp;vaab=1&amp;bbb=1"/>
              <p:cNvSpPr/>
              <p:nvPr/>
            </p:nvSpPr>
            <p:spPr>
              <a:xfrm>
                <a:off x="6684708" y="2483325"/>
                <a:ext cx="1537970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8_AN.26_1#a9aa6859e.blank?vcp=1&amp;vis=1&amp;pid=19eac54d3&amp;color=0,0,0&amp;vpa=1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4708" y="2483325"/>
                <a:ext cx="1537970" cy="412369"/>
              </a:xfrm>
              <a:prstGeom prst="rect">
                <a:avLst/>
              </a:prstGeom>
              <a:blipFill rotWithShape="1">
                <a:blip r:embed="rId5"/>
                <a:stretch>
                  <a:fillRect l="-4" t="-115" r="4" b="-76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cea71be7?vcp=1&amp;pid=82ba978d5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浮沉条件及其应用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e443a4c12?vcp=1&amp;pid=dcea71be7&amp;color=0,0,0&amp;vtp=1&amp;vaab=1&amp;bbb=1"/>
              <p:cNvSpPr/>
              <p:nvPr/>
            </p:nvSpPr>
            <p:spPr>
              <a:xfrm>
                <a:off x="539496" y="1263495"/>
                <a:ext cx="1110996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判断物体的浮沉（物体浸没在液体中且只受浮力和重力）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比较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浮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，或比较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液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物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利用浮沉条件比较浮力的大小：一般适用于同一物体在不同液体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中所受浮力的比较，其中该物体至少在某一液体中漂浮或悬浮。若物体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处于漂浮或悬浮状态，则浮力等于重力；若物体在液体中沉底，则浮力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小于重力。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e443a4c12?vcp=1&amp;pid=dcea71be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-111" b="-15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e443a4c12?sp=1&amp;vcp=1&amp;pid=dcea71be7&amp;color=0,0,0&amp;vtp=1&amp;vaab=1&amp;bt=1&amp;bbb=1&amp;hb=1"/>
              <p:cNvSpPr/>
              <p:nvPr/>
            </p:nvSpPr>
            <p:spPr>
              <a:xfrm>
                <a:off x="539496" y="1519079"/>
                <a:ext cx="11109960" cy="38223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浮力的利用：技术上常通过改变重力与浮力的“大小关系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”来实现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。若保持浮力不变，则可改变重力；若保持重力不变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，则可改变排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开液体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（气体）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的体积。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轮船采用空心的方法增大浮力，始终有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浮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；潜水艇靠改变自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身重力来实现上浮和下潜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；密度计利用物体的漂浮条件进行工作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，始终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浮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e443a4c12?sp=1&amp;vcp=1&amp;pid=dcea71be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19079"/>
                <a:ext cx="11109960" cy="3822383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-111" b="-21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8_1#8ce0ba16d?sp=1&amp;vcp=1&amp;vis=1&amp;pid=dcea71be7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如图11-5所示，水平桌面上放置两个相同的容器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，甲中有一个小物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块悬浮于水中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，乙中有一个小球漂浮在水面上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，此时容器内水面高度相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7_BD.28_2#8ce0ba16d?iti=8&amp;htil=7&amp;vcp=1&amp;vis=1&amp;pid=dcea71b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5558" y="2532044"/>
            <a:ext cx="4480560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28_3#8ce0ba16d?iti=8&amp;htil=7&amp;vcp=1&amp;vis=1&amp;pid=dcea71be7&amp;color=0,0,0&amp;vtp=1&amp;vaab=1&amp;bbb=1"/>
          <p:cNvSpPr/>
          <p:nvPr/>
        </p:nvSpPr>
        <p:spPr>
          <a:xfrm>
            <a:off x="8797930" y="4634148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28_4#8ce0ba16d.choices?htil=7&amp;vcp=1&amp;vis=1&amp;pid=dcea71be7&amp;color=0,0,0&amp;vtp=1&amp;vaab=1&amp;bbb=1&amp;hb=1"/>
              <p:cNvSpPr/>
              <p:nvPr/>
            </p:nvSpPr>
            <p:spPr>
              <a:xfrm>
                <a:off x="539496" y="2405044"/>
                <a:ext cx="6501384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A.容器对桌面的压强关系：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.水对容器底部的压力关系：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.如果向甲中加入酒精并搅拌均匀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，那么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小物块受到的浮力变小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.如果向乙中加入盐水并搅拌均匀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，那么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小球受到的浮力变大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28_4#8ce0ba16d.choices?htil=7&amp;vcp=1&amp;vis=1&amp;pid=dcea71be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05044"/>
                <a:ext cx="6501384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6" t="-8" b="-1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EX.1_1#8ce0ba16d?iti=10&amp;htil=9&amp;vcp=1&amp;vis=1&amp;pid=dcea71be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9752" y="920496"/>
            <a:ext cx="4480560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EX.1_1#8ce0ba16d?iti=10&amp;htil=9&amp;vcp=1&amp;vis=1&amp;pid=dcea71be7&amp;color=0,0,0&amp;vtp=1&amp;vaab=1&amp;bbb=1"/>
          <p:cNvSpPr/>
          <p:nvPr/>
        </p:nvSpPr>
        <p:spPr>
          <a:xfrm>
            <a:off x="8862123" y="3022600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图11-5</a:t>
            </a:r>
            <a:endParaRPr lang="en-US" altLang="zh-CN" sz="2800" dirty="0"/>
          </a:p>
        </p:txBody>
      </p:sp>
      <p:sp>
        <p:nvSpPr>
          <p:cNvPr id="4" name="QC_7_EX.1_1#8ce0ba16d?htil=9&amp;vcp=1&amp;vis=1&amp;pid=dcea71be7&amp;color=0,0,0&amp;vtp=1&amp;vaab=1&amp;bt=1&amp;bbb=1&amp;hb=1&amp;hs=1"/>
          <p:cNvSpPr/>
          <p:nvPr/>
        </p:nvSpPr>
        <p:spPr>
          <a:xfrm>
            <a:off x="539496" y="902208"/>
            <a:ext cx="650138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思路分析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本题涉及容器对桌面压力（压强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的比较、水对容器底压强（压力）的比较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和物体所受浮力大小的变化三个问题。对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于前两个问题，如果容器及液体种类相同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容器里面的物体只要不触及容器底部（悬</a:t>
            </a:r>
            <a:endParaRPr lang="en-US" altLang="zh-CN" sz="2800" dirty="0"/>
          </a:p>
        </p:txBody>
      </p:sp>
      <p:sp>
        <p:nvSpPr>
          <p:cNvPr id="5" name="QC_7_EX.1_1#8ce0ba16d?htil=9&amp;vcp=1&amp;vis=1&amp;pid=dcea71be7&amp;color=0,0,0&amp;vtp=1&amp;vaab=1&amp;bt=1&amp;bbb=1&amp;hb=1&amp;hs=1"/>
          <p:cNvSpPr/>
          <p:nvPr/>
        </p:nvSpPr>
        <p:spPr>
          <a:xfrm>
            <a:off x="539496" y="4108640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浮、漂浮或悬吊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则液面高的液体对容器底的压强（压力）就大，容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器对桌面的压强（压力）也大。浮力大小的变化可以根据阿基米德原理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或浮沉条件进行判断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EX.1_1#8ce0ba16d?iti=11&amp;htil=10&amp;vcp=1&amp;vis=1&amp;pid=dcea71b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9752" y="2103596"/>
            <a:ext cx="4480560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EX.1_1#8ce0ba16d?iti=11&amp;htil=10&amp;vcp=1&amp;vis=1&amp;pid=dcea71be7&amp;color=0,0,0&amp;vtp=1&amp;vaab=1&amp;bbb=1"/>
          <p:cNvSpPr/>
          <p:nvPr/>
        </p:nvSpPr>
        <p:spPr>
          <a:xfrm>
            <a:off x="8862123" y="4205700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图11-5</a:t>
            </a:r>
            <a:endParaRPr lang="en-US" altLang="zh-CN" sz="2800" dirty="0"/>
          </a:p>
        </p:txBody>
      </p:sp>
      <p:sp>
        <p:nvSpPr>
          <p:cNvPr id="4" name="QC_7_EX.1_1#8ce0ba16d?htil=10&amp;vcp=1&amp;vis=1&amp;pid=dcea71be7&amp;color=0,0,0&amp;mp=1&amp;vtp=1&amp;vaab=1&amp;bt=1&amp;bbb=1&amp;hb=1"/>
          <p:cNvSpPr/>
          <p:nvPr/>
        </p:nvSpPr>
        <p:spPr>
          <a:xfrm>
            <a:off x="539496" y="2085308"/>
            <a:ext cx="650138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若物体漂浮或悬浮在同样的容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器中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，且容器中液体相同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，则比较容器对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水平面的压力时，无需考虑物体的大小及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所处的状态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，只需要考虑液面的高低即可。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8ce0ba16d?iti=9&amp;htil=8&amp;vcp=1&amp;vis=1&amp;pid=dcea71be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9752" y="734568"/>
            <a:ext cx="4480560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8ce0ba16d?iti=9&amp;htil=8&amp;vcp=1&amp;vis=1&amp;pid=dcea71be7&amp;color=0,0,0&amp;vtp=1&amp;vaab=1&amp;bbb=1"/>
          <p:cNvSpPr/>
          <p:nvPr/>
        </p:nvSpPr>
        <p:spPr>
          <a:xfrm>
            <a:off x="8862123" y="2836672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8ce0ba16d?htil=8&amp;vcp=1&amp;vis=1&amp;pid=dcea71be7&amp;color=0,0,0&amp;vtp=1&amp;vaab=1&amp;bt=1&amp;bbb=1&amp;hb=1&amp;hs=1"/>
              <p:cNvSpPr/>
              <p:nvPr/>
            </p:nvSpPr>
            <p:spPr>
              <a:xfrm>
                <a:off x="539496" y="716280"/>
                <a:ext cx="6501384" cy="25236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，水的密度和深度都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，水对两个容器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底部的压强关系为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，水对容器底部的压力关系为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8ce0ba16d?htil=8&amp;vcp=1&amp;vis=1&amp;pid=dcea71be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16280"/>
                <a:ext cx="6501384" cy="2523681"/>
              </a:xfrm>
              <a:prstGeom prst="rect">
                <a:avLst/>
              </a:prstGeom>
              <a:blipFill rotWithShape="1">
                <a:blip r:embed="rId4"/>
                <a:stretch>
                  <a:fillRect l="-6" r="-2618" b="-3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8ce0ba16d?htil=8&amp;vcp=1&amp;vis=1&amp;pid=dcea71be7&amp;color=0,0,0&amp;vtp=1&amp;vaab=1&amp;bt=1&amp;bbb=1&amp;hb=1&amp;hs=1"/>
              <p:cNvSpPr/>
              <p:nvPr/>
            </p:nvSpPr>
            <p:spPr>
              <a:xfrm>
                <a:off x="539496" y="3252026"/>
                <a:ext cx="11112011" cy="2590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B错误；甲、乙是直柱形容器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，故其对桌面的压力分别为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杯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杯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，故容器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对桌面的压强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 选项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A错误；物块悬浮在甲容器中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物块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，若向甲容器中加入酒精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，则液体密度减小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8ce0ba16d?htil=8&amp;vcp=1&amp;vis=1&amp;pid=dcea71be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52026"/>
                <a:ext cx="11112011" cy="2590800"/>
              </a:xfrm>
              <a:prstGeom prst="rect">
                <a:avLst/>
              </a:prstGeom>
              <a:blipFill rotWithShape="1">
                <a:blip r:embed="rId5"/>
                <a:stretch>
                  <a:fillRect l="-3" t="-7" r="5" b="-24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8ce0ba16d?htil=8&amp;vcp=1&amp;vis=1&amp;pid=dcea71be7&amp;color=0,0,0&amp;vtp=1&amp;vaab=1&amp;bt=1&amp;bbb=1&amp;hb=1&amp;hs=1&amp;htil=1"/>
          <p:cNvSpPr/>
          <p:nvPr/>
        </p:nvSpPr>
        <p:spPr>
          <a:xfrm>
            <a:off x="539496" y="1545304"/>
            <a:ext cx="64932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可知，物块受到的浮力变小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，选项C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小球漂浮在乙容器中，向乙容器中加入盐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水，液体密度增大，小球仍然漂浮在液面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上，则小球受到的浮力仍等于自身的重力，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因小球的重力没变，故小球受到的浮力不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变，选项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D错误。</a:t>
            </a:r>
            <a:endParaRPr lang="en-US" altLang="zh-CN" sz="2800" dirty="0"/>
          </a:p>
        </p:txBody>
      </p:sp>
      <p:pic>
        <p:nvPicPr>
          <p:cNvPr id="3" name="QC_7_AS.1_1#8ce0ba16d?iti=84&amp;htil=8&amp;vcp=1&amp;vis=1&amp;pid=dcea71be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9752" y="1685848"/>
            <a:ext cx="4480560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S.1_1#8ce0ba16d?iti=84&amp;htil=8&amp;vcp=1&amp;vis=1&amp;pid=dcea71be7&amp;color=0,0,0&amp;vtp=1&amp;vaab=1&amp;bbb=1"/>
          <p:cNvSpPr/>
          <p:nvPr/>
        </p:nvSpPr>
        <p:spPr>
          <a:xfrm>
            <a:off x="8862123" y="3787952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图11-5</a:t>
            </a:r>
            <a:endParaRPr lang="en-US" altLang="zh-CN" sz="2800" dirty="0"/>
          </a:p>
        </p:txBody>
      </p:sp>
      <p:sp>
        <p:nvSpPr>
          <p:cNvPr id="5" name="QC_7_AN.29_1#8ce0ba16d.bracket?vcp=1&amp;vis=1&amp;pid=dcea71be7&amp;color=0,0,0&amp;vpa=15&amp;vtp=1&amp;vaab=1"/>
          <p:cNvSpPr/>
          <p:nvPr/>
        </p:nvSpPr>
        <p:spPr>
          <a:xfrm>
            <a:off x="642488" y="5337461"/>
            <a:ext cx="1294954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e234a079b?vcp=1&amp;pid=dcea71be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32_1#13daaf115?vcp=1&amp;vis=1&amp;pid=e234a079b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（2024·山西·中考）关于浮力，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32_2#13daaf115.choices?vcp=1&amp;vis=1&amp;pid=e234a079b&amp;color=0,0,0&amp;vtp=1&amp;vaab=1&amp;bb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A.潜水艇下潜得越深，受到的浮力越大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.潜水艇是靠改变自身重力来改变浮沉状态的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.漂浮在液面上的物体所受到的浮力大于它所受到的重力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.悬浮在空中的热气球所受到的浮力大于它所受到的重力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AS.1_1#13daaf115?vcp=1&amp;vis=1&amp;pid=e234a079b&amp;color=0,0,0&amp;vtp=1&amp;vaab=1&amp;bt=1&amp;bbb=1&amp;hb=1"/>
              <p:cNvSpPr/>
              <p:nvPr/>
            </p:nvSpPr>
            <p:spPr>
              <a:xfrm>
                <a:off x="539496" y="1531207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潜水艇完全浸入水中后，排开水的体积不变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（等于潜水艇自身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的体积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可知，潜水艇受到的浮力不变，选项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；潜水艇浸没在海水中时受到的浮力不变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，是通过改变自身重力来实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现上浮和下沉的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，选项B正确；漂浮在液面上的物体处于平衡状态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所受到的浮力均等于自身的重力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，选项C错误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；悬浮在空中的热气球处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于平衡状态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，其所受到的浮力等于它所受到的重力，选项D错误。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8_AS.1_1#13daaf115?vcp=1&amp;vis=1&amp;pid=e234a079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1207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6" r="-179" b="-1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AN.33_1#13daaf115.bracket?vcp=1&amp;vis=1&amp;pid=e234a079b&amp;color=0,0,0&amp;vpa=16&amp;vtp=1&amp;vaab=1"/>
          <p:cNvSpPr/>
          <p:nvPr/>
        </p:nvSpPr>
        <p:spPr>
          <a:xfrm>
            <a:off x="1075387" y="535459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fc5f5e7a3.fixed?vcp=1&amp;pid=e16b03d3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浮力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阿基米德原理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物体的浮沉条件</a:t>
            </a:r>
            <a:endParaRPr lang="en-US" altLang="zh-CN" sz="4000" dirty="0"/>
          </a:p>
        </p:txBody>
      </p:sp>
      <p:sp>
        <p:nvSpPr>
          <p:cNvPr id="3" name="C_5_BD#fc5f5e7a3.fixed?vcp=1&amp;pid=e16b03d36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BD.35_1#af9529786?iti=12&amp;htil=11&amp;vcp=1&amp;vis=1&amp;pid=e234a079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0320" y="1208786"/>
            <a:ext cx="4480560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35_2#af9529786?iti=12&amp;htil=11&amp;vcp=1&amp;vis=1&amp;pid=e234a079b&amp;color=0,0,0&amp;vtp=1&amp;vaab=1&amp;bbb=1"/>
          <p:cNvSpPr/>
          <p:nvPr/>
        </p:nvSpPr>
        <p:spPr>
          <a:xfrm>
            <a:off x="8802691" y="3795522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BD.35_3#af9529786?htil=11&amp;sp=1&amp;vcp=1&amp;vis=1&amp;pid=e234a079b&amp;color=0,0,0&amp;vtp=1&amp;vaab=1&amp;bt=1&amp;bbb=1&amp;hb=1&amp;hs=1"/>
              <p:cNvSpPr/>
              <p:nvPr/>
            </p:nvSpPr>
            <p:spPr>
              <a:xfrm>
                <a:off x="539496" y="1190498"/>
                <a:ext cx="650138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水平桌面上两个相同的烧杯中分别装有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、乙两种不同液体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，将两个由不同材料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制成的正方体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分别放入两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种液体中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，静止后如图11-6所示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。下列说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8_BD.35_3#af9529786?htil=11&amp;sp=1&amp;vcp=1&amp;vis=1&amp;pid=e234a079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90498"/>
                <a:ext cx="650138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16" b="-2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8_BD.35_4#af9529786.choices?vcp=1&amp;vis=1&amp;pid=e234a079b&amp;color=0,0,0&amp;vtp=1&amp;vaab=1&amp;bbb=1&amp;hs=1"/>
          <p:cNvSpPr/>
          <p:nvPr/>
        </p:nvSpPr>
        <p:spPr>
          <a:xfrm>
            <a:off x="539496" y="44477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.甲液体的密度较大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.甲液体对容器底的压力较小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C.甲液体中的物体所受的浮力较大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.两种液体对容器底的压强相等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AS.1_1#af9529786?iti=13&amp;htil=12&amp;vcp=1&amp;vis=1&amp;pid=e234a079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0774" y="572687"/>
            <a:ext cx="2802054" cy="156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af9529786?iti=13&amp;htil=12&amp;vcp=1&amp;vis=1&amp;pid=e234a079b&amp;color=0,0,0&amp;vtp=1&amp;vaab=1&amp;bbb=1"/>
          <p:cNvSpPr/>
          <p:nvPr/>
        </p:nvSpPr>
        <p:spPr>
          <a:xfrm>
            <a:off x="9513893" y="2267503"/>
            <a:ext cx="1075817" cy="5029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AS.1_1#af9529786?htil=12&amp;vcp=1&amp;vis=1&amp;pid=e234a079b&amp;color=0,0,0&amp;vtp=1&amp;vaab=1&amp;bt=1&amp;bbb=1&amp;hb=1&amp;hs=1"/>
              <p:cNvSpPr/>
              <p:nvPr/>
            </p:nvSpPr>
            <p:spPr>
              <a:xfrm>
                <a:off x="539496" y="554400"/>
                <a:ext cx="7900416" cy="22061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把A、B两物体作为一个整体，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由图知，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该整体在两液体中都处于漂浮状态，由漂浮条件可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，所以该整体在两液体中受到的浮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力相等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，选项C错误。由题图知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8_AS.1_1#af9529786?htil=12&amp;vcp=1&amp;vis=1&amp;pid=e234a079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900416" cy="220611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272" b="-2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AS.1_1#af9529786?htil=12&amp;vcp=1&amp;vis=1&amp;pid=e234a079b&amp;color=0,0,0&amp;vtp=1&amp;vaab=1&amp;bt=1&amp;bbb=1&amp;hb=1&amp;hs=1"/>
              <p:cNvSpPr/>
              <p:nvPr/>
            </p:nvSpPr>
            <p:spPr>
              <a:xfrm>
                <a:off x="539496" y="2773343"/>
                <a:ext cx="11112011" cy="33444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；因整体在两液体中受到的浮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力相等，且排开甲液体的体积较大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，两液体的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密度关系为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，选项A错误；已知两液体的深度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相同，且</a:t>
                </a:r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，甲液体对杯底的压强小于乙液体对杯底的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、乙容器的底面积相同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，甲液体对杯底的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压力小于乙液体对杯底的压力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，选项B正确，选项D错误。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AS.1_1#af9529786?htil=12&amp;vcp=1&amp;vis=1&amp;pid=e234a079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73343"/>
                <a:ext cx="11112011" cy="3344482"/>
              </a:xfrm>
              <a:prstGeom prst="rect">
                <a:avLst/>
              </a:prstGeom>
              <a:blipFill rotWithShape="1">
                <a:blip r:embed="rId5"/>
                <a:stretch>
                  <a:fillRect l="-3" t="-9" r="5" b="-1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8_AN.36_1#af9529786.bracket?vcp=1&amp;vis=1&amp;pid=e234a079b&amp;color=0,0,0&amp;vpa=17&amp;vtp=1&amp;vaab=1"/>
          <p:cNvSpPr/>
          <p:nvPr/>
        </p:nvSpPr>
        <p:spPr>
          <a:xfrm>
            <a:off x="10094410" y="55500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45ebed73?vcp=1&amp;pid=82ba978d5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浮力的计算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4a8ce2620?vcp=1&amp;pid=945ebed73&amp;color=0,0,0&amp;vtp=1&amp;vaab=1&amp;bbb=1"/>
              <p:cNvSpPr/>
              <p:nvPr/>
            </p:nvSpPr>
            <p:spPr>
              <a:xfrm>
                <a:off x="539496" y="1263495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称重法：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浮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拉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用弹簧测力计测浮力）。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压力差法：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浮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向上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向下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用浮力产生的原因求浮力）。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阿基米德原理：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浮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排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浮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液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排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（知道物体排开液体的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质量或体积时常用）。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平衡法：物体处于漂浮或悬浮状态时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浮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物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当题目未说明物体静止在液体中的状态时，应先根据物体浮沉条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件判断物体的浮沉状态，再选择合适的方法计算物体所受浮力。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4a8ce2620?vcp=1&amp;pid=945ebed7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3" b="-1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38_1#1796e5892?iti=14&amp;htil=13&amp;vcp=1&amp;vis=1&amp;pid=945ebed7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7965" y="668242"/>
            <a:ext cx="1737360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38_2#1796e5892?iti=14&amp;htil=13&amp;vcp=1&amp;vis=1&amp;pid=945ebed73&amp;color=0,0,0&amp;vtp=1&amp;vaab=1&amp;bbb=1"/>
          <p:cNvSpPr/>
          <p:nvPr/>
        </p:nvSpPr>
        <p:spPr>
          <a:xfrm>
            <a:off x="10168736" y="2889218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38_3#1796e5892?htil=13&amp;sp=1&amp;vcp=1&amp;vis=1&amp;pid=945ebed73&amp;color=0,0,0&amp;vtp=1&amp;vaab=1&amp;bt=1&amp;bbb=1&amp;hb=1&amp;hs=1"/>
              <p:cNvSpPr/>
              <p:nvPr/>
            </p:nvSpPr>
            <p:spPr>
              <a:xfrm>
                <a:off x="539496" y="640810"/>
                <a:ext cx="9235440" cy="38307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如图11-7所示，水平放置的平底柱形容器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内装有一些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水，不吸水的正方体物块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的边长为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用细线（重力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和体积忽略不计）拉住物块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细线的另一端固定在容器底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部，静止后物块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浸入水中的体积为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此时细线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被拉直，长为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所受拉力为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</m:sup>
                    </m:sSup>
                  </m:oMath>
                </a14:m>
                <a:endParaRPr lang="en-US" altLang="zh-CN" sz="2800" b="0" i="1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38_3#1796e5892?htil=13&amp;sp=1&amp;vcp=1&amp;vis=1&amp;pid=945ebed7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40810"/>
                <a:ext cx="9235440" cy="3830701"/>
              </a:xfrm>
              <a:prstGeom prst="rect">
                <a:avLst/>
              </a:prstGeom>
              <a:blipFill rotWithShape="1">
                <a:blip r:embed="rId4"/>
                <a:stretch>
                  <a:fillRect l="-4" t="-2" r="-2114" b="-14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39_1#da3d8cc70?vcp=1&amp;vis=1&amp;pid=1796e5892&amp;color=0,0,0&amp;vtp=1&amp;vaab=1&amp;bbb=1&amp;hs=1"/>
              <p:cNvSpPr/>
              <p:nvPr/>
            </p:nvSpPr>
            <p:spPr>
              <a:xfrm>
                <a:off x="539496" y="4443698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39_1#da3d8cc70?vcp=1&amp;vis=1&amp;pid=1796e5892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43698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109" r="3" b="-12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40_1#60f07e514?vcp=1&amp;vis=1&amp;pid=1796e5892&amp;color=0,0,0&amp;vtp=1&amp;vaab=1&amp;bbb=1&amp;hs=1"/>
              <p:cNvSpPr/>
              <p:nvPr/>
            </p:nvSpPr>
            <p:spPr>
              <a:xfrm>
                <a:off x="539496" y="5067141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受到的重力；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40_1#60f07e514?vcp=1&amp;vis=1&amp;pid=1796e5892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67141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3" t="-86" r="3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O_8_BD.41_1#72cdd1454?vcp=1&amp;vis=1&amp;pid=1796e5892&amp;color=0,0,0&amp;vtp=1&amp;vaab=1&amp;bbb=1&amp;hs=1"/>
          <p:cNvSpPr/>
          <p:nvPr/>
        </p:nvSpPr>
        <p:spPr>
          <a:xfrm>
            <a:off x="539496" y="562352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（3）水对容器底部的压强。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EX.1_1#1796e5892?iti=15&amp;htil=14&amp;vcp=1&amp;vis=1&amp;pid=945ebed7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08595" y="1244410"/>
            <a:ext cx="1737360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EX.1_1#1796e5892?iti=15&amp;htil=14&amp;vcp=1&amp;vis=1&amp;pid=945ebed73&amp;color=0,0,0&amp;vtp=1&amp;vaab=1&amp;bbb=1"/>
          <p:cNvSpPr/>
          <p:nvPr/>
        </p:nvSpPr>
        <p:spPr>
          <a:xfrm>
            <a:off x="10139366" y="3465385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图11-7</a:t>
            </a:r>
            <a:endParaRPr lang="en-US" altLang="zh-CN" sz="2800" dirty="0"/>
          </a:p>
        </p:txBody>
      </p:sp>
      <p:sp>
        <p:nvSpPr>
          <p:cNvPr id="4" name="QO_7_EX.1_1#1796e5892?htil=14&amp;vcp=1&amp;vis=1&amp;pid=945ebed73&amp;color=0,0,0&amp;vtp=1&amp;vaab=1&amp;bt=1&amp;bbb=1&amp;hb=1&amp;hs=1"/>
          <p:cNvSpPr/>
          <p:nvPr/>
        </p:nvSpPr>
        <p:spPr>
          <a:xfrm>
            <a:off x="539496" y="1226121"/>
            <a:ext cx="923544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受力分析是解答浮力计算题的关键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，首先要明确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物体的状态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（漂浮、悬浮或沉底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），此外还要看是否有其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他约束条件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（如悬线、压杆、触顶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），确定物体所受的力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及其方向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，再根据平衡条件列出力的关系式。本例中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块受到竖直向上的浮力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、竖直向下的重力、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向下的拉力，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EX.1_1#1796e5892?htil=14&amp;vcp=1&amp;vis=1&amp;pid=945ebed73&amp;color=0,0,0&amp;vtp=1&amp;vaab=1&amp;bt=1&amp;bbb=1&amp;hb=1&amp;hs=1"/>
              <p:cNvSpPr/>
              <p:nvPr/>
            </p:nvSpPr>
            <p:spPr>
              <a:xfrm>
                <a:off x="539995" y="4359466"/>
                <a:ext cx="11112011" cy="127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拉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，据此可求出物块所受的重力。注意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计算时要统一用国际单位。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EX.1_1#1796e5892?htil=14&amp;vcp=1&amp;vis=1&amp;pid=945ebed7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359466"/>
                <a:ext cx="11112011" cy="1270000"/>
              </a:xfrm>
              <a:prstGeom prst="rect">
                <a:avLst/>
              </a:prstGeom>
              <a:blipFill rotWithShape="1">
                <a:blip r:embed="rId4"/>
                <a:stretch>
                  <a:fillRect l="-2" t="-15" r="4" b="-6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7_BD.43_2#da3d8cc70?iti=16&amp;vcp=1&amp;vis=1&amp;pid=1796e589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5070" y="3028983"/>
            <a:ext cx="1773936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43_3#da3d8cc70?iti=16&amp;vcp=1&amp;vis=1&amp;pid=1796e5892&amp;color=0,0,0&amp;vtp=1&amp;vaab=1&amp;bbb=1"/>
          <p:cNvSpPr/>
          <p:nvPr/>
        </p:nvSpPr>
        <p:spPr>
          <a:xfrm>
            <a:off x="9454129" y="5249959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da3d8cc70?vcp=1&amp;vis=1&amp;pid=1796e5892&amp;color=0,0,0&amp;vtp=1&amp;vaab=1&amp;bbb=1"/>
              <p:cNvSpPr/>
              <p:nvPr/>
            </p:nvSpPr>
            <p:spPr>
              <a:xfrm>
                <a:off x="657191" y="860837"/>
                <a:ext cx="11109960" cy="125063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da3d8cc70?vcp=1&amp;vis=1&amp;pid=1796e589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191" y="860837"/>
                <a:ext cx="11109960" cy="1250633"/>
              </a:xfrm>
              <a:prstGeom prst="rect">
                <a:avLst/>
              </a:prstGeom>
              <a:blipFill rotWithShape="1">
                <a:blip r:embed="rId4"/>
                <a:stretch>
                  <a:fillRect l="-5" t="-33" r="5" b="-59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60f07e514?htil=15&amp;vcp=1&amp;vis=1&amp;pid=1796e5892&amp;color=0,0,0&amp;vtp=1&amp;vaab=1&amp;bbb=1&amp;hb=1&amp;hs=1"/>
              <p:cNvSpPr/>
              <p:nvPr/>
            </p:nvSpPr>
            <p:spPr>
              <a:xfrm>
                <a:off x="539496" y="2122106"/>
                <a:ext cx="923544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物块受竖直向上的浮力、竖直向下的重力和拉力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根据力的平衡条件可得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拉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物块所受的重力为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60f07e514?htil=15&amp;vcp=1&amp;vis=1&amp;pid=1796e5892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22106"/>
                <a:ext cx="9235440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4" t="-23" r="4" b="-27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AN.1_1#60f07e514?htil=15&amp;vcp=1&amp;vis=1&amp;pid=1796e5892&amp;color=0,0,0&amp;vtp=1&amp;vaab=1&amp;bbb=1&amp;hb=1&amp;hs=1"/>
              <p:cNvSpPr/>
              <p:nvPr/>
            </p:nvSpPr>
            <p:spPr>
              <a:xfrm>
                <a:off x="539995" y="4618863"/>
                <a:ext cx="11112011" cy="6034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拉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AN.1_1#60f07e514?htil=15&amp;vcp=1&amp;vis=1&amp;pid=1796e5892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618863"/>
                <a:ext cx="11112011" cy="603441"/>
              </a:xfrm>
              <a:prstGeom prst="rect">
                <a:avLst/>
              </a:prstGeom>
              <a:blipFill rotWithShape="1">
                <a:blip r:embed="rId6"/>
                <a:stretch>
                  <a:fillRect l="-2" t="-84" r="4" b="-12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47_1#72cdd1454?iti=18&amp;htil=16&amp;vcp=1&amp;vis=1&amp;pid=1796e589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67202" y="814769"/>
            <a:ext cx="1737360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47_2#72cdd1454?iti=18&amp;htil=16&amp;vcp=1&amp;vis=1&amp;pid=1796e5892&amp;color=0,0,0&amp;vtp=1&amp;vaab=1&amp;bbb=1"/>
          <p:cNvSpPr/>
          <p:nvPr/>
        </p:nvSpPr>
        <p:spPr>
          <a:xfrm>
            <a:off x="9397974" y="3022410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72cdd1454?htil=16&amp;vcp=1&amp;vis=1&amp;pid=1796e5892&amp;color=0,0,0&amp;vtp=1&amp;vaab=1&amp;bbb=1"/>
              <p:cNvSpPr/>
              <p:nvPr/>
            </p:nvSpPr>
            <p:spPr>
              <a:xfrm>
                <a:off x="539495" y="1424178"/>
                <a:ext cx="10931245" cy="45208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物块浸入水中的深度为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×0.1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则水的深度为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线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+0.06 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水对容器底部的压强为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72cdd1454?htil=16&amp;vcp=1&amp;vis=1&amp;pid=1796e589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1424178"/>
                <a:ext cx="10931245" cy="4520819"/>
              </a:xfrm>
              <a:prstGeom prst="rect">
                <a:avLst/>
              </a:prstGeom>
              <a:blipFill rotWithShape="1">
                <a:blip r:embed="rId4"/>
                <a:stretch>
                  <a:fillRect l="-3" t="-11" r="1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4faa089f?vcp=1&amp;pid=945ebed73&amp;color=0,0,0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O_8_BD.49_1#caf9fbca0?iti=19&amp;htil=17&amp;vcp=1&amp;vis=1&amp;pid=34faa089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1392" y="1285528"/>
            <a:ext cx="2779776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49_2#caf9fbca0?iti=19&amp;htil=17&amp;vcp=1&amp;vis=1&amp;pid=34faa089f&amp;color=0,0,0&amp;vtp=1&amp;vaab=1&amp;bbb=1"/>
          <p:cNvSpPr/>
          <p:nvPr/>
        </p:nvSpPr>
        <p:spPr>
          <a:xfrm>
            <a:off x="9703372" y="3515648"/>
            <a:ext cx="1075817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49_3#caf9fbca0?htil=17&amp;sp=1&amp;vcp=1&amp;vis=1&amp;pid=34faa089f&amp;color=0,0,0&amp;vtp=1&amp;vaab=1&amp;bbb=1&amp;hb=1&amp;hs=1"/>
              <p:cNvSpPr/>
              <p:nvPr/>
            </p:nvSpPr>
            <p:spPr>
              <a:xfrm>
                <a:off x="539496" y="1267240"/>
                <a:ext cx="8193024" cy="38307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用弹簧测力计悬挂一个实心物块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，物块下表面与水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面刚好接触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，如图11-8甲所示。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由此处匀速下放物块，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直至浸没于水中并继续匀速下放（物块始终未与容器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）。物块下放过程中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，弹簧测力计示数与物块下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表面浸入水中的深度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的关系如图11-8乙所示。已知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，水的密度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49_3#caf9fbca0?htil=17&amp;sp=1&amp;vcp=1&amp;vis=1&amp;pid=34faa089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8193024" cy="3830701"/>
              </a:xfrm>
              <a:prstGeom prst="rect">
                <a:avLst/>
              </a:prstGeom>
              <a:blipFill rotWithShape="1">
                <a:blip r:embed="rId4"/>
                <a:stretch>
                  <a:fillRect l="-5" t="-11" r="-4480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9_BD.50_1#ca01a9bea?vcp=1&amp;vis=1&amp;pid=caf9fbca0&amp;color=0,0,0&amp;vtp=1&amp;vaab=1&amp;bbb=1&amp;hs=1"/>
          <p:cNvSpPr/>
          <p:nvPr/>
        </p:nvSpPr>
        <p:spPr>
          <a:xfrm>
            <a:off x="539496" y="39285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（1）物块完全浸没在水中时受到的浮力；</a:t>
            </a:r>
            <a:endParaRPr lang="en-US" altLang="zh-CN" sz="2800" dirty="0"/>
          </a:p>
        </p:txBody>
      </p:sp>
      <p:sp>
        <p:nvSpPr>
          <p:cNvPr id="7" name="QO_9_BD.51_1#57e1e8c12?vcp=1&amp;vis=1&amp;pid=caf9fbca0&amp;color=0,0,0&amp;vtp=1&amp;vaab=1&amp;bbb=1&amp;hs=1"/>
          <p:cNvSpPr/>
          <p:nvPr/>
        </p:nvSpPr>
        <p:spPr>
          <a:xfrm>
            <a:off x="539496" y="45519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（2）物块的密度；</a:t>
            </a:r>
            <a:endParaRPr lang="en-US" altLang="zh-CN" sz="2800" dirty="0"/>
          </a:p>
        </p:txBody>
      </p:sp>
      <p:sp>
        <p:nvSpPr>
          <p:cNvPr id="8" name="QO_9_BD.52_1#94b0a4558?vcp=1&amp;vis=1&amp;pid=caf9fbca0&amp;color=0,0,0&amp;vtp=1&amp;vaab=1&amp;bbb=1&amp;htil=1"/>
          <p:cNvSpPr/>
          <p:nvPr/>
        </p:nvSpPr>
        <p:spPr>
          <a:xfrm>
            <a:off x="539995" y="5213404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（3）物块刚好浸没时，水对物块下表面的压强。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53_1#ca01a9bea?iti=20&amp;htil=18&amp;vcp=1&amp;vis=1&amp;pid=caf9fbca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5832" y="1495679"/>
            <a:ext cx="3730752" cy="280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53_2#ca01a9bea?iti=20&amp;htil=18&amp;vcp=1&amp;vis=1&amp;pid=caf9fbca0&amp;color=0,0,0&amp;vtp=1&amp;vaab=1&amp;bbb=1"/>
          <p:cNvSpPr/>
          <p:nvPr/>
        </p:nvSpPr>
        <p:spPr>
          <a:xfrm>
            <a:off x="9091840" y="4416552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_1#ca01a9bea?htil=18&amp;vcp=1&amp;vis=1&amp;pid=caf9fbca0&amp;color=0,0,0&amp;vtp=1&amp;vaab=1&amp;bbb=1&amp;hb=1"/>
              <p:cNvSpPr/>
              <p:nvPr/>
            </p:nvSpPr>
            <p:spPr>
              <a:xfrm>
                <a:off x="539496" y="2105088"/>
                <a:ext cx="7242048" cy="318109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由题图乙可知，弹簧测力计的最大示数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最大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，此时物块未浸入水中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，则物块重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最大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。物块完全浸入时弹簧测力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计的示数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示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，受到的浮力为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示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AN.1_1#ca01a9bea?htil=18&amp;vcp=1&amp;vis=1&amp;pid=caf9fbca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05088"/>
                <a:ext cx="7242048" cy="3181096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6695" b="-2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55_1#57e1e8c12?iti=21&amp;htil=19&amp;vcp=1&amp;vis=1&amp;pid=caf9fbca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3584" y="572688"/>
            <a:ext cx="2788920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55_2#57e1e8c12?iti=21&amp;htil=19&amp;vcp=1&amp;vis=1&amp;pid=caf9fbca0&amp;color=0,0,0&amp;vtp=1&amp;vaab=1&amp;bbb=1"/>
          <p:cNvSpPr/>
          <p:nvPr/>
        </p:nvSpPr>
        <p:spPr>
          <a:xfrm>
            <a:off x="9720135" y="2931160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_1#57e1e8c12?htil=19&amp;vcp=1&amp;vis=1&amp;pid=caf9fbca0&amp;color=0,0,0&amp;vtp=1&amp;vaab=1&amp;bbb=1"/>
              <p:cNvSpPr/>
              <p:nvPr/>
            </p:nvSpPr>
            <p:spPr>
              <a:xfrm>
                <a:off x="539496" y="1109009"/>
                <a:ext cx="8183880" cy="504609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得物块的体积为</a:t>
                </a:r>
                <a:endParaRPr lang="en-US" altLang="zh-CN" sz="2800" dirty="0"/>
              </a:p>
              <a:p>
                <a:pPr latinLnBrk="1">
                  <a:lnSpc>
                    <a:spcPts val="67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得物块的质量为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物块的密度为</a:t>
                </a:r>
                <a:endParaRPr lang="en-US" altLang="zh-CN" sz="2800" dirty="0"/>
              </a:p>
              <a:p>
                <a:pPr latinLnBrk="1">
                  <a:lnSpc>
                    <a:spcPts val="7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AN.1_1#57e1e8c12?htil=19&amp;vcp=1&amp;vis=1&amp;pid=caf9fbca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09009"/>
                <a:ext cx="8183880" cy="5046091"/>
              </a:xfrm>
              <a:prstGeom prst="rect">
                <a:avLst/>
              </a:prstGeom>
              <a:blipFill rotWithShape="1">
                <a:blip r:embed="rId4"/>
                <a:stretch>
                  <a:fillRect l="-5" t="-6" r="5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f5f2e2202?vcp=1&amp;pid=fc5f5e7a3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2384" y="690372"/>
            <a:ext cx="6035040" cy="547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57_1#94b0a4558?iti=22&amp;htil=20&amp;vcp=1&amp;vis=1&amp;pid=caf9fbca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28049" y="781265"/>
            <a:ext cx="3136392" cy="23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57_2#94b0a4558?iti=22&amp;htil=20&amp;vcp=1&amp;vis=1&amp;pid=caf9fbca0&amp;color=0,0,0&amp;vtp=1&amp;vaab=1&amp;bbb=1"/>
          <p:cNvSpPr/>
          <p:nvPr/>
        </p:nvSpPr>
        <p:spPr>
          <a:xfrm>
            <a:off x="9758336" y="3263226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_1#94b0a4558?htil=20&amp;vcp=1&amp;vis=1&amp;pid=caf9fbca0&amp;color=0,0,0&amp;vtp=1&amp;vaab=1&amp;bbb=1&amp;hb=1"/>
              <p:cNvSpPr/>
              <p:nvPr/>
            </p:nvSpPr>
            <p:spPr>
              <a:xfrm>
                <a:off x="539496" y="2123344"/>
                <a:ext cx="9039070" cy="315556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时物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块刚好浸没在水中，物块刚好浸没时物块下表面受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到水的压强为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AN.1_1#94b0a4558?htil=20&amp;vcp=1&amp;vis=1&amp;pid=caf9fbca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23344"/>
                <a:ext cx="9039070" cy="3155569"/>
              </a:xfrm>
              <a:prstGeom prst="rect">
                <a:avLst/>
              </a:prstGeom>
              <a:blipFill rotWithShape="1">
                <a:blip r:embed="rId4"/>
                <a:stretch>
                  <a:fillRect l="-4" t="-17" r="3" b="-26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59_1#ec43854eb?iti=23&amp;htil=21&amp;vcp=1&amp;vis=1&amp;pid=34faa089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38492" y="961231"/>
            <a:ext cx="1828800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59_2#ec43854eb?iti=23&amp;htil=21&amp;vcp=1&amp;vis=1&amp;pid=34faa089f&amp;color=0,0,0&amp;vtp=1&amp;vaab=1&amp;bbb=1"/>
          <p:cNvSpPr/>
          <p:nvPr/>
        </p:nvSpPr>
        <p:spPr>
          <a:xfrm>
            <a:off x="10114983" y="3200495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BD.59_3#ec43854eb?htil=21&amp;sp=1&amp;vcp=1&amp;vis=1&amp;pid=34faa089f&amp;color=0,0,0&amp;vtp=1&amp;vaab=1&amp;bt=1&amp;bbb=1&amp;hb=1&amp;hs=1"/>
              <p:cNvSpPr/>
              <p:nvPr/>
            </p:nvSpPr>
            <p:spPr>
              <a:xfrm>
                <a:off x="539496" y="942943"/>
                <a:ext cx="915314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（2024·江西·中考）如图11-9所示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，水平桌面上的平底薄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壁容器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（重力忽略不计）底面积为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，容器内盛有质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的水。一实心木块漂浮在水面上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，木块的质量为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，体积为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BD.59_3#ec43854eb?htil=21&amp;sp=1&amp;vcp=1&amp;vis=1&amp;pid=34faa089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2943"/>
                <a:ext cx="915314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4" t="-24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9_BD.60_1#342b0ce1f?htil=21&amp;vcp=1&amp;vis=1&amp;pid=ec43854eb&amp;color=0,0,0&amp;vtp=1&amp;vaab=1&amp;bbb=1"/>
          <p:cNvSpPr/>
          <p:nvPr/>
        </p:nvSpPr>
        <p:spPr>
          <a:xfrm>
            <a:off x="539496" y="3441287"/>
            <a:ext cx="915314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（1）木块的密度；</a:t>
            </a:r>
            <a:endParaRPr lang="en-US" altLang="zh-CN" sz="2800" dirty="0"/>
          </a:p>
        </p:txBody>
      </p:sp>
      <p:sp>
        <p:nvSpPr>
          <p:cNvPr id="6" name="QO_9_BD.61_1#79f226625?vcp=1&amp;vis=1&amp;pid=ec43854eb&amp;color=0,0,0&amp;vtp=1&amp;vaab=1&amp;bbb=1&amp;hs=1"/>
          <p:cNvSpPr/>
          <p:nvPr/>
        </p:nvSpPr>
        <p:spPr>
          <a:xfrm>
            <a:off x="539496" y="40647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（2）木块受到的重力；</a:t>
            </a:r>
            <a:endParaRPr lang="en-US" altLang="zh-CN" sz="2800" dirty="0"/>
          </a:p>
        </p:txBody>
      </p:sp>
      <p:sp>
        <p:nvSpPr>
          <p:cNvPr id="7" name="QO_9_BD.62_1#8d00f30c0?vcp=1&amp;vis=1&amp;pid=ec43854eb&amp;color=0,0,0&amp;vtp=1&amp;vaab=1&amp;bbb=1&amp;hs=1"/>
          <p:cNvSpPr/>
          <p:nvPr/>
        </p:nvSpPr>
        <p:spPr>
          <a:xfrm>
            <a:off x="539496" y="468639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（3）木块受到的浮力；</a:t>
            </a:r>
            <a:endParaRPr lang="en-US" altLang="zh-CN" sz="2800" dirty="0"/>
          </a:p>
        </p:txBody>
      </p:sp>
      <p:sp>
        <p:nvSpPr>
          <p:cNvPr id="8" name="QO_9_BD.63_1#1c13f1eb7?vcp=1&amp;vis=1&amp;pid=ec43854eb&amp;color=0,0,0&amp;vtp=1&amp;vaab=1&amp;bbb=1&amp;hs=1"/>
          <p:cNvSpPr/>
          <p:nvPr/>
        </p:nvSpPr>
        <p:spPr>
          <a:xfrm>
            <a:off x="539496" y="53080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（4）此时容器对水平桌面的压强。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8_BD.64_2#342b0ce1f?iti=24&amp;vcp=1&amp;vis=1&amp;pid=ec43854e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24372" y="1438307"/>
            <a:ext cx="1865376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64_3#342b0ce1f?iti=24&amp;vcp=1&amp;vis=1&amp;pid=ec43854eb&amp;color=0,0,0&amp;vtp=1&amp;vaab=1&amp;bbb=1"/>
          <p:cNvSpPr/>
          <p:nvPr/>
        </p:nvSpPr>
        <p:spPr>
          <a:xfrm>
            <a:off x="9119151" y="3677571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_1#342b0ce1f?vcp=1&amp;vis=1&amp;pid=ec43854eb&amp;color=0,0,0&amp;vtp=1&amp;vaab=1&amp;bbb=1"/>
              <p:cNvSpPr/>
              <p:nvPr/>
            </p:nvSpPr>
            <p:spPr>
              <a:xfrm>
                <a:off x="811100" y="517557"/>
                <a:ext cx="606048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根据题意可知，木块的密度为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0.6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AN.1_1#342b0ce1f?vcp=1&amp;vis=1&amp;pid=ec43854e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100" y="517557"/>
                <a:ext cx="6060480" cy="1295400"/>
              </a:xfrm>
              <a:prstGeom prst="rect">
                <a:avLst/>
              </a:prstGeom>
              <a:blipFill rotWithShape="1">
                <a:blip r:embed="rId4"/>
                <a:stretch>
                  <a:fillRect l="-3" t="-2" r="-4030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9_AN.1_1#79f226625?vcp=1&amp;vis=1&amp;pid=ec43854eb&amp;color=0,0,0&amp;vtp=1&amp;vaab=1&amp;bbb=1"/>
              <p:cNvSpPr/>
              <p:nvPr/>
            </p:nvSpPr>
            <p:spPr>
              <a:xfrm>
                <a:off x="539496" y="1980974"/>
                <a:ext cx="6485993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根据题意可知，木块受到的重力为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9_AN.1_1#79f226625?vcp=1&amp;vis=1&amp;pid=ec43854e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80974"/>
                <a:ext cx="6485993" cy="1193419"/>
              </a:xfrm>
              <a:prstGeom prst="rect">
                <a:avLst/>
              </a:prstGeom>
              <a:blipFill rotWithShape="1">
                <a:blip r:embed="rId5"/>
                <a:stretch>
                  <a:fillRect l="-6" t="-34" r="7" b="-6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9_AN.1_1#8d00f30c0?vcp=1&amp;vis=1&amp;pid=ec43854eb&amp;color=0,0,0&amp;vtp=1&amp;vaab=1&amp;bbb=1&amp;hb=1"/>
              <p:cNvSpPr/>
              <p:nvPr/>
            </p:nvSpPr>
            <p:spPr>
              <a:xfrm>
                <a:off x="539496" y="3207221"/>
                <a:ext cx="7789692" cy="188569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根据题意可知，实心木块漂浮在水面上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则木块受到的浮力等于木块的重力，即浮力为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9_AN.1_1#8d00f30c0?vcp=1&amp;vis=1&amp;pid=ec43854e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07221"/>
                <a:ext cx="7789692" cy="1885696"/>
              </a:xfrm>
              <a:prstGeom prst="rect">
                <a:avLst/>
              </a:prstGeom>
              <a:blipFill rotWithShape="1">
                <a:blip r:embed="rId6"/>
                <a:stretch>
                  <a:fillRect l="-5" t="-25" r="7" b="-3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9_AN.1_1#1c13f1eb7?vcp=1&amp;vis=1&amp;pid=ec43854eb&amp;color=0,0,0&amp;vtp=1&amp;vaab=1&amp;bbb=1"/>
              <p:cNvSpPr/>
              <p:nvPr/>
            </p:nvSpPr>
            <p:spPr>
              <a:xfrm>
                <a:off x="539496" y="4887863"/>
                <a:ext cx="11109960" cy="20189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可知，此时容器对水平桌面的压强为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木块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0.01 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9_AN.1_1#1c13f1eb7?vcp=1&amp;vis=1&amp;pid=ec43854e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87863"/>
                <a:ext cx="11109960" cy="2018919"/>
              </a:xfrm>
              <a:prstGeom prst="rect">
                <a:avLst/>
              </a:prstGeom>
              <a:blipFill rotWithShape="1">
                <a:blip r:embed="rId7"/>
                <a:stretch>
                  <a:fillRect l="-3" t="-13" r="3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68f58377b.fixed?vcp=1&amp;pid=e16b03d3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浮力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阿基米德原理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物体的浮沉条件</a:t>
            </a:r>
            <a:endParaRPr lang="en-US" altLang="zh-CN" sz="4000" dirty="0"/>
          </a:p>
        </p:txBody>
      </p:sp>
      <p:sp>
        <p:nvSpPr>
          <p:cNvPr id="3" name="C_5_BD#68f58377b.fixed?vcp=1&amp;pid=e16b03d36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实验与探究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724ae7ea?sp=1&amp;vcp=1&amp;pid=68f58377b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探究浮力的大小与哪些因素有关</a:t>
            </a:r>
            <a:endParaRPr lang="en-US" altLang="zh-CN" sz="3200" dirty="0"/>
          </a:p>
        </p:txBody>
      </p:sp>
      <p:graphicFrame>
        <p:nvGraphicFramePr>
          <p:cNvPr id="48" name="P_7_BD#2f27a8f36?colgroup=4,25&amp;vcp=1&amp;pid=2724ae7ea&amp;color=0,0,0&amp;vtp=1&amp;vaab=1&amp;bbb=1"/>
          <p:cNvGraphicFramePr>
            <a:graphicFrameLocks noGrp="1"/>
          </p:cNvGraphicFramePr>
          <p:nvPr/>
        </p:nvGraphicFramePr>
        <p:xfrm>
          <a:off x="539496" y="1324401"/>
          <a:ext cx="11091672" cy="2953004"/>
        </p:xfrm>
        <a:graphic>
          <a:graphicData uri="http://schemas.openxmlformats.org/drawingml/2006/table">
            <a:tbl>
              <a:tblPr/>
              <a:tblGrid>
                <a:gridCol w="1655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5300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实验装置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100"/>
                        </a:lnSpc>
                      </a:pPr>
                      <a:r>
                        <a:rPr lang="en-US" altLang="zh-CN" sz="135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7_BD#2f27a8f36.table_image?tii=1&amp;vcp=1&amp;pid=2724ae7e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1236" y="1443019"/>
            <a:ext cx="7763256" cy="271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9" name="P_7_BD#2f27a8f36?colgroup=4,25&amp;vcp=1&amp;pid=2724ae7ea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088325"/>
              <a:ext cx="11091672" cy="3385947"/>
            </p:xfrm>
            <a:graphic>
              <a:graphicData uri="http://schemas.openxmlformats.org/drawingml/2006/table">
                <a:tbl>
                  <a:tblPr/>
                  <a:tblGrid>
                    <a:gridCol w="16550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4366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38594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转换法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由力的平衡条件有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浮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𝐺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称重法测浮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通过弹簧测力计示数的变化来判断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计算浮力大小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（2）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控制变量法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探究物体所受的浮力大小与排开液体的体积的关系时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须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控制液体的密度不变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改变物体排开液体的体积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观察弹簧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测力计示数的变化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9" name="P_7_BD#2f27a8f36?colgroup=4,25&amp;vcp=1&amp;pid=2724ae7ea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088325"/>
              <a:ext cx="11091672" cy="3385947"/>
            </p:xfrm>
            <a:graphic>
              <a:graphicData uri="http://schemas.openxmlformats.org/drawingml/2006/table">
                <a:tbl>
                  <a:tblPr/>
                  <a:tblGrid>
                    <a:gridCol w="1655064"/>
                    <a:gridCol w="9436608"/>
                  </a:tblGrid>
                  <a:tr h="33858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2f27a8f36?colgroup=4,25&amp;vcp=1&amp;pid=2724ae7ea&amp;color=0,0,0&amp;mp=1&amp;vtp=1&amp;vaab=1&amp;bt=1&amp;bbb=1"/>
          <p:cNvSpPr txBox="1"/>
          <p:nvPr/>
        </p:nvSpPr>
        <p:spPr>
          <a:xfrm>
            <a:off x="10913023" y="137991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2f27a8f36?colgroup=4,25&amp;vcp=1&amp;pid=2724ae7ea&amp;color=0,0,0&amp;mp=1&amp;vtp=1&amp;vaab=1&amp;bt=1&amp;bbb=1&amp;hb=1&amp;uw=1"/>
          <p:cNvSpPr/>
          <p:nvPr/>
        </p:nvSpPr>
        <p:spPr>
          <a:xfrm>
            <a:off x="3155560" y="2125091"/>
            <a:ext cx="1066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2f27a8f36?colgroup=4,25&amp;vcp=1&amp;pid=2724ae7ea&amp;color=0,0,0&amp;mp=1&amp;vtp=1&amp;vaab=1&amp;bt=1&amp;bbb=1&amp;hb=1&amp;uw=1"/>
          <p:cNvSpPr/>
          <p:nvPr/>
        </p:nvSpPr>
        <p:spPr>
          <a:xfrm>
            <a:off x="7600560" y="2125091"/>
            <a:ext cx="1714692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2f27a8f36?colgroup=4,25&amp;vcp=1&amp;pid=2724ae7ea&amp;color=0,0,0&amp;mp=1&amp;vtp=1&amp;vaab=1&amp;bt=1&amp;bbb=1&amp;hb=1&amp;uw=1"/>
          <p:cNvSpPr/>
          <p:nvPr/>
        </p:nvSpPr>
        <p:spPr>
          <a:xfrm>
            <a:off x="3155560" y="3255390"/>
            <a:ext cx="17780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2f27a8f36?colgroup=4,25&amp;vcp=1&amp;pid=2724ae7ea&amp;color=0,0,0&amp;mp=1&amp;vtp=1&amp;vaab=1&amp;bt=1&amp;bbb=1&amp;hb=1&amp;uw=1"/>
          <p:cNvSpPr/>
          <p:nvPr/>
        </p:nvSpPr>
        <p:spPr>
          <a:xfrm>
            <a:off x="4044560" y="4385690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P_7_BD#2f27a8f36?colgroup=4,25&amp;vcp=1&amp;pid=2724ae7ea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04866"/>
          <a:ext cx="11091672" cy="3352864"/>
        </p:xfrm>
        <a:graphic>
          <a:graphicData uri="http://schemas.openxmlformats.org/drawingml/2006/table">
            <a:tbl>
              <a:tblPr/>
              <a:tblGrid>
                <a:gridCol w="1655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28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探究物体所受的浮力大小与深度的关系时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须控制排开液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体的体积和液体的密度不变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改变物体所处的深度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观察弹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簧测力计示数的变化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探究物体所受的浮力大小与液体密度的关系时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须控制排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开液体的体积不变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改变液体的密度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观察弹簧测力计示数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2f27a8f36?colgroup=4,25&amp;vcp=1&amp;pid=2724ae7ea&amp;color=0,0,0&amp;mp=1&amp;vtp=1&amp;vaab=1&amp;bt=1&amp;bbb=1"/>
          <p:cNvSpPr txBox="1"/>
          <p:nvPr/>
        </p:nvSpPr>
        <p:spPr>
          <a:xfrm>
            <a:off x="10913023" y="13964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2f27a8f36?colgroup=4,25&amp;vcp=1&amp;pid=2724ae7ea&amp;color=0,0,0&amp;mp=1&amp;vtp=1&amp;vaab=1&amp;bt=1&amp;bbb=1&amp;hb=1&amp;uw=1"/>
          <p:cNvSpPr/>
          <p:nvPr/>
        </p:nvSpPr>
        <p:spPr>
          <a:xfrm>
            <a:off x="10533743" y="2112437"/>
            <a:ext cx="1155699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2f27a8f36?colgroup=4,25&amp;vcp=1&amp;pid=2724ae7ea&amp;color=0,0,0&amp;mp=1&amp;vtp=1&amp;vaab=1&amp;bt=1&amp;bbb=1&amp;hb=1&amp;uw=1"/>
          <p:cNvSpPr/>
          <p:nvPr/>
        </p:nvSpPr>
        <p:spPr>
          <a:xfrm>
            <a:off x="2326445" y="2668272"/>
            <a:ext cx="14944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2f27a8f36?colgroup=4,25&amp;vcp=1&amp;pid=2724ae7ea&amp;color=0,0,0&amp;mp=1&amp;vtp=1&amp;vaab=1&amp;bt=1&amp;bbb=1&amp;hb=1&amp;uw=1"/>
          <p:cNvSpPr/>
          <p:nvPr/>
        </p:nvSpPr>
        <p:spPr>
          <a:xfrm>
            <a:off x="4044560" y="2690240"/>
            <a:ext cx="17780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2f27a8f36?colgroup=4,25&amp;vcp=1&amp;pid=2724ae7ea&amp;color=0,0,0&amp;mp=1&amp;vtp=1&amp;vaab=1&amp;bt=1&amp;bbb=1&amp;hb=1&amp;uw=1"/>
          <p:cNvSpPr/>
          <p:nvPr/>
        </p:nvSpPr>
        <p:spPr>
          <a:xfrm>
            <a:off x="11186669" y="3814507"/>
            <a:ext cx="444499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2f27a8f36?colgroup=4,25&amp;vcp=1&amp;pid=2724ae7ea&amp;color=0,0,0&amp;mp=1&amp;vtp=1&amp;vaab=1&amp;bt=1&amp;bbb=1&amp;hb=1&amp;uw=1"/>
          <p:cNvSpPr/>
          <p:nvPr/>
        </p:nvSpPr>
        <p:spPr>
          <a:xfrm>
            <a:off x="2326445" y="4362526"/>
            <a:ext cx="22056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P_7_BD#2f27a8f36?colgroup=4,25&amp;vcp=1&amp;pid=2724ae7ea&amp;color=0,0,0&amp;vtp=1&amp;vaab=1&amp;bt=1&amp;bbb=1&amp;hb=1"/>
          <p:cNvGraphicFramePr>
            <a:graphicFrameLocks noGrp="1"/>
          </p:cNvGraphicFramePr>
          <p:nvPr/>
        </p:nvGraphicFramePr>
        <p:xfrm>
          <a:off x="539496" y="2106104"/>
          <a:ext cx="11091672" cy="3350388"/>
        </p:xfrm>
        <a:graphic>
          <a:graphicData uri="http://schemas.openxmlformats.org/drawingml/2006/table">
            <a:tbl>
              <a:tblPr/>
              <a:tblGrid>
                <a:gridCol w="1655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注意事项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所用盐水的浓度要大些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使实验现象更明显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使物体浸入液体中时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物体不能触碰容器底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64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浸在液体中的物体所受的浮力与物体排开液体的体积</a:t>
                      </a:r>
                      <a:endParaRPr lang="en-US" altLang="zh-CN" sz="100" b="0" i="0" kern="0" spc="-99900">
                        <a:solidFill>
                          <a:srgbClr val="FFFFFF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和液体的密度有关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浸没在液体中的物体所受的浮力与物体在液体中的深</a:t>
                      </a: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度无关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f27a8f36?colgroup=4,25&amp;vcp=1&amp;pid=2724ae7ea&amp;color=0,0,0&amp;vtp=1&amp;vaab=1&amp;bt=1&amp;bbb=1"/>
          <p:cNvSpPr txBox="1"/>
          <p:nvPr/>
        </p:nvSpPr>
        <p:spPr>
          <a:xfrm>
            <a:off x="10913023" y="139769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2f27a8f36?colgroup=4,25&amp;vcp=1&amp;pid=2724ae7ea&amp;color=0,0,0&amp;vtp=1&amp;vaab=1&amp;bt=1&amp;bbb=1&amp;hb=1&amp;uw=1"/>
          <p:cNvSpPr/>
          <p:nvPr/>
        </p:nvSpPr>
        <p:spPr>
          <a:xfrm>
            <a:off x="6000360" y="2140807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2f27a8f36?colgroup=4,25&amp;vcp=1&amp;pid=2724ae7ea&amp;color=0,0,0&amp;vtp=1&amp;vaab=1&amp;bt=1&amp;bbb=1&amp;hb=1&amp;uw=1"/>
          <p:cNvSpPr/>
          <p:nvPr/>
        </p:nvSpPr>
        <p:spPr>
          <a:xfrm>
            <a:off x="8845160" y="3265899"/>
            <a:ext cx="2489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2f27a8f36?colgroup=4,25&amp;vcp=1&amp;pid=2724ae7ea&amp;color=0,0,0&amp;vtp=1&amp;vaab=1&amp;bt=1&amp;bbb=1&amp;hb=1&amp;uw=1"/>
          <p:cNvSpPr/>
          <p:nvPr/>
        </p:nvSpPr>
        <p:spPr>
          <a:xfrm>
            <a:off x="2622160" y="3824701"/>
            <a:ext cx="17780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2f27a8f36?colgroup=4,25&amp;vcp=1&amp;pid=2724ae7ea&amp;color=0,0,0&amp;vtp=1&amp;vaab=1&amp;bt=1&amp;bbb=1&amp;hb=1&amp;uw=1"/>
          <p:cNvSpPr/>
          <p:nvPr/>
        </p:nvSpPr>
        <p:spPr>
          <a:xfrm>
            <a:off x="10978760" y="4396201"/>
            <a:ext cx="444499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2f27a8f36?colgroup=4,25&amp;vcp=1&amp;pid=2724ae7ea&amp;color=0,0,0&amp;vtp=1&amp;vaab=1&amp;bt=1&amp;bbb=1&amp;hb=1&amp;uw=1"/>
          <p:cNvSpPr/>
          <p:nvPr/>
        </p:nvSpPr>
        <p:spPr>
          <a:xfrm>
            <a:off x="2194560" y="4958017"/>
            <a:ext cx="1138800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" name="P_7_BD#2f27a8f36?colgroup=4,25&amp;vcp=1&amp;pid=2724ae7ea&amp;color=0,0,0&amp;vtp=1&amp;vaab=1&amp;bt=1&amp;bbb=1&amp;hb=1"/>
          <p:cNvGraphicFramePr>
            <a:graphicFrameLocks noGrp="1"/>
          </p:cNvGraphicFramePr>
          <p:nvPr/>
        </p:nvGraphicFramePr>
        <p:xfrm>
          <a:off x="539496" y="1548225"/>
          <a:ext cx="11091672" cy="4466146"/>
        </p:xfrm>
        <a:graphic>
          <a:graphicData uri="http://schemas.openxmlformats.org/drawingml/2006/table">
            <a:tbl>
              <a:tblPr/>
              <a:tblGrid>
                <a:gridCol w="1655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9019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评估交流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某同学在实验中发现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从物体刚入水到浸没前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浮力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随着物体浸入水中深度的增大而增大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于是得到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浮力与物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体浸入液体中的深度有关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的结论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得出该错误结论的原因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是没有控制排开液体的体积不变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浮力的大小与物体的密度和形状无关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深入拓展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实验方法改进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将挂有物体的弹簧测力计固定在铁架台上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调节固定点使物体悬在空烧杯中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向烧杯内缓慢加水并读出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弹簧测力计的示数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避免手提弹簧测力计时示数不稳定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2f27a8f36?colgroup=4,25&amp;vcp=1&amp;pid=2724ae7ea&amp;color=0,0,0&amp;vtp=1&amp;vaab=1&amp;bt=1&amp;bbb=1"/>
          <p:cNvSpPr txBox="1"/>
          <p:nvPr/>
        </p:nvSpPr>
        <p:spPr>
          <a:xfrm>
            <a:off x="10913023" y="83981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2f27a8f36?colgroup=4,25&amp;vcp=1&amp;pid=2724ae7ea&amp;color=0,0,0&amp;vtp=1&amp;vaab=1&amp;bt=1&amp;bbb=1&amp;hb=1&amp;uw=1"/>
          <p:cNvSpPr/>
          <p:nvPr/>
        </p:nvSpPr>
        <p:spPr>
          <a:xfrm>
            <a:off x="2622160" y="3253232"/>
            <a:ext cx="4622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2f27a8f36?colgroup=4,25&amp;vcp=1&amp;pid=2724ae7ea&amp;color=0,0,0&amp;vtp=1&amp;vaab=1&amp;bt=1&amp;bbb=1&amp;hb=1&amp;uw=1"/>
          <p:cNvSpPr/>
          <p:nvPr/>
        </p:nvSpPr>
        <p:spPr>
          <a:xfrm>
            <a:off x="8133960" y="3827716"/>
            <a:ext cx="711264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2f27a8f36?colgroup=4,25&amp;vcp=1&amp;pid=2724ae7ea&amp;color=0,0,0&amp;vtp=1&amp;vaab=1&amp;bt=1&amp;bbb=1&amp;hb=1&amp;uw=1"/>
          <p:cNvSpPr/>
          <p:nvPr/>
        </p:nvSpPr>
        <p:spPr>
          <a:xfrm>
            <a:off x="9022960" y="5490876"/>
            <a:ext cx="1778064" cy="4886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4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72_1#804eedfd9?vcp=1&amp;vis=1&amp;pid=2724ae7ea&amp;color=0,0,0&amp;vtp=1&amp;vaab=1&amp;bt=1&amp;bbb=1"/>
          <p:cNvSpPr/>
          <p:nvPr/>
        </p:nvSpPr>
        <p:spPr>
          <a:xfrm>
            <a:off x="539496" y="554400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小丽用装有沙子的柱形带盖塑料瓶探究影响浮力大小的因素。</a:t>
            </a:r>
            <a:endParaRPr lang="en-US" altLang="zh-CN" sz="2800" dirty="0"/>
          </a:p>
        </p:txBody>
      </p:sp>
      <p:sp>
        <p:nvSpPr>
          <p:cNvPr id="3" name="QB_8_BD.73_1#b5b9e8aff?sp=1&amp;vcp=1&amp;vis=1&amp;pid=804eedfd9&amp;color=0,0,0&amp;vtp=1&amp;vaab=1&amp;bbb=1&amp;hb=1"/>
          <p:cNvSpPr/>
          <p:nvPr/>
        </p:nvSpPr>
        <p:spPr>
          <a:xfrm>
            <a:off x="539496" y="1128378"/>
            <a:ext cx="11109960" cy="10902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（1）小丽列举了以下三个常识，做出了三个猜想，其中符合常识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2的是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猜想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（填序号）。</a:t>
            </a:r>
            <a:endParaRPr lang="en-US" altLang="zh-CN" sz="2800" dirty="0"/>
          </a:p>
        </p:txBody>
      </p:sp>
      <p:graphicFrame>
        <p:nvGraphicFramePr>
          <p:cNvPr id="52" name="QB_8_BD.73_2#b5b9e8aff?colgroup=16,13&amp;vcp=1&amp;vis=1&amp;pid=804eedfd9&amp;color=0,0,0&amp;vtp=1&amp;vaab=1&amp;bbb=1&amp;hb=1"/>
          <p:cNvGraphicFramePr>
            <a:graphicFrameLocks noGrp="1"/>
          </p:cNvGraphicFramePr>
          <p:nvPr/>
        </p:nvGraphicFramePr>
        <p:xfrm>
          <a:off x="539496" y="2349166"/>
          <a:ext cx="11082528" cy="3933064"/>
        </p:xfrm>
        <a:graphic>
          <a:graphicData uri="http://schemas.openxmlformats.org/drawingml/2006/table">
            <a:tbl>
              <a:tblPr/>
              <a:tblGrid>
                <a:gridCol w="6208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01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猜想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865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常识1：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大小相同的木块和铁块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木块</a:t>
                      </a: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漂在水面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铁块沉在水底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轮船从江里驶入海里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船身会</a:t>
                      </a: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上浮一些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人在水中越往深处走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觉得身</a:t>
                      </a: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体越轻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猜想1：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浮力大小与液体的密</a:t>
                      </a: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度有关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猜想2：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浮力大小与物体排开</a:t>
                      </a:r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液体的体积有关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猜想3：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浮力大小与物体的质</a:t>
                      </a:r>
                    </a:p>
                    <a:p>
                      <a:pPr marL="0" lv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量有关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a8e3fa9e?vcp=1&amp;pid=fc5f5e7a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3" name="QB_7_BD.1_1#67e517ce2?vcp=1&amp;vis=1&amp;pid=8a8e3fa9e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漂浮在容器中的水上的小船中装有铁球、塑料球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，把密度大于水的铁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球扔入水中后水面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，把密度小于水的塑料球扔入水中后水面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容器中水均不会溢出）。（均选填“上升”“下降”或“不变”）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AN.1_1#67e517ce2.blank?vcp=1&amp;vis=1&amp;pid=8a8e3fa9e&amp;color=0,0,0&amp;vpa=1&amp;vtp=1&amp;vaab=1&amp;bbb=1"/>
          <p:cNvSpPr/>
          <p:nvPr/>
        </p:nvSpPr>
        <p:spPr>
          <a:xfrm>
            <a:off x="3394615" y="18844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下降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AN.2_1#67e517ce2.blank?vcp=1&amp;vis=1&amp;pid=8a8e3fa9e&amp;color=0,0,0&amp;vpa=2&amp;vtp=1&amp;vaab=1&amp;bbb=1"/>
          <p:cNvSpPr/>
          <p:nvPr/>
        </p:nvSpPr>
        <p:spPr>
          <a:xfrm>
            <a:off x="638715" y="251120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不变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4_1#4f0bd43c1?vcp=1&amp;vis=1&amp;pid=8a8e3fa9e&amp;color=0,0,0&amp;vtp=1&amp;vaab=1&amp;bbb=1&amp;hb=1"/>
              <p:cNvSpPr/>
              <p:nvPr/>
            </p:nvSpPr>
            <p:spPr>
              <a:xfrm>
                <a:off x="539496" y="3118276"/>
                <a:ext cx="11109960" cy="25239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使铁块底面从烧杯水面处下降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有水溢出。若原来烧杯内装满水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则铁块受到的浮力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，铁块底面受到水的压强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若原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来烧杯内未装满水，则铁块受到的浮力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铁块底面受到水的压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。（均选填“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7_BD.4_1#4f0bd43c1?vcp=1&amp;vis=1&amp;pid=8a8e3fa9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8276"/>
                <a:ext cx="11109960" cy="2523935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3" b="-33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5_1#4f0bd43c1.blank?vcp=1&amp;vis=1&amp;pid=8a8e3fa9e&amp;color=0,0,0&amp;vpa=3&amp;vtp=1&amp;vaab=1&amp;bbb=1"/>
              <p:cNvSpPr/>
              <p:nvPr/>
            </p:nvSpPr>
            <p:spPr>
              <a:xfrm>
                <a:off x="3863403" y="3859384"/>
                <a:ext cx="4460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5_1#4f0bd43c1.blank?vcp=1&amp;vis=1&amp;pid=8a8e3fa9e&amp;color=0,0,0&amp;vpa=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3403" y="3859384"/>
                <a:ext cx="44608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4" t="-121" r="85" b="-70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6_1#4f0bd43c1.blank?vcp=1&amp;vis=1&amp;pid=8a8e3fa9e&amp;color=0,0,0&amp;vpa=4&amp;vtp=1&amp;vaab=1&amp;bbb=1"/>
              <p:cNvSpPr/>
              <p:nvPr/>
            </p:nvSpPr>
            <p:spPr>
              <a:xfrm>
                <a:off x="8975851" y="3859384"/>
                <a:ext cx="4460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7_AN.6_1#4f0bd43c1.blank?vcp=1&amp;vis=1&amp;pid=8a8e3fa9e&amp;color=0,0,0&amp;vpa=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75851" y="3859384"/>
                <a:ext cx="44608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28" t="-121" r="100" b="-70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AN.7_1#4f0bd43c1.blank?vcp=1&amp;vis=1&amp;pid=8a8e3fa9e&amp;color=0,0,0&amp;vpa=5&amp;vtp=1&amp;vaab=1&amp;bbb=1"/>
              <p:cNvSpPr/>
              <p:nvPr/>
            </p:nvSpPr>
            <p:spPr>
              <a:xfrm>
                <a:off x="7063804" y="4497178"/>
                <a:ext cx="4460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7_AN.7_1#4f0bd43c1.blank?vcp=1&amp;vis=1&amp;pid=8a8e3fa9e&amp;color=0,0,0&amp;vpa=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3804" y="4497178"/>
                <a:ext cx="44608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4" t="-27" r="86" b="-7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7_AN.8_1#4f0bd43c1.blank?vcp=1&amp;vis=1&amp;pid=8a8e3fa9e&amp;color=0,0,0&amp;vpa=6&amp;vtp=1&amp;vaab=1&amp;bbb=1"/>
              <p:cNvSpPr/>
              <p:nvPr/>
            </p:nvSpPr>
            <p:spPr>
              <a:xfrm>
                <a:off x="1147064" y="5160944"/>
                <a:ext cx="4476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7_AN.8_1#4f0bd43c1.blank?vcp=1&amp;vis=1&amp;pid=8a8e3fa9e&amp;color=0,0,0&amp;vpa=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7064" y="5160944"/>
                <a:ext cx="447675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57" t="-74" r="57" b="-71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74_1#55295a05b?sp=1&amp;vcp=1&amp;vis=1&amp;pid=804eedfd9&amp;color=0,0,0&amp;vtp=1&amp;vaab=1&amp;bt=1&amp;bbb=1"/>
          <p:cNvSpPr/>
          <p:nvPr/>
        </p:nvSpPr>
        <p:spPr>
          <a:xfrm>
            <a:off x="539496" y="11143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（2）为了验证上述猜想，小丽依次做了以下的实验步骤，如图11-10所示。</a:t>
            </a:r>
            <a:endParaRPr lang="en-US" altLang="zh-CN" sz="2800" spc="-50" dirty="0"/>
          </a:p>
        </p:txBody>
      </p:sp>
      <p:pic>
        <p:nvPicPr>
          <p:cNvPr id="3" name="QO_8_BD.74_2#55295a05b?iti=28&amp;vcp=1&amp;vis=1&amp;pid=804eedfd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1608" y="1796002"/>
            <a:ext cx="4754880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74_3#55295a05b?iti=28&amp;vcp=1&amp;vis=1&amp;pid=804eedfd9&amp;color=0,0,0&amp;vtp=1&amp;vaab=1&amp;bbb=1"/>
          <p:cNvSpPr/>
          <p:nvPr/>
        </p:nvSpPr>
        <p:spPr>
          <a:xfrm>
            <a:off x="5472240" y="4519898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BD.75_1#c4ae4ea92?vcp=1&amp;vis=1&amp;pid=55295a05b&amp;color=0,0,0&amp;vtp=1&amp;vaab=1&amp;bbb=1"/>
              <p:cNvSpPr/>
              <p:nvPr/>
            </p:nvSpPr>
            <p:spPr>
              <a:xfrm>
                <a:off x="539496" y="5163280"/>
                <a:ext cx="11634788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①通过A、C实验步骤，可知物体浸没在水中所受浮力大小是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9_BD.75_1#c4ae4ea92?vcp=1&amp;vis=1&amp;pid=55295a05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163280"/>
                <a:ext cx="11634788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17" r="1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76_1#b6f9780db?vcp=1&amp;vis=1&amp;pid=55295a05b&amp;color=0,0,0&amp;vtp=1&amp;vaab=1&amp;bt=1&amp;bbb=1&amp;hb=1"/>
          <p:cNvSpPr/>
          <p:nvPr/>
        </p:nvSpPr>
        <p:spPr>
          <a:xfrm>
            <a:off x="539496" y="6803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②通过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（填字母）实验步骤，可得猜想2是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（选填“正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确”或“错误”）的。</a:t>
            </a:r>
            <a:endParaRPr lang="en-US" altLang="zh-CN" sz="2800" dirty="0"/>
          </a:p>
        </p:txBody>
      </p:sp>
      <p:pic>
        <p:nvPicPr>
          <p:cNvPr id="3" name="QO_8_BD.77_1#804eedfd9?iti=29&amp;vcp=1&amp;vis=1&amp;pid=804eedfd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172" y="1617313"/>
            <a:ext cx="5193792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77_2#804eedfd9?iti=29&amp;vcp=1&amp;vis=1&amp;pid=804eedfd9&amp;color=0,0,0&amp;vtp=1&amp;vaab=1&amp;bbb=1"/>
          <p:cNvSpPr/>
          <p:nvPr/>
        </p:nvSpPr>
        <p:spPr>
          <a:xfrm>
            <a:off x="8426260" y="4609433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BD.78_1#23c46d2b2?vcp=1&amp;vis=1&amp;pid=55295a05b&amp;color=0,0,0&amp;vtp=1&amp;vaab=1&amp;bbb=1"/>
              <p:cNvSpPr/>
              <p:nvPr/>
            </p:nvSpPr>
            <p:spPr>
              <a:xfrm>
                <a:off x="539496" y="5604986"/>
                <a:ext cx="11634788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③通过A、C、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实验步骤，可探究物体所受浮力大小与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9_BD.78_1#23c46d2b2?vcp=1&amp;vis=1&amp;pid=55295a05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04986"/>
                <a:ext cx="11634788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86" r="1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50" y="2057400"/>
            <a:ext cx="6268085" cy="27432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79_1#2343730e9?vcp=1&amp;vis=1&amp;pid=55295a05b&amp;color=0,0,0&amp;vtp=1&amp;vaab=1&amp;bt=1&amp;bbb=1&amp;hb=1"/>
              <p:cNvSpPr/>
              <p:nvPr/>
            </p:nvSpPr>
            <p:spPr>
              <a:xfrm>
                <a:off x="539496" y="554400"/>
                <a:ext cx="11109960" cy="25507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④为验证猜想3，小丽将瓶子中的沙子倒掉一些，接着她仿照步骤D进行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实验，发现测力计的示数小于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继续将瓶子中的沙子倒掉一些，重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复以上步骤，发现测力计的示数始终小于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，便认为猜想3是正确的，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小丽在该实验环节中存在的问题是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79_1#2343730e9?vcp=1&amp;vis=1&amp;pid=55295a05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55073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820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8_BD.80_1#804eedfd9?iti=30&amp;vcp=1&amp;vis=1&amp;pid=804eedfd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2398" y="2596028"/>
            <a:ext cx="4709160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80_2#804eedfd9?iti=30&amp;vcp=1&amp;vis=1&amp;pid=804eedfd9&amp;color=0,0,0&amp;vtp=1&amp;vaab=1&amp;bbb=1"/>
          <p:cNvSpPr/>
          <p:nvPr/>
        </p:nvSpPr>
        <p:spPr>
          <a:xfrm>
            <a:off x="9109730" y="5481722"/>
            <a:ext cx="1253617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图11-10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820" y="2985135"/>
            <a:ext cx="6594475" cy="27432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81_1#b5b9e8aff?sp=1&amp;vcp=1&amp;vis=1&amp;pid=804eedfd9&amp;color=0,0,0&amp;vtp=1&amp;vaab=1&amp;bt=1&amp;bbb=1&amp;hb=1"/>
          <p:cNvSpPr/>
          <p:nvPr/>
        </p:nvSpPr>
        <p:spPr>
          <a:xfrm>
            <a:off x="539496" y="8051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（1）小丽列举了以下三个常识，做出了三个猜想，其中符合常识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猜想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</p:txBody>
      </p:sp>
      <p:graphicFrame>
        <p:nvGraphicFramePr>
          <p:cNvPr id="56" name="QB_8_BD.81_2#b5b9e8aff?colgroup=16,13&amp;vcp=1&amp;vis=1&amp;pid=804eedfd9&amp;color=0,0,0&amp;vtp=1&amp;vaab=1&amp;bbb=1&amp;hb=1"/>
          <p:cNvGraphicFramePr>
            <a:graphicFrameLocks noGrp="1"/>
          </p:cNvGraphicFramePr>
          <p:nvPr/>
        </p:nvGraphicFramePr>
        <p:xfrm>
          <a:off x="539496" y="2142045"/>
          <a:ext cx="11082528" cy="3905124"/>
        </p:xfrm>
        <a:graphic>
          <a:graphicData uri="http://schemas.openxmlformats.org/drawingml/2006/table">
            <a:tbl>
              <a:tblPr/>
              <a:tblGrid>
                <a:gridCol w="6208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猜想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55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常识1：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大小相同的木块和铁块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木块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漂在水面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铁块沉在水底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轮船从江里驶入海里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船身会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上浮一些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人在水中越往深处走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觉得身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体越轻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猜想1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浮力大小与液体的密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度有关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猜想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浮力大小与物体排开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液体的体积有关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猜想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浮力大小与物体的质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量有关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8_AN.82_1#b5b9e8aff.blank?vcp=1&amp;vis=1&amp;pid=804eedfd9&amp;color=0,0,0&amp;vpa=18&amp;vtp=1&amp;vaab=1"/>
          <p:cNvSpPr/>
          <p:nvPr/>
        </p:nvSpPr>
        <p:spPr>
          <a:xfrm>
            <a:off x="1261015" y="1401381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83_1#55295a05b?sp=1&amp;vcp=1&amp;vis=1&amp;pid=804eedfd9&amp;color=0,0,0&amp;mp=1&amp;vtp=1&amp;vaab=1&amp;bt=1&amp;bbb=1"/>
          <p:cNvSpPr/>
          <p:nvPr/>
        </p:nvSpPr>
        <p:spPr>
          <a:xfrm>
            <a:off x="539496" y="14064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（2）为了验证上述猜想，小丽依次做了以下的实验步骤，如图11-10所示。</a:t>
            </a:r>
            <a:endParaRPr lang="en-US" altLang="zh-CN" sz="2800" spc="-50" dirty="0"/>
          </a:p>
        </p:txBody>
      </p:sp>
      <p:pic>
        <p:nvPicPr>
          <p:cNvPr id="3" name="QO_8_BD.83_2#55295a05b?iti=31&amp;vcp=1&amp;vis=1&amp;pid=804eedfd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1960" y="2088102"/>
            <a:ext cx="3685032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83_3#55295a05b?iti=31&amp;vcp=1&amp;vis=1&amp;pid=804eedfd9&amp;color=0,0,0&amp;mp=1&amp;vtp=1&amp;vaab=1&amp;bbb=1"/>
          <p:cNvSpPr/>
          <p:nvPr/>
        </p:nvSpPr>
        <p:spPr>
          <a:xfrm>
            <a:off x="5467667" y="4226782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BD.84_1#c4ae4ea92?vcp=1&amp;vis=1&amp;pid=55295a05b&amp;color=0,0,0&amp;vtp=1&amp;vaab=1&amp;bbb=1"/>
              <p:cNvSpPr/>
              <p:nvPr/>
            </p:nvSpPr>
            <p:spPr>
              <a:xfrm>
                <a:off x="539496" y="487118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①通过A、C实验步骤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，可知物体浸没在水中所受浮力大小是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9_BD.84_1#c4ae4ea92?vcp=1&amp;vis=1&amp;pid=55295a05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71180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9_AN.85_1#c4ae4ea92.blank?vcp=1&amp;vis=1&amp;pid=55295a05b&amp;color=0,0,0&amp;vpa=19&amp;vtp=1&amp;vaab=1"/>
          <p:cNvSpPr/>
          <p:nvPr/>
        </p:nvSpPr>
        <p:spPr>
          <a:xfrm>
            <a:off x="9933528" y="4819745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86_1#b6f9780db?vcp=1&amp;vis=1&amp;pid=55295a05b&amp;color=0,0,0&amp;vtp=1&amp;vaab=1&amp;bt=1&amp;bbb=1&amp;hb=1"/>
          <p:cNvSpPr/>
          <p:nvPr/>
        </p:nvSpPr>
        <p:spPr>
          <a:xfrm>
            <a:off x="539496" y="81530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②通过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（填字母）实验步骤，可得猜想2是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（选填“正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确”或“错误”）的。</a:t>
            </a:r>
            <a:endParaRPr lang="en-US" altLang="zh-CN" sz="2800" dirty="0"/>
          </a:p>
        </p:txBody>
      </p:sp>
      <p:sp>
        <p:nvSpPr>
          <p:cNvPr id="3" name="QB_9_AN.87_1#b6f9780db.blank?vcp=1&amp;vis=1&amp;pid=55295a05b&amp;color=0,0,0&amp;vpa=20&amp;vtp=1&amp;vaab=1&amp;bbb=1"/>
          <p:cNvSpPr/>
          <p:nvPr/>
        </p:nvSpPr>
        <p:spPr>
          <a:xfrm>
            <a:off x="1616614" y="784828"/>
            <a:ext cx="17002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A、B、C</a:t>
            </a:r>
            <a:endParaRPr lang="en-US" altLang="zh-CN" sz="2800" dirty="0"/>
          </a:p>
        </p:txBody>
      </p:sp>
      <p:sp>
        <p:nvSpPr>
          <p:cNvPr id="4" name="QB_9_AN.89_1#b6f9780db.blank?vcp=1&amp;vis=1&amp;pid=55295a05b&amp;color=0,0,0&amp;vpa=21&amp;vtp=1&amp;vaab=1&amp;bbb=1"/>
          <p:cNvSpPr/>
          <p:nvPr/>
        </p:nvSpPr>
        <p:spPr>
          <a:xfrm>
            <a:off x="8906414" y="78482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</a:t>
            </a:r>
            <a:endParaRPr lang="en-US" altLang="zh-CN" sz="2800" dirty="0"/>
          </a:p>
        </p:txBody>
      </p:sp>
      <p:pic>
        <p:nvPicPr>
          <p:cNvPr id="5" name="QO_8_BD.88_1#b6f9780db?iti=32&amp;vcp=1&amp;vis=1&amp;pid=55295a0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0695" y="1804670"/>
            <a:ext cx="4970780" cy="2715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8_BD.88_2#b6f9780db?iti=32&amp;vcp=1&amp;vis=1&amp;pid=55295a05b&amp;color=0,0,0&amp;vtp=1&amp;vaab=1&amp;bbb=1"/>
          <p:cNvSpPr/>
          <p:nvPr/>
        </p:nvSpPr>
        <p:spPr>
          <a:xfrm>
            <a:off x="8906320" y="4841335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图11-10</a:t>
            </a:r>
            <a:endParaRPr lang="en-US" altLang="zh-CN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2605405"/>
            <a:ext cx="6405880" cy="27432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90_1#23c46d2b2?vcp=1&amp;vis=1&amp;pid=55295a05b&amp;color=0,0,0&amp;vtp=1&amp;vaab=1&amp;bt=1&amp;bbb=1"/>
              <p:cNvSpPr/>
              <p:nvPr/>
            </p:nvSpPr>
            <p:spPr>
              <a:xfrm>
                <a:off x="539496" y="111452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通过A、C、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实验步骤</a:t>
                </a: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，可探究物体所受浮力大小与</a:t>
                </a:r>
                <a:r>
                  <a:rPr lang="en-US" altLang="zh-CN" sz="2800" i="0" spc="-1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2" name="QB_9_BD.90_1#23c46d2b2?vcp=1&amp;vis=1&amp;pid=55295a05b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14520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-1900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9_AN.91_1#23c46d2b2.blank?vcp=1&amp;vis=1&amp;pid=55295a05b&amp;color=0,0,0&amp;vpa=22&amp;vtp=1&amp;vaab=1&amp;bbb=1"/>
          <p:cNvSpPr/>
          <p:nvPr/>
        </p:nvSpPr>
        <p:spPr>
          <a:xfrm>
            <a:off x="8747664" y="1063085"/>
            <a:ext cx="16176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液体密度</a:t>
            </a:r>
            <a:endParaRPr lang="en-US" altLang="zh-CN" sz="2800" spc="-100" dirty="0"/>
          </a:p>
        </p:txBody>
      </p:sp>
      <p:pic>
        <p:nvPicPr>
          <p:cNvPr id="4" name="QO_8_BD.90_2#23c46d2b2?iti=33&amp;vcp=1&amp;vis=1&amp;pid=55295a05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9816" y="1800701"/>
            <a:ext cx="5989320" cy="327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8_BD.90_3#23c46d2b2?iti=33&amp;vcp=1&amp;vis=1&amp;pid=55295a05b&amp;color=0,0,0&amp;vtp=1&amp;vaab=1&amp;bbb=1"/>
          <p:cNvSpPr/>
          <p:nvPr/>
        </p:nvSpPr>
        <p:spPr>
          <a:xfrm>
            <a:off x="5467668" y="5201253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92_1#2343730e9?vcp=1&amp;vis=1&amp;pid=55295a05b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④为验证猜想3，小丽将瓶子中的沙子倒掉一些，接着她仿照步骤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D进行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，发现测力计的示数小于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，继续将瓶子中的沙子倒掉一些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复以上步骤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，发现测力计的示数始终小于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，便认为猜想3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是正确的，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小丽在该实验环节中存在的问题是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92_1#2343730e9?vcp=1&amp;vis=1&amp;pid=55295a05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820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9_AN.93_1#2343730e9.blank?vcp=1&amp;vis=1&amp;pid=55295a05b&amp;color=0,0,0&amp;vpa=23&amp;vtp=1&amp;vaab=1&amp;bbb=1&amp;hb=1"/>
          <p:cNvSpPr/>
          <p:nvPr/>
        </p:nvSpPr>
        <p:spPr>
          <a:xfrm>
            <a:off x="539496" y="2467020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没有测出此时瓶子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（含沙子）的重力</a:t>
            </a:r>
            <a:endParaRPr lang="en-US" altLang="zh-CN" sz="2800" dirty="0"/>
          </a:p>
        </p:txBody>
      </p:sp>
      <p:pic>
        <p:nvPicPr>
          <p:cNvPr id="4" name="QO_8_BD.92_2#2343730e9?iti=34&amp;vcp=1&amp;vis=1&amp;pid=55295a05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2215" y="3181350"/>
            <a:ext cx="4260215" cy="232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8_BD.92_3#2343730e9?iti=34&amp;vcp=1&amp;vis=1&amp;pid=55295a05b&amp;color=0,0,0&amp;vtp=1&amp;vaab=1&amp;bbb=1"/>
          <p:cNvSpPr/>
          <p:nvPr/>
        </p:nvSpPr>
        <p:spPr>
          <a:xfrm>
            <a:off x="9252268" y="5503209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图11-10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750" y="3814445"/>
            <a:ext cx="6637655" cy="246316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9dad75480?vcp=1&amp;pid=2724ae7e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/>
          </a:p>
        </p:txBody>
      </p:sp>
      <p:sp>
        <p:nvSpPr>
          <p:cNvPr id="3" name="QO_8_BD.94_1#56b7d6244?vcp=1&amp;vis=1&amp;pid=9dad75480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小丽发现木头在水中是漂浮的，而铁块在水中会下沉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，她猜想浮力的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大小可能与浸没在液体中的物体的密度有关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。为验证该猜想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，她进行了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如下探究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9_BD.95_1#b0ce81f35?vcp=1&amp;vis=1&amp;pid=56b7d6244&amp;color=0,0,0&amp;vtp=1&amp;vaab=1&amp;bbb=1&amp;hb=1"/>
              <p:cNvSpPr/>
              <p:nvPr/>
            </p:nvSpPr>
            <p:spPr>
              <a:xfrm>
                <a:off x="539496" y="311827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（1）选取体积相同、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不同的物体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分别浸没在水中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其所受浮力并进行比较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9_BD.95_1#b0ce81f35?vcp=1&amp;vis=1&amp;pid=56b7d624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8276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35" r="3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96_1#8666d9b99?sp=1&amp;vcp=1&amp;vis=1&amp;pid=56b7d6244&amp;color=0,0,0&amp;vtp=1&amp;vaab=1&amp;bt=1&amp;bbb=1&amp;hb=1"/>
              <p:cNvSpPr/>
              <p:nvPr/>
            </p:nvSpPr>
            <p:spPr>
              <a:xfrm>
                <a:off x="539496" y="669893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（2）按照实验思路依次进行如图11-11所示的操作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，观察到图甲中物体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所受的浮力为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；观察到图乙中物体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在水中受到的拉力为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，并计算出物体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所受的浮力。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96_1#8666d9b99?sp=1&amp;vcp=1&amp;vis=1&amp;pid=56b7d624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69893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33" r="-728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9_BD.96_2#8666d9b99?iti=35&amp;vcp=1&amp;vis=1&amp;pid=56b7d624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3632" y="2647537"/>
            <a:ext cx="4361688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9_BD.96_3#8666d9b99?iti=35&amp;vcp=1&amp;vis=1&amp;pid=56b7d6244&amp;color=0,0,0&amp;vtp=1&amp;vaab=1&amp;bbb=1"/>
          <p:cNvSpPr/>
          <p:nvPr/>
        </p:nvSpPr>
        <p:spPr>
          <a:xfrm>
            <a:off x="5474272" y="4978241"/>
            <a:ext cx="1240409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图11-11</a:t>
            </a:r>
            <a:endParaRPr lang="en-US" altLang="zh-CN" sz="2800" dirty="0"/>
          </a:p>
        </p:txBody>
      </p:sp>
      <p:sp>
        <p:nvSpPr>
          <p:cNvPr id="5" name="QB_9_BD.97_1#5acdeb2ee?vcp=1&amp;vis=1&amp;pid=56b7d6244&amp;color=0,0,0&amp;vtp=1&amp;vaab=1&amp;bbb=1"/>
          <p:cNvSpPr/>
          <p:nvPr/>
        </p:nvSpPr>
        <p:spPr>
          <a:xfrm>
            <a:off x="539496" y="56211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（3）分析实验数据，可得出初步结论：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82ba978d5.fixed?vcp=1&amp;pid=e16b03d3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浮力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阿基米德原理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物体的浮沉条件</a:t>
            </a:r>
            <a:endParaRPr lang="en-US" altLang="zh-CN" sz="4000" dirty="0"/>
          </a:p>
        </p:txBody>
      </p:sp>
      <p:sp>
        <p:nvSpPr>
          <p:cNvPr id="3" name="C_5_BD#82ba978d5.fixed?vcp=1&amp;pid=e16b03d36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98_1#b0ce81f35?vcp=1&amp;vis=1&amp;pid=56b7d6244&amp;color=0,0,0&amp;vtp=1&amp;vaab=1&amp;bt=1&amp;bbb=1&amp;hb=1"/>
              <p:cNvSpPr/>
              <p:nvPr/>
            </p:nvSpPr>
            <p:spPr>
              <a:xfrm>
                <a:off x="539496" y="108962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选取体积相同、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不同的物体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分别浸没在水中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，测出其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所受浮力并进行比较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98_1#b0ce81f35?vcp=1&amp;vis=1&amp;pid=56b7d624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89628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0" r="3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9_AN.99_1#b0ce81f35.blank?vcp=1&amp;vis=1&amp;pid=56b7d6244&amp;color=0,0,0&amp;vpa=24&amp;vtp=1&amp;vaab=1&amp;bbb=1"/>
          <p:cNvSpPr/>
          <p:nvPr/>
        </p:nvSpPr>
        <p:spPr>
          <a:xfrm>
            <a:off x="3928015" y="105914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密度</a:t>
            </a:r>
            <a:endParaRPr lang="en-US" altLang="zh-CN" sz="2800" dirty="0"/>
          </a:p>
        </p:txBody>
      </p:sp>
      <p:pic>
        <p:nvPicPr>
          <p:cNvPr id="4" name="QB_9_BD.98_2#b0ce81f35?iti=36&amp;vcp=1&amp;vis=1&amp;pid=56b7d624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8144" y="2418429"/>
            <a:ext cx="5312664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9_BD.98_3#b0ce81f35?iti=36&amp;vcp=1&amp;vis=1&amp;pid=56b7d6244&amp;color=0,0,0&amp;vtp=1&amp;vaab=1&amp;bbb=1"/>
          <p:cNvSpPr/>
          <p:nvPr/>
        </p:nvSpPr>
        <p:spPr>
          <a:xfrm>
            <a:off x="5474272" y="5233765"/>
            <a:ext cx="1240409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100_1#8666d9b99?sp=1&amp;vcp=1&amp;vis=1&amp;pid=56b7d6244&amp;color=0,0,0&amp;vtp=1&amp;vaab=1&amp;bt=1&amp;bbb=1&amp;hb=1"/>
              <p:cNvSpPr/>
              <p:nvPr/>
            </p:nvSpPr>
            <p:spPr>
              <a:xfrm>
                <a:off x="539496" y="77644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（2）按照实验思路依次进行如图11-11所示的操作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，观察到图甲中物体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所受的浮力为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；观察到图乙中物体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在水中受到的拉力为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并计算出物体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所受的浮力。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100_1#8666d9b99?sp=1&amp;vcp=1&amp;vis=1&amp;pid=56b7d624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7644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2197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9_BD.100_2#8666d9b99?iti=37&amp;vcp=1&amp;vis=1&amp;pid=56b7d624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3008" y="2754090"/>
            <a:ext cx="5212080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9_BD.100_3#8666d9b99?iti=37&amp;vcp=1&amp;vis=1&amp;pid=56b7d6244&amp;color=0,0,0&amp;vtp=1&amp;vaab=1&amp;bbb=1"/>
          <p:cNvSpPr/>
          <p:nvPr/>
        </p:nvSpPr>
        <p:spPr>
          <a:xfrm>
            <a:off x="5478843" y="5514562"/>
            <a:ext cx="1240409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图11-11</a:t>
            </a:r>
            <a:endParaRPr lang="en-US" altLang="zh-CN" sz="2800" dirty="0"/>
          </a:p>
        </p:txBody>
      </p:sp>
      <p:sp>
        <p:nvSpPr>
          <p:cNvPr id="5" name="QB_9_AN.101_1#8666d9b99.blank?vcp=1&amp;vis=1&amp;pid=56b7d6244&amp;color=0,0,0&amp;vpa=25&amp;vtp=1&amp;vaab=1&amp;bbb=1"/>
          <p:cNvSpPr/>
          <p:nvPr/>
        </p:nvSpPr>
        <p:spPr>
          <a:xfrm>
            <a:off x="2874232" y="1393666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1.2</a:t>
            </a:r>
            <a:endParaRPr lang="en-US" altLang="zh-CN" sz="2800" dirty="0"/>
          </a:p>
        </p:txBody>
      </p:sp>
      <p:sp>
        <p:nvSpPr>
          <p:cNvPr id="6" name="QB_9_AN.102_1#8666d9b99.blank?vcp=1&amp;vis=1&amp;pid=56b7d6244&amp;color=0,0,0&amp;vpa=26&amp;vtp=1&amp;vaab=1&amp;bbb=1"/>
          <p:cNvSpPr/>
          <p:nvPr/>
        </p:nvSpPr>
        <p:spPr>
          <a:xfrm>
            <a:off x="10470420" y="1393666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103_1#5acdeb2ee?vcp=1&amp;vis=1&amp;pid=56b7d6244&amp;color=0,0,0&amp;vtp=1&amp;vaab=1&amp;bt=1&amp;bbb=1&amp;hb=1"/>
          <p:cNvSpPr/>
          <p:nvPr/>
        </p:nvSpPr>
        <p:spPr>
          <a:xfrm>
            <a:off x="539496" y="113992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（3）分析实验数据，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可得出初步结论：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9_AN.104_1#5acdeb2ee.blank?vcp=1&amp;vis=1&amp;pid=56b7d6244&amp;color=0,0,0&amp;vpa=27&amp;vtp=1&amp;vaab=1&amp;bbb=1&amp;hb=1"/>
          <p:cNvSpPr/>
          <p:nvPr/>
        </p:nvSpPr>
        <p:spPr>
          <a:xfrm>
            <a:off x="539496" y="1109440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浮力的大小与浸没在液体中的物体的密度无关</a:t>
            </a:r>
            <a:endParaRPr lang="en-US" altLang="zh-CN" sz="2800" dirty="0"/>
          </a:p>
        </p:txBody>
      </p:sp>
      <p:pic>
        <p:nvPicPr>
          <p:cNvPr id="4" name="QB_9_BD.103_2#5acdeb2ee?iti=38&amp;vcp=1&amp;vis=1&amp;pid=56b7d624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9584" y="2468721"/>
            <a:ext cx="5120640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9_BD.103_3#5acdeb2ee?iti=38&amp;vcp=1&amp;vis=1&amp;pid=56b7d6244&amp;color=0,0,0&amp;vtp=1&amp;vaab=1&amp;bbb=1"/>
          <p:cNvSpPr/>
          <p:nvPr/>
        </p:nvSpPr>
        <p:spPr>
          <a:xfrm>
            <a:off x="5469700" y="5183473"/>
            <a:ext cx="1240409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978124ae?sp=1&amp;vcp=1&amp;pid=68f58377b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探究浮力的大小与排开液体所受重力的关系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3" name="P_7_BD#fee8ef994?colgroup=2,13,13&amp;vcp=1&amp;pid=f978124ae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24401"/>
              <a:ext cx="11082528" cy="4387279"/>
            </p:xfrm>
            <a:graphic>
              <a:graphicData uri="http://schemas.openxmlformats.org/drawingml/2006/table">
                <a:tbl>
                  <a:tblPr/>
                  <a:tblGrid>
                    <a:gridCol w="1152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566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87375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785753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间接测量法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根据力的平衡条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件进行测量与计算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用弹簧测力计分别测出物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块和空桶的重力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𝐺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桶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用弹簧测力计挂着物块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将物块浸没在溢水杯内的水中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并保持静止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读出弹簧测力计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的示数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45646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3" name="P_7_BD#fee8ef994?colgroup=2,13,13&amp;vcp=1&amp;pid=f978124ae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24401"/>
              <a:ext cx="11082528" cy="4387279"/>
            </p:xfrm>
            <a:graphic>
              <a:graphicData uri="http://schemas.openxmlformats.org/drawingml/2006/table">
                <a:tbl>
                  <a:tblPr/>
                  <a:tblGrid>
                    <a:gridCol w="1152144"/>
                    <a:gridCol w="5056632"/>
                    <a:gridCol w="4873752"/>
                  </a:tblGrid>
                  <a:tr h="785495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245646">
                    <a:tc vMerge="1">
                      <a:tcPr/>
                    </a:tc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P_7_BD#fee8ef994?colgroup=2,13,13&amp;vcp=1&amp;pid=f978124ae&amp;color=0,0,0&amp;vtp=1&amp;vaab=1&amp;bbb=1&amp;hb=1&amp;uw=1"/>
          <p:cNvSpPr/>
          <p:nvPr/>
        </p:nvSpPr>
        <p:spPr>
          <a:xfrm>
            <a:off x="2830440" y="4180091"/>
            <a:ext cx="36449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fee8ef994?colgroup=2,13,13&amp;vcp=1&amp;pid=f978124ae&amp;color=0,0,0&amp;vtp=1&amp;vaab=1&amp;bbb=1&amp;hb=1&amp;uw=1"/>
          <p:cNvSpPr/>
          <p:nvPr/>
        </p:nvSpPr>
        <p:spPr>
          <a:xfrm>
            <a:off x="1691640" y="4738891"/>
            <a:ext cx="18500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6" name="P_7_BD#fee8ef994.table_image?tii=2&amp;vcp=1&amp;pid=f978124ae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4596" y="2277110"/>
            <a:ext cx="4261104" cy="300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4" name="P_7_BD#fee8ef994?colgroup=2,13,13&amp;vcp=1&amp;pid=f978124ae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491933"/>
              <a:ext cx="11082528" cy="4578731"/>
            </p:xfrm>
            <a:graphic>
              <a:graphicData uri="http://schemas.openxmlformats.org/drawingml/2006/table">
                <a:tbl>
                  <a:tblPr/>
                  <a:tblGrid>
                    <a:gridCol w="1152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566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87375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578731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用弹簧测力计测出排出的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水和桶的总重力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总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计算排出水的重力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排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总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桶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计算物块浸没在水中时受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到的浮力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浮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𝐺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比较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浮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排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的大小关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系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总结得出结论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700"/>
                            </a:lnSpc>
                          </a:pPr>
                          <a:r>
                            <a:rPr lang="en-US" altLang="zh-CN" sz="149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4" name="P_7_BD#fee8ef994?colgroup=2,13,13&amp;vcp=1&amp;pid=f978124ae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491933"/>
              <a:ext cx="11082528" cy="4578731"/>
            </p:xfrm>
            <a:graphic>
              <a:graphicData uri="http://schemas.openxmlformats.org/drawingml/2006/table">
                <a:tbl>
                  <a:tblPr/>
                  <a:tblGrid>
                    <a:gridCol w="1152144"/>
                    <a:gridCol w="5056632"/>
                    <a:gridCol w="4873752"/>
                  </a:tblGrid>
                  <a:tr h="457898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6700"/>
                            </a:lnSpc>
                          </a:pPr>
                          <a:r>
                            <a:rPr lang="en-US" altLang="zh-CN" sz="149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P_7_BD#fee8ef994.table_image?tii=2&amp;vcp=1&amp;pid=f978124ae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4596" y="2277110"/>
            <a:ext cx="4261104" cy="300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fee8ef994?colgroup=2,13,13&amp;vcp=1&amp;pid=f978124ae&amp;color=0,0,0&amp;mp=1&amp;vtp=1&amp;vaab=1&amp;bt=1&amp;bbb=1"/>
          <p:cNvSpPr txBox="1"/>
          <p:nvPr/>
        </p:nvSpPr>
        <p:spPr>
          <a:xfrm>
            <a:off x="10903879" y="7835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P_7_BD#fee8ef994?colgroup=2,13,13&amp;vcp=1&amp;pid=f978124ae&amp;color=0,0,0&amp;mp=1&amp;vtp=1&amp;vaab=1&amp;bt=1&amp;bbb=1&amp;hb=1&amp;uw=1"/>
          <p:cNvSpPr/>
          <p:nvPr/>
        </p:nvSpPr>
        <p:spPr>
          <a:xfrm>
            <a:off x="1763640" y="3249040"/>
            <a:ext cx="2191131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fee8ef994?colgroup=2,13,13&amp;vcp=1&amp;pid=f978124ae&amp;color=0,0,0&amp;mp=1&amp;vtp=1&amp;vaab=1&amp;bt=1&amp;bbb=1&amp;hb=1&amp;uw=1"/>
          <p:cNvSpPr/>
          <p:nvPr/>
        </p:nvSpPr>
        <p:spPr>
          <a:xfrm>
            <a:off x="3541640" y="4379340"/>
            <a:ext cx="1714691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5" name="P_7_BD#fee8ef994?colgroup=2,27&amp;vcp=1&amp;pid=f978124ae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080355"/>
              <a:ext cx="11112761" cy="3401886"/>
            </p:xfrm>
            <a:graphic>
              <a:graphicData uri="http://schemas.openxmlformats.org/drawingml/2006/table">
                <a:tbl>
                  <a:tblPr/>
                  <a:tblGrid>
                    <a:gridCol w="114327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96948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248154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注意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溢水杯内水面要与出水口相平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用细绳把物块拴牢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使物块浸没在溢水杯中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物块不要触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及杯底或杯壁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（3）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读数时弹簧测力计必须保持静止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5373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浸在液体中的物体所受浮力的大小等于它排开液体所受的重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力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即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浮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排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5" name="P_7_BD#fee8ef994?colgroup=2,27&amp;vcp=1&amp;pid=f978124ae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080355"/>
              <a:ext cx="11112761" cy="3401886"/>
            </p:xfrm>
            <a:graphic>
              <a:graphicData uri="http://schemas.openxmlformats.org/drawingml/2006/table">
                <a:tbl>
                  <a:tblPr/>
                  <a:tblGrid>
                    <a:gridCol w="1143275"/>
                    <a:gridCol w="9969486"/>
                  </a:tblGrid>
                  <a:tr h="2248154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注意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溢水杯内水面要与出水口相平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用细绳把物块拴牢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使物块浸没在溢水杯中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物块不要触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及杯底或杯壁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（3）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读数时弹簧测力计必须保持静止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5379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fee8ef994?colgroup=2,27&amp;vcp=1&amp;pid=f978124ae&amp;color=0,0,0&amp;vtp=1&amp;vaab=1&amp;bt=1&amp;bbb=1"/>
          <p:cNvSpPr txBox="1"/>
          <p:nvPr/>
        </p:nvSpPr>
        <p:spPr>
          <a:xfrm>
            <a:off x="10934112" y="137194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fee8ef994?colgroup=2,27&amp;vcp=1&amp;pid=f978124ae&amp;color=0,0,0&amp;vtp=1&amp;vaab=1&amp;bt=1&amp;bbb=1&amp;hb=1&amp;uw=1"/>
          <p:cNvSpPr/>
          <p:nvPr/>
        </p:nvSpPr>
        <p:spPr>
          <a:xfrm>
            <a:off x="10441570" y="2682493"/>
            <a:ext cx="11557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fee8ef994?colgroup=2,27&amp;vcp=1&amp;pid=f978124ae&amp;color=0,0,0&amp;vtp=1&amp;vaab=1&amp;bt=1&amp;bbb=1&amp;hb=1&amp;uw=1"/>
          <p:cNvSpPr/>
          <p:nvPr/>
        </p:nvSpPr>
        <p:spPr>
          <a:xfrm>
            <a:off x="1682771" y="3241293"/>
            <a:ext cx="22056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fee8ef994?colgroup=2,27&amp;vcp=1&amp;pid=f978124ae&amp;color=0,0,0&amp;vtp=1&amp;vaab=1&amp;bt=1&amp;bbb=1&amp;hb=1&amp;uw=1"/>
          <p:cNvSpPr/>
          <p:nvPr/>
        </p:nvSpPr>
        <p:spPr>
          <a:xfrm>
            <a:off x="6199771" y="3815778"/>
            <a:ext cx="1422465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fee8ef994?colgroup=2,27&amp;vcp=1&amp;pid=f978124ae&amp;color=0,0,0&amp;vtp=1&amp;vaab=1&amp;bt=1&amp;bbb=1&amp;hb=1&amp;uw=1"/>
          <p:cNvSpPr/>
          <p:nvPr/>
        </p:nvSpPr>
        <p:spPr>
          <a:xfrm>
            <a:off x="1682771" y="3241293"/>
            <a:ext cx="22056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fee8ef994?colgroup=2,27&amp;vcp=1&amp;pid=f978124ae&amp;color=0,0,0&amp;vtp=1&amp;vaab=1&amp;bt=1&amp;bbb=1&amp;hb=1&amp;uw=1"/>
          <p:cNvSpPr/>
          <p:nvPr/>
        </p:nvSpPr>
        <p:spPr>
          <a:xfrm>
            <a:off x="6199771" y="3815778"/>
            <a:ext cx="1422465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fee8ef994?colgroup=2,27&amp;vcp=1&amp;pid=f978124ae&amp;color=0,0,0&amp;vtp=1&amp;vaab=1&amp;bt=1&amp;bbb=1&amp;hb=1&amp;uw=1"/>
          <p:cNvSpPr/>
          <p:nvPr/>
        </p:nvSpPr>
        <p:spPr>
          <a:xfrm>
            <a:off x="7799970" y="4358101"/>
            <a:ext cx="32893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_7_BD#fee8ef994?colgroup=2,27&amp;vcp=1&amp;pid=f978124ae&amp;color=0,0,0&amp;vtp=1&amp;vaab=1&amp;bt=1&amp;bbb=1&amp;hb=1&amp;uw=1"/>
          <p:cNvSpPr/>
          <p:nvPr/>
        </p:nvSpPr>
        <p:spPr>
          <a:xfrm>
            <a:off x="1682771" y="4916646"/>
            <a:ext cx="427600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P_7_BD#fee8ef994?colgroup=2,27&amp;vcp=1&amp;pid=f978124ae&amp;color=0,0,0&amp;vtp=1&amp;vaab=1&amp;bt=1&amp;bbb=1&amp;hb=1&amp;uw=1"/>
          <p:cNvSpPr/>
          <p:nvPr/>
        </p:nvSpPr>
        <p:spPr>
          <a:xfrm>
            <a:off x="2808871" y="4916646"/>
            <a:ext cx="1302385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P_7_BD#fee8ef994?colgroup=2,27&amp;vcp=1&amp;pid=f978124ae&amp;color=0,0,0&amp;vtp=1&amp;vaab=1&amp;bt=1&amp;bbb=1&amp;hb=1&amp;uw=1"/>
          <p:cNvSpPr/>
          <p:nvPr/>
        </p:nvSpPr>
        <p:spPr>
          <a:xfrm>
            <a:off x="7799970" y="4358101"/>
            <a:ext cx="32893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P_7_BD#fee8ef994?colgroup=2,27&amp;vcp=1&amp;pid=f978124ae&amp;color=0,0,0&amp;vtp=1&amp;vaab=1&amp;bt=1&amp;bbb=1&amp;hb=1&amp;uw=1"/>
          <p:cNvSpPr/>
          <p:nvPr/>
        </p:nvSpPr>
        <p:spPr>
          <a:xfrm>
            <a:off x="1682771" y="4916646"/>
            <a:ext cx="427600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P_7_BD#fee8ef994?colgroup=2,27&amp;vcp=1&amp;pid=f978124ae&amp;color=0,0,0&amp;vtp=1&amp;vaab=1&amp;bt=1&amp;bbb=1&amp;hb=1&amp;uw=1"/>
          <p:cNvSpPr/>
          <p:nvPr/>
        </p:nvSpPr>
        <p:spPr>
          <a:xfrm>
            <a:off x="2808871" y="4916646"/>
            <a:ext cx="1302385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6" name="P_7_BD#fee8ef994?colgroup=2,27&amp;vcp=1&amp;pid=f978124ae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998912"/>
              <a:ext cx="11112761" cy="5323714"/>
            </p:xfrm>
            <a:graphic>
              <a:graphicData uri="http://schemas.openxmlformats.org/drawingml/2006/table">
                <a:tbl>
                  <a:tblPr/>
                  <a:tblGrid>
                    <a:gridCol w="114327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96948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064451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评估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交流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若先测接水后桶和水的总重力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再倒出水后测出空桶的重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力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由于桶内的水不能全部倒净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内壁会附有水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将使测出的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桶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偏大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排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偏小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若溢水杯中水面没有与出水口相平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则物块浸入其中时溢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出水的体积会比物块排开水的体积小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无法正确得出浮力与排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开液体重力的关系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064451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深入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拓展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将物块浸没在溢水杯内的水中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读数时发现弹簧测力计的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示数不稳定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原因是没有使物块保持静止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实验时使物体浸没的目的是便于控制排开水的体积相同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为得到普遍性规律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应换用不同物体和液体进行多次测量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6" name="P_7_BD#fee8ef994?colgroup=2,27&amp;vcp=1&amp;pid=f978124ae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998912"/>
              <a:ext cx="11112761" cy="5323714"/>
            </p:xfrm>
            <a:graphic>
              <a:graphicData uri="http://schemas.openxmlformats.org/drawingml/2006/table">
                <a:tbl>
                  <a:tblPr/>
                  <a:tblGrid>
                    <a:gridCol w="1143275"/>
                    <a:gridCol w="9969486"/>
                  </a:tblGrid>
                  <a:tr h="32512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评估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交流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064451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深入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拓展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将物块浸没在溢水杯内的水中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读数时发现弹簧测力计的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示数不稳定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原因是没有使物块保持静止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实验时使物体浸没的目的是便于控制排开水的体积相同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为得到普遍性规律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应换用不同物体和液体进行多次测量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fee8ef994?colgroup=2,27&amp;vcp=1&amp;pid=f978124ae&amp;color=0,0,0&amp;vtp=1&amp;vaab=1&amp;bt=1&amp;bbb=1"/>
          <p:cNvSpPr txBox="1"/>
          <p:nvPr/>
        </p:nvSpPr>
        <p:spPr>
          <a:xfrm>
            <a:off x="10934112" y="378838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fee8ef994?colgroup=2,27&amp;vcp=1&amp;pid=f978124ae&amp;color=0,0,0&amp;vtp=1&amp;vaab=1&amp;bt=1&amp;bbb=1&amp;hb=1&amp;uw=1"/>
          <p:cNvSpPr/>
          <p:nvPr/>
        </p:nvSpPr>
        <p:spPr>
          <a:xfrm>
            <a:off x="1754771" y="2086508"/>
            <a:ext cx="2652459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fee8ef994?colgroup=2,27&amp;vcp=1&amp;pid=f978124ae&amp;color=0,0,0&amp;vtp=1&amp;vaab=1&amp;bt=1&amp;bbb=1&amp;hb=1&amp;uw=1"/>
          <p:cNvSpPr/>
          <p:nvPr/>
        </p:nvSpPr>
        <p:spPr>
          <a:xfrm>
            <a:off x="7088770" y="3096312"/>
            <a:ext cx="355665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fee8ef994?colgroup=2,27&amp;vcp=1&amp;pid=f978124ae&amp;color=0,0,0&amp;vtp=1&amp;vaab=1&amp;bt=1&amp;bbb=1&amp;hb=1&amp;uw=1"/>
          <p:cNvSpPr/>
          <p:nvPr/>
        </p:nvSpPr>
        <p:spPr>
          <a:xfrm>
            <a:off x="4942471" y="4761065"/>
            <a:ext cx="3200465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fee8ef994?colgroup=2,27&amp;vcp=1&amp;pid=f978124ae&amp;color=0,0,0&amp;vtp=1&amp;vaab=1&amp;bt=1&amp;bbb=1&amp;hb=1&amp;uw=1"/>
          <p:cNvSpPr/>
          <p:nvPr/>
        </p:nvSpPr>
        <p:spPr>
          <a:xfrm>
            <a:off x="6910971" y="5319865"/>
            <a:ext cx="4267265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fee8ef994?colgroup=2,27&amp;vcp=1&amp;pid=f978124ae&amp;color=0,0,0&amp;vtp=1&amp;vaab=1&amp;bt=1&amp;bbb=1&amp;hb=1&amp;uw=1"/>
          <p:cNvSpPr/>
          <p:nvPr/>
        </p:nvSpPr>
        <p:spPr>
          <a:xfrm>
            <a:off x="5831471" y="5802772"/>
            <a:ext cx="5689665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5_1#a60c33290?iti=39&amp;htil=22&amp;vcp=1&amp;vis=1&amp;pid=f978124a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1221" y="916686"/>
            <a:ext cx="4873752" cy="423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05_2#a60c33290?iti=39&amp;htil=22&amp;vcp=1&amp;vis=1&amp;pid=f978124ae&amp;color=0,0,0&amp;vtp=1&amp;vaab=1&amp;bbb=1"/>
          <p:cNvSpPr/>
          <p:nvPr/>
        </p:nvSpPr>
        <p:spPr>
          <a:xfrm>
            <a:off x="8491289" y="5260213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图11-12</a:t>
            </a:r>
            <a:endParaRPr lang="en-US" altLang="zh-CN" sz="2800" dirty="0"/>
          </a:p>
        </p:txBody>
      </p:sp>
      <p:sp>
        <p:nvSpPr>
          <p:cNvPr id="4" name="QO_7_BD.105_3#a60c33290?htil=22&amp;sp=1&amp;vcp=1&amp;vis=1&amp;pid=f978124ae&amp;color=0,0,0&amp;vtp=1&amp;vaab=1&amp;bt=1&amp;bbb=1&amp;hb=1"/>
          <p:cNvSpPr/>
          <p:nvPr/>
        </p:nvSpPr>
        <p:spPr>
          <a:xfrm>
            <a:off x="539496" y="898398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图11-12是某物理兴趣小组验证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基米德原理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”的实验操作过程示意图。</a:t>
            </a:r>
            <a:endParaRPr lang="en-US" altLang="zh-CN" sz="2800" dirty="0"/>
          </a:p>
        </p:txBody>
      </p:sp>
      <p:sp>
        <p:nvSpPr>
          <p:cNvPr id="5" name="QB_8_BD.106_1#6cd83763c?htil=22&amp;vcp=1&amp;vis=1&amp;pid=a60c33290&amp;color=0,0,0&amp;vtp=1&amp;vaab=1&amp;bbb=1&amp;hb=1"/>
          <p:cNvSpPr/>
          <p:nvPr/>
        </p:nvSpPr>
        <p:spPr>
          <a:xfrm>
            <a:off x="539496" y="2181415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）验证阿基米德原理实验的合理顺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序是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（填字母代号）。</a:t>
            </a:r>
            <a:endParaRPr lang="en-US" altLang="zh-CN" sz="2800" dirty="0"/>
          </a:p>
        </p:txBody>
      </p:sp>
      <p:sp>
        <p:nvSpPr>
          <p:cNvPr id="6" name="QB_8_BD.107_1#48724b4c6?htil=22&amp;vcp=1&amp;vis=1&amp;pid=a60c33290&amp;color=0,0,0&amp;vtp=1&amp;vaab=1&amp;bbb=1&amp;hb=1"/>
          <p:cNvSpPr/>
          <p:nvPr/>
        </p:nvSpPr>
        <p:spPr>
          <a:xfrm>
            <a:off x="539496" y="3458400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（2）金属块浸入溢水杯前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，溢水杯里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水面高度应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108_1#9be77dbd9?htil=22&amp;vcp=1&amp;vis=1&amp;pid=a60c33290&amp;color=0,0,0&amp;vtp=1&amp;vaab=1&amp;bbb=1&amp;hb=1"/>
              <p:cNvSpPr/>
              <p:nvPr/>
            </p:nvSpPr>
            <p:spPr>
              <a:xfrm>
                <a:off x="539496" y="4735385"/>
                <a:ext cx="6099048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（3）金属块浸没在水中时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，受到的浮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BD.108_1#9be77dbd9?htil=22&amp;vcp=1&amp;vis=1&amp;pid=a60c3329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35385"/>
                <a:ext cx="6099048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6" t="-16" r="4" b="-5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09_1#86d32dd2f?vcp=1&amp;vis=1&amp;pid=a60c33290&amp;color=0,0,0&amp;mp=1&amp;vtp=1&amp;vaab=1&amp;bt=1&amp;bbb=1&amp;hb=1"/>
              <p:cNvSpPr/>
              <p:nvPr/>
            </p:nvSpPr>
            <p:spPr>
              <a:xfrm>
                <a:off x="539496" y="554400"/>
                <a:ext cx="11109960" cy="12442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（4）金属块的密度为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09_1#86d32dd2f?vcp=1&amp;vis=1&amp;pid=a60c33290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244283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3" b="-4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7_BD.110_2#a60c33290?iti=40&amp;vcp=1&amp;vis=1&amp;pid=a60c33290&amp;color=0,0,0&amp;vtp=1&amp;vaab=1&amp;bbb=1"/>
          <p:cNvSpPr/>
          <p:nvPr/>
        </p:nvSpPr>
        <p:spPr>
          <a:xfrm>
            <a:off x="2796185" y="2642534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图11-12</a:t>
            </a:r>
            <a:endParaRPr lang="en-US" altLang="zh-CN" sz="2800" dirty="0"/>
          </a:p>
        </p:txBody>
      </p:sp>
      <p:sp>
        <p:nvSpPr>
          <p:cNvPr id="5" name="QB_8_BD.111_1#3510e8ad0?vcp=1&amp;vis=1&amp;pid=a60c33290&amp;color=0,0,0&amp;vtp=1&amp;vaab=1&amp;bbb=1&amp;hb=1"/>
          <p:cNvSpPr/>
          <p:nvPr/>
        </p:nvSpPr>
        <p:spPr>
          <a:xfrm>
            <a:off x="539496" y="456467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（5）比较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（填字母代号）和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（填字母代号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）的操作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可得出结论：浸入液体中的物体所受的浮力大小等于物体排开液体所受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重力的大小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7" name="QO_7_BD.105_1#a60c33290?iti=39&amp;htil=22&amp;vcp=1&amp;vis=1&amp;pid=f978124ae&amp;color=0,0,0&amp;tib=255,255,255&amp;vtp=1&amp;vaab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9620" y="1223645"/>
            <a:ext cx="3845560" cy="334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12_1#6cd83763c?iti=41&amp;htil=23&amp;vcp=1&amp;vis=1&amp;pid=a60c3329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3556" y="898510"/>
            <a:ext cx="3769033" cy="331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12_2#6cd83763c?iti=41&amp;htil=23&amp;vcp=1&amp;vis=1&amp;pid=a60c33290&amp;color=0,0,0&amp;vtp=1&amp;vaab=1&amp;bbb=1"/>
          <p:cNvSpPr/>
          <p:nvPr/>
        </p:nvSpPr>
        <p:spPr>
          <a:xfrm>
            <a:off x="9336092" y="4320064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8_BD.112_3#6cd83763c?htil=23&amp;vcp=1&amp;vis=1&amp;pid=a60c33290&amp;color=0,0,0&amp;vtp=1&amp;vaab=1&amp;bt=1&amp;bbb=1&amp;hb=1"/>
          <p:cNvSpPr/>
          <p:nvPr/>
        </p:nvSpPr>
        <p:spPr>
          <a:xfrm>
            <a:off x="539496" y="1246028"/>
            <a:ext cx="77632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）验证阿基米德原理实验的合理顺序是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填字母代号）。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_1#6cd83763c.blank?vcp=1&amp;vis=1&amp;pid=a60c33290&amp;color=0,0,0&amp;vpa=28&amp;vtp=1&amp;vaab=1&amp;bbb=1"/>
              <p:cNvSpPr/>
              <p:nvPr/>
            </p:nvSpPr>
            <p:spPr>
              <a:xfrm>
                <a:off x="563308" y="1967451"/>
                <a:ext cx="19129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FABGCEDH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1_1#6cd83763c.blank?vcp=1&amp;vis=1&amp;pid=a60c33290&amp;color=0,0,0&amp;vpa=2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308" y="1967451"/>
                <a:ext cx="191293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3" t="-55" r="20" b="-7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BD.114_1#48724b4c6?htil=23&amp;vcp=1&amp;vis=1&amp;pid=a60c33290&amp;color=0,0,0&amp;vtp=1&amp;vaab=1&amp;bbb=1&amp;hb=1"/>
          <p:cNvSpPr/>
          <p:nvPr/>
        </p:nvSpPr>
        <p:spPr>
          <a:xfrm>
            <a:off x="539496" y="2520918"/>
            <a:ext cx="77632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（2）金属块浸入溢水杯前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，溢水杯里水面高度应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8_AN.2_1#48724b4c6.blank?vcp=1&amp;vis=1&amp;pid=a60c33290&amp;color=0,0,0&amp;vpa=29&amp;vtp=1&amp;vaab=1&amp;bbb=1"/>
          <p:cNvSpPr/>
          <p:nvPr/>
        </p:nvSpPr>
        <p:spPr>
          <a:xfrm>
            <a:off x="549815" y="3117183"/>
            <a:ext cx="3814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与溢水杯的出水口相平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BD.116_1#9be77dbd9?htil=23&amp;vcp=1&amp;vis=1&amp;pid=a60c33290&amp;color=0,0,0&amp;vtp=1&amp;vaab=1&amp;bbb=1"/>
              <p:cNvSpPr/>
              <p:nvPr/>
            </p:nvSpPr>
            <p:spPr>
              <a:xfrm>
                <a:off x="539496" y="3790093"/>
                <a:ext cx="7763256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（3）金属块浸没在水中时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，受到的浮力是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8_BD.116_1#9be77dbd9?htil=23&amp;vcp=1&amp;vis=1&amp;pid=a60c3329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90093"/>
                <a:ext cx="7763256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5" t="-75" r="-358" b="-123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8_AN.3_1#9be77dbd9.blank?vcp=1&amp;vis=1&amp;pid=a60c33290&amp;color=0,0,0&amp;vpa=30&amp;vtp=1&amp;vaab=1"/>
          <p:cNvSpPr/>
          <p:nvPr/>
        </p:nvSpPr>
        <p:spPr>
          <a:xfrm>
            <a:off x="7128414" y="3738658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8_BD.118_1#86d32dd2f?htil=23&amp;vcp=1&amp;vis=1&amp;pid=a60c33290&amp;color=0,0,0&amp;vtp=1&amp;vaab=1&amp;bbb=1&amp;hb=1"/>
              <p:cNvSpPr/>
              <p:nvPr/>
            </p:nvSpPr>
            <p:spPr>
              <a:xfrm>
                <a:off x="539496" y="4346479"/>
                <a:ext cx="7763256" cy="12399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）金属块的密度为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zh-CN" altLang="en-US" sz="2800" b="0" i="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0" name="QB_8_BD.118_1#86d32dd2f?htil=23&amp;vcp=1&amp;vis=1&amp;pid=a60c3329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46479"/>
                <a:ext cx="7763256" cy="1239901"/>
              </a:xfrm>
              <a:prstGeom prst="rect">
                <a:avLst/>
              </a:prstGeom>
              <a:blipFill rotWithShape="1">
                <a:blip r:embed="rId6"/>
                <a:stretch>
                  <a:fillRect l="-5" t="-43" r="2" b="-68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8_AN.4_1#86d32dd2f.blank?vcp=1&amp;vis=1&amp;pid=a60c33290&amp;color=0,0,0&amp;vpa=31&amp;vtp=1&amp;vaab=1&amp;bbb=1"/>
              <p:cNvSpPr/>
              <p:nvPr/>
            </p:nvSpPr>
            <p:spPr>
              <a:xfrm>
                <a:off x="4005008" y="4436903"/>
                <a:ext cx="1618933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2.6×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8_AN.4_1#86d32dd2f.blank?vcp=1&amp;vis=1&amp;pid=a60c33290&amp;color=0,0,0&amp;vpa=3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5008" y="4436903"/>
                <a:ext cx="1618933" cy="412369"/>
              </a:xfrm>
              <a:prstGeom prst="rect">
                <a:avLst/>
              </a:prstGeom>
              <a:blipFill rotWithShape="1">
                <a:blip r:embed="rId7"/>
                <a:stretch>
                  <a:fillRect l="-4" t="-38" r="24" b="-7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ae05ae74?vcp=1&amp;pid=82ba978d5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对浮力的认识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fb1ccd629?vcp=1&amp;pid=fae05ae74&amp;color=0,0,0&amp;vtp=1&amp;vaab=1&amp;bbb=1"/>
              <p:cNvSpPr/>
              <p:nvPr/>
            </p:nvSpPr>
            <p:spPr>
              <a:xfrm>
                <a:off x="539496" y="1263495"/>
                <a:ext cx="11109960" cy="383311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  <a:endParaRPr lang="en-US" altLang="zh-CN" sz="28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浮力的施力物体是液体或气体。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浮力的方向总是竖直向上的。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用称重法求浮力：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浮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拉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浮力产生的原因：液体对物体向上和向下的压力差，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浮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向上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向下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fb1ccd629?vcp=1&amp;pid=fae05ae7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833114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3" b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20_1#3510e8ad0?iti=42&amp;htil=24&amp;vcp=1&amp;vis=1&amp;pid=a60c3329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9507" y="1455134"/>
            <a:ext cx="390448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20_2#3510e8ad0?iti=42&amp;htil=24&amp;vcp=1&amp;vis=1&amp;pid=a60c33290&amp;color=0,0,0&amp;vtp=1&amp;vaab=1&amp;bbb=1"/>
          <p:cNvSpPr/>
          <p:nvPr/>
        </p:nvSpPr>
        <p:spPr>
          <a:xfrm>
            <a:off x="9024942" y="5011134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8_BD.120_3#3510e8ad0?htil=24&amp;vcp=1&amp;vis=1&amp;pid=a60c33290&amp;color=0,0,0&amp;vtp=1&amp;vaab=1&amp;bt=1&amp;bbb=1&amp;hb=1"/>
          <p:cNvSpPr/>
          <p:nvPr/>
        </p:nvSpPr>
        <p:spPr>
          <a:xfrm>
            <a:off x="539496" y="1317974"/>
            <a:ext cx="70774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）比较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填字母代号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填字母代号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）的操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作可得出结论：浸入液体中的物体所受的浮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力大小等于物体排开液体所受重力的大小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21_1#3510e8ad0.blank?vcp=1&amp;vis=1&amp;pid=a60c33290&amp;color=0,0,0&amp;vpa=32&amp;vtp=1&amp;vaab=1&amp;bbb=1"/>
              <p:cNvSpPr/>
              <p:nvPr/>
            </p:nvSpPr>
            <p:spPr>
              <a:xfrm>
                <a:off x="2176208" y="1414938"/>
                <a:ext cx="6381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121_1#3510e8ad0.blank?vcp=1&amp;vis=1&amp;pid=a60c33290&amp;color=0,0,0&amp;vpa=3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6208" y="1414938"/>
                <a:ext cx="638175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0" t="-39" r="10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122_1#3510e8ad0.blank?vcp=1&amp;vis=1&amp;pid=a60c33290&amp;color=0,0,0&amp;vpa=33&amp;vtp=1&amp;vaab=1&amp;bbb=1&amp;hb=1"/>
              <p:cNvSpPr/>
              <p:nvPr/>
            </p:nvSpPr>
            <p:spPr>
              <a:xfrm>
                <a:off x="539496" y="1279874"/>
                <a:ext cx="7077456" cy="12426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7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FH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AC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FE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AB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”也可）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8_AN.122_1#3510e8ad0.blank?vcp=1&amp;vis=1&amp;pid=a60c33290&amp;color=0,0,0&amp;vpa=33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79874"/>
                <a:ext cx="7077456" cy="1242632"/>
              </a:xfrm>
              <a:prstGeom prst="rect">
                <a:avLst/>
              </a:prstGeom>
              <a:blipFill rotWithShape="1">
                <a:blip r:embed="rId5"/>
                <a:stretch>
                  <a:fillRect l="-5" t="-28" r="2" b="-57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d3f40623e?vcp=1&amp;pid=f978124a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/>
          </a:p>
        </p:txBody>
      </p:sp>
      <p:sp>
        <p:nvSpPr>
          <p:cNvPr id="3" name="QB_8_BD.123_1#e08e92767?vcp=1&amp;vis=1&amp;pid=d3f40623e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在上例实验中，若换用密度小于水的木块重复上述实验步骤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，则该实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选填“可以”或“不可以”）完成。</a:t>
            </a:r>
            <a:endParaRPr lang="en-US" altLang="zh-CN" sz="2800" dirty="0"/>
          </a:p>
        </p:txBody>
      </p:sp>
      <p:sp>
        <p:nvSpPr>
          <p:cNvPr id="4" name="QB_8_AN.125_1#e08e92767.blank?vcp=1&amp;vis=1&amp;pid=d3f40623e&amp;color=0,0,0&amp;vpa=34&amp;vtp=1&amp;vaab=1&amp;bbb=1"/>
          <p:cNvSpPr/>
          <p:nvPr/>
        </p:nvSpPr>
        <p:spPr>
          <a:xfrm>
            <a:off x="905415" y="186350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</a:t>
            </a:r>
            <a:endParaRPr lang="en-US" altLang="zh-CN" sz="2800" dirty="0"/>
          </a:p>
        </p:txBody>
      </p:sp>
      <p:sp>
        <p:nvSpPr>
          <p:cNvPr id="5" name="QB_8_AS.1_1#e08e92767?vcp=1&amp;vis=1&amp;pid=d3f40623e&amp;color=0,0,0&amp;vtp=1&amp;vaab=1&amp;bbb=1&amp;hb=1"/>
          <p:cNvSpPr/>
          <p:nvPr/>
        </p:nvSpPr>
        <p:spPr>
          <a:xfrm>
            <a:off x="539496" y="255064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如换用密度小于水的木块，则木块最终漂浮时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，弹簧测力计示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0，木块所受浮力大小等于其重力，其他步骤没有影响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，故可以完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成实验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9_BD.126_1#6ebb4b392?iti=43&amp;htil=25&amp;vcp=1&amp;vis=1&amp;pid=4e5b6846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1173" y="1252696"/>
            <a:ext cx="3547872" cy="344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BD.126_2#6ebb4b392?iti=43&amp;htil=25&amp;vcp=1&amp;vis=1&amp;pid=4e5b6846a&amp;color=0,0,0&amp;vtp=1&amp;vaab=1&amp;bbb=1"/>
          <p:cNvSpPr/>
          <p:nvPr/>
        </p:nvSpPr>
        <p:spPr>
          <a:xfrm>
            <a:off x="9228300" y="4826984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9_BD.126_3#6ebb4b392?htil=25&amp;sp=1&amp;vcp=1&amp;vis=1&amp;pid=4e5b6846a&amp;color=0,0,0&amp;vtp=1&amp;vaab=1&amp;bt=1&amp;bbb=1&amp;hb=1"/>
              <p:cNvSpPr/>
              <p:nvPr/>
            </p:nvSpPr>
            <p:spPr>
              <a:xfrm>
                <a:off x="539496" y="1225264"/>
                <a:ext cx="7434072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3.（1）另一小组利用两个相同的弹簧测力计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饮料瓶和吸管组成的溢水杯、薄塑料袋（质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量忽略不计）对实验进行改进，装置如图11-13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所示。向下移动水平横杆，使重物缓慢浸入盛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满水的溢水杯中，观察到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的示数逐渐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的示数逐渐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示数的变化量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（选填“相等”或“不相等”）。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9_BD.126_3#6ebb4b392?htil=25&amp;sp=1&amp;vcp=1&amp;vis=1&amp;pid=4e5b6846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5264"/>
                <a:ext cx="7434072" cy="44398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-1223" b="-2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9_AN.127_1#6ebb4b392.blank?vcp=1&amp;vis=1&amp;pid=4e5b6846a&amp;color=0,0,0&amp;vpa=35&amp;vtp=1&amp;vaab=1&amp;bbb=1"/>
          <p:cNvSpPr/>
          <p:nvPr/>
        </p:nvSpPr>
        <p:spPr>
          <a:xfrm>
            <a:off x="6572426" y="37788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变小</a:t>
            </a:r>
            <a:endParaRPr lang="en-US" altLang="zh-CN" sz="2800" dirty="0"/>
          </a:p>
        </p:txBody>
      </p:sp>
      <p:sp>
        <p:nvSpPr>
          <p:cNvPr id="6" name="QB_9_AN.128_1#6ebb4b392.blank?vcp=1&amp;vis=1&amp;pid=4e5b6846a&amp;color=0,0,0&amp;vpa=36&amp;vtp=1&amp;vaab=1&amp;bbb=1"/>
          <p:cNvSpPr/>
          <p:nvPr/>
        </p:nvSpPr>
        <p:spPr>
          <a:xfrm>
            <a:off x="2612537" y="442315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变大</a:t>
            </a:r>
            <a:endParaRPr lang="en-US" altLang="zh-CN" sz="2800" dirty="0"/>
          </a:p>
        </p:txBody>
      </p:sp>
      <p:sp>
        <p:nvSpPr>
          <p:cNvPr id="7" name="QB_9_AN.129_1#6ebb4b392.blank?vcp=1&amp;vis=1&amp;pid=4e5b6846a&amp;color=0,0,0&amp;vpa=37&amp;vtp=1&amp;vaab=1&amp;bbb=1"/>
          <p:cNvSpPr/>
          <p:nvPr/>
        </p:nvSpPr>
        <p:spPr>
          <a:xfrm>
            <a:off x="549815" y="510094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9_BD.130_1#36522144c?vcp=1&amp;vis=1&amp;pid=4e5b6846a&amp;color=0,0,0&amp;vtp=1&amp;vaab=1&amp;bt=1&amp;bbb=1"/>
          <p:cNvSpPr/>
          <p:nvPr/>
        </p:nvSpPr>
        <p:spPr>
          <a:xfrm>
            <a:off x="539496" y="160667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（2）比较两种实验方案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，改进后的优点是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9_AN.132_1#36522144c.blank?vcp=1&amp;vis=1&amp;pid=4e5b6846a&amp;color=0,0,0&amp;vpa=38&amp;vtp=1&amp;vaab=1&amp;bbb=1"/>
          <p:cNvSpPr/>
          <p:nvPr/>
        </p:nvSpPr>
        <p:spPr>
          <a:xfrm>
            <a:off x="7077614" y="1555242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9_BD.130_2#36522144c.choices?vcp=1&amp;vis=1&amp;pid=4e5b6846a&amp;color=0,0,0&amp;vtp=1&amp;vaab=1&amp;bbb=1"/>
              <p:cNvSpPr/>
              <p:nvPr/>
            </p:nvSpPr>
            <p:spPr>
              <a:xfrm>
                <a:off x="539496" y="216585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A.测力计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的示数就是物体所受浮力的大小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.实验器材生活化，测力计固定且示数更稳定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.能同步观察测力计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示数的变化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9_BD.130_2#36522144c.choices?vcp=1&amp;vis=1&amp;pid=4e5b6846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65858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7" r="3" b="-3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9_AS.1_1#36522144c?vcp=1&amp;vis=1&amp;pid=4e5b6846a&amp;color=0,0,0&amp;vtp=1&amp;vaab=1&amp;bbb=1&amp;hb=1"/>
              <p:cNvSpPr/>
              <p:nvPr/>
            </p:nvSpPr>
            <p:spPr>
              <a:xfrm>
                <a:off x="539496" y="4020058"/>
                <a:ext cx="11109960" cy="122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由称重法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可知，弹簧测力计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A的示数等于物体的重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力减去受到的浮力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，故选项A错误。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9_AS.1_1#36522144c?vcp=1&amp;vis=1&amp;pid=4e5b6846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20058"/>
                <a:ext cx="11109960" cy="122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41" r="3" b="-55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8#5366e6599?vcp=1&amp;pid=d3f40623e&amp;color=0,0,0&amp;vtp=1&amp;vaab=1&amp;bt=1&amp;bbb=1"/>
              <p:cNvSpPr/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请完成第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186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页【备考练习】习题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8#5366e6599?vcp=1&amp;pid=d3f40623e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12abe4f1d.fixed?vcp=1&amp;pid=e16b03d3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4600"/>
              </a:lnSpc>
            </a:pPr>
            <a:r>
              <a:rPr lang="en-US" altLang="zh-CN" sz="37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第11讲</a:t>
            </a:r>
            <a:r>
              <a:rPr lang="en-US" altLang="zh-CN" sz="37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7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浮力</a:t>
            </a:r>
            <a:r>
              <a:rPr lang="en-US" altLang="zh-CN" sz="37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7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阿基米德原理</a:t>
            </a:r>
            <a:r>
              <a:rPr lang="en-US" altLang="zh-CN" sz="37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7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物体的浮沉条件</a:t>
            </a:r>
            <a:endParaRPr lang="en-US" altLang="zh-CN" sz="3700" dirty="0"/>
          </a:p>
        </p:txBody>
      </p:sp>
      <p:sp>
        <p:nvSpPr>
          <p:cNvPr id="3" name="C_5_BD#12abe4f1d.fixed?vcp=1&amp;pid=e16b03d36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4600"/>
              </a:lnSpc>
            </a:pPr>
            <a:r>
              <a:rPr lang="en-US" altLang="zh-CN" sz="37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37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7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第11讲</a:t>
            </a:r>
            <a:r>
              <a:rPr lang="en-US" altLang="zh-CN" sz="37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7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浮力</a:t>
            </a:r>
            <a:r>
              <a:rPr lang="en-US" altLang="zh-CN" sz="37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7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阿基米德原理</a:t>
            </a:r>
            <a:r>
              <a:rPr lang="en-US" altLang="zh-CN" sz="37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7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物体的浮沉条件</a:t>
            </a:r>
            <a:endParaRPr lang="en-US" altLang="zh-CN" sz="37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d5e5a497?vcp=1&amp;pid=12abe4f1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O_7_BD.133_1#4c3fb020a?sp=1&amp;vcp=1&amp;vis=1&amp;pid=ed5e5a497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（2024·广西百色·模拟）如图B11-1所示，小球悬浮在水中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，请作出小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球受到的重力与浮力的示意图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7_BD.133_2#4c3fb020a?iti=44&amp;htil=26&amp;vcp=1&amp;vis=1&amp;pid=ed5e5a49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1992" y="3296648"/>
            <a:ext cx="2093976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33_3#4c3fb020a?iti=44&amp;htil=26&amp;vcp=1&amp;vis=1&amp;pid=ed5e5a497&amp;color=0,0,0&amp;vtp=1&amp;vaab=1&amp;bbb=1"/>
          <p:cNvSpPr/>
          <p:nvPr/>
        </p:nvSpPr>
        <p:spPr>
          <a:xfrm>
            <a:off x="2612803" y="5517624"/>
            <a:ext cx="13123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</a:t>
            </a:r>
            <a:endParaRPr lang="en-US" altLang="zh-CN" sz="2800" dirty="0"/>
          </a:p>
        </p:txBody>
      </p:sp>
      <p:sp>
        <p:nvSpPr>
          <p:cNvPr id="6" name="QO_7_AN.1_1#4c3fb020a?htil=26&amp;vcp=1&amp;vis=1&amp;pid=ed5e5a497&amp;color=0,0,0&amp;vtp=1&amp;vaab=1&amp;bbb=1"/>
          <p:cNvSpPr/>
          <p:nvPr/>
        </p:nvSpPr>
        <p:spPr>
          <a:xfrm>
            <a:off x="4777061" y="2384375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如答图B11-1所示</a:t>
            </a:r>
            <a:endParaRPr lang="en-US" altLang="zh-CN" sz="2800" dirty="0"/>
          </a:p>
        </p:txBody>
      </p:sp>
      <p:pic>
        <p:nvPicPr>
          <p:cNvPr id="7" name="QO_7_AN.1_1#4c3fb020a?iti=45&amp;htil=26&amp;vcp=1&amp;vis=1&amp;pid=ed5e5a49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775958" y="2997511"/>
            <a:ext cx="1884015" cy="2808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7_AN.1_1#4c3fb020a?iti=45&amp;htil=26&amp;vcp=1&amp;vis=1&amp;pid=ed5e5a497&amp;color=0,0,0&amp;vtp=1&amp;vaab=1&amp;bbb=1"/>
          <p:cNvSpPr/>
          <p:nvPr/>
        </p:nvSpPr>
        <p:spPr>
          <a:xfrm>
            <a:off x="6094476" y="5805760"/>
            <a:ext cx="166795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答图B11-1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35_1#eb9ce2987?iti=46&amp;htil=27&amp;vcp=1&amp;vis=1&amp;pid=ed5e5a49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86485" y="1261046"/>
            <a:ext cx="1755648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35_2#eb9ce2987?iti=46&amp;htil=27&amp;vcp=1&amp;vis=1&amp;pid=ed5e5a497&amp;color=0,0,0&amp;vtp=1&amp;vaab=1&amp;bbb=1"/>
          <p:cNvSpPr/>
          <p:nvPr/>
        </p:nvSpPr>
        <p:spPr>
          <a:xfrm>
            <a:off x="9908132" y="3189414"/>
            <a:ext cx="13123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35_3#eb9ce2987?htil=27&amp;sp=1&amp;vcp=1&amp;vis=1&amp;pid=ed5e5a497&amp;color=0,0,0&amp;vtp=1&amp;vaab=1&amp;bt=1&amp;bbb=1&amp;hb=1&amp;hs=1"/>
              <p:cNvSpPr/>
              <p:nvPr/>
            </p:nvSpPr>
            <p:spPr>
              <a:xfrm>
                <a:off x="539496" y="1242758"/>
                <a:ext cx="887882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（2024·北京·模拟）如图B11-2所示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，装有水的容器静止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放在水平桌面上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，正方体物块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悬浮在水中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，其上表面与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水面平行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则下列说法中正确的是(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135_3#eb9ce2987?htil=27&amp;sp=1&amp;vcp=1&amp;vis=1&amp;pid=ed5e5a49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2758"/>
                <a:ext cx="8878824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4" t="-3" r="-744" b="-3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35_4#eb9ce2987.choices?vcp=1&amp;vis=1&amp;pid=ed5e5a497&amp;color=0,0,0&amp;vtp=1&amp;vaab=1&amp;bbb=1&amp;hs=1"/>
              <p:cNvSpPr/>
              <p:nvPr/>
            </p:nvSpPr>
            <p:spPr>
              <a:xfrm>
                <a:off x="539496" y="308991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上、下表面受到水压力的合力大于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上、下表面受到水压力的合力大小等于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受到的重力大小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上表面受到水的压力大于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下表面受到水的压力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上表面受到水的压力和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下表面受到水的压力是一对平衡力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35_4#eb9ce2987.choices?vcp=1&amp;vis=1&amp;pid=ed5e5a497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89910"/>
                <a:ext cx="11109960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3" r="3" b="-2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eb9ce2987?vcp=1&amp;vis=1&amp;pid=ed5e5a497&amp;color=0,0,0&amp;vtp=1&amp;vaab=1&amp;bt=1&amp;bbb=1&amp;hb=1"/>
              <p:cNvSpPr/>
              <p:nvPr/>
            </p:nvSpPr>
            <p:spPr>
              <a:xfrm>
                <a:off x="539496" y="838676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正方体物块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悬浮在水中，其上表面与水面平行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，根据浮力产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生的原因可知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上、下表面受到水压力的合力大小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合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，正方体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悬浮在水中，则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合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上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，选项A、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错误，选项B正确。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eb9ce2987?vcp=1&amp;vis=1&amp;pid=ed5e5a49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38676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3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AS.1_1#eb9ce2987?iti=47&amp;vcp=1&amp;vis=1&amp;pid=ed5e5a49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1224" y="3472910"/>
            <a:ext cx="1755648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S.1_1#eb9ce2987?iti=47&amp;vcp=1&amp;vis=1&amp;pid=ed5e5a497&amp;color=0,0,0&amp;vtp=1&amp;vaab=1&amp;bbb=1"/>
          <p:cNvSpPr/>
          <p:nvPr/>
        </p:nvSpPr>
        <p:spPr>
          <a:xfrm>
            <a:off x="5442871" y="5401278"/>
            <a:ext cx="13123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图B11-2</a:t>
            </a:r>
            <a:endParaRPr lang="en-US" altLang="zh-CN" sz="2800" dirty="0"/>
          </a:p>
        </p:txBody>
      </p:sp>
      <p:sp>
        <p:nvSpPr>
          <p:cNvPr id="5" name="QC_7_AN.136_1#eb9ce2987.bracket?vcp=1&amp;vis=1&amp;pid=ed5e5a497&amp;color=0,0,0&amp;vpa=39&amp;vtp=1&amp;vaab=1"/>
          <p:cNvSpPr/>
          <p:nvPr/>
        </p:nvSpPr>
        <p:spPr>
          <a:xfrm>
            <a:off x="1171109" y="334339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38_1#11381c5dd?vcp=1&amp;vis=1&amp;pid=ed5e5a497&amp;color=0,0,0&amp;vtp=1&amp;vaab=1&amp;bt=1&amp;bbb=1&amp;hb=1"/>
              <p:cNvSpPr/>
              <p:nvPr/>
            </p:nvSpPr>
            <p:spPr>
              <a:xfrm>
                <a:off x="539496" y="88061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（2021·江苏连云港·中考）在马里亚纳海沟结束科考任务的“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探索一号”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科考船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，搭载成功实现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10 909 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坐底纪录的“奋斗者”号胜利返航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。若海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1.03×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，“奋斗者”号在海面下下潜的过程中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，下列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138_1#11381c5dd?vcp=1&amp;vis=1&amp;pid=ed5e5a49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0618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0" r="-1083" b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39_1#11381c5dd.bracket?vcp=1&amp;vis=1&amp;pid=ed5e5a497&amp;color=0,0,0&amp;vpa=40&amp;vtp=1&amp;vaab=1"/>
          <p:cNvSpPr/>
          <p:nvPr/>
        </p:nvSpPr>
        <p:spPr>
          <a:xfrm>
            <a:off x="2950114" y="281038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38_2#11381c5dd.choices?vcp=1&amp;vis=1&amp;pid=ed5e5a497&amp;color=0,0,0&amp;vtp=1&amp;vaab=1&amp;bbb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A.“奋斗者”号受到的海水的压强不变，受到的海水的浮力不变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奋斗者”号受到的海水的压强变大，受到的海水的浮力不变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奋斗者”号受到的海水的压强变大，受到的海水的浮力变大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奋斗者”号受到的海水的压强变小，受到的海水的浮力变小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fb1ccd629?sp=1&amp;vcp=1&amp;pid=fae05ae74&amp;color=0,0,0&amp;vtp=1&amp;vaab=1&amp;bt=1&amp;bbb=1&amp;hb=1"/>
              <p:cNvSpPr/>
              <p:nvPr/>
            </p:nvSpPr>
            <p:spPr>
              <a:xfrm>
                <a:off x="539496" y="217265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不是所有浸在液体中的物体都受到浮力作用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，若浸在液体中的柱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状物体下表面和容器底部紧密接触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（接触面间没有液体浸润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），则液体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对物体向上的压力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向上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为零，物体将不受浮力作用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，如与容器底紧密接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触的蜡块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、插入河底的桥墩，都不受浮力作用。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fb1ccd629?sp=1&amp;vcp=1&amp;pid=fae05ae7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72652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-111" b="-2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40_1#135642062?iti=48&amp;htil=28&amp;vcp=1&amp;vis=1&amp;pid=ed5e5a497&amp;color=0,0,0&amp;tib=255,255,255&amp;vtp=1&amp;vaab=1&amp;hs=1" descr="preencoded.png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53144" y="572688"/>
            <a:ext cx="2478024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40_2#135642062?iti=48&amp;htil=28&amp;vcp=1&amp;vis=1&amp;pid=ed5e5a497&amp;color=0,0,0&amp;vtp=1&amp;vaab=1&amp;bbb=1"/>
          <p:cNvSpPr/>
          <p:nvPr>
            <p:custDataLst>
              <p:tags r:id="rId1"/>
            </p:custDataLst>
          </p:nvPr>
        </p:nvSpPr>
        <p:spPr>
          <a:xfrm>
            <a:off x="9735979" y="2464480"/>
            <a:ext cx="1312354" cy="5606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图B11-3</a:t>
            </a:r>
            <a:endParaRPr lang="en-US" altLang="zh-CN" sz="2800" dirty="0"/>
          </a:p>
        </p:txBody>
      </p:sp>
      <p:sp>
        <p:nvSpPr>
          <p:cNvPr id="4" name="QC_7_BD.140_3#135642062?htil=28&amp;sp=1&amp;vcp=1&amp;vis=1&amp;pid=ed5e5a497&amp;color=0,0,0&amp;vtp=1&amp;vaab=1&amp;bt=1&amp;bbb=1&amp;hb=1&amp;hs=1"/>
          <p:cNvSpPr/>
          <p:nvPr>
            <p:custDataLst>
              <p:tags r:id="rId2"/>
            </p:custDataLst>
          </p:nvPr>
        </p:nvSpPr>
        <p:spPr>
          <a:xfrm>
            <a:off x="539496" y="554400"/>
            <a:ext cx="8503920" cy="2458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（2024·湖南衡阳·模拟）甲、乙、丙、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丁是四个体积、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形状相同而材质不同的小球，把它们放入水中静止后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的情况如图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B11-3所示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，则它们在水中所受浮力相等的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1_1#135642062.bracket?vcp=1&amp;vis=1&amp;pid=ed5e5a497&amp;color=0,0,0&amp;vpa=41&amp;vtp=1&amp;vaab=1"/>
          <p:cNvSpPr/>
          <p:nvPr>
            <p:custDataLst>
              <p:tags r:id="rId3"/>
            </p:custDataLst>
          </p:nvPr>
        </p:nvSpPr>
        <p:spPr>
          <a:xfrm>
            <a:off x="1172115" y="2452415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140_4#135642062.choices?htil=28&amp;vcp=1&amp;vis=1&amp;pid=ed5e5a497&amp;color=0,0,0&amp;vtp=1&amp;vaab=1&amp;bbb=1&amp;hs=1"/>
          <p:cNvSpPr/>
          <p:nvPr>
            <p:custDataLst>
              <p:tags r:id="rId4"/>
            </p:custDataLst>
          </p:nvPr>
        </p:nvSpPr>
        <p:spPr>
          <a:xfrm>
            <a:off x="539995" y="3075033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199005" algn="l"/>
                <a:tab pos="4359910" algn="l"/>
                <a:tab pos="652081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.甲和乙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B.乙和丙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C.丙和丁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.甲和丁</a:t>
            </a:r>
            <a:endParaRPr lang="en-US" altLang="zh-CN" sz="2800" dirty="0"/>
          </a:p>
        </p:txBody>
      </p:sp>
      <p:pic>
        <p:nvPicPr>
          <p:cNvPr id="7" name="QC_7_BD.142_1#886de07ce?iti=49&amp;htil=29&amp;vcp=1&amp;vis=1&amp;pid=ed5e5a497&amp;color=0,0,0&amp;tib=255,255,255&amp;vtp=1&amp;vaab=1" descr="preencoded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1200" y="3726987"/>
            <a:ext cx="1975104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7_BD.142_2#886de07ce?iti=49&amp;htil=29&amp;vcp=1&amp;vis=1&amp;pid=ed5e5a497&amp;color=0,0,0&amp;vtp=1&amp;vaab=1&amp;bbb=1"/>
          <p:cNvSpPr/>
          <p:nvPr>
            <p:custDataLst>
              <p:tags r:id="rId6"/>
            </p:custDataLst>
          </p:nvPr>
        </p:nvSpPr>
        <p:spPr>
          <a:xfrm>
            <a:off x="9932575" y="5831822"/>
            <a:ext cx="1312354" cy="5606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C_7_BD.142_3#886de07ce?htil=29&amp;sp=1&amp;vcp=1&amp;vis=1&amp;pid=ed5e5a497&amp;color=0,0,0&amp;vtp=1&amp;vaab=1&amp;bbb=1&amp;hb=1&amp;hs=1"/>
              <p:cNvSpPr/>
              <p:nvPr>
                <p:custDataLst>
                  <p:tags r:id="rId7"/>
                </p:custDataLst>
              </p:nvPr>
            </p:nvSpPr>
            <p:spPr>
              <a:xfrm>
                <a:off x="539496" y="3708699"/>
                <a:ext cx="8878824" cy="18607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（2024·云南大理·模拟）如图B11-4所示，新鲜鸡蛋沉在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盛有纯水的容器底部，若要其上浮，可加（已知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酒精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植物油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浓盐水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C_7_BD.142_3#886de07ce?htil=29&amp;sp=1&amp;vcp=1&amp;vis=1&amp;pid=ed5e5a497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14"/>
                </p:custDataLst>
              </p:nvPr>
            </p:nvSpPr>
            <p:spPr>
              <a:xfrm>
                <a:off x="539496" y="3708699"/>
                <a:ext cx="8878824" cy="1860741"/>
              </a:xfrm>
              <a:prstGeom prst="rect">
                <a:avLst/>
              </a:prstGeom>
              <a:blipFill rotWithShape="1">
                <a:blip r:embed="rId15"/>
                <a:stretch>
                  <a:fillRect l="-4" t="-16" r="-744" b="-3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C_7_AN.143_1#886de07ce.bracket?vcp=1&amp;vis=1&amp;pid=ed5e5a497&amp;color=0,0,0&amp;vpa=42&amp;vtp=1&amp;vaab=1"/>
          <p:cNvSpPr/>
          <p:nvPr>
            <p:custDataLst>
              <p:tags r:id="rId8"/>
            </p:custDataLst>
          </p:nvPr>
        </p:nvSpPr>
        <p:spPr>
          <a:xfrm>
            <a:off x="3098664" y="501616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1" name="QC_7_BD.142_4#886de07ce.choices?htil=29&amp;vcp=1&amp;vis=1&amp;pid=ed5e5a497&amp;color=0,0,0&amp;vtp=1&amp;vaab=1&amp;bbb=1&amp;hs=1"/>
          <p:cNvSpPr/>
          <p:nvPr>
            <p:custDataLst>
              <p:tags r:id="rId9"/>
            </p:custDataLst>
          </p:nvPr>
        </p:nvSpPr>
        <p:spPr>
          <a:xfrm>
            <a:off x="539496" y="5574457"/>
            <a:ext cx="88788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114550" algn="l"/>
                <a:tab pos="4547235" algn="l"/>
                <a:tab pos="66236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.酒精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B.植物油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C.纯水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.浓盐水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10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44_1#e7c1dacc7?sp=1&amp;vcp=1&amp;vis=1&amp;pid=ed5e5a497&amp;color=0,0,0&amp;vtp=1&amp;vaab=1&amp;bt=1&amp;bbb=1&amp;hb=1"/>
          <p:cNvSpPr/>
          <p:nvPr/>
        </p:nvSpPr>
        <p:spPr>
          <a:xfrm>
            <a:off x="539496" y="106905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（2024·江西九江·模拟）如图B11-5所示，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是南极海洋冰山的美丽景象。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冰山实质就是海中漂浮的大块淡水冰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。据科学分析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，全球气候变暖会导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致冰山熔化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，海平面升高。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下列判断正确的是(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45_1#e7c1dacc7.bracket?vcp=1&amp;vis=1&amp;pid=ed5e5a497&amp;color=0,0,0&amp;vpa=43&amp;vtp=1&amp;vaab=1"/>
          <p:cNvSpPr/>
          <p:nvPr/>
        </p:nvSpPr>
        <p:spPr>
          <a:xfrm>
            <a:off x="7928514" y="235111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7_BD.144_2#e7c1dacc7?iti=50&amp;htil=30&amp;vcp=1&amp;vis=1&amp;pid=ed5e5a49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96337" y="3046698"/>
            <a:ext cx="3026664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44_3#e7c1dacc7?iti=50&amp;htil=30&amp;vcp=1&amp;vis=1&amp;pid=ed5e5a497&amp;color=0,0,0&amp;vtp=1&amp;vaab=1&amp;bbb=1"/>
          <p:cNvSpPr/>
          <p:nvPr/>
        </p:nvSpPr>
        <p:spPr>
          <a:xfrm>
            <a:off x="8853492" y="5221954"/>
            <a:ext cx="13123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图B11-5</a:t>
            </a:r>
            <a:endParaRPr lang="en-US" altLang="zh-CN" sz="2800" dirty="0"/>
          </a:p>
        </p:txBody>
      </p:sp>
      <p:sp>
        <p:nvSpPr>
          <p:cNvPr id="6" name="QC_7_BD.144_4#e7c1dacc7.choices?htil=30&amp;vcp=1&amp;vis=1&amp;pid=ed5e5a497&amp;color=0,0,0&amp;vtp=1&amp;vaab=1&amp;bbb=1"/>
          <p:cNvSpPr/>
          <p:nvPr/>
        </p:nvSpPr>
        <p:spPr>
          <a:xfrm>
            <a:off x="539496" y="2992786"/>
            <a:ext cx="79461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A.冰山所受到的浮力一定大于它所受的重力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.冰山所受的重力小于它排开水所受的重力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.冰山熔化一部分后仍会漂浮在水面上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.冰山熔化一部分后排开水的体积不变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46_1#e9a9aa734?iti=51&amp;htil=31&amp;vcp=1&amp;vis=1&amp;pid=ed5e5a49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6309" y="1222756"/>
            <a:ext cx="2551176" cy="252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46_2#e9a9aa734?iti=51&amp;htil=31&amp;vcp=1&amp;vis=1&amp;pid=ed5e5a497&amp;color=0,0,0&amp;vtp=1&amp;vaab=1&amp;bbb=1"/>
          <p:cNvSpPr/>
          <p:nvPr/>
        </p:nvSpPr>
        <p:spPr>
          <a:xfrm>
            <a:off x="9655720" y="3873500"/>
            <a:ext cx="13123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图B11-6</a:t>
            </a:r>
            <a:endParaRPr lang="en-US" altLang="zh-CN" sz="2800" dirty="0"/>
          </a:p>
        </p:txBody>
      </p:sp>
      <p:sp>
        <p:nvSpPr>
          <p:cNvPr id="4" name="QC_7_BD.146_3#e9a9aa734?htil=31&amp;sp=1&amp;vcp=1&amp;vis=1&amp;pid=ed5e5a497&amp;color=0,0,0&amp;vtp=1&amp;vaab=1&amp;bt=1&amp;bbb=1&amp;hb=1"/>
          <p:cNvSpPr/>
          <p:nvPr/>
        </p:nvSpPr>
        <p:spPr>
          <a:xfrm>
            <a:off x="539496" y="1204468"/>
            <a:ext cx="842162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（2024·广东梅州·模拟）质量相等，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体积不等的甲、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乙两个实心正方体物块在水中静止时的情景如图B11-6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147_1#e9a9aa734.bracket?vcp=1&amp;vis=1&amp;pid=ed5e5a497&amp;color=0,0,0&amp;vpa=44&amp;vtp=1&amp;vaab=1"/>
          <p:cNvSpPr/>
          <p:nvPr/>
        </p:nvSpPr>
        <p:spPr>
          <a:xfrm>
            <a:off x="4728115" y="24865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146_4#e9a9aa734.choices?htil=31&amp;vcp=1&amp;vis=1&amp;pid=ed5e5a497&amp;color=0,0,0&amp;vtp=1&amp;vaab=1&amp;bbb=1"/>
          <p:cNvSpPr/>
          <p:nvPr/>
        </p:nvSpPr>
        <p:spPr>
          <a:xfrm>
            <a:off x="539496" y="3128200"/>
            <a:ext cx="84216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A.甲受到的浮力小于乙受到的浮力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.甲的密度小于乙的密度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.甲的下表面受到水的压力比乙的大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.甲的下表面受到水的压力与乙的相等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48_1#6e3c0b405?iti=52&amp;htil=32&amp;vcp=1&amp;vis=1&amp;pid=ed5e5a49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56233" y="1237202"/>
            <a:ext cx="1216152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48_2#6e3c0b405?iti=52&amp;htil=32&amp;vcp=1&amp;vis=1&amp;pid=ed5e5a497&amp;color=0,0,0&amp;vtp=1&amp;vaab=1&amp;bbb=1"/>
          <p:cNvSpPr/>
          <p:nvPr/>
        </p:nvSpPr>
        <p:spPr>
          <a:xfrm>
            <a:off x="9908132" y="3339306"/>
            <a:ext cx="13123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图B11-7</a:t>
            </a:r>
            <a:endParaRPr lang="en-US" altLang="zh-CN" sz="2800" dirty="0"/>
          </a:p>
        </p:txBody>
      </p:sp>
      <p:sp>
        <p:nvSpPr>
          <p:cNvPr id="4" name="QC_7_BD.148_3#6e3c0b405?htil=32&amp;sp=1&amp;vcp=1&amp;vis=1&amp;pid=ed5e5a497&amp;color=0,0,0&amp;vtp=1&amp;vaab=1&amp;bt=1&amp;bbb=1&amp;hb=1&amp;hs=1"/>
          <p:cNvSpPr/>
          <p:nvPr/>
        </p:nvSpPr>
        <p:spPr>
          <a:xfrm>
            <a:off x="539496" y="1218914"/>
            <a:ext cx="887882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（2024·福建福州·模拟）如图B11-7所示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，水平桌面上的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深桶容器中装有水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，小明在空玻璃瓶口蒙上橡皮膜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其置于水中某一深度处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，恰好悬浮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。现沿桶壁向容器中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缓慢加水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，在水面上升的过程中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，下列判断错误的是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149_1#6e3c0b405.bracket?vcp=1&amp;vis=1&amp;pid=ed5e5a497&amp;color=0,0,0&amp;vpa=45&amp;vtp=1&amp;vaab=1"/>
          <p:cNvSpPr/>
          <p:nvPr/>
        </p:nvSpPr>
        <p:spPr>
          <a:xfrm>
            <a:off x="816515" y="379637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148_4#6e3c0b405.choices?vcp=1&amp;vis=1&amp;pid=ed5e5a497&amp;color=0,0,0&amp;vtp=1&amp;vaab=1&amp;bbb=1&amp;hs=1"/>
          <p:cNvSpPr/>
          <p:nvPr/>
        </p:nvSpPr>
        <p:spPr>
          <a:xfrm>
            <a:off x="539496" y="44193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.玻璃瓶保持静止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.玻璃瓶下沉至容器底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C.水对容器底的压强增大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.桌面对容器的支持力增大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50_1#443ec61a3?iti=53&amp;htil=33&amp;vcp=1&amp;vis=1&amp;pid=ed5e5a49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7517" y="898906"/>
            <a:ext cx="3337560" cy="249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50_2#443ec61a3?iti=53&amp;htil=33&amp;vcp=1&amp;vis=1&amp;pid=ed5e5a497&amp;color=0,0,0&amp;vtp=1&amp;vaab=1&amp;bbb=1"/>
          <p:cNvSpPr/>
          <p:nvPr/>
        </p:nvSpPr>
        <p:spPr>
          <a:xfrm>
            <a:off x="9300119" y="3522218"/>
            <a:ext cx="13123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图B11-8</a:t>
            </a:r>
            <a:endParaRPr lang="en-US" altLang="zh-CN" sz="2800" dirty="0"/>
          </a:p>
        </p:txBody>
      </p:sp>
      <p:sp>
        <p:nvSpPr>
          <p:cNvPr id="4" name="QC_7_BD.150_3#443ec61a3?htil=33&amp;sp=1&amp;vcp=1&amp;vis=1&amp;pid=ed5e5a497&amp;color=0,0,0&amp;vtp=1&amp;vaab=1&amp;bt=1&amp;bbb=1&amp;hb=1"/>
          <p:cNvSpPr/>
          <p:nvPr/>
        </p:nvSpPr>
        <p:spPr>
          <a:xfrm>
            <a:off x="539496" y="880618"/>
            <a:ext cx="764438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（2024·山东烟台·模拟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）小明同学在一根细木棒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的下端缠绕了一些铁丝然后将它分别置于甲、乙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两杯液体中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，静止时的状态如图B11-8所示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BD.150_4#443ec61a3.choices?htil=33&amp;vcp=1&amp;vis=1&amp;pid=ed5e5a497&amp;color=0,0,0&amp;vtp=1&amp;vaab=1&amp;bbb=1"/>
          <p:cNvSpPr/>
          <p:nvPr/>
        </p:nvSpPr>
        <p:spPr>
          <a:xfrm>
            <a:off x="539496" y="3452050"/>
            <a:ext cx="764438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A.甲杯液体的密度较大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.乙杯液体的密度较大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.木棒在甲杯液体中受到的浮力较大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.木棒在乙杯液体中受到的浮力较大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443ec61a3?vcp=1&amp;vis=1&amp;pid=ed5e5a497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物体的质量不变，在两液体中均处于漂浮状态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，则说明在两种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液体中所受浮力相同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，故选项C、D错误；当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相同时，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大的液体密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，由题图知甲杯液体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较大，所以甲杯液体的密度小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，乙杯液体的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密度大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，故选项B正确，选项A错误。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443ec61a3?vcp=1&amp;vis=1&amp;pid=ed5e5a49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522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AS.1_1#443ec61a3?iti=54&amp;vcp=1&amp;vis=1&amp;pid=ed5e5a49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7408" y="3183681"/>
            <a:ext cx="3374136" cy="249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S.1_1#443ec61a3?iti=54&amp;vcp=1&amp;vis=1&amp;pid=ed5e5a497&amp;color=0,0,0&amp;vtp=1&amp;vaab=1&amp;bbb=1"/>
          <p:cNvSpPr/>
          <p:nvPr/>
        </p:nvSpPr>
        <p:spPr>
          <a:xfrm>
            <a:off x="5438299" y="5806993"/>
            <a:ext cx="13123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图B11-8</a:t>
            </a:r>
            <a:endParaRPr lang="en-US" altLang="zh-CN" sz="2800" dirty="0"/>
          </a:p>
        </p:txBody>
      </p:sp>
      <p:sp>
        <p:nvSpPr>
          <p:cNvPr id="5" name="QC_7_AN.151_1#443ec61a3.bracket?vcp=1&amp;vis=1&amp;pid=ed5e5a497&amp;color=0,0,0&amp;vpa=46&amp;vtp=1&amp;vaab=1"/>
          <p:cNvSpPr/>
          <p:nvPr/>
        </p:nvSpPr>
        <p:spPr>
          <a:xfrm>
            <a:off x="1139421" y="305115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dd96b4fc?vcp=1&amp;pid=12abe4f1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53_1#79cfbb524?vcp=1&amp;vis=1&amp;pid=4dd96b4fc&amp;color=0,0,0&amp;vtp=1&amp;vaab=1&amp;bbb=1&amp;hb=1"/>
              <p:cNvSpPr/>
              <p:nvPr/>
            </p:nvSpPr>
            <p:spPr>
              <a:xfrm>
                <a:off x="539496" y="126724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（2024·浙江丽水·模拟）2022年5月15日，我国自主研发的“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极目一号”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型浮空艇从科考基地上升到海拔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9 032 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，创造了大气科学观测世界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纪录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。上升过程中，以地面为参照物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，浮空艇是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的；该浮空艇是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软式飞艇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，上升过程中需通过调整气囊中的气压来保持外形不变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。上升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过程中，该艇受到的浮力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选填“增大”“减小”或“不变”）。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153_1#79cfbb524?vcp=1&amp;vis=1&amp;pid=4dd96b4f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-1083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54_1#79cfbb524.blank?vcp=1&amp;vis=1&amp;pid=4dd96b4fc&amp;color=0,0,0&amp;vpa=47&amp;vtp=1&amp;vaab=1&amp;bbb=1"/>
          <p:cNvSpPr/>
          <p:nvPr/>
        </p:nvSpPr>
        <p:spPr>
          <a:xfrm>
            <a:off x="8017414" y="25321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</a:t>
            </a:r>
            <a:endParaRPr lang="en-US" altLang="zh-CN" sz="2800" dirty="0"/>
          </a:p>
        </p:txBody>
      </p:sp>
      <p:sp>
        <p:nvSpPr>
          <p:cNvPr id="5" name="QB_7_AN.155_1#79cfbb524.blank?vcp=1&amp;vis=1&amp;pid=4dd96b4fc&amp;color=0,0,0&amp;vpa=48&amp;vtp=1&amp;vaab=1&amp;bbb=1"/>
          <p:cNvSpPr/>
          <p:nvPr/>
        </p:nvSpPr>
        <p:spPr>
          <a:xfrm>
            <a:off x="4461415" y="380660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56_1#247ac237c?vcp=1&amp;vis=1&amp;pid=4dd96b4fc&amp;color=0,0,0&amp;mp=1&amp;vtp=1&amp;vaab=1&amp;bt=1&amp;bbb=1&amp;hb=1"/>
              <p:cNvSpPr/>
              <p:nvPr/>
            </p:nvSpPr>
            <p:spPr>
              <a:xfrm>
                <a:off x="539496" y="2168557"/>
                <a:ext cx="11109960" cy="25353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（2024·辽宁鞍山·模拟）将一块质量为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、体积为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浸没在水中后放手，物块最终处于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选填“沉底”“悬浮”或“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漂浮”）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状态，此时物块浸入水中的体积是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，物块受到的浮力为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56_1#247ac237c?vcp=1&amp;vis=1&amp;pid=4dd96b4fc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68557"/>
                <a:ext cx="11109960" cy="2535301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2249" b="-33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57_1#247ac237c.blank?vcp=1&amp;vis=1&amp;pid=4dd96b4fc&amp;color=0,0,0&amp;mp=1&amp;vpa=49&amp;vtp=1&amp;vaab=1&amp;bbb=1"/>
          <p:cNvSpPr/>
          <p:nvPr/>
        </p:nvSpPr>
        <p:spPr>
          <a:xfrm>
            <a:off x="5883815" y="278577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漂浮</a:t>
            </a:r>
            <a:endParaRPr lang="en-US" altLang="zh-CN" sz="2800" dirty="0"/>
          </a:p>
        </p:txBody>
      </p:sp>
      <p:sp>
        <p:nvSpPr>
          <p:cNvPr id="4" name="QB_7_AN.158_1#247ac237c.blank?vcp=1&amp;vis=1&amp;pid=4dd96b4fc&amp;color=0,0,0&amp;mp=1&amp;vpa=50&amp;vtp=1&amp;vaab=1&amp;bbb=1"/>
          <p:cNvSpPr/>
          <p:nvPr/>
        </p:nvSpPr>
        <p:spPr>
          <a:xfrm>
            <a:off x="5883815" y="3433477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</a:t>
            </a:r>
            <a:endParaRPr lang="en-US" altLang="zh-CN" sz="2800" dirty="0"/>
          </a:p>
        </p:txBody>
      </p:sp>
      <p:sp>
        <p:nvSpPr>
          <p:cNvPr id="5" name="QB_7_AN.159_1#247ac237c.blank?vcp=1&amp;vis=1&amp;pid=4dd96b4fc&amp;color=0,0,0&amp;mp=1&amp;vpa=51&amp;vtp=1&amp;vaab=1&amp;bbb=1"/>
          <p:cNvSpPr/>
          <p:nvPr/>
        </p:nvSpPr>
        <p:spPr>
          <a:xfrm>
            <a:off x="10375297" y="3433477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60_1#9a2b81d9d?sp=1&amp;vcp=1&amp;vis=1&amp;pid=4dd96b4fc&amp;color=0,0,0&amp;vtp=1&amp;vaab=1&amp;bt=1&amp;bbb=1&amp;hb=1"/>
              <p:cNvSpPr/>
              <p:nvPr/>
            </p:nvSpPr>
            <p:spPr>
              <a:xfrm>
                <a:off x="539496" y="673830"/>
                <a:ext cx="11109960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（2024·辽宁本溪·模拟）全球首艘智能型无人系统母船“珠海云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”号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如图B11-9所示）的排水量为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2 000 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t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，满载时受到的浮力为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船上的无人机起飞后船身受到的浮力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选填“变大”“变小”或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“不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变”），无人机受到重力的方向为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60_1#9a2b81d9d?sp=1&amp;vcp=1&amp;vis=1&amp;pid=4dd96b4f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73830"/>
                <a:ext cx="11109960" cy="2498344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-3740" b="-3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61_1#9a2b81d9d.blank?vcp=1&amp;vis=1&amp;pid=4dd96b4fc&amp;color=0,0,0&amp;vpa=52&amp;vtp=1&amp;vaab=1&amp;bbb=1"/>
              <p:cNvSpPr/>
              <p:nvPr/>
            </p:nvSpPr>
            <p:spPr>
              <a:xfrm>
                <a:off x="9983025" y="1407763"/>
                <a:ext cx="1349058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61_1#9a2b81d9d.blank?vcp=1&amp;vis=1&amp;pid=4dd96b4fc&amp;color=0,0,0&amp;vpa=5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83025" y="1407763"/>
                <a:ext cx="1349058" cy="412369"/>
              </a:xfrm>
              <a:prstGeom prst="rect">
                <a:avLst/>
              </a:prstGeom>
              <a:blipFill rotWithShape="1">
                <a:blip r:embed="rId4"/>
                <a:stretch>
                  <a:fillRect l="-14" t="-146" r="38" b="-76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62_1#9a2b81d9d.blank?vcp=1&amp;vis=1&amp;pid=4dd96b4fc&amp;color=0,0,0&amp;vpa=53&amp;vtp=1&amp;vaab=1&amp;bbb=1"/>
          <p:cNvSpPr/>
          <p:nvPr/>
        </p:nvSpPr>
        <p:spPr>
          <a:xfrm>
            <a:off x="6239415" y="193875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变小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AN.164_1#9a2b81d9d.blank?vcp=1&amp;vis=1&amp;pid=4dd96b4fc&amp;color=0,0,0&amp;vpa=54&amp;vtp=1&amp;vaab=1&amp;bbb=1"/>
          <p:cNvSpPr/>
          <p:nvPr/>
        </p:nvSpPr>
        <p:spPr>
          <a:xfrm>
            <a:off x="5685377" y="257502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竖直向下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6" name="QB_7_BD.163_1#9a2b81d9d?iti=55&amp;vcp=1&amp;vis=1&amp;pid=4dd96b4fc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6512" y="3286474"/>
            <a:ext cx="4005072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7_BD.163_2#9a2b81d9d?iti=55&amp;vcp=1&amp;vis=1&amp;pid=4dd96b4fc&amp;color=0,0,0&amp;vtp=1&amp;vaab=1&amp;bbb=1"/>
          <p:cNvSpPr/>
          <p:nvPr/>
        </p:nvSpPr>
        <p:spPr>
          <a:xfrm>
            <a:off x="5442871" y="5617178"/>
            <a:ext cx="13123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65_1#63e8c8026?sp=1&amp;vcp=1&amp;vis=1&amp;pid=4dd96b4fc&amp;color=0,0,0&amp;vtp=1&amp;vaab=1&amp;bt=1&amp;bbb=1&amp;hb=1"/>
              <p:cNvSpPr/>
              <p:nvPr/>
            </p:nvSpPr>
            <p:spPr>
              <a:xfrm>
                <a:off x="539496" y="432495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（2024·湖北仙桃·模拟）如图B11-10所示，小丽利用弹簧测力计、实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心圆柱体物块等器材探究浮力的大小跟哪些因素有关，提出了以下猜想</a:t>
                </a:r>
                <a:r>
                  <a:rPr lang="zh-CN" altLang="en-US" sz="2800" dirty="0">
                    <a:solidFill>
                      <a:srgbClr val="000000"/>
                    </a:solidFill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zh-CN" altLang="en-US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165_1#63e8c8026?sp=1&amp;vcp=1&amp;vis=1&amp;pid=4dd96b4f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2495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3883" b="-5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65_2#63e8c8026?iti=56&amp;vcp=1&amp;vis=1&amp;pid=4dd96b4f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4622" y="1726625"/>
            <a:ext cx="5399037" cy="232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65_3#63e8c8026?iti=56&amp;vcp=1&amp;vis=1&amp;pid=4dd96b4fc&amp;color=0,0,0&amp;vtp=1&amp;vaab=1&amp;bbb=1"/>
          <p:cNvSpPr/>
          <p:nvPr/>
        </p:nvSpPr>
        <p:spPr>
          <a:xfrm>
            <a:off x="5349399" y="4047553"/>
            <a:ext cx="1490154" cy="5775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165_4#63e8c8026?vcp=1&amp;vis=1&amp;pid=4dd96b4fc&amp;color=0,0,0&amp;vtp=1&amp;vaab=1&amp;bbb=1"/>
              <p:cNvSpPr/>
              <p:nvPr/>
            </p:nvSpPr>
            <p:spPr>
              <a:xfrm>
                <a:off x="539496" y="446309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zh-CN" altLang="en-US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浮力大小与物体浸没在液体中的深度有关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  <m:r>
                      <a:rPr lang="zh-CN" altLang="en-US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浮力大小与物体排开液体的体积有关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猜想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  <m:r>
                      <a:rPr lang="zh-CN" altLang="en-US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浮力大小与液体的密度有关。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BD.165_4#63e8c8026?vcp=1&amp;vis=1&amp;pid=4dd96b4f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63098"/>
                <a:ext cx="11109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3" b="-3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9_1#55853525f?iti=1&amp;htil=1&amp;vcp=1&amp;vis=1&amp;pid=fae05ae7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2177" y="572688"/>
            <a:ext cx="2798169" cy="146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_2#55853525f?iti=1&amp;htil=1&amp;vcp=1&amp;vis=1&amp;pid=fae05ae74&amp;color=0,0,0&amp;vtp=1&amp;vaab=1&amp;bbb=1"/>
          <p:cNvSpPr/>
          <p:nvPr/>
        </p:nvSpPr>
        <p:spPr>
          <a:xfrm>
            <a:off x="9543353" y="2160316"/>
            <a:ext cx="1075817" cy="5253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图11-1</a:t>
            </a:r>
            <a:endParaRPr lang="en-US" altLang="zh-CN" sz="2800" dirty="0"/>
          </a:p>
        </p:txBody>
      </p:sp>
      <p:sp>
        <p:nvSpPr>
          <p:cNvPr id="4" name="QC_7_BD.9_3#55853525f?htil=1&amp;sp=1&amp;vcp=1&amp;vis=1&amp;pid=fae05ae74&amp;color=0,0,0&amp;vtp=1&amp;vaab=1&amp;bt=1&amp;bbb=1&amp;hb=1&amp;hs=1"/>
          <p:cNvSpPr/>
          <p:nvPr/>
        </p:nvSpPr>
        <p:spPr>
          <a:xfrm>
            <a:off x="539496" y="554400"/>
            <a:ext cx="7863840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科技前沿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“天宫课堂”中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，航天员王亚平展示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“浮力消失”的实验。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在中国空间站微重力环境中，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她用吸管把乒乓球轻轻压入水中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，取出吸管后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，观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察到乒乓球静止不动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，如图11-1甲所示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。在中国科</a:t>
            </a:r>
            <a:endParaRPr lang="en-US" altLang="zh-CN" sz="2800" dirty="0"/>
          </a:p>
        </p:txBody>
      </p:sp>
      <p:sp>
        <p:nvSpPr>
          <p:cNvPr id="6" name="QC_7_BD.9_4#55853525f.choices?vcp=1&amp;vis=1&amp;pid=fae05ae74&amp;color=0,0,0&amp;vtp=1&amp;vaab=1&amp;bbb=1&amp;hs=1"/>
          <p:cNvSpPr/>
          <p:nvPr/>
        </p:nvSpPr>
        <p:spPr>
          <a:xfrm>
            <a:off x="539496" y="4077126"/>
            <a:ext cx="11109960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A.图甲中，乒乓球的质量为零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B.图甲中，水所受的重力几乎为零，因此“浮力消失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C.图乙中，乒乓球上浮时所受的浮力小于所受的重力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D.图乙中，乒乓球上浮时水对容器底部的压强变大</a:t>
            </a:r>
            <a:endParaRPr lang="en-US" altLang="zh-CN" sz="2800" dirty="0"/>
          </a:p>
        </p:txBody>
      </p:sp>
      <p:sp>
        <p:nvSpPr>
          <p:cNvPr id="7" name="QC_7_BD.9_3#55853525f?htil=1&amp;sp=1&amp;vcp=1&amp;vis=1&amp;pid=fae05ae74&amp;color=0,0,0&amp;vtp=1&amp;vaab=1&amp;bt=1&amp;bbb=1&amp;hb=1&amp;hs=1"/>
          <p:cNvSpPr/>
          <p:nvPr/>
        </p:nvSpPr>
        <p:spPr>
          <a:xfrm>
            <a:off x="539496" y="2896026"/>
            <a:ext cx="11112011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技馆的同学们做了同样的实验，乒乓球却迅速上浮直至漂浮，如图11-1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乙所示。下列说法正确的是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66_1#c7be063ee?vcp=1&amp;vis=1&amp;pid=63e8c8026&amp;color=0,0,0&amp;vtp=1&amp;vaab=1&amp;bt=1&amp;bbb=1&amp;hb=1"/>
              <p:cNvSpPr/>
              <p:nvPr/>
            </p:nvSpPr>
            <p:spPr>
              <a:xfrm>
                <a:off x="539496" y="83261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（1）如图A所示，可知圆柱体的重力为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;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B步骤中圆柱体受到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水的浮力为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66_1#c7be063ee?vcp=1&amp;vis=1&amp;pid=63e8c802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3261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3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67_1#63e8c8026?iti=57&amp;vcp=1&amp;vis=1&amp;pid=63e8c802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2915" y="1778000"/>
            <a:ext cx="4801870" cy="2068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67_2#63e8c8026?iti=57&amp;vcp=1&amp;vis=1&amp;pid=63e8c8026&amp;color=0,0,0&amp;vtp=1&amp;vaab=1&amp;bbb=1"/>
          <p:cNvSpPr/>
          <p:nvPr/>
        </p:nvSpPr>
        <p:spPr>
          <a:xfrm>
            <a:off x="8949976" y="4013708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68_1#3b62dc49b?vcp=1&amp;vis=1&amp;pid=63e8c8026&amp;color=0,0,0&amp;vtp=1&amp;vaab=1&amp;bbb=1&amp;hb=1"/>
              <p:cNvSpPr/>
              <p:nvPr/>
            </p:nvSpPr>
            <p:spPr>
              <a:xfrm>
                <a:off x="539496" y="481260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（2）分析C步骤与步骤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（填字母代号）的数据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，可以验证猜想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是错误的。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68_1#3b62dc49b?vcp=1&amp;vis=1&amp;pid=63e8c802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12601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48" r="-648" b="-56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490" y="2683510"/>
            <a:ext cx="6346190" cy="144081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69_1#c58125c6c?vcp=1&amp;vis=1&amp;pid=63e8c8026&amp;color=0,0,0&amp;vtp=1&amp;vaab=1&amp;bt=1&amp;bbb=1&amp;hb=1"/>
              <p:cNvSpPr/>
              <p:nvPr/>
            </p:nvSpPr>
            <p:spPr>
              <a:xfrm>
                <a:off x="539496" y="67002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（3）比较B步骤与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步骤的数据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，不能得出浮力的大小与液体密度的关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，其原因是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i="0" u="sng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69_1#c58125c6c?vcp=1&amp;vis=1&amp;pid=63e8c802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7002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3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70_1#63e8c8026?iti=58&amp;vcp=1&amp;vis=1&amp;pid=63e8c802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127" y="1365218"/>
            <a:ext cx="5285232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70_2#63e8c8026?iti=58&amp;vcp=1&amp;vis=1&amp;pid=63e8c8026&amp;color=0,0,0&amp;vtp=1&amp;vaab=1&amp;bbb=1"/>
          <p:cNvSpPr/>
          <p:nvPr/>
        </p:nvSpPr>
        <p:spPr>
          <a:xfrm>
            <a:off x="8515001" y="3979259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71_1#ff36fd6cf?vcp=1&amp;vis=1&amp;pid=63e8c8026&amp;color=0,0,0&amp;vtp=1&amp;vaab=1&amp;bbb=1"/>
              <p:cNvSpPr/>
              <p:nvPr/>
            </p:nvSpPr>
            <p:spPr>
              <a:xfrm>
                <a:off x="539496" y="4975193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（4）写出一个能够支持猜想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的生活现象: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i="0" u="sng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（5）该圆柱体的密度为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71_1#ff36fd6cf?vcp=1&amp;vis=1&amp;pid=63e8c802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75193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50" r="-1157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3192145"/>
            <a:ext cx="5792470" cy="13150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73_1#c7be063ee?vcp=1&amp;vis=1&amp;pid=63e8c8026&amp;color=0,0,0&amp;vtp=1&amp;vaab=1&amp;bt=1&amp;bbb=1&amp;hb=1"/>
              <p:cNvSpPr/>
              <p:nvPr/>
            </p:nvSpPr>
            <p:spPr>
              <a:xfrm>
                <a:off x="539496" y="55778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（1）如图A所示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，可知圆柱体的重力为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;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B步骤中圆柱体受到水的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73_1#c7be063ee?vcp=1&amp;vis=1&amp;pid=63e8c802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7784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1" r="3" b="-5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74_1#c7be063ee.blank?vcp=1&amp;vis=1&amp;pid=63e8c8026&amp;color=0,0,0&amp;vpa=55&amp;vtp=1&amp;vaab=1&amp;bbb=1"/>
          <p:cNvSpPr/>
          <p:nvPr/>
        </p:nvSpPr>
        <p:spPr>
          <a:xfrm>
            <a:off x="6636289" y="527304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2.4</a:t>
            </a:r>
            <a:endParaRPr lang="en-US" altLang="zh-CN" sz="2800" dirty="0"/>
          </a:p>
        </p:txBody>
      </p:sp>
      <p:sp>
        <p:nvSpPr>
          <p:cNvPr id="4" name="QB_8_AN.176_1#c7be063ee.blank?vcp=1&amp;vis=1&amp;pid=63e8c8026&amp;color=0,0,0&amp;vpa=56&amp;vtp=1&amp;vaab=1&amp;bbb=1"/>
          <p:cNvSpPr/>
          <p:nvPr/>
        </p:nvSpPr>
        <p:spPr>
          <a:xfrm>
            <a:off x="1578514" y="1154049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0.4</a:t>
            </a:r>
            <a:endParaRPr lang="en-US" altLang="zh-CN" sz="2800" dirty="0"/>
          </a:p>
        </p:txBody>
      </p:sp>
      <p:pic>
        <p:nvPicPr>
          <p:cNvPr id="5" name="QO_7_BD.175_1#c7be063ee?iti=59&amp;vcp=1&amp;vis=1&amp;pid=63e8c802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5107" y="1734581"/>
            <a:ext cx="6258737" cy="2698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175_2#c7be063ee?iti=59&amp;vcp=1&amp;vis=1&amp;pid=63e8c8026&amp;color=0,0,0&amp;vtp=1&amp;vaab=1&amp;bbb=1"/>
          <p:cNvSpPr/>
          <p:nvPr/>
        </p:nvSpPr>
        <p:spPr>
          <a:xfrm>
            <a:off x="5353971" y="4440966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77_1#3b62dc49b?vcp=1&amp;vis=1&amp;pid=63e8c8026&amp;color=0,0,0&amp;vtp=1&amp;vaab=1&amp;bt=1&amp;bbb=1&amp;hb=1"/>
              <p:cNvSpPr/>
              <p:nvPr/>
            </p:nvSpPr>
            <p:spPr>
              <a:xfrm>
                <a:off x="539496" y="55778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（2）分析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C步骤与步骤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填字母代号）的数据，可以验证猜想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是错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误的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77_1#3b62dc49b?vcp=1&amp;vis=1&amp;pid=63e8c802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7784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1" r="-608" b="-5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78_1#3b62dc49b.blank?vcp=1&amp;vis=1&amp;pid=63e8c8026&amp;color=0,0,0&amp;vpa=57&amp;vtp=1&amp;vaab=1"/>
          <p:cNvSpPr/>
          <p:nvPr/>
        </p:nvSpPr>
        <p:spPr>
          <a:xfrm>
            <a:off x="4126452" y="52730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O_7_BD.177_2#3b62dc49b?iti=60&amp;vcp=1&amp;vis=1&amp;pid=63e8c802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85130" y="1480820"/>
            <a:ext cx="5834380" cy="251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77_3#3b62dc49b?iti=60&amp;vcp=1&amp;vis=1&amp;pid=63e8c8026&amp;color=0,0,0&amp;vtp=1&amp;vaab=1&amp;bbb=1"/>
          <p:cNvSpPr/>
          <p:nvPr/>
        </p:nvSpPr>
        <p:spPr>
          <a:xfrm>
            <a:off x="8471186" y="4456557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图B11-10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750" y="4234180"/>
            <a:ext cx="6346190" cy="144081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79_1#c58125c6c?vcp=1&amp;vis=1&amp;pid=63e8c8026&amp;color=0,0,0&amp;vtp=1&amp;vaab=1&amp;bt=1&amp;bbb=1&amp;hb=1"/>
              <p:cNvSpPr/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（3）比较B步骤与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步骤的数据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，不能得出浮力的大小与液体密度的关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系，其原因是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79_1#c58125c6c?vcp=1&amp;vis=1&amp;pid=63e8c802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3" b="-5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80_1#c58125c6c.blank?vcp=1&amp;vis=1&amp;pid=63e8c8026&amp;color=0,0,0&amp;vpa=58&amp;vtp=1&amp;vaab=1&amp;bbb=1"/>
          <p:cNvSpPr/>
          <p:nvPr/>
        </p:nvSpPr>
        <p:spPr>
          <a:xfrm>
            <a:off x="2683414" y="1150665"/>
            <a:ext cx="4881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没有控制排开液体的体积相同</a:t>
            </a:r>
            <a:endParaRPr lang="en-US" altLang="zh-CN" sz="2800" dirty="0"/>
          </a:p>
        </p:txBody>
      </p:sp>
      <p:pic>
        <p:nvPicPr>
          <p:cNvPr id="6" name="QO_7_BD.175_1#c7be063ee?iti=59&amp;vcp=1&amp;vis=1&amp;pid=63e8c802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5107" y="1975453"/>
            <a:ext cx="6258737" cy="2698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BD.175_2#c7be063ee?iti=59&amp;vcp=1&amp;vis=1&amp;pid=63e8c8026&amp;color=0,0,0&amp;vtp=1&amp;vaab=1&amp;bbb=1"/>
          <p:cNvSpPr/>
          <p:nvPr/>
        </p:nvSpPr>
        <p:spPr>
          <a:xfrm>
            <a:off x="5353971" y="4681838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81_1#ff36fd6cf?vcp=1&amp;vis=1&amp;pid=63e8c8026&amp;color=0,0,0&amp;vtp=1&amp;vaab=1&amp;bt=1&amp;bbb=1&amp;hb=1"/>
              <p:cNvSpPr/>
              <p:nvPr/>
            </p:nvSpPr>
            <p:spPr>
              <a:xfrm>
                <a:off x="539496" y="864457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（4）写出一个能够支持猜想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的生活现象: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181_1#ff36fd6cf?vcp=1&amp;vis=1&amp;pid=63e8c802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64457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-265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_1#ff36fd6cf.blank?vcp=1&amp;vis=1&amp;pid=63e8c8026&amp;color=0,0,0&amp;vpa=59&amp;vtp=1&amp;vaab=1&amp;bbb=1&amp;hb=1"/>
          <p:cNvSpPr/>
          <p:nvPr/>
        </p:nvSpPr>
        <p:spPr>
          <a:xfrm>
            <a:off x="539496" y="833977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船载货越多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，吃水越深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，受到浮力越大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4" name="QO_7_BD.181_2#ff36fd6cf?iti=62&amp;vcp=1&amp;vis=1&amp;pid=63e8c802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4111" y="1685893"/>
            <a:ext cx="5797296" cy="249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81_3#ff36fd6cf?iti=62&amp;vcp=1&amp;vis=1&amp;pid=63e8c8026&amp;color=0,0,0&amp;vtp=1&amp;vaab=1&amp;bbb=1"/>
          <p:cNvSpPr/>
          <p:nvPr/>
        </p:nvSpPr>
        <p:spPr>
          <a:xfrm>
            <a:off x="8258842" y="4463510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图B11-10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183_1#89f2eaff5?vcp=1&amp;vis=1&amp;pid=63e8c8026&amp;color=0,0,0&amp;vtp=1&amp;vaab=1&amp;bbb=1"/>
              <p:cNvSpPr/>
              <p:nvPr/>
            </p:nvSpPr>
            <p:spPr>
              <a:xfrm>
                <a:off x="539496" y="5458936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）该圆柱体的密度为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8_BD.183_1#89f2eaff5?vcp=1&amp;vis=1&amp;pid=63e8c802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58936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86" r="3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N.184_1#89f2eaff5.blank?vcp=1&amp;vis=1&amp;pid=63e8c8026&amp;color=0,0,0&amp;vpa=60&amp;vtp=1&amp;vaab=1&amp;bbb=1"/>
              <p:cNvSpPr/>
              <p:nvPr/>
            </p:nvSpPr>
            <p:spPr>
              <a:xfrm>
                <a:off x="4360608" y="5527897"/>
                <a:ext cx="1618933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2.4×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8_AN.184_1#89f2eaff5.blank?vcp=1&amp;vis=1&amp;pid=63e8c8026&amp;color=0,0,0&amp;vpa=6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0608" y="5527897"/>
                <a:ext cx="1618933" cy="412369"/>
              </a:xfrm>
              <a:prstGeom prst="rect">
                <a:avLst/>
              </a:prstGeom>
              <a:blipFill rotWithShape="1">
                <a:blip r:embed="rId6"/>
                <a:stretch>
                  <a:fillRect l="-4" t="-54" r="24" b="-77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490" y="3524885"/>
            <a:ext cx="6346190" cy="144081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185_1#d7507cede?iti=63&amp;htil=34&amp;vcp=1&amp;vis=1&amp;pid=4dd96b4f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8392" y="1241806"/>
            <a:ext cx="3922776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85_2#d7507cede?iti=63&amp;htil=34&amp;vcp=1&amp;vis=1&amp;pid=4dd96b4fc&amp;color=0,0,0&amp;vtp=1&amp;vaab=1&amp;bbb=1"/>
          <p:cNvSpPr/>
          <p:nvPr/>
        </p:nvSpPr>
        <p:spPr>
          <a:xfrm>
            <a:off x="8931308" y="3956558"/>
            <a:ext cx="1476946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图B11-11</a:t>
            </a:r>
            <a:endParaRPr lang="en-US" altLang="zh-CN" sz="2800" dirty="0"/>
          </a:p>
        </p:txBody>
      </p:sp>
      <p:sp>
        <p:nvSpPr>
          <p:cNvPr id="4" name="QO_7_BD.185_3#d7507cede?htil=34&amp;vcp=1&amp;vis=1&amp;pid=4dd96b4fc&amp;color=0,0,0&amp;vtp=1&amp;vaab=1&amp;bt=1&amp;bbb=1&amp;hb=1"/>
          <p:cNvSpPr/>
          <p:nvPr/>
        </p:nvSpPr>
        <p:spPr>
          <a:xfrm>
            <a:off x="539496" y="1223518"/>
            <a:ext cx="705002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（2023·天津·中考）在学习“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阿基米德原理”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，可用“实验探究”与“理论探究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”两种方式进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行研究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BD.186_1#73b568b33?htil=34&amp;sp=1&amp;vcp=1&amp;vis=1&amp;pid=d7507cede&amp;color=0,0,0&amp;vtp=1&amp;vaab=1&amp;bbb=1&amp;hb=1"/>
          <p:cNvSpPr/>
          <p:nvPr/>
        </p:nvSpPr>
        <p:spPr>
          <a:xfrm>
            <a:off x="539496" y="3147250"/>
            <a:ext cx="70500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（1）实验探究：通过图B11-11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所示的实验，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探究浮力的大小跟排开液体所受重力的关系，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由实验可得结论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，这就是阿基米德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87_1#a0f72ff85?vcp=1&amp;vis=1&amp;pid=d7507cede&amp;color=0,0,0&amp;vtp=1&amp;vaab=1&amp;bt=1&amp;bbb=1&amp;hb=1"/>
          <p:cNvSpPr/>
          <p:nvPr/>
        </p:nvSpPr>
        <p:spPr>
          <a:xfrm>
            <a:off x="539496" y="94383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（2）理论探究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：建立模型——选取浸没在液体中的长方体进行研究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B11-12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所示；</a:t>
            </a:r>
            <a:endParaRPr lang="en-US" altLang="zh-CN" sz="2800" dirty="0"/>
          </a:p>
        </p:txBody>
      </p:sp>
      <p:pic>
        <p:nvPicPr>
          <p:cNvPr id="3" name="QO_8_BD.188_1#d7507cede?iti=64&amp;htil=35&amp;vcp=1&amp;vis=1&amp;pid=d7507ced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12381" y="2921476"/>
            <a:ext cx="123444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188_2#d7507cede?iti=64&amp;htil=35&amp;vcp=1&amp;vis=1&amp;pid=d7507cede&amp;color=0,0,0&amp;vtp=1&amp;vaab=1&amp;bbb=1"/>
          <p:cNvSpPr/>
          <p:nvPr/>
        </p:nvSpPr>
        <p:spPr>
          <a:xfrm>
            <a:off x="9484523" y="5334476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图B11-12</a:t>
            </a:r>
            <a:endParaRPr lang="en-US" altLang="zh-CN" sz="2800" dirty="0"/>
          </a:p>
        </p:txBody>
      </p:sp>
      <p:sp>
        <p:nvSpPr>
          <p:cNvPr id="5" name="QO_8_BD.189_1#a0f72ff85?htil=35&amp;vcp=1&amp;vis=1&amp;pid=d7507cede&amp;color=0,0,0&amp;vtp=1&amp;vaab=1&amp;bbb=1&amp;hb=1"/>
          <p:cNvSpPr/>
          <p:nvPr/>
        </p:nvSpPr>
        <p:spPr>
          <a:xfrm>
            <a:off x="539496" y="2867564"/>
            <a:ext cx="85313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第二步：理论推导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——利用浮力产生的原因推导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阿基米德原理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。请写出推导过程。（提示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：推导过程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中所用物理量需要设定可在图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B11-12中标出）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90_1#6404c4415?vcp=1&amp;vis=1&amp;pid=d7507cede&amp;color=0,0,0&amp;mp=1&amp;vtp=1&amp;vaab=1&amp;bt=1&amp;bbb=1&amp;hb=1&amp;htil=1"/>
              <p:cNvSpPr/>
              <p:nvPr/>
            </p:nvSpPr>
            <p:spPr>
              <a:xfrm>
                <a:off x="539497" y="939260"/>
                <a:ext cx="9117585" cy="31746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（3）原理应用：水平桌面上有一个底面积为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的柱形平底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薄壁容器，其内装质量为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的液体；现将一个底面积为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的金属圆柱体放入液体中，圆柱体静止后直立在容器底且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未完全浸没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与容器底接触但不密合），整个过程液体未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溢出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；金属圆柱体静止时所受浮力为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90_1#6404c4415?vcp=1&amp;vis=1&amp;pid=d7507cede&amp;color=0,0,0&amp;mp=1&amp;vtp=1&amp;vaab=1&amp;bt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939260"/>
                <a:ext cx="9117585" cy="3174683"/>
              </a:xfrm>
              <a:prstGeom prst="rect">
                <a:avLst/>
              </a:prstGeom>
              <a:blipFill rotWithShape="1">
                <a:blip r:embed="rId3"/>
                <a:stretch>
                  <a:fillRect l="-4" t="-3" r="-460" b="-25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8_BD.188_1#d7507cede?iti=86&amp;htil=35&amp;vcp=1&amp;vis=1&amp;pid=d7507ced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84080" y="1308731"/>
            <a:ext cx="123444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188_2#d7507cede?iti=86&amp;htil=35&amp;vcp=1&amp;vis=1&amp;pid=d7507cede&amp;color=0,0,0&amp;vtp=1&amp;vaab=1&amp;bbb=1"/>
          <p:cNvSpPr/>
          <p:nvPr/>
        </p:nvSpPr>
        <p:spPr>
          <a:xfrm>
            <a:off x="9656223" y="3721731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91_1#73b568b33?sp=1&amp;vcp=1&amp;vis=1&amp;pid=d7507cede&amp;color=0,0,0&amp;vtp=1&amp;vaab=1&amp;bt=1&amp;bbb=1&amp;hb=1"/>
          <p:cNvSpPr/>
          <p:nvPr/>
        </p:nvSpPr>
        <p:spPr>
          <a:xfrm>
            <a:off x="539496" y="13819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（1）实验探究：通过图B11-11所示的实验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，探究浮力的大小跟排开液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体所受重力的关系，由实验可得结论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这就是阿基米德原理。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92_1#73b568b33.blank?vcp=1&amp;vis=1&amp;pid=d7507cede&amp;color=0,0,0&amp;vpa=61&amp;vtp=1&amp;vaab=1&amp;bbb=1"/>
              <p:cNvSpPr/>
              <p:nvPr/>
            </p:nvSpPr>
            <p:spPr>
              <a:xfrm>
                <a:off x="6265608" y="2072481"/>
                <a:ext cx="1538288" cy="45053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192_1#73b568b33.blank?vcp=1&amp;vis=1&amp;pid=d7507cede&amp;color=0,0,0&amp;vpa=6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5608" y="2072481"/>
                <a:ext cx="1538288" cy="450533"/>
              </a:xfrm>
              <a:prstGeom prst="rect">
                <a:avLst/>
              </a:prstGeom>
              <a:blipFill rotWithShape="1">
                <a:blip r:embed="rId3"/>
                <a:stretch>
                  <a:fillRect l="-4" t="-106" r="25" b="-5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8_BD.191_2#73b568b33?iti=65&amp;vcp=1&amp;vis=1&amp;pid=d7507ced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5440" y="2719070"/>
            <a:ext cx="4501515" cy="291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191_3#73b568b33?iti=65&amp;vcp=1&amp;vis=1&amp;pid=d7507cede&amp;color=0,0,0&amp;vtp=1&amp;vaab=1&amp;bbb=1"/>
          <p:cNvSpPr/>
          <p:nvPr/>
        </p:nvSpPr>
        <p:spPr>
          <a:xfrm>
            <a:off x="5672995" y="5604986"/>
            <a:ext cx="1476946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图B11-11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9.6900787401575,&quot;left&quot;:42.480000000000004,&quot;top&quot;:43.653543307086615,&quot;width&quot;:875.000787401574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9.6900787401575,&quot;left&quot;:42.480000000000004,&quot;top&quot;:43.653543307086615,&quot;width&quot;:875.0007874015748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9.6900787401575,&quot;left&quot;:42.480000000000004,&quot;top&quot;:43.653543307086615,&quot;width&quot;:875.0007874015748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9.6900787401575,&quot;left&quot;:42.480000000000004,&quot;top&quot;:43.653543307086615,&quot;width&quot;:875.0007874015748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9.6900787401575,&quot;left&quot;:42.480000000000004,&quot;top&quot;:43.653543307086615,&quot;width&quot;:875.0007874015748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9.6900787401575,&quot;left&quot;:42.480000000000004,&quot;top&quot;:43.653543307086615,&quot;width&quot;:875.0007874015748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9.6900787401575,&quot;left&quot;:42.480000000000004,&quot;top&quot;:43.653543307086615,&quot;width&quot;:875.0007874015748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9.6900787401575,&quot;left&quot;:42.480000000000004,&quot;top&quot;:43.653543307086615,&quot;width&quot;:875.0007874015748}"/>
</p:tagLst>
</file>

<file path=ppt/tags/tag80.xml><?xml version="1.0" encoding="utf-8"?>
<p:tagLst xmlns:p="http://schemas.openxmlformats.org/presentationml/2006/main">
  <p:tag name="KSO_WM_DIAGRAM_VIRTUALLY_FRAME" val="{&quot;height&quot;:459.6900787401575,&quot;left&quot;:42.480000000000004,&quot;top&quot;:43.653543307086615,&quot;width&quot;:875.0007874015748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9.6900787401575,&quot;left&quot;:42.480000000000004,&quot;top&quot;:43.653543307086615,&quot;width&quot;:875.0007874015748}"/>
</p:tagLst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5178</Words>
  <Application>Microsoft Office PowerPoint</Application>
  <PresentationFormat>宽屏</PresentationFormat>
  <Paragraphs>976</Paragraphs>
  <Slides>113</Slides>
  <Notes>110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113</vt:i4>
      </vt:variant>
    </vt:vector>
  </HeadingPairs>
  <TitlesOfParts>
    <vt:vector size="123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14</cp:revision>
  <dcterms:created xsi:type="dcterms:W3CDTF">2024-12-11T11:11:00Z</dcterms:created>
  <dcterms:modified xsi:type="dcterms:W3CDTF">2025-07-24T02:08:21Z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3B47916297844B3EB4C069B5645B8E2E_12</vt:lpwstr>
  </property>
  <property fmtid="{D5CDD505-2E9C-101B-9397-08002B2CF9AE}" pid="3" name="KSOProductBuildVer">
    <vt:lpwstr>2052-12.1.0.18912</vt:lpwstr>
  </property>
</Properties>
</file>