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7"/>
  </p:notesMasterIdLst>
  <p:sldIdLst>
    <p:sldId id="297" r:id="rId4"/>
    <p:sldId id="298" r:id="rId5"/>
    <p:sldId id="299" r:id="rId6"/>
    <p:sldId id="389" r:id="rId7"/>
    <p:sldId id="301" r:id="rId8"/>
    <p:sldId id="316" r:id="rId9"/>
    <p:sldId id="317" r:id="rId10"/>
    <p:sldId id="335" r:id="rId11"/>
    <p:sldId id="318" r:id="rId12"/>
    <p:sldId id="319" r:id="rId13"/>
    <p:sldId id="320" r:id="rId14"/>
    <p:sldId id="338" r:id="rId15"/>
    <p:sldId id="429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4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54154316" name="。。。" initials="。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014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8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oleObject" Target="../embeddings/oleObject29.bin"/><Relationship Id="rId7" Type="http://schemas.openxmlformats.org/officeDocument/2006/relationships/oleObject" Target="../embeddings/oleObject28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3.wmf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4.xml"/><Relationship Id="rId13" Type="http://schemas.openxmlformats.org/officeDocument/2006/relationships/oleObject" Target="../embeddings/oleObject33.bin"/><Relationship Id="rId12" Type="http://schemas.openxmlformats.org/officeDocument/2006/relationships/oleObject" Target="../embeddings/oleObject32.bin"/><Relationship Id="rId11" Type="http://schemas.openxmlformats.org/officeDocument/2006/relationships/oleObject" Target="../embeddings/oleObject31.bin"/><Relationship Id="rId10" Type="http://schemas.openxmlformats.org/officeDocument/2006/relationships/oleObject" Target="../embeddings/oleObject30.bin"/><Relationship Id="rId1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37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4.wmf"/><Relationship Id="rId12" Type="http://schemas.openxmlformats.org/officeDocument/2006/relationships/oleObject" Target="../embeddings/oleObject10.bin"/><Relationship Id="rId11" Type="http://schemas.openxmlformats.org/officeDocument/2006/relationships/image" Target="../media/image13.wmf"/><Relationship Id="rId10" Type="http://schemas.openxmlformats.org/officeDocument/2006/relationships/oleObject" Target="../embeddings/oleObject9.bin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2.bin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17.bin"/><Relationship Id="rId20" Type="http://schemas.openxmlformats.org/officeDocument/2006/relationships/vmlDrawing" Target="../drawings/vmlDrawing5.vml"/><Relationship Id="rId2" Type="http://schemas.openxmlformats.org/officeDocument/2006/relationships/image" Target="../media/image20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3.wmf"/><Relationship Id="rId17" Type="http://schemas.openxmlformats.org/officeDocument/2006/relationships/oleObject" Target="../embeddings/oleObject24.bin"/><Relationship Id="rId16" Type="http://schemas.openxmlformats.org/officeDocument/2006/relationships/image" Target="../media/image12.wmf"/><Relationship Id="rId15" Type="http://schemas.openxmlformats.org/officeDocument/2006/relationships/oleObject" Target="../embeddings/oleObject23.bin"/><Relationship Id="rId14" Type="http://schemas.openxmlformats.org/officeDocument/2006/relationships/image" Target="../media/image11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830" y="2511584"/>
            <a:ext cx="7656284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第六章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微分方程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28"/>
          <p:cNvSpPr txBox="1"/>
          <p:nvPr/>
        </p:nvSpPr>
        <p:spPr>
          <a:xfrm>
            <a:off x="1276350" y="829945"/>
            <a:ext cx="9653270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例</a:t>
            </a:r>
            <a:r>
              <a:rPr lang="en-US" alt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验证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 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为方程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         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的解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.</a:t>
            </a:r>
            <a:endParaRPr lang="en-US" altLang="zh-CN" sz="24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36" name="对象 -2147480365"/>
          <p:cNvGraphicFramePr/>
          <p:nvPr/>
        </p:nvGraphicFramePr>
        <p:xfrm>
          <a:off x="2720340" y="673100"/>
          <a:ext cx="18288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" imgW="584200" imgH="393700" progId="Equation.DSMT4">
                  <p:embed/>
                </p:oleObj>
              </mc:Choice>
              <mc:Fallback>
                <p:oleObj name="" r:id="rId1" imgW="5842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20340" y="673100"/>
                        <a:ext cx="18288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-2147480365"/>
          <p:cNvGraphicFramePr/>
          <p:nvPr/>
        </p:nvGraphicFramePr>
        <p:xfrm>
          <a:off x="5770245" y="829310"/>
          <a:ext cx="2898775" cy="581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901700" imgH="203200" progId="Equation.DSMT4">
                  <p:embed/>
                </p:oleObj>
              </mc:Choice>
              <mc:Fallback>
                <p:oleObj name="" r:id="rId3" imgW="9017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70245" y="829310"/>
                        <a:ext cx="2898775" cy="581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611630" y="191325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解：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由于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lang="en-US" altLang="zh-CN" sz="24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5" name="对象 -2147480365"/>
          <p:cNvGraphicFramePr/>
          <p:nvPr/>
        </p:nvGraphicFramePr>
        <p:xfrm>
          <a:off x="3142298" y="1718310"/>
          <a:ext cx="552640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765300" imgH="393700" progId="Equation.DSMT4">
                  <p:embed/>
                </p:oleObj>
              </mc:Choice>
              <mc:Fallback>
                <p:oleObj name="" r:id="rId5" imgW="17653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42298" y="1718310"/>
                        <a:ext cx="5526405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386330" y="27628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代入方程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       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的左端，得</a:t>
            </a:r>
            <a:endParaRPr lang="zh-CN" altLang="en-US" sz="24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8" name="对象 -2147480365"/>
          <p:cNvGraphicFramePr/>
          <p:nvPr/>
        </p:nvGraphicFramePr>
        <p:xfrm>
          <a:off x="3780155" y="2657475"/>
          <a:ext cx="2898775" cy="581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901700" imgH="203200" progId="Equation.DSMT4">
                  <p:embed/>
                </p:oleObj>
              </mc:Choice>
              <mc:Fallback>
                <p:oleObj name="" r:id="rId7" imgW="9017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80155" y="2657475"/>
                        <a:ext cx="2898775" cy="581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0365"/>
          <p:cNvGraphicFramePr/>
          <p:nvPr/>
        </p:nvGraphicFramePr>
        <p:xfrm>
          <a:off x="2505075" y="3416935"/>
          <a:ext cx="544893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8" imgW="2514600" imgH="393700" progId="Equation.DSMT4">
                  <p:embed/>
                </p:oleObj>
              </mc:Choice>
              <mc:Fallback>
                <p:oleObj name="" r:id="rId8" imgW="25146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05075" y="3416935"/>
                        <a:ext cx="5448935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504440" y="4245610"/>
            <a:ext cx="752665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函数式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满足微分方程方程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      </a:t>
            </a:r>
            <a:endParaRPr lang="en-US" altLang="zh-CN" sz="24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13" name="对象 -2147480365"/>
          <p:cNvGraphicFramePr/>
          <p:nvPr/>
        </p:nvGraphicFramePr>
        <p:xfrm>
          <a:off x="3500120" y="4245610"/>
          <a:ext cx="1486535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0" imgW="584200" imgH="393700" progId="Equation.DSMT4">
                  <p:embed/>
                </p:oleObj>
              </mc:Choice>
              <mc:Fallback>
                <p:oleObj name="" r:id="rId10" imgW="5842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00120" y="4245610"/>
                        <a:ext cx="1486535" cy="706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0365"/>
          <p:cNvGraphicFramePr/>
          <p:nvPr/>
        </p:nvGraphicFramePr>
        <p:xfrm>
          <a:off x="7570470" y="4246245"/>
          <a:ext cx="2374900" cy="534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1" imgW="901700" imgH="203200" progId="Equation.DSMT4">
                  <p:embed/>
                </p:oleObj>
              </mc:Choice>
              <mc:Fallback>
                <p:oleObj name="" r:id="rId11" imgW="9017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70470" y="4246245"/>
                        <a:ext cx="2374900" cy="534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2504440" y="5048250"/>
            <a:ext cx="76752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故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为方程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                 </a:t>
            </a:r>
            <a:r>
              <a:rPr lang="zh-CN" altLang="en-US" sz="2400" cap="all" dirty="0">
                <a:solidFill>
                  <a:srgbClr val="000000"/>
                </a:solidFill>
                <a:cs typeface="+mn-ea"/>
                <a:sym typeface="+mn-lt"/>
              </a:rPr>
              <a:t>的解</a:t>
            </a:r>
            <a:r>
              <a:rPr lang="en-US" altLang="zh-CN" sz="2400" cap="all" dirty="0">
                <a:solidFill>
                  <a:srgbClr val="000000"/>
                </a:solidFill>
                <a:cs typeface="+mn-ea"/>
                <a:sym typeface="+mn-lt"/>
              </a:rPr>
              <a:t>.</a:t>
            </a:r>
            <a:endParaRPr lang="en-US" altLang="zh-CN" sz="24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18" name="对象 -2147480365"/>
          <p:cNvGraphicFramePr/>
          <p:nvPr/>
        </p:nvGraphicFramePr>
        <p:xfrm>
          <a:off x="3062605" y="4951730"/>
          <a:ext cx="1486535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2" imgW="584200" imgH="393700" progId="Equation.DSMT4">
                  <p:embed/>
                </p:oleObj>
              </mc:Choice>
              <mc:Fallback>
                <p:oleObj name="" r:id="rId12" imgW="584200" imgH="3937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62605" y="4951730"/>
                        <a:ext cx="1486535" cy="706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65"/>
          <p:cNvGraphicFramePr/>
          <p:nvPr/>
        </p:nvGraphicFramePr>
        <p:xfrm>
          <a:off x="5770245" y="4951730"/>
          <a:ext cx="2374900" cy="534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3" imgW="901700" imgH="203200" progId="Equation.DSMT4">
                  <p:embed/>
                </p:oleObj>
              </mc:Choice>
              <mc:Fallback>
                <p:oleObj name="" r:id="rId13" imgW="9017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70245" y="4951730"/>
                        <a:ext cx="2374900" cy="534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文本框 28"/>
          <p:cNvSpPr txBox="1"/>
          <p:nvPr/>
        </p:nvSpPr>
        <p:spPr>
          <a:xfrm>
            <a:off x="1276350" y="886460"/>
            <a:ext cx="96202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  <a:sym typeface="+mn-lt"/>
              </a:rPr>
              <a:t>练习</a:t>
            </a:r>
            <a:endParaRPr lang="zh-CN" sz="28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4800" y="16554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下列各微分方程的阶数：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36" name="对象 -2147480365"/>
          <p:cNvGraphicFramePr/>
          <p:nvPr/>
        </p:nvGraphicFramePr>
        <p:xfrm>
          <a:off x="2139950" y="2303780"/>
          <a:ext cx="2764790" cy="678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" imgW="1231265" imgH="254000" progId="Equation.DSMT4">
                  <p:embed/>
                </p:oleObj>
              </mc:Choice>
              <mc:Fallback>
                <p:oleObj name="" r:id="rId1" imgW="1231265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9950" y="2303780"/>
                        <a:ext cx="2764790" cy="678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0365"/>
          <p:cNvGraphicFramePr/>
          <p:nvPr/>
        </p:nvGraphicFramePr>
        <p:xfrm>
          <a:off x="2139950" y="3056890"/>
          <a:ext cx="3148330" cy="72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498600" imgH="279400" progId="Equation.DSMT4">
                  <p:embed/>
                </p:oleObj>
              </mc:Choice>
              <mc:Fallback>
                <p:oleObj name="" r:id="rId3" imgW="1498600" imgH="2794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9950" y="3056890"/>
                        <a:ext cx="3148330" cy="725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365"/>
          <p:cNvGraphicFramePr/>
          <p:nvPr/>
        </p:nvGraphicFramePr>
        <p:xfrm>
          <a:off x="2139950" y="3963035"/>
          <a:ext cx="4063365" cy="661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955800" imgH="254000" progId="Equation.DSMT4">
                  <p:embed/>
                </p:oleObj>
              </mc:Choice>
              <mc:Fallback>
                <p:oleObj name="" r:id="rId5" imgW="19558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9950" y="3963035"/>
                        <a:ext cx="4063365" cy="661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470650" y="2404110"/>
            <a:ext cx="96202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800" cap="all" dirty="0">
                <a:solidFill>
                  <a:srgbClr val="000000"/>
                </a:solidFill>
                <a:cs typeface="+mn-ea"/>
                <a:sym typeface="+mn-lt"/>
              </a:rPr>
              <a:t>二阶</a:t>
            </a:r>
            <a:endParaRPr lang="zh-CN" sz="28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70650" y="4013835"/>
            <a:ext cx="96202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800" cap="all" dirty="0">
                <a:solidFill>
                  <a:srgbClr val="000000"/>
                </a:solidFill>
                <a:cs typeface="+mn-ea"/>
                <a:sym typeface="+mn-lt"/>
              </a:rPr>
              <a:t>一阶</a:t>
            </a:r>
            <a:endParaRPr lang="zh-CN" sz="28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0650" y="3273425"/>
            <a:ext cx="96202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800" cap="all" dirty="0">
                <a:solidFill>
                  <a:srgbClr val="000000"/>
                </a:solidFill>
                <a:cs typeface="+mn-ea"/>
                <a:sym typeface="+mn-lt"/>
              </a:rPr>
              <a:t>一阶</a:t>
            </a:r>
            <a:endParaRPr lang="zh-CN" sz="28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3190" y="1406525"/>
            <a:ext cx="8562340" cy="998855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914400">
              <a:lnSpc>
                <a:spcPct val="100000"/>
              </a:lnSpc>
              <a:buClrTx/>
              <a:buSzTx/>
              <a:buFontTx/>
            </a:pPr>
            <a:r>
              <a:rPr lang="en-US" altLang="zh-CN" sz="2800">
                <a:latin typeface="Calibri" panose="020F0502020204030204"/>
                <a:ea typeface="Calibri" panose="020F0502020204030204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指出下列各题中的函数是不是所给微分方程的解.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36" name="对象 -2147480365"/>
          <p:cNvGraphicFramePr/>
          <p:nvPr/>
        </p:nvGraphicFramePr>
        <p:xfrm>
          <a:off x="1732915" y="2224405"/>
          <a:ext cx="4809490" cy="680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" imgW="2005965" imgH="254000" progId="Equation.DSMT4">
                  <p:embed/>
                </p:oleObj>
              </mc:Choice>
              <mc:Fallback>
                <p:oleObj name="" r:id="rId1" imgW="2005965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2915" y="2224405"/>
                        <a:ext cx="4809490" cy="680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0365"/>
          <p:cNvGraphicFramePr/>
          <p:nvPr/>
        </p:nvGraphicFramePr>
        <p:xfrm>
          <a:off x="1831975" y="3273425"/>
          <a:ext cx="3973830" cy="674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727200" imgH="254000" progId="Equation.DSMT4">
                  <p:embed/>
                </p:oleObj>
              </mc:Choice>
              <mc:Fallback>
                <p:oleObj name="" r:id="rId3" imgW="1727200" imgH="2540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1975" y="3273425"/>
                        <a:ext cx="3973830" cy="674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7220585" y="2323465"/>
            <a:ext cx="96202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800" cap="all" dirty="0">
                <a:solidFill>
                  <a:srgbClr val="000000"/>
                </a:solidFill>
                <a:cs typeface="+mn-ea"/>
                <a:sym typeface="+mn-lt"/>
              </a:rPr>
              <a:t>是</a:t>
            </a:r>
            <a:endParaRPr lang="zh-CN" sz="28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2800" y="3366770"/>
            <a:ext cx="96202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800" cap="all" dirty="0">
                <a:solidFill>
                  <a:srgbClr val="000000"/>
                </a:solidFill>
                <a:cs typeface="+mn-ea"/>
                <a:sym typeface="+mn-lt"/>
              </a:rPr>
              <a:t>不是</a:t>
            </a:r>
            <a:endParaRPr lang="zh-CN" sz="28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49855" y="929005"/>
            <a:ext cx="657288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</a:t>
            </a:r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>
            <a:off x="2412365" y="2059305"/>
            <a:ext cx="7423785" cy="1169670"/>
            <a:chOff x="3799" y="3243"/>
            <a:chExt cx="11691" cy="1842"/>
          </a:xfrm>
        </p:grpSpPr>
        <p:sp>
          <p:nvSpPr>
            <p:cNvPr id="13" name="îṥḷiḋe"/>
            <p:cNvSpPr/>
            <p:nvPr>
              <p:custDataLst>
                <p:tags r:id="rId8"/>
              </p:custDataLst>
            </p:nvPr>
          </p:nvSpPr>
          <p:spPr>
            <a:xfrm>
              <a:off x="3799" y="3243"/>
              <a:ext cx="1843" cy="1843"/>
            </a:xfrm>
            <a:prstGeom prst="ellipse">
              <a:avLst/>
            </a:prstGeom>
            <a:solidFill>
              <a:schemeClr val="accent2"/>
            </a:solidFill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800" b="1" kern="0" dirty="0">
                  <a:solidFill>
                    <a:schemeClr val="lt1"/>
                  </a:solidFill>
                  <a:cs typeface="+mn-ea"/>
                  <a:sym typeface="+mn-lt"/>
                </a:rPr>
                <a:t>O1</a:t>
              </a:r>
              <a:endParaRPr lang="en-US" altLang="zh-CN" sz="2800" b="1" kern="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Sľïḑe"/>
            <p:cNvSpPr txBox="1"/>
            <p:nvPr>
              <p:custDataLst>
                <p:tags r:id="rId9"/>
              </p:custDataLst>
            </p:nvPr>
          </p:nvSpPr>
          <p:spPr>
            <a:xfrm>
              <a:off x="6082" y="3296"/>
              <a:ext cx="9409" cy="1776"/>
            </a:xfrm>
            <a:prstGeom prst="rect">
              <a:avLst/>
            </a:prstGeom>
            <a:noFill/>
            <a:ln w="12700" cap="rnd" cmpd="sng" algn="ctr">
              <a:noFill/>
              <a:prstDash val="solid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 defTabSz="914400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第一节</a:t>
              </a: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微分方程的基本概念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îṡlîḓè"/>
          <p:cNvSpPr/>
          <p:nvPr>
            <p:custDataLst>
              <p:tags r:id="rId10"/>
            </p:custDataLst>
          </p:nvPr>
        </p:nvSpPr>
        <p:spPr>
          <a:xfrm>
            <a:off x="2412506" y="3393670"/>
            <a:ext cx="1170105" cy="11701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11"/>
            </p:custDataLst>
          </p:nvPr>
        </p:nvSpPr>
        <p:spPr>
          <a:xfrm>
            <a:off x="3860165" y="3429000"/>
            <a:ext cx="6391275" cy="96393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一阶微分方程的初等解法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iś1îḋe"/>
          <p:cNvSpPr/>
          <p:nvPr>
            <p:custDataLst>
              <p:tags r:id="rId12"/>
            </p:custDataLst>
          </p:nvPr>
        </p:nvSpPr>
        <p:spPr>
          <a:xfrm>
            <a:off x="2412378" y="4727374"/>
            <a:ext cx="1170105" cy="1170105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13"/>
            </p:custDataLst>
          </p:nvPr>
        </p:nvSpPr>
        <p:spPr>
          <a:xfrm>
            <a:off x="3931285" y="4601210"/>
            <a:ext cx="6320155" cy="129540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二阶常系数线性微分方程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1772285" y="2382520"/>
            <a:ext cx="9573260" cy="13227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54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第一节</a:t>
            </a:r>
            <a:r>
              <a:rPr lang="en-US" altLang="zh-CN" sz="54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54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微分方程的基本概念</a:t>
            </a:r>
            <a:endParaRPr lang="zh-CN" altLang="en-US" sz="54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7054" y="1360421"/>
            <a:ext cx="4535805" cy="119888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ONE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89405" y="121793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spc="300" dirty="0">
                <a:solidFill>
                  <a:schemeClr val="accent1"/>
                </a:solidFill>
                <a:cs typeface="+mn-ea"/>
                <a:sym typeface="+mn-lt"/>
              </a:rPr>
              <a:t>学习目标：</a:t>
            </a:r>
            <a:endParaRPr lang="zh-CN" altLang="en-US" sz="4000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150" y="1998345"/>
            <a:ext cx="8261350" cy="3228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了解微分方程的阶及其解、通解、初始条件和特解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等相关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概念.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304800" algn="just" defTabSz="266700" fontAlgn="base" latinLnBrk="1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线性微分方程和非线性微分方程.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044575" y="2319655"/>
            <a:ext cx="7357110" cy="4908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解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: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设所求曲线方程为 </a:t>
            </a:r>
            <a:r>
              <a:rPr lang="en-US" altLang="zh-CN" sz="2800" i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=</a:t>
            </a:r>
            <a:r>
              <a:rPr lang="en-US" altLang="zh-CN" sz="2800" i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y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(</a:t>
            </a:r>
            <a:r>
              <a:rPr lang="en-US" altLang="zh-CN" sz="2800" i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) ,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则有如下关系式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:</a:t>
            </a:r>
            <a:endParaRPr lang="zh-CN" altLang="en-US" sz="2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4205" y="1125855"/>
            <a:ext cx="114490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400" b="1" cap="all" dirty="0">
                <a:solidFill>
                  <a:srgbClr val="000000"/>
                </a:solidFill>
                <a:cs typeface="+mn-ea"/>
                <a:sym typeface="+mn-lt"/>
              </a:rPr>
              <a:t>引例</a:t>
            </a:r>
            <a:r>
              <a:rPr lang="en-US" altLang="zh-CN" sz="2400" b="1" cap="all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endParaRPr lang="en-US" altLang="zh-CN" sz="24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/>
        </p:nvSpPr>
        <p:spPr>
          <a:xfrm>
            <a:off x="1044575" y="383223"/>
            <a:ext cx="43802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一、微分方程的基本概念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46" name="文本框 65538"/>
          <p:cNvSpPr txBox="1"/>
          <p:nvPr/>
        </p:nvSpPr>
        <p:spPr>
          <a:xfrm>
            <a:off x="1612900" y="1125855"/>
            <a:ext cx="9134475" cy="815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一曲线通过点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(1,2) ,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在该曲线上任意点处的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切线斜率为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,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求该曲线的方程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59" name="文本框 65551"/>
          <p:cNvSpPr txBox="1"/>
          <p:nvPr/>
        </p:nvSpPr>
        <p:spPr>
          <a:xfrm>
            <a:off x="1485583" y="4705668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由 ① 得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9710" y="53860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由 ② 得 </a:t>
            </a:r>
            <a:r>
              <a:rPr lang="en-US" altLang="zh-CN" sz="2800" i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= 1,因此所求曲线方程为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6152" name="文本框 65544"/>
          <p:cNvSpPr txBox="1"/>
          <p:nvPr/>
        </p:nvSpPr>
        <p:spPr>
          <a:xfrm>
            <a:off x="6058535" y="4705668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(C为任意常数)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" name="对象 -2147480368"/>
          <p:cNvGraphicFramePr/>
          <p:nvPr/>
        </p:nvGraphicFramePr>
        <p:xfrm>
          <a:off x="3788410" y="3049270"/>
          <a:ext cx="1497965" cy="838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533400" imgH="393700" progId="Equation.DSMT4">
                  <p:embed/>
                </p:oleObj>
              </mc:Choice>
              <mc:Fallback>
                <p:oleObj name="" r:id="rId2" imgW="5334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88410" y="3049270"/>
                        <a:ext cx="1497965" cy="8388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0366"/>
          <p:cNvGraphicFramePr/>
          <p:nvPr/>
        </p:nvGraphicFramePr>
        <p:xfrm>
          <a:off x="3789045" y="3888105"/>
          <a:ext cx="1635760" cy="7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1796415" imgH="514350" progId="Equation.DSMT4">
                  <p:embed/>
                </p:oleObj>
              </mc:Choice>
              <mc:Fallback>
                <p:oleObj name="" r:id="rId4" imgW="1796415" imgH="51435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89045" y="3888105"/>
                        <a:ext cx="1635760" cy="725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文本框 65541"/>
          <p:cNvSpPr txBox="1"/>
          <p:nvPr/>
        </p:nvSpPr>
        <p:spPr>
          <a:xfrm>
            <a:off x="5761355" y="3231198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①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6158" name="文本框 65550"/>
          <p:cNvSpPr txBox="1"/>
          <p:nvPr/>
        </p:nvSpPr>
        <p:spPr>
          <a:xfrm>
            <a:off x="5761355" y="3995103"/>
            <a:ext cx="838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②</a:t>
            </a:r>
            <a:endParaRPr lang="en-US" altLang="zh-CN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6157" name="左大括号 65549"/>
          <p:cNvSpPr/>
          <p:nvPr/>
        </p:nvSpPr>
        <p:spPr>
          <a:xfrm>
            <a:off x="3579495" y="3253740"/>
            <a:ext cx="152400" cy="1225550"/>
          </a:xfrm>
          <a:prstGeom prst="leftBrace">
            <a:avLst>
              <a:gd name="adj1" fmla="val 6675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4" name="对象 -2147480365"/>
          <p:cNvGraphicFramePr/>
          <p:nvPr/>
        </p:nvGraphicFramePr>
        <p:xfrm>
          <a:off x="3013710" y="4697095"/>
          <a:ext cx="3081655" cy="593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6" imgW="1206500" imgH="279400" progId="Equation.DSMT4">
                  <p:embed/>
                </p:oleObj>
              </mc:Choice>
              <mc:Fallback>
                <p:oleObj name="" r:id="rId6" imgW="1206500" imgH="2794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13710" y="4697095"/>
                        <a:ext cx="3081655" cy="5930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0359"/>
          <p:cNvGraphicFramePr/>
          <p:nvPr/>
        </p:nvGraphicFramePr>
        <p:xfrm>
          <a:off x="7118350" y="5386070"/>
          <a:ext cx="1842135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8" imgW="660400" imgH="228600" progId="Equation.DSMT4">
                  <p:embed/>
                </p:oleObj>
              </mc:Choice>
              <mc:Fallback>
                <p:oleObj name="" r:id="rId8" imgW="660400" imgH="228600" progId="Equation.DSMT4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18350" y="5386070"/>
                        <a:ext cx="1842135" cy="522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7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682625" y="819150"/>
            <a:ext cx="114490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800" b="1" cap="all" dirty="0">
                <a:solidFill>
                  <a:srgbClr val="000000"/>
                </a:solidFill>
                <a:cs typeface="+mn-ea"/>
                <a:sym typeface="+mn-lt"/>
              </a:rPr>
              <a:t>引例</a:t>
            </a:r>
            <a:r>
              <a:rPr lang="en-US" altLang="zh-CN" sz="2800" b="1" cap="all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endParaRPr lang="en-US" altLang="zh-CN" sz="28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0" y="895350"/>
            <a:ext cx="9103360" cy="7245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dirty="0">
                <a:ea typeface="楷体_GB2312" pitchFamily="49" charset="-122"/>
                <a:sym typeface="+mn-ea"/>
              </a:rPr>
              <a:t>列车在平直路上以</a:t>
            </a:r>
            <a:r>
              <a:rPr lang="en-US" altLang="zh-CN" sz="2800" dirty="0">
                <a:ea typeface="楷体_GB2312" pitchFamily="49" charset="-122"/>
                <a:sym typeface="+mn-ea"/>
              </a:rPr>
              <a:t>20 m/s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的速度行驶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制动时获得加速度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en-US" altLang="zh-CN" sz="2800" dirty="0"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6200" y="15138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a typeface="楷体_GB2312" pitchFamily="49" charset="-122"/>
                <a:sym typeface="+mn-ea"/>
              </a:rPr>
              <a:t>求制动后列车的运动规律.</a:t>
            </a:r>
            <a:endParaRPr lang="zh-CN" altLang="en-US" sz="2800" dirty="0">
              <a:ea typeface="楷体_GB2312" pitchFamily="49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769110" y="2034540"/>
                <a:ext cx="6749415" cy="5219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ea typeface="楷体_GB2312" pitchFamily="49" charset="-122"/>
                    <a:sym typeface="+mn-ea"/>
                  </a:rPr>
                  <a:t>解: </a:t>
                </a:r>
                <a:r>
                  <a:rPr lang="zh-CN" altLang="en-US" sz="2800" dirty="0">
                    <a:ea typeface="楷体_GB2312" pitchFamily="49" charset="-122"/>
                    <a:sym typeface="+mn-ea"/>
                  </a:rPr>
                  <a:t>设列车在制动后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latin typeface="Cambria Math" panose="02040503050406030204" charset="0"/>
                        <a:ea typeface="楷体_GB2312" pitchFamily="49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</m:oMath>
                </a14:m>
                <a:r>
                  <a:rPr lang="zh-CN" altLang="en-US" sz="2800" dirty="0">
                    <a:ea typeface="楷体_GB2312" pitchFamily="49" charset="-122"/>
                    <a:sym typeface="+mn-ea"/>
                  </a:rPr>
                  <a:t>秒行驶了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latin typeface="Cambria Math" panose="02040503050406030204" charset="0"/>
                        <a:ea typeface="楷体_GB2312" pitchFamily="49" charset="-122"/>
                        <a:cs typeface="Cambria Math" panose="02040503050406030204" charset="0"/>
                        <a:sym typeface="+mn-ea"/>
                      </a:rPr>
                      <m:t>𝑠</m:t>
                    </m:r>
                  </m:oMath>
                </a14:m>
                <a:r>
                  <a:rPr lang="zh-CN" altLang="en-US" sz="2800" dirty="0">
                    <a:ea typeface="楷体_GB2312" pitchFamily="49" charset="-122"/>
                    <a:sym typeface="+mn-ea"/>
                  </a:rPr>
                  <a:t>米，</a:t>
                </a:r>
                <a:r>
                  <a:rPr lang="zh-CN" altLang="en-US" sz="2800" dirty="0">
                    <a:ea typeface="楷体_GB2312" pitchFamily="49" charset="-122"/>
                    <a:sym typeface="+mn-ea"/>
                  </a:rPr>
                  <a:t>即求</a:t>
                </a:r>
                <a:endParaRPr lang="zh-CN" altLang="en-US" sz="2800" dirty="0">
                  <a:ea typeface="楷体_GB2312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9110" y="2034540"/>
                <a:ext cx="6749415" cy="5219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对象 -2147480353"/>
          <p:cNvGraphicFramePr/>
          <p:nvPr/>
        </p:nvGraphicFramePr>
        <p:xfrm>
          <a:off x="8277225" y="2035810"/>
          <a:ext cx="1398270" cy="521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520700" imgH="254000" progId="Equation.DSMT4">
                  <p:embed/>
                </p:oleObj>
              </mc:Choice>
              <mc:Fallback>
                <p:oleObj name="" r:id="rId2" imgW="520700" imgH="2540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77225" y="2035810"/>
                        <a:ext cx="1398270" cy="5219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0352"/>
          <p:cNvGraphicFramePr/>
          <p:nvPr/>
        </p:nvGraphicFramePr>
        <p:xfrm>
          <a:off x="4136390" y="2556510"/>
          <a:ext cx="1958975" cy="85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711200" imgH="419100" progId="Equation.DSMT4">
                  <p:embed/>
                </p:oleObj>
              </mc:Choice>
              <mc:Fallback>
                <p:oleObj name="" r:id="rId4" imgW="711200" imgH="4191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6390" y="2556510"/>
                        <a:ext cx="1958975" cy="854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350"/>
          <p:cNvGraphicFramePr/>
          <p:nvPr/>
        </p:nvGraphicFramePr>
        <p:xfrm>
          <a:off x="4013200" y="3321050"/>
          <a:ext cx="2730500" cy="959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6" imgW="1244600" imgH="444500" progId="Equation.DSMT4">
                  <p:embed/>
                </p:oleObj>
              </mc:Choice>
              <mc:Fallback>
                <p:oleObj name="" r:id="rId6" imgW="1244600" imgH="4445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13200" y="3321050"/>
                        <a:ext cx="2730500" cy="959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文本框 66568"/>
          <p:cNvSpPr txBox="1"/>
          <p:nvPr/>
        </p:nvSpPr>
        <p:spPr>
          <a:xfrm>
            <a:off x="2514283" y="2556193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已知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05635" y="41846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由前一式两次积分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,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可得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7182" name="文本框 66574"/>
          <p:cNvSpPr txBox="1"/>
          <p:nvPr/>
        </p:nvSpPr>
        <p:spPr>
          <a:xfrm>
            <a:off x="2000250" y="4706620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利用后两式可得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6" name="文本框 66578"/>
          <p:cNvSpPr txBox="1"/>
          <p:nvPr/>
        </p:nvSpPr>
        <p:spPr>
          <a:xfrm>
            <a:off x="1193165" y="5812790"/>
            <a:ext cx="9718675" cy="1599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说明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利用这一规律可求出制动后多少时间列车才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能停住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,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以及制动后行驶了多少路程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. </a:t>
            </a:r>
            <a:endParaRPr lang="en-US" altLang="zh-CN" sz="280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00250" y="52285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因此所求运动规律为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14" name="对象 -2147480348"/>
          <p:cNvGraphicFramePr/>
          <p:nvPr/>
        </p:nvGraphicFramePr>
        <p:xfrm>
          <a:off x="5942330" y="4268470"/>
          <a:ext cx="2575560" cy="471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8" imgW="1257300" imgH="241300" progId="Equation.DSMT4">
                  <p:embed/>
                </p:oleObj>
              </mc:Choice>
              <mc:Fallback>
                <p:oleObj name="" r:id="rId8" imgW="1257300" imgH="2413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2330" y="4268470"/>
                        <a:ext cx="2575560" cy="471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0340"/>
          <p:cNvGraphicFramePr/>
          <p:nvPr/>
        </p:nvGraphicFramePr>
        <p:xfrm>
          <a:off x="5424805" y="5228590"/>
          <a:ext cx="2254885" cy="40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0" imgW="990600" imgH="203200" progId="Equation.DSMT4">
                  <p:embed/>
                </p:oleObj>
              </mc:Choice>
              <mc:Fallback>
                <p:oleObj name="" r:id="rId10" imgW="990600" imgH="2032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24805" y="5228590"/>
                        <a:ext cx="2254885" cy="408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0345"/>
          <p:cNvGraphicFramePr/>
          <p:nvPr/>
        </p:nvGraphicFramePr>
        <p:xfrm>
          <a:off x="4791075" y="4789805"/>
          <a:ext cx="2109470" cy="432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2" imgW="939800" imgH="228600" progId="Equation.DSMT4">
                  <p:embed/>
                </p:oleObj>
              </mc:Choice>
              <mc:Fallback>
                <p:oleObj name="" r:id="rId12" imgW="9398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91075" y="4789805"/>
                        <a:ext cx="2109470" cy="432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2027555" y="1512570"/>
            <a:ext cx="1823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dirty="0">
                <a:ea typeface="楷体_GB2312" pitchFamily="49" charset="-122"/>
                <a:sym typeface="+mn-ea"/>
              </a:rPr>
              <a:t>-0.4 m/s</a:t>
            </a:r>
            <a:r>
              <a:rPr lang="en-US" altLang="zh-CN" sz="2800" baseline="30000" dirty="0">
                <a:ea typeface="楷体_GB2312" pitchFamily="49" charset="-122"/>
                <a:sym typeface="+mn-ea"/>
              </a:rPr>
              <a:t>2</a:t>
            </a:r>
            <a:r>
              <a:rPr lang="zh-CN" altLang="en-US" sz="2800" dirty="0">
                <a:ea typeface="楷体_GB2312" pitchFamily="49" charset="-122"/>
                <a:sym typeface="+mn-ea"/>
              </a:rPr>
              <a:t>，</a:t>
            </a:r>
            <a:endParaRPr lang="zh-CN" altLang="en-US" sz="2800" dirty="0"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íSľïḑe"/>
          <p:cNvSpPr txBox="1"/>
          <p:nvPr/>
        </p:nvSpPr>
        <p:spPr>
          <a:xfrm>
            <a:off x="1044575" y="383223"/>
            <a:ext cx="438023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一、微分方程的基本概念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0495" y="1233170"/>
            <a:ext cx="88595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一般地，凡表示未知函数、未知函数的导数与自变量之间的关系的方程叫作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微分方程 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9228" name="文本框 68621"/>
          <p:cNvSpPr txBox="1"/>
          <p:nvPr/>
        </p:nvSpPr>
        <p:spPr>
          <a:xfrm>
            <a:off x="3666490" y="2361565"/>
            <a:ext cx="533971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eaLnBrk="0" hangingPunct="0"/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一元函数——常微分方程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9970" y="30607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多元函数——偏微分方程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5" name="文本框 68621"/>
          <p:cNvSpPr txBox="1"/>
          <p:nvPr/>
        </p:nvSpPr>
        <p:spPr>
          <a:xfrm>
            <a:off x="1428433" y="2566035"/>
            <a:ext cx="17160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未知函数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7" name="左大括号 68620"/>
          <p:cNvSpPr/>
          <p:nvPr/>
        </p:nvSpPr>
        <p:spPr>
          <a:xfrm>
            <a:off x="3372803" y="251364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0" y="324485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/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52295" y="3757930"/>
            <a:ext cx="8114030" cy="581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注：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微分方程中未知函数的导数是不可缺少的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2295" y="4457065"/>
            <a:ext cx="9251950" cy="8210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微分方程的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阶：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微分方程中所出现的未知函数的最高阶导数的阶数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87550" y="53955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一般地 </a:t>
            </a:r>
            <a:r>
              <a:rPr lang="en-US" altLang="zh-CN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,</a:t>
            </a:r>
            <a:r>
              <a:rPr lang="en-US" altLang="zh-CN" sz="2800" i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阶常微分方程的形式是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graphicFrame>
        <p:nvGraphicFramePr>
          <p:cNvPr id="6" name="对象 -2147480334"/>
          <p:cNvGraphicFramePr/>
          <p:nvPr/>
        </p:nvGraphicFramePr>
        <p:xfrm>
          <a:off x="7296785" y="5277485"/>
          <a:ext cx="2983230" cy="692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97000" imgH="304800" progId="Equation.DSMT4">
                  <p:embed/>
                </p:oleObj>
              </mc:Choice>
              <mc:Fallback>
                <p:oleObj name="" r:id="rId1" imgW="1397000" imgH="304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96785" y="5277485"/>
                        <a:ext cx="2983230" cy="692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9228" grpId="0"/>
      <p:bldP spid="9228" grpId="1"/>
      <p:bldP spid="5" grpId="0"/>
      <p:bldP spid="5" grpId="1"/>
      <p:bldP spid="9227" grpId="0" bldLvl="0" animBg="1"/>
      <p:bldP spid="92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框 5"/>
          <p:cNvSpPr txBox="1"/>
          <p:nvPr>
            <p:custDataLst>
              <p:tags r:id="rId1"/>
            </p:custDataLst>
          </p:nvPr>
        </p:nvSpPr>
        <p:spPr>
          <a:xfrm>
            <a:off x="900113" y="874395"/>
            <a:ext cx="9302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例如：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34" name="对象 -2147480365"/>
          <p:cNvGraphicFramePr/>
          <p:nvPr/>
        </p:nvGraphicFramePr>
        <p:xfrm>
          <a:off x="1327150" y="1391920"/>
          <a:ext cx="1719580" cy="576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2" imgW="482600" imgH="203200" progId="Equation.DSMT4">
                  <p:embed/>
                </p:oleObj>
              </mc:Choice>
              <mc:Fallback>
                <p:oleObj name="" r:id="rId2" imgW="4826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7150" y="1391920"/>
                        <a:ext cx="1719580" cy="576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365"/>
          <p:cNvGraphicFramePr/>
          <p:nvPr/>
        </p:nvGraphicFramePr>
        <p:xfrm>
          <a:off x="1343025" y="2085975"/>
          <a:ext cx="2027555" cy="61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469900" imgH="228600" progId="Equation.DSMT4">
                  <p:embed/>
                </p:oleObj>
              </mc:Choice>
              <mc:Fallback>
                <p:oleObj name="" r:id="rId4" imgW="4699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43025" y="2085975"/>
                        <a:ext cx="2027555" cy="617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0365"/>
          <p:cNvGraphicFramePr/>
          <p:nvPr/>
        </p:nvGraphicFramePr>
        <p:xfrm>
          <a:off x="1327150" y="2922905"/>
          <a:ext cx="419481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1485900" imgH="228600" progId="Equation.DSMT4">
                  <p:embed/>
                </p:oleObj>
              </mc:Choice>
              <mc:Fallback>
                <p:oleObj name="" r:id="rId6" imgW="14859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27150" y="2922905"/>
                        <a:ext cx="4194810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0365"/>
          <p:cNvGraphicFramePr/>
          <p:nvPr/>
        </p:nvGraphicFramePr>
        <p:xfrm>
          <a:off x="1327150" y="3761105"/>
          <a:ext cx="488696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8" imgW="1841500" imgH="241300" progId="Equation.DSMT4">
                  <p:embed/>
                </p:oleObj>
              </mc:Choice>
              <mc:Fallback>
                <p:oleObj name="" r:id="rId8" imgW="1841500" imgH="241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27150" y="3761105"/>
                        <a:ext cx="4886960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5"/>
          <p:cNvSpPr txBox="1"/>
          <p:nvPr>
            <p:custDataLst>
              <p:tags r:id="rId10"/>
            </p:custDataLst>
          </p:nvPr>
        </p:nvSpPr>
        <p:spPr>
          <a:xfrm>
            <a:off x="6214110" y="1322070"/>
            <a:ext cx="365252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一阶微分方程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14110" y="3896360"/>
            <a:ext cx="4667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四阶微分方程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14110" y="3028315"/>
            <a:ext cx="53594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三阶微分方程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14110" y="2160905"/>
            <a:ext cx="5037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二阶微分方程</a:t>
            </a:r>
            <a:endParaRPr lang="zh-CN" altLang="en-US" sz="280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" name="对象 20"/>
          <p:cNvGraphicFramePr/>
          <p:nvPr/>
        </p:nvGraphicFramePr>
        <p:xfrm>
          <a:off x="1970405" y="3425825"/>
          <a:ext cx="7646670" cy="49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" imgW="5959475" imgH="477520" progId="Equation.KSEE3">
                  <p:embed/>
                </p:oleObj>
              </mc:Choice>
              <mc:Fallback>
                <p:oleObj name="" r:id="rId1" imgW="5959475" imgH="477520" progId="Equation.KSEE3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0405" y="3425825"/>
                        <a:ext cx="7646670" cy="490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1953260" y="28771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n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  <a:sym typeface="+mn-ea"/>
              </a:rPr>
              <a:t>阶方程的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初始条件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或初值条件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：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52245" y="23285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定解条件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—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  <a:sym typeface="+mn-ea"/>
              </a:rPr>
              <a:t>确定通解中任意常数的条件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  <a:sym typeface="+mn-ea"/>
              </a:rPr>
              <a:t>.</a:t>
            </a:r>
            <a:endParaRPr lang="en-US" altLang="zh-CN" sz="2400" dirty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96695" y="792480"/>
            <a:ext cx="7275830" cy="442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dirty="0">
                <a:latin typeface="楷体_GB2312" pitchFamily="49" charset="-122"/>
                <a:ea typeface="楷体_GB2312" pitchFamily="49" charset="-122"/>
                <a:sym typeface="+mn-ea"/>
              </a:rPr>
              <a:t>微分方程的</a:t>
            </a: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解</a:t>
            </a:r>
            <a:r>
              <a:rPr lang="en-US" altLang="zh-CN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—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  <a:sym typeface="+mn-ea"/>
              </a:rPr>
              <a:t>使方程成为恒等式的函数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  <a:sym typeface="+mn-ea"/>
              </a:rPr>
              <a:t>.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96695" y="1391285"/>
            <a:ext cx="8120380" cy="848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通解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—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  <a:sym typeface="+mn-ea"/>
              </a:rPr>
              <a:t>解中所含独立的任意常数的个数与方程的阶数相同</a:t>
            </a:r>
            <a:endParaRPr lang="zh-CN" altLang="en-US" sz="2400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特解 —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不含任意常数的解</a:t>
            </a:r>
            <a:r>
              <a:rPr lang="en-US" altLang="zh-CN" sz="2400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,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  <a:sym typeface="+mn-ea"/>
              </a:rPr>
              <a:t>其图形称为</a:t>
            </a: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积分曲线</a:t>
            </a:r>
            <a:r>
              <a:rPr lang="en-US" altLang="zh-CN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.</a:t>
            </a:r>
            <a:endParaRPr lang="en-US" altLang="zh-CN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graphicFrame>
        <p:nvGraphicFramePr>
          <p:cNvPr id="28" name="对象 -2147480368"/>
          <p:cNvGraphicFramePr/>
          <p:nvPr/>
        </p:nvGraphicFramePr>
        <p:xfrm>
          <a:off x="2508885" y="4291330"/>
          <a:ext cx="1203960" cy="535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533400" imgH="393700" progId="Equation.DSMT4">
                  <p:embed/>
                </p:oleObj>
              </mc:Choice>
              <mc:Fallback>
                <p:oleObj name="" r:id="rId3" imgW="533400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885" y="4291330"/>
                        <a:ext cx="1203960" cy="535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1546860" y="4396740"/>
            <a:ext cx="96202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cap="all" dirty="0">
                <a:solidFill>
                  <a:srgbClr val="000000"/>
                </a:solidFill>
                <a:cs typeface="+mn-ea"/>
                <a:sym typeface="+mn-lt"/>
              </a:rPr>
              <a:t>引例</a:t>
            </a:r>
            <a:r>
              <a:rPr lang="en-US" altLang="zh-CN" sz="2000" cap="all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endParaRPr lang="en-US" altLang="zh-CN" sz="20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30" name="对象 -2147480366"/>
          <p:cNvGraphicFramePr/>
          <p:nvPr/>
        </p:nvGraphicFramePr>
        <p:xfrm>
          <a:off x="2508885" y="4924425"/>
          <a:ext cx="1311275" cy="500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5" imgW="1796415" imgH="514350" progId="Equation.DSMT4">
                  <p:embed/>
                </p:oleObj>
              </mc:Choice>
              <mc:Fallback>
                <p:oleObj name="" r:id="rId5" imgW="1796415" imgH="51435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08885" y="4924425"/>
                        <a:ext cx="1311275" cy="500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1605915" y="5481955"/>
            <a:ext cx="114490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000" cap="all" dirty="0">
                <a:solidFill>
                  <a:srgbClr val="000000"/>
                </a:solidFill>
                <a:cs typeface="+mn-ea"/>
                <a:sym typeface="+mn-lt"/>
              </a:rPr>
              <a:t>通解</a:t>
            </a:r>
            <a:endParaRPr lang="zh-CN" sz="20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09090" y="5891530"/>
            <a:ext cx="1144905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sz="2000" cap="all" dirty="0">
                <a:solidFill>
                  <a:srgbClr val="000000"/>
                </a:solidFill>
                <a:cs typeface="+mn-ea"/>
                <a:sym typeface="+mn-lt"/>
              </a:rPr>
              <a:t>特解</a:t>
            </a:r>
            <a:endParaRPr lang="zh-CN" sz="20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34" name="对象 -2147480365"/>
          <p:cNvGraphicFramePr/>
          <p:nvPr/>
        </p:nvGraphicFramePr>
        <p:xfrm>
          <a:off x="2508885" y="5457190"/>
          <a:ext cx="1429385" cy="437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7" imgW="673100" imgH="228600" progId="Equation.DSMT4">
                  <p:embed/>
                </p:oleObj>
              </mc:Choice>
              <mc:Fallback>
                <p:oleObj name="" r:id="rId7" imgW="6731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8885" y="5457190"/>
                        <a:ext cx="1429385" cy="437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-2147480365"/>
          <p:cNvGraphicFramePr/>
          <p:nvPr/>
        </p:nvGraphicFramePr>
        <p:xfrm>
          <a:off x="2477135" y="5882005"/>
          <a:ext cx="1856740" cy="43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9" imgW="609600" imgH="228600" progId="Equation.DSMT4">
                  <p:embed/>
                </p:oleObj>
              </mc:Choice>
              <mc:Fallback>
                <p:oleObj name="" r:id="rId9" imgW="6096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77135" y="5882005"/>
                        <a:ext cx="1856740" cy="436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509895" y="4439920"/>
            <a:ext cx="998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cap="all" dirty="0">
                <a:solidFill>
                  <a:srgbClr val="000000"/>
                </a:solidFill>
                <a:cs typeface="+mn-ea"/>
                <a:sym typeface="+mn-lt"/>
              </a:rPr>
              <a:t>引例</a:t>
            </a:r>
            <a:r>
              <a:rPr lang="en-US" altLang="zh-CN" sz="2000" cap="all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endParaRPr lang="en-US" altLang="zh-CN" sz="2000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aphicFrame>
        <p:nvGraphicFramePr>
          <p:cNvPr id="41" name="对象 -2147480352"/>
          <p:cNvGraphicFramePr/>
          <p:nvPr/>
        </p:nvGraphicFramePr>
        <p:xfrm>
          <a:off x="6615430" y="4291965"/>
          <a:ext cx="1697355" cy="621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" r:id="rId11" imgW="711200" imgH="419100" progId="Equation.DSMT4">
                  <p:embed/>
                </p:oleObj>
              </mc:Choice>
              <mc:Fallback>
                <p:oleObj name="" r:id="rId11" imgW="711200" imgH="4191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15430" y="4291965"/>
                        <a:ext cx="1697355" cy="621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-2147480350"/>
          <p:cNvGraphicFramePr/>
          <p:nvPr/>
        </p:nvGraphicFramePr>
        <p:xfrm>
          <a:off x="6508115" y="4900295"/>
          <a:ext cx="1988820" cy="684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" name="" r:id="rId13" imgW="1244600" imgH="444500" progId="Equation.DSMT4">
                  <p:embed/>
                </p:oleObj>
              </mc:Choice>
              <mc:Fallback>
                <p:oleObj name="" r:id="rId13" imgW="1244600" imgH="4445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08115" y="4900295"/>
                        <a:ext cx="1988820" cy="684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-2147480348"/>
          <p:cNvGraphicFramePr/>
          <p:nvPr/>
        </p:nvGraphicFramePr>
        <p:xfrm>
          <a:off x="6211570" y="5570220"/>
          <a:ext cx="2285365" cy="417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" name="" r:id="rId15" imgW="1257300" imgH="241300" progId="Equation.DSMT4">
                  <p:embed/>
                </p:oleObj>
              </mc:Choice>
              <mc:Fallback>
                <p:oleObj name="" r:id="rId15" imgW="1257300" imgH="2413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11570" y="5570220"/>
                        <a:ext cx="2285365" cy="417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-2147480340"/>
          <p:cNvGraphicFramePr/>
          <p:nvPr/>
        </p:nvGraphicFramePr>
        <p:xfrm>
          <a:off x="6229985" y="6002655"/>
          <a:ext cx="1715770" cy="37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" name="" r:id="rId17" imgW="990600" imgH="203200" progId="Equation.DSMT4">
                  <p:embed/>
                </p:oleObj>
              </mc:Choice>
              <mc:Fallback>
                <p:oleObj name="" r:id="rId17" imgW="990600" imgH="2032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29985" y="6002655"/>
                        <a:ext cx="1715770" cy="379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7" name="左大括号 65549"/>
          <p:cNvSpPr/>
          <p:nvPr/>
        </p:nvSpPr>
        <p:spPr>
          <a:xfrm>
            <a:off x="2356485" y="4441190"/>
            <a:ext cx="90805" cy="838835"/>
          </a:xfrm>
          <a:prstGeom prst="leftBrace">
            <a:avLst>
              <a:gd name="adj1" fmla="val 6675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9" name="左大括号 65549"/>
          <p:cNvSpPr/>
          <p:nvPr/>
        </p:nvSpPr>
        <p:spPr>
          <a:xfrm>
            <a:off x="6378575" y="4553585"/>
            <a:ext cx="129540" cy="755650"/>
          </a:xfrm>
          <a:prstGeom prst="leftBrace">
            <a:avLst>
              <a:gd name="adj1" fmla="val 6675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ags/tag1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DJiNWIzNzI3NmQ5Yjk5NGQ2ZmM1NjVmMTFmOGVkODcifQ=="/>
</p:tagLst>
</file>

<file path=ppt/tags/tag2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3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DIAGRAM_VIRTUALLY_FRAME" val="{&quot;height&quot;:329.89283464566927,&quot;left&quot;:44.3288188976378,&quot;top&quot;:134.47559055118109,&quot;width&quot;:812.4211811023622}"/>
</p:tagLst>
</file>

<file path=ppt/tags/tag9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29.89283464566927,&quot;left&quot;:44.3288188976378,&quot;top&quot;:134.47559055118109,&quot;width&quot;:812.4211811023622}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WPS 演示</Application>
  <PresentationFormat>宽屏</PresentationFormat>
  <Paragraphs>141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38</vt:i4>
      </vt:variant>
      <vt:variant>
        <vt:lpstr>幻灯片标题</vt:lpstr>
      </vt:variant>
      <vt:variant>
        <vt:i4>13</vt:i4>
      </vt:variant>
    </vt:vector>
  </HeadingPairs>
  <TitlesOfParts>
    <vt:vector size="68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Times New Roman</vt:lpstr>
      <vt:lpstr>楷体_GB2312</vt:lpstr>
      <vt:lpstr>新宋体</vt:lpstr>
      <vt:lpstr>Cambria Math</vt:lpstr>
      <vt:lpstr>Calibri</vt:lpstr>
      <vt:lpstr>思源黑体 CN</vt:lpstr>
      <vt:lpstr>微软雅黑</vt:lpstr>
      <vt:lpstr>Arial Unicode MS</vt:lpstr>
      <vt:lpstr>1_Office 主题​​</vt:lpstr>
      <vt:lpstr>2_Office 主题​​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114</cp:revision>
  <dcterms:created xsi:type="dcterms:W3CDTF">2023-11-08T11:26:00Z</dcterms:created>
  <dcterms:modified xsi:type="dcterms:W3CDTF">2024-09-20T06:49:42Z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66A7679A81764145BC74AFFB0E081D53_13</vt:lpwstr>
  </property>
  <property fmtid="{D5CDD505-2E9C-101B-9397-08002B2CF9AE}" pid="3" name="KSOProductBuildVer">
    <vt:lpwstr>2052-12.1.0.18276</vt:lpwstr>
  </property>
</Properties>
</file>