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5" r:id="rId56"/>
    <p:sldId id="316" r:id="rId57"/>
    <p:sldId id="317" r:id="rId58"/>
    <p:sldId id="318" r:id="rId59"/>
    <p:sldId id="319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ec91b6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1740156-6FDC-4525-9A5C-2F435474D79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化学物质与健康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ec91b6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89DC080-5794-48FD-9E05-056FC423EC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d07e1b0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5c8138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8eb35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8de4a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d07e1b05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55c8138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68eb351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b8de4ab4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化学物质与健康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ec91b6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C6BA48B-05FA-4CAA-8139-113E6BD654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d07e1b0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5c8138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8eb35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8de4a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d07e1b05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55c8138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68eb351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b8de4ab4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化学物质与健康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4AD9FD1-9BD4-6C1D-2FB1-D878F3D9EB7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EA39580-EC95-4C93-8D44-9591322C2E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7819B98-BAE1-4EA3-ACBE-E26CC3D63D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d07e1b0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5c8138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8eb35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8de4a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d07e1b05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55c8138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68eb351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b8de4ab4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1904C0D-8E7B-4EAD-83C2-ACD9F2FA77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d07e1b0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5c8138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8eb35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8de4a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d07e1b05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55c81381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68eb351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b8de4ab4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c058a0293?sp=1&amp;vaa=1&amp;vcp=1&amp;vis=1&amp;pid=6fd2e8e27&amp;color=0,0,0&amp;vtp=1&amp;vaab=1&amp;bt=1&amp;bbb=1"/>
          <p:cNvSpPr/>
          <p:nvPr/>
        </p:nvSpPr>
        <p:spPr>
          <a:xfrm>
            <a:off x="539496" y="1973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（2）化学元素与人体健康的关系。</a:t>
            </a:r>
            <a:endParaRPr lang="en-US" altLang="zh-CN" sz="2800" dirty="0"/>
          </a:p>
        </p:txBody>
      </p:sp>
      <p:graphicFrame>
        <p:nvGraphicFramePr>
          <p:cNvPr id="11" name="QB_6_BD.40_2#c058a0293?colgroup=3,8,7,8&amp;vaa=1&amp;vcp=1&amp;vis=1&amp;pid=6fd2e8e27&amp;color=0,0,0&amp;vtp=1&amp;vaab=1&amp;bbb=1&amp;hb=1"/>
          <p:cNvGraphicFramePr>
            <a:graphicFrameLocks noGrp="1"/>
          </p:cNvGraphicFramePr>
          <p:nvPr/>
        </p:nvGraphicFramePr>
        <p:xfrm>
          <a:off x="539496" y="2655379"/>
          <a:ext cx="11082528" cy="2215516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1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对人体的作用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缺乏时对人体健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康的影响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获取途径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血红蛋白的成分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帮助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会引起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瘦肉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豆类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芹菜等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41_1#c058a0293.blank?vaa=1&amp;vcp=1&amp;vis=1&amp;pid=6fd2e8e27&amp;color=0,0,0&amp;vpa=34&amp;vtp=1&amp;vaab=1&amp;bbb=1"/>
          <p:cNvSpPr/>
          <p:nvPr/>
        </p:nvSpPr>
        <p:spPr>
          <a:xfrm>
            <a:off x="2695471" y="42920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5" name="QB_6_AN.42_1#c058a0293.blank?vaa=1&amp;vcp=1&amp;vis=1&amp;pid=6fd2e8e27&amp;color=0,0,0&amp;vpa=35&amp;vtp=1&amp;vaab=1&amp;bbb=1"/>
          <p:cNvSpPr/>
          <p:nvPr/>
        </p:nvSpPr>
        <p:spPr>
          <a:xfrm>
            <a:off x="6434351" y="40126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贫血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43_1#c058a0293?colgroup=4,8,9,7&amp;vaa=1&amp;vcp=1&amp;vis=1&amp;pid=6fd2e8e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55279"/>
              </p:ext>
            </p:extLst>
          </p:nvPr>
        </p:nvGraphicFramePr>
        <p:xfrm>
          <a:off x="539496" y="1057064"/>
          <a:ext cx="11073384" cy="533717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95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对人体的作用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缺乏时对人体健康的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获取途径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474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甲状腺激素的重要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会引起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幼儿生长发育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造成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思维迟钝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加碘食盐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海产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30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防治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易产生龋齿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莴苣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茶叶等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55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骨骼和牙齿的重要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导致儿童发育不良和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导致老年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奶及其制品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虾皮等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4_1#c058a0293.blank?vaa=1&amp;vcp=1&amp;vis=1&amp;pid=6fd2e8e27&amp;color=0,0,0&amp;mp=1&amp;vpa=36&amp;vtp=1&amp;vaab=1&amp;bbb=1"/>
          <p:cNvSpPr/>
          <p:nvPr/>
        </p:nvSpPr>
        <p:spPr>
          <a:xfrm>
            <a:off x="6303286" y="2136913"/>
            <a:ext cx="20367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甲状腺肿大</a:t>
            </a:r>
            <a:endParaRPr lang="en-US" altLang="zh-CN" sz="2800" dirty="0"/>
          </a:p>
        </p:txBody>
      </p:sp>
      <p:sp>
        <p:nvSpPr>
          <p:cNvPr id="4" name="QB_6_AN.45_1#c058a0293.blank?vaa=1&amp;vcp=1&amp;vis=1&amp;pid=6fd2e8e27&amp;color=0,0,0&amp;mp=1&amp;vpa=37&amp;vtp=1&amp;vaab=1&amp;bbb=1"/>
          <p:cNvSpPr/>
          <p:nvPr/>
        </p:nvSpPr>
        <p:spPr>
          <a:xfrm>
            <a:off x="2978935" y="4231810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龋齿</a:t>
            </a:r>
            <a:endParaRPr lang="en-US" altLang="zh-CN" sz="2800" dirty="0"/>
          </a:p>
        </p:txBody>
      </p:sp>
      <p:sp>
        <p:nvSpPr>
          <p:cNvPr id="5" name="QB_6_AN.46_1#c058a0293.blank?vaa=1&amp;vcp=1&amp;vis=1&amp;pid=6fd2e8e27&amp;color=0,0,0&amp;mp=1&amp;vpa=38&amp;vtp=1&amp;vaab=1&amp;bbb=1"/>
          <p:cNvSpPr/>
          <p:nvPr/>
        </p:nvSpPr>
        <p:spPr>
          <a:xfrm>
            <a:off x="5358406" y="5318868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佝偻病</a:t>
            </a:r>
            <a:endParaRPr lang="en-US" altLang="zh-CN" sz="2800" dirty="0"/>
          </a:p>
        </p:txBody>
      </p:sp>
      <p:sp>
        <p:nvSpPr>
          <p:cNvPr id="6" name="QB_6_AN.47_1#c058a0293.blank?vaa=1&amp;vcp=1&amp;vis=1&amp;pid=6fd2e8e27&amp;color=0,0,0&amp;mp=1&amp;vpa=39&amp;vtp=1&amp;vaab=1&amp;bbb=1"/>
          <p:cNvSpPr/>
          <p:nvPr/>
        </p:nvSpPr>
        <p:spPr>
          <a:xfrm>
            <a:off x="5714006" y="5841663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骨质疏松</a:t>
            </a:r>
            <a:endParaRPr lang="en-US" altLang="zh-CN" sz="2800" dirty="0"/>
          </a:p>
        </p:txBody>
      </p:sp>
      <p:sp>
        <p:nvSpPr>
          <p:cNvPr id="2" name="QB_6_BD.43_1#c058a0293?colgroup=4,8,9,7&amp;vaa=1&amp;vcp=1&amp;vis=1&amp;pid=6fd2e8e27&amp;color=0,0,0&amp;mp=1&amp;vtp=1&amp;vaab=1&amp;bt=1&amp;bbb=1"/>
          <p:cNvSpPr txBox="1"/>
          <p:nvPr/>
        </p:nvSpPr>
        <p:spPr>
          <a:xfrm>
            <a:off x="10894735" y="449625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38f755c6?vcp=1&amp;pid=255c81381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①要合理摄入人体必需的元素，遵循的原则为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“不缺不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补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，食补为主，药补为辅”。②微量元素虽在人体中的含量很少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，但对人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体健康的影响很大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。③化学元素对人体健康十分重要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，但是过量摄入也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会对健康产生十分不利的影响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，如摄入过量氟会导致氟斑牙和氟骨病。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8_1#1b30fe5a8?sp=1&amp;vaa=1&amp;vcp=1&amp;vis=1&amp;pid=255c81381&amp;color=0,0,0&amp;mp=1&amp;vtp=1&amp;vaab=1&amp;bt=1&amp;bbb=1"/>
          <p:cNvSpPr/>
          <p:nvPr/>
        </p:nvSpPr>
        <p:spPr>
          <a:xfrm>
            <a:off x="539496" y="7723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有毒物质。</a:t>
            </a:r>
            <a:endParaRPr lang="en-US" altLang="zh-CN" sz="2800" dirty="0"/>
          </a:p>
        </p:txBody>
      </p:sp>
      <p:graphicFrame>
        <p:nvGraphicFramePr>
          <p:cNvPr id="14" name="QB_5_BD.48_2#1b30fe5a8?colgroup=5,24&amp;vaa=1&amp;vcp=1&amp;vis=1&amp;pid=255c81381&amp;color=0,0,0&amp;mp=1&amp;vtp=1&amp;vaab=1&amp;bbb=1&amp;hb=1"/>
          <p:cNvGraphicFramePr>
            <a:graphicFrameLocks noGrp="1"/>
          </p:cNvGraphicFramePr>
          <p:nvPr/>
        </p:nvGraphicFramePr>
        <p:xfrm>
          <a:off x="539496" y="1453991"/>
          <a:ext cx="11091672" cy="391496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有毒物质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相关内容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重金属盐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能与蛋白质发生反应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破坏蛋白质的结构使其变性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重金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属盐中毒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可喝牛奶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豆浆来缓解症状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变质食物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变质食物中含有霉菌毒素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高温加热后仍不能食用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烟草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香烟的烟雾中的有害物质有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尼古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焦油和重金属盐等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毒品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包括鸦片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海洛因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冰毒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摇头丸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5_AN.1_1#1b30fe5a8.blank?vaa=1&amp;vcp=1&amp;vis=1&amp;pid=255c81381&amp;color=0,0,0&amp;mp=1&amp;vpa=40&amp;vtp=1&amp;vaab=1&amp;bbb=1"/>
          <p:cNvSpPr/>
          <p:nvPr/>
        </p:nvSpPr>
        <p:spPr>
          <a:xfrm>
            <a:off x="6873263" y="368493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一氧化碳</a:t>
            </a:r>
            <a:endParaRPr lang="en-US" altLang="zh-CN" sz="2800" dirty="0"/>
          </a:p>
        </p:txBody>
      </p:sp>
      <p:sp>
        <p:nvSpPr>
          <p:cNvPr id="3" name="P_5_BD#f7e0fbfe0?vcp=1&amp;pid=255c81381&amp;color=0,0,0&amp;vtp=1&amp;vaab=1&amp;bt=1&amp;bbb=1"/>
          <p:cNvSpPr/>
          <p:nvPr/>
        </p:nvSpPr>
        <p:spPr>
          <a:xfrm>
            <a:off x="539496" y="55052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【特别提醒】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食品添加剂应适量添加，过量会对人体造成危害。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8eb351f.fixed?vcp=1&amp;pid=bec91b60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化学物质与健康</a:t>
            </a:r>
            <a:endParaRPr lang="en-US" altLang="zh-CN" sz="4000" dirty="0"/>
          </a:p>
        </p:txBody>
      </p:sp>
      <p:sp>
        <p:nvSpPr>
          <p:cNvPr id="3" name="C_4_BD#e68eb351f.fixed?vcp=1&amp;pid=bec91b60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ffd5dd8?vcp=1&amp;pid=e68eb351f&amp;color=146,208,80&amp;vtp=1&amp;vaab=1&amp;bt=1&amp;bbb=1"/>
          <p:cNvSpPr/>
          <p:nvPr/>
        </p:nvSpPr>
        <p:spPr>
          <a:xfrm>
            <a:off x="539496" y="554400"/>
            <a:ext cx="11109960" cy="6486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食物中的营养物质与合理膳食</a:t>
            </a:r>
            <a:endParaRPr lang="en-US" altLang="zh-CN" sz="3200" dirty="0"/>
          </a:p>
        </p:txBody>
      </p:sp>
      <p:sp>
        <p:nvSpPr>
          <p:cNvPr id="3" name="QC_6_BD.50_1#c1afc45ba?vaa=1&amp;vcp=1&amp;vis=1&amp;pid=7effd5dd8&amp;color=0,0,0&amp;vtp=1&amp;vaab=1&amp;bbb=1&amp;hb=1"/>
          <p:cNvSpPr/>
          <p:nvPr/>
        </p:nvSpPr>
        <p:spPr>
          <a:xfrm>
            <a:off x="539496" y="1263495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（2024·广西·中考）蔗糖产业被称为“甜蜜事业”。2023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年12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习近平总书记视察广西时指出，要“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把这一特色优势产业做强做大”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甘蔗时能感觉到甜味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这是因为甘蔗中富含(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C_6_BD.50_2#c1afc45ba.choices?vaa=1&amp;vcp=1&amp;vis=1&amp;pid=7effd5dd8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.糖类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B.油脂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.无机盐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6" name="QC_6_AS.1_1#c1afc45ba?vaa=1&amp;vcp=1&amp;vis=1&amp;pid=7effd5dd8&amp;color=0,0,0&amp;mp=1&amp;vtp=1&amp;vaab=1&amp;bt=1&amp;bbb=1&amp;hb=1">
            <a:extLst>
              <a:ext uri="{FF2B5EF4-FFF2-40B4-BE49-F238E27FC236}">
                <a16:creationId xmlns:a16="http://schemas.microsoft.com/office/drawing/2014/main" id="{66643117-FF8D-4454-BDF5-FBD57D895A99}"/>
              </a:ext>
            </a:extLst>
          </p:cNvPr>
          <p:cNvSpPr/>
          <p:nvPr/>
        </p:nvSpPr>
        <p:spPr>
          <a:xfrm>
            <a:off x="541020" y="3758505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本题主要考查生命活动与六大营养物质相关知识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，可以从题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抽取有用的信息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，结合已有的知识进行解答。甘蔗中含有蔗糖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、果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葡萄糖等糖类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，因此吃甘蔗时能感觉到甜味。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DE26C9-8E2E-4F05-84B5-D347DFAD65B7}"/>
              </a:ext>
            </a:extLst>
          </p:cNvPr>
          <p:cNvSpPr txBox="1"/>
          <p:nvPr/>
        </p:nvSpPr>
        <p:spPr>
          <a:xfrm>
            <a:off x="8042053" y="2533495"/>
            <a:ext cx="600075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c1afc45ba?vaa=1&amp;vcp=1&amp;vis=1&amp;pid=7effd5dd8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各种营养物质的主要作用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蛋白质不仅是构成细胞的基本物质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而且与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人体的生理活动紧密相关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糖类和油脂主要为生命活动提供能量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维生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素和无机盐能调节人体新陈代谢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维持身体健康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（1）不是所有的糖类都有甜味，如淀粉、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纤维素虽属于糖类，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但没有甜味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。（2）糖类和油脂都是人体的供能物质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，尽管每克油脂完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全氧化放出的能量比葡萄糖多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，但糖类才是人体的主要供能物质。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995e68f4?vcp=1&amp;pid=7effd5dd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5_1#5dd68622d?vaa=1&amp;vcp=1&amp;vis=1&amp;pid=a995e68f4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）蛋白质是支持人体生长和发育所需要的主要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营养物质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下列食物富含蛋白质的是(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5dd68622d.bracket?vaa=1&amp;vcp=1&amp;vis=1&amp;pid=a995e68f4&amp;color=0,0,0&amp;vpa=42&amp;vtp=1&amp;vaab=1"/>
          <p:cNvSpPr/>
          <p:nvPr/>
        </p:nvSpPr>
        <p:spPr>
          <a:xfrm>
            <a:off x="6506114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5_2#5dd68622d.choices?vaa=1&amp;vcp=1&amp;vis=1&amp;pid=a995e68f4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.米饭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B.蔬菜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C.鱼肉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.花生油</a:t>
            </a:r>
            <a:endParaRPr lang="en-US" altLang="zh-CN" sz="2800" dirty="0"/>
          </a:p>
        </p:txBody>
      </p:sp>
      <p:sp>
        <p:nvSpPr>
          <p:cNvPr id="6" name="QC_7_BD.57_1#1aafd2b3e?sp=1&amp;vaa=1&amp;vcp=1&amp;vis=1&amp;pid=a995e68f4&amp;color=0,0,0&amp;vtp=1&amp;vaab=1&amp;bbb=1&amp;h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某些食物的能量值如下表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，其中能量最低的食物富含的营养物质是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QC_7_BD.57_2#1aafd2b3e?colgroup=8,5,5,5,5&amp;vaa=1&amp;vcp=1&amp;vis=1&amp;pid=a995e68f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470826"/>
              <a:ext cx="11073384" cy="1137603"/>
            </p:xfrm>
            <a:graphic>
              <a:graphicData uri="http://schemas.openxmlformats.org/drawingml/2006/table">
                <a:tbl>
                  <a:tblPr/>
                  <a:tblGrid>
                    <a:gridCol w="32095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食物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菠菜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稻类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牛奶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豆油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能量/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kJ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/100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761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QC_7_BD.57_2#1aafd2b3e?colgroup=8,5,5,5,5&amp;vaa=1&amp;vcp=1&amp;vis=1&amp;pid=a995e68f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470826"/>
              <a:ext cx="11073384" cy="1137603"/>
            </p:xfrm>
            <a:graphic>
              <a:graphicData uri="http://schemas.openxmlformats.org/drawingml/2006/table">
                <a:tbl>
                  <a:tblPr/>
                  <a:tblGrid>
                    <a:gridCol w="3209544"/>
                    <a:gridCol w="1965960"/>
                    <a:gridCol w="1965960"/>
                    <a:gridCol w="1965960"/>
                    <a:gridCol w="1965960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食物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菠菜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稻类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牛奶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豆油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761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QC_7_AN.58_1#1aafd2b3e.bracket?vaa=1&amp;vcp=1&amp;vis=1&amp;pid=a995e68f4&amp;color=0,0,0&amp;vpa=43&amp;vtp=1&amp;vaab=1"/>
          <p:cNvSpPr/>
          <p:nvPr/>
        </p:nvSpPr>
        <p:spPr>
          <a:xfrm>
            <a:off x="816515" y="37742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7_BD.57_3#1aafd2b3e.choices?vaa=1&amp;vcp=1&amp;vis=1&amp;pid=a995e68f4&amp;color=0,0,0&amp;vtp=1&amp;vaab=1&amp;bbb=1"/>
          <p:cNvSpPr/>
          <p:nvPr/>
        </p:nvSpPr>
        <p:spPr>
          <a:xfrm>
            <a:off x="539496" y="57408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B.糖类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C.油脂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.维生素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9_1#38169421f?sp=1&amp;vaa=1&amp;vcp=1&amp;vis=1&amp;pid=a995e68f4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苹果含有维生素A、维生素C、钾、钙、铁等人体所需的营养物质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果加工时容易褐变，褐变主要是苹果中的酚类化合物在多酚氧化酶的催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化作用下被氧化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，对苹果中多酚氧化酶的特性研究尤为重要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温度对苹果中某类多酚氧化酶相对活性的影响如图1-12-1所示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据所学知识回答下列问题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9_2#38169421f?iti=1&amp;htil=1&amp;vaa=1&amp;vcp=1&amp;vis=1&amp;pid=a995e68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770" y="1058672"/>
            <a:ext cx="3657600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9_3#38169421f?iti=1&amp;htil=1&amp;vaa=1&amp;vcp=1&amp;vis=1&amp;pid=a995e68f4&amp;color=0,0,0&amp;vtp=1&amp;vaab=1&amp;bbb=1"/>
          <p:cNvSpPr/>
          <p:nvPr/>
        </p:nvSpPr>
        <p:spPr>
          <a:xfrm>
            <a:off x="9032626" y="372541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图1-12-1</a:t>
            </a:r>
            <a:endParaRPr lang="en-US" altLang="zh-CN" sz="2800" dirty="0"/>
          </a:p>
        </p:txBody>
      </p:sp>
      <p:sp>
        <p:nvSpPr>
          <p:cNvPr id="4" name="QB_8_BD.60_1#5f05cfa14?htil=1&amp;vaa=1&amp;vcp=1&amp;vis=1&amp;pid=38169421f&amp;color=0,0,0&amp;vtp=1&amp;vaab=1&amp;bt=1&amp;bbb=1&amp;hb=1&amp;hs=1"/>
          <p:cNvSpPr/>
          <p:nvPr/>
        </p:nvSpPr>
        <p:spPr>
          <a:xfrm>
            <a:off x="539496" y="921512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（1）苹果加工时褐变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，发生了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填“物理”或“化学”）变化。</a:t>
            </a:r>
            <a:endParaRPr lang="en-US" altLang="zh-CN" sz="2800" dirty="0"/>
          </a:p>
        </p:txBody>
      </p:sp>
      <p:sp>
        <p:nvSpPr>
          <p:cNvPr id="5" name="QB_8_AN.1_1#5f05cfa14.blank?vaa=1&amp;vcp=1&amp;vis=1&amp;pid=38169421f&amp;color=0,0,0&amp;vpa=44&amp;vtp=1&amp;vaab=1&amp;bbb=1"/>
          <p:cNvSpPr/>
          <p:nvPr/>
        </p:nvSpPr>
        <p:spPr>
          <a:xfrm>
            <a:off x="5350415" y="8910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/>
          </a:p>
        </p:txBody>
      </p:sp>
      <p:sp>
        <p:nvSpPr>
          <p:cNvPr id="6" name="QB_8_BD.62_1#a5ecbc4e1?htil=1&amp;vaa=1&amp;vcp=1&amp;vis=1&amp;pid=38169421f&amp;color=0,0,0&amp;vtp=1&amp;vaab=1&amp;bbb=1&amp;hb=1&amp;hs=1"/>
          <p:cNvSpPr/>
          <p:nvPr/>
        </p:nvSpPr>
        <p:spPr>
          <a:xfrm>
            <a:off x="539496" y="2196401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（2）苹果中含有大量的维生素C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，人体缺乏维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生素C易得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填疾病名称）。</a:t>
            </a:r>
            <a:endParaRPr lang="en-US" altLang="zh-CN" sz="2800" dirty="0"/>
          </a:p>
        </p:txBody>
      </p:sp>
      <p:sp>
        <p:nvSpPr>
          <p:cNvPr id="7" name="QB_8_AN.2_1#a5ecbc4e1.blank?vaa=1&amp;vcp=1&amp;vis=1&amp;pid=38169421f&amp;color=0,0,0&amp;vpa=45&amp;vtp=1&amp;vaab=1&amp;bbb=1"/>
          <p:cNvSpPr/>
          <p:nvPr/>
        </p:nvSpPr>
        <p:spPr>
          <a:xfrm>
            <a:off x="2208753" y="279266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坏血病</a:t>
            </a:r>
            <a:endParaRPr lang="en-US" altLang="zh-CN" sz="2800" dirty="0"/>
          </a:p>
        </p:txBody>
      </p:sp>
      <p:sp>
        <p:nvSpPr>
          <p:cNvPr id="8" name="QB_8_BD.64_1#baf0bbfca?htil=1&amp;vaa=1&amp;vcp=1&amp;vis=1&amp;pid=38169421f&amp;color=0,0,0&amp;vtp=1&amp;vaab=1&amp;bbb=1&amp;hb=1&amp;hs=1"/>
          <p:cNvSpPr/>
          <p:nvPr/>
        </p:nvSpPr>
        <p:spPr>
          <a:xfrm>
            <a:off x="539496" y="3473386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（3）苹果营养成分中的“钾”“钙”“铁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”指的是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填“元素”或“单质”）。</a:t>
            </a:r>
            <a:endParaRPr lang="en-US" altLang="zh-CN" sz="2800" dirty="0"/>
          </a:p>
        </p:txBody>
      </p:sp>
      <p:sp>
        <p:nvSpPr>
          <p:cNvPr id="9" name="QB_8_AN.3_1#baf0bbfca.blank?vaa=1&amp;vcp=1&amp;vis=1&amp;pid=38169421f&amp;color=0,0,0&amp;vpa=46&amp;vtp=1&amp;vaab=1&amp;bbb=1"/>
          <p:cNvSpPr/>
          <p:nvPr/>
        </p:nvSpPr>
        <p:spPr>
          <a:xfrm>
            <a:off x="549815" y="406965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</a:t>
            </a:r>
            <a:endParaRPr lang="en-US" altLang="zh-CN" sz="2800" dirty="0"/>
          </a:p>
        </p:txBody>
      </p:sp>
      <p:sp>
        <p:nvSpPr>
          <p:cNvPr id="10" name="QB_8_BD.66_1#158724968?vaa=1&amp;vcp=1&amp;vis=1&amp;pid=38169421f&amp;color=0,0,0&amp;vtp=1&amp;vaab=1&amp;bbb=1&amp;hb=1&amp;hs=1"/>
          <p:cNvSpPr/>
          <p:nvPr/>
        </p:nvSpPr>
        <p:spPr>
          <a:xfrm>
            <a:off x="539496" y="47503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（4）将维生素A固体配成一定溶质质量分数的溶液，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需要用到玻璃棒，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67_1#158724968.blank?vaa=1&amp;vcp=1&amp;vis=1&amp;pid=38169421f&amp;color=0,0,0&amp;vpa=47&amp;vtp=1&amp;vaab=1&amp;bbb=1"/>
          <p:cNvSpPr/>
          <p:nvPr/>
        </p:nvSpPr>
        <p:spPr>
          <a:xfrm>
            <a:off x="1972214" y="5346636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搅拌，加速固体溶解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6b89f98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36b89f98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6b89f98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化学与社会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8_1#b208ab891?vaa=1&amp;vcp=1&amp;vis=1&amp;pid=38169421f&amp;color=0,0,0&amp;vtp=1&amp;vaab=1&amp;bt=1&amp;bbb=1&amp;hb=1"/>
          <p:cNvSpPr/>
          <p:nvPr/>
        </p:nvSpPr>
        <p:spPr>
          <a:xfrm>
            <a:off x="539496" y="11262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（5）由图可知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，多酚氧化酶的相对活性与温度的关系是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69_1#b208ab891.blank?vaa=1&amp;vcp=1&amp;vis=1&amp;pid=38169421f&amp;color=0,0,0&amp;vpa=48&amp;vtp=1&amp;vaab=1&amp;bbb=1&amp;hb=1"/>
              <p:cNvSpPr/>
              <p:nvPr/>
            </p:nvSpPr>
            <p:spPr>
              <a:xfrm>
                <a:off x="539496" y="1095724"/>
                <a:ext cx="1110996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℃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，多酚氧化酶的相对活性随温度的升高先升高后降低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AN.69_1#b208ab891.blank?vaa=1&amp;vcp=1&amp;vis=1&amp;pid=38169421f&amp;color=0,0,0&amp;vpa=4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95724"/>
                <a:ext cx="11109960" cy="1207072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6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68_2#b208ab891?iti=2&amp;vaa=1&amp;vcp=1&amp;vis=1&amp;pid=38169421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8808" y="2455005"/>
            <a:ext cx="3831336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68_3#b208ab891?iti=2&amp;vaa=1&amp;vcp=1&amp;vis=1&amp;pid=38169421f&amp;color=0,0,0&amp;vtp=1&amp;vaab=1&amp;bbb=1"/>
          <p:cNvSpPr/>
          <p:nvPr/>
        </p:nvSpPr>
        <p:spPr>
          <a:xfrm>
            <a:off x="5401532" y="5197189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7c514ea?vcp=1&amp;pid=e68eb351f&amp;color=146,208,80&amp;vtp=1&amp;vaab=1&amp;bt=1&amp;bbb=1"/>
          <p:cNvSpPr/>
          <p:nvPr/>
        </p:nvSpPr>
        <p:spPr>
          <a:xfrm>
            <a:off x="539496" y="554400"/>
            <a:ext cx="11109960" cy="6486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人体中的元素</a:t>
            </a:r>
            <a:endParaRPr lang="en-US" altLang="zh-CN" sz="3200" dirty="0"/>
          </a:p>
        </p:txBody>
      </p:sp>
      <p:sp>
        <p:nvSpPr>
          <p:cNvPr id="3" name="QC_6_BD.70_1#3d3473045?vaa=1&amp;vcp=1&amp;vis=1&amp;pid=427c514ea&amp;color=0,0,0&amp;vtp=1&amp;vaab=1&amp;bbb=1&amp;hb=1"/>
          <p:cNvSpPr/>
          <p:nvPr/>
        </p:nvSpPr>
        <p:spPr>
          <a:xfrm>
            <a:off x="539496" y="126349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（2022·广西北部湾经济区·中考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）化学元素与人体健康紧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下列元素缺乏或摄入过量都会引起甲状腺肿大的是(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C_6_BD.70_2#3d3473045.choices?vaa=1&amp;vcp=1&amp;vis=1&amp;pid=427c514ea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6" name="QC_6_AS.1_1#3d3473045?vaa=1&amp;vcp=1&amp;vis=1&amp;pid=427c514ea&amp;color=0,0,0&amp;vtp=1&amp;vaab=1&amp;bt=1&amp;bbb=1&amp;hb=1">
            <a:extLst>
              <a:ext uri="{FF2B5EF4-FFF2-40B4-BE49-F238E27FC236}">
                <a16:creationId xmlns:a16="http://schemas.microsoft.com/office/drawing/2014/main" id="{15E08C63-4875-49F9-8B75-0D1515DFBCF0}"/>
              </a:ext>
            </a:extLst>
          </p:cNvPr>
          <p:cNvSpPr/>
          <p:nvPr/>
        </p:nvSpPr>
        <p:spPr>
          <a:xfrm>
            <a:off x="539496" y="3093321"/>
            <a:ext cx="11109960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锌能促进人体的生长发育，缺锌会引起食欲缺乏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生长迟缓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育不良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；碘是合成甲状腺激素的主要元素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缺碘会引起甲状腺肿大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摄入过量也会引起甲状腺肿大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；钙主要存在于骨骼和牙齿中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使骨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骼和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牙齿具有坚硬的结构支架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，幼儿和青少年缺钙会患佝偻病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老年人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会患骨质疏松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；铁是合成血红蛋白的主要元素，缺铁会引起贫血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690FDB-8268-4F80-988E-45DB6672555E}"/>
              </a:ext>
            </a:extLst>
          </p:cNvPr>
          <p:cNvSpPr txBox="1"/>
          <p:nvPr/>
        </p:nvSpPr>
        <p:spPr>
          <a:xfrm>
            <a:off x="9830371" y="1885795"/>
            <a:ext cx="579438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3d3473045?vaa=1&amp;vcp=1&amp;vis=1&amp;pid=427c514ea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常量元素和微量元素都对人体健康有极大的影响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几种元素缺乏时引起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的疾病可巧记为缺铁易贫血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缺钙骨疏松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缺碘脖子大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缺锌食欲差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（1）要合理摄入人体必需的元素，遵循的原则为“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不缺不补，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食补为主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、药补为辅”。（2）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微量元素在人体中以无机盐的形式存在，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虽含量很少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，但对人体健康的影响很大。（3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）化学元素对人体健康十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，但过量摄入也会对健康产生不利的影响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，如氟摄入过量会导致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氟斑牙和氟骨病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3265e9c7?vcp=1&amp;pid=427c514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75_1#3255e8a83?vaa=1&amp;vcp=1&amp;vis=1&amp;pid=43265e9c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（2024·广西来宾·模拟）为了防止贫血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，人体需要摄入的元素是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76_1#3255e8a83.bracket?vaa=1&amp;vcp=1&amp;vis=1&amp;pid=43265e9c7&amp;color=0,0,0&amp;vpa=50&amp;vtp=1&amp;vaab=1"/>
          <p:cNvSpPr/>
          <p:nvPr/>
        </p:nvSpPr>
        <p:spPr>
          <a:xfrm>
            <a:off x="816515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75_2#3255e8a83.choices?vaa=1&amp;vcp=1&amp;vis=1&amp;pid=43265e9c7&amp;color=0,0,0&amp;vtp=1&amp;vaab=1&amp;bbb=1"/>
              <p:cNvSpPr/>
              <p:nvPr/>
            </p:nvSpPr>
            <p:spPr>
              <a:xfrm>
                <a:off x="539496" y="251045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44165" algn="l"/>
                    <a:tab pos="5713730" algn="l"/>
                    <a:tab pos="85451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75_2#3255e8a83.choices?vaa=1&amp;vcp=1&amp;vis=1&amp;pid=43265e9c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0454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7_1#efbca44f3?vaa=1&amp;vcp=1&amp;vis=1&amp;pid=43265e9c7&amp;color=0,0,0&amp;mp=1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（2024·广西玉林·模拟）元素与生命健康有着千丝万缕的联系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有关元素与健康的说法正确的是(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78_1#efbca44f3.bracket?vaa=1&amp;vcp=1&amp;vis=1&amp;pid=43265e9c7&amp;color=0,0,0&amp;mp=1&amp;vpa=51&amp;vtp=1&amp;vaab=1"/>
          <p:cNvSpPr/>
          <p:nvPr/>
        </p:nvSpPr>
        <p:spPr>
          <a:xfrm>
            <a:off x="57949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77_2#efbca44f3.choices?vaa=1&amp;vcp=1&amp;vis=1&amp;pid=43265e9c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A.人体缺锌可能引起佝偻病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.缺铁会导致坏血病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.钙、钠、锌、硒都是人体必需的微量元素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.人体摄入过多的碘元素容易患甲状腺肿大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9_1#06ad7aa63?sp=1&amp;vaa=1&amp;vcp=1&amp;vis=1&amp;pid=43265e9c7&amp;color=0,0,0&amp;vtp=1&amp;vaab=1&amp;bt=1&amp;bbb=1&amp;hb=1"/>
              <p:cNvSpPr/>
              <p:nvPr/>
            </p:nvSpPr>
            <p:spPr>
              <a:xfrm>
                <a:off x="539496" y="152374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（2024·广西钦州·模拟）龙虾肉质鲜美，营养丰富。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龙虾食用部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分的主要营养成分如图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1-12-2所示，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下列有关说法不正确的是(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79_1#06ad7aa63?sp=1&amp;vaa=1&amp;vcp=1&amp;vis=1&amp;pid=43265e9c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374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2" r="3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80_1#06ad7aa63.bracket?vaa=1&amp;vcp=1&amp;vis=1&amp;pid=43265e9c7&amp;color=0,0,0&amp;vpa=52&amp;vtp=1&amp;vaab=1"/>
          <p:cNvSpPr/>
          <p:nvPr/>
        </p:nvSpPr>
        <p:spPr>
          <a:xfrm>
            <a:off x="10300239" y="21581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79_2#06ad7aa63?iti=3&amp;htil=2&amp;vaa=1&amp;vcp=1&amp;vis=1&amp;pid=43265e9c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307" y="2857119"/>
            <a:ext cx="390448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9_3#06ad7aa63?iti=3&amp;htil=2&amp;vaa=1&amp;vcp=1&amp;vis=1&amp;pid=43265e9c7&amp;color=0,0,0&amp;vtp=1&amp;vaab=1&amp;bbb=1"/>
          <p:cNvSpPr/>
          <p:nvPr/>
        </p:nvSpPr>
        <p:spPr>
          <a:xfrm>
            <a:off x="7739607" y="4657471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图1-12-2</a:t>
            </a:r>
            <a:endParaRPr lang="en-US" altLang="zh-CN" sz="2800" dirty="0"/>
          </a:p>
        </p:txBody>
      </p:sp>
      <p:sp>
        <p:nvSpPr>
          <p:cNvPr id="6" name="QC_7_BD.79_4#06ad7aa63.choices?htil=2&amp;vaa=1&amp;vcp=1&amp;vis=1&amp;pid=43265e9c7&amp;color=0,0,0&amp;vtp=1&amp;vaab=1&amp;bbb=1"/>
          <p:cNvSpPr/>
          <p:nvPr/>
        </p:nvSpPr>
        <p:spPr>
          <a:xfrm>
            <a:off x="539496" y="2803207"/>
            <a:ext cx="7077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A.龙虾可为人体提供蛋白质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.食用龙虾可预防缺铁性贫血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.食用龙虾可预防坏血病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.食用龙虾可补钙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3afb4db?vcp=1&amp;pid=e68eb351f&amp;color=146,208,80&amp;vtp=1&amp;vaab=1&amp;bt=1&amp;bbb=1"/>
          <p:cNvSpPr/>
          <p:nvPr/>
        </p:nvSpPr>
        <p:spPr>
          <a:xfrm>
            <a:off x="539496" y="554400"/>
            <a:ext cx="11109960" cy="6486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食品安全及远离有毒物质</a:t>
            </a:r>
            <a:endParaRPr lang="en-US" altLang="zh-CN" sz="3200" dirty="0"/>
          </a:p>
        </p:txBody>
      </p:sp>
      <p:sp>
        <p:nvSpPr>
          <p:cNvPr id="3" name="QC_6_BD.81_1#22f24535d?vaa=1&amp;vcp=1&amp;vis=1&amp;pid=023afb4db&amp;color=0,0,0&amp;vtp=1&amp;vaab=1&amp;bbb=1&amp;hb=1"/>
          <p:cNvSpPr/>
          <p:nvPr/>
        </p:nvSpPr>
        <p:spPr>
          <a:xfrm>
            <a:off x="539496" y="126349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（2024·四川宜宾·中考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）下列饮食习惯有益于青少年身体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健康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C_6_BD.81_2#22f24535d.choices?vaa=1&amp;vcp=1&amp;vis=1&amp;pid=023afb4db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.常喝碳酸饮料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B.常吃高盐食物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C.常吃新鲜蔬菜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.常吃霉变食物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6" name="QC_6_AS.1_1#22f24535d?vaa=1&amp;vcp=1&amp;vis=1&amp;pid=023afb4db&amp;color=0,0,0&amp;vtp=1&amp;vaab=1&amp;bt=1&amp;bbb=1&amp;hb=1">
            <a:extLst>
              <a:ext uri="{FF2B5EF4-FFF2-40B4-BE49-F238E27FC236}">
                <a16:creationId xmlns:a16="http://schemas.microsoft.com/office/drawing/2014/main" id="{031D6F7A-F84C-4947-AFDA-AD809549F087}"/>
              </a:ext>
            </a:extLst>
          </p:cNvPr>
          <p:cNvSpPr/>
          <p:nvPr/>
        </p:nvSpPr>
        <p:spPr>
          <a:xfrm>
            <a:off x="428286" y="3093321"/>
            <a:ext cx="11109960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碳酸饮料中含有碳酸，经常喝碳酸饮料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会造成人体钙元素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对青少年的身体健康不利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常吃高盐食物的危害主要体现在血压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加重肾脏负担、损害牙齿以及加重心脑血管疾病等方面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常吃新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鲜蔬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菜可以补充维生素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，提高免疫力，有益于青少年身体健康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霉变的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中可能含有毒素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，不能食用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3072F6-70DA-418D-8628-AB7B58AC30B7}"/>
              </a:ext>
            </a:extLst>
          </p:cNvPr>
          <p:cNvSpPr txBox="1"/>
          <p:nvPr/>
        </p:nvSpPr>
        <p:spPr>
          <a:xfrm>
            <a:off x="2007172" y="1885795"/>
            <a:ext cx="579438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22f24535d?vaa=1&amp;vcp=1&amp;vis=1&amp;pid=023afb4db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记住一些危害人体健康的有害物质是解决此类问题的关键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注意以下几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霉变大米中含黄曲霉毒素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不可食用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甲醛有毒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不能用于食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品防腐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新装修的房屋里含甲醛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不宜立即入住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瘦肉精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苏丹红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三聚氰胺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吊白块等均不可用作食品添加剂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503fcde?vcp=1&amp;pid=023afb4d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86_1#de57eb615?vaa=1&amp;vcp=1&amp;vis=1&amp;pid=06503fcde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“民以食为天，食以安为先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。”下列有关食品安全的说法正确的是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87_1#de57eb615.bracket?vaa=1&amp;vcp=1&amp;vis=1&amp;pid=06503fcde&amp;color=0,0,0&amp;vpa=54&amp;vtp=1&amp;vaab=1"/>
          <p:cNvSpPr/>
          <p:nvPr/>
        </p:nvSpPr>
        <p:spPr>
          <a:xfrm>
            <a:off x="8165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6_2#de57eb615.choices?vaa=1&amp;vcp=1&amp;vis=1&amp;pid=06503fcde&amp;color=0,0,0&amp;vtp=1&amp;vaab=1&amp;bb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A.为延长食品保质期，可用甲醛溶液浸泡海产品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.可用含碳酸氢钠的发酵粉来焙制糕点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.钙是构成人体的重要成分，日常需要摄入富含微量元素钙的食物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.霉变花生、大米洗净后煮熟可食用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8_1#c3b969fa7?vaa=1&amp;vcp=1&amp;vis=1&amp;pid=06503fcde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化学与生活密切相关。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下列说法或做法不正确的是(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89_1#c3b969fa7.bracket?vaa=1&amp;vcp=1&amp;vis=1&amp;pid=06503fcde&amp;color=0,0,0&amp;vpa=55&amp;vtp=1&amp;vaab=1"/>
          <p:cNvSpPr/>
          <p:nvPr/>
        </p:nvSpPr>
        <p:spPr>
          <a:xfrm>
            <a:off x="89064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88_2#c3b969fa7.choices?vaa=1&amp;vcp=1&amp;vis=1&amp;pid=06503fcde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A.不吃霉变或超过保质期的食物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.食用蔬菜和水果可补充维生素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.吸烟有害健康，青少年应远离烟草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.添加过量防腐剂以延长食品保质期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d07e1b05.fixed?vcp=1&amp;pid=bec91b60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化学物质与健康</a:t>
            </a:r>
            <a:endParaRPr lang="en-US" altLang="zh-CN" sz="4000" dirty="0"/>
          </a:p>
        </p:txBody>
      </p:sp>
      <p:sp>
        <p:nvSpPr>
          <p:cNvPr id="3" name="C_4_BD#2d07e1b05.fixed?vcp=1&amp;pid=bec91b60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0_1#56be6e72f?vaa=1&amp;vcp=1&amp;vis=1&amp;pid=06503fcde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下列做法会损害人体健康的是(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91_1#56be6e72f.bracket?vaa=1&amp;vcp=1&amp;vis=1&amp;pid=06503fcde&amp;color=0,0,0&amp;mp=1&amp;vpa=56&amp;vtp=1&amp;vaab=1"/>
          <p:cNvSpPr/>
          <p:nvPr/>
        </p:nvSpPr>
        <p:spPr>
          <a:xfrm>
            <a:off x="5706015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90_2#56be6e72f.choices?vaa=1&amp;vcp=1&amp;vis=1&amp;pid=06503fcde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A.用碳酸钙作补钙剂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.用含小苏打的发酵粉焙制糕点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.用含氢氧化铝的药物治疗胃酸过多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.用甲醛溶液浸泡海产品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1c1bfee?vcp=1&amp;pid=e68eb351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化学物质与健康知识综合</a:t>
            </a:r>
            <a:endParaRPr lang="en-US" altLang="zh-CN" sz="3200" dirty="0"/>
          </a:p>
        </p:txBody>
      </p:sp>
      <p:sp>
        <p:nvSpPr>
          <p:cNvPr id="3" name="QO_6_BD.92_1#db450f032?vaa=1&amp;vcp=1&amp;vis=1&amp;pid=561c1bfee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（2022·广西梧州·中考）“梧州纸包鸡”是用鸡肉块、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香料、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酱油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、花生油等烹饪而成的一道名菜。2016年“纸包鸡制作技艺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”入选广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西非物质文化遗产名录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。请回答下列问题：</a:t>
            </a:r>
            <a:endParaRPr lang="en-US" altLang="zh-CN" sz="2800" dirty="0"/>
          </a:p>
        </p:txBody>
      </p:sp>
      <p:sp>
        <p:nvSpPr>
          <p:cNvPr id="4" name="QB_7_BD.93_1#d922fc773?vaa=1&amp;vcp=1&amp;vis=1&amp;pid=db450f032&amp;color=0,0,0&amp;vtp=1&amp;vaab=1&amp;bbb=1"/>
          <p:cNvSpPr/>
          <p:nvPr/>
        </p:nvSpPr>
        <p:spPr>
          <a:xfrm>
            <a:off x="539496" y="318818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（1）在远处能闻到纸包鸡的香味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，说明分子在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（2）鸡肉富含的营养物质有油脂、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（3）食用加铁酱油可预防缺铁性贫血。铁元素属于人体所需的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（填“微量”或“常量”）元素。</a:t>
            </a:r>
            <a:endParaRPr lang="en-US" altLang="zh-CN" sz="2800" dirty="0"/>
          </a:p>
        </p:txBody>
      </p:sp>
      <p:sp>
        <p:nvSpPr>
          <p:cNvPr id="5" name="QB_7_AN.1_1#d922fc773.blank?vaa=1&amp;vcp=1&amp;vis=1&amp;pid=db450f032&amp;color=0,0,0&amp;vpa=57&amp;vtp=1&amp;vaab=1&amp;bbb=1"/>
          <p:cNvSpPr/>
          <p:nvPr/>
        </p:nvSpPr>
        <p:spPr>
          <a:xfrm>
            <a:off x="7839614" y="315770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不断地运动</a:t>
            </a:r>
            <a:endParaRPr lang="en-US" altLang="zh-CN" sz="2800" dirty="0"/>
          </a:p>
        </p:txBody>
      </p:sp>
      <p:sp>
        <p:nvSpPr>
          <p:cNvPr id="7" name="QB_7_AN.2_1#d922fc773.blank?vaa=1&amp;vcp=1&amp;vis=1&amp;pid=db450f032&amp;color=0,0,0&amp;vpa=58&amp;vtp=1&amp;vaab=1&amp;bbb=1"/>
          <p:cNvSpPr/>
          <p:nvPr/>
        </p:nvSpPr>
        <p:spPr>
          <a:xfrm>
            <a:off x="6061615" y="380540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9" name="QB_7_AN.98_1#d922fc773.blank?vaa=1&amp;vcp=1&amp;vis=1&amp;pid=db450f032&amp;color=0,0,0&amp;vpa=59&amp;vtp=1&amp;vaab=1&amp;bbb=1"/>
          <p:cNvSpPr/>
          <p:nvPr/>
        </p:nvSpPr>
        <p:spPr>
          <a:xfrm>
            <a:off x="10328814" y="44531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9_1#cebd2083c?vaa=1&amp;vcp=1&amp;vis=1&amp;pid=db450f032&amp;color=0,0,0&amp;vtp=1&amp;vaab=1&amp;bt=1&amp;bbb=1"/>
          <p:cNvSpPr/>
          <p:nvPr/>
        </p:nvSpPr>
        <p:spPr>
          <a:xfrm>
            <a:off x="539496" y="22016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（4）花生油属于油脂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，在人体内可分解为脂肪酸和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1_1#cebd2083c.blank?vaa=1&amp;vcp=1&amp;vis=1&amp;pid=db450f032&amp;color=0,0,0&amp;vpa=60&amp;vtp=1&amp;vaab=1&amp;bbb=1"/>
          <p:cNvSpPr/>
          <p:nvPr/>
        </p:nvSpPr>
        <p:spPr>
          <a:xfrm>
            <a:off x="8550814" y="215023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甘油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cebd2083c?vaa=1&amp;vcp=1&amp;vis=1&amp;pid=db450f032&amp;color=0,0,0&amp;vtp=1&amp;vaab=1&amp;bbb=1&amp;hb=1"/>
              <p:cNvSpPr/>
              <p:nvPr/>
            </p:nvSpPr>
            <p:spPr>
              <a:xfrm>
                <a:off x="539496" y="283394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在远处能闻到纸包鸡的香味，说明分子在不断地运动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。鸡肉富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含油脂和蛋白质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。铁元素在人体内的含量低于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属于微量元素。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花生油属于油脂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，在人体内可分解为脂肪酸和甘油。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cebd2083c?vaa=1&amp;vcp=1&amp;vis=1&amp;pid=db450f03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3394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1" r="-179" b="-3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db450f032?vaa=1&amp;vcp=1&amp;vis=1&amp;pid=561c1bfee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熟记各种营养物质的主要功能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糖类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油脂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蛋白质是人体重要的供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其中糖类是最主要的供能物质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油脂是备用能源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蛋白质主要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为机体生长和组织更新提供原料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熟记部分元素摄入量过低时对人体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健康的影响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缺铁易贫血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老年人缺钙会导致骨质疏松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儿童缺钙会导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致佝偻病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缺碘脖子大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缺锌食欲差等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884f7aa1?vcp=1&amp;pid=561c1bfe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103_1#59e12b91f?vaa=1&amp;vcp=1&amp;vis=1&amp;pid=7884f7aa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化学与生活密切相关，日常生活中蕴含着丰富的化学知识。</a:t>
            </a:r>
            <a:endParaRPr lang="en-US" altLang="zh-CN" sz="2800" dirty="0"/>
          </a:p>
        </p:txBody>
      </p:sp>
      <p:sp>
        <p:nvSpPr>
          <p:cNvPr id="4" name="QB_8_BD.104_1#ac1f10a53?vaa=1&amp;vcp=1&amp;vis=1&amp;pid=59e12b91f&amp;color=0,0,0&amp;vtp=1&amp;vaab=1&amp;bbb=1&amp;hb=1"/>
          <p:cNvSpPr/>
          <p:nvPr/>
        </p:nvSpPr>
        <p:spPr>
          <a:xfrm>
            <a:off x="539496" y="18756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（1）小明在家里自制了一瓶汽水，喝完之后便开始打嗝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，这说明气体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溶解度随温度的升高而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ac1f10a53.blank?vaa=1&amp;vcp=1&amp;vis=1&amp;pid=59e12b91f&amp;color=0,0,0&amp;vpa=61&amp;vtp=1&amp;vaab=1&amp;bbb=1"/>
          <p:cNvSpPr/>
          <p:nvPr/>
        </p:nvSpPr>
        <p:spPr>
          <a:xfrm>
            <a:off x="4105815" y="24719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6" name="QB_8_BD.106_1#100339cee?vaa=1&amp;vcp=1&amp;vis=1&amp;pid=59e12b91f&amp;color=0,0,0&amp;vtp=1&amp;vaab=1&amp;bbb=1&amp;hb=1"/>
          <p:cNvSpPr/>
          <p:nvPr/>
        </p:nvSpPr>
        <p:spPr>
          <a:xfrm>
            <a:off x="539496" y="31526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（2）柳州螺蛳粉被列入国家级非物质文化遗产代表性项目名录，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是鲜、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、辣、香兼备的美食，主要食材有米粉、酸笋、青菜和花生等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米粉主要提供的营养物质是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07_1#100339cee.blank?vaa=1&amp;vcp=1&amp;vis=1&amp;pid=59e12b91f&amp;color=0,0,0&amp;vpa=62&amp;vtp=1&amp;vaab=1&amp;bbb=1"/>
          <p:cNvSpPr/>
          <p:nvPr/>
        </p:nvSpPr>
        <p:spPr>
          <a:xfrm>
            <a:off x="4817015" y="43965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8_1#43ccf3465?vaa=1&amp;vcp=1&amp;vis=1&amp;pid=59e12b91f&amp;color=0,0,0&amp;mp=1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（3）小华妈妈在炒菜时加入含碘的食盐。食盐中含有钠元素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，钠元素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属于人体所需的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填“微量”或“常量”）元素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。食用含碘食盐的目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的是预防因缺碘而引起的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疾病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43ccf3465.blank?vaa=1&amp;vcp=1&amp;vis=1&amp;pid=59e12b91f&amp;color=0,0,0&amp;mp=1&amp;vpa=63&amp;vtp=1&amp;vaab=1&amp;bbb=1"/>
          <p:cNvSpPr/>
          <p:nvPr/>
        </p:nvSpPr>
        <p:spPr>
          <a:xfrm>
            <a:off x="3039014" y="21607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常量</a:t>
            </a:r>
            <a:endParaRPr lang="en-US" altLang="zh-CN" sz="2800" dirty="0"/>
          </a:p>
        </p:txBody>
      </p:sp>
      <p:sp>
        <p:nvSpPr>
          <p:cNvPr id="4" name="QB_8_AN.2_1#43ccf3465.blank?vaa=1&amp;vcp=1&amp;vis=1&amp;pid=59e12b91f&amp;color=0,0,0&amp;mp=1&amp;vpa=64&amp;vtp=1&amp;vaab=1&amp;bbb=1"/>
          <p:cNvSpPr/>
          <p:nvPr/>
        </p:nvSpPr>
        <p:spPr>
          <a:xfrm>
            <a:off x="4461415" y="278752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甲状腺</a:t>
            </a:r>
            <a:endParaRPr lang="en-US" altLang="zh-CN" sz="2800" dirty="0"/>
          </a:p>
        </p:txBody>
      </p:sp>
      <p:sp>
        <p:nvSpPr>
          <p:cNvPr id="5" name="QB_8_BD.111_1#53c559e20?vaa=1&amp;vcp=1&amp;vis=1&amp;pid=59e12b91f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（4）广西的六堡茶远近闻名，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适量饮茶对人体具有一定的保健作用。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闻香”是品茶的一道环节，从微观角度分析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，我们能闻到茶香的原因是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12_1#53c559e20.blank?vaa=1&amp;vcp=1&amp;vis=1&amp;pid=59e12b91f&amp;color=0,0,0&amp;vpa=65&amp;vtp=1&amp;vaab=1&amp;bbb=1"/>
          <p:cNvSpPr/>
          <p:nvPr/>
        </p:nvSpPr>
        <p:spPr>
          <a:xfrm>
            <a:off x="549815" y="471125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分子在不断地运动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3_1#128ef2d5f?vaa=1&amp;vcp=1&amp;vis=1&amp;pid=7884f7aa1&amp;color=0,0,0&amp;vtp=1&amp;vaab=1&amp;bt=1&amp;bbb=1&amp;hb=1"/>
          <p:cNvSpPr/>
          <p:nvPr/>
        </p:nvSpPr>
        <p:spPr>
          <a:xfrm>
            <a:off x="539496" y="9324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（2024·广西钦州·模拟）“壮族三月三”是国家级非物质文化遗产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广西人民的盛大节日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，请结合相关节日习俗回答问题。</a:t>
            </a:r>
            <a:endParaRPr lang="en-US" altLang="zh-CN" sz="2800" dirty="0"/>
          </a:p>
        </p:txBody>
      </p:sp>
      <p:sp>
        <p:nvSpPr>
          <p:cNvPr id="3" name="QB_8_BD.114_1#f1e56d2e2?vaa=1&amp;vcp=1&amp;vis=1&amp;pid=128ef2d5f&amp;color=0,0,0&amp;vtp=1&amp;vaab=1&amp;bbb=1&amp;hb=1"/>
          <p:cNvSpPr/>
          <p:nvPr/>
        </p:nvSpPr>
        <p:spPr>
          <a:xfrm>
            <a:off x="539496" y="221541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（1）做五色糯米饭：用红蓝草、黄饭花、枫叶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、紫蕃藤等植物的汁浸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泡糯米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，可以做成红、黄、黑、紫、白五色糯米饭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，其中糯米富含的营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养物质是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f1e56d2e2.blank?vaa=1&amp;vcp=1&amp;vis=1&amp;pid=128ef2d5f&amp;color=0,0,0&amp;vpa=66&amp;vtp=1&amp;vaab=1&amp;bbb=1"/>
          <p:cNvSpPr/>
          <p:nvPr/>
        </p:nvSpPr>
        <p:spPr>
          <a:xfrm>
            <a:off x="1972214" y="34593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糖类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16_1#af54197fb?vaa=1&amp;vcp=1&amp;vis=1&amp;pid=128ef2d5f&amp;color=0,0,0&amp;vtp=1&amp;vaab=1&amp;bbb=1&amp;hb=1"/>
              <p:cNvSpPr/>
              <p:nvPr/>
            </p:nvSpPr>
            <p:spPr>
              <a:xfrm>
                <a:off x="539496" y="407273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（2）抢花炮：花炮是直径约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的铁制圆环，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外用红布或红绸缝绕，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然后置于装有火药的送炮器中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，点燃火药可使花炮冲上天空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。火药燃烧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时发生的是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填“物理”或“化学”）变化。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16_1#af54197fb?vaa=1&amp;vcp=1&amp;vis=1&amp;pid=128ef2d5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73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11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17_1#af54197fb.blank?vaa=1&amp;vcp=1&amp;vis=1&amp;pid=128ef2d5f&amp;color=0,0,0&amp;vpa=67&amp;vtp=1&amp;vaab=1&amp;bbb=1"/>
          <p:cNvSpPr/>
          <p:nvPr/>
        </p:nvSpPr>
        <p:spPr>
          <a:xfrm>
            <a:off x="2327814" y="53166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8_1#a265403ac?vaa=1&amp;vcp=1&amp;vis=1&amp;pid=128ef2d5f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3）打铜鼓：铜鼓是壮族最具有代表性的文化遗产，《魏书》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中记载：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铸铜为器，大口宽腹，名曰铜爨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”。铜能制成铜器是利用了铜的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8_AN.1_1#a265403ac.blank?vaa=1&amp;vcp=1&amp;vis=1&amp;pid=128ef2d5f&amp;color=0,0,0&amp;vpa=68&amp;vtp=1&amp;vaab=1&amp;bbb=1"/>
          <p:cNvSpPr/>
          <p:nvPr/>
        </p:nvSpPr>
        <p:spPr>
          <a:xfrm>
            <a:off x="10284364" y="2457323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延展</a:t>
            </a:r>
            <a:endParaRPr lang="en-US" altLang="zh-CN" sz="2800" spc="-50" dirty="0"/>
          </a:p>
        </p:txBody>
      </p:sp>
      <p:sp>
        <p:nvSpPr>
          <p:cNvPr id="4" name="QB_8_BD.120_1#3e28094c9?vaa=1&amp;vcp=1&amp;vis=1&amp;pid=128ef2d5f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（4）碰彩蛋：彩蛋是将熟鸡蛋染成彩色用以传情之物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。鸡蛋的蛋黄中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含有钙元素，钙属于人体必需的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填“微量”或“常量”）元素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幼儿及青少年缺乏维生素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，则会患上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21_1#3e28094c9.blank?vaa=1&amp;vcp=1&amp;vis=1&amp;pid=128ef2d5f&amp;color=0,0,0&amp;vpa=69&amp;vtp=1&amp;vaab=1&amp;bbb=1"/>
          <p:cNvSpPr/>
          <p:nvPr/>
        </p:nvSpPr>
        <p:spPr>
          <a:xfrm>
            <a:off x="5528215" y="37612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常量</a:t>
            </a:r>
            <a:endParaRPr lang="en-US" altLang="zh-CN" sz="2800" dirty="0"/>
          </a:p>
        </p:txBody>
      </p:sp>
      <p:sp>
        <p:nvSpPr>
          <p:cNvPr id="6" name="QB_8_AN.122_1#3e28094c9.blank?vaa=1&amp;vcp=1&amp;vis=1&amp;pid=128ef2d5f&amp;color=0,0,0&amp;vpa=70&amp;vtp=1&amp;vaab=1&amp;bbb=1"/>
          <p:cNvSpPr/>
          <p:nvPr/>
        </p:nvSpPr>
        <p:spPr>
          <a:xfrm>
            <a:off x="6496589" y="438804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夜盲症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6ca42aea?vcp=1&amp;pid=7884f7aa1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提醒：请完成第12讲备考练习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8de4ab4.fixed?vcp=1&amp;pid=bec91b60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化学物质与健康</a:t>
            </a:r>
            <a:endParaRPr lang="en-US" altLang="zh-CN" sz="4000" dirty="0"/>
          </a:p>
        </p:txBody>
      </p:sp>
      <p:sp>
        <p:nvSpPr>
          <p:cNvPr id="3" name="C_4_BD#7b8de4ab4.fixed?vcp=1&amp;pid=bec91b60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8c30d2e4?vcp=1&amp;pid=2d07e1b0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96" y="1078992"/>
            <a:ext cx="10661904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0fac0d8?vcp=1&amp;pid=7b8de4ab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23_1#b7527266c?vaa=1&amp;vcp=1&amp;vis=1&amp;pid=200fac0d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（2024·山东枣庄·中考）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均衡膳食有利于维持人体中各元素的平衡。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摄入量不足易导致人体骨质疏松的元素是(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b7527266c.bracket?vaa=1&amp;vcp=1&amp;vis=1&amp;pid=200fac0d8&amp;color=0,0,0&amp;vpa=71&amp;vtp=1&amp;vaab=1"/>
          <p:cNvSpPr/>
          <p:nvPr/>
        </p:nvSpPr>
        <p:spPr>
          <a:xfrm>
            <a:off x="72173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23_2#b7527266c.choices?vaa=1&amp;vcp=1&amp;vis=1&amp;pid=200fac0d8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.钙</a:t>
            </a:r>
            <a:endParaRPr lang="en-US" altLang="zh-CN" sz="2800" dirty="0"/>
          </a:p>
        </p:txBody>
      </p:sp>
      <p:sp>
        <p:nvSpPr>
          <p:cNvPr id="6" name="QC_6_BD.125_1#5fe96320d?vaa=1&amp;vcp=1&amp;vis=1&amp;pid=200fac0d8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（2024·江苏盐城·中考）下面是小明同学某次午餐的部分食物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主要提供蛋白质的是(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126_1#5fe96320d.bracket?vaa=1&amp;vcp=1&amp;vis=1&amp;pid=200fac0d8&amp;color=0,0,0&amp;vpa=72&amp;vtp=1&amp;vaab=1"/>
          <p:cNvSpPr/>
          <p:nvPr/>
        </p:nvSpPr>
        <p:spPr>
          <a:xfrm>
            <a:off x="4016915" y="38066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25_2#5fe96320d.choices?vaa=1&amp;vcp=1&amp;vis=1&amp;pid=200fac0d8&amp;color=0,0,0&amp;vtp=1&amp;vaab=1&amp;bbb=1"/>
          <p:cNvSpPr/>
          <p:nvPr/>
        </p:nvSpPr>
        <p:spPr>
          <a:xfrm>
            <a:off x="539496" y="44414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.米饭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B.青菜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C.牛肉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.苹果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9865b22dd?vaa=1&amp;vcp=1&amp;vis=1&amp;pid=200fac0d8&amp;color=0,0,0&amp;mp=1&amp;vtp=1&amp;vaab=1&amp;bt=1&amp;bbb=1&amp;hb=1"/>
          <p:cNvSpPr/>
          <p:nvPr/>
        </p:nvSpPr>
        <p:spPr>
          <a:xfrm>
            <a:off x="539496" y="15501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（2024·湖南长沙·中考）湖南水稻播种面积、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总产量均居全国首位。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稻谷中富含淀粉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淀粉主要提供的营养物质是(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9865b22dd.bracket?vaa=1&amp;vcp=1&amp;vis=1&amp;pid=200fac0d8&amp;color=0,0,0&amp;mp=1&amp;vpa=73&amp;vtp=1&amp;vaab=1"/>
          <p:cNvSpPr/>
          <p:nvPr/>
        </p:nvSpPr>
        <p:spPr>
          <a:xfrm>
            <a:off x="7928514" y="21845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27_2#9865b22dd.choices?vaa=1&amp;vcp=1&amp;vis=1&amp;pid=200fac0d8&amp;color=0,0,0&amp;vtp=1&amp;vaab=1&amp;bbb=1"/>
          <p:cNvSpPr/>
          <p:nvPr/>
        </p:nvSpPr>
        <p:spPr>
          <a:xfrm>
            <a:off x="539496" y="28253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.油脂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B.无机盐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.糖类</a:t>
            </a:r>
            <a:endParaRPr lang="en-US" altLang="zh-CN" sz="2800" dirty="0"/>
          </a:p>
        </p:txBody>
      </p:sp>
      <p:sp>
        <p:nvSpPr>
          <p:cNvPr id="5" name="QC_6_BD.129_1#633bca07b?vaa=1&amp;vcp=1&amp;vis=1&amp;pid=200fac0d8&amp;color=0,0,0&amp;vtp=1&amp;vaab=1&amp;bbb=1&amp;hb=1"/>
          <p:cNvSpPr/>
          <p:nvPr/>
        </p:nvSpPr>
        <p:spPr>
          <a:xfrm>
            <a:off x="539496" y="34548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2024年扬州鉴真半程马拉松赛设置了多个补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下列物质能为运动员提供能量的是(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30_1#633bca07b.bracket?vaa=1&amp;vcp=1&amp;vis=1&amp;pid=200fac0d8&amp;color=0,0,0&amp;vpa=74&amp;vtp=1&amp;vaab=1"/>
          <p:cNvSpPr/>
          <p:nvPr/>
        </p:nvSpPr>
        <p:spPr>
          <a:xfrm>
            <a:off x="7217314" y="40892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29_2#633bca07b.choices?vaa=1&amp;vcp=1&amp;vis=1&amp;pid=200fac0d8&amp;color=0,0,0&amp;vtp=1&amp;vaab=1&amp;bbb=1"/>
              <p:cNvSpPr/>
              <p:nvPr/>
            </p:nvSpPr>
            <p:spPr>
              <a:xfrm>
                <a:off x="539496" y="472401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B.葡萄糖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29_2#633bca07b.choices?vaa=1&amp;vcp=1&amp;vis=1&amp;pid=200fac0d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2401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46" r="3" b="-1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1_1#b6d5b5920?vaa=1&amp;vcp=1&amp;vis=1&amp;pid=200fac0d8&amp;color=0,0,0&amp;mp=1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（2024·安徽·中考）某校开展“采摘节”劳动实践活动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，同学们收获了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、花生等作物。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2_1#b6d5b5920.bracket?vaa=1&amp;vcp=1&amp;vis=1&amp;pid=200fac0d8&amp;color=0,0,0&amp;mp=1&amp;vpa=75&amp;vtp=1&amp;vaab=1"/>
          <p:cNvSpPr/>
          <p:nvPr/>
        </p:nvSpPr>
        <p:spPr>
          <a:xfrm>
            <a:off x="68617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1_2#b6d5b5920.choices?vaa=1&amp;vcp=1&amp;vis=1&amp;pid=200fac0d8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A.大豆中含有丰富的蛋白质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.花生可用来获取油脂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.劳动时人体所需的能量主要来自维生素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.劳动出汗后应适当补充无机盐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3_1#403ad5875?vaa=1&amp;vcp=1&amp;vis=1&amp;pid=200fac0d8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化学与人类的健康密切相关。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4_1#403ad5875.bracket?vaa=1&amp;vcp=1&amp;vis=1&amp;pid=200fac0d8&amp;color=0,0,0&amp;vpa=76&amp;vtp=1&amp;vaab=1"/>
          <p:cNvSpPr/>
          <p:nvPr/>
        </p:nvSpPr>
        <p:spPr>
          <a:xfrm>
            <a:off x="92620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3_2#403ad5875.choices?vaa=1&amp;vcp=1&amp;vis=1&amp;pid=200fac0d8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A.严重缺钙会得甲状腺肿大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.人体缺铁会引起贫血症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.霉变大米淘洗后可食用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.可用甲醛溶液浸泡海产品以延长保质期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5_1#c6e5f869c?vaa=1&amp;vcp=1&amp;vis=1&amp;pid=200fac0d8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化学与生产、生活密切相关，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6_1#c6e5f869c.bracket?vaa=1&amp;vcp=1&amp;vis=1&amp;pid=200fac0d8&amp;color=0,0,0&amp;mp=1&amp;vpa=77&amp;vtp=1&amp;vaab=1"/>
          <p:cNvSpPr/>
          <p:nvPr/>
        </p:nvSpPr>
        <p:spPr>
          <a:xfrm>
            <a:off x="85508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5_2#c6e5f869c.choices?vaa=1&amp;vcp=1&amp;vis=1&amp;pid=200fac0d8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A.烧碱常用于治疗胃酸过多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.可以用食盐腌制鱼和肉等，以延长保存时间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.食用蔬菜和水果等可以补充人体所需维生素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.用新能源汽车代替燃油汽车，以减少对空气的污染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37_1#c6e4ae3a3?vaa=1&amp;vcp=1&amp;vis=1&amp;pid=200fac0d8&amp;color=0,0,0&amp;vtp=1&amp;vaab=1&amp;bt=1&amp;bbb=1&amp;hb=1"/>
              <p:cNvSpPr/>
              <p:nvPr/>
            </p:nvSpPr>
            <p:spPr>
              <a:xfrm>
                <a:off x="539496" y="153339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（2024·甘肃兰州·中考）虎门销烟是中国禁毒史上的壮举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。吗啡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17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19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是鸦片中最主要的生物碱，吸食容易成瘾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，对人体和社会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造成极大危害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。据记载：把烟土倒入盐水池浸泡，再投入生石灰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灰遇水即沸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，烟土湮灭。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37_1#c6e4ae3a3?vaa=1&amp;vcp=1&amp;vis=1&amp;pid=200fac0d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339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111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38_1#c6e4ae3a3.bracket?vaa=1&amp;vcp=1&amp;vis=1&amp;pid=200fac0d8&amp;color=0,0,0&amp;vpa=78&amp;vtp=1&amp;vaab=1"/>
          <p:cNvSpPr/>
          <p:nvPr/>
        </p:nvSpPr>
        <p:spPr>
          <a:xfrm>
            <a:off x="7928514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7_2#c6e4ae3a3.choices?vaa=1&amp;vcp=1&amp;vis=1&amp;pid=200fac0d8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.吗啡是有机物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.氧化钙俗称生石灰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.“生石灰遇水便沸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”是吸收热量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.人人应该拒绝毒品、远离毒品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a14fa22?vcp=1&amp;pid=7b8de4ab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9_1#36da2d85d?sp=1&amp;vaa=1&amp;vcp=1&amp;vis=1&amp;pid=78a14fa2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（2024·山东青岛·中考）图1是某品牌维生素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C泡腾片说明书的部分信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。已知柠檬酸具有酸的通性，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1" name="QC_6_BD.139_2#36da2d85d?colgroup=30&amp;vaa=1&amp;vcp=1&amp;vis=1&amp;pid=78a14fa2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04561"/>
              <a:ext cx="11100816" cy="2268792"/>
            </p:xfrm>
            <a:graphic>
              <a:graphicData uri="http://schemas.openxmlformats.org/drawingml/2006/table">
                <a:tbl>
                  <a:tblPr/>
                  <a:tblGrid>
                    <a:gridCol w="11100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268792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［成分］维生素C（抗坏血酸）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柠檬酸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含量］每片含维生素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100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规格］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片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服用方法］用冷水或温开水溶解后饮用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1" name="QC_6_BD.139_2#36da2d85d?colgroup=30&amp;vaa=1&amp;vcp=1&amp;vis=1&amp;pid=78a14fa2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04561"/>
              <a:ext cx="11100816" cy="2268792"/>
            </p:xfrm>
            <a:graphic>
              <a:graphicData uri="http://schemas.openxmlformats.org/drawingml/2006/table">
                <a:tbl>
                  <a:tblPr/>
                  <a:tblGrid>
                    <a:gridCol w="11100816"/>
                  </a:tblGrid>
                  <a:tr h="22688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41_1#36da2d85d.choices?vaa=1&amp;vcp=1&amp;vis=1&amp;pid=78a14fa22&amp;color=0,0,0&amp;mp=1&amp;vtp=1&amp;vaab=1&amp;bt=1&amp;bbb=1"/>
              <p:cNvSpPr/>
              <p:nvPr/>
            </p:nvSpPr>
            <p:spPr>
              <a:xfrm>
                <a:off x="539496" y="21663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A.该泡腾片可以预防坏血病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.该泡腾片溶于水产生二氧化碳气体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.该泡腾片中维生素C的质量分数为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.用热水溶解该泡腾片可能导致效用降低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41_1#36da2d85d.choices?vaa=1&amp;vcp=1&amp;vis=1&amp;pid=78a14fa22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633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40_1#36da2d85d.bracket?vaa=1&amp;vcp=1&amp;vis=1&amp;pid=78a14fa22&amp;color=0,0,0&amp;vpa=79&amp;vtp=1&amp;vaab=1&amp;answeroption=C"/>
          <p:cNvSpPr txBox="1"/>
          <p:nvPr/>
        </p:nvSpPr>
        <p:spPr>
          <a:xfrm>
            <a:off x="412496" y="3527774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2_1#001fc59c8?vaa=1&amp;vcp=1&amp;vis=1&amp;pid=78a14fa22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（2024·江苏宿迁·中考）端午时节，粽叶飘香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。包粽子的主要食材有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糯米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、瘦肉、植物油等。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43_1#aa4b5734e?vaa=1&amp;vcp=1&amp;vis=1&amp;pid=001fc59c8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（1）从营养角度考虑，除水、食盐等无机物外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，上述食材未涉及的营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养物质是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（2）食盐的主要成分是氯化钠，氯化钠溶于水后以离子的形式分散在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水中，其中带正电荷的离子是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（填离子符号）。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aa4b5734e.blank?vaa=1&amp;vcp=1&amp;vis=1&amp;pid=001fc59c8&amp;color=0,0,0&amp;vpa=80&amp;vtp=1&amp;vaab=1&amp;bbb=1"/>
          <p:cNvSpPr/>
          <p:nvPr/>
        </p:nvSpPr>
        <p:spPr>
          <a:xfrm>
            <a:off x="1972214" y="344125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维生素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46_1#aa4b5734e.blank?vaa=1&amp;vcp=1&amp;vis=1&amp;pid=001fc59c8&amp;color=0,0,0&amp;vpa=81&amp;vtp=1&amp;vaab=1&amp;bbb=1"/>
              <p:cNvSpPr/>
              <p:nvPr/>
            </p:nvSpPr>
            <p:spPr>
              <a:xfrm>
                <a:off x="5211509" y="4848288"/>
                <a:ext cx="79895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46_1#aa4b5734e.blank?vaa=1&amp;vcp=1&amp;vis=1&amp;pid=001fc59c8&amp;color=0,0,0&amp;vpa=8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509" y="4848288"/>
                <a:ext cx="798957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16" r="24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7_1#2838b2a88?vaa=1&amp;vcp=1&amp;vis=1&amp;pid=001fc59c8&amp;color=0,0,0&amp;mp=1&amp;vtp=1&amp;vaab=1&amp;bt=1&amp;bbb=1&amp;hb=1"/>
          <p:cNvSpPr/>
          <p:nvPr/>
        </p:nvSpPr>
        <p:spPr>
          <a:xfrm>
            <a:off x="539496" y="14122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（3）若煮粽子用的燃料是天然气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，则天然气的主要成分完全燃烧的化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学方程式是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2838b2a88.blank?vaa=1&amp;vcp=1&amp;vis=1&amp;pid=001fc59c8&amp;color=0,0,0&amp;mp=1&amp;vpa=82&amp;vtp=1&amp;vaab=1&amp;bbb=1&amp;rh=46.44"/>
              <p:cNvSpPr/>
              <p:nvPr/>
            </p:nvSpPr>
            <p:spPr>
              <a:xfrm>
                <a:off x="2392108" y="1996599"/>
                <a:ext cx="4296029" cy="5897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2838b2a88.blank?vaa=1&amp;vcp=1&amp;vis=1&amp;pid=001fc59c8&amp;color=0,0,0&amp;mp=1&amp;vpa=82&amp;vtp=1&amp;vaab=1&amp;bbb=1&amp;rh=46.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2108" y="1996599"/>
                <a:ext cx="4296029" cy="589788"/>
              </a:xfrm>
              <a:prstGeom prst="rect">
                <a:avLst/>
              </a:prstGeom>
              <a:blipFill rotWithShape="1">
                <a:blip r:embed="rId3"/>
                <a:stretch>
                  <a:fillRect l="-1" t="-22852" r="7" b="-1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49_1#67c2d0fe5?vaa=1&amp;vcp=1&amp;vis=1&amp;pid=001fc59c8&amp;color=0,0,0&amp;vtp=1&amp;vaab=1&amp;bbb=1&amp;hb=1"/>
              <p:cNvSpPr/>
              <p:nvPr/>
            </p:nvSpPr>
            <p:spPr>
              <a:xfrm>
                <a:off x="539496" y="2695289"/>
                <a:ext cx="11109960" cy="2750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二氧化碳与水参与光合作用合成葡萄糖：</a:t>
                </a:r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光照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叶绿体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，其能量转化形式是太阳能转化为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。此外，二氧化碳还能与水反应生成碳酸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，同样是二氧化碳和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，两种反应产物却不相同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49_1#67c2d0fe5?vaa=1&amp;vcp=1&amp;vis=1&amp;pid=001fc59c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95289"/>
                <a:ext cx="11109960" cy="2750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3" r="-111" b="-2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50_1#67c2d0fe5.blank?vaa=1&amp;vcp=1&amp;vis=1&amp;pid=001fc59c8&amp;color=0,0,0&amp;vpa=83&amp;vtp=1&amp;vaab=1&amp;bbb=1"/>
          <p:cNvSpPr/>
          <p:nvPr/>
        </p:nvSpPr>
        <p:spPr>
          <a:xfrm>
            <a:off x="549815" y="42142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151_1#67c2d0fe5.blank?vaa=1&amp;vcp=1&amp;vis=1&amp;pid=001fc59c8&amp;color=0,0,0&amp;vpa=84&amp;vtp=1&amp;vaab=1&amp;bbb=1"/>
          <p:cNvSpPr/>
          <p:nvPr/>
        </p:nvSpPr>
        <p:spPr>
          <a:xfrm>
            <a:off x="6950614" y="484095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反应条件不同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5c81381.fixed?vcp=1&amp;pid=bec91b60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化学物质与健康</a:t>
            </a:r>
            <a:endParaRPr lang="en-US" altLang="zh-CN" sz="4000" dirty="0"/>
          </a:p>
        </p:txBody>
      </p:sp>
      <p:sp>
        <p:nvSpPr>
          <p:cNvPr id="3" name="C_4_BD#255c81381.fixed?vcp=1&amp;pid=bec91b60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2_1#7ca2e4f94?vaa=1&amp;vcp=1&amp;vis=1&amp;pid=78a14fa22&amp;color=0,0,0&amp;vtp=1&amp;vaab=1&amp;bt=1&amp;bbb=1&amp;hb=1"/>
          <p:cNvSpPr/>
          <p:nvPr/>
        </p:nvSpPr>
        <p:spPr>
          <a:xfrm>
            <a:off x="539496" y="18976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（2024·山东青岛·中考）劳动节期间，“筑梦”小组进行了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“豆腐中的化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”主题研学活动。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53_1#3d5619179?vaa=1&amp;vcp=1&amp;vis=1&amp;pid=7ca2e4f94&amp;color=0,0,0&amp;vtp=1&amp;vaab=1&amp;bbb=1&amp;hb=1"/>
              <p:cNvSpPr/>
              <p:nvPr/>
            </p:nvSpPr>
            <p:spPr>
              <a:xfrm>
                <a:off x="539496" y="310753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（1）制豆腐：小组同学通过“选豆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磨浆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制成型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”过程，制得豆腐。“磨浆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填“物理变化”或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”），“过筛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”与实验室中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操作的原理相似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53_1#3d5619179?vaa=1&amp;vcp=1&amp;vis=1&amp;pid=7ca2e4f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753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54_1#3d5619179.blank?vaa=1&amp;vcp=1&amp;vis=1&amp;pid=7ca2e4f94&amp;color=0,0,0&amp;vpa=85&amp;vtp=1&amp;vaab=1&amp;bbb=1"/>
          <p:cNvSpPr/>
          <p:nvPr/>
        </p:nvSpPr>
        <p:spPr>
          <a:xfrm>
            <a:off x="6355303" y="372475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物理变化</a:t>
            </a:r>
            <a:endParaRPr lang="en-US" altLang="zh-CN" sz="2800" dirty="0"/>
          </a:p>
        </p:txBody>
      </p:sp>
      <p:sp>
        <p:nvSpPr>
          <p:cNvPr id="5" name="QB_7_AN.155_1#3d5619179.blank?vaa=1&amp;vcp=1&amp;vis=1&amp;pid=7ca2e4f94&amp;color=0,0,0&amp;vpa=86&amp;vtp=1&amp;vaab=1&amp;bbb=1"/>
          <p:cNvSpPr/>
          <p:nvPr/>
        </p:nvSpPr>
        <p:spPr>
          <a:xfrm>
            <a:off x="5288502" y="43514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56_1#0d20d2e51?iti=4&amp;htil=3&amp;vaa=1&amp;vcp=1&amp;vis=1&amp;pid=7ca2e4f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0357" y="1362424"/>
            <a:ext cx="3447288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56_2#0d20d2e51?iti=4&amp;htil=3&amp;vaa=1&amp;vcp=1&amp;vis=1&amp;pid=7ca2e4f94&amp;color=0,0,0&amp;vtp=1&amp;vaab=1&amp;bbb=1"/>
          <p:cNvSpPr/>
          <p:nvPr/>
        </p:nvSpPr>
        <p:spPr>
          <a:xfrm>
            <a:off x="9566820" y="41320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4" name="QB_7_BD.156_3#0d20d2e51?htil=3&amp;sp=1&amp;vaa=1&amp;vcp=1&amp;vis=1&amp;pid=7ca2e4f94&amp;color=0,0,0&amp;vtp=1&amp;vaab=1&amp;bt=1&amp;bbb=1&amp;hb=1"/>
          <p:cNvSpPr/>
          <p:nvPr/>
        </p:nvSpPr>
        <p:spPr>
          <a:xfrm>
            <a:off x="539496" y="1225264"/>
            <a:ext cx="753465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（2）识豆腐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：豆腐中的主要有机营养物质是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豆腐能补钙，这里的“钙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”指的是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豆腐中的大豆异黄酮具有抗氧化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、保护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心血管等作用，点浆时石膏和盐卤两种凝固剂对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大豆异黄酮含量的影响如图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，若要使豆腐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中大豆异黄酮含量更高，则应选择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作凝固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57_1#0d20d2e51.blank?vaa=1&amp;vcp=1&amp;vis=1&amp;pid=7ca2e4f94&amp;color=0,0,0&amp;vpa=87&amp;vtp=1&amp;vaab=1&amp;bbb=1"/>
          <p:cNvSpPr/>
          <p:nvPr/>
        </p:nvSpPr>
        <p:spPr>
          <a:xfrm>
            <a:off x="549815" y="184248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6" name="QB_7_AN.158_1#0d20d2e51.blank?vaa=1&amp;vcp=1&amp;vis=1&amp;pid=7ca2e4f94&amp;color=0,0,0&amp;vpa=88&amp;vtp=1&amp;vaab=1&amp;bbb=1"/>
          <p:cNvSpPr/>
          <p:nvPr/>
        </p:nvSpPr>
        <p:spPr>
          <a:xfrm>
            <a:off x="549815" y="24901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</a:t>
            </a:r>
            <a:endParaRPr lang="en-US" altLang="zh-CN" sz="2800" dirty="0"/>
          </a:p>
        </p:txBody>
      </p:sp>
      <p:sp>
        <p:nvSpPr>
          <p:cNvPr id="7" name="QB_7_AN.159_1#0d20d2e51.blank?vaa=1&amp;vcp=1&amp;vis=1&amp;pid=7ca2e4f94&amp;color=0,0,0&amp;vpa=89&amp;vtp=1&amp;vaab=1&amp;bbb=1"/>
          <p:cNvSpPr/>
          <p:nvPr/>
        </p:nvSpPr>
        <p:spPr>
          <a:xfrm>
            <a:off x="5883815" y="44332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0_1#649b0f422?vaa=1&amp;vcp=1&amp;vis=1&amp;pid=7ca2e4f94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3）品豆腐：小组同学用自制豆腐做了豆腐包子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、油炸豆腐和豆腐炖鱼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三道美食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。从营养均衡的角度分析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，还应搭配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填序号）一起食用。</a:t>
            </a:r>
            <a:endParaRPr lang="en-US" altLang="zh-CN" sz="2800" spc="-50" dirty="0"/>
          </a:p>
        </p:txBody>
      </p:sp>
      <p:sp>
        <p:nvSpPr>
          <p:cNvPr id="3" name="QC_7_AN.161_1#649b0f422.blank?vaa=1&amp;vcp=1&amp;vis=1&amp;pid=7ca2e4f94&amp;color=0,0,0&amp;vpa=90&amp;vtp=1&amp;vaab=1"/>
          <p:cNvSpPr/>
          <p:nvPr/>
        </p:nvSpPr>
        <p:spPr>
          <a:xfrm>
            <a:off x="7499889" y="3101308"/>
            <a:ext cx="503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spc="-50" dirty="0"/>
          </a:p>
        </p:txBody>
      </p:sp>
      <p:sp>
        <p:nvSpPr>
          <p:cNvPr id="4" name="QC_7_BD.160_2#649b0f422.choices?vaa=1&amp;vcp=1&amp;vis=1&amp;pid=7ca2e4f94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914775" algn="l"/>
                <a:tab pos="77914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.凉拌黄瓜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B.红烧牛肉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.蛋炒饭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5a5f5b7?vcp=1&amp;pid=7b8de4ab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6_BD.162_1#ffd70ae5d?vaa=1&amp;vcp=1&amp;vis=1&amp;pid=2f5a5f5b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（2024·江苏常州·中考）近年来，全球低糖食品的总体消费量持续增长。</a:t>
            </a:r>
            <a:endParaRPr lang="en-US" altLang="zh-CN" sz="2800" spc="-100" dirty="0">
              <a:solidFill>
                <a:srgbClr val="000000"/>
              </a:solidFill>
            </a:endParaRPr>
          </a:p>
        </p:txBody>
      </p:sp>
      <p:sp>
        <p:nvSpPr>
          <p:cNvPr id="4" name="QB_7_BD.163_1#dd98311bd?vaa=1&amp;vcp=1&amp;vis=1&amp;pid=ffd70ae5d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Ⅰ.糖类的作用。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人每天要摄入一定量的糖类以维持血液中一定浓度的葡萄糖，否则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易造成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出现乏力、休克等症状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；葡萄糖在体内发生缓慢氧化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64_1#dd98311bd.blank?vaa=1&amp;vcp=1&amp;vis=1&amp;pid=ffd70ae5d&amp;color=0,0,0&amp;vpa=91&amp;vtp=1&amp;vaab=1&amp;bbb=1"/>
          <p:cNvSpPr/>
          <p:nvPr/>
        </p:nvSpPr>
        <p:spPr>
          <a:xfrm>
            <a:off x="1616614" y="317294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低血糖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65_1#dd98311bd.blank?vaa=1&amp;vcp=1&amp;vis=1&amp;pid=ffd70ae5d&amp;color=0,0,0&amp;vpa=92&amp;vtp=1&amp;vaab=1&amp;bbb=1&amp;rh=46.44"/>
              <p:cNvSpPr/>
              <p:nvPr/>
            </p:nvSpPr>
            <p:spPr>
              <a:xfrm>
                <a:off x="3039808" y="3796455"/>
                <a:ext cx="4961827" cy="5897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酶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65_1#dd98311bd.blank?vaa=1&amp;vcp=1&amp;vis=1&amp;pid=ffd70ae5d&amp;color=0,0,0&amp;vpa=92&amp;vtp=1&amp;vaab=1&amp;bbb=1&amp;rh=46.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808" y="3796455"/>
                <a:ext cx="4961827" cy="589788"/>
              </a:xfrm>
              <a:prstGeom prst="rect">
                <a:avLst/>
              </a:prstGeom>
              <a:blipFill rotWithShape="1">
                <a:blip r:embed="rId3"/>
                <a:stretch>
                  <a:fillRect l="-1" t="-22467" b="-1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6_1#6a14955e4?vaa=1&amp;vcp=1&amp;vis=1&amp;pid=ffd70ae5d&amp;color=0,0,0&amp;vtp=1&amp;vaab=1&amp;bt=1&amp;bbb=1&amp;hb=1"/>
          <p:cNvSpPr/>
          <p:nvPr/>
        </p:nvSpPr>
        <p:spPr>
          <a:xfrm>
            <a:off x="539496" y="72945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Ⅱ.代糖的生产。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代糖是一类替代蔗糖等天然糖的非营养性甜味剂，木糖醇是一种常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见的代糖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。木聚糖是生产木糖醇的原料，具有可燃性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。科研人员研究用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玉米芯膨化后辅助酶解法制备木聚糖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，两组实验情况如下表。</a:t>
            </a:r>
            <a:endParaRPr lang="en-US" altLang="zh-CN" sz="2800" dirty="0"/>
          </a:p>
        </p:txBody>
      </p:sp>
      <p:graphicFrame>
        <p:nvGraphicFramePr>
          <p:cNvPr id="3" name="QO_7_BD.166_2#6a14955e4?colgroup=3,8,16&amp;vaa=1&amp;vcp=1&amp;vis=1&amp;pid=ffd70ae5d&amp;color=0,0,0&amp;vtp=1&amp;vaab=1&amp;bt=1&amp;bbb=1&amp;hb=1"/>
          <p:cNvGraphicFramePr>
            <a:graphicFrameLocks noGrp="1"/>
          </p:cNvGraphicFramePr>
          <p:nvPr/>
        </p:nvGraphicFramePr>
        <p:xfrm>
          <a:off x="539496" y="3354800"/>
          <a:ext cx="11073384" cy="2761044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2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实验数据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膨化机内无水情况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在不同压强下进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行实验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700"/>
                        </a:lnSpc>
                      </a:pPr>
                      <a:r>
                        <a:rPr lang="en-US" altLang="zh-CN" sz="98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O_7_BD.166_3#6a14955e4.table_image?tii=1&amp;vaa=1&amp;vcp=1&amp;vis=1&amp;pid=ffd70ae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9461" y="4012978"/>
            <a:ext cx="2734056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QO_7_BD.166_4#6a14955e4?colgroup=3,8,16&amp;vaa=1&amp;vcp=1&amp;vis=1&amp;pid=ffd70ae5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222468"/>
              <a:ext cx="11073384" cy="3117660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55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272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实验数据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5781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膨化机内添加不同比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例的水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1.4 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压强下进行实验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800"/>
                            </a:lnSpc>
                          </a:pPr>
                          <a:r>
                            <a:rPr lang="en-US" altLang="zh-CN" sz="116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QO_7_BD.166_4#6a14955e4?colgroup=3,8,16&amp;vaa=1&amp;vcp=1&amp;vis=1&amp;pid=ffd70ae5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222468"/>
              <a:ext cx="11073384" cy="3117660"/>
            </p:xfrm>
            <a:graphic>
              <a:graphicData uri="http://schemas.openxmlformats.org/drawingml/2006/table">
                <a:tbl>
                  <a:tblPr/>
                  <a:tblGrid>
                    <a:gridCol w="1444752"/>
                    <a:gridCol w="3355848"/>
                    <a:gridCol w="627278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实验数据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6416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800"/>
                            </a:lnSpc>
                          </a:pPr>
                          <a:r>
                            <a:rPr lang="en-US" altLang="zh-CN" sz="116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7_BD.166_5#6a14955e4.table_image?tii=2&amp;vaa=1&amp;vcp=1&amp;vis=1&amp;pid=ffd70ae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3740" y="2880646"/>
            <a:ext cx="28254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O_7_BD.166_4#6a14955e4?colgroup=3,8,16&amp;vaa=1&amp;vcp=1&amp;vis=1&amp;pid=ffd70ae5d&amp;color=0,0,0&amp;vtp=1&amp;vaab=1&amp;bt=1&amp;bbb=1"/>
          <p:cNvSpPr txBox="1"/>
          <p:nvPr/>
        </p:nvSpPr>
        <p:spPr>
          <a:xfrm>
            <a:off x="10894735" y="1514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7_1#47f599ceb?vaa=1&amp;vcp=1&amp;vis=1&amp;pid=6a14955e4&amp;color=0,0,0&amp;mp=1&amp;vtp=1&amp;vaab=1&amp;bt=1&amp;bbb=1&amp;hb=1"/>
          <p:cNvSpPr/>
          <p:nvPr/>
        </p:nvSpPr>
        <p:spPr>
          <a:xfrm>
            <a:off x="539496" y="19207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②组实验数据得出的结论是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47f599ceb.blank?vaa=1&amp;vcp=1&amp;vis=1&amp;pid=6a14955e4&amp;color=0,0,0&amp;mp=1&amp;vpa=93&amp;vtp=1&amp;vaab=1&amp;bbb=1&amp;hb=1"/>
              <p:cNvSpPr/>
              <p:nvPr/>
            </p:nvSpPr>
            <p:spPr>
              <a:xfrm>
                <a:off x="539496" y="1882616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，添加水量为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时，木聚糖制得率最高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AN.1_1#47f599ceb.blank?vaa=1&amp;vcp=1&amp;vis=1&amp;pid=6a14955e4&amp;color=0,0,0&amp;mp=1&amp;vpa=9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2616"/>
                <a:ext cx="11109960" cy="1220407"/>
              </a:xfrm>
              <a:prstGeom prst="rect">
                <a:avLst/>
              </a:prstGeom>
              <a:blipFill rotWithShape="1">
                <a:blip r:embed="rId3"/>
                <a:stretch>
                  <a:fillRect l="-3" t="-39" r="3" b="-6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69_1#d3a976c42?vaa=1&amp;vcp=1&amp;vis=1&amp;pid=6a14955e4&amp;color=0,0,0&amp;vtp=1&amp;vaab=1&amp;bbb=1&amp;hb=1"/>
              <p:cNvSpPr/>
              <p:nvPr/>
            </p:nvSpPr>
            <p:spPr>
              <a:xfrm>
                <a:off x="539496" y="312251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（2）比较两组实验数据，推测进行①组实验时，压强提高至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木聚糖制得率下降的可能原因为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：膨化机内物料的温度过高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，打开膨化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机接触空气，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69_1#d3a976c42?vaa=1&amp;vcp=1&amp;vis=1&amp;pid=6a14955e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251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-11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70_1#d3a976c42.blank?vaa=1&amp;vcp=1&amp;vis=1&amp;pid=6a14955e4&amp;color=0,0,0&amp;vpa=94&amp;vtp=1&amp;vaab=1&amp;bbb=1"/>
          <p:cNvSpPr/>
          <p:nvPr/>
        </p:nvSpPr>
        <p:spPr>
          <a:xfrm>
            <a:off x="2683414" y="4366482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木聚糖燃烧生成二氧化碳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1_1#0eb36363a?iti=5&amp;htil=4&amp;vaa=1&amp;vcp=1&amp;vis=1&amp;pid=ffd70ae5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6957" y="1558131"/>
            <a:ext cx="527608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1_2#0eb36363a?iti=5&amp;htil=4&amp;vaa=1&amp;vcp=1&amp;vis=1&amp;pid=ffd70ae5d&amp;color=0,0,0&amp;vtp=1&amp;vaab=1&amp;bbb=1"/>
          <p:cNvSpPr/>
          <p:nvPr/>
        </p:nvSpPr>
        <p:spPr>
          <a:xfrm>
            <a:off x="8677820" y="404428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71_3#0eb36363a?htil=4&amp;vaa=1&amp;vcp=1&amp;vis=1&amp;pid=ffd70ae5d&amp;color=0,0,0&amp;vtp=1&amp;vaab=1&amp;bt=1&amp;bbb=1&amp;hb=1&amp;hs=1"/>
              <p:cNvSpPr/>
              <p:nvPr/>
            </p:nvSpPr>
            <p:spPr>
              <a:xfrm>
                <a:off x="539496" y="1539843"/>
                <a:ext cx="57058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Ⅲ.代糖的研究。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已知木糖醇中含有碳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、氧三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种元素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。兴趣小组的同学取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糖醇利用图3所示装置测定木糖醇分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子中原子个数比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，测得装置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B增重了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71_3#0eb36363a?htil=4&amp;vaa=1&amp;vcp=1&amp;vis=1&amp;pid=ffd70ae5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9843"/>
                <a:ext cx="57058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9" r="-1445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171_3#0eb36363a?htil=4&amp;vaa=1&amp;vcp=1&amp;vis=1&amp;pid=ffd70ae5d&amp;color=0,0,0&amp;vtp=1&amp;vaab=1&amp;bt=1&amp;bbb=1&amp;hb=1&amp;hs=1"/>
              <p:cNvSpPr/>
              <p:nvPr/>
            </p:nvSpPr>
            <p:spPr>
              <a:xfrm>
                <a:off x="539995" y="473846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1.08 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，装置C增重了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2.2 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实验前已排尽装置内空气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，使用试剂均足量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5" name="QO_7_BD.171_3#0eb36363a?htil=4&amp;vaa=1&amp;vcp=1&amp;vis=1&amp;pid=ffd70ae5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38465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-2648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2_1#022c6fd0e?vaa=1&amp;vcp=1&amp;vis=1&amp;pid=0eb36363a&amp;color=0,0,0&amp;vtp=1&amp;vaab=1&amp;bt=1&amp;bbb=1"/>
          <p:cNvSpPr/>
          <p:nvPr/>
        </p:nvSpPr>
        <p:spPr>
          <a:xfrm>
            <a:off x="539496" y="1245457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）实验中观察到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现象后停止加热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_1#022c6fd0e.blank?vaa=1&amp;vcp=1&amp;vis=1&amp;pid=0eb36363a&amp;color=0,0,0&amp;vpa=95&amp;vtp=1&amp;vaab=1&amp;bbb=1"/>
          <p:cNvSpPr/>
          <p:nvPr/>
        </p:nvSpPr>
        <p:spPr>
          <a:xfrm>
            <a:off x="3572415" y="1194022"/>
            <a:ext cx="5237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木糖醇消失，氧化铜仍然为黑色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7_BD.172_2#022c6fd0e?iti=6&amp;vaa=1&amp;vcp=1&amp;vis=1&amp;pid=0eb3636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0712" y="1931638"/>
            <a:ext cx="537667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2_3#022c6fd0e?iti=6&amp;vaa=1&amp;vcp=1&amp;vis=1&amp;pid=0eb36363a&amp;color=0,0,0&amp;vtp=1&amp;vaab=1&amp;bbb=1"/>
          <p:cNvSpPr/>
          <p:nvPr/>
        </p:nvSpPr>
        <p:spPr>
          <a:xfrm>
            <a:off x="5791867" y="442693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BD.174_1#e00215226?vaa=1&amp;vcp=1&amp;vis=1&amp;pid=0eb36363a&amp;color=0,0,0&amp;vtp=1&amp;vaab=1&amp;bbb=1"/>
          <p:cNvSpPr/>
          <p:nvPr/>
        </p:nvSpPr>
        <p:spPr>
          <a:xfrm>
            <a:off x="539496" y="50703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（2）木糖醇分子中碳、氢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、氧原子个数比为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75_1#e00215226.blank?vaa=1&amp;vcp=1&amp;vis=1&amp;pid=0eb36363a&amp;color=0,0,0&amp;vpa=96&amp;vtp=1&amp;vaab=1&amp;bbb=1"/>
              <p:cNvSpPr/>
              <p:nvPr/>
            </p:nvSpPr>
            <p:spPr>
              <a:xfrm>
                <a:off x="7548308" y="5148611"/>
                <a:ext cx="127419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5∶12∶5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75_1#e00215226.blank?vaa=1&amp;vcp=1&amp;vis=1&amp;pid=0eb36363a&amp;color=0,0,0&amp;vpa=9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8308" y="5148611"/>
                <a:ext cx="1274191" cy="402844"/>
              </a:xfrm>
              <a:prstGeom prst="rect">
                <a:avLst/>
              </a:prstGeom>
              <a:blipFill>
                <a:blip r:embed="rId4"/>
                <a:stretch>
                  <a:fillRect l="-2871" r="-3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6_1#cb191b142?vaa=1&amp;vcp=1&amp;vis=1&amp;pid=0eb36363a&amp;color=0,0,0&amp;vtp=1&amp;vaab=1&amp;bt=1&amp;bbb=1&amp;hb=1"/>
          <p:cNvSpPr/>
          <p:nvPr/>
        </p:nvSpPr>
        <p:spPr>
          <a:xfrm>
            <a:off x="539496" y="11025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（3）若装置A中缺少氧化铜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，则将导致测得的木糖醇中氧元素含量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选填“偏大”“偏小”或“不变”）。</a:t>
            </a:r>
            <a:endParaRPr lang="en-US" altLang="zh-CN" sz="2800" dirty="0"/>
          </a:p>
        </p:txBody>
      </p:sp>
      <p:sp>
        <p:nvSpPr>
          <p:cNvPr id="3" name="QB_8_AN.177_1#cb191b142.blank?vaa=1&amp;vcp=1&amp;vis=1&amp;pid=0eb36363a&amp;color=0,0,0&amp;vpa=97&amp;vtp=1&amp;vaab=1&amp;bbb=1"/>
          <p:cNvSpPr/>
          <p:nvPr/>
        </p:nvSpPr>
        <p:spPr>
          <a:xfrm>
            <a:off x="549815" y="169884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/>
          </a:p>
        </p:txBody>
      </p:sp>
      <p:pic>
        <p:nvPicPr>
          <p:cNvPr id="4" name="QO_7_BD.176_2#cb191b142?iti=7&amp;vaa=1&amp;vcp=1&amp;vis=1&amp;pid=0eb3636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2431383"/>
            <a:ext cx="596188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6_3#cb191b142?iti=7&amp;vaa=1&amp;vcp=1&amp;vis=1&amp;pid=0eb36363a&amp;color=0,0,0&amp;vtp=1&amp;vaab=1&amp;bbb=1"/>
          <p:cNvSpPr/>
          <p:nvPr/>
        </p:nvSpPr>
        <p:spPr>
          <a:xfrm>
            <a:off x="5791867" y="51827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bf5640412?vaa=1&amp;vcp=1&amp;vis=1&amp;pid=255c81381&amp;color=0,0,0&amp;vtp=1&amp;vaab=1&amp;bt=1&amp;bbb=1"/>
          <p:cNvSpPr/>
          <p:nvPr/>
        </p:nvSpPr>
        <p:spPr>
          <a:xfrm>
            <a:off x="539496" y="28288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人类重要的营养物质。</a:t>
            </a:r>
            <a:endParaRPr lang="en-US" altLang="zh-CN" sz="2800" dirty="0"/>
          </a:p>
        </p:txBody>
      </p:sp>
      <p:sp>
        <p:nvSpPr>
          <p:cNvPr id="3" name="QB_6_BD.2_1#46ea84d24?vaa=1&amp;vcp=1&amp;vis=1&amp;pid=bf5640412&amp;color=0,0,0&amp;vtp=1&amp;vaab=1&amp;bbb=1"/>
          <p:cNvSpPr/>
          <p:nvPr/>
        </p:nvSpPr>
        <p:spPr>
          <a:xfrm>
            <a:off x="539496" y="3448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六大营养物质：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无机盐和水。</a:t>
            </a:r>
            <a:endParaRPr lang="en-US" altLang="zh-CN" sz="2800" spc="-100" dirty="0"/>
          </a:p>
        </p:txBody>
      </p:sp>
      <p:sp>
        <p:nvSpPr>
          <p:cNvPr id="4" name="QB_6_AN.3_1#46ea84d24.blank?vaa=1&amp;vcp=1&amp;vis=1&amp;pid=bf5640412&amp;color=0,0,0&amp;vpa=1&amp;vtp=1&amp;vaab=1&amp;bbb=1"/>
          <p:cNvSpPr/>
          <p:nvPr/>
        </p:nvSpPr>
        <p:spPr>
          <a:xfrm>
            <a:off x="3794665" y="3397345"/>
            <a:ext cx="127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蛋白质</a:t>
            </a:r>
            <a:endParaRPr lang="en-US" altLang="zh-CN" sz="2800" spc="-100" dirty="0"/>
          </a:p>
        </p:txBody>
      </p:sp>
      <p:sp>
        <p:nvSpPr>
          <p:cNvPr id="5" name="QB_6_AN.4_1#46ea84d24.blank?vaa=1&amp;vcp=1&amp;vis=1&amp;pid=bf5640412&amp;color=0,0,0&amp;vpa=2&amp;vtp=1&amp;vaab=1&amp;bbb=1"/>
          <p:cNvSpPr/>
          <p:nvPr/>
        </p:nvSpPr>
        <p:spPr>
          <a:xfrm>
            <a:off x="5471065" y="3397345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糖类</a:t>
            </a:r>
            <a:endParaRPr lang="en-US" altLang="zh-CN" sz="2800" spc="-100" dirty="0"/>
          </a:p>
        </p:txBody>
      </p:sp>
      <p:sp>
        <p:nvSpPr>
          <p:cNvPr id="6" name="QB_6_AN.5_1#46ea84d24.blank?vaa=1&amp;vcp=1&amp;vis=1&amp;pid=bf5640412&amp;color=0,0,0&amp;vpa=3&amp;vtp=1&amp;vaab=1&amp;bbb=1"/>
          <p:cNvSpPr/>
          <p:nvPr/>
        </p:nvSpPr>
        <p:spPr>
          <a:xfrm>
            <a:off x="6804564" y="3397345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油脂</a:t>
            </a:r>
            <a:endParaRPr lang="en-US" altLang="zh-CN" sz="2800" spc="-100" dirty="0"/>
          </a:p>
        </p:txBody>
      </p:sp>
      <p:sp>
        <p:nvSpPr>
          <p:cNvPr id="7" name="QB_6_AN.6_1#46ea84d24.blank?vaa=1&amp;vcp=1&amp;vis=1&amp;pid=bf5640412&amp;color=0,0,0&amp;vpa=4&amp;vtp=1&amp;vaab=1&amp;bbb=1"/>
          <p:cNvSpPr/>
          <p:nvPr/>
        </p:nvSpPr>
        <p:spPr>
          <a:xfrm>
            <a:off x="8125364" y="3397345"/>
            <a:ext cx="127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维生素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#5e49e16d2?sp=1&amp;vaa=1&amp;vcp=1&amp;vis=1&amp;pid=bf5640412&amp;color=0,0,0&amp;mp=1&amp;vtp=1&amp;vaab=1&amp;bt=1&amp;bbb=1"/>
          <p:cNvSpPr/>
          <p:nvPr/>
        </p:nvSpPr>
        <p:spPr>
          <a:xfrm>
            <a:off x="539496" y="16964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（2）有机营养物质的生理功能及主要食物来源。</a:t>
            </a:r>
            <a:endParaRPr lang="en-US" altLang="zh-CN" sz="2800" dirty="0"/>
          </a:p>
        </p:txBody>
      </p:sp>
      <p:graphicFrame>
        <p:nvGraphicFramePr>
          <p:cNvPr id="8" name="QB_6_BD.7_2#5e49e16d2?colgroup=4,16,7&amp;vaa=1&amp;vcp=1&amp;vis=1&amp;pid=bf5640412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624123"/>
              </p:ext>
            </p:extLst>
          </p:nvPr>
        </p:nvGraphicFramePr>
        <p:xfrm>
          <a:off x="539496" y="2378011"/>
          <a:ext cx="11082528" cy="2770252"/>
        </p:xfrm>
        <a:graphic>
          <a:graphicData uri="http://schemas.openxmlformats.org/drawingml/2006/table">
            <a:tbl>
              <a:tblPr/>
              <a:tblGrid>
                <a:gridCol w="1929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0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生理功能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蛋白质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的基本物质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的主要原料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其中血红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蛋白是人体内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的传输者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酶是生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物体内反应的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和大豆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花生等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8_1#5e49e16d2.blank?vaa=1&amp;vcp=1&amp;vis=1&amp;pid=bf5640412&amp;color=0,0,0&amp;mp=1&amp;vpa=5&amp;vtp=1&amp;vaab=1&amp;bbb=1"/>
          <p:cNvSpPr/>
          <p:nvPr/>
        </p:nvSpPr>
        <p:spPr>
          <a:xfrm>
            <a:off x="3262399" y="29171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细胞</a:t>
            </a:r>
            <a:endParaRPr lang="en-US" altLang="zh-CN" sz="2800" dirty="0"/>
          </a:p>
        </p:txBody>
      </p:sp>
      <p:sp>
        <p:nvSpPr>
          <p:cNvPr id="5" name="QB_6_AN.9_1#5e49e16d2.blank?vaa=1&amp;vcp=1&amp;vis=1&amp;pid=bf5640412&amp;color=0,0,0&amp;mp=1&amp;vpa=6&amp;vtp=1&amp;vaab=1&amp;bbb=1"/>
          <p:cNvSpPr/>
          <p:nvPr/>
        </p:nvSpPr>
        <p:spPr>
          <a:xfrm>
            <a:off x="6450100" y="291719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机体生长</a:t>
            </a:r>
            <a:endParaRPr lang="en-US" altLang="zh-CN" sz="2800" dirty="0"/>
          </a:p>
        </p:txBody>
      </p:sp>
      <p:sp>
        <p:nvSpPr>
          <p:cNvPr id="6" name="QB_6_AN.10_1#5e49e16d2.blank?vaa=1&amp;vcp=1&amp;vis=1&amp;pid=bf5640412&amp;color=0,0,0&amp;mp=1&amp;vpa=7&amp;vtp=1&amp;vaab=1&amp;bbb=1"/>
          <p:cNvSpPr/>
          <p:nvPr/>
        </p:nvSpPr>
        <p:spPr>
          <a:xfrm>
            <a:off x="2551199" y="3475990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修补受损组织</a:t>
            </a:r>
            <a:endParaRPr lang="en-US" altLang="zh-CN" sz="2800" dirty="0"/>
          </a:p>
        </p:txBody>
      </p:sp>
      <p:sp>
        <p:nvSpPr>
          <p:cNvPr id="7" name="QB_6_AN.11_1#5e49e16d2.blank?vaa=1&amp;vcp=1&amp;vis=1&amp;pid=bf5640412&amp;color=0,0,0&amp;mp=1&amp;vpa=8&amp;vtp=1&amp;vaab=1&amp;bbb=1"/>
          <p:cNvSpPr/>
          <p:nvPr/>
        </p:nvSpPr>
        <p:spPr>
          <a:xfrm>
            <a:off x="4684799" y="40347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3" name="QB_6_AN.12_1#5e49e16d2.blank?vaa=1&amp;vcp=1&amp;vis=1&amp;pid=bf5640412&amp;color=0,0,0&amp;mp=1&amp;vpa=9&amp;vtp=1&amp;vaab=1&amp;bbb=1"/>
          <p:cNvSpPr/>
          <p:nvPr/>
        </p:nvSpPr>
        <p:spPr>
          <a:xfrm>
            <a:off x="4684799" y="457352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催化剂</a:t>
            </a:r>
            <a:endParaRPr lang="en-US" altLang="zh-CN" sz="2800" dirty="0"/>
          </a:p>
        </p:txBody>
      </p:sp>
      <p:sp>
        <p:nvSpPr>
          <p:cNvPr id="9" name="QB_6_AN.13_1#5e49e16d2.blank?vaa=1&amp;vcp=1&amp;vis=1&amp;pid=bf5640412&amp;color=0,0,0&amp;mp=1&amp;vpa=10&amp;vtp=1&amp;vaab=1&amp;bbb=1"/>
          <p:cNvSpPr/>
          <p:nvPr/>
        </p:nvSpPr>
        <p:spPr>
          <a:xfrm>
            <a:off x="8741686" y="31965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乳类</a:t>
            </a:r>
            <a:endParaRPr lang="en-US" altLang="zh-CN" sz="2800" dirty="0"/>
          </a:p>
        </p:txBody>
      </p:sp>
      <p:sp>
        <p:nvSpPr>
          <p:cNvPr id="10" name="QB_6_AN.14_1#5e49e16d2.blank?vaa=1&amp;vcp=1&amp;vis=1&amp;pid=bf5640412&amp;color=0,0,0&amp;mp=1&amp;vpa=11&amp;vtp=1&amp;vaab=1&amp;bbb=1"/>
          <p:cNvSpPr/>
          <p:nvPr/>
        </p:nvSpPr>
        <p:spPr>
          <a:xfrm>
            <a:off x="10032006" y="318192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蛋类</a:t>
            </a:r>
            <a:endParaRPr lang="en-US" altLang="zh-CN" sz="2800" dirty="0"/>
          </a:p>
        </p:txBody>
      </p:sp>
      <p:sp>
        <p:nvSpPr>
          <p:cNvPr id="11" name="QB_6_AN.15_1#5e49e16d2.blank?vaa=1&amp;vcp=1&amp;vis=1&amp;pid=bf5640412&amp;color=0,0,0&amp;mp=1&amp;vpa=12&amp;vtp=1&amp;vaab=1&amp;bbb=1"/>
          <p:cNvSpPr/>
          <p:nvPr/>
        </p:nvSpPr>
        <p:spPr>
          <a:xfrm>
            <a:off x="9226667" y="376878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肉类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3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16_1#5e49e16d2?colgroup=4,16,7&amp;vaa=1&amp;vcp=1&amp;vis=1&amp;pid=bf564041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475601"/>
              </p:ext>
            </p:extLst>
          </p:nvPr>
        </p:nvGraphicFramePr>
        <p:xfrm>
          <a:off x="539496" y="1306702"/>
          <a:ext cx="11082528" cy="4457956"/>
        </p:xfrm>
        <a:graphic>
          <a:graphicData uri="http://schemas.openxmlformats.org/drawingml/2006/table">
            <a:tbl>
              <a:tblPr/>
              <a:tblGrid>
                <a:gridCol w="1929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0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生理功能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糖类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为人体提供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马铃薯等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维持生命活动的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动植物油脂以及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乳制品等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维生素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调节新陈代谢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预防疾病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维生素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维持正常的视觉反应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缺乏会引起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缺乏维生素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会引起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QB_6_AN.25_1#5e49e16d2.blank?vaa=1&amp;vcp=1&amp;vis=1&amp;pid=bf5640412&amp;color=0,0,0&amp;mp=1&amp;vpa=21&amp;vtp=1&amp;vaab=1&amp;bbb=1&amp;hb=1"/>
          <p:cNvSpPr/>
          <p:nvPr/>
        </p:nvSpPr>
        <p:spPr>
          <a:xfrm>
            <a:off x="8633761" y="4922076"/>
            <a:ext cx="2835656" cy="50419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动物肝脏</a:t>
            </a:r>
            <a:endParaRPr lang="en-US" altLang="zh-CN" sz="2800" dirty="0"/>
          </a:p>
        </p:txBody>
      </p:sp>
      <p:sp>
        <p:nvSpPr>
          <p:cNvPr id="3" name="QB_6_AN.17_1#5e49e16d2.blank?vaa=1&amp;vcp=1&amp;vis=1&amp;pid=bf5640412&amp;color=0,0,0&amp;mp=1&amp;vpa=13&amp;vtp=1&amp;vaab=1&amp;bbb=1"/>
          <p:cNvSpPr/>
          <p:nvPr/>
        </p:nvSpPr>
        <p:spPr>
          <a:xfrm>
            <a:off x="5930042" y="21092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4" name="QB_6_AN.18_1#5e49e16d2.blank?vaa=1&amp;vcp=1&amp;vis=1&amp;pid=bf5640412&amp;color=0,0,0&amp;mp=1&amp;vpa=14&amp;vtp=1&amp;vaab=1"/>
          <p:cNvSpPr/>
          <p:nvPr/>
        </p:nvSpPr>
        <p:spPr>
          <a:xfrm>
            <a:off x="8906414" y="184994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</a:t>
            </a:r>
            <a:endParaRPr lang="en-US" altLang="zh-CN" sz="2800" dirty="0"/>
          </a:p>
        </p:txBody>
      </p:sp>
      <p:sp>
        <p:nvSpPr>
          <p:cNvPr id="5" name="QB_6_AN.19_1#5e49e16d2.blank?vaa=1&amp;vcp=1&amp;vis=1&amp;pid=bf5640412&amp;color=0,0,0&amp;mp=1&amp;vpa=15&amp;vtp=1&amp;vaab=1"/>
          <p:cNvSpPr/>
          <p:nvPr/>
        </p:nvSpPr>
        <p:spPr>
          <a:xfrm>
            <a:off x="9973214" y="184994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</a:t>
            </a:r>
            <a:endParaRPr lang="en-US" altLang="zh-CN" sz="2800" dirty="0"/>
          </a:p>
        </p:txBody>
      </p:sp>
      <p:sp>
        <p:nvSpPr>
          <p:cNvPr id="6" name="QB_6_AN.20_1#5e49e16d2.blank?vaa=1&amp;vcp=1&amp;vis=1&amp;pid=bf5640412&amp;color=0,0,0&amp;mp=1&amp;vpa=16&amp;vtp=1&amp;vaab=1&amp;bbb=1"/>
          <p:cNvSpPr/>
          <p:nvPr/>
        </p:nvSpPr>
        <p:spPr>
          <a:xfrm>
            <a:off x="5930042" y="323049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备用能源</a:t>
            </a:r>
            <a:endParaRPr lang="en-US" altLang="zh-CN" sz="2800" dirty="0"/>
          </a:p>
        </p:txBody>
      </p:sp>
      <p:sp>
        <p:nvSpPr>
          <p:cNvPr id="7" name="QB_6_AN.21_1#5e49e16d2.blank?vaa=1&amp;vcp=1&amp;vis=1&amp;pid=bf5640412&amp;color=0,0,0&amp;mp=1&amp;vpa=17&amp;vtp=1&amp;vaab=1&amp;bbb=1"/>
          <p:cNvSpPr/>
          <p:nvPr/>
        </p:nvSpPr>
        <p:spPr>
          <a:xfrm>
            <a:off x="2640099" y="517417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夜盲症</a:t>
            </a:r>
            <a:endParaRPr lang="en-US" altLang="zh-CN" sz="2800" dirty="0"/>
          </a:p>
        </p:txBody>
      </p:sp>
      <p:sp>
        <p:nvSpPr>
          <p:cNvPr id="8" name="QB_6_AN.22_1#5e49e16d2.blank?vaa=1&amp;vcp=1&amp;vis=1&amp;pid=bf5640412&amp;color=0,0,0&amp;mp=1&amp;vpa=18&amp;vtp=1&amp;vaab=1&amp;bbb=1&amp;hb=1"/>
          <p:cNvSpPr/>
          <p:nvPr/>
        </p:nvSpPr>
        <p:spPr>
          <a:xfrm>
            <a:off x="2527935" y="5173980"/>
            <a:ext cx="6063615" cy="50419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坏血病</a:t>
            </a:r>
            <a:endParaRPr lang="en-US" altLang="zh-CN" sz="2800" dirty="0"/>
          </a:p>
        </p:txBody>
      </p:sp>
      <p:sp>
        <p:nvSpPr>
          <p:cNvPr id="2" name="QB_6_AN.23_1#5e49e16d2.blank?vaa=1&amp;vcp=1&amp;vis=1&amp;pid=bf5640412&amp;color=0,0,0&amp;mp=1&amp;vpa=19&amp;vtp=1&amp;vaab=1&amp;bbb=1"/>
          <p:cNvSpPr/>
          <p:nvPr/>
        </p:nvSpPr>
        <p:spPr>
          <a:xfrm>
            <a:off x="8728613" y="43788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水果</a:t>
            </a:r>
            <a:endParaRPr lang="en-US" altLang="zh-CN" sz="2800" dirty="0"/>
          </a:p>
        </p:txBody>
      </p:sp>
      <p:sp>
        <p:nvSpPr>
          <p:cNvPr id="10" name="QB_6_AN.24_1#5e49e16d2.blank?vaa=1&amp;vcp=1&amp;vis=1&amp;pid=bf5640412&amp;color=0,0,0&amp;mp=1&amp;vpa=20&amp;vtp=1&amp;vaab=1&amp;bbb=1"/>
          <p:cNvSpPr/>
          <p:nvPr/>
        </p:nvSpPr>
        <p:spPr>
          <a:xfrm>
            <a:off x="10051589" y="436125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蔬菜</a:t>
            </a:r>
            <a:endParaRPr lang="en-US" altLang="zh-CN" sz="2800" dirty="0"/>
          </a:p>
        </p:txBody>
      </p:sp>
      <p:sp>
        <p:nvSpPr>
          <p:cNvPr id="12" name="QB_6_BD.16_1#5e49e16d2?colgroup=4,16,7&amp;vaa=1&amp;vcp=1&amp;vis=1&amp;pid=bf5640412&amp;color=0,0,0&amp;mp=1&amp;vtp=1&amp;vaab=1&amp;bt=1&amp;bbb=1"/>
          <p:cNvSpPr txBox="1"/>
          <p:nvPr/>
        </p:nvSpPr>
        <p:spPr>
          <a:xfrm>
            <a:off x="10903879" y="5982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2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6_1#6fd2e8e27?vaa=1&amp;vcp=1&amp;vis=1&amp;pid=255c81381&amp;color=0,0,0&amp;vtp=1&amp;vaab=1&amp;bt=1&amp;bbb=1"/>
          <p:cNvSpPr/>
          <p:nvPr/>
        </p:nvSpPr>
        <p:spPr>
          <a:xfrm>
            <a:off x="539496" y="16393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化学元素与人体健康。</a:t>
            </a:r>
            <a:endParaRPr lang="en-US" altLang="zh-CN" sz="2800" dirty="0"/>
          </a:p>
        </p:txBody>
      </p:sp>
      <p:sp>
        <p:nvSpPr>
          <p:cNvPr id="3" name="QB_6_BD.27_1#b955729d7?sp=1&amp;vaa=1&amp;vcp=1&amp;vis=1&amp;pid=6fd2e8e27&amp;color=0,0,0&amp;vtp=1&amp;vaab=1&amp;bbb=1"/>
          <p:cNvSpPr/>
          <p:nvPr/>
        </p:nvSpPr>
        <p:spPr>
          <a:xfrm>
            <a:off x="539496" y="22592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（1）人体中的化学元素。</a:t>
            </a:r>
            <a:endParaRPr lang="en-US" altLang="zh-CN" sz="2800" dirty="0"/>
          </a:p>
        </p:txBody>
      </p:sp>
      <p:pic>
        <p:nvPicPr>
          <p:cNvPr id="4" name="QB_6_BD.27_2#b955729d7?vaa=1&amp;vcp=1&amp;vis=1&amp;pid=6fd2e8e27&amp;color=0,0,0&amp;tib=255,255,255&amp;vip=22#3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942590"/>
            <a:ext cx="11064240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28_1#b955729d7.blank?vaa=1&amp;vcp=1&amp;vis=1&amp;pid=6fd2e8e27&amp;color=0,0,0&amp;vpa=22&amp;vtp=1&amp;vaab=1"/>
          <p:cNvSpPr/>
          <p:nvPr/>
        </p:nvSpPr>
        <p:spPr>
          <a:xfrm>
            <a:off x="5084064" y="2951734"/>
            <a:ext cx="941832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29_1#b955729d7.blank?vaa=1&amp;vcp=1&amp;vis=1&amp;pid=6fd2e8e27&amp;color=0,0,0&amp;vpa=23&amp;vtp=1&amp;vaab=1"/>
              <p:cNvSpPr/>
              <p:nvPr/>
            </p:nvSpPr>
            <p:spPr>
              <a:xfrm>
                <a:off x="6437376" y="3006598"/>
                <a:ext cx="923544" cy="246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N.29_1#b955729d7.blank?vaa=1&amp;vcp=1&amp;vis=1&amp;pid=6fd2e8e27&amp;color=0,0,0&amp;vpa=23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7376" y="3006598"/>
                <a:ext cx="923544" cy="246888"/>
              </a:xfrm>
              <a:prstGeom prst="rect">
                <a:avLst/>
              </a:prstGeom>
              <a:blipFill>
                <a:blip r:embed="rId4"/>
                <a:stretch>
                  <a:fillRect t="-34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30_1#b955729d7.blank?vaa=1&amp;vcp=1&amp;vis=1&amp;pid=6fd2e8e27&amp;color=0,0,0&amp;vpa=24&amp;vtp=1&amp;vaab=1"/>
          <p:cNvSpPr/>
          <p:nvPr/>
        </p:nvSpPr>
        <p:spPr>
          <a:xfrm>
            <a:off x="7699248" y="2997454"/>
            <a:ext cx="896112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31_1#b955729d7.blank?vaa=1&amp;vcp=1&amp;vis=1&amp;pid=6fd2e8e27&amp;color=0,0,0&amp;vpa=25&amp;vtp=1&amp;vaab=1"/>
              <p:cNvSpPr/>
              <p:nvPr/>
            </p:nvSpPr>
            <p:spPr>
              <a:xfrm>
                <a:off x="8897112" y="3024886"/>
                <a:ext cx="923544" cy="22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6_AN.31_1#b955729d7.blank?vaa=1&amp;vcp=1&amp;vis=1&amp;pid=6fd2e8e27&amp;color=0,0,0&amp;vpa=25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7112" y="3024886"/>
                <a:ext cx="923544" cy="228600"/>
              </a:xfrm>
              <a:prstGeom prst="rect">
                <a:avLst/>
              </a:prstGeom>
              <a:blipFill>
                <a:blip r:embed="rId5"/>
                <a:stretch>
                  <a:fillRect t="-4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AN.32_1#b955729d7.blank?vaa=1&amp;vcp=1&amp;vis=1&amp;pid=6fd2e8e27&amp;color=0,0,0&amp;vpa=26&amp;vtp=1&amp;vaab=1"/>
              <p:cNvSpPr/>
              <p:nvPr/>
            </p:nvSpPr>
            <p:spPr>
              <a:xfrm>
                <a:off x="10140696" y="3006598"/>
                <a:ext cx="950976" cy="246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6_AN.32_1#b955729d7.blank?vaa=1&amp;vcp=1&amp;vis=1&amp;pid=6fd2e8e27&amp;color=0,0,0&amp;vpa=26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0696" y="3006598"/>
                <a:ext cx="950976" cy="246888"/>
              </a:xfrm>
              <a:prstGeom prst="rect">
                <a:avLst/>
              </a:prstGeom>
              <a:blipFill>
                <a:blip r:embed="rId6"/>
                <a:stretch>
                  <a:fillRect t="-34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33_1#b955729d7.blank?vaa=1&amp;vcp=1&amp;vis=1&amp;pid=6fd2e8e27&amp;color=0,0,0&amp;vpa=27&amp;vtp=1&amp;vaab=1"/>
              <p:cNvSpPr/>
              <p:nvPr/>
            </p:nvSpPr>
            <p:spPr>
              <a:xfrm>
                <a:off x="2660904" y="3344926"/>
                <a:ext cx="950976" cy="2743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1" name="QB_6_AN.33_1#b955729d7.blank?vaa=1&amp;vcp=1&amp;vis=1&amp;pid=6fd2e8e27&amp;color=0,0,0&amp;vpa=27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904" y="3344926"/>
                <a:ext cx="950976" cy="274320"/>
              </a:xfrm>
              <a:prstGeom prst="rect">
                <a:avLst/>
              </a:prstGeom>
              <a:blipFill>
                <a:blip r:embed="rId7"/>
                <a:stretch>
                  <a:fillRect t="-2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6_AN.34_1#b955729d7.blank?vaa=1&amp;vcp=1&amp;vis=1&amp;pid=6fd2e8e27&amp;color=0,0,0&amp;vpa=28&amp;vtp=1&amp;vaab=1"/>
          <p:cNvSpPr/>
          <p:nvPr/>
        </p:nvSpPr>
        <p:spPr>
          <a:xfrm>
            <a:off x="5038344" y="3728974"/>
            <a:ext cx="649224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6_AN.35_1#b955729d7.blank?vaa=1&amp;vcp=1&amp;vis=1&amp;pid=6fd2e8e27&amp;color=0,0,0&amp;vpa=29&amp;vtp=1&amp;vaab=1"/>
              <p:cNvSpPr/>
              <p:nvPr/>
            </p:nvSpPr>
            <p:spPr>
              <a:xfrm>
                <a:off x="6153912" y="3710686"/>
                <a:ext cx="640080" cy="2743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3" name="QB_6_AN.35_1#b955729d7.blank?vaa=1&amp;vcp=1&amp;vis=1&amp;pid=6fd2e8e27&amp;color=0,0,0&amp;vpa=29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3912" y="3710686"/>
                <a:ext cx="640080" cy="274320"/>
              </a:xfrm>
              <a:prstGeom prst="rect">
                <a:avLst/>
              </a:prstGeom>
              <a:blipFill>
                <a:blip r:embed="rId8"/>
                <a:stretch>
                  <a:fillRect t="-2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QB_6_AN.36_1#b955729d7.blank?vaa=1&amp;vcp=1&amp;vis=1&amp;pid=6fd2e8e27&amp;color=0,0,0&amp;vpa=30&amp;vtp=1&amp;vaab=1"/>
              <p:cNvSpPr/>
              <p:nvPr/>
            </p:nvSpPr>
            <p:spPr>
              <a:xfrm>
                <a:off x="7077456" y="3728974"/>
                <a:ext cx="731520" cy="246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4" name="QB_6_AN.36_1#b955729d7.blank?vaa=1&amp;vcp=1&amp;vis=1&amp;pid=6fd2e8e27&amp;color=0,0,0&amp;vpa=30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7456" y="3728974"/>
                <a:ext cx="731520" cy="246888"/>
              </a:xfrm>
              <a:prstGeom prst="rect">
                <a:avLst/>
              </a:prstGeom>
              <a:blipFill>
                <a:blip r:embed="rId9"/>
                <a:stretch>
                  <a:fillRect t="-3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QB_6_AN.37_1#b955729d7.blank?vaa=1&amp;vcp=1&amp;vis=1&amp;pid=6fd2e8e27&amp;color=0,0,0&amp;vpa=31&amp;vtp=1&amp;vaab=1"/>
              <p:cNvSpPr/>
              <p:nvPr/>
            </p:nvSpPr>
            <p:spPr>
              <a:xfrm>
                <a:off x="8101584" y="3710686"/>
                <a:ext cx="676656" cy="2743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I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5" name="QB_6_AN.37_1#b955729d7.blank?vaa=1&amp;vcp=1&amp;vis=1&amp;pid=6fd2e8e27&amp;color=0,0,0&amp;vpa=31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1584" y="3710686"/>
                <a:ext cx="676656" cy="274320"/>
              </a:xfrm>
              <a:prstGeom prst="rect">
                <a:avLst/>
              </a:prstGeom>
              <a:blipFill>
                <a:blip r:embed="rId10"/>
                <a:stretch>
                  <a:fillRect t="-2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QB_6_AN.38_1#b955729d7.blank?vaa=1&amp;vcp=1&amp;vis=1&amp;pid=6fd2e8e27&amp;color=0,0,0&amp;vpa=32&amp;vtp=1&amp;vaab=1"/>
              <p:cNvSpPr/>
              <p:nvPr/>
            </p:nvSpPr>
            <p:spPr>
              <a:xfrm>
                <a:off x="2157984" y="4817110"/>
                <a:ext cx="905256" cy="26517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6" name="QB_6_AN.38_1#b955729d7.blank?vaa=1&amp;vcp=1&amp;vis=1&amp;pid=6fd2e8e27&amp;color=0,0,0&amp;vpa=32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7984" y="4817110"/>
                <a:ext cx="905256" cy="265176"/>
              </a:xfrm>
              <a:prstGeom prst="rect">
                <a:avLst/>
              </a:prstGeom>
              <a:blipFill>
                <a:blip r:embed="rId11"/>
                <a:stretch>
                  <a:fillRect t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QB_6_AN.39_1#b955729d7.blank?vaa=1&amp;vcp=1&amp;vis=1&amp;pid=6fd2e8e27&amp;color=0,0,0&amp;vpa=33&amp;vtp=1&amp;vaab=1"/>
              <p:cNvSpPr/>
              <p:nvPr/>
            </p:nvSpPr>
            <p:spPr>
              <a:xfrm>
                <a:off x="3364992" y="4835398"/>
                <a:ext cx="996696" cy="22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Pb</m:t>
                    </m:r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7" name="QB_6_AN.39_1#b955729d7.blank?vaa=1&amp;vcp=1&amp;vis=1&amp;pid=6fd2e8e27&amp;color=0,0,0&amp;vpa=33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992" y="4835398"/>
                <a:ext cx="996696" cy="228600"/>
              </a:xfrm>
              <a:prstGeom prst="rect">
                <a:avLst/>
              </a:prstGeom>
              <a:blipFill>
                <a:blip r:embed="rId12"/>
                <a:stretch>
                  <a:fillRect t="-47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2166</Words>
  <Application>Microsoft Office PowerPoint</Application>
  <PresentationFormat>宽屏</PresentationFormat>
  <Paragraphs>515</Paragraphs>
  <Slides>59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0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2024-11-25T04:10:00Z</dcterms:created>
  <dcterms:modified xsi:type="dcterms:W3CDTF">2025-07-23T07:23:10Z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AD139CEF65F046D6A3B807D9616A04A0_12</vt:lpwstr>
  </property>
  <property fmtid="{D5CDD505-2E9C-101B-9397-08002B2CF9AE}" pid="3" name="KSOProductBuildVer">
    <vt:lpwstr>2052-12.1.0.18912</vt:lpwstr>
  </property>
</Properties>
</file>