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5" r:id="rId9"/>
    <p:sldId id="264" r:id="rId10"/>
    <p:sldId id="30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08" r:id="rId32"/>
    <p:sldId id="309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2" r:id="rId49"/>
    <p:sldId id="303" r:id="rId50"/>
    <p:sldId id="304" r:id="rId51"/>
    <p:sldId id="310" r:id="rId52"/>
    <p:sldId id="311" r:id="rId53"/>
    <p:sldId id="312" r:id="rId54"/>
    <p:sldId id="313" r:id="rId55"/>
    <p:sldId id="314" r:id="rId56"/>
    <p:sldId id="315" r:id="rId57"/>
    <p:sldId id="316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56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882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923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133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2815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3206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269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380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976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2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190c8c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A91A04-36E1-46C7-9D2D-6B7DD5F68E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90c8c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C76E87-D06C-46AD-9294-EE764E4371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9be2084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2c213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9be2084d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f2c2136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ACD621-AC13-725E-9273-1B76BDEA756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A9E2AF-9174-49A9-873D-23DE437F17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D8D3CD-5DB5-4D25-9634-BA5035C92A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9be2084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2c213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9be2084d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f2c2136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484d8165e?htil=5&amp;vaa=1&amp;vcp=1&amp;vis=1&amp;pid=39be2084d&amp;color=0,0,0&amp;vtp=1&amp;vaab=1&amp;bt=1&amp;bbb=1&amp;hb=1&amp;hs=1&amp;htil=1">
                <a:extLst>
                  <a:ext uri="{FF2B5EF4-FFF2-40B4-BE49-F238E27FC236}">
                    <a16:creationId xmlns:a16="http://schemas.microsoft.com/office/drawing/2014/main" id="{D58B63B8-A8C5-0194-6882-91BE8D9EC284}"/>
                  </a:ext>
                </a:extLst>
              </p:cNvPr>
              <p:cNvSpPr/>
              <p:nvPr/>
            </p:nvSpPr>
            <p:spPr>
              <a:xfrm>
                <a:off x="539496" y="897604"/>
                <a:ext cx="7060185" cy="5112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kern="0" spc="-9900" dirty="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患病，因此推断出白化病是一种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隐性遗传病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是正常人，他们的后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有白化病，说明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的基因组成是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杂合的，即都是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。精子染色体组成为22条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或22条常染色体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基因组成都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遗传图解如下：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484d8165e?htil=5&amp;vaa=1&amp;vcp=1&amp;vis=1&amp;pid=39be2084d&amp;color=0,0,0&amp;vtp=1&amp;vaab=1&amp;bt=1&amp;bbb=1&amp;hb=1&amp;hs=1&amp;htil=1">
                <a:extLst>
                  <a:ext uri="{FF2B5EF4-FFF2-40B4-BE49-F238E27FC236}">
                    <a16:creationId xmlns:a16="http://schemas.microsoft.com/office/drawing/2014/main" id="{D58B63B8-A8C5-0194-6882-91BE8D9EC2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7604"/>
                <a:ext cx="7060185" cy="5112957"/>
              </a:xfrm>
              <a:prstGeom prst="rect">
                <a:avLst/>
              </a:prstGeom>
              <a:blipFill>
                <a:blip r:embed="rId2"/>
                <a:stretch>
                  <a:fillRect l="-3109" r="-1468" b="-36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EX.1_1#484d8165e?htil=5&amp;vaa=1&amp;vcp=1&amp;vis=1&amp;pid=39be2084d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9E32CF3D-C000-58C6-30CD-283F673B05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157" y="875062"/>
            <a:ext cx="390448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6070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15_1#6cee5e748?htil=7&amp;vaa=1&amp;vcp=1&amp;vis=1&amp;pid=39be208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0536"/>
            <a:ext cx="5422392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15_2#6cee5e748?htil=7&amp;vaa=1&amp;vcp=1&amp;vis=1&amp;pid=39be2084d&amp;color=0,0,0&amp;vtp=1&amp;vaab=1&amp;bt=1&amp;bbb=1&amp;hb=1&amp;hs=1"/>
          <p:cNvSpPr/>
          <p:nvPr/>
        </p:nvSpPr>
        <p:spPr>
          <a:xfrm>
            <a:off x="539496" y="1222248"/>
            <a:ext cx="5559552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湖南岳阳·模拟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图是生物生殖和发育有关的概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5_BD.16_1#1f9fdcaa8?htil=7&amp;vaa=1&amp;vcp=1&amp;vis=1&amp;pid=6cee5e748&amp;color=0,0,0&amp;vtp=1&amp;vaab=1&amp;bbb=1&amp;hb=1&amp;hs=1"/>
          <p:cNvSpPr/>
          <p:nvPr/>
        </p:nvSpPr>
        <p:spPr>
          <a:xfrm>
            <a:off x="539496" y="314598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）填写图中序号代表的文字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_1#1f9fdcaa8.blank?vaa=1&amp;vcp=1&amp;vis=1&amp;pid=6cee5e748&amp;color=0,0,0&amp;vpa=4&amp;vtp=1&amp;vaab=1&amp;bbb=1"/>
          <p:cNvSpPr/>
          <p:nvPr/>
        </p:nvSpPr>
        <p:spPr>
          <a:xfrm>
            <a:off x="905415" y="37422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</a:t>
            </a:r>
            <a:endParaRPr lang="en-US" altLang="zh-CN" sz="2800" dirty="0"/>
          </a:p>
        </p:txBody>
      </p:sp>
      <p:sp>
        <p:nvSpPr>
          <p:cNvPr id="6" name="QB_5_AN.2_1#1f9fdcaa8.blank?vaa=1&amp;vcp=1&amp;vis=1&amp;pid=6cee5e748&amp;color=0,0,0&amp;vpa=5&amp;vtp=1&amp;vaab=1&amp;bbb=1"/>
          <p:cNvSpPr/>
          <p:nvPr/>
        </p:nvSpPr>
        <p:spPr>
          <a:xfrm>
            <a:off x="2683414" y="37422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B_5_AN.3_1#1f9fdcaa8.blank?vaa=1&amp;vcp=1&amp;vis=1&amp;pid=6cee5e748&amp;color=0,0,0&amp;vpa=6&amp;vtp=1&amp;vaab=1&amp;bbb=1"/>
          <p:cNvSpPr/>
          <p:nvPr/>
        </p:nvSpPr>
        <p:spPr>
          <a:xfrm>
            <a:off x="4817015" y="37422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  <p:sp>
        <p:nvSpPr>
          <p:cNvPr id="8" name="QB_5_BD.20_1#da37c7173?vaa=1&amp;vcp=1&amp;vis=1&amp;pid=6cee5e748&amp;color=0,0,0&amp;vtp=1&amp;vaab=1&amp;bbb=1&amp;hs=1"/>
          <p:cNvSpPr/>
          <p:nvPr/>
        </p:nvSpPr>
        <p:spPr>
          <a:xfrm>
            <a:off x="539496" y="44229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（2）人的生殖和发育过程除受神经系统调节外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3）植物嫁接的优点：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（答1点）。</a:t>
            </a:r>
            <a:endParaRPr lang="en-US" altLang="zh-CN" sz="2800" dirty="0"/>
          </a:p>
        </p:txBody>
      </p:sp>
      <p:sp>
        <p:nvSpPr>
          <p:cNvPr id="9" name="QB_5_AN.4_1#da37c7173.blank?vaa=1&amp;vcp=1&amp;vis=1&amp;pid=6cee5e748&amp;color=0,0,0&amp;vpa=7&amp;vtp=1&amp;vaab=1&amp;bbb=1"/>
          <p:cNvSpPr/>
          <p:nvPr/>
        </p:nvSpPr>
        <p:spPr>
          <a:xfrm>
            <a:off x="8906414" y="43924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p:sp>
        <p:nvSpPr>
          <p:cNvPr id="11" name="QB_5_AN.23_1#da37c7173.blank?vaa=1&amp;vcp=1&amp;vis=1&amp;pid=6cee5e748&amp;color=0,0,0&amp;vpa=8&amp;vtp=1&amp;vaab=1&amp;bbb=1"/>
          <p:cNvSpPr/>
          <p:nvPr/>
        </p:nvSpPr>
        <p:spPr>
          <a:xfrm>
            <a:off x="4172490" y="5019230"/>
            <a:ext cx="5840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保持母体的优良性状、繁殖速度快等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4_1#90ea47d74?vaa=1&amp;vcp=1&amp;vis=1&amp;pid=39be2084d&amp;color=0,0,0&amp;vtp=1&amp;vaab=1&amp;bt=1&amp;bbb=1&amp;hb=1"/>
              <p:cNvSpPr/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考法创新2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湖北孝感·模拟）大熊猫是我国特有的珍稀物种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类性别决定方式相同（雌性大熊猫性染色体组成为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，雄性为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地发现了一只没有“黑眼圈”，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通体白色的大熊猫，引起了广泛关注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列相关叙述正确的是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4_BD.24_1#90ea47d74?vaa=1&amp;vcp=1&amp;vis=1&amp;pid=39be2084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blipFill>
                <a:blip r:embed="rId3"/>
                <a:stretch>
                  <a:fillRect l="-1976" t="-2168" r="-549" b="-86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6_1#90ea47d74.bracket?vaa=1&amp;vcp=1&amp;vis=1&amp;pid=39be2084d&amp;color=0,0,0&amp;vpa=9&amp;vtp=1&amp;vaab=1"/>
          <p:cNvSpPr/>
          <p:nvPr/>
        </p:nvSpPr>
        <p:spPr>
          <a:xfrm>
            <a:off x="3877215" y="2639883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4_2#90ea47d74.choices?vaa=1&amp;vcp=1&amp;vis=1&amp;pid=39be2084d&amp;color=0,0,0&amp;vtp=1&amp;vaab=1&amp;bbb=1"/>
          <p:cNvSpPr/>
          <p:nvPr/>
        </p:nvSpPr>
        <p:spPr>
          <a:xfrm>
            <a:off x="539496" y="3149283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A.大熊猫的各种性状表现只与基因有关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.通体白色大熊猫的出现在遗传学上称为变异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.以性染色体为依据，雄性大熊猫只产生一种精子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.大熊猫的染色体由基因和蛋白质组成</a:t>
            </a:r>
            <a:endParaRPr lang="en-US" altLang="zh-CN" sz="2800" dirty="0"/>
          </a:p>
        </p:txBody>
      </p:sp>
      <p:sp>
        <p:nvSpPr>
          <p:cNvPr id="5" name="QC_4_AS.1_1#90ea47d74?vaa=1&amp;vcp=1&amp;vis=1&amp;pid=39be2084d&amp;color=0,0,0&amp;vtp=1&amp;vaab=1&amp;bbb=1"/>
          <p:cNvSpPr/>
          <p:nvPr/>
        </p:nvSpPr>
        <p:spPr>
          <a:xfrm>
            <a:off x="539496" y="542131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亲代与子代在性状上有差异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这属于变异现象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8_1#f132ac027?vaa=1&amp;vcp=1&amp;vis=1&amp;pid=39be2084d&amp;color=0,0,0&amp;vtp=1&amp;vaab=1&amp;bt=1&amp;bbb=1&amp;hb=1"/>
          <p:cNvSpPr/>
          <p:nvPr/>
        </p:nvSpPr>
        <p:spPr>
          <a:xfrm>
            <a:off x="539496" y="80286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江苏无锡·中考）如图是与遗传有关的概念简图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4_BD.28_2#f132ac027?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139791"/>
            <a:ext cx="780897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8_3#f132ac027.choices?vaa=1&amp;vcp=1&amp;vis=1&amp;pid=39be2084d&amp;color=0,0,0&amp;vtp=1&amp;vaab=1&amp;bbb=1"/>
              <p:cNvSpPr/>
              <p:nvPr/>
            </p:nvSpPr>
            <p:spPr>
              <a:xfrm>
                <a:off x="539496" y="352409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A.①由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.②在体细胞中成对存在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.③是生物体所有特征的总和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.孩子长得更像父亲，是因为父亲提供了更多的基因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8_3#f132ac027.choices?vaa=1&amp;vcp=1&amp;vis=1&amp;pid=39be2084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2409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f132ac027?vaa=1&amp;vcp=1&amp;vis=1&amp;pid=39be2084d&amp;color=0,0,0&amp;vtp=1&amp;vaab=1&amp;bt=1&amp;bbb=1&amp;hb=1"/>
          <p:cNvSpPr/>
          <p:nvPr/>
        </p:nvSpPr>
        <p:spPr>
          <a:xfrm>
            <a:off x="539496" y="14645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受精卵中的染色体成对存在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成对的染色体分别来自父亲提供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的精子和母亲提供的卵细胞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孩子体内的遗传物质父母均提供一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若孩子长得更像父亲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是因为父亲提供的基因中显性基因较多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AS.1_1#f132ac027?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3976846"/>
            <a:ext cx="780897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E286BA61-53FF-C78A-D105-A46A5B121ADB}"/>
              </a:ext>
            </a:extLst>
          </p:cNvPr>
          <p:cNvSpPr/>
          <p:nvPr/>
        </p:nvSpPr>
        <p:spPr>
          <a:xfrm>
            <a:off x="539496" y="3429000"/>
            <a:ext cx="127506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2c2136f.fixed?vcp=1&amp;pid=2190c8c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7f2c2136f.fixed?vcp=1&amp;pid=2190c8c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7b1b979?vcp=1&amp;pid=7f2c2136f&amp;color=0,170,129&amp;vtp=1&amp;vaab=1&amp;bt=1&amp;bbb=1"/>
          <p:cNvSpPr/>
          <p:nvPr/>
        </p:nvSpPr>
        <p:spPr>
          <a:xfrm>
            <a:off x="539496" y="554400"/>
            <a:ext cx="11109960" cy="5915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2_1#c403d794c?vaa=1&amp;vcp=1&amp;vis=1&amp;pid=f37b1b979&amp;color=0,0,0&amp;vtp=1&amp;vaab=1&amp;bbb=1&amp;hb=1"/>
          <p:cNvSpPr/>
          <p:nvPr/>
        </p:nvSpPr>
        <p:spPr>
          <a:xfrm>
            <a:off x="539496" y="1210123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目前我国正面临人口老龄化趋势，为优化年龄结构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，我国实施三孩生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。下列关于人生殖和发育的说法，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4_1#c403d794c.bracket?vaa=1&amp;vcp=1&amp;vis=1&amp;pid=f37b1b979&amp;color=0,0,0&amp;vpa=11&amp;vtp=1&amp;vaab=1"/>
          <p:cNvSpPr/>
          <p:nvPr/>
        </p:nvSpPr>
        <p:spPr>
          <a:xfrm>
            <a:off x="8639714" y="177501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2_2#c403d794c.choices?vaa=1&amp;vcp=1&amp;vis=1&amp;pid=f37b1b979&amp;color=0,0,0&amp;vtp=1&amp;vaab=1&amp;bbb=1"/>
              <p:cNvSpPr/>
              <p:nvPr/>
            </p:nvSpPr>
            <p:spPr>
              <a:xfrm>
                <a:off x="539496" y="2350050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A.人们俗称的怀孕实质是指受精卵植入子宫内膜的过程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B.“女大十八变，越变越好看”，引起这种变化的器官是卵巢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C.胎儿在母体子宫内获得营养的途径是母体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脐带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胎儿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D.胎儿从母体阴道产出的过程叫分娩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2_2#c403d794c.choices?vaa=1&amp;vcp=1&amp;vis=1&amp;pid=f37b1b97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0050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l="-1976" t="-2198" b="-96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S.1_1#c403d794c?vaa=1&amp;vcp=1&amp;vis=1&amp;pid=f37b1b979&amp;color=0,0,0&amp;vtp=1&amp;vaab=1&amp;bbb=1&amp;hb=1"/>
          <p:cNvSpPr/>
          <p:nvPr/>
        </p:nvSpPr>
        <p:spPr>
          <a:xfrm>
            <a:off x="539496" y="462335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受精卵形成后就不断分裂形成胚泡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胚泡缓慢地移动到子宫中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最终植入子宫内膜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这是着床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即怀孕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70b5b2f0d?vaa=1&amp;vcp=1&amp;vis=1&amp;pid=f37b1b979&amp;color=0,0,0&amp;vtp=1&amp;vaab=1&amp;bt=1&amp;bbb=1&amp;hb=1"/>
          <p:cNvSpPr/>
          <p:nvPr/>
        </p:nvSpPr>
        <p:spPr>
          <a:xfrm>
            <a:off x="539496" y="12032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（四川成都·中考）在实验课上，同学们观察了鸟卵的结构。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关于鸟卵结构和功能的说法，错误的是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8_1#70b5b2f0d.bracket?vaa=1&amp;vcp=1&amp;vis=1&amp;pid=f37b1b979&amp;color=0,0,0&amp;vpa=12&amp;vtp=1&amp;vaab=1"/>
          <p:cNvSpPr/>
          <p:nvPr/>
        </p:nvSpPr>
        <p:spPr>
          <a:xfrm>
            <a:off x="6235679" y="18576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6_2#70b5b2f0d.choices?vaa=1&amp;vcp=1&amp;vis=1&amp;pid=f37b1b979&amp;color=0,0,0&amp;vtp=1&amp;vaab=1&amp;bbb=1"/>
          <p:cNvSpPr/>
          <p:nvPr/>
        </p:nvSpPr>
        <p:spPr>
          <a:xfrm>
            <a:off x="539496" y="24863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A.卵壳和卵壳膜对鸟卵有保护作用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.卵白和卵黄为雏鸟发育提供营养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.胚盘是将来发育为雏鸟的重要结构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.气室对雏鸟的发育没有任何作用</a:t>
            </a:r>
            <a:endParaRPr lang="en-US" altLang="zh-CN" sz="2800" dirty="0"/>
          </a:p>
        </p:txBody>
      </p:sp>
      <p:sp>
        <p:nvSpPr>
          <p:cNvPr id="5" name="QC_5_AS.1_1#70b5b2f0d?vaa=1&amp;vcp=1&amp;vis=1&amp;pid=f37b1b979&amp;color=0,0,0&amp;vtp=1&amp;vaab=1&amp;bbb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气室可以为胚胎发育提供氧气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a28bdfb75?vaa=1&amp;vcp=1&amp;vis=1&amp;pid=f37b1b979&amp;color=0,0,0&amp;vtp=1&amp;vaab=1&amp;bt=1&amp;bbb=1&amp;hb=1"/>
          <p:cNvSpPr/>
          <p:nvPr/>
        </p:nvSpPr>
        <p:spPr>
          <a:xfrm>
            <a:off x="539496" y="859282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（湖南湘潭·模拟）生物通过生殖和发育，使得生命在生物圈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代延续，生生不息。下列有关生物的生殖和发育的叙述，正确的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2_1#a28bdfb75.bracket?vaa=1&amp;vcp=1&amp;vis=1&amp;pid=f37b1b979&amp;color=0,0,0&amp;vpa=13&amp;vtp=1&amp;vaab=1"/>
          <p:cNvSpPr/>
          <p:nvPr/>
        </p:nvSpPr>
        <p:spPr>
          <a:xfrm>
            <a:off x="10431162" y="1443085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0_2#a28bdfb75.choices?vaa=1&amp;vcp=1&amp;vis=1&amp;pid=f37b1b979&amp;color=0,0,0&amp;vtp=1&amp;vaab=1&amp;bbb=1"/>
          <p:cNvSpPr/>
          <p:nvPr/>
        </p:nvSpPr>
        <p:spPr>
          <a:xfrm>
            <a:off x="539496" y="1906740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A.嫁接属于无性生殖，其后代同时具有接穗和砧木的遗传特性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.家蚕、蝗虫的发育都经过了卵、幼虫、蛹、成虫四个时期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.青蛙的生殖发育特点是体内受精、变态发育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.鸟卵的卵细胞由卵黄膜、卵黄及胚盘组成</a:t>
            </a:r>
            <a:endParaRPr lang="en-US" altLang="zh-CN" sz="2800" dirty="0"/>
          </a:p>
        </p:txBody>
      </p:sp>
      <p:sp>
        <p:nvSpPr>
          <p:cNvPr id="5" name="QC_5_AS.1_1#a28bdfb75?vaa=1&amp;vcp=1&amp;vis=1&amp;pid=f37b1b979&amp;color=0,0,0&amp;vtp=1&amp;vaab=1&amp;bbb=1&amp;hb=1"/>
          <p:cNvSpPr/>
          <p:nvPr/>
        </p:nvSpPr>
        <p:spPr>
          <a:xfrm>
            <a:off x="539496" y="3964140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嫁接属于无性繁殖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能保持接穗的优良性状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蝗虫的发育经过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成虫三个时期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属于不完全变态发育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青蛙的生殖发育特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点是体外受精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变态发育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234a89973?vaa=1&amp;vcp=1&amp;vis=1&amp;pid=f37b1b979&amp;color=0,0,0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小明假期跟父母到农场游玩，观察到了以下生物的不同性状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属于相对性状的是(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6_1#234a89973.bracket?vaa=1&amp;vcp=1&amp;vis=1&amp;pid=f37b1b979&amp;color=0,0,0&amp;vpa=14&amp;vtp=1&amp;vaab=1"/>
          <p:cNvSpPr/>
          <p:nvPr/>
        </p:nvSpPr>
        <p:spPr>
          <a:xfrm>
            <a:off x="3661315" y="24917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4_2#234a89973.choices?vaa=1&amp;vcp=1&amp;vis=1&amp;pid=f37b1b979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.猫的黑毛和直毛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.牛的有角和无角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C.玉米的红粒和黄粒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.小麦的高秆和矮秆</a:t>
            </a:r>
            <a:endParaRPr lang="en-US" altLang="zh-CN" sz="2800" dirty="0"/>
          </a:p>
        </p:txBody>
      </p:sp>
      <p:sp>
        <p:nvSpPr>
          <p:cNvPr id="5" name="QC_5_AS.1_1#234a89973?vaa=1&amp;vcp=1&amp;vis=1&amp;pid=f37b1b979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同种生物同一性状的不同表现形式叫做相对性状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B4E4CA94-5480-A9F9-AE75-437C57E7B177}"/>
              </a:ext>
            </a:extLst>
          </p:cNvPr>
          <p:cNvSpPr/>
          <p:nvPr/>
        </p:nvSpPr>
        <p:spPr>
          <a:xfrm>
            <a:off x="265176" y="362504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 遗传与进化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48_1#efcebd383?htil=8&amp;vaa=1&amp;vcp=1&amp;vis=1&amp;pid=f37b1b9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9031" y="988795"/>
            <a:ext cx="2763563" cy="265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48_2#efcebd383?htil=8&amp;sp=1&amp;vaa=1&amp;vcp=1&amp;vis=1&amp;pid=f37b1b979&amp;color=0,0,0&amp;vtp=1&amp;vaab=1&amp;bt=1&amp;bbb=1&amp;hb=1&amp;hs=1"/>
          <p:cNvSpPr/>
          <p:nvPr/>
        </p:nvSpPr>
        <p:spPr>
          <a:xfrm>
            <a:off x="539496" y="970501"/>
            <a:ext cx="739749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图为雄果蝇体细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染色体组成，以下可表示其精子染色体组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50_1#efcebd383.bracket?vaa=1&amp;vcp=1&amp;vis=1&amp;pid=f37b1b979&amp;color=0,0,0&amp;vpa=15&amp;vtp=1&amp;vaab=1"/>
          <p:cNvSpPr/>
          <p:nvPr/>
        </p:nvSpPr>
        <p:spPr>
          <a:xfrm>
            <a:off x="925584" y="22908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8_3#efcebd383.choices?htil=8&amp;vaa=1&amp;vcp=1&amp;vis=1&amp;pid=f37b1b979&amp;color=0,0,0&amp;vtp=1&amp;vaab=1&amp;bbb=1&amp;hs=1"/>
              <p:cNvSpPr/>
              <p:nvPr/>
            </p:nvSpPr>
            <p:spPr>
              <a:xfrm>
                <a:off x="539496" y="2821147"/>
                <a:ext cx="7397496" cy="1202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806698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3806698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.Ⅱ、Ⅱ、Ⅲ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8_3#efcebd383.choices?htil=8&amp;vaa=1&amp;vcp=1&amp;vis=1&amp;pid=f37b1b97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1147"/>
                <a:ext cx="7397496" cy="1202944"/>
              </a:xfrm>
              <a:prstGeom prst="rect">
                <a:avLst/>
              </a:prstGeom>
              <a:blipFill>
                <a:blip r:embed="rId4"/>
                <a:stretch>
                  <a:fillRect l="-2968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efcebd383?vaa=1&amp;vcp=1&amp;vis=1&amp;pid=f37b1b979&amp;color=0,0,0&amp;vtp=1&amp;vaab=1&amp;bbb=1&amp;hb=1&amp;hs=1"/>
              <p:cNvSpPr/>
              <p:nvPr/>
            </p:nvSpPr>
            <p:spPr>
              <a:xfrm>
                <a:off x="539496" y="402764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雄果蝇在产生生殖细胞的过程中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成对的染色体完全分开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别进入不同的生殖细胞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因此如图所示为雄果蝇体细胞中的染色体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精子染色体的组成是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efcebd383?vaa=1&amp;vcp=1&amp;vis=1&amp;pid=f37b1b97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7647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878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f0718e21a?vaa=1&amp;vcp=1&amp;vis=1&amp;pid=f37b1b979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6.创新题·模拟实验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某同学利用30个黑围棋子、10个白围棋子、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2个纸袋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“模拟人类后代性别决定的过程”活动。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下列部分模拟操作或结论，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52_2#f0718e21a.choices?vaa=1&amp;vcp=1&amp;vis=1&amp;pid=f37b1b979&amp;color=0,0,0&amp;vtp=1&amp;vaab=1&amp;bbb=1&amp;hb=1"/>
              <p:cNvSpPr/>
              <p:nvPr/>
            </p:nvSpPr>
            <p:spPr>
              <a:xfrm>
                <a:off x="539496" y="2405044"/>
                <a:ext cx="11109960" cy="37937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A.可用10个黑围棋子、10个白围棋子分别模拟含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染色体的精子和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体的精子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B.闭眼从2个纸袋子中各随机取1个围棋子，记录2个围棋子的组合类型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C.每次取围棋子进行组合并记录后，必须把围棋子放回，才开始下一次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D.抓取、记录围棋子组合类型3次，就可模拟出孩子的性别比例接近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52_2#f0718e21a.choices?vaa=1&amp;vcp=1&amp;vis=1&amp;pid=f37b1b9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11109960" cy="3793744"/>
              </a:xfrm>
              <a:prstGeom prst="rect">
                <a:avLst/>
              </a:prstGeom>
              <a:blipFill>
                <a:blip r:embed="rId3"/>
                <a:stretch>
                  <a:fillRect l="-1976" r="-1482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f0718e21a?vaa=1&amp;vcp=1&amp;vis=1&amp;pid=f37b1b979&amp;color=0,0,0&amp;vtp=1&amp;vaab=1&amp;bt=1&amp;bbb=1&amp;hb=1"/>
              <p:cNvSpPr/>
              <p:nvPr/>
            </p:nvSpPr>
            <p:spPr>
              <a:xfrm>
                <a:off x="539496" y="619982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人的正常体细胞中有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对是常染色体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是性染色体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体细胞形成生殖细胞时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成对的染色体分开分别进入不同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的生殖细胞中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男性体细胞的性染色体组成是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产生的精子有两种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分别带有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两种精子的数量相等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女性体细胞的性染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色体组成是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产生的卵细胞只有一种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带有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黑围棋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子代表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白围棋子代表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每完成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次组合后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需要将摸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出的围棋子再放回袋子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但重复抓取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次数较少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会存在着实验误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不能准确模拟孩子的性别比例接近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f0718e21a?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9982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1482" b="-37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4C5D366B-3FBD-FAF7-A011-7E879B40BCF3}"/>
              </a:ext>
            </a:extLst>
          </p:cNvPr>
          <p:cNvSpPr/>
          <p:nvPr/>
        </p:nvSpPr>
        <p:spPr>
          <a:xfrm>
            <a:off x="678106" y="5718778"/>
            <a:ext cx="105544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6_1#405e0f066?vaa=1&amp;vcp=1&amp;vis=1&amp;pid=f37b1b979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我国古代著名思想家老子说：“天下万物生于有，有生于无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。”这在某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种程度上与现代生物学关于生命起源的观点不谋而合。下列有关生命起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源和生物进化的叙述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6_2#405e0f066.choices?vaa=1&amp;vcp=1&amp;vis=1&amp;pid=f37b1b97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A.原始大气主要由水蒸气、氧气、甲烷、硫化氢等气体构成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.米勒模拟原始地球的条件和大气成分，在密闭的装置里，合成了氨基酸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.地球上的生命起源于非生命物质已经得到了实验证实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.生物的进化与变异无关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05e0f066?vaa=1&amp;vcp=1&amp;vis=1&amp;pid=f37b1b979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有关生命起源的学说有很多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其中化学起源说是被广大学者普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遍接受的生命起源假说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原始大气没有氧气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生物通过遗传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变异和自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然选择不断进化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其中遗传使生物保持物种的连续性和稳定性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变异使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物种向前发展进化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07DCCEDE-CE94-C431-1F8A-EBF87F800D20}"/>
              </a:ext>
            </a:extLst>
          </p:cNvPr>
          <p:cNvSpPr/>
          <p:nvPr/>
        </p:nvSpPr>
        <p:spPr>
          <a:xfrm>
            <a:off x="539496" y="4360450"/>
            <a:ext cx="1326331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0_1#b7635953f?sp=1&amp;vaa=1&amp;vcp=1&amp;vis=1&amp;pid=f37b1b979&amp;color=0,0,0&amp;vtp=1&amp;vaab=1&amp;bt=1&amp;bbb=1"/>
          <p:cNvSpPr/>
          <p:nvPr/>
        </p:nvSpPr>
        <p:spPr>
          <a:xfrm>
            <a:off x="539496" y="6735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下图为生命起源与进化时间轴简图，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5_BD.60_2#b7635953f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1359757"/>
            <a:ext cx="872337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60_3#b7635953f.choices?vaa=1&amp;vcp=1&amp;vis=1&amp;pid=f37b1b979&amp;color=0,0,0&amp;vtp=1&amp;vaab=1&amp;bbb=1"/>
          <p:cNvSpPr/>
          <p:nvPr/>
        </p:nvSpPr>
        <p:spPr>
          <a:xfrm>
            <a:off x="539496" y="3645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A.原始生命早期无细胞核的结构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.被子植物的出现早于裸子植物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.单细胞生物的出现早于多细胞生物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.生物进化趋势是从简单到复杂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b7635953f?vaa=1&amp;vcp=1&amp;vis=1&amp;pid=f37b1b979&amp;color=0,0,0&amp;vtp=1&amp;vaab=1&amp;bt=1&amp;bbb=1&amp;hb=1"/>
          <p:cNvSpPr/>
          <p:nvPr/>
        </p:nvSpPr>
        <p:spPr>
          <a:xfrm>
            <a:off x="539496" y="13311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生物进化的总体趋势是从简单到复杂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从低等到高等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从水生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到陆生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b7635953f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3191955"/>
            <a:ext cx="872337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5D826EE2-5BC8-977D-BE4F-9E022D96BE7F}"/>
              </a:ext>
            </a:extLst>
          </p:cNvPr>
          <p:cNvSpPr/>
          <p:nvPr/>
        </p:nvSpPr>
        <p:spPr>
          <a:xfrm>
            <a:off x="463296" y="2551589"/>
            <a:ext cx="1405339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4_1#73d98bfd0?vaa=1&amp;vcp=1&amp;vis=1&amp;pid=f37b1b979&amp;color=0,0,0&amp;vtp=1&amp;vaab=1&amp;bt=1&amp;bbb=1"/>
          <p:cNvSpPr/>
          <p:nvPr/>
        </p:nvSpPr>
        <p:spPr>
          <a:xfrm>
            <a:off x="539496" y="80391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关于生物进化，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6_1#73d98bfd0.bracket?vaa=1&amp;vcp=1&amp;vis=1&amp;pid=f37b1b979&amp;color=0,0,0&amp;vpa=19&amp;vtp=1&amp;vaab=1"/>
          <p:cNvSpPr/>
          <p:nvPr/>
        </p:nvSpPr>
        <p:spPr>
          <a:xfrm>
            <a:off x="6417214" y="791210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4_2#73d98bfd0.choices?vaa=1&amp;vcp=1&amp;vis=1&amp;pid=f37b1b979&amp;color=0,0,0&amp;vtp=1&amp;vaab=1&amp;bbb=1&amp;hb=1"/>
          <p:cNvSpPr/>
          <p:nvPr/>
        </p:nvSpPr>
        <p:spPr>
          <a:xfrm>
            <a:off x="539496" y="1319085"/>
            <a:ext cx="11109960" cy="2601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A.滥用抗生素会引起细菌产生抗药性变异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.“始祖鸟”化石是古代爬行类进化成鸟类的典型证据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.有些蛾类幼虫的体色鲜艳，并长有毒毛，这是自然选择的结果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.马的进化趋势是体型由小趋大，四肢越来越长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，多趾着地变成只有中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趾发达并唯一着地</a:t>
            </a:r>
            <a:endParaRPr lang="en-US" altLang="zh-CN" sz="2800" dirty="0"/>
          </a:p>
        </p:txBody>
      </p:sp>
      <p:sp>
        <p:nvSpPr>
          <p:cNvPr id="5" name="QC_5_AS.1_1#73d98bfd0?vaa=1&amp;vcp=1&amp;vis=1&amp;pid=f37b1b979&amp;color=0,0,0&amp;vtp=1&amp;vaab=1&amp;bbb=1&amp;hb=1"/>
          <p:cNvSpPr/>
          <p:nvPr/>
        </p:nvSpPr>
        <p:spPr>
          <a:xfrm>
            <a:off x="539496" y="3947985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按照达尔文的理论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病菌抗药性是这样产生的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细菌个体中存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在着对抗生素具有抗性的变异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在抗生素使用时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抗药性强的个体生存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下来并繁衍后代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其抗药性状遗传给后代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随着抗生素的频繁使用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菌抗药性逐渐增强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8_1#85eac7946?sp=1&amp;vaa=1&amp;vcp=1&amp;vis=1&amp;pid=f37b1b979&amp;color=0,0,0&amp;vtp=1&amp;vaab=1&amp;bt=1&amp;bbb=1&amp;hb=1"/>
              <p:cNvSpPr/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以下是两组遗传图解，图一的显、隐性基因用A、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图二的显、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表示，红花、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白花为某新发现植物的一对相对性状。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68_1#85eac7946?sp=1&amp;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470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8_2#85eac7946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4377" y="2631408"/>
            <a:ext cx="6860201" cy="22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9_1#4429e5734?vaa=1&amp;vcp=1&amp;vis=1&amp;pid=85eac7946&amp;color=0,0,0&amp;vtp=1&amp;vaab=1&amp;bbb=1&amp;hb=1"/>
          <p:cNvSpPr/>
          <p:nvPr/>
        </p:nvSpPr>
        <p:spPr>
          <a:xfrm>
            <a:off x="539496" y="5006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，肤色正常与白化是一对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，其中隐性性状是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，父亲的基因组成是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3ecd642cf?vaa=1&amp;vcp=1&amp;vis=1&amp;pid=85eac7946&amp;color=0,0,0&amp;vtp=1&amp;vaab=1&amp;bt=1&amp;bbb=1&amp;hb=1"/>
          <p:cNvSpPr/>
          <p:nvPr/>
        </p:nvSpPr>
        <p:spPr>
          <a:xfrm>
            <a:off x="539496" y="10594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（2）图二中，子一代红花和白花的数量相近，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则该对相对性状的显、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填“能”或“不能”）确定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，亲代白花个体产生的生殖细胞类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5_BD.75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3037078"/>
            <a:ext cx="843991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9be2084d.fixed?vcp=1&amp;pid=2190c8c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39be2084d.fixed?vcp=1&amp;pid=2190c8c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3ecd642cf?vaa=1&amp;vcp=1&amp;vis=1&amp;pid=85eac7946&amp;color=0,0,0&amp;vtp=1&amp;vaab=1&amp;bt=1&amp;bbb=1&amp;hb=1"/>
              <p:cNvSpPr/>
              <p:nvPr/>
            </p:nvSpPr>
            <p:spPr>
              <a:xfrm>
                <a:off x="539496" y="122478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红花与白花是一对相对性状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由于亲代与子一代的性状表现相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所以不能确定该对相对性状的显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隐性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当红花为显性性状时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代白花的基因组成是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当红花为隐性性状时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亲代白花的基因组成是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3ecd642cf?vaa=1&amp;vcp=1&amp;vis=1&amp;pid=85eac79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78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262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S.1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850132"/>
            <a:ext cx="555040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8_1#85eac7946?sp=1&amp;vaa=1&amp;vcp=1&amp;vis=1&amp;pid=f37b1b979&amp;color=0,0,0&amp;vtp=1&amp;vaab=1&amp;bt=1&amp;bbb=1&amp;hb=1"/>
              <p:cNvSpPr/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以下是两组遗传图解，图一的显、隐性基因用A、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图二的显、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表示，红花、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白花为某新发现植物的一对相对性状。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68_1#85eac7946?sp=1&amp;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470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8_2#85eac7946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4377" y="2631408"/>
            <a:ext cx="6860201" cy="22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9_1#4429e5734?vaa=1&amp;vcp=1&amp;vis=1&amp;pid=85eac7946&amp;color=0,0,0&amp;vtp=1&amp;vaab=1&amp;bbb=1&amp;hb=1"/>
          <p:cNvSpPr/>
          <p:nvPr/>
        </p:nvSpPr>
        <p:spPr>
          <a:xfrm>
            <a:off x="539496" y="5006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，肤色正常与白化是一对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，其中隐性性状是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，父亲的基因组成是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70_1#4429e5734.blank?vaa=1&amp;vcp=1&amp;vis=1&amp;pid=85eac7946&amp;color=0,0,0&amp;vpa=20&amp;vtp=1&amp;vaab=1&amp;bbb=1"/>
          <p:cNvSpPr/>
          <p:nvPr/>
        </p:nvSpPr>
        <p:spPr>
          <a:xfrm>
            <a:off x="6417214" y="497582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1_1#4429e5734.blank?vaa=1&amp;vcp=1&amp;vis=1&amp;pid=85eac7946&amp;color=0,0,0&amp;vpa=21&amp;vtp=1&amp;vaab=1&amp;bbb=1"/>
          <p:cNvSpPr/>
          <p:nvPr/>
        </p:nvSpPr>
        <p:spPr>
          <a:xfrm>
            <a:off x="549815" y="560257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肤色白化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72_1#4429e5734.blank?vaa=1&amp;vcp=1&amp;vis=1&amp;pid=85eac7946&amp;color=0,0,0&amp;vpa=22&amp;vtp=1&amp;vaab=1&amp;bbb=1"/>
              <p:cNvSpPr/>
              <p:nvPr/>
            </p:nvSpPr>
            <p:spPr>
              <a:xfrm>
                <a:off x="5592508" y="5727731"/>
                <a:ext cx="5762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72_1#4429e5734.blank?vaa=1&amp;vcp=1&amp;vis=1&amp;pid=85eac7946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508" y="5727731"/>
                <a:ext cx="57626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31202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3ecd642cf?vaa=1&amp;vcp=1&amp;vis=1&amp;pid=85eac7946&amp;color=0,0,0&amp;vtp=1&amp;vaab=1&amp;bt=1&amp;bbb=1&amp;hb=1"/>
          <p:cNvSpPr/>
          <p:nvPr/>
        </p:nvSpPr>
        <p:spPr>
          <a:xfrm>
            <a:off x="539496" y="10594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（2）图二中，子一代红花和白花的数量相近，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则该对相对性状的显、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填“能”或“不能”）确定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，亲代白花个体产生的生殖细胞类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4_1#3ecd642cf.blank?vaa=1&amp;vcp=1&amp;vis=1&amp;pid=85eac7946&amp;color=0,0,0&amp;vpa=23&amp;vtp=1&amp;vaab=1&amp;bbb=1"/>
          <p:cNvSpPr/>
          <p:nvPr/>
        </p:nvSpPr>
        <p:spPr>
          <a:xfrm>
            <a:off x="1261015" y="1676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4" name="QB_6_AN.76_1#3ecd642cf.blank?vaa=1&amp;vcp=1&amp;vis=1&amp;pid=85eac7946&amp;color=0,0,0&amp;vpa=24&amp;vtp=1&amp;vaab=1&amp;bbb=1"/>
          <p:cNvSpPr/>
          <p:nvPr/>
        </p:nvSpPr>
        <p:spPr>
          <a:xfrm>
            <a:off x="1261015" y="230339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一种或两</a:t>
            </a:r>
            <a:endParaRPr lang="en-US" altLang="zh-CN" sz="2800" dirty="0"/>
          </a:p>
        </p:txBody>
      </p:sp>
      <p:pic>
        <p:nvPicPr>
          <p:cNvPr id="5" name="QO_5_BD.75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3037078"/>
            <a:ext cx="843991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8584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_1#0282bbf4e?htil=9&amp;vaa=1&amp;vcp=1&amp;vis=1&amp;pid=f37b1b97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0644" y="930815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78_2#0282bbf4e?htil=9&amp;sp=1&amp;vaa=1&amp;vcp=1&amp;vis=1&amp;pid=f37b1b979&amp;color=0,0,0&amp;vtp=1&amp;vaab=1&amp;bt=1&amp;bbb=1&amp;hb=1&amp;hs=1"/>
          <p:cNvSpPr/>
          <p:nvPr/>
        </p:nvSpPr>
        <p:spPr>
          <a:xfrm>
            <a:off x="539496" y="912526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地球上从出现原始生命到形成今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天这样丰富多彩的生物界，是一个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漫长的进化过程。图一是根据地层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中挖掘出的化石复原的郑氏始孔子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鸟形态图，图二及表为一些生物的</a:t>
            </a:r>
            <a:endParaRPr lang="en-US" altLang="zh-CN" sz="2800" dirty="0"/>
          </a:p>
        </p:txBody>
      </p:sp>
      <p:graphicFrame>
        <p:nvGraphicFramePr>
          <p:cNvPr id="32" name="QO_5_BD.78_3#0282bbf4e?colgroup=1,3,3,3,5,3,5&amp;vaa=1&amp;vcp=1&amp;vis=1&amp;pid=f37b1b979&amp;color=0,0,0&amp;vtp=1&amp;vaab=1&amp;bbb=1&amp;hs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43281"/>
              </p:ext>
            </p:extLst>
          </p:nvPr>
        </p:nvGraphicFramePr>
        <p:xfrm>
          <a:off x="539496" y="4794535"/>
          <a:ext cx="11112204" cy="1137603"/>
        </p:xfrm>
        <a:graphic>
          <a:graphicData uri="http://schemas.openxmlformats.org/drawingml/2006/table">
            <a:tbl>
              <a:tblPr/>
              <a:tblGrid>
                <a:gridCol w="857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17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8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金枪鱼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酵母菌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78_2#0282bbf4e?htil=9&amp;sp=1&amp;vaa=1&amp;vcp=1&amp;vis=1&amp;pid=f37b1b979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0C9D2FC2-75E1-9F78-A52A-0537B53DC312}"/>
                  </a:ext>
                </a:extLst>
              </p:cNvPr>
              <p:cNvSpPr/>
              <p:nvPr/>
            </p:nvSpPr>
            <p:spPr>
              <a:xfrm>
                <a:off x="539995" y="4111149"/>
                <a:ext cx="11112011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的氨基酸比较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。请回答以下相关问题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78_2#0282bbf4e?htil=9&amp;sp=1&amp;vaa=1&amp;vcp=1&amp;vis=1&amp;pid=f37b1b979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0C9D2FC2-75E1-9F78-A52A-0537B53DC3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11149"/>
                <a:ext cx="11112011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9_1#236cb9057?htil=10&amp;vaa=1&amp;vcp=1&amp;vis=1&amp;pid=0282bbf4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6498" y="572688"/>
            <a:ext cx="5026948" cy="236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79_2#236cb9057?htil=10&amp;vaa=1&amp;vcp=1&amp;vis=1&amp;pid=0282bbf4e&amp;color=0,0,0&amp;vtp=1&amp;vaab=1&amp;bt=1&amp;bbb=1&amp;hb=1&amp;hs=1"/>
          <p:cNvSpPr/>
          <p:nvPr/>
        </p:nvSpPr>
        <p:spPr>
          <a:xfrm>
            <a:off x="539496" y="554400"/>
            <a:ext cx="5559552" cy="3427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）美国学者米勒通过模拟实验探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究了地球上生命起源的过程，他的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实验表明：原始地球上尽管不能直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接形成生命，但能产生构成生物体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。最终这些物质汇集到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，形成了原始的生命。</a:t>
            </a:r>
            <a:endParaRPr lang="en-US" altLang="zh-CN" sz="2800" dirty="0"/>
          </a:p>
        </p:txBody>
      </p:sp>
      <p:sp>
        <p:nvSpPr>
          <p:cNvPr id="4" name="QB_6_AN.1_1#236cb9057.blank?vaa=1&amp;vcp=1&amp;vis=1&amp;pid=0282bbf4e&amp;color=0,0,0&amp;vpa=25&amp;vtp=1&amp;vaab=1&amp;bbb=1"/>
          <p:cNvSpPr/>
          <p:nvPr/>
        </p:nvSpPr>
        <p:spPr>
          <a:xfrm>
            <a:off x="905415" y="28612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5" name="QB_6_AN.2_1#236cb9057.blank?vaa=1&amp;vcp=1&amp;vis=1&amp;pid=0282bbf4e&amp;color=0,0,0&amp;vpa=26&amp;vtp=1&amp;vaab=1&amp;bbb=1"/>
          <p:cNvSpPr/>
          <p:nvPr/>
        </p:nvSpPr>
        <p:spPr>
          <a:xfrm>
            <a:off x="549815" y="3424346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原始海洋</a:t>
            </a:r>
            <a:endParaRPr lang="en-US" altLang="zh-CN" sz="2800" dirty="0"/>
          </a:p>
        </p:txBody>
      </p:sp>
      <p:sp>
        <p:nvSpPr>
          <p:cNvPr id="6" name="QB_6_BD.82_1#524f53c34?vaa=1&amp;vcp=1&amp;vis=1&amp;pid=0282bbf4e&amp;color=0,0,0&amp;vtp=1&amp;vaab=1&amp;bbb=1&amp;hb=1&amp;hs=1"/>
          <p:cNvSpPr/>
          <p:nvPr/>
        </p:nvSpPr>
        <p:spPr>
          <a:xfrm>
            <a:off x="539496" y="401153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（2）图一是生活在距今约1.31亿年前的郑氏始孔子鸟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，没有人亲眼见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过这种动物，但科学家可以通过生物进化的最直接的证据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来研究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。郑氏始孔子鸟这种动物既像鸟，又像爬行动物，由此可以推断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类可能是由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进化而来的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83_1#524f53c34.blank?vaa=1&amp;vcp=1&amp;vis=1&amp;pid=0282bbf4e&amp;color=0,0,0&amp;vpa=27&amp;vtp=1&amp;vaab=1&amp;bbb=1"/>
          <p:cNvSpPr/>
          <p:nvPr/>
        </p:nvSpPr>
        <p:spPr>
          <a:xfrm>
            <a:off x="9439814" y="4565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化石</a:t>
            </a:r>
            <a:endParaRPr lang="en-US" altLang="zh-CN" sz="2800" dirty="0"/>
          </a:p>
        </p:txBody>
      </p:sp>
      <p:sp>
        <p:nvSpPr>
          <p:cNvPr id="8" name="QB_6_AN.84_1#524f53c34.blank?vaa=1&amp;vcp=1&amp;vis=1&amp;pid=0282bbf4e&amp;color=0,0,0&amp;vpa=28&amp;vtp=1&amp;vaab=1&amp;bbb=1"/>
          <p:cNvSpPr/>
          <p:nvPr/>
        </p:nvSpPr>
        <p:spPr>
          <a:xfrm>
            <a:off x="2327814" y="5713076"/>
            <a:ext cx="2392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古代爬行动物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5_1#b8a600949?htil=11&amp;vaa=1&amp;vcp=1&amp;vis=1&amp;pid=0282bbf4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40536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85_2#b8a600949?htil=11&amp;vaa=1&amp;vcp=1&amp;vis=1&amp;pid=0282bbf4e&amp;color=0,0,0&amp;vtp=1&amp;vaab=1&amp;bt=1&amp;bbb=1&amp;hb=1&amp;hs=1"/>
              <p:cNvSpPr/>
              <p:nvPr/>
            </p:nvSpPr>
            <p:spPr>
              <a:xfrm>
                <a:off x="539496" y="1222248"/>
                <a:ext cx="5559552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）表中的数字表示相应物种的细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不同的氨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基酸数目，据此分析表中的物种与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人亲缘关系最近的是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。对生物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亲缘关系的比较研究，可以帮助我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85_2#b8a600949?htil=11&amp;vaa=1&amp;vcp=1&amp;vis=1&amp;pid=0282bbf4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5559552" cy="3144457"/>
              </a:xfrm>
              <a:prstGeom prst="rect">
                <a:avLst/>
              </a:prstGeom>
              <a:blipFill>
                <a:blip r:embed="rId4"/>
                <a:stretch>
                  <a:fillRect l="-3947" r="-2412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86_1#b8a600949.blank?vaa=1&amp;vcp=1&amp;vis=1&amp;pid=0282bbf4e&amp;color=0,0,0&amp;vpa=29&amp;vtp=1&amp;vaab=1"/>
          <p:cNvSpPr/>
          <p:nvPr/>
        </p:nvSpPr>
        <p:spPr>
          <a:xfrm>
            <a:off x="3750215" y="313486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猴</a:t>
            </a:r>
            <a:endParaRPr lang="en-US" altLang="zh-CN" sz="2800" dirty="0"/>
          </a:p>
        </p:txBody>
      </p:sp>
      <p:sp>
        <p:nvSpPr>
          <p:cNvPr id="5" name="QB_6_AN.87_1#b8a600949.blank?vaa=1&amp;vcp=1&amp;vis=1&amp;pid=0282bbf4e&amp;color=0,0,0&amp;vpa=30&amp;vtp=1&amp;vaab=1&amp;bbb=1"/>
          <p:cNvSpPr/>
          <p:nvPr/>
        </p:nvSpPr>
        <p:spPr>
          <a:xfrm>
            <a:off x="549815" y="50249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6_BD.85_2#b8a600949?htil=11&amp;vaa=1&amp;vcp=1&amp;vis=1&amp;pid=0282bbf4e&amp;color=0,0,0&amp;vtp=1&amp;vaab=1&amp;bt=1&amp;bbb=1&amp;hb=1&amp;hs=1">
            <a:extLst>
              <a:ext uri="{FF2B5EF4-FFF2-40B4-BE49-F238E27FC236}">
                <a16:creationId xmlns:a16="http://schemas.microsoft.com/office/drawing/2014/main" id="{5C049E4F-C307-100D-D5DE-EF2FC65839D9}"/>
              </a:ext>
            </a:extLst>
          </p:cNvPr>
          <p:cNvSpPr/>
          <p:nvPr/>
        </p:nvSpPr>
        <p:spPr>
          <a:xfrm>
            <a:off x="539496" y="44286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们追溯生物进化的历程，得到图二的进化分枝图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，图二中的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①是表中的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4a6df9fba?vaa=1&amp;vcp=1&amp;vis=1&amp;pid=0282bbf4e&amp;color=0,0,0&amp;vtp=1&amp;vaab=1&amp;bt=1&amp;bbb=1&amp;hb=1"/>
          <p:cNvSpPr/>
          <p:nvPr/>
        </p:nvSpPr>
        <p:spPr>
          <a:xfrm>
            <a:off x="539496" y="8638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（4）按照达尔文的进化理论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，生物进化的原因是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，生物普遍具有很强的繁殖能力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，大量的后代为了获取足够的食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物和空间而进行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，具有有利变异的个体能够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生存下来并将有利变异遗传给后代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，具有不利变异的个体则容易被淘汰。</a:t>
            </a:r>
            <a:endParaRPr lang="en-US" altLang="zh-CN" sz="2800" dirty="0"/>
          </a:p>
        </p:txBody>
      </p:sp>
      <p:sp>
        <p:nvSpPr>
          <p:cNvPr id="3" name="QB_6_AN.89_1#4a6df9fba.blank?vaa=1&amp;vcp=1&amp;vis=1&amp;pid=0282bbf4e&amp;color=0,0,0&amp;vpa=31&amp;vtp=1&amp;vaab=1&amp;bbb=1"/>
          <p:cNvSpPr/>
          <p:nvPr/>
        </p:nvSpPr>
        <p:spPr>
          <a:xfrm>
            <a:off x="8195214" y="83337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endParaRPr lang="en-US" altLang="zh-CN" sz="2800" dirty="0"/>
          </a:p>
        </p:txBody>
      </p:sp>
      <p:sp>
        <p:nvSpPr>
          <p:cNvPr id="4" name="QB_6_AN.90_1#4a6df9fba.blank?vaa=1&amp;vcp=1&amp;vis=1&amp;pid=0282bbf4e&amp;color=0,0,0&amp;vpa=32&amp;vtp=1&amp;vaab=1&amp;bbb=1"/>
          <p:cNvSpPr/>
          <p:nvPr/>
        </p:nvSpPr>
        <p:spPr>
          <a:xfrm>
            <a:off x="3039014" y="212877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</p:txBody>
      </p:sp>
      <p:sp>
        <p:nvSpPr>
          <p:cNvPr id="5" name="QB_6_AN.92_1#4a6df9fba.blank?vaa=1&amp;vcp=1&amp;vis=1&amp;pid=0282bbf4e&amp;color=0,0,0&amp;vpa=33&amp;vtp=1&amp;vaab=1&amp;bbb=1"/>
          <p:cNvSpPr/>
          <p:nvPr/>
        </p:nvSpPr>
        <p:spPr>
          <a:xfrm>
            <a:off x="9262014" y="21287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</a:t>
            </a:r>
            <a:endParaRPr lang="en-US" altLang="zh-CN" sz="2800" dirty="0"/>
          </a:p>
        </p:txBody>
      </p:sp>
      <p:pic>
        <p:nvPicPr>
          <p:cNvPr id="6" name="QO_5_BD.91_1#4a6df9fba?vaa=1&amp;vcp=1&amp;vis=1&amp;pid=0282bbf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481070"/>
            <a:ext cx="5458968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b2212a6?sp=1&amp;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93_1#1dbba9f93?sp=1&amp;vaa=1&amp;vcp=1&amp;vis=1&amp;pid=08b2212a6&amp;color=0,0,0&amp;vtp=1&amp;vaab=1&amp;bbb=1&amp;hb=1"/>
          <p:cNvSpPr/>
          <p:nvPr/>
        </p:nvSpPr>
        <p:spPr>
          <a:xfrm>
            <a:off x="539496" y="1200576"/>
            <a:ext cx="11109960" cy="18671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（山东聊城·模拟）中国首只无壳孵化小鸡——“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小茶缸”诞生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致过程是打开种蛋（即用于孵化的鸡卵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将内容物倒入如图所示的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化装置中，盖上塑料盖，再放入孵化箱中孵化。图中1、2、3是去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壳和卵壳膜的鸡卵结构。下列分析错误的是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93_2#1dbba9f93?htil=12&amp;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2844" y="3174156"/>
            <a:ext cx="253288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5_BD.95_1#1dbba9f93.choices?htil=12&amp;vaa=1&amp;vcp=1&amp;vis=1&amp;pid=08b2212a6&amp;color=0,0,0&amp;vtp=1&amp;vaab=1&amp;bbb=1&amp;hb=1"/>
              <p:cNvSpPr/>
              <p:nvPr/>
            </p:nvSpPr>
            <p:spPr>
              <a:xfrm>
                <a:off x="539496" y="3077572"/>
                <a:ext cx="8449056" cy="2309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A.种蛋是在雌鸡和雄鸡进行了交配的前提下产生的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B.胚胎发育开始的位置是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胚盘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C.通气孔和脱脂棉都有助于透气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D.胚胎发育所需的营养物质仅来自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卵黄和人为添加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的营养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5_BD.95_1#1dbba9f93.choices?htil=12&amp;vaa=1&amp;vcp=1&amp;vis=1&amp;pid=08b2212a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7572"/>
                <a:ext cx="8449056" cy="2309432"/>
              </a:xfrm>
              <a:prstGeom prst="rect">
                <a:avLst/>
              </a:prstGeom>
              <a:blipFill>
                <a:blip r:embed="rId4"/>
                <a:stretch>
                  <a:fillRect l="-2597" t="-3166" r="-72" b="-216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1dbba9f93?htil=13&amp;vaa=1&amp;vcp=1&amp;vis=1&amp;pid=08b2212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017" y="1862899"/>
            <a:ext cx="3240143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1dbba9f93?htil=13&amp;vaa=1&amp;vcp=1&amp;vis=1&amp;pid=08b2212a6&amp;color=0,0,0&amp;mp=1&amp;vtp=1&amp;vaab=1&amp;bt=1&amp;bbb=1&amp;hb=1&amp;hs=1"/>
          <p:cNvSpPr/>
          <p:nvPr/>
        </p:nvSpPr>
        <p:spPr>
          <a:xfrm>
            <a:off x="539496" y="1875599"/>
            <a:ext cx="74706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是胚盘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含有细胞核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是胚胎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发育的部位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能发育为雏鸡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卵黄富含营养物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为胚胎发育提供主要的营养物质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卵白含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有水分和蛋白质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有营养和保护的作用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F1895E2D-D93D-B547-50F9-8B61D249D545}"/>
              </a:ext>
            </a:extLst>
          </p:cNvPr>
          <p:cNvSpPr/>
          <p:nvPr/>
        </p:nvSpPr>
        <p:spPr>
          <a:xfrm>
            <a:off x="596646" y="4372356"/>
            <a:ext cx="117998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8_1#37b9f1d47?sp=1&amp;vaa=1&amp;vcp=1&amp;vis=1&amp;pid=08b2212a6&amp;color=0,0,0&amp;vtp=1&amp;vaab=1&amp;bt=1&amp;bbb=1&amp;hb=1"/>
          <p:cNvSpPr/>
          <p:nvPr/>
        </p:nvSpPr>
        <p:spPr>
          <a:xfrm>
            <a:off x="539496" y="55440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（内蒙古·中考）如图是甲、乙两种细胞所含染色体的示意图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两种细胞都是某一雌性动物个体内的正常细胞。据图判断，下列相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论或叙述最合理的是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98_2#37b9f1d47?htil=14&amp;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7596" y="2532044"/>
            <a:ext cx="518464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98_3#37b9f1d47.choices?htil=14&amp;vaa=1&amp;vcp=1&amp;vis=1&amp;pid=08b2212a6&amp;color=0,0,0&amp;vtp=1&amp;vaab=1&amp;bbb=1&amp;hb=1"/>
          <p:cNvSpPr/>
          <p:nvPr/>
        </p:nvSpPr>
        <p:spPr>
          <a:xfrm>
            <a:off x="539496" y="2478132"/>
            <a:ext cx="579729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A.甲共有8个基因，乙共有4个基因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.若甲具有性染色体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，则乙不具有性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.若甲具有成对的基因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，则乙不具有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成对的基因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.甲有4对染色体，乙有2对染色体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69eb0360a?vaa=1&amp;vcp=1&amp;vis=1&amp;pid=39be2084d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从受精卵形成的那一刻开始，我们的生命旅程就开始了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图表示的是一个小女孩的生长发育过程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5_1#69eb0360a.bracket?vaa=1&amp;vcp=1&amp;vis=1&amp;pid=39be2084d&amp;color=0,0,0&amp;mp=1&amp;vpa=1&amp;vtp=1&amp;vaab=1"/>
          <p:cNvSpPr/>
          <p:nvPr/>
        </p:nvSpPr>
        <p:spPr>
          <a:xfrm>
            <a:off x="100621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4_BD.4_2#69eb0360a?htil=2&amp;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099" y="1891329"/>
            <a:ext cx="487375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4_3#69eb0360a.choices?htil=2&amp;vaa=1&amp;vcp=1&amp;vis=1&amp;pid=39be2084d&amp;color=0,0,0&amp;vtp=1&amp;vaab=1&amp;bbb=1&amp;hb=1"/>
              <p:cNvSpPr/>
              <p:nvPr/>
            </p:nvSpPr>
            <p:spPr>
              <a:xfrm>
                <a:off x="539496" y="1764329"/>
                <a:ext cx="6099048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表示受精的过程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，此过程是在妈妈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的子宫内完成的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经分裂和分化等过程形成的，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能通过自身消化系统获得营养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.胎儿的分娩标志着新生命的开始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.进入青春期后，女孩出现月经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卵巢分泌的雌性激素有关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4_3#69eb0360a.choices?htil=2&amp;vaa=1&amp;vcp=1&amp;vis=1&amp;pid=39be208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4329"/>
                <a:ext cx="6099048" cy="4439857"/>
              </a:xfrm>
              <a:prstGeom prst="rect">
                <a:avLst/>
              </a:prstGeom>
              <a:blipFill>
                <a:blip r:embed="rId4"/>
                <a:stretch>
                  <a:fillRect l="-3600" r="-2300" b="-4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7b9f1d47?vaa=1&amp;vcp=1&amp;vis=1&amp;pid=08b2212a6&amp;color=0,0,0&amp;vtp=1&amp;vaab=1&amp;bt=1&amp;bbb=1&amp;hb=1"/>
          <p:cNvSpPr/>
          <p:nvPr/>
        </p:nvSpPr>
        <p:spPr>
          <a:xfrm>
            <a:off x="539496" y="937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在生物的体细胞中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染色体是成对存在的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在形成生殖细胞的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过程中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成对的染色体分开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每对染色体中的一条进入精子或卵细胞中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37b9f1d47?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274411"/>
            <a:ext cx="5221224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05C86AAD-79CC-10A3-047C-59FA18017B9B}"/>
              </a:ext>
            </a:extLst>
          </p:cNvPr>
          <p:cNvSpPr/>
          <p:nvPr/>
        </p:nvSpPr>
        <p:spPr>
          <a:xfrm>
            <a:off x="1164781" y="2313173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2_1#3e487fdf4?htil=15&amp;vaa=1&amp;vcp=1&amp;vis=1&amp;pid=08b2212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923131"/>
            <a:ext cx="5221528" cy="417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2_2#3e487fdf4?htil=15&amp;sp=1&amp;vaa=1&amp;vcp=1&amp;vis=1&amp;pid=08b2212a6&amp;color=0,0,0&amp;vtp=1&amp;vaab=1&amp;bt=1&amp;bbb=1&amp;hb=1&amp;hs=1"/>
          <p:cNvSpPr/>
          <p:nvPr/>
        </p:nvSpPr>
        <p:spPr>
          <a:xfrm>
            <a:off x="539496" y="904843"/>
            <a:ext cx="6099048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“共和国勋章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”获得者袁隆平是第一位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将水稻的杂交优势成功应用于生产的科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。他带领“海水稻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”团队试验种植的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耐盐水稻亩产量超过八百千克。海水稻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稻壳顶端有的有芒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，有的无芒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。无芒有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利于收割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、脱粒及稻谷的加工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。为研究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海水稻有芒和无芒的遗传规律，科研人</a:t>
            </a:r>
            <a:endParaRPr lang="en-US" altLang="zh-CN" sz="2800" dirty="0"/>
          </a:p>
        </p:txBody>
      </p:sp>
      <p:sp>
        <p:nvSpPr>
          <p:cNvPr id="4" name="QO_5_BD.102_2#3e487fdf4?htil=15&amp;sp=1&amp;vaa=1&amp;vcp=1&amp;vis=1&amp;pid=08b2212a6&amp;color=0,0,0&amp;vtp=1&amp;vaab=1&amp;bt=1&amp;bbb=1&amp;hb=1&amp;hs=1">
            <a:extLst>
              <a:ext uri="{FF2B5EF4-FFF2-40B4-BE49-F238E27FC236}">
                <a16:creationId xmlns:a16="http://schemas.microsoft.com/office/drawing/2014/main" id="{CAADDA1D-A8C6-A14C-F985-579BCD98E4F2}"/>
              </a:ext>
            </a:extLst>
          </p:cNvPr>
          <p:cNvSpPr/>
          <p:nvPr/>
        </p:nvSpPr>
        <p:spPr>
          <a:xfrm>
            <a:off x="539995" y="53861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员进行了以下杂交实验。请根据实验回答问题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3_1#2429ec273?htil=16&amp;vaa=1&amp;vcp=1&amp;vis=1&amp;pid=3e487fd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649" y="1362202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3_2#2429ec273?htil=16&amp;vaa=1&amp;vcp=1&amp;vis=1&amp;pid=3e487fdf4&amp;color=0,0,0&amp;vtp=1&amp;vaab=1&amp;bt=1&amp;bbb=1&amp;hb=1"/>
          <p:cNvSpPr/>
          <p:nvPr/>
        </p:nvSpPr>
        <p:spPr>
          <a:xfrm>
            <a:off x="539496" y="122504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（1）水稻用种子繁殖后代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AN.1_1#2429ec273.blank?vaa=1&amp;vcp=1&amp;vis=1&amp;pid=3e487fdf4&amp;color=0,0,0&amp;vpa=36&amp;vtp=1&amp;vaab=1&amp;bbb=1"/>
          <p:cNvSpPr/>
          <p:nvPr/>
        </p:nvSpPr>
        <p:spPr>
          <a:xfrm>
            <a:off x="549815" y="18213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05_1#989e78a32?htil=16&amp;vaa=1&amp;vcp=1&amp;vis=1&amp;pid=3e487fdf4&amp;color=0,0,0&amp;vtp=1&amp;vaab=1&amp;bbb=1&amp;hb=1"/>
              <p:cNvSpPr/>
              <p:nvPr/>
            </p:nvSpPr>
            <p:spPr>
              <a:xfrm>
                <a:off x="539496" y="2499931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（2）根据实验判断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，水稻的有芒是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填“显性”或“隐性”）性状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表示显性基因，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表示隐性基因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实验一中亲代有芒个体的基因组成是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05_1#989e78a32?htil=16&amp;vaa=1&amp;vcp=1&amp;vis=1&amp;pid=3e487fdf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9931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1100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06_1#989e78a32.blank?vaa=1&amp;vcp=1&amp;vis=1&amp;pid=3e487fdf4&amp;color=0,0,0&amp;vpa=37&amp;vtp=1&amp;vaab=1&amp;bbb=1"/>
          <p:cNvSpPr/>
          <p:nvPr/>
        </p:nvSpPr>
        <p:spPr>
          <a:xfrm>
            <a:off x="549815" y="31171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07_1#989e78a32.blank?vaa=1&amp;vcp=1&amp;vis=1&amp;pid=3e487fdf4&amp;color=0,0,0&amp;vpa=38&amp;vtp=1&amp;vaab=1&amp;bbb=1"/>
              <p:cNvSpPr/>
              <p:nvPr/>
            </p:nvSpPr>
            <p:spPr>
              <a:xfrm>
                <a:off x="588708" y="5166296"/>
                <a:ext cx="625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07_1#989e78a32.blank?vaa=1&amp;vcp=1&amp;vis=1&amp;pid=3e487fdf4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08" y="5166296"/>
                <a:ext cx="625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993246d7c?htil=17&amp;vaa=1&amp;vcp=1&amp;vis=1&amp;pid=3e487fd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21766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8_2#993246d7c?htil=17&amp;vaa=1&amp;vcp=1&amp;vis=1&amp;pid=3e487fdf4&amp;color=0,0,0&amp;vtp=1&amp;vaab=1&amp;bt=1&amp;bbb=1&amp;hb=1"/>
          <p:cNvSpPr/>
          <p:nvPr/>
        </p:nvSpPr>
        <p:spPr>
          <a:xfrm>
            <a:off x="539496" y="903478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（3）实验二亲代全部有芒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，子代出现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无芒性状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这种现象在遗传学上称为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993246d7c.blank?vaa=1&amp;vcp=1&amp;vis=1&amp;pid=3e487fdf4&amp;color=0,0,0&amp;vpa=39&amp;vtp=1&amp;vaab=1&amp;bbb=1"/>
          <p:cNvSpPr/>
          <p:nvPr/>
        </p:nvSpPr>
        <p:spPr>
          <a:xfrm>
            <a:off x="549815" y="21474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10_1#89694efb0?htil=17&amp;vaa=1&amp;vcp=1&amp;vis=1&amp;pid=3e487fdf4&amp;color=0,0,0&amp;vtp=1&amp;vaab=1&amp;bbb=1&amp;hb=1"/>
              <p:cNvSpPr/>
              <p:nvPr/>
            </p:nvSpPr>
            <p:spPr>
              <a:xfrm>
                <a:off x="539496" y="2827210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）小明认为水稻细胞核内染色体的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数量和基因的数量相等，这种认知是错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误的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。请根据染色体、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和基因之间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的数量关系作出合理的解释：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10_1#89694efb0?htil=17&amp;vaa=1&amp;vcp=1&amp;vis=1&amp;pid=3e487fdf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210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2300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11_1#89694efb0.blank?vaa=1&amp;vcp=1&amp;vis=1&amp;pid=3e487fdf4&amp;color=0,0,0&amp;vpa=40&amp;vtp=1&amp;vaab=1&amp;bbb=1&amp;hb=1"/>
              <p:cNvSpPr/>
              <p:nvPr/>
            </p:nvSpPr>
            <p:spPr>
              <a:xfrm>
                <a:off x="539496" y="4739830"/>
                <a:ext cx="6099048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三者的数量关系为染色体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N.111_1#89694efb0.blank?vaa=1&amp;vcp=1&amp;vis=1&amp;pid=3e487fdf4&amp;color=0,0,0&amp;vpa=4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9830"/>
                <a:ext cx="6099048" cy="1207072"/>
              </a:xfrm>
              <a:prstGeom prst="rect">
                <a:avLst/>
              </a:prstGeom>
              <a:blipFill>
                <a:blip r:embed="rId5"/>
                <a:stretch>
                  <a:fillRect l="-3600" b="-156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2_1#e231ebb63?vaa=1&amp;vcp=1&amp;vis=1&amp;pid=3e487fdf4&amp;color=0,0,0&amp;vtp=1&amp;vaab=1&amp;bt=1&amp;bbb=1&amp;hb=1"/>
          <p:cNvSpPr/>
          <p:nvPr/>
        </p:nvSpPr>
        <p:spPr>
          <a:xfrm>
            <a:off x="539496" y="810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5）将水稻种子送入太空，在多种环境因素的综合作用下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，种子细胞内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发生改变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，然后在地面种植，就有可能从中选育出新品种。</a:t>
            </a:r>
            <a:endParaRPr lang="en-US" altLang="zh-CN" sz="2800" spc="-50" dirty="0"/>
          </a:p>
        </p:txBody>
      </p:sp>
      <p:sp>
        <p:nvSpPr>
          <p:cNvPr id="3" name="QB_6_AN.113_1#e231ebb63.blank?vaa=1&amp;vcp=1&amp;vis=1&amp;pid=3e487fdf4&amp;color=0,0,0&amp;vpa=41&amp;vtp=1&amp;vaab=1&amp;bbb=1"/>
          <p:cNvSpPr/>
          <p:nvPr/>
        </p:nvSpPr>
        <p:spPr>
          <a:xfrm>
            <a:off x="1060990" y="1406271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spc="-50" dirty="0"/>
          </a:p>
        </p:txBody>
      </p:sp>
      <p:pic>
        <p:nvPicPr>
          <p:cNvPr id="4" name="QO_5_BD.112_2#e231ebb63?vaa=1&amp;vcp=1&amp;vis=1&amp;pid=3e487fd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146935"/>
            <a:ext cx="491032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8b1944a3?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114_1#f308a5c3f?htil=18&amp;vaa=1&amp;vcp=1&amp;vis=1&amp;pid=c8b1944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404400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4_2#f308a5c3f?htil=18&amp;vaa=1&amp;vcp=1&amp;vis=1&amp;pid=c8b1944a3&amp;color=0,0,0&amp;vtp=1&amp;vaab=1&amp;bbb=1&amp;hb=1&amp;hs=1"/>
          <p:cNvSpPr/>
          <p:nvPr/>
        </p:nvSpPr>
        <p:spPr>
          <a:xfrm>
            <a:off x="539496" y="1267240"/>
            <a:ext cx="8769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早在三千年前，我国人民就已经开始养蚕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，蚕丝织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品促进了中外经济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。某校课后实践开展了饲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养家蚕活动，兴趣小组的同学就家蚕的发育和某些性状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的遗传展开了探究活动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，请你一起参与探究。</a:t>
            </a:r>
            <a:endParaRPr lang="en-US" altLang="zh-CN" sz="2800" dirty="0"/>
          </a:p>
        </p:txBody>
      </p:sp>
      <p:sp>
        <p:nvSpPr>
          <p:cNvPr id="5" name="QB_6_BD.115_1#e66dc0ce6?vaa=1&amp;vcp=1&amp;vis=1&amp;pid=f308a5c3f&amp;color=0,0,0&amp;vtp=1&amp;vaab=1&amp;bbb=1&amp;hb=1&amp;hs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（1）饲养家蚕过程中，同学们观察并记录了蚕的发育过程（如右图），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由图可知，家蚕的发育属于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（2）同学们观察发现，刚孵化出的蚁蚕（幼虫）就会在多种树叶中选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择取食桑叶，这种行为是由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d12f44cef?vaa=1&amp;vcp=1&amp;vis=1&amp;pid=f308a5c3f&amp;color=0,0,0&amp;vtp=1&amp;vaab=1&amp;bt=1&amp;bbb=1&amp;hb=1"/>
          <p:cNvSpPr/>
          <p:nvPr/>
        </p:nvSpPr>
        <p:spPr>
          <a:xfrm>
            <a:off x="539496" y="71100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（3）孵化出的幼虫有白足和黄足之分，足的白色与黄色是一对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19_2#d12f44cef?vaa=1&amp;vcp=1&amp;vis=1&amp;pid=f308a5c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6" y="3208909"/>
            <a:ext cx="22494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ca0685573?sp=1&amp;vaa=1&amp;vcp=1&amp;vis=1&amp;pid=f308a5c3f&amp;color=0,0,0&amp;vtp=1&amp;vaab=1&amp;bt=1&amp;bbb=1&amp;hb=1"/>
          <p:cNvSpPr/>
          <p:nvPr/>
        </p:nvSpPr>
        <p:spPr>
          <a:xfrm>
            <a:off x="539496" y="1553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（4）兴趣小组的同学欲判断蚕足颜色的显、隐性情况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，他们随机选取了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一只白足雌蚕蛾与一只黄足雄蚕蛾杂交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，并统计子代性状，结果如下表：</a:t>
            </a:r>
            <a:endParaRPr lang="en-US" altLang="zh-CN" sz="2800" spc="-50" dirty="0"/>
          </a:p>
        </p:txBody>
      </p:sp>
      <p:graphicFrame>
        <p:nvGraphicFramePr>
          <p:cNvPr id="46" name="QB_6_BD.121_2#ca0685573?colgroup=9,19&amp;vaa=1&amp;vcp=1&amp;vis=1&amp;pid=f308a5c3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806950"/>
              </p:ext>
            </p:extLst>
          </p:nvPr>
        </p:nvGraphicFramePr>
        <p:xfrm>
          <a:off x="539496" y="2890361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BD.121_3#ca0685573?vaa=1&amp;vcp=1&amp;vis=1&amp;pid=f308a5c3f&amp;color=0,0,0&amp;vtp=1&amp;vaab=1&amp;bbb=1"/>
          <p:cNvSpPr/>
          <p:nvPr/>
        </p:nvSpPr>
        <p:spPr>
          <a:xfrm>
            <a:off x="539496" y="4731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根据上述结果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填“能”或“不能”）判断蚕足颜色的显性与隐性。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6_1#d0a22623f?htil=20&amp;vaa=1&amp;vcp=1&amp;vis=1&amp;pid=f308a5c3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71" y="861410"/>
            <a:ext cx="2006059" cy="163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6_2#d0a22623f?htil=20&amp;sp=1&amp;vaa=1&amp;vcp=1&amp;vis=1&amp;pid=f308a5c3f&amp;color=0,0,0&amp;vtp=1&amp;vaab=1&amp;bt=1&amp;bbb=1&amp;hb=1&amp;hs=1"/>
          <p:cNvSpPr/>
          <p:nvPr/>
        </p:nvSpPr>
        <p:spPr>
          <a:xfrm>
            <a:off x="539496" y="843121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（5）进一步用子一代黄足蚕做杂交实验（即黄足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），卵未孵化前，请你预测实验结果：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26_3#d0a22623f?htil=20&amp;sp=1&amp;vaa=1&amp;vcp=1&amp;vis=1&amp;pid=f308a5c3f&amp;color=0,0,0&amp;vtp=1&amp;vaab=1&amp;bbb=1&amp;hb=1&amp;hs=1"/>
          <p:cNvSpPr/>
          <p:nvPr/>
        </p:nvSpPr>
        <p:spPr>
          <a:xfrm>
            <a:off x="539496" y="1895633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①若子二代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则白足为显性性状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，黄足为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6_4#d0a22623f?htil=20&amp;sp=1&amp;vaa=1&amp;vcp=1&amp;vis=1&amp;pid=f308a5c3f&amp;color=0,0,0&amp;vtp=1&amp;vaab=1&amp;bbb=1&amp;hb=1&amp;hs=1"/>
              <p:cNvSpPr/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②若子二代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则黄足为显性性状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，白足为隐性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。这种情况下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，子二代某黄足蚕个体的基因组成为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”表示显性基因，“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”表示隐性基因）。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6_4#d0a22623f?htil=20&amp;sp=1&amp;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blipFill>
                <a:blip r:embed="rId4"/>
                <a:stretch>
                  <a:fillRect l="-1976" t="-4762" r="-878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2_1#027ae2e56?sp=1&amp;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（6）饲养过程中，有同学发现，若孵化阶段室温较高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，则蚕卵孵化率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" t="-208696" r="-222340" b="-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5167" t="-308696" r="-20000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5731" t="-308696" r="-10048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5731" t="-308696" r="-480" b="-2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32_3#027ae2e56?vaa=1&amp;vcp=1&amp;vis=1&amp;pid=f308a5c3f&amp;color=0,0,0&amp;vtp=1&amp;vaab=1&amp;bbb=1&amp;hb=1"/>
          <p:cNvSpPr/>
          <p:nvPr/>
        </p:nvSpPr>
        <p:spPr>
          <a:xfrm>
            <a:off x="539496" y="463268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该同学的实验设计存在一定的问题，请你帮助他改正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69eb0360a?htil=1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5520" y="704695"/>
            <a:ext cx="4490484" cy="123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EX.1_1#69eb0360a?htil=1&amp;vaa=1&amp;vcp=1&amp;vis=1&amp;pid=39be2084d&amp;color=0,0,0&amp;vtp=1&amp;vaab=1&amp;bbb=1&amp;hb=1&amp;hs=1"/>
          <p:cNvSpPr/>
          <p:nvPr/>
        </p:nvSpPr>
        <p:spPr>
          <a:xfrm>
            <a:off x="539496" y="1123041"/>
            <a:ext cx="6099048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掌握人的生殖发育过程是解题的关键。</a:t>
            </a:r>
            <a:endParaRPr lang="en-US" altLang="zh-CN" sz="2800" dirty="0"/>
          </a:p>
        </p:txBody>
      </p:sp>
      <p:sp>
        <p:nvSpPr>
          <p:cNvPr id="5" name="QC_4_EX.1_1#69eb0360a?htil=1&amp;vaa=1&amp;vcp=1&amp;vis=1&amp;pid=39be2084d&amp;color=0,0,0&amp;vtp=1&amp;vaab=1&amp;bbb=1&amp;hb=1&amp;hs=1">
            <a:extLst>
              <a:ext uri="{FF2B5EF4-FFF2-40B4-BE49-F238E27FC236}">
                <a16:creationId xmlns:a16="http://schemas.microsoft.com/office/drawing/2014/main" id="{561189D0-970E-A335-2E47-444320129896}"/>
              </a:ext>
            </a:extLst>
          </p:cNvPr>
          <p:cNvSpPr/>
          <p:nvPr/>
        </p:nvSpPr>
        <p:spPr>
          <a:xfrm>
            <a:off x="539496" y="2273915"/>
            <a:ext cx="11112011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生殖细胞包括睾丸产生的精子和卵巢产生的卵细胞，精子在输卵管内与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卵细胞相遇形成受精卵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受精卵不断进行分裂，逐渐发育成胚泡；胚泡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缓慢地移动并最终植入子宫内膜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，逐渐发育成胚胎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，并于怀孕后8周左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右发育成胎儿，胎儿生活在子宫内半透明的羊水中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通过胎盘、脐带与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母体进行物质交换；胎儿发育成熟，成熟的胎儿和胎盘一起从母体的阴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道排出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，即分娩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。卵巢能产生生殖细胞和分泌雌性激素，性激素能促进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第二性征的出现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5_1#027ae2e56?vaa=1&amp;vcp=1&amp;vis=1&amp;pid=f308a5c3f&amp;color=0,0,0&amp;vtp=1&amp;vaab=1&amp;bt=1&amp;bbb=1&amp;hb=1"/>
          <p:cNvSpPr/>
          <p:nvPr/>
        </p:nvSpPr>
        <p:spPr>
          <a:xfrm>
            <a:off x="539496" y="19135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根据实验结果，请你从提高蚕卵孵化率角度，给蚕农提出一条合理化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35_2#027ae2e56?htil=21&amp;vaa=1&amp;vcp=1&amp;vis=1&amp;pid=f308a5c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3152993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8b1944a3?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114_1#f308a5c3f?htil=18&amp;vaa=1&amp;vcp=1&amp;vis=1&amp;pid=c8b1944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404400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4_2#f308a5c3f?htil=18&amp;vaa=1&amp;vcp=1&amp;vis=1&amp;pid=c8b1944a3&amp;color=0,0,0&amp;vtp=1&amp;vaab=1&amp;bbb=1&amp;hb=1&amp;hs=1"/>
          <p:cNvSpPr/>
          <p:nvPr/>
        </p:nvSpPr>
        <p:spPr>
          <a:xfrm>
            <a:off x="539496" y="1267240"/>
            <a:ext cx="8769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早在三千年前，我国人民就已经开始养蚕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，蚕丝织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品促进了中外经济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。某校课后实践开展了饲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养家蚕活动，兴趣小组的同学就家蚕的发育和某些性状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的遗传展开了探究活动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，请你一起参与探究。</a:t>
            </a:r>
            <a:endParaRPr lang="en-US" altLang="zh-CN" sz="2800" dirty="0"/>
          </a:p>
        </p:txBody>
      </p:sp>
      <p:sp>
        <p:nvSpPr>
          <p:cNvPr id="5" name="QB_6_BD.115_1#e66dc0ce6?vaa=1&amp;vcp=1&amp;vis=1&amp;pid=f308a5c3f&amp;color=0,0,0&amp;vtp=1&amp;vaab=1&amp;bbb=1&amp;hb=1&amp;hs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（1）饲养家蚕过程中，同学们观察并记录了蚕的发育过程（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如右图），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由图可知，家蚕的发育属于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（2）同学们观察发现，刚孵化出的蚁蚕（幼虫）就会在多种树叶中选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择取食桑叶，这种行为是由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决定的。</a:t>
            </a:r>
            <a:endParaRPr lang="en-US" altLang="zh-CN" sz="2800" dirty="0"/>
          </a:p>
        </p:txBody>
      </p:sp>
      <p:sp>
        <p:nvSpPr>
          <p:cNvPr id="6" name="QB_6_AN.1_1#e66dc0ce6.blank?vaa=1&amp;vcp=1&amp;vis=1&amp;pid=f308a5c3f&amp;color=0,0,0&amp;vpa=42&amp;vtp=1&amp;vaab=1&amp;bbb=1"/>
          <p:cNvSpPr/>
          <p:nvPr/>
        </p:nvSpPr>
        <p:spPr>
          <a:xfrm>
            <a:off x="4817015" y="445628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变态（或完全变态）</a:t>
            </a:r>
            <a:endParaRPr lang="en-US" altLang="zh-CN" sz="2800" dirty="0"/>
          </a:p>
        </p:txBody>
      </p:sp>
      <p:sp>
        <p:nvSpPr>
          <p:cNvPr id="8" name="QB_6_AN.118_1#e66dc0ce6.blank?vaa=1&amp;vcp=1&amp;vis=1&amp;pid=f308a5c3f&amp;color=0,0,0&amp;vpa=43&amp;vtp=1&amp;vaab=1&amp;bbb=1"/>
          <p:cNvSpPr/>
          <p:nvPr/>
        </p:nvSpPr>
        <p:spPr>
          <a:xfrm>
            <a:off x="4817015" y="573072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537916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d12f44cef?vaa=1&amp;vcp=1&amp;vis=1&amp;pid=f308a5c3f&amp;color=0,0,0&amp;vtp=1&amp;vaab=1&amp;bt=1&amp;bbb=1&amp;hb=1"/>
          <p:cNvSpPr/>
          <p:nvPr/>
        </p:nvSpPr>
        <p:spPr>
          <a:xfrm>
            <a:off x="539496" y="18801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（3）孵化出的幼虫有白足和黄足之分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，足的白色与黄色是一对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0_1#d12f44cef.blank?vaa=1&amp;vcp=1&amp;vis=1&amp;pid=f308a5c3f&amp;color=0,0,0&amp;vpa=44&amp;vtp=1&amp;vaab=1&amp;bbb=1&amp;hb=1"/>
          <p:cNvSpPr/>
          <p:nvPr/>
        </p:nvSpPr>
        <p:spPr>
          <a:xfrm>
            <a:off x="539496" y="184962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相对性状</a:t>
            </a:r>
            <a:endParaRPr lang="en-US" altLang="zh-CN" sz="2800" dirty="0"/>
          </a:p>
        </p:txBody>
      </p:sp>
      <p:pic>
        <p:nvPicPr>
          <p:cNvPr id="4" name="QO_5_BD.119_2#d12f44cef?vaa=1&amp;vcp=1&amp;vis=1&amp;pid=f308a5c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6" y="3208909"/>
            <a:ext cx="22494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9508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ca0685573?sp=1&amp;vaa=1&amp;vcp=1&amp;vis=1&amp;pid=f308a5c3f&amp;color=0,0,0&amp;vtp=1&amp;vaab=1&amp;bt=1&amp;bbb=1&amp;hb=1"/>
          <p:cNvSpPr/>
          <p:nvPr/>
        </p:nvSpPr>
        <p:spPr>
          <a:xfrm>
            <a:off x="539496" y="1553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（4）兴趣小组的同学欲判断蚕足颜色的显、隐性情况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，他们随机选取了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一只白足雌蚕蛾与一只黄足雄蚕蛾杂交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，并统计子代性状，结果如下表：</a:t>
            </a:r>
            <a:endParaRPr lang="en-US" altLang="zh-CN" sz="2800" spc="-50" dirty="0"/>
          </a:p>
        </p:txBody>
      </p:sp>
      <p:graphicFrame>
        <p:nvGraphicFramePr>
          <p:cNvPr id="46" name="QB_6_BD.121_2#ca0685573?colgroup=9,19&amp;vaa=1&amp;vcp=1&amp;vis=1&amp;pid=f308a5c3f&amp;color=0,0,0&amp;vtp=1&amp;vaab=1&amp;bbb=1"/>
          <p:cNvGraphicFramePr>
            <a:graphicFrameLocks noGrp="1"/>
          </p:cNvGraphicFramePr>
          <p:nvPr/>
        </p:nvGraphicFramePr>
        <p:xfrm>
          <a:off x="539496" y="2890361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BD.121_3#ca0685573?vaa=1&amp;vcp=1&amp;vis=1&amp;pid=f308a5c3f&amp;color=0,0,0&amp;vtp=1&amp;vaab=1&amp;bbb=1"/>
          <p:cNvSpPr/>
          <p:nvPr/>
        </p:nvSpPr>
        <p:spPr>
          <a:xfrm>
            <a:off x="539496" y="4731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根据上述结果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填“能”或“不能”）判断蚕足颜色的显性与隐性。</a:t>
            </a:r>
            <a:endParaRPr lang="en-US" altLang="zh-CN" sz="2800" dirty="0"/>
          </a:p>
        </p:txBody>
      </p:sp>
      <p:sp>
        <p:nvSpPr>
          <p:cNvPr id="3" name="QB_6_AN.2_1#ca0685573?htil=19&amp;vaa=1&amp;vcp=1&amp;vis=1&amp;pid=f308a5c3f&amp;color=0,0,0&amp;vtp=1&amp;vaab=1&amp;bbb=1&amp;hs=1"/>
          <p:cNvSpPr/>
          <p:nvPr/>
        </p:nvSpPr>
        <p:spPr>
          <a:xfrm>
            <a:off x="2869310" y="4730020"/>
            <a:ext cx="884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219156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S.1_1#ca0685573?htil=19&amp;vaa=1&amp;vcp=1&amp;vis=1&amp;pid=f308a5c3f&amp;color=0,0,0&amp;vtp=1&amp;vaab=1&amp;bt=1&amp;bbb=1&amp;hb=1&amp;hs=1"/>
              <p:cNvSpPr/>
              <p:nvPr/>
            </p:nvSpPr>
            <p:spPr>
              <a:xfrm>
                <a:off x="539496" y="3413728"/>
                <a:ext cx="11073384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亲代有白足和黄足</a:t>
                </a:r>
                <a:r>
                  <a:rPr lang="en-US" altLang="zh-CN" sz="2800" b="0" i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子代中也有白足和黄足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且比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只能确定亲代基因组成为隐性纯合和显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性杂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不能判断显性与隐性性状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6_AS.1_1#ca0685573?htil=19&amp;vaa=1&amp;vcp=1&amp;vis=1&amp;pid=f308a5c3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3728"/>
                <a:ext cx="11073384" cy="1886350"/>
              </a:xfrm>
              <a:prstGeom prst="rect">
                <a:avLst/>
              </a:prstGeom>
              <a:blipFill>
                <a:blip r:embed="rId3"/>
                <a:stretch>
                  <a:fillRect l="-1982" r="-181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QB_6_BD.121_2#ca0685573?colgroup=9,19&amp;vaa=1&amp;vcp=1&amp;vis=1&amp;pid=f308a5c3f&amp;color=0,0,0&amp;vtp=1&amp;vaab=1&amp;bbb=1">
            <a:extLst>
              <a:ext uri="{FF2B5EF4-FFF2-40B4-BE49-F238E27FC236}">
                <a16:creationId xmlns:a16="http://schemas.microsoft.com/office/drawing/2014/main" id="{B88AE473-C5AF-01EA-83C1-338DDDF4526D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566989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5914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6_1#d0a22623f?htil=20&amp;vaa=1&amp;vcp=1&amp;vis=1&amp;pid=f308a5c3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71" y="861410"/>
            <a:ext cx="2006059" cy="163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6_2#d0a22623f?htil=20&amp;sp=1&amp;vaa=1&amp;vcp=1&amp;vis=1&amp;pid=f308a5c3f&amp;color=0,0,0&amp;vtp=1&amp;vaab=1&amp;bt=1&amp;bbb=1&amp;hb=1&amp;hs=1"/>
          <p:cNvSpPr/>
          <p:nvPr/>
        </p:nvSpPr>
        <p:spPr>
          <a:xfrm>
            <a:off x="539496" y="843121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（5）进一步用子一代黄足蚕做杂交实验（即黄足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），卵未孵化前，请你预测实验结果：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26_3#d0a22623f?htil=20&amp;sp=1&amp;vaa=1&amp;vcp=1&amp;vis=1&amp;pid=f308a5c3f&amp;color=0,0,0&amp;vtp=1&amp;vaab=1&amp;bbb=1&amp;hb=1&amp;hs=1"/>
          <p:cNvSpPr/>
          <p:nvPr/>
        </p:nvSpPr>
        <p:spPr>
          <a:xfrm>
            <a:off x="539496" y="1895633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①若子二代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则白足为显性性状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，黄足为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6_4#d0a22623f?htil=20&amp;sp=1&amp;vaa=1&amp;vcp=1&amp;vis=1&amp;pid=f308a5c3f&amp;color=0,0,0&amp;vtp=1&amp;vaab=1&amp;bbb=1&amp;hb=1&amp;hs=1"/>
              <p:cNvSpPr/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②若子二代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则黄足为显性性状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，白足为隐性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。这种情况下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，子二代某黄足蚕个体的基因组成为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”表示显性基因，“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”表示隐性基因）。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6_4#d0a22623f?htil=20&amp;sp=1&amp;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blipFill>
                <a:blip r:embed="rId4"/>
                <a:stretch>
                  <a:fillRect l="-1976" t="-4762" r="-878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28_1#d0a22623f.blank?vaa=1&amp;vcp=1&amp;vis=1&amp;pid=f308a5c3f&amp;color=0,0,0&amp;vpa=46&amp;vtp=1&amp;vaab=1&amp;bbb=1"/>
          <p:cNvSpPr/>
          <p:nvPr/>
        </p:nvSpPr>
        <p:spPr>
          <a:xfrm>
            <a:off x="2327814" y="1866042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①全为黄足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29_1#d0a22623f.blank?vaa=1&amp;vcp=1&amp;vis=1&amp;pid=f308a5c3f&amp;color=0,0,0&amp;vpa=47&amp;vtp=1&amp;vaab=1&amp;bbb=1"/>
          <p:cNvSpPr/>
          <p:nvPr/>
        </p:nvSpPr>
        <p:spPr>
          <a:xfrm>
            <a:off x="2290213" y="2915951"/>
            <a:ext cx="39036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有黄足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同时也有白足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30_1#d0a22623f.blank?vaa=1&amp;vcp=1&amp;vis=1&amp;pid=f308a5c3f&amp;color=0,0,0&amp;vpa=48&amp;vtp=1&amp;vaab=1&amp;bbb=1"/>
              <p:cNvSpPr/>
              <p:nvPr/>
            </p:nvSpPr>
            <p:spPr>
              <a:xfrm>
                <a:off x="9123607" y="3480148"/>
                <a:ext cx="13239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30_1#d0a22623f.blank?vaa=1&amp;vcp=1&amp;vis=1&amp;pid=f308a5c3f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607" y="3480148"/>
                <a:ext cx="1323975" cy="418529"/>
              </a:xfrm>
              <a:prstGeom prst="rect">
                <a:avLst/>
              </a:prstGeom>
              <a:blipFill>
                <a:blip r:embed="rId5"/>
                <a:stretch>
                  <a:fillRect t="-31884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S.1_1#d0a22623f?vaa=1&amp;vcp=1&amp;vis=1&amp;pid=f308a5c3f&amp;color=0,0,0&amp;vtp=1&amp;vaab=1&amp;bbb=1&amp;hb=1&amp;hs=1"/>
              <p:cNvSpPr/>
              <p:nvPr/>
            </p:nvSpPr>
            <p:spPr>
              <a:xfrm>
                <a:off x="539496" y="4476083"/>
                <a:ext cx="11109960" cy="156895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将子一代黄足蚕作为亲本进行杂交实验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若子二代有黄足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同时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出现白足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无中生有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有为隐性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可知黄足为显性性状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白足为隐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性性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这种情况下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子二代某黄足蚕个体的基因组成为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S.1_1#d0a22623f?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76083"/>
                <a:ext cx="11109960" cy="1568956"/>
              </a:xfrm>
              <a:prstGeom prst="rect">
                <a:avLst/>
              </a:prstGeom>
              <a:blipFill>
                <a:blip r:embed="rId6"/>
                <a:stretch>
                  <a:fillRect l="-1976" t="-4651" r="-878" b="-112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39389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2_1#027ae2e56?sp=1&amp;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（6）饲养过程中，有同学发现，若孵化阶段室温较高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，则蚕卵孵化率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" t="-208696" r="-222340" b="-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5167" t="-308696" r="-20000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5731" t="-308696" r="-10048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5731" t="-308696" r="-480" b="-2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32_3#027ae2e56?vaa=1&amp;vcp=1&amp;vis=1&amp;pid=f308a5c3f&amp;color=0,0,0&amp;vtp=1&amp;vaab=1&amp;bbb=1&amp;hb=1"/>
          <p:cNvSpPr/>
          <p:nvPr/>
        </p:nvSpPr>
        <p:spPr>
          <a:xfrm>
            <a:off x="539496" y="463268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该同学的实验设计存在一定的问题，请你帮助他改正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_1#027ae2e56?vaa=1&amp;vcp=1&amp;vis=1&amp;pid=f308a5c3f&amp;color=0,0,0&amp;vtp=1&amp;vaab=1&amp;bbb=1&amp;hb=1&amp;hs=1"/>
          <p:cNvSpPr/>
          <p:nvPr/>
        </p:nvSpPr>
        <p:spPr>
          <a:xfrm>
            <a:off x="4283723" y="4513275"/>
            <a:ext cx="1250803" cy="1190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3" name="QB_6_AN.2_1#027ae2e56?vaa=1&amp;vcp=1&amp;vis=1&amp;pid=f308a5c3f&amp;color=0,0,0&amp;vtp=1&amp;vaab=1&amp;bbb=1&amp;hb=1&amp;hs=1">
            <a:extLst>
              <a:ext uri="{FF2B5EF4-FFF2-40B4-BE49-F238E27FC236}">
                <a16:creationId xmlns:a16="http://schemas.microsoft.com/office/drawing/2014/main" id="{71E3C098-A196-5516-E83D-36B5506551B8}"/>
              </a:ext>
            </a:extLst>
          </p:cNvPr>
          <p:cNvSpPr/>
          <p:nvPr/>
        </p:nvSpPr>
        <p:spPr>
          <a:xfrm>
            <a:off x="542484" y="4942171"/>
            <a:ext cx="1250803" cy="1190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C组的实验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对象个数与A、B组不同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应改为1000个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86563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5_1#027ae2e56?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③根据实验结果，请你从提高蚕卵孵化率角度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，给蚕农提出一条合理化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35_2#027ae2e56?htil=21&amp;vaa=1&amp;vcp=1&amp;vis=1&amp;pid=f308a5c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1891329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S.1_1#027ae2e56?htil=21&amp;vaa=1&amp;vcp=1&amp;vis=1&amp;pid=f308a5c3f&amp;color=0,0,0&amp;vtp=1&amp;vaab=1&amp;bbb=1&amp;hb=1&amp;hs=1"/>
          <p:cNvSpPr/>
          <p:nvPr/>
        </p:nvSpPr>
        <p:spPr>
          <a:xfrm>
            <a:off x="539496" y="1837417"/>
            <a:ext cx="87690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根据提出的问题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温度对蚕卵孵化率有什么影响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及表格中的数据可知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该实验探究的变量是温度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究实验需要遵循单一变量原则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即除了实验变量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7" name="QB_6_AS.1_1#027ae2e56?htil=21&amp;vaa=1&amp;vcp=1&amp;vis=1&amp;pid=f308a5c3f&amp;color=0,0,0&amp;vtp=1&amp;vaab=1&amp;bbb=1&amp;hb=1&amp;hs=1">
            <a:extLst>
              <a:ext uri="{FF2B5EF4-FFF2-40B4-BE49-F238E27FC236}">
                <a16:creationId xmlns:a16="http://schemas.microsoft.com/office/drawing/2014/main" id="{A3641620-B35C-04B8-A4BD-953156E86179}"/>
              </a:ext>
            </a:extLst>
          </p:cNvPr>
          <p:cNvSpPr/>
          <p:nvPr/>
        </p:nvSpPr>
        <p:spPr>
          <a:xfrm>
            <a:off x="539496" y="3821729"/>
            <a:ext cx="11112011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其他条件均相同且适宜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组中存在蚕卵数和温度两个变量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组设计存在问题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应将蚕卵数由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个改为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_1#027ae2e56?vaa=1&amp;vcp=1&amp;vis=1&amp;pid=f308a5c3f&amp;color=0,0,0&amp;vtp=1&amp;vaab=1&amp;bbb=1&amp;hb=1&amp;hs=1">
                <a:extLst>
                  <a:ext uri="{FF2B5EF4-FFF2-40B4-BE49-F238E27FC236}">
                    <a16:creationId xmlns:a16="http://schemas.microsoft.com/office/drawing/2014/main" id="{96D3BBA7-98C1-7259-C344-0ACD80A36707}"/>
                  </a:ext>
                </a:extLst>
              </p:cNvPr>
              <p:cNvSpPr/>
              <p:nvPr/>
            </p:nvSpPr>
            <p:spPr>
              <a:xfrm>
                <a:off x="2214292" y="1189222"/>
                <a:ext cx="3118104" cy="11900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将培养温度设为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N.2_1#027ae2e56?vaa=1&amp;vcp=1&amp;vis=1&amp;pid=f308a5c3f&amp;color=0,0,0&amp;vtp=1&amp;vaab=1&amp;bbb=1&amp;hb=1&amp;hs=1">
                <a:extLst>
                  <a:ext uri="{FF2B5EF4-FFF2-40B4-BE49-F238E27FC236}">
                    <a16:creationId xmlns:a16="http://schemas.microsoft.com/office/drawing/2014/main" id="{96D3BBA7-98C1-7259-C344-0ACD80A367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292" y="1189222"/>
                <a:ext cx="3118104" cy="1190054"/>
              </a:xfrm>
              <a:prstGeom prst="rect">
                <a:avLst/>
              </a:prstGeom>
              <a:blipFill>
                <a:blip r:embed="rId4"/>
                <a:stretch>
                  <a:fillRect l="-6836" r="-42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3024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9_1#95d26161d?vaa=1&amp;vcp=1&amp;vis=1&amp;pid=39be2084d&amp;color=0,0,0&amp;mp=1&amp;vtp=1&amp;vaab=1&amp;bt=1&amp;bbb=1&amp;hb=1"/>
              <p:cNvSpPr/>
              <p:nvPr/>
            </p:nvSpPr>
            <p:spPr>
              <a:xfrm>
                <a:off x="539496" y="1245838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内蒙古呼和浩特·中考）判断下列有关人的体细胞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胞核、染色体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和基因的关系示意图的说法正确的是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4_BD.9_1#95d26161d?vaa=1&amp;vcp=1&amp;vis=1&amp;pid=39be2084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5838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2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0_1#95d26161d.bracket?vaa=1&amp;vcp=1&amp;vis=1&amp;pid=39be2084d&amp;color=0,0,0&amp;mp=1&amp;vpa=2&amp;vtp=1&amp;vaab=1"/>
          <p:cNvSpPr/>
          <p:nvPr/>
        </p:nvSpPr>
        <p:spPr>
          <a:xfrm>
            <a:off x="9357645" y="196264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4_BD.9_2#95d26161d?htil=4&amp;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0325" y="2582767"/>
            <a:ext cx="29077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_3#95d26161d.choices?htil=4&amp;vaa=1&amp;vcp=1&amp;vis=1&amp;pid=39be2084d&amp;color=0,0,0&amp;vtp=1&amp;vaab=1&amp;bbb=1&amp;hb=1"/>
              <p:cNvSpPr/>
              <p:nvPr/>
            </p:nvSpPr>
            <p:spPr>
              <a:xfrm>
                <a:off x="539496" y="2455767"/>
                <a:ext cx="8074152" cy="309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A.①是体细胞，所有体细胞中都含有②所示的结构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.③若表示一对性染色体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，则该性染色体的组成是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.④是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分子，它上面的所有片段都叫做基因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.⑤若是基因，则亲代通过生殖过程将⑤传递给子代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C_4_BD.9_3#95d26161d.choices?htil=4&amp;vaa=1&amp;vcp=1&amp;vis=1&amp;pid=39be208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5767"/>
                <a:ext cx="8074152" cy="3093657"/>
              </a:xfrm>
              <a:prstGeom prst="rect">
                <a:avLst/>
              </a:prstGeom>
              <a:blipFill>
                <a:blip r:embed="rId5"/>
                <a:stretch>
                  <a:fillRect l="-2719" r="-1586" b="-69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6_1#95d26161d?htil=3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509" y="2689413"/>
            <a:ext cx="4293309" cy="36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EX.1_1#95d26161d?htil=3&amp;vaa=1&amp;vcp=1&amp;vis=1&amp;pid=39be2084d&amp;color=0,0,0&amp;vtp=1&amp;vaab=1&amp;bbb=1&amp;hb=1&amp;hs=1"/>
              <p:cNvSpPr/>
              <p:nvPr/>
            </p:nvSpPr>
            <p:spPr>
              <a:xfrm>
                <a:off x="375083" y="425117"/>
                <a:ext cx="11441833" cy="465954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</a:t>
                </a:r>
                <a:r>
                  <a:rPr lang="zh-CN" altLang="en-US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拨</a:t>
                </a:r>
                <a:r>
                  <a:rPr lang="zh-CN" altLang="en-US" sz="2800" dirty="0">
                    <a:solidFill>
                      <a:srgbClr val="000000"/>
                    </a:solidFill>
                  </a:rPr>
                  <a:t>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答此类题目的关键是理解细胞的结构及遗传和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的相关知识。图中①是人的体细胞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是细胞核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③是染色体，④是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，⑤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是基因。不是所有体细胞中都含有②细胞核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成熟的红细胞就没有细胞核，A错误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。③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若表示一对性染色体，这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两条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性染色体形态、大小都相同，故该性染色体的组成是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女性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），B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误。基因是</a:t>
                </a:r>
                <a:endParaRPr lang="en-US" altLang="zh-CN" sz="28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上具有特定遗传信息的片段，C错误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。⑤若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是基因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因控制生物体的性状，性状的遗传实</a:t>
                </a:r>
                <a:endParaRPr lang="en-US" altLang="zh-CN" sz="28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质上是亲代通过生殖过程把基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因传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递给子代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C_4_EX.1_1#95d26161d?htil=3&amp;vaa=1&amp;vcp=1&amp;vis=1&amp;pid=39be2084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083" y="425117"/>
                <a:ext cx="11441833" cy="4659545"/>
              </a:xfrm>
              <a:prstGeom prst="rect">
                <a:avLst/>
              </a:prstGeom>
              <a:blipFill>
                <a:blip r:embed="rId4"/>
                <a:stretch>
                  <a:fillRect l="-1919" t="-785" r="-4531" b="-31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3_1#484d8165e?htil=6&amp;vaa=1&amp;vcp=1&amp;vis=1&amp;pid=39be208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07669"/>
            <a:ext cx="5422392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BD.13_2#484d8165e?htil=6&amp;vaa=1&amp;vcp=1&amp;vis=1&amp;pid=39be2084d&amp;color=0,0,0&amp;vtp=1&amp;vaab=1&amp;bt=1&amp;bbb=1&amp;hb=1&amp;hs=1"/>
              <p:cNvSpPr/>
              <p:nvPr/>
            </p:nvSpPr>
            <p:spPr>
              <a:xfrm>
                <a:off x="539496" y="889381"/>
                <a:ext cx="5559552" cy="254037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山东青岛·中考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图为白化病的系谱图。Ⅰ、Ⅱ、Ⅲ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别代表三代人，相应基因用D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4_BD.13_2#484d8165e?htil=6&amp;vaa=1&amp;vcp=1&amp;vis=1&amp;pid=39be2084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381"/>
                <a:ext cx="5559552" cy="2540375"/>
              </a:xfrm>
              <a:prstGeom prst="rect">
                <a:avLst/>
              </a:prstGeom>
              <a:blipFill>
                <a:blip r:embed="rId4"/>
                <a:stretch>
                  <a:fillRect l="-3947" r="-1645" b="-71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14_1#484d8165e.bracket?vaa=1&amp;vcp=1&amp;vis=1&amp;pid=39be2084d&amp;color=0,0,0&amp;vpa=3&amp;vtp=1&amp;vaab=1"/>
          <p:cNvSpPr/>
          <p:nvPr/>
        </p:nvSpPr>
        <p:spPr>
          <a:xfrm>
            <a:off x="3733033" y="28611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3_3#484d8165e.choices?vaa=1&amp;vcp=1&amp;vis=1&amp;pid=39be2084d&amp;color=0,0,0&amp;vtp=1&amp;vaab=1&amp;bbb=1&amp;hs=1"/>
              <p:cNvSpPr/>
              <p:nvPr/>
            </p:nvSpPr>
            <p:spPr>
              <a:xfrm>
                <a:off x="539496" y="3451225"/>
                <a:ext cx="11109960" cy="24983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A.据图判断，白化病是一种显性遗传病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体细胞的基因组成是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产生的精子染色体组成是22条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再生一个健康孩子的概率是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3/4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13_3#484d8165e.choices?vaa=1&amp;vcp=1&amp;vis=1&amp;pid=39be2084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1225"/>
                <a:ext cx="11109960" cy="2498344"/>
              </a:xfrm>
              <a:prstGeom prst="rect">
                <a:avLst/>
              </a:prstGeom>
              <a:blipFill>
                <a:blip r:embed="rId5"/>
                <a:stretch>
                  <a:fillRect l="-1976" b="-90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484d8165e?htil=5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157" y="875062"/>
            <a:ext cx="390448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484d8165e?htil=5&amp;vaa=1&amp;vcp=1&amp;vis=1&amp;pid=39be2084d&amp;color=0,0,0&amp;vtp=1&amp;vaab=1&amp;bt=1&amp;bbb=1&amp;hb=1&amp;hs=1"/>
          <p:cNvSpPr/>
          <p:nvPr/>
        </p:nvSpPr>
        <p:spPr>
          <a:xfrm>
            <a:off x="539496" y="856774"/>
            <a:ext cx="70774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解答此类题目的关键是理解基因的显性与隐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性以及基因在亲子间的传递。生物体的某些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性状是由成对基因控制的，当细胞内控制某</a:t>
            </a:r>
            <a:endParaRPr lang="en-US" altLang="zh-CN" sz="2800" dirty="0"/>
          </a:p>
        </p:txBody>
      </p:sp>
      <p:sp>
        <p:nvSpPr>
          <p:cNvPr id="4" name="QC_4_EX.1_1#484d8165e?htil=5&amp;vaa=1&amp;vcp=1&amp;vis=1&amp;pid=39be2084d&amp;color=0,0,0&amp;vtp=1&amp;vaab=1&amp;bt=1&amp;bbb=1&amp;hb=1&amp;hs=1">
            <a:extLst>
              <a:ext uri="{FF2B5EF4-FFF2-40B4-BE49-F238E27FC236}">
                <a16:creationId xmlns:a16="http://schemas.microsoft.com/office/drawing/2014/main" id="{441F57BC-419F-EF71-9663-DE3B3CF7F25F}"/>
              </a:ext>
            </a:extLst>
          </p:cNvPr>
          <p:cNvSpPr/>
          <p:nvPr/>
        </p:nvSpPr>
        <p:spPr>
          <a:xfrm>
            <a:off x="539496" y="3428206"/>
            <a:ext cx="11112011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种性状的一对基因都是显性或一个是显性、一个是隐性时，生物体表现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出显性基因控制的性状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当控制某种性状的基因都是隐性时，隐性基因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控制的性状才会表现出来。在一对相对性状的遗传过程中，子代个体中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出现了亲代没有的性状，新出现的性状一定是隐性性状。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2271</Words>
  <Application>Microsoft Office PowerPoint</Application>
  <PresentationFormat>宽屏</PresentationFormat>
  <Paragraphs>486</Paragraphs>
  <Slides>57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2024-11-18T04:03:50Z</dcterms:created>
  <dcterms:modified xsi:type="dcterms:W3CDTF">2025-08-27T11:27:26Z</dcterms:modified>
  <cp:category/>
  <cp:contentStatus/>
</cp:coreProperties>
</file>