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55"/>
  </p:notesMasterIdLst>
  <p:sldIdLst>
    <p:sldId id="297" r:id="rId4"/>
    <p:sldId id="298" r:id="rId5"/>
    <p:sldId id="299" r:id="rId6"/>
    <p:sldId id="300" r:id="rId7"/>
    <p:sldId id="317" r:id="rId8"/>
    <p:sldId id="318" r:id="rId9"/>
    <p:sldId id="319" r:id="rId10"/>
    <p:sldId id="301" r:id="rId11"/>
    <p:sldId id="320" r:id="rId12"/>
    <p:sldId id="427" r:id="rId13"/>
    <p:sldId id="428" r:id="rId14"/>
    <p:sldId id="429" r:id="rId15"/>
    <p:sldId id="430" r:id="rId16"/>
    <p:sldId id="492" r:id="rId17"/>
    <p:sldId id="325" r:id="rId18"/>
    <p:sldId id="326" r:id="rId19"/>
    <p:sldId id="327" r:id="rId20"/>
    <p:sldId id="328" r:id="rId21"/>
    <p:sldId id="329" r:id="rId22"/>
    <p:sldId id="388" r:id="rId23"/>
    <p:sldId id="389" r:id="rId24"/>
    <p:sldId id="390" r:id="rId25"/>
    <p:sldId id="391" r:id="rId26"/>
    <p:sldId id="491" r:id="rId27"/>
    <p:sldId id="364" r:id="rId28"/>
    <p:sldId id="302" r:id="rId29"/>
    <p:sldId id="366" r:id="rId30"/>
    <p:sldId id="367" r:id="rId31"/>
    <p:sldId id="369" r:id="rId32"/>
    <p:sldId id="530" r:id="rId33"/>
    <p:sldId id="370" r:id="rId34"/>
    <p:sldId id="490" r:id="rId35"/>
    <p:sldId id="371" r:id="rId36"/>
    <p:sldId id="373" r:id="rId37"/>
    <p:sldId id="374" r:id="rId38"/>
    <p:sldId id="375" r:id="rId39"/>
    <p:sldId id="376" r:id="rId40"/>
    <p:sldId id="377" r:id="rId41"/>
    <p:sldId id="378" r:id="rId42"/>
    <p:sldId id="379" r:id="rId43"/>
    <p:sldId id="380" r:id="rId44"/>
    <p:sldId id="488" r:id="rId45"/>
    <p:sldId id="381" r:id="rId46"/>
    <p:sldId id="382" r:id="rId47"/>
    <p:sldId id="383" r:id="rId48"/>
    <p:sldId id="384" r:id="rId49"/>
    <p:sldId id="385" r:id="rId50"/>
    <p:sldId id="386" r:id="rId51"/>
    <p:sldId id="387" r:id="rId52"/>
    <p:sldId id="475" r:id="rId53"/>
    <p:sldId id="314" r:id="rId54"/>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402.xml"/><Relationship Id="rId6" Type="http://schemas.openxmlformats.org/officeDocument/2006/relationships/slide" Target="slides/slide3.xml"/><Relationship Id="rId59" Type="http://schemas.openxmlformats.org/officeDocument/2006/relationships/commentAuthors" Target="commentAuthors.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notesMaster" Target="notesMasters/notesMaster1.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95960" y="6356350"/>
            <a:ext cx="2743200" cy="365125"/>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p:spPr>
        <p:txBody>
          <a:bodyPr/>
          <a:lstStyle/>
          <a:p>
            <a:endParaRPr lang="zh-CN" altLang="en-US" dirty="0"/>
          </a:p>
        </p:txBody>
      </p:sp>
      <p:sp>
        <p:nvSpPr>
          <p:cNvPr id="5" name="灯片编号占位符 4"/>
          <p:cNvSpPr>
            <a:spLocks noGrp="1"/>
          </p:cNvSpPr>
          <p:nvPr>
            <p:ph type="sldNum" sz="quarter" idx="12"/>
            <p:custDataLst>
              <p:tags r:id="rId4"/>
            </p:custDataLst>
          </p:nvPr>
        </p:nvSpPr>
        <p:spPr>
          <a:xfrm>
            <a:off x="8753983" y="6356350"/>
            <a:ext cx="2743200" cy="365125"/>
          </a:xfrm>
        </p:spPr>
        <p:txBody>
          <a:body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5"/>
            </p:custDataLst>
          </p:nvPr>
        </p:nvSpPr>
        <p:spPr>
          <a:xfrm>
            <a:off x="695960" y="360000"/>
            <a:ext cx="10800000" cy="720000"/>
          </a:xfrm>
        </p:spPr>
        <p:txBody>
          <a:bodyPr/>
          <a:lstStyle/>
          <a:p>
            <a:r>
              <a:rPr lang="zh-CN" altLang="en-US"/>
              <a:t>单击此处编辑母版标题样式</a:t>
            </a:r>
            <a:endParaRPr lang="zh-CN" altLang="en-US"/>
          </a:p>
        </p:txBody>
      </p:sp>
    </p:spTree>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jpeg"/><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7.png"/><Relationship Id="rId2" Type="http://schemas.openxmlformats.org/officeDocument/2006/relationships/tags" Target="../tags/tag110.xml"/><Relationship Id="rId1" Type="http://schemas.openxmlformats.org/officeDocument/2006/relationships/tags" Target="../tags/tag10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png"/><Relationship Id="rId2" Type="http://schemas.openxmlformats.org/officeDocument/2006/relationships/tags" Target="../tags/tag112.xml"/><Relationship Id="rId1" Type="http://schemas.openxmlformats.org/officeDocument/2006/relationships/tags" Target="../tags/tag11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png"/><Relationship Id="rId2" Type="http://schemas.openxmlformats.org/officeDocument/2006/relationships/tags" Target="../tags/tag114.xml"/><Relationship Id="rId1" Type="http://schemas.openxmlformats.org/officeDocument/2006/relationships/tags" Target="../tags/tag11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0.png"/><Relationship Id="rId2" Type="http://schemas.openxmlformats.org/officeDocument/2006/relationships/tags" Target="../tags/tag116.xml"/><Relationship Id="rId1" Type="http://schemas.openxmlformats.org/officeDocument/2006/relationships/tags" Target="../tags/tag11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18.xml"/><Relationship Id="rId1" Type="http://schemas.openxmlformats.org/officeDocument/2006/relationships/tags" Target="../tags/tag1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6" Type="http://schemas.openxmlformats.org/officeDocument/2006/relationships/slideLayout" Target="../slideLayouts/slideLayout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17.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2" Type="http://schemas.openxmlformats.org/officeDocument/2006/relationships/slideLayout" Target="../slideLayouts/slideLayout4.xml"/><Relationship Id="rId31" Type="http://schemas.openxmlformats.org/officeDocument/2006/relationships/tags" Target="../tags/tag164.xml"/><Relationship Id="rId30" Type="http://schemas.openxmlformats.org/officeDocument/2006/relationships/tags" Target="../tags/tag163.xml"/><Relationship Id="rId3" Type="http://schemas.openxmlformats.org/officeDocument/2006/relationships/tags" Target="../tags/tag136.xml"/><Relationship Id="rId29" Type="http://schemas.openxmlformats.org/officeDocument/2006/relationships/tags" Target="../tags/tag162.xml"/><Relationship Id="rId28" Type="http://schemas.openxmlformats.org/officeDocument/2006/relationships/tags" Target="../tags/tag161.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5.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18.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2" Type="http://schemas.openxmlformats.org/officeDocument/2006/relationships/slideLayout" Target="../slideLayouts/slideLayout4.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5.xml"/></Relationships>
</file>

<file path=ppt/slides/_rels/slide19.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6" Type="http://schemas.openxmlformats.org/officeDocument/2006/relationships/slideLayout" Target="../slideLayouts/slideLayout4.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7" Type="http://schemas.openxmlformats.org/officeDocument/2006/relationships/slideLayout" Target="../slideLayouts/slideLayout4.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92.xml"/><Relationship Id="rId1" Type="http://schemas.openxmlformats.org/officeDocument/2006/relationships/tags" Target="../tags/tag19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94.xml"/><Relationship Id="rId1" Type="http://schemas.openxmlformats.org/officeDocument/2006/relationships/tags" Target="../tags/tag19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96.xml"/><Relationship Id="rId1" Type="http://schemas.openxmlformats.org/officeDocument/2006/relationships/tags" Target="../tags/tag19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98.xml"/><Relationship Id="rId1" Type="http://schemas.openxmlformats.org/officeDocument/2006/relationships/tags" Target="../tags/tag197.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1.png"/><Relationship Id="rId2" Type="http://schemas.openxmlformats.org/officeDocument/2006/relationships/tags" Target="../tags/tag200.xml"/><Relationship Id="rId1" Type="http://schemas.openxmlformats.org/officeDocument/2006/relationships/tags" Target="../tags/tag19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3" Type="http://schemas.openxmlformats.org/officeDocument/2006/relationships/slideLayout" Target="../slideLayouts/slideLayout4.xml"/><Relationship Id="rId12" Type="http://schemas.openxmlformats.org/officeDocument/2006/relationships/tags" Target="../tags/tag212.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tags" Target="../tags/tag201.xml"/></Relationships>
</file>

<file path=ppt/slides/_rels/slide27.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7" Type="http://schemas.openxmlformats.org/officeDocument/2006/relationships/slideLayout" Target="../slideLayouts/slideLayout4.xml"/><Relationship Id="rId16" Type="http://schemas.openxmlformats.org/officeDocument/2006/relationships/tags" Target="../tags/tag228.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3.xml"/></Relationships>
</file>

<file path=ppt/slides/_rels/slide28.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0" Type="http://schemas.openxmlformats.org/officeDocument/2006/relationships/slideLayout" Target="../slideLayouts/slideLayout4.xml"/><Relationship Id="rId1" Type="http://schemas.openxmlformats.org/officeDocument/2006/relationships/tags" Target="../tags/tag229.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0.xml"/></Relationships>
</file>

<file path=ppt/slides/_rels/slide32.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0" Type="http://schemas.openxmlformats.org/officeDocument/2006/relationships/slideLayout" Target="../slideLayouts/slideLayout4.xml"/><Relationship Id="rId1" Type="http://schemas.openxmlformats.org/officeDocument/2006/relationships/tags" Target="../tags/tag25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6" Type="http://schemas.openxmlformats.org/officeDocument/2006/relationships/slideLayout" Target="../slideLayouts/slideLayout4.xml"/><Relationship Id="rId25" Type="http://schemas.openxmlformats.org/officeDocument/2006/relationships/tags" Target="../tags/tag284.xml"/><Relationship Id="rId24" Type="http://schemas.openxmlformats.org/officeDocument/2006/relationships/tags" Target="../tags/tag283.xml"/><Relationship Id="rId23" Type="http://schemas.openxmlformats.org/officeDocument/2006/relationships/tags" Target="../tags/tag282.xml"/><Relationship Id="rId22" Type="http://schemas.openxmlformats.org/officeDocument/2006/relationships/tags" Target="../tags/tag281.xml"/><Relationship Id="rId21" Type="http://schemas.openxmlformats.org/officeDocument/2006/relationships/tags" Target="../tags/tag280.xml"/><Relationship Id="rId20" Type="http://schemas.openxmlformats.org/officeDocument/2006/relationships/tags" Target="../tags/tag279.xml"/><Relationship Id="rId2" Type="http://schemas.openxmlformats.org/officeDocument/2006/relationships/tags" Target="../tags/tag261.xml"/><Relationship Id="rId19" Type="http://schemas.openxmlformats.org/officeDocument/2006/relationships/tags" Target="../tags/tag278.xml"/><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tags" Target="../tags/tag260.xml"/></Relationships>
</file>

<file path=ppt/slides/_rels/slide35.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2" Type="http://schemas.openxmlformats.org/officeDocument/2006/relationships/slideLayout" Target="../slideLayouts/slideLayout4.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5.xml"/></Relationships>
</file>

<file path=ppt/slides/_rels/slide36.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0" Type="http://schemas.openxmlformats.org/officeDocument/2006/relationships/slideLayout" Target="../slideLayouts/slideLayout4.xml"/><Relationship Id="rId1" Type="http://schemas.openxmlformats.org/officeDocument/2006/relationships/tags" Target="../tags/tag296.xml"/></Relationships>
</file>

<file path=ppt/slides/_rels/slide37.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6" Type="http://schemas.openxmlformats.org/officeDocument/2006/relationships/slideLayout" Target="../slideLayouts/slideLayout4.xml"/><Relationship Id="rId15" Type="http://schemas.openxmlformats.org/officeDocument/2006/relationships/tags" Target="../tags/tag319.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tags" Target="../tags/tag305.xml"/></Relationships>
</file>

<file path=ppt/slides/_rels/slide38.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2" Type="http://schemas.openxmlformats.org/officeDocument/2006/relationships/slideLayout" Target="../slideLayouts/slideLayout4.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tags" Target="../tags/tag320.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4.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3" Type="http://schemas.openxmlformats.org/officeDocument/2006/relationships/slideLayout" Target="../slideLayouts/slideLayout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36.xml"/><Relationship Id="rId1" Type="http://schemas.openxmlformats.org/officeDocument/2006/relationships/tags" Target="../tags/tag335.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2.png"/><Relationship Id="rId2" Type="http://schemas.openxmlformats.org/officeDocument/2006/relationships/tags" Target="../tags/tag338.xml"/><Relationship Id="rId1" Type="http://schemas.openxmlformats.org/officeDocument/2006/relationships/tags" Target="../tags/tag337.xml"/></Relationships>
</file>

<file path=ppt/slides/_rels/slide42.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1" Type="http://schemas.openxmlformats.org/officeDocument/2006/relationships/slideLayout" Target="../slideLayouts/slideLayout4.xml"/><Relationship Id="rId20" Type="http://schemas.openxmlformats.org/officeDocument/2006/relationships/tags" Target="../tags/tag358.xml"/><Relationship Id="rId2" Type="http://schemas.openxmlformats.org/officeDocument/2006/relationships/tags" Target="../tags/tag340.xml"/><Relationship Id="rId19" Type="http://schemas.openxmlformats.org/officeDocument/2006/relationships/tags" Target="../tags/tag357.xml"/><Relationship Id="rId18" Type="http://schemas.openxmlformats.org/officeDocument/2006/relationships/tags" Target="../tags/tag356.xml"/><Relationship Id="rId17" Type="http://schemas.openxmlformats.org/officeDocument/2006/relationships/tags" Target="../tags/tag355.xml"/><Relationship Id="rId16" Type="http://schemas.openxmlformats.org/officeDocument/2006/relationships/tags" Target="../tags/tag354.xml"/><Relationship Id="rId15" Type="http://schemas.openxmlformats.org/officeDocument/2006/relationships/tags" Target="../tags/tag353.xml"/><Relationship Id="rId14" Type="http://schemas.openxmlformats.org/officeDocument/2006/relationships/tags" Target="../tags/tag352.xml"/><Relationship Id="rId13" Type="http://schemas.openxmlformats.org/officeDocument/2006/relationships/tags" Target="../tags/tag351.xml"/><Relationship Id="rId12" Type="http://schemas.openxmlformats.org/officeDocument/2006/relationships/tags" Target="../tags/tag350.xml"/><Relationship Id="rId11" Type="http://schemas.openxmlformats.org/officeDocument/2006/relationships/tags" Target="../tags/tag349.xml"/><Relationship Id="rId10" Type="http://schemas.openxmlformats.org/officeDocument/2006/relationships/tags" Target="../tags/tag348.xml"/><Relationship Id="rId1" Type="http://schemas.openxmlformats.org/officeDocument/2006/relationships/tags" Target="../tags/tag33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45.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7" Type="http://schemas.openxmlformats.org/officeDocument/2006/relationships/slideLayout" Target="../slideLayouts/slideLayout4.xml"/><Relationship Id="rId16" Type="http://schemas.openxmlformats.org/officeDocument/2006/relationships/tags" Target="../tags/tag378.xml"/><Relationship Id="rId15" Type="http://schemas.openxmlformats.org/officeDocument/2006/relationships/tags" Target="../tags/tag377.xml"/><Relationship Id="rId14" Type="http://schemas.openxmlformats.org/officeDocument/2006/relationships/tags" Target="../tags/tag376.xml"/><Relationship Id="rId13" Type="http://schemas.openxmlformats.org/officeDocument/2006/relationships/tags" Target="../tags/tag37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80.xml"/><Relationship Id="rId1" Type="http://schemas.openxmlformats.org/officeDocument/2006/relationships/tags" Target="../tags/tag37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82.xml"/><Relationship Id="rId1" Type="http://schemas.openxmlformats.org/officeDocument/2006/relationships/tags" Target="../tags/tag381.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3.png"/><Relationship Id="rId2" Type="http://schemas.openxmlformats.org/officeDocument/2006/relationships/tags" Target="../tags/tag384.xml"/><Relationship Id="rId1" Type="http://schemas.openxmlformats.org/officeDocument/2006/relationships/tags" Target="../tags/tag383.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4.png"/><Relationship Id="rId2" Type="http://schemas.openxmlformats.org/officeDocument/2006/relationships/tags" Target="../tags/tag386.xml"/><Relationship Id="rId1" Type="http://schemas.openxmlformats.org/officeDocument/2006/relationships/tags" Target="../tags/tag385.xml"/></Relationships>
</file>

<file path=ppt/slides/_rels/slide5.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1" Type="http://schemas.openxmlformats.org/officeDocument/2006/relationships/slideLayout" Target="../slideLayouts/slideLayout4.xml"/><Relationship Id="rId10" Type="http://schemas.openxmlformats.org/officeDocument/2006/relationships/image" Target="../media/image4.png"/><Relationship Id="rId1" Type="http://schemas.openxmlformats.org/officeDocument/2006/relationships/tags" Target="../tags/tag44.xml"/></Relationships>
</file>

<file path=ppt/slides/_rels/slide50.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6" Type="http://schemas.openxmlformats.org/officeDocument/2006/relationships/slideLayout" Target="../slideLayouts/slideLayout4.xml"/><Relationship Id="rId15" Type="http://schemas.openxmlformats.org/officeDocument/2006/relationships/tags" Target="../tags/tag401.xml"/><Relationship Id="rId14" Type="http://schemas.openxmlformats.org/officeDocument/2006/relationships/tags" Target="../tags/tag400.xml"/><Relationship Id="rId13" Type="http://schemas.openxmlformats.org/officeDocument/2006/relationships/tags" Target="../tags/tag399.xml"/><Relationship Id="rId12" Type="http://schemas.openxmlformats.org/officeDocument/2006/relationships/tags" Target="../tags/tag398.xml"/><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tags" Target="../tags/tag38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7" Type="http://schemas.openxmlformats.org/officeDocument/2006/relationships/slideLayout" Target="../slideLayouts/slideLayout4.xml"/><Relationship Id="rId26" Type="http://schemas.openxmlformats.org/officeDocument/2006/relationships/tags" Target="../tags/tag78.xml"/><Relationship Id="rId25" Type="http://schemas.openxmlformats.org/officeDocument/2006/relationships/tags" Target="../tags/tag77.xml"/><Relationship Id="rId24" Type="http://schemas.openxmlformats.org/officeDocument/2006/relationships/tags" Target="../tags/tag76.xml"/><Relationship Id="rId23" Type="http://schemas.openxmlformats.org/officeDocument/2006/relationships/tags" Target="../tags/tag75.xml"/><Relationship Id="rId22" Type="http://schemas.openxmlformats.org/officeDocument/2006/relationships/tags" Target="../tags/tag74.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54.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7.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7" Type="http://schemas.openxmlformats.org/officeDocument/2006/relationships/slideLayout" Target="../slideLayouts/slideLayout4.xml"/><Relationship Id="rId16" Type="http://schemas.openxmlformats.org/officeDocument/2006/relationships/image" Target="../media/image5.png"/><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7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tags" Target="../tags/tag94.xml"/></Relationships>
</file>

<file path=ppt/slides/_rels/slide9.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5" Type="http://schemas.openxmlformats.org/officeDocument/2006/relationships/slideLayout" Target="../slideLayouts/slideLayout4.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928370" y="2392680"/>
            <a:ext cx="10898505" cy="2482215"/>
          </a:xfrm>
          <a:prstGeom prst="rect">
            <a:avLst/>
          </a:prstGeom>
          <a:noFill/>
          <a:effectLst>
            <a:outerShdw blurRad="50800" dist="38100" dir="2700000" algn="tl" rotWithShape="0">
              <a:schemeClr val="accent6">
                <a:lumMod val="50000"/>
                <a:alpha val="40000"/>
              </a:schemeClr>
            </a:outerShdw>
          </a:effectLst>
        </p:spPr>
        <p:txBody>
          <a:bodyPr wrap="square" rtlCol="0">
            <a:no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pPr algn="ctr"/>
            <a:r>
              <a:rPr lang="zh-CN" altLang="en-US" sz="7200" b="1" dirty="0">
                <a:solidFill>
                  <a:schemeClr val="accent1"/>
                </a:solidFill>
                <a:latin typeface="方正兰亭大黑_GBK" panose="02000000000000000000" charset="-122"/>
                <a:ea typeface="方正兰亭大黑_GBK" panose="02000000000000000000" charset="-122"/>
                <a:cs typeface="+mn-ea"/>
                <a:sym typeface="+mn-lt"/>
              </a:rPr>
              <a:t>腹有诗书气自华</a:t>
            </a:r>
            <a:endParaRPr lang="zh-CN" altLang="en-US" sz="7200" b="1" dirty="0">
              <a:solidFill>
                <a:schemeClr val="accent1"/>
              </a:solidFill>
              <a:latin typeface="方正兰亭大黑_GBK" panose="02000000000000000000" charset="-122"/>
              <a:ea typeface="方正兰亭大黑_GBK" panose="02000000000000000000" charset="-122"/>
              <a:cs typeface="+mn-ea"/>
              <a:sym typeface="+mn-lt"/>
            </a:endParaRPr>
          </a:p>
          <a:p>
            <a:pPr algn="ctr"/>
            <a:endParaRPr lang="en-US" altLang="zh-CN" b="1" dirty="0">
              <a:solidFill>
                <a:schemeClr val="accent1"/>
              </a:solidFill>
              <a:latin typeface="方正兰亭大黑_GBK" panose="02000000000000000000" charset="-122"/>
              <a:ea typeface="方正兰亭大黑_GBK" panose="02000000000000000000" charset="-122"/>
              <a:cs typeface="+mn-ea"/>
              <a:sym typeface="+mn-lt"/>
            </a:endParaRPr>
          </a:p>
          <a:p>
            <a:r>
              <a:rPr lang="en-US" altLang="zh-CN" b="1" dirty="0">
                <a:solidFill>
                  <a:schemeClr val="accent1"/>
                </a:solidFill>
                <a:latin typeface="方正兰亭大黑_GBK" panose="02000000000000000000" charset="-122"/>
                <a:ea typeface="方正兰亭大黑_GBK" panose="02000000000000000000" charset="-122"/>
                <a:cs typeface="+mn-ea"/>
                <a:sym typeface="+mn-lt"/>
              </a:rPr>
              <a:t>             </a:t>
            </a:r>
            <a:r>
              <a:rPr lang="en-US" altLang="zh-CN" sz="4400" b="1" dirty="0">
                <a:solidFill>
                  <a:schemeClr val="accent1"/>
                </a:solidFill>
                <a:latin typeface="方正兰亭大黑_GBK" panose="02000000000000000000" charset="-122"/>
                <a:ea typeface="方正兰亭大黑_GBK" panose="02000000000000000000" charset="-122"/>
                <a:cs typeface="+mn-ea"/>
                <a:sym typeface="+mn-lt"/>
              </a:rPr>
              <a:t>——</a:t>
            </a:r>
            <a:r>
              <a:rPr lang="zh-CN" altLang="en-US" sz="4400" b="1" dirty="0">
                <a:solidFill>
                  <a:schemeClr val="accent1"/>
                </a:solidFill>
                <a:latin typeface="方正兰亭大黑_GBK" panose="02000000000000000000" charset="-122"/>
                <a:ea typeface="方正兰亭大黑_GBK" panose="02000000000000000000" charset="-122"/>
                <a:cs typeface="+mn-ea"/>
                <a:sym typeface="+mn-lt"/>
              </a:rPr>
              <a:t>第六章</a:t>
            </a:r>
            <a:r>
              <a:rPr lang="en-US" altLang="zh-CN" sz="44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4400" b="1" dirty="0">
                <a:solidFill>
                  <a:schemeClr val="accent1"/>
                </a:solidFill>
                <a:latin typeface="方正兰亭大黑_GBK" panose="02000000000000000000" charset="-122"/>
                <a:ea typeface="方正兰亭大黑_GBK" panose="02000000000000000000" charset="-122"/>
                <a:cs typeface="+mn-ea"/>
                <a:sym typeface="+mn-lt"/>
              </a:rPr>
              <a:t>现代文阅读</a:t>
            </a:r>
            <a:endParaRPr lang="zh-CN" altLang="en-US" sz="4400" b="1" dirty="0">
              <a:solidFill>
                <a:schemeClr val="accent1"/>
              </a:solidFill>
              <a:latin typeface="方正兰亭大黑_GBK" panose="02000000000000000000" charset="-122"/>
              <a:ea typeface="方正兰亭大黑_GBK" panose="02000000000000000000"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anim calcmode="lin" valueType="num">
                                      <p:cBhvr>
                                        <p:cTn id="11" dur="1000" fill="hold"/>
                                        <p:tgtEl>
                                          <p:spTgt spid="26"/>
                                        </p:tgtEl>
                                        <p:attrNameLst>
                                          <p:attrName>ppt_x</p:attrName>
                                        </p:attrNameLst>
                                      </p:cBhvr>
                                      <p:tavLst>
                                        <p:tav tm="0">
                                          <p:val>
                                            <p:strVal val="#ppt_x"/>
                                          </p:val>
                                        </p:tav>
                                        <p:tav tm="100000">
                                          <p:val>
                                            <p:strVal val="#ppt_x"/>
                                          </p:val>
                                        </p:tav>
                                      </p:tavLst>
                                    </p:anim>
                                    <p:anim calcmode="lin" valueType="num">
                                      <p:cBhvr>
                                        <p:cTn id="1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5093467" y="1840380"/>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178425" y="1189355"/>
            <a:ext cx="5402580" cy="497205"/>
          </a:xfrm>
          <a:prstGeom prst="rect">
            <a:avLst/>
          </a:prstGeom>
        </p:spPr>
        <p:txBody>
          <a:bodyPr>
            <a:noAutofit/>
          </a:bodyPr>
          <a:lstStyle/>
          <a:p>
            <a:pPr>
              <a:spcBef>
                <a:spcPct val="0"/>
              </a:spcBef>
              <a:buFont typeface="Arial" panose="020B0604020202020204" pitchFamily="34" charset="0"/>
              <a:defRPr/>
            </a:pPr>
            <a:r>
              <a:rPr lang="en-US" sz="2400" b="1" cap="all" dirty="0">
                <a:solidFill>
                  <a:schemeClr val="accent1"/>
                </a:solidFill>
                <a:effectLst>
                  <a:outerShdw blurRad="38100" dist="25400" dir="5400000" algn="ctr" rotWithShape="0">
                    <a:srgbClr val="6E747A">
                      <a:alpha val="43000"/>
                    </a:srgbClr>
                  </a:outerShdw>
                </a:effectLst>
                <a:cs typeface="+mn-ea"/>
                <a:sym typeface="+mn-lt"/>
              </a:rPr>
              <a:t>1.</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辨识不同类型，把握记叙主体</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40487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六、</a:t>
            </a:r>
            <a:r>
              <a:rPr lang="zh-CN" altLang="en-US" sz="2800" kern="0" noProof="0" dirty="0">
                <a:ln>
                  <a:noFill/>
                </a:ln>
                <a:solidFill>
                  <a:schemeClr val="accent1"/>
                </a:solidFill>
                <a:effectLst/>
                <a:uLnTx/>
                <a:uFillTx/>
                <a:cs typeface="+mn-ea"/>
                <a:sym typeface="+mn-lt"/>
              </a:rPr>
              <a:t>记叙文的阅读技巧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5093335" y="2017395"/>
            <a:ext cx="6116320" cy="5077460"/>
          </a:xfrm>
          <a:prstGeom prst="rect">
            <a:avLst/>
          </a:prstGeom>
        </p:spPr>
        <p:txBody>
          <a:bodyPr wrap="square">
            <a:spAutoFit/>
          </a:bodyPr>
          <a:p>
            <a:pPr lvl="0" indent="0" fontAlgn="auto">
              <a:lnSpc>
                <a:spcPct val="150000"/>
              </a:lnSpc>
            </a:pPr>
            <a:r>
              <a:rPr lang="en-US" altLang="zh-CN" b="1" cap="all" dirty="0">
                <a:solidFill>
                  <a:srgbClr val="000000"/>
                </a:solidFill>
                <a:cs typeface="+mn-ea"/>
              </a:rPr>
              <a:t>    </a:t>
            </a:r>
            <a:r>
              <a:rPr lang="zh-CN" altLang="en-US" b="1" cap="all" dirty="0">
                <a:solidFill>
                  <a:srgbClr val="000000"/>
                </a:solidFill>
                <a:cs typeface="+mn-ea"/>
              </a:rPr>
              <a:t> </a:t>
            </a:r>
            <a:r>
              <a:rPr lang="zh-CN" altLang="en-US" b="1" dirty="0">
                <a:solidFill>
                  <a:srgbClr val="000000"/>
                </a:solidFill>
                <a:cs typeface="+mn-ea"/>
                <a:sym typeface="+mn-lt"/>
              </a:rPr>
              <a:t>分辨不同类型的记叙文，有助于快速把握文章记叙的对象。</a:t>
            </a:r>
            <a:endParaRPr lang="zh-CN" altLang="en-US" b="1" dirty="0">
              <a:solidFill>
                <a:srgbClr val="000000"/>
              </a:solidFill>
              <a:cs typeface="+mn-ea"/>
              <a:sym typeface="+mn-lt"/>
            </a:endParaRPr>
          </a:p>
          <a:p>
            <a:pPr lvl="0" indent="0" fontAlgn="auto">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写人为主的记叙文，其中心思想及作者感情主要通过对人物活动经历的叙写表现出来。我们可以通过人物外貌、语言、行动、心理活动等，了解人物思想品德及文章的主题。</a:t>
            </a:r>
            <a:endParaRPr lang="zh-CN" altLang="en-US" b="1" dirty="0">
              <a:solidFill>
                <a:srgbClr val="000000"/>
              </a:solidFill>
              <a:cs typeface="+mn-ea"/>
              <a:sym typeface="+mn-lt"/>
            </a:endParaRPr>
          </a:p>
          <a:p>
            <a:pPr lvl="0" indent="0" fontAlgn="auto">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记事为主的记叙文，其主题及作者的思想感情主要通过对事件经过的叙写表现出来。这类文章大多要交代事情的发生、发展和结果，我们要能通过分析事情的经过，揭示事情的意义。</a:t>
            </a:r>
            <a:endParaRPr lang="zh-CN" altLang="en-US" b="1" dirty="0">
              <a:solidFill>
                <a:srgbClr val="000000"/>
              </a:solidFill>
              <a:cs typeface="+mn-ea"/>
              <a:sym typeface="+mn-lt"/>
            </a:endParaRPr>
          </a:p>
          <a:p>
            <a:pPr indent="0" fontAlgn="auto">
              <a:lnSpc>
                <a:spcPct val="150000"/>
              </a:lnSpc>
            </a:pPr>
            <a:endParaRPr lang="zh-CN" altLang="en-US" b="1" dirty="0">
              <a:solidFill>
                <a:srgbClr val="000000"/>
              </a:solidFill>
              <a:cs typeface="+mn-ea"/>
              <a:sym typeface="+mn-lt"/>
            </a:endParaRPr>
          </a:p>
          <a:p>
            <a:pPr indent="0" fontAlgn="auto">
              <a:lnSpc>
                <a:spcPct val="150000"/>
              </a:lnSpc>
            </a:pPr>
            <a:endParaRPr lang="zh-CN" altLang="en-US" b="1" dirty="0">
              <a:solidFill>
                <a:srgbClr val="000000"/>
              </a:solidFill>
              <a:latin typeface="FzBookMaker8DlFont80536880661"/>
              <a:ea typeface="FzBookMaker8DlFont80536880661"/>
              <a:cs typeface="+mn-ea"/>
              <a:sym typeface="+mn-lt"/>
            </a:endParaRPr>
          </a:p>
        </p:txBody>
      </p:sp>
      <p:pic>
        <p:nvPicPr>
          <p:cNvPr id="7" name="图片 6"/>
          <p:cNvPicPr>
            <a:picLocks noChangeAspect="1"/>
          </p:cNvPicPr>
          <p:nvPr/>
        </p:nvPicPr>
        <p:blipFill>
          <a:blip r:embed="rId3"/>
          <a:stretch>
            <a:fillRect/>
          </a:stretch>
        </p:blipFill>
        <p:spPr>
          <a:xfrm>
            <a:off x="1044575" y="1505585"/>
            <a:ext cx="3062605" cy="460311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5232532" y="2472840"/>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32400" y="1755140"/>
            <a:ext cx="5402580" cy="497205"/>
          </a:xfrm>
          <a:prstGeom prst="rect">
            <a:avLst/>
          </a:prstGeom>
        </p:spPr>
        <p:txBody>
          <a:bodyPr>
            <a:noAutofit/>
          </a:bodyPr>
          <a:lstStyle/>
          <a:p>
            <a:pPr lvl="0">
              <a:buSzPct val="25000"/>
              <a:defRPr/>
            </a:pPr>
            <a:r>
              <a:rPr lang="en-US" sz="2400" b="1" cap="all" dirty="0">
                <a:solidFill>
                  <a:schemeClr val="accent1"/>
                </a:solidFill>
                <a:effectLst>
                  <a:outerShdw blurRad="38100" dist="25400" dir="5400000" algn="ctr" rotWithShape="0">
                    <a:srgbClr val="6E747A">
                      <a:alpha val="43000"/>
                    </a:srgbClr>
                  </a:outerShdw>
                </a:effectLst>
                <a:cs typeface="+mn-ea"/>
                <a:sym typeface="+mn-lt"/>
              </a:rPr>
              <a:t>2.</a:t>
            </a:r>
            <a:r>
              <a:rPr lang="en-US" sz="2400" b="1" cap="all" dirty="0">
                <a:solidFill>
                  <a:schemeClr val="accent1"/>
                </a:solidFill>
                <a:effectLst>
                  <a:outerShdw blurRad="38100" dist="25400" dir="5400000" algn="ctr" rotWithShape="0">
                    <a:srgbClr val="6E747A">
                      <a:alpha val="43000"/>
                    </a:srgbClr>
                  </a:outerShdw>
                </a:effectLst>
                <a:cs typeface="+mn-ea"/>
                <a:sym typeface="+mn-lt"/>
              </a:rPr>
              <a:t>依循文体要素，整体感知内容</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40487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六、</a:t>
            </a:r>
            <a:r>
              <a:rPr lang="zh-CN" altLang="en-US" sz="2800" kern="0" noProof="0" dirty="0">
                <a:ln>
                  <a:noFill/>
                </a:ln>
                <a:solidFill>
                  <a:schemeClr val="accent1"/>
                </a:solidFill>
                <a:effectLst/>
                <a:uLnTx/>
                <a:uFillTx/>
                <a:cs typeface="+mn-ea"/>
                <a:sym typeface="+mn-lt"/>
              </a:rPr>
              <a:t>记叙文的阅读技巧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5093335" y="2716530"/>
            <a:ext cx="6116320" cy="3415030"/>
          </a:xfrm>
          <a:prstGeom prst="rect">
            <a:avLst/>
          </a:prstGeom>
        </p:spPr>
        <p:txBody>
          <a:bodyPr wrap="square">
            <a:spAutoFit/>
          </a:bodyPr>
          <a:p>
            <a:pPr lvl="0" indent="0" fontAlgn="auto">
              <a:lnSpc>
                <a:spcPct val="150000"/>
              </a:lnSpc>
            </a:pPr>
            <a:r>
              <a:rPr lang="en-US" altLang="zh-CN" b="1" cap="all" dirty="0">
                <a:solidFill>
                  <a:srgbClr val="000000"/>
                </a:solidFill>
                <a:cs typeface="+mn-ea"/>
              </a:rPr>
              <a:t>    </a:t>
            </a:r>
            <a:r>
              <a:rPr lang="zh-CN" altLang="en-US" b="1" dirty="0">
                <a:solidFill>
                  <a:srgbClr val="000000"/>
                </a:solidFill>
                <a:cs typeface="+mn-ea"/>
                <a:sym typeface="+mn-lt"/>
              </a:rPr>
              <a:t>阅读写人叙事文章，要注意认清地点、时间、人物，以及事件的起因、经过、结果等记叙要素，由此可把握文章基本内容；注意时间的先后、地点的转换，分析人与人之间的关系、各部分之间的联系，厘清文章的思路及线索；同时善于找到并细品重点段落、语句和关键性词语，这些都是我们整体感知文章内容的关键所在。</a:t>
            </a:r>
            <a:endParaRPr lang="zh-CN" altLang="en-US" b="1" dirty="0">
              <a:solidFill>
                <a:srgbClr val="000000"/>
              </a:solidFill>
              <a:cs typeface="+mn-ea"/>
              <a:sym typeface="+mn-lt"/>
            </a:endParaRPr>
          </a:p>
          <a:p>
            <a:pPr lvl="0" indent="0" fontAlgn="auto">
              <a:lnSpc>
                <a:spcPct val="150000"/>
              </a:lnSpc>
            </a:pPr>
            <a:endParaRPr lang="zh-CN" altLang="en-US" b="1" dirty="0">
              <a:solidFill>
                <a:srgbClr val="000000"/>
              </a:solidFill>
              <a:cs typeface="+mn-ea"/>
              <a:sym typeface="+mn-lt"/>
            </a:endParaRPr>
          </a:p>
          <a:p>
            <a:pPr indent="0" fontAlgn="auto">
              <a:lnSpc>
                <a:spcPct val="150000"/>
              </a:lnSpc>
            </a:pPr>
            <a:endParaRPr lang="zh-CN" altLang="en-US" b="1" dirty="0">
              <a:solidFill>
                <a:srgbClr val="000000"/>
              </a:solidFill>
              <a:latin typeface="FzBookMaker8DlFont80536880661"/>
              <a:ea typeface="FzBookMaker8DlFont80536880661"/>
              <a:cs typeface="+mn-ea"/>
              <a:sym typeface="+mn-lt"/>
            </a:endParaRPr>
          </a:p>
        </p:txBody>
      </p:sp>
      <p:pic>
        <p:nvPicPr>
          <p:cNvPr id="5" name="图片 4"/>
          <p:cNvPicPr>
            <a:picLocks noChangeAspect="1"/>
          </p:cNvPicPr>
          <p:nvPr/>
        </p:nvPicPr>
        <p:blipFill>
          <a:blip r:embed="rId3"/>
          <a:stretch>
            <a:fillRect/>
          </a:stretch>
        </p:blipFill>
        <p:spPr>
          <a:xfrm>
            <a:off x="1158240" y="1830705"/>
            <a:ext cx="2914650" cy="416687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5232532" y="2841140"/>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307965" y="2189480"/>
            <a:ext cx="5402580" cy="497205"/>
          </a:xfrm>
          <a:prstGeom prst="rect">
            <a:avLst/>
          </a:prstGeom>
        </p:spPr>
        <p:txBody>
          <a:bodyPr>
            <a:noAutofit/>
          </a:bodyPr>
          <a:lstStyle/>
          <a:p>
            <a:pPr lvl="0">
              <a:buSzPct val="25000"/>
              <a:defRPr/>
            </a:pPr>
            <a:r>
              <a:rPr lang="en-US" sz="2400" b="1" cap="all" dirty="0">
                <a:solidFill>
                  <a:schemeClr val="accent1"/>
                </a:solidFill>
                <a:effectLst>
                  <a:outerShdw blurRad="38100" dist="25400" dir="5400000" algn="ctr" rotWithShape="0">
                    <a:srgbClr val="6E747A">
                      <a:alpha val="43000"/>
                    </a:srgbClr>
                  </a:outerShdw>
                </a:effectLst>
                <a:cs typeface="+mn-ea"/>
                <a:sym typeface="+mn-lt"/>
              </a:rPr>
              <a:t>3.</a:t>
            </a:r>
            <a:r>
              <a:rPr lang="en-US" sz="2400" b="1" cap="all" dirty="0">
                <a:solidFill>
                  <a:schemeClr val="accent1"/>
                </a:solidFill>
                <a:effectLst>
                  <a:outerShdw blurRad="38100" dist="25400" dir="5400000" algn="ctr" rotWithShape="0">
                    <a:srgbClr val="6E747A">
                      <a:alpha val="43000"/>
                    </a:srgbClr>
                  </a:outerShdw>
                </a:effectLst>
                <a:cs typeface="+mn-ea"/>
                <a:sym typeface="+mn-lt"/>
              </a:rPr>
              <a:t>了解表达方式，领会文章精神</a:t>
            </a:r>
            <a:endParaRPr 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40487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六、</a:t>
            </a:r>
            <a:r>
              <a:rPr lang="zh-CN" altLang="en-US" sz="2800" kern="0" noProof="0" dirty="0">
                <a:ln>
                  <a:noFill/>
                </a:ln>
                <a:solidFill>
                  <a:schemeClr val="accent1"/>
                </a:solidFill>
                <a:effectLst/>
                <a:uLnTx/>
                <a:uFillTx/>
                <a:cs typeface="+mn-ea"/>
                <a:sym typeface="+mn-lt"/>
              </a:rPr>
              <a:t>记叙文的阅读技巧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5093335" y="3084830"/>
            <a:ext cx="6116320" cy="2999740"/>
          </a:xfrm>
          <a:prstGeom prst="rect">
            <a:avLst/>
          </a:prstGeom>
        </p:spPr>
        <p:txBody>
          <a:bodyPr wrap="square">
            <a:spAutoFit/>
          </a:bodyPr>
          <a:p>
            <a:pPr lvl="0" indent="0" fontAlgn="auto">
              <a:lnSpc>
                <a:spcPct val="150000"/>
              </a:lnSpc>
            </a:pPr>
            <a:r>
              <a:rPr lang="en-US" altLang="zh-CN" b="1" cap="all" dirty="0">
                <a:solidFill>
                  <a:srgbClr val="000000"/>
                </a:solidFill>
                <a:cs typeface="+mn-ea"/>
              </a:rPr>
              <a:t>    </a:t>
            </a:r>
            <a:r>
              <a:rPr lang="en-US" altLang="zh-CN" b="1" dirty="0">
                <a:solidFill>
                  <a:srgbClr val="000000"/>
                </a:solidFill>
                <a:cs typeface="+mn-ea"/>
                <a:sym typeface="+mn-lt"/>
              </a:rPr>
              <a:t>记叙文虽以叙述为主，但为了能够把人、事、物、景展现得更为细致深刻，很多情况下</a:t>
            </a:r>
            <a:r>
              <a:rPr lang="zh-CN" altLang="en-US" b="1" dirty="0">
                <a:solidFill>
                  <a:srgbClr val="000000"/>
                </a:solidFill>
                <a:cs typeface="+mn-ea"/>
                <a:sym typeface="+mn-lt"/>
              </a:rPr>
              <a:t>还需要辅以描写、议论、说明等表达方式。了解文章的表达方式，并重点结合文章内容，可分析出文章表达的观点态度或感情。</a:t>
            </a:r>
            <a:endParaRPr lang="zh-CN" altLang="en-US" b="1" dirty="0">
              <a:solidFill>
                <a:srgbClr val="000000"/>
              </a:solidFill>
              <a:cs typeface="+mn-ea"/>
              <a:sym typeface="+mn-lt"/>
            </a:endParaRPr>
          </a:p>
          <a:p>
            <a:pPr lvl="0" indent="0" fontAlgn="auto">
              <a:lnSpc>
                <a:spcPct val="150000"/>
              </a:lnSpc>
            </a:pPr>
            <a:endParaRPr lang="zh-CN" altLang="en-US" b="1" dirty="0">
              <a:solidFill>
                <a:srgbClr val="000000"/>
              </a:solidFill>
              <a:cs typeface="+mn-ea"/>
              <a:sym typeface="+mn-lt"/>
            </a:endParaRPr>
          </a:p>
          <a:p>
            <a:pPr lvl="0" indent="0" fontAlgn="auto">
              <a:lnSpc>
                <a:spcPct val="150000"/>
              </a:lnSpc>
            </a:pPr>
            <a:endParaRPr lang="zh-CN" altLang="en-US" b="1" dirty="0">
              <a:solidFill>
                <a:srgbClr val="000000"/>
              </a:solidFill>
              <a:cs typeface="+mn-ea"/>
              <a:sym typeface="+mn-lt"/>
            </a:endParaRPr>
          </a:p>
          <a:p>
            <a:pPr indent="0" fontAlgn="auto">
              <a:lnSpc>
                <a:spcPct val="150000"/>
              </a:lnSpc>
            </a:pPr>
            <a:endParaRPr lang="zh-CN" altLang="en-US" b="1" dirty="0">
              <a:solidFill>
                <a:srgbClr val="000000"/>
              </a:solidFill>
              <a:latin typeface="FzBookMaker8DlFont80536880661"/>
              <a:ea typeface="FzBookMaker8DlFont80536880661"/>
              <a:cs typeface="+mn-ea"/>
              <a:sym typeface="+mn-lt"/>
            </a:endParaRPr>
          </a:p>
        </p:txBody>
      </p:sp>
      <p:pic>
        <p:nvPicPr>
          <p:cNvPr id="7" name="图片 6"/>
          <p:cNvPicPr>
            <a:picLocks noChangeAspect="1"/>
          </p:cNvPicPr>
          <p:nvPr/>
        </p:nvPicPr>
        <p:blipFill>
          <a:blip r:embed="rId3"/>
          <a:stretch>
            <a:fillRect/>
          </a:stretch>
        </p:blipFill>
        <p:spPr>
          <a:xfrm>
            <a:off x="1221105" y="2189480"/>
            <a:ext cx="3014345" cy="397383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5232532" y="2841140"/>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307965" y="2189480"/>
            <a:ext cx="5402580" cy="497205"/>
          </a:xfrm>
          <a:prstGeom prst="rect">
            <a:avLst/>
          </a:prstGeom>
        </p:spPr>
        <p:txBody>
          <a:bodyPr>
            <a:noAutofit/>
          </a:bodyPr>
          <a:lstStyle/>
          <a:p>
            <a:pPr lvl="0">
              <a:buSzPct val="25000"/>
              <a:defRPr/>
            </a:pPr>
            <a:r>
              <a:rPr lang="en-US" sz="2400" b="1" cap="all" dirty="0">
                <a:solidFill>
                  <a:schemeClr val="accent1"/>
                </a:solidFill>
                <a:effectLst>
                  <a:outerShdw blurRad="38100" dist="25400" dir="5400000" algn="ctr" rotWithShape="0">
                    <a:srgbClr val="6E747A">
                      <a:alpha val="43000"/>
                    </a:srgbClr>
                  </a:outerShdw>
                </a:effectLst>
                <a:cs typeface="+mn-ea"/>
                <a:sym typeface="+mn-lt"/>
              </a:rPr>
              <a:t>4.</a:t>
            </a:r>
            <a:r>
              <a:rPr lang="en-US" sz="2400" b="1" cap="all" dirty="0">
                <a:solidFill>
                  <a:schemeClr val="accent1"/>
                </a:solidFill>
                <a:effectLst>
                  <a:outerShdw blurRad="38100" dist="25400" dir="5400000" algn="ctr" rotWithShape="0">
                    <a:srgbClr val="6E747A">
                      <a:alpha val="43000"/>
                    </a:srgbClr>
                  </a:outerShdw>
                </a:effectLst>
                <a:cs typeface="+mn-ea"/>
                <a:sym typeface="+mn-lt"/>
              </a:rPr>
              <a:t>品味语言特色，感受文章情致</a:t>
            </a:r>
            <a:endParaRPr 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40487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六、</a:t>
            </a:r>
            <a:r>
              <a:rPr lang="zh-CN" altLang="en-US" sz="2800" kern="0" noProof="0" dirty="0">
                <a:ln>
                  <a:noFill/>
                </a:ln>
                <a:solidFill>
                  <a:schemeClr val="accent1"/>
                </a:solidFill>
                <a:effectLst/>
                <a:uLnTx/>
                <a:uFillTx/>
                <a:cs typeface="+mn-ea"/>
                <a:sym typeface="+mn-lt"/>
              </a:rPr>
              <a:t>记叙文的阅读技巧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5093335" y="3084830"/>
            <a:ext cx="6116320" cy="2999740"/>
          </a:xfrm>
          <a:prstGeom prst="rect">
            <a:avLst/>
          </a:prstGeom>
        </p:spPr>
        <p:txBody>
          <a:bodyPr wrap="square">
            <a:spAutoFit/>
          </a:bodyPr>
          <a:p>
            <a:pPr lvl="0" indent="0" fontAlgn="auto">
              <a:lnSpc>
                <a:spcPct val="150000"/>
              </a:lnSpc>
            </a:pPr>
            <a:r>
              <a:rPr lang="en-US" altLang="zh-CN" b="1" cap="all" dirty="0">
                <a:solidFill>
                  <a:srgbClr val="000000"/>
                </a:solidFill>
                <a:cs typeface="+mn-ea"/>
              </a:rPr>
              <a:t>    </a:t>
            </a:r>
            <a:r>
              <a:rPr lang="en-US" altLang="zh-CN" b="1" dirty="0">
                <a:solidFill>
                  <a:srgbClr val="000000"/>
                </a:solidFill>
                <a:cs typeface="+mn-ea"/>
                <a:sym typeface="+mn-lt"/>
              </a:rPr>
              <a:t>优秀的记叙文善于在客观记叙的基础上，辅以生动形象的描绘，以增强文章的表现力、感染力，记叙文的语言风格主要有生动形象、清新典雅、委婉含蓄、幽默风趣、雄浑豪迈等。我们可以从记叙文的语言中去细致品味揣摩其中韵味。</a:t>
            </a:r>
            <a:endParaRPr lang="zh-CN" altLang="en-US" b="1" dirty="0">
              <a:solidFill>
                <a:srgbClr val="000000"/>
              </a:solidFill>
              <a:cs typeface="+mn-ea"/>
              <a:sym typeface="+mn-lt"/>
            </a:endParaRPr>
          </a:p>
          <a:p>
            <a:pPr lvl="0" indent="0" fontAlgn="auto">
              <a:lnSpc>
                <a:spcPct val="150000"/>
              </a:lnSpc>
            </a:pPr>
            <a:endParaRPr lang="zh-CN" altLang="en-US" b="1" dirty="0">
              <a:solidFill>
                <a:srgbClr val="000000"/>
              </a:solidFill>
              <a:cs typeface="+mn-ea"/>
              <a:sym typeface="+mn-lt"/>
            </a:endParaRPr>
          </a:p>
          <a:p>
            <a:pPr indent="0" fontAlgn="auto">
              <a:lnSpc>
                <a:spcPct val="150000"/>
              </a:lnSpc>
            </a:pPr>
            <a:endParaRPr lang="zh-CN" altLang="en-US" b="1" dirty="0">
              <a:solidFill>
                <a:srgbClr val="000000"/>
              </a:solidFill>
              <a:latin typeface="FzBookMaker8DlFont80536880661"/>
              <a:ea typeface="FzBookMaker8DlFont80536880661"/>
              <a:cs typeface="+mn-ea"/>
              <a:sym typeface="+mn-lt"/>
            </a:endParaRPr>
          </a:p>
        </p:txBody>
      </p:sp>
      <p:pic>
        <p:nvPicPr>
          <p:cNvPr id="9" name="图片 8"/>
          <p:cNvPicPr>
            <a:picLocks noChangeAspect="1"/>
          </p:cNvPicPr>
          <p:nvPr/>
        </p:nvPicPr>
        <p:blipFill>
          <a:blip r:embed="rId3"/>
          <a:stretch>
            <a:fillRect/>
          </a:stretch>
        </p:blipFill>
        <p:spPr>
          <a:xfrm>
            <a:off x="1195705" y="2196465"/>
            <a:ext cx="2850515" cy="410591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1432692" y="2733825"/>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337945" y="2125345"/>
            <a:ext cx="6851015" cy="497205"/>
          </a:xfrm>
          <a:prstGeom prst="rect">
            <a:avLst/>
          </a:prstGeom>
        </p:spPr>
        <p:txBody>
          <a:bodyPr>
            <a:noAutofit/>
          </a:bodyPr>
          <a:lstStyle/>
          <a:p>
            <a:pPr>
              <a:spcBef>
                <a:spcPct val="0"/>
              </a:spcBef>
              <a:buFont typeface="Arial" panose="020B0604020202020204" pitchFamily="34" charset="0"/>
              <a:defRPr/>
            </a:pPr>
            <a:r>
              <a:rPr lang="zh-CN" sz="2400" b="1" cap="all" dirty="0">
                <a:solidFill>
                  <a:schemeClr val="accent1"/>
                </a:solidFill>
                <a:effectLst>
                  <a:outerShdw blurRad="38100" dist="25400" dir="5400000" algn="ctr" rotWithShape="0">
                    <a:srgbClr val="6E747A">
                      <a:alpha val="43000"/>
                    </a:srgbClr>
                  </a:outerShdw>
                </a:effectLst>
                <a:cs typeface="+mn-ea"/>
                <a:sym typeface="+mn-lt"/>
              </a:rPr>
              <a:t>使用记叙文</a:t>
            </a: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六要素</a:t>
            </a: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写一件快乐的事情</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148080" y="383540"/>
            <a:ext cx="3945255" cy="5632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scene3d>
              <a:camera prst="orthographicFront"/>
              <a:lightRig rig="threePt" dir="t"/>
            </a:scene3d>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600" kern="0" noProof="0" dirty="0">
                <a:ln w="6600">
                  <a:solidFill>
                    <a:schemeClr val="accent2"/>
                  </a:solidFill>
                  <a:prstDash val="solid"/>
                </a:ln>
                <a:solidFill>
                  <a:srgbClr val="FFFFFF"/>
                </a:solidFill>
                <a:effectLst>
                  <a:outerShdw dist="38100" dir="2700000" algn="tl" rotWithShape="0">
                    <a:schemeClr val="accent2"/>
                  </a:outerShdw>
                </a:effectLst>
                <a:uLnTx/>
                <a:uFillTx/>
                <a:cs typeface="+mn-ea"/>
                <a:sym typeface="+mn-lt"/>
              </a:rPr>
              <a:t>写作，下笔如有神</a:t>
            </a:r>
            <a:endParaRPr kumimoji="0" lang="zh-CN" altLang="en-US" sz="3600" b="1" i="0" u="none" strike="noStrike" kern="0" cap="none" spc="0" normalizeH="0" baseline="0" noProof="0" dirty="0">
              <a:ln w="6600">
                <a:solidFill>
                  <a:schemeClr val="accent2"/>
                </a:solidFill>
                <a:prstDash val="solid"/>
              </a:ln>
              <a:solidFill>
                <a:srgbClr val="FFFFFF"/>
              </a:solidFill>
              <a:effectLst>
                <a:outerShdw dist="38100" dir="2700000" algn="tl" rotWithShape="0">
                  <a:schemeClr val="accent2"/>
                </a:outerShdw>
              </a:effectLst>
              <a:uLnTx/>
              <a:uFillTx/>
              <a:cs typeface="+mn-ea"/>
              <a:sym typeface="+mn-lt"/>
            </a:endParaRPr>
          </a:p>
        </p:txBody>
      </p:sp>
      <p:sp>
        <p:nvSpPr>
          <p:cNvPr id="3" name="文本框 2"/>
          <p:cNvSpPr txBox="1"/>
          <p:nvPr/>
        </p:nvSpPr>
        <p:spPr>
          <a:xfrm>
            <a:off x="1337945" y="2868295"/>
            <a:ext cx="5892800" cy="1476375"/>
          </a:xfrm>
          <a:prstGeom prst="rect">
            <a:avLst/>
          </a:prstGeom>
        </p:spPr>
        <p:txBody>
          <a:bodyPr wrap="square">
            <a:spAutoFit/>
          </a:bodyPr>
          <a:p>
            <a:pPr indent="0" fontAlgn="auto">
              <a:lnSpc>
                <a:spcPct val="150000"/>
              </a:lnSpc>
            </a:pPr>
            <a:r>
              <a:rPr lang="zh-CN" sz="2000" b="1" cap="all" dirty="0">
                <a:solidFill>
                  <a:srgbClr val="000000"/>
                </a:solidFill>
                <a:cs typeface="+mn-ea"/>
              </a:rPr>
              <a:t>温馨提示：</a:t>
            </a:r>
            <a:endParaRPr lang="zh-CN" sz="2000" b="1" cap="all" dirty="0">
              <a:solidFill>
                <a:srgbClr val="000000"/>
              </a:solidFill>
              <a:cs typeface="+mn-ea"/>
            </a:endParaRPr>
          </a:p>
          <a:p>
            <a:pPr indent="0" fontAlgn="auto">
              <a:lnSpc>
                <a:spcPct val="150000"/>
              </a:lnSpc>
            </a:pPr>
            <a:r>
              <a:rPr lang="zh-CN" sz="2000" b="1" dirty="0">
                <a:solidFill>
                  <a:srgbClr val="000000"/>
                </a:solidFill>
                <a:cs typeface="+mn-ea"/>
                <a:sym typeface="+mn-lt"/>
              </a:rPr>
              <a:t>记叙文</a:t>
            </a:r>
            <a:r>
              <a:rPr lang="en-US" altLang="zh-CN" sz="2000" b="1" dirty="0">
                <a:solidFill>
                  <a:srgbClr val="000000"/>
                </a:solidFill>
                <a:cs typeface="+mn-ea"/>
                <a:sym typeface="+mn-lt"/>
              </a:rPr>
              <a:t>“</a:t>
            </a:r>
            <a:r>
              <a:rPr lang="zh-CN" altLang="en-US" sz="2000" b="1" dirty="0">
                <a:solidFill>
                  <a:srgbClr val="000000"/>
                </a:solidFill>
                <a:cs typeface="+mn-ea"/>
                <a:sym typeface="+mn-lt"/>
              </a:rPr>
              <a:t>六要素</a:t>
            </a:r>
            <a:r>
              <a:rPr lang="en-US" altLang="zh-CN" sz="2000" b="1" dirty="0">
                <a:solidFill>
                  <a:srgbClr val="000000"/>
                </a:solidFill>
                <a:cs typeface="+mn-ea"/>
                <a:sym typeface="+mn-lt"/>
              </a:rPr>
              <a:t>”</a:t>
            </a:r>
            <a:r>
              <a:rPr lang="zh-CN" altLang="en-US" sz="2000" b="1" dirty="0">
                <a:solidFill>
                  <a:srgbClr val="000000"/>
                </a:solidFill>
                <a:cs typeface="+mn-ea"/>
                <a:sym typeface="+mn-lt"/>
              </a:rPr>
              <a:t>是时间、地点、人物、事件的起因、事件的经过、事件的结果。</a:t>
            </a:r>
            <a:endParaRPr lang="zh-CN" altLang="en-US" sz="2000" b="1"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387096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说明文阅读</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第二节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îSľîḋè"/>
          <p:cNvSpPr/>
          <p:nvPr>
            <p:custDataLst>
              <p:tags r:id="rId1"/>
            </p:custDataLst>
          </p:nvPr>
        </p:nvSpPr>
        <p:spPr>
          <a:xfrm>
            <a:off x="5782945" y="1617980"/>
            <a:ext cx="1506855" cy="150685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sp>
        <p:nvSpPr>
          <p:cNvPr id="21" name="i$ľîďé"/>
          <p:cNvSpPr/>
          <p:nvPr>
            <p:custDataLst>
              <p:tags r:id="rId2"/>
            </p:custDataLst>
          </p:nvPr>
        </p:nvSpPr>
        <p:spPr>
          <a:xfrm>
            <a:off x="4899025" y="2379980"/>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2" name="ïslîḋe"/>
          <p:cNvSpPr/>
          <p:nvPr>
            <p:custDataLst>
              <p:tags r:id="rId3"/>
            </p:custDataLst>
          </p:nvPr>
        </p:nvSpPr>
        <p:spPr>
          <a:xfrm>
            <a:off x="7306310" y="1122680"/>
            <a:ext cx="494665" cy="49466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sp>
        <p:nvSpPr>
          <p:cNvPr id="23" name="ïsļíďé"/>
          <p:cNvSpPr/>
          <p:nvPr>
            <p:custDataLst>
              <p:tags r:id="rId4"/>
            </p:custDataLst>
          </p:nvPr>
        </p:nvSpPr>
        <p:spPr>
          <a:xfrm>
            <a:off x="4391025" y="1898650"/>
            <a:ext cx="49466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sp>
        <p:nvSpPr>
          <p:cNvPr id="24" name="îsḷïďè"/>
          <p:cNvSpPr/>
          <p:nvPr>
            <p:custDataLst>
              <p:tags r:id="rId5"/>
            </p:custDataLst>
          </p:nvPr>
        </p:nvSpPr>
        <p:spPr>
          <a:xfrm>
            <a:off x="7099300" y="1465580"/>
            <a:ext cx="345440" cy="35814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islíḋe"/>
          <p:cNvSpPr/>
          <p:nvPr>
            <p:custDataLst>
              <p:tags r:id="rId6"/>
            </p:custDataLst>
          </p:nvPr>
        </p:nvSpPr>
        <p:spPr>
          <a:xfrm flipH="1">
            <a:off x="4782185" y="2261235"/>
            <a:ext cx="262890" cy="27305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9" name="直接连接符 8"/>
          <p:cNvCxnSpPr/>
          <p:nvPr>
            <p:custDataLst>
              <p:tags r:id="rId7"/>
            </p:custDataLst>
          </p:nvPr>
        </p:nvCxnSpPr>
        <p:spPr>
          <a:xfrm>
            <a:off x="7896000" y="1617731"/>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8"/>
            </p:custDataLst>
          </p:nvPr>
        </p:nvCxnSpPr>
        <p:spPr>
          <a:xfrm>
            <a:off x="669925" y="2393231"/>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custDataLst>
              <p:tags r:id="rId9"/>
            </p:custDataLst>
          </p:nvPr>
        </p:nvSpPr>
        <p:spPr>
          <a:xfrm>
            <a:off x="7817949" y="1225219"/>
            <a:ext cx="2237116" cy="392512"/>
          </a:xfrm>
          <a:prstGeom prst="rect">
            <a:avLst/>
          </a:prstGeom>
          <a:noFill/>
          <a:ln>
            <a:noFill/>
          </a:ln>
        </p:spPr>
        <p:txBody>
          <a:bodyPr wrap="none" lIns="91440" tIns="45720" rIns="91440" bIns="45720" anchor="ctr" anchorCtr="0">
            <a:normAutofit fontScale="97500" lnSpcReduction="10000"/>
          </a:bodyPr>
          <a:lstStyle/>
          <a:p>
            <a:pPr lvl="0">
              <a:defRPr/>
            </a:pPr>
            <a:r>
              <a:rPr lang="zh-CN" altLang="en-US" sz="2000" b="1" cap="all" dirty="0">
                <a:solidFill>
                  <a:srgbClr val="000000"/>
                </a:solidFill>
                <a:cs typeface="+mn-ea"/>
                <a:sym typeface="+mn-lt"/>
              </a:rPr>
              <a:t>按语言分</a:t>
            </a:r>
            <a:endParaRPr lang="zh-CN" altLang="en-US" sz="2000" b="1" cap="all" dirty="0">
              <a:solidFill>
                <a:srgbClr val="000000"/>
              </a:solidFill>
              <a:cs typeface="+mn-ea"/>
              <a:sym typeface="+mn-lt"/>
            </a:endParaRPr>
          </a:p>
        </p:txBody>
      </p:sp>
      <p:sp>
        <p:nvSpPr>
          <p:cNvPr id="13" name="î$ḻïḑê"/>
          <p:cNvSpPr txBox="1"/>
          <p:nvPr>
            <p:custDataLst>
              <p:tags r:id="rId10"/>
            </p:custDataLst>
          </p:nvPr>
        </p:nvSpPr>
        <p:spPr>
          <a:xfrm>
            <a:off x="7818120" y="1617980"/>
            <a:ext cx="3702685" cy="3212465"/>
          </a:xfrm>
          <a:prstGeom prst="rect">
            <a:avLst/>
          </a:prstGeom>
          <a:noFill/>
          <a:ln>
            <a:noFill/>
          </a:ln>
        </p:spPr>
        <p:txBody>
          <a:bodyPr lIns="91440" tIns="45720" rIns="91440" bIns="45720" anchor="t" anchorCtr="0">
            <a:noAutofit/>
          </a:bodyPr>
          <a:lstStyle/>
          <a:p>
            <a:pPr lvl="0" indent="0" fontAlgn="auto">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a:t>
            </a:r>
            <a:r>
              <a:rPr lang="en-US" altLang="zh-CN" b="1" dirty="0">
                <a:solidFill>
                  <a:srgbClr val="000000"/>
                </a:solidFill>
                <a:cs typeface="+mn-ea"/>
                <a:sym typeface="+mn-lt"/>
              </a:rPr>
              <a:t>1</a:t>
            </a:r>
            <a:r>
              <a:rPr lang="zh-CN" altLang="en-US" b="1" dirty="0">
                <a:solidFill>
                  <a:srgbClr val="000000"/>
                </a:solidFill>
                <a:cs typeface="+mn-ea"/>
                <a:sym typeface="+mn-lt"/>
              </a:rPr>
              <a:t>）平实说明文</a:t>
            </a:r>
            <a:endParaRPr lang="zh-CN" altLang="en-US" b="1" dirty="0">
              <a:solidFill>
                <a:srgbClr val="000000"/>
              </a:solidFill>
              <a:cs typeface="+mn-ea"/>
              <a:sym typeface="+mn-lt"/>
            </a:endParaRPr>
          </a:p>
          <a:p>
            <a:pPr lvl="0" indent="0" fontAlgn="auto">
              <a:lnSpc>
                <a:spcPct val="150000"/>
              </a:lnSpc>
            </a:pPr>
            <a:r>
              <a:rPr lang="zh-CN" altLang="en-US" b="1" dirty="0">
                <a:solidFill>
                  <a:srgbClr val="000000"/>
                </a:solidFill>
                <a:cs typeface="+mn-ea"/>
                <a:sym typeface="+mn-lt"/>
              </a:rPr>
              <a:t> </a:t>
            </a:r>
            <a:r>
              <a:rPr lang="en-US" altLang="zh-CN" b="1" dirty="0">
                <a:solidFill>
                  <a:srgbClr val="000000"/>
                </a:solidFill>
                <a:cs typeface="+mn-ea"/>
                <a:sym typeface="+mn-lt"/>
              </a:rPr>
              <a:t>   </a:t>
            </a:r>
            <a:r>
              <a:rPr lang="zh-CN" altLang="en-US" b="1" dirty="0">
                <a:solidFill>
                  <a:srgbClr val="000000"/>
                </a:solidFill>
                <a:cs typeface="+mn-ea"/>
                <a:sym typeface="+mn-lt"/>
              </a:rPr>
              <a:t>语言质朴、平实、简明，实事求是，客观准确。</a:t>
            </a:r>
            <a:endParaRPr lang="zh-CN" altLang="en-US" b="1" dirty="0">
              <a:solidFill>
                <a:srgbClr val="000000"/>
              </a:solidFill>
              <a:cs typeface="+mn-ea"/>
              <a:sym typeface="+mn-lt"/>
            </a:endParaRPr>
          </a:p>
          <a:p>
            <a:pPr lvl="0" indent="0" fontAlgn="auto">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a:t>
            </a:r>
            <a:r>
              <a:rPr lang="en-US" altLang="zh-CN" b="1" dirty="0">
                <a:solidFill>
                  <a:srgbClr val="000000"/>
                </a:solidFill>
                <a:cs typeface="+mn-ea"/>
                <a:sym typeface="+mn-lt"/>
              </a:rPr>
              <a:t>2</a:t>
            </a:r>
            <a:r>
              <a:rPr lang="zh-CN" altLang="en-US" b="1" dirty="0">
                <a:solidFill>
                  <a:srgbClr val="000000"/>
                </a:solidFill>
                <a:cs typeface="+mn-ea"/>
                <a:sym typeface="+mn-lt"/>
              </a:rPr>
              <a:t>）生动说明文</a:t>
            </a:r>
            <a:endParaRPr lang="zh-CN" altLang="en-US" b="1" dirty="0">
              <a:solidFill>
                <a:srgbClr val="000000"/>
              </a:solidFill>
              <a:cs typeface="+mn-ea"/>
              <a:sym typeface="+mn-lt"/>
            </a:endParaRPr>
          </a:p>
          <a:p>
            <a:pPr lvl="0" indent="0" fontAlgn="auto">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语言生动有趣，常用比喻、拟人等修辞手法，扣人心弦。</a:t>
            </a:r>
            <a:endParaRPr lang="zh-CN" altLang="en-US" b="1" dirty="0">
              <a:solidFill>
                <a:srgbClr val="000000"/>
              </a:solidFill>
              <a:cs typeface="+mn-ea"/>
              <a:sym typeface="+mn-lt"/>
            </a:endParaRPr>
          </a:p>
        </p:txBody>
      </p:sp>
      <p:sp>
        <p:nvSpPr>
          <p:cNvPr id="16" name="iṧlïďe"/>
          <p:cNvSpPr txBox="1"/>
          <p:nvPr>
            <p:custDataLst>
              <p:tags r:id="rId11"/>
            </p:custDataLst>
          </p:nvPr>
        </p:nvSpPr>
        <p:spPr>
          <a:xfrm>
            <a:off x="671514" y="2000719"/>
            <a:ext cx="2058240" cy="392512"/>
          </a:xfrm>
          <a:prstGeom prst="rect">
            <a:avLst/>
          </a:prstGeom>
          <a:noFill/>
          <a:ln>
            <a:noFill/>
          </a:ln>
        </p:spPr>
        <p:txBody>
          <a:bodyPr wrap="none" lIns="91440" tIns="45720" rIns="91440" bIns="45720" anchor="ctr" anchorCtr="0">
            <a:normAutofit fontScale="97500" lnSpcReduction="10000"/>
          </a:bodyPr>
          <a:lstStyle/>
          <a:p>
            <a:pPr lvl="0">
              <a:defRPr/>
            </a:pPr>
            <a:r>
              <a:rPr lang="zh-CN" altLang="en-US" sz="2000" b="1" cap="all" dirty="0">
                <a:solidFill>
                  <a:srgbClr val="000000"/>
                </a:solidFill>
                <a:cs typeface="+mn-ea"/>
                <a:sym typeface="+mn-lt"/>
              </a:rPr>
              <a:t>按对象分</a:t>
            </a:r>
            <a:endParaRPr lang="zh-CN" altLang="en-US" sz="2000" b="1" cap="all" dirty="0">
              <a:solidFill>
                <a:srgbClr val="000000"/>
              </a:solidFill>
              <a:cs typeface="+mn-ea"/>
              <a:sym typeface="+mn-lt"/>
            </a:endParaRPr>
          </a:p>
        </p:txBody>
      </p:sp>
      <p:sp>
        <p:nvSpPr>
          <p:cNvPr id="17" name="iśľide"/>
          <p:cNvSpPr txBox="1"/>
          <p:nvPr>
            <p:custDataLst>
              <p:tags r:id="rId12"/>
            </p:custDataLst>
          </p:nvPr>
        </p:nvSpPr>
        <p:spPr>
          <a:xfrm>
            <a:off x="490220" y="2534285"/>
            <a:ext cx="3900805" cy="2529840"/>
          </a:xfrm>
          <a:prstGeom prst="rect">
            <a:avLst/>
          </a:prstGeom>
          <a:noFill/>
          <a:ln>
            <a:noFill/>
          </a:ln>
        </p:spPr>
        <p:txBody>
          <a:bodyPr lIns="91440" tIns="45720" rIns="91440" bIns="45720" anchor="t" anchorCtr="0">
            <a:noAutofit/>
          </a:bodyPr>
          <a:lstStyle/>
          <a:p>
            <a:pPr lvl="0" indent="0" fontAlgn="auto">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a:t>
            </a:r>
            <a:r>
              <a:rPr lang="en-US" altLang="zh-CN" b="1" dirty="0">
                <a:solidFill>
                  <a:srgbClr val="000000"/>
                </a:solidFill>
                <a:cs typeface="+mn-ea"/>
                <a:sym typeface="+mn-lt"/>
              </a:rPr>
              <a:t>1</a:t>
            </a:r>
            <a:r>
              <a:rPr lang="zh-CN" altLang="en-US" b="1" dirty="0">
                <a:solidFill>
                  <a:srgbClr val="000000"/>
                </a:solidFill>
                <a:cs typeface="+mn-ea"/>
                <a:sym typeface="+mn-lt"/>
              </a:rPr>
              <a:t>）事物性说明文</a:t>
            </a:r>
            <a:endParaRPr lang="zh-CN" altLang="en-US" b="1" dirty="0">
              <a:solidFill>
                <a:srgbClr val="000000"/>
              </a:solidFill>
              <a:cs typeface="+mn-ea"/>
              <a:sym typeface="+mn-lt"/>
            </a:endParaRPr>
          </a:p>
          <a:p>
            <a:pPr lvl="0" indent="0" fontAlgn="auto">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用于介绍事物，说明事物的性质、特点、种类等。</a:t>
            </a:r>
            <a:endParaRPr lang="zh-CN" altLang="en-US" b="1" dirty="0">
              <a:solidFill>
                <a:srgbClr val="000000"/>
              </a:solidFill>
              <a:cs typeface="+mn-ea"/>
              <a:sym typeface="+mn-lt"/>
            </a:endParaRPr>
          </a:p>
          <a:p>
            <a:pPr lvl="0" indent="0" fontAlgn="auto">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a:t>
            </a:r>
            <a:r>
              <a:rPr lang="en-US" altLang="zh-CN" b="1" dirty="0">
                <a:solidFill>
                  <a:srgbClr val="000000"/>
                </a:solidFill>
                <a:cs typeface="+mn-ea"/>
                <a:sym typeface="+mn-lt"/>
              </a:rPr>
              <a:t>2</a:t>
            </a:r>
            <a:r>
              <a:rPr lang="zh-CN" altLang="en-US" b="1" dirty="0">
                <a:solidFill>
                  <a:srgbClr val="000000"/>
                </a:solidFill>
                <a:cs typeface="+mn-ea"/>
                <a:sym typeface="+mn-lt"/>
              </a:rPr>
              <a:t>）事理性说明文</a:t>
            </a:r>
            <a:endParaRPr lang="zh-CN" altLang="en-US" b="1" dirty="0">
              <a:solidFill>
                <a:srgbClr val="000000"/>
              </a:solidFill>
              <a:cs typeface="+mn-ea"/>
              <a:sym typeface="+mn-lt"/>
            </a:endParaRPr>
          </a:p>
          <a:p>
            <a:pPr lvl="0" indent="0" fontAlgn="auto">
              <a:lnSpc>
                <a:spcPct val="150000"/>
              </a:lnSpc>
            </a:pPr>
            <a:r>
              <a:rPr lang="zh-CN" altLang="en-US" b="1" dirty="0">
                <a:solidFill>
                  <a:srgbClr val="000000"/>
                </a:solidFill>
                <a:cs typeface="+mn-ea"/>
                <a:sym typeface="+mn-lt"/>
              </a:rPr>
              <a:t> </a:t>
            </a:r>
            <a:r>
              <a:rPr lang="en-US" altLang="zh-CN" b="1" dirty="0">
                <a:solidFill>
                  <a:srgbClr val="000000"/>
                </a:solidFill>
                <a:cs typeface="+mn-ea"/>
                <a:sym typeface="+mn-lt"/>
              </a:rPr>
              <a:t>   </a:t>
            </a:r>
            <a:r>
              <a:rPr lang="zh-CN" altLang="en-US" b="1" dirty="0">
                <a:solidFill>
                  <a:srgbClr val="000000"/>
                </a:solidFill>
                <a:cs typeface="+mn-ea"/>
                <a:sym typeface="+mn-lt"/>
              </a:rPr>
              <a:t>用于阐明事理，例如，解释概念、阐述原理、揭示规律、解释原因、分析关系、说明方法等。</a:t>
            </a:r>
            <a:endParaRPr lang="zh-CN" altLang="en-US" b="1" dirty="0">
              <a:solidFill>
                <a:srgbClr val="000000"/>
              </a:solidFill>
              <a:cs typeface="+mn-ea"/>
              <a:sym typeface="+mn-lt"/>
            </a:endParaRPr>
          </a:p>
        </p:txBody>
      </p:sp>
      <p:sp>
        <p:nvSpPr>
          <p:cNvPr id="3" name="矩形 2"/>
          <p:cNvSpPr/>
          <p:nvPr>
            <p:custDataLst>
              <p:tags r:id="rId13"/>
            </p:custDataLst>
          </p:nvPr>
        </p:nvSpPr>
        <p:spPr>
          <a:xfrm>
            <a:off x="5045075" y="2597785"/>
            <a:ext cx="973455" cy="829945"/>
          </a:xfrm>
          <a:prstGeom prst="rect">
            <a:avLst/>
          </a:prstGeom>
          <a:noFill/>
        </p:spPr>
        <p:txBody>
          <a:bodyPr wrap="square">
            <a:spAutoFit/>
          </a:bodyPr>
          <a:lstStyle/>
          <a:p>
            <a:pPr lvl="0" algn="ctr">
              <a:lnSpc>
                <a:spcPct val="120000"/>
              </a:lnSpc>
              <a:spcBef>
                <a:spcPct val="0"/>
              </a:spcBef>
              <a:buSzPct val="25000"/>
              <a:defRPr/>
            </a:pPr>
            <a:r>
              <a:rPr lang="zh-CN" altLang="en-US" sz="2000" b="1" dirty="0">
                <a:solidFill>
                  <a:schemeClr val="lt1"/>
                </a:solidFill>
                <a:cs typeface="+mn-ea"/>
                <a:sym typeface="+mn-lt"/>
              </a:rPr>
              <a:t>按对</a:t>
            </a:r>
            <a:endParaRPr lang="zh-CN" altLang="en-US" sz="2000" b="1" dirty="0">
              <a:solidFill>
                <a:schemeClr val="lt1"/>
              </a:solidFill>
              <a:cs typeface="+mn-ea"/>
              <a:sym typeface="+mn-lt"/>
            </a:endParaRPr>
          </a:p>
          <a:p>
            <a:pPr lvl="0" algn="ctr">
              <a:lnSpc>
                <a:spcPct val="120000"/>
              </a:lnSpc>
              <a:spcBef>
                <a:spcPct val="0"/>
              </a:spcBef>
              <a:buSzPct val="25000"/>
              <a:defRPr/>
            </a:pPr>
            <a:r>
              <a:rPr lang="zh-CN" altLang="en-US" sz="2000" b="1" dirty="0">
                <a:solidFill>
                  <a:schemeClr val="lt1"/>
                </a:solidFill>
                <a:cs typeface="+mn-ea"/>
                <a:sym typeface="+mn-lt"/>
              </a:rPr>
              <a:t>象分</a:t>
            </a:r>
            <a:endParaRPr lang="zh-CN" altLang="en-US" sz="2000" b="1" dirty="0">
              <a:solidFill>
                <a:schemeClr val="lt1"/>
              </a:solidFill>
              <a:cs typeface="+mn-ea"/>
              <a:sym typeface="+mn-lt"/>
            </a:endParaRPr>
          </a:p>
        </p:txBody>
      </p:sp>
      <p:sp>
        <p:nvSpPr>
          <p:cNvPr id="6" name="矩形 5"/>
          <p:cNvSpPr/>
          <p:nvPr>
            <p:custDataLst>
              <p:tags r:id="rId14"/>
            </p:custDataLst>
          </p:nvPr>
        </p:nvSpPr>
        <p:spPr>
          <a:xfrm>
            <a:off x="6164580" y="1924685"/>
            <a:ext cx="973455" cy="829945"/>
          </a:xfrm>
          <a:prstGeom prst="rect">
            <a:avLst/>
          </a:prstGeom>
          <a:noFill/>
        </p:spPr>
        <p:txBody>
          <a:bodyPr wrap="square">
            <a:spAutoFit/>
          </a:bodyPr>
          <a:lstStyle/>
          <a:p>
            <a:pPr lvl="0" algn="ctr">
              <a:lnSpc>
                <a:spcPct val="120000"/>
              </a:lnSpc>
              <a:spcBef>
                <a:spcPct val="0"/>
              </a:spcBef>
              <a:buSzPct val="25000"/>
              <a:defRPr/>
            </a:pPr>
            <a:r>
              <a:rPr lang="zh-CN" altLang="en-US" sz="2000" b="1" dirty="0">
                <a:solidFill>
                  <a:schemeClr val="lt1"/>
                </a:solidFill>
                <a:cs typeface="+mn-ea"/>
                <a:sym typeface="+mn-lt"/>
              </a:rPr>
              <a:t>按语</a:t>
            </a:r>
            <a:endParaRPr lang="zh-CN" altLang="en-US" sz="2000" b="1" dirty="0">
              <a:solidFill>
                <a:schemeClr val="lt1"/>
              </a:solidFill>
              <a:cs typeface="+mn-ea"/>
              <a:sym typeface="+mn-lt"/>
            </a:endParaRPr>
          </a:p>
          <a:p>
            <a:pPr lvl="0" algn="ctr">
              <a:lnSpc>
                <a:spcPct val="120000"/>
              </a:lnSpc>
              <a:spcBef>
                <a:spcPct val="0"/>
              </a:spcBef>
              <a:buSzPct val="25000"/>
              <a:defRPr/>
            </a:pPr>
            <a:r>
              <a:rPr lang="zh-CN" altLang="en-US" sz="2000" b="1" dirty="0">
                <a:solidFill>
                  <a:schemeClr val="lt1"/>
                </a:solidFill>
                <a:cs typeface="+mn-ea"/>
                <a:sym typeface="+mn-lt"/>
              </a:rPr>
              <a:t>言分</a:t>
            </a:r>
            <a:endParaRPr lang="zh-CN" altLang="en-US" sz="2000" b="1" dirty="0">
              <a:solidFill>
                <a:schemeClr val="lt1"/>
              </a:solidFill>
              <a:cs typeface="+mn-ea"/>
              <a:sym typeface="+mn-lt"/>
            </a:endParaRPr>
          </a:p>
        </p:txBody>
      </p:sp>
      <p:sp>
        <p:nvSpPr>
          <p:cNvPr id="19" name="01"/>
          <p:cNvSpPr>
            <a:spLocks noChangeAspect="1"/>
          </p:cNvSpPr>
          <p:nvPr>
            <p:custDataLst>
              <p:tags r:id="rId1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575" y="383223"/>
            <a:ext cx="358330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一、说明文的分类</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Left)">
                                      <p:cBhvr>
                                        <p:cTn id="13" dur="500"/>
                                        <p:tgtEl>
                                          <p:spTgt spid="12"/>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trips(downLeft)">
                                      <p:cBhvr>
                                        <p:cTn id="16" dur="500"/>
                                        <p:tgtEl>
                                          <p:spTgt spid="13"/>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trips(downLeft)">
                                      <p:cBhvr>
                                        <p:cTn id="19" dur="500"/>
                                        <p:tgtEl>
                                          <p:spTgt spid="16"/>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Left)">
                                      <p:cBhvr>
                                        <p:cTn id="22" dur="500"/>
                                        <p:tgtEl>
                                          <p:spTgt spid="1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P spid="3" grpId="0"/>
      <p:bldP spid="6" grpId="0"/>
      <p:bldP spid="19" grpId="0" bldLvl="0" animBg="1"/>
      <p:bldP spid="3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518532" y="1541658"/>
            <a:ext cx="5577385" cy="1972945"/>
            <a:chOff x="1064741" y="1736376"/>
            <a:chExt cx="4906173" cy="1735601"/>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id-ID" b="1" dirty="0">
                  <a:solidFill>
                    <a:schemeClr val="lt1"/>
                  </a:solidFill>
                  <a:cs typeface="+mn-ea"/>
                  <a:sym typeface="+mn-lt"/>
                </a:rPr>
                <a:t>1</a:t>
              </a:r>
              <a:endParaRPr lang="id-ID" b="1" dirty="0">
                <a:solidFill>
                  <a:schemeClr val="lt1"/>
                </a:solidFill>
                <a:cs typeface="+mn-ea"/>
                <a:sym typeface="+mn-lt"/>
              </a:endParaRPr>
            </a:p>
          </p:txBody>
        </p:sp>
        <p:grpSp>
          <p:nvGrpSpPr>
            <p:cNvPr id="9" name="组合 23"/>
            <p:cNvGrpSpPr/>
            <p:nvPr/>
          </p:nvGrpSpPr>
          <p:grpSpPr>
            <a:xfrm>
              <a:off x="1816749" y="1736376"/>
              <a:ext cx="4154165" cy="1735601"/>
              <a:chOff x="2697421" y="988328"/>
              <a:chExt cx="4154165" cy="1735601"/>
            </a:xfrm>
          </p:grpSpPr>
          <p:sp>
            <p:nvSpPr>
              <p:cNvPr id="10" name="TextBox 24"/>
              <p:cNvSpPr txBox="1"/>
              <p:nvPr>
                <p:custDataLst>
                  <p:tags r:id="rId4"/>
                </p:custDataLst>
              </p:nvPr>
            </p:nvSpPr>
            <p:spPr>
              <a:xfrm>
                <a:off x="2758306" y="1387734"/>
                <a:ext cx="4093280" cy="1336195"/>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列举有代表性的实例，把复杂的事物和抽象的事理解说得具体实在，使人通过个别认识一般，起到举一反三的作用。</a:t>
                </a:r>
                <a:endParaRPr lang="zh-CN" altLang="en-US" sz="1600" b="1" dirty="0">
                  <a:solidFill>
                    <a:srgbClr val="000000"/>
                  </a:solidFill>
                  <a:cs typeface="+mn-ea"/>
                  <a:sym typeface="+mn-lt"/>
                </a:endParaRPr>
              </a:p>
              <a:p>
                <a:pPr lvl="0">
                  <a:lnSpc>
                    <a:spcPct val="130000"/>
                  </a:lnSpc>
                </a:pPr>
                <a:endParaRPr lang="zh-CN" altLang="en-US" sz="1600" b="1" dirty="0">
                  <a:solidFill>
                    <a:srgbClr val="000000"/>
                  </a:solidFill>
                  <a:cs typeface="+mn-ea"/>
                  <a:sym typeface="+mn-lt"/>
                </a:endParaRPr>
              </a:p>
            </p:txBody>
          </p:sp>
          <p:sp>
            <p:nvSpPr>
              <p:cNvPr id="11" name="TextBox 25"/>
              <p:cNvSpPr txBox="1"/>
              <p:nvPr>
                <p:custDataLst>
                  <p:tags r:id="rId5"/>
                </p:custDataLst>
              </p:nvPr>
            </p:nvSpPr>
            <p:spPr>
              <a:xfrm>
                <a:off x="2697421" y="988328"/>
                <a:ext cx="3035275" cy="48375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举例说明</a:t>
                </a:r>
                <a:endParaRPr lang="zh-CN" altLang="en-US" sz="2000" b="1" cap="all" dirty="0">
                  <a:solidFill>
                    <a:srgbClr val="000000"/>
                  </a:solidFill>
                  <a:cs typeface="+mn-ea"/>
                  <a:sym typeface="+mn-lt"/>
                </a:endParaRPr>
              </a:p>
            </p:txBody>
          </p:sp>
        </p:grpSp>
      </p:grpSp>
      <p:grpSp>
        <p:nvGrpSpPr>
          <p:cNvPr id="12" name="组合 26"/>
          <p:cNvGrpSpPr/>
          <p:nvPr>
            <p:custDataLst>
              <p:tags r:id="rId6"/>
            </p:custDataLst>
          </p:nvPr>
        </p:nvGrpSpPr>
        <p:grpSpPr>
          <a:xfrm>
            <a:off x="6452556" y="1542562"/>
            <a:ext cx="5420515" cy="1342611"/>
            <a:chOff x="1064741" y="1736376"/>
            <a:chExt cx="4768181" cy="1181096"/>
          </a:xfrm>
        </p:grpSpPr>
        <p:sp>
          <p:nvSpPr>
            <p:cNvPr id="13" name="Oval 68"/>
            <p:cNvSpPr>
              <a:spLocks noChangeArrowheads="1"/>
            </p:cNvSpPr>
            <p:nvPr>
              <p:custDataLst>
                <p:tags r:id="rId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14" name="Rectangle 2"/>
            <p:cNvSpPr/>
            <p:nvPr>
              <p:custDataLst>
                <p:tags r:id="rId8"/>
              </p:custDataLst>
            </p:nvPr>
          </p:nvSpPr>
          <p:spPr bwMode="auto">
            <a:xfrm>
              <a:off x="1215295" y="1891975"/>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grpSp>
          <p:nvGrpSpPr>
            <p:cNvPr id="15" name="组合 29"/>
            <p:cNvGrpSpPr/>
            <p:nvPr/>
          </p:nvGrpSpPr>
          <p:grpSpPr>
            <a:xfrm>
              <a:off x="1816749" y="1736376"/>
              <a:ext cx="4016173" cy="1181096"/>
              <a:chOff x="2697421" y="988328"/>
              <a:chExt cx="4016173" cy="1181096"/>
            </a:xfrm>
          </p:grpSpPr>
          <p:sp>
            <p:nvSpPr>
              <p:cNvPr id="16" name="TextBox 30"/>
              <p:cNvSpPr txBox="1"/>
              <p:nvPr>
                <p:custDataLst>
                  <p:tags r:id="rId9"/>
                </p:custDataLst>
              </p:nvPr>
            </p:nvSpPr>
            <p:spPr>
              <a:xfrm>
                <a:off x="2829189" y="1439321"/>
                <a:ext cx="3884405" cy="730103"/>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运用数字精确地说明事物，从量的方面说明事物的特征和本质。</a:t>
                </a:r>
                <a:endParaRPr lang="zh-CN" altLang="en-US" sz="1600" b="1" dirty="0">
                  <a:solidFill>
                    <a:srgbClr val="000000"/>
                  </a:solidFill>
                  <a:cs typeface="+mn-ea"/>
                  <a:sym typeface="+mn-lt"/>
                </a:endParaRPr>
              </a:p>
            </p:txBody>
          </p:sp>
          <p:sp>
            <p:nvSpPr>
              <p:cNvPr id="17" name="TextBox 31"/>
              <p:cNvSpPr txBox="1"/>
              <p:nvPr>
                <p:custDataLst>
                  <p:tags r:id="rId10"/>
                </p:custDataLst>
              </p:nvPr>
            </p:nvSpPr>
            <p:spPr>
              <a:xfrm>
                <a:off x="2697421" y="988328"/>
                <a:ext cx="3035275" cy="48375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数字说明</a:t>
                </a:r>
                <a:endParaRPr lang="zh-CN" altLang="en-US" sz="2000" b="1" cap="all" dirty="0">
                  <a:solidFill>
                    <a:srgbClr val="000000"/>
                  </a:solidFill>
                  <a:cs typeface="+mn-ea"/>
                  <a:sym typeface="+mn-lt"/>
                </a:endParaRPr>
              </a:p>
            </p:txBody>
          </p:sp>
        </p:grpSp>
      </p:grpSp>
      <p:grpSp>
        <p:nvGrpSpPr>
          <p:cNvPr id="18" name="组合 32"/>
          <p:cNvGrpSpPr/>
          <p:nvPr>
            <p:custDataLst>
              <p:tags r:id="rId11"/>
            </p:custDataLst>
          </p:nvPr>
        </p:nvGrpSpPr>
        <p:grpSpPr>
          <a:xfrm>
            <a:off x="519760" y="3385947"/>
            <a:ext cx="5420515" cy="1662651"/>
            <a:chOff x="1064741" y="1736376"/>
            <a:chExt cx="4768181" cy="1462635"/>
          </a:xfrm>
        </p:grpSpPr>
        <p:sp>
          <p:nvSpPr>
            <p:cNvPr id="19" name="Oval 68"/>
            <p:cNvSpPr>
              <a:spLocks noChangeArrowheads="1"/>
            </p:cNvSpPr>
            <p:nvPr>
              <p:custDataLst>
                <p:tags r:id="rId12"/>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13"/>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3</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4016173" cy="1462635"/>
              <a:chOff x="2697421" y="988328"/>
              <a:chExt cx="4016173" cy="1462635"/>
            </a:xfrm>
          </p:grpSpPr>
          <p:sp>
            <p:nvSpPr>
              <p:cNvPr id="22" name="TextBox 36"/>
              <p:cNvSpPr txBox="1"/>
              <p:nvPr>
                <p:custDataLst>
                  <p:tags r:id="rId14"/>
                </p:custDataLst>
              </p:nvPr>
            </p:nvSpPr>
            <p:spPr>
              <a:xfrm>
                <a:off x="2829189" y="1439321"/>
                <a:ext cx="3884405" cy="1011642"/>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是一种用打比方的方式使抽象的事理或复杂的事物浅显易懂、具体生动的表达方法。</a:t>
                </a:r>
                <a:endParaRPr lang="zh-CN" altLang="en-US" sz="1600" b="1" dirty="0">
                  <a:solidFill>
                    <a:srgbClr val="000000"/>
                  </a:solidFill>
                  <a:cs typeface="+mn-ea"/>
                  <a:sym typeface="+mn-lt"/>
                </a:endParaRPr>
              </a:p>
              <a:p>
                <a:pPr lvl="0">
                  <a:lnSpc>
                    <a:spcPct val="130000"/>
                  </a:lnSpc>
                </a:pPr>
                <a:endParaRPr lang="zh-CN" altLang="en-US" sz="1600" b="1" dirty="0">
                  <a:solidFill>
                    <a:srgbClr val="000000"/>
                  </a:solidFill>
                  <a:cs typeface="+mn-ea"/>
                  <a:sym typeface="+mn-lt"/>
                </a:endParaRPr>
              </a:p>
            </p:txBody>
          </p:sp>
          <p:sp>
            <p:nvSpPr>
              <p:cNvPr id="23" name="TextBox 37"/>
              <p:cNvSpPr txBox="1"/>
              <p:nvPr>
                <p:custDataLst>
                  <p:tags r:id="rId15"/>
                </p:custDataLst>
              </p:nvPr>
            </p:nvSpPr>
            <p:spPr>
              <a:xfrm>
                <a:off x="2697421" y="988328"/>
                <a:ext cx="3035275" cy="48375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dirty="0">
                    <a:solidFill>
                      <a:srgbClr val="000000"/>
                    </a:solidFill>
                    <a:cs typeface="+mn-ea"/>
                    <a:sym typeface="+mn-lt"/>
                  </a:rPr>
                  <a:t>比喻说明</a:t>
                </a:r>
                <a:endParaRPr lang="zh-CN" altLang="en-US" sz="2000" b="1" cap="all" dirty="0">
                  <a:solidFill>
                    <a:srgbClr val="000000"/>
                  </a:solidFill>
                  <a:cs typeface="+mn-ea"/>
                  <a:sym typeface="+mn-lt"/>
                </a:endParaRPr>
              </a:p>
            </p:txBody>
          </p:sp>
        </p:grpSp>
      </p:grpSp>
      <p:grpSp>
        <p:nvGrpSpPr>
          <p:cNvPr id="24" name="组合 38"/>
          <p:cNvGrpSpPr/>
          <p:nvPr>
            <p:custDataLst>
              <p:tags r:id="rId16"/>
            </p:custDataLst>
          </p:nvPr>
        </p:nvGrpSpPr>
        <p:grpSpPr>
          <a:xfrm>
            <a:off x="6521450" y="3259455"/>
            <a:ext cx="5420360" cy="2029085"/>
            <a:chOff x="1064741" y="1736376"/>
            <a:chExt cx="4768181" cy="1793738"/>
          </a:xfrm>
        </p:grpSpPr>
        <p:sp>
          <p:nvSpPr>
            <p:cNvPr id="25" name="Oval 68"/>
            <p:cNvSpPr>
              <a:spLocks noChangeArrowheads="1"/>
            </p:cNvSpPr>
            <p:nvPr>
              <p:custDataLst>
                <p:tags r:id="rId17"/>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lt1"/>
                </a:solidFill>
                <a:cs typeface="+mn-ea"/>
                <a:sym typeface="+mn-lt"/>
              </a:endParaRPr>
            </a:p>
          </p:txBody>
        </p:sp>
        <p:sp>
          <p:nvSpPr>
            <p:cNvPr id="26" name="Rectangle 2"/>
            <p:cNvSpPr/>
            <p:nvPr>
              <p:custDataLst>
                <p:tags r:id="rId18"/>
              </p:custDataLst>
            </p:nvPr>
          </p:nvSpPr>
          <p:spPr bwMode="auto">
            <a:xfrm>
              <a:off x="1200777" y="1900583"/>
              <a:ext cx="479934" cy="641350"/>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4</a:t>
              </a:r>
              <a:endParaRPr lang="en-US" b="1" dirty="0">
                <a:solidFill>
                  <a:schemeClr val="lt1"/>
                </a:solidFill>
                <a:cs typeface="+mn-ea"/>
                <a:sym typeface="+mn-lt"/>
              </a:endParaRPr>
            </a:p>
          </p:txBody>
        </p:sp>
        <p:grpSp>
          <p:nvGrpSpPr>
            <p:cNvPr id="27" name="组合 41"/>
            <p:cNvGrpSpPr/>
            <p:nvPr/>
          </p:nvGrpSpPr>
          <p:grpSpPr>
            <a:xfrm>
              <a:off x="1816749" y="1736376"/>
              <a:ext cx="4016173" cy="1793738"/>
              <a:chOff x="2697421" y="988328"/>
              <a:chExt cx="4016173" cy="1793738"/>
            </a:xfrm>
          </p:grpSpPr>
          <p:sp>
            <p:nvSpPr>
              <p:cNvPr id="28" name="TextBox 42"/>
              <p:cNvSpPr txBox="1"/>
              <p:nvPr>
                <p:custDataLst>
                  <p:tags r:id="rId19"/>
                </p:custDataLst>
              </p:nvPr>
            </p:nvSpPr>
            <p:spPr>
              <a:xfrm>
                <a:off x="2829189" y="1439321"/>
                <a:ext cx="3884405" cy="1342745"/>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按照一定的标准把被说明的对象划分成不同类别，然后逐一进行说明，是说明复杂事物经常运用的方法。</a:t>
                </a:r>
                <a:endParaRPr lang="zh-CN" altLang="en-US" sz="1600" b="1" dirty="0">
                  <a:solidFill>
                    <a:srgbClr val="000000"/>
                  </a:solidFill>
                  <a:cs typeface="+mn-ea"/>
                  <a:sym typeface="+mn-lt"/>
                </a:endParaRPr>
              </a:p>
              <a:p>
                <a:pPr lvl="0">
                  <a:lnSpc>
                    <a:spcPct val="130000"/>
                  </a:lnSpc>
                </a:pPr>
                <a:endParaRPr lang="zh-CN" altLang="en-US" sz="1600" b="1" dirty="0">
                  <a:solidFill>
                    <a:srgbClr val="000000"/>
                  </a:solidFill>
                  <a:cs typeface="+mn-ea"/>
                  <a:sym typeface="+mn-lt"/>
                </a:endParaRPr>
              </a:p>
            </p:txBody>
          </p:sp>
          <p:sp>
            <p:nvSpPr>
              <p:cNvPr id="29" name="TextBox 43"/>
              <p:cNvSpPr txBox="1"/>
              <p:nvPr>
                <p:custDataLst>
                  <p:tags r:id="rId20"/>
                </p:custDataLst>
              </p:nvPr>
            </p:nvSpPr>
            <p:spPr>
              <a:xfrm>
                <a:off x="2697421" y="988328"/>
                <a:ext cx="3035275" cy="486128"/>
              </a:xfrm>
              <a:prstGeom prst="rect">
                <a:avLst/>
              </a:prstGeom>
              <a:noFill/>
            </p:spPr>
            <p:txBody>
              <a:bodyPr wrap="square" lIns="243684" tIns="121843" rIns="243684" bIns="121843" rtlCol="0">
                <a:spAutoFit/>
              </a:bodyPr>
              <a:lstStyle/>
              <a:p>
                <a:pPr lvl="0">
                  <a:spcBef>
                    <a:spcPct val="0"/>
                  </a:spcBef>
                  <a:buFont typeface="Arial" panose="020B0604020202020204" pitchFamily="34" charset="0"/>
                  <a:defRPr/>
                </a:pPr>
                <a:r>
                  <a:rPr lang="zh-CN" altLang="en-US" sz="2000" b="1" cap="all" dirty="0">
                    <a:solidFill>
                      <a:srgbClr val="000000"/>
                    </a:solidFill>
                    <a:cs typeface="+mn-ea"/>
                    <a:sym typeface="+mn-lt"/>
                  </a:rPr>
                  <a:t>分类说明</a:t>
                </a:r>
                <a:endParaRPr lang="zh-CN" altLang="en-US" sz="2000" b="1" cap="all" dirty="0">
                  <a:solidFill>
                    <a:srgbClr val="000000"/>
                  </a:solidFill>
                  <a:cs typeface="+mn-ea"/>
                  <a:sym typeface="+mn-lt"/>
                </a:endParaRPr>
              </a:p>
            </p:txBody>
          </p:sp>
        </p:grpSp>
      </p:grpSp>
      <p:grpSp>
        <p:nvGrpSpPr>
          <p:cNvPr id="30" name="组合 44"/>
          <p:cNvGrpSpPr/>
          <p:nvPr>
            <p:custDataLst>
              <p:tags r:id="rId21"/>
            </p:custDataLst>
          </p:nvPr>
        </p:nvGrpSpPr>
        <p:grpSpPr>
          <a:xfrm>
            <a:off x="519760" y="4964808"/>
            <a:ext cx="5420515" cy="2031587"/>
            <a:chOff x="1064741" y="1736376"/>
            <a:chExt cx="4768181" cy="1787188"/>
          </a:xfrm>
        </p:grpSpPr>
        <p:sp>
          <p:nvSpPr>
            <p:cNvPr id="31" name="Oval 68"/>
            <p:cNvSpPr>
              <a:spLocks noChangeArrowheads="1"/>
            </p:cNvSpPr>
            <p:nvPr>
              <p:custDataLst>
                <p:tags r:id="rId2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23"/>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5</a:t>
              </a:r>
              <a:endParaRPr lang="en-US" b="1" dirty="0">
                <a:solidFill>
                  <a:schemeClr val="lt1"/>
                </a:solidFill>
                <a:cs typeface="+mn-ea"/>
                <a:sym typeface="+mn-lt"/>
              </a:endParaRPr>
            </a:p>
          </p:txBody>
        </p:sp>
        <p:grpSp>
          <p:nvGrpSpPr>
            <p:cNvPr id="33" name="组合 47"/>
            <p:cNvGrpSpPr/>
            <p:nvPr/>
          </p:nvGrpSpPr>
          <p:grpSpPr>
            <a:xfrm>
              <a:off x="1816749" y="1736376"/>
              <a:ext cx="4016173" cy="1787188"/>
              <a:chOff x="2697421" y="988328"/>
              <a:chExt cx="4016173" cy="1787188"/>
            </a:xfrm>
          </p:grpSpPr>
          <p:sp>
            <p:nvSpPr>
              <p:cNvPr id="34" name="TextBox 48"/>
              <p:cNvSpPr txBox="1"/>
              <p:nvPr>
                <p:custDataLst>
                  <p:tags r:id="rId24"/>
                </p:custDataLst>
              </p:nvPr>
            </p:nvSpPr>
            <p:spPr>
              <a:xfrm>
                <a:off x="2829189" y="1439321"/>
                <a:ext cx="3884405" cy="1336195"/>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运用简洁的文字对事物的本质特征或一个概念的内涵和外延进行确切说明。判断标志：“这就是……”“……是……”“……叫……”。</a:t>
                </a:r>
                <a:endParaRPr lang="zh-CN" altLang="en-US" sz="1600" b="1" dirty="0">
                  <a:solidFill>
                    <a:srgbClr val="000000"/>
                  </a:solidFill>
                  <a:cs typeface="+mn-ea"/>
                  <a:sym typeface="+mn-lt"/>
                </a:endParaRPr>
              </a:p>
              <a:p>
                <a:pPr lvl="0">
                  <a:lnSpc>
                    <a:spcPct val="130000"/>
                  </a:lnSpc>
                </a:pPr>
                <a:endParaRPr lang="zh-CN" altLang="en-US" sz="1600" b="1" dirty="0">
                  <a:solidFill>
                    <a:srgbClr val="000000"/>
                  </a:solidFill>
                  <a:cs typeface="+mn-ea"/>
                  <a:sym typeface="+mn-lt"/>
                </a:endParaRPr>
              </a:p>
            </p:txBody>
          </p:sp>
          <p:sp>
            <p:nvSpPr>
              <p:cNvPr id="35" name="TextBox 49"/>
              <p:cNvSpPr txBox="1"/>
              <p:nvPr>
                <p:custDataLst>
                  <p:tags r:id="rId25"/>
                </p:custDataLst>
              </p:nvPr>
            </p:nvSpPr>
            <p:spPr>
              <a:xfrm>
                <a:off x="2697421" y="988328"/>
                <a:ext cx="3035275" cy="48375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定义说明</a:t>
                </a:r>
                <a:endParaRPr lang="zh-CN" altLang="en-US" sz="2000" b="1" cap="all" dirty="0">
                  <a:solidFill>
                    <a:srgbClr val="000000"/>
                  </a:solidFill>
                  <a:cs typeface="+mn-ea"/>
                  <a:sym typeface="+mn-lt"/>
                </a:endParaRPr>
              </a:p>
            </p:txBody>
          </p:sp>
        </p:grpSp>
      </p:grpSp>
      <p:grpSp>
        <p:nvGrpSpPr>
          <p:cNvPr id="36" name="组合 50"/>
          <p:cNvGrpSpPr/>
          <p:nvPr>
            <p:custDataLst>
              <p:tags r:id="rId26"/>
            </p:custDataLst>
          </p:nvPr>
        </p:nvGrpSpPr>
        <p:grpSpPr>
          <a:xfrm>
            <a:off x="6521728" y="5099062"/>
            <a:ext cx="5420515" cy="1711546"/>
            <a:chOff x="1064741" y="1736376"/>
            <a:chExt cx="4768181" cy="1505648"/>
          </a:xfrm>
        </p:grpSpPr>
        <p:sp>
          <p:nvSpPr>
            <p:cNvPr id="37" name="Oval 68"/>
            <p:cNvSpPr>
              <a:spLocks noChangeArrowheads="1"/>
            </p:cNvSpPr>
            <p:nvPr>
              <p:custDataLst>
                <p:tags r:id="rId2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8" name="Rectangle 2"/>
            <p:cNvSpPr/>
            <p:nvPr>
              <p:custDataLst>
                <p:tags r:id="rId28"/>
              </p:custDataLst>
            </p:nvPr>
          </p:nvSpPr>
          <p:spPr bwMode="auto">
            <a:xfrm>
              <a:off x="1203747" y="189601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6</a:t>
              </a:r>
              <a:endParaRPr lang="en-US" b="1" dirty="0">
                <a:solidFill>
                  <a:schemeClr val="dk1">
                    <a:lumMod val="75000"/>
                    <a:lumOff val="25000"/>
                  </a:schemeClr>
                </a:solidFill>
                <a:cs typeface="+mn-ea"/>
                <a:sym typeface="+mn-lt"/>
              </a:endParaRPr>
            </a:p>
          </p:txBody>
        </p:sp>
        <p:grpSp>
          <p:nvGrpSpPr>
            <p:cNvPr id="39" name="组合 53"/>
            <p:cNvGrpSpPr/>
            <p:nvPr/>
          </p:nvGrpSpPr>
          <p:grpSpPr>
            <a:xfrm>
              <a:off x="1816749" y="1736376"/>
              <a:ext cx="4016173" cy="1505648"/>
              <a:chOff x="2697421" y="988328"/>
              <a:chExt cx="4016173" cy="1505648"/>
            </a:xfrm>
          </p:grpSpPr>
          <p:sp>
            <p:nvSpPr>
              <p:cNvPr id="40" name="TextBox 54"/>
              <p:cNvSpPr txBox="1"/>
              <p:nvPr>
                <p:custDataLst>
                  <p:tags r:id="rId29"/>
                </p:custDataLst>
              </p:nvPr>
            </p:nvSpPr>
            <p:spPr>
              <a:xfrm>
                <a:off x="2829189" y="1439321"/>
                <a:ext cx="3884405" cy="1054655"/>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将要说明的数据集中起来，列表格进行直观的说明。图表说明节省篇幅，表述直观，便于记忆。</a:t>
                </a:r>
                <a:endParaRPr lang="zh-CN" altLang="en-US" sz="1600" b="1" dirty="0">
                  <a:solidFill>
                    <a:srgbClr val="000000"/>
                  </a:solidFill>
                  <a:cs typeface="+mn-ea"/>
                  <a:sym typeface="+mn-lt"/>
                </a:endParaRPr>
              </a:p>
            </p:txBody>
          </p:sp>
          <p:sp>
            <p:nvSpPr>
              <p:cNvPr id="41" name="TextBox 55"/>
              <p:cNvSpPr txBox="1"/>
              <p:nvPr>
                <p:custDataLst>
                  <p:tags r:id="rId30"/>
                </p:custDataLst>
              </p:nvPr>
            </p:nvSpPr>
            <p:spPr>
              <a:xfrm>
                <a:off x="2697421" y="988328"/>
                <a:ext cx="3035275" cy="48375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图表说明</a:t>
                </a:r>
                <a:endParaRPr lang="zh-CN" altLang="en-US" sz="2000" b="1" cap="all" dirty="0">
                  <a:solidFill>
                    <a:srgbClr val="000000"/>
                  </a:solidFill>
                  <a:cs typeface="+mn-ea"/>
                  <a:sym typeface="+mn-lt"/>
                </a:endParaRPr>
              </a:p>
            </p:txBody>
          </p:sp>
        </p:grpSp>
      </p:grpSp>
      <p:sp>
        <p:nvSpPr>
          <p:cNvPr id="3" name="01"/>
          <p:cNvSpPr>
            <a:spLocks noChangeAspect="1"/>
          </p:cNvSpPr>
          <p:nvPr>
            <p:custDataLst>
              <p:tags r:id="rId3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二、说明方法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489957" y="1918848"/>
            <a:ext cx="11433354" cy="1234440"/>
            <a:chOff x="1064741" y="1736376"/>
            <a:chExt cx="10057404" cy="1085938"/>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altLang="id-ID" b="1" dirty="0">
                  <a:solidFill>
                    <a:schemeClr val="lt1"/>
                  </a:solidFill>
                  <a:cs typeface="+mn-ea"/>
                  <a:sym typeface="+mn-lt"/>
                </a:rPr>
                <a:t>7</a:t>
              </a:r>
              <a:endParaRPr lang="en-US" altLang="id-ID" b="1" dirty="0">
                <a:solidFill>
                  <a:schemeClr val="lt1"/>
                </a:solidFill>
                <a:cs typeface="+mn-ea"/>
                <a:sym typeface="+mn-lt"/>
              </a:endParaRPr>
            </a:p>
          </p:txBody>
        </p:sp>
        <p:grpSp>
          <p:nvGrpSpPr>
            <p:cNvPr id="9" name="组合 23"/>
            <p:cNvGrpSpPr/>
            <p:nvPr/>
          </p:nvGrpSpPr>
          <p:grpSpPr>
            <a:xfrm>
              <a:off x="1816749" y="1736376"/>
              <a:ext cx="9305396" cy="1085938"/>
              <a:chOff x="2697421" y="988328"/>
              <a:chExt cx="9305396" cy="1085938"/>
            </a:xfrm>
          </p:grpSpPr>
          <p:sp>
            <p:nvSpPr>
              <p:cNvPr id="10" name="TextBox 24"/>
              <p:cNvSpPr txBox="1"/>
              <p:nvPr>
                <p:custDataLst>
                  <p:tags r:id="rId4"/>
                </p:custDataLst>
              </p:nvPr>
            </p:nvSpPr>
            <p:spPr>
              <a:xfrm>
                <a:off x="2758306" y="1387734"/>
                <a:ext cx="9244511" cy="686532"/>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将两个事物进行比较来说明事物的特征。比较说明的方法有两种，一是相同事物的比较，二是不同事物的比较。</a:t>
                </a:r>
                <a:endParaRPr lang="zh-CN" altLang="en-US" sz="1600" b="1" dirty="0">
                  <a:solidFill>
                    <a:srgbClr val="000000"/>
                  </a:solidFill>
                  <a:cs typeface="+mn-ea"/>
                  <a:sym typeface="+mn-lt"/>
                </a:endParaRPr>
              </a:p>
              <a:p>
                <a:pPr lvl="0">
                  <a:lnSpc>
                    <a:spcPct val="130000"/>
                  </a:lnSpc>
                </a:pPr>
                <a:endParaRPr lang="zh-CN" altLang="en-US" sz="1600" b="1" dirty="0">
                  <a:solidFill>
                    <a:srgbClr val="000000"/>
                  </a:solidFill>
                  <a:cs typeface="+mn-ea"/>
                  <a:sym typeface="+mn-lt"/>
                </a:endParaRPr>
              </a:p>
            </p:txBody>
          </p:sp>
          <p:sp>
            <p:nvSpPr>
              <p:cNvPr id="11" name="TextBox 25"/>
              <p:cNvSpPr txBox="1"/>
              <p:nvPr>
                <p:custDataLst>
                  <p:tags r:id="rId5"/>
                </p:custDataLst>
              </p:nvPr>
            </p:nvSpPr>
            <p:spPr>
              <a:xfrm>
                <a:off x="2697421" y="988328"/>
                <a:ext cx="3035275" cy="48375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比较说明</a:t>
                </a:r>
                <a:endParaRPr lang="zh-CN" altLang="en-US" sz="2000" b="1" cap="all" dirty="0">
                  <a:solidFill>
                    <a:srgbClr val="000000"/>
                  </a:solidFill>
                  <a:cs typeface="+mn-ea"/>
                  <a:sym typeface="+mn-lt"/>
                </a:endParaRPr>
              </a:p>
            </p:txBody>
          </p:sp>
        </p:grpSp>
      </p:grpSp>
      <p:grpSp>
        <p:nvGrpSpPr>
          <p:cNvPr id="18" name="组合 32"/>
          <p:cNvGrpSpPr/>
          <p:nvPr>
            <p:custDataLst>
              <p:tags r:id="rId6"/>
            </p:custDataLst>
          </p:nvPr>
        </p:nvGrpSpPr>
        <p:grpSpPr>
          <a:xfrm>
            <a:off x="519760" y="3935857"/>
            <a:ext cx="11333025" cy="1662430"/>
            <a:chOff x="1064741" y="1736376"/>
            <a:chExt cx="9969148" cy="1462441"/>
          </a:xfrm>
        </p:grpSpPr>
        <p:sp>
          <p:nvSpPr>
            <p:cNvPr id="19" name="Oval 68"/>
            <p:cNvSpPr>
              <a:spLocks noChangeArrowheads="1"/>
            </p:cNvSpPr>
            <p:nvPr>
              <p:custDataLst>
                <p:tags r:id="rId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8"/>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8</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9217140" cy="1462441"/>
              <a:chOff x="2697421" y="988328"/>
              <a:chExt cx="9217140" cy="1462441"/>
            </a:xfrm>
          </p:grpSpPr>
          <p:sp>
            <p:nvSpPr>
              <p:cNvPr id="22" name="TextBox 36"/>
              <p:cNvSpPr txBox="1"/>
              <p:nvPr>
                <p:custDataLst>
                  <p:tags r:id="rId9"/>
                </p:custDataLst>
              </p:nvPr>
            </p:nvSpPr>
            <p:spPr>
              <a:xfrm>
                <a:off x="2829246" y="1439126"/>
                <a:ext cx="9085315" cy="1011643"/>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诠释又称解释。是对定义的具体解说或对某一事物从不同角度所作的灵活解释，其语言要求通俗易懂。判断标志：“由于……”“这是由……造成的”“因为……”。</a:t>
                </a:r>
                <a:endParaRPr lang="zh-CN" altLang="en-US" sz="1600" b="1" dirty="0">
                  <a:solidFill>
                    <a:srgbClr val="000000"/>
                  </a:solidFill>
                  <a:cs typeface="+mn-ea"/>
                  <a:sym typeface="+mn-lt"/>
                </a:endParaRPr>
              </a:p>
              <a:p>
                <a:pPr lvl="0">
                  <a:lnSpc>
                    <a:spcPct val="130000"/>
                  </a:lnSpc>
                </a:pPr>
                <a:endParaRPr lang="zh-CN" altLang="en-US" sz="1600" b="1" dirty="0">
                  <a:solidFill>
                    <a:srgbClr val="000000"/>
                  </a:solidFill>
                  <a:cs typeface="+mn-ea"/>
                  <a:sym typeface="+mn-lt"/>
                </a:endParaRPr>
              </a:p>
            </p:txBody>
          </p:sp>
          <p:sp>
            <p:nvSpPr>
              <p:cNvPr id="23" name="TextBox 37"/>
              <p:cNvSpPr txBox="1"/>
              <p:nvPr>
                <p:custDataLst>
                  <p:tags r:id="rId10"/>
                </p:custDataLst>
              </p:nvPr>
            </p:nvSpPr>
            <p:spPr>
              <a:xfrm>
                <a:off x="2697421" y="988328"/>
                <a:ext cx="3035275" cy="48375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dirty="0">
                    <a:solidFill>
                      <a:srgbClr val="000000"/>
                    </a:solidFill>
                    <a:cs typeface="+mn-ea"/>
                    <a:sym typeface="+mn-lt"/>
                  </a:rPr>
                  <a:t>诠释说明</a:t>
                </a:r>
                <a:endParaRPr lang="zh-CN" altLang="en-US" sz="2000" b="1" cap="all" dirty="0">
                  <a:solidFill>
                    <a:srgbClr val="000000"/>
                  </a:solidFill>
                  <a:cs typeface="+mn-ea"/>
                  <a:sym typeface="+mn-lt"/>
                </a:endParaRPr>
              </a:p>
            </p:txBody>
          </p:sp>
        </p:grpSp>
      </p:grpSp>
      <p:sp>
        <p:nvSpPr>
          <p:cNvPr id="3" name="01"/>
          <p:cNvSpPr>
            <a:spLocks noChangeAspect="1"/>
          </p:cNvSpPr>
          <p:nvPr>
            <p:custDataLst>
              <p:tags r:id="rId1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二、说明方法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îSľîḋè"/>
          <p:cNvSpPr/>
          <p:nvPr>
            <p:custDataLst>
              <p:tags r:id="rId1"/>
            </p:custDataLst>
          </p:nvPr>
        </p:nvSpPr>
        <p:spPr>
          <a:xfrm>
            <a:off x="5782945" y="2329180"/>
            <a:ext cx="1506855" cy="150685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sp>
        <p:nvSpPr>
          <p:cNvPr id="21" name="i$ľîďé"/>
          <p:cNvSpPr/>
          <p:nvPr>
            <p:custDataLst>
              <p:tags r:id="rId2"/>
            </p:custDataLst>
          </p:nvPr>
        </p:nvSpPr>
        <p:spPr>
          <a:xfrm>
            <a:off x="4899025" y="3091180"/>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2" name="ïslîḋe"/>
          <p:cNvSpPr/>
          <p:nvPr>
            <p:custDataLst>
              <p:tags r:id="rId3"/>
            </p:custDataLst>
          </p:nvPr>
        </p:nvSpPr>
        <p:spPr>
          <a:xfrm>
            <a:off x="7306310" y="1833880"/>
            <a:ext cx="494665" cy="49466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sp>
        <p:nvSpPr>
          <p:cNvPr id="23" name="ïsļíďé"/>
          <p:cNvSpPr/>
          <p:nvPr>
            <p:custDataLst>
              <p:tags r:id="rId4"/>
            </p:custDataLst>
          </p:nvPr>
        </p:nvSpPr>
        <p:spPr>
          <a:xfrm>
            <a:off x="4391025" y="2609850"/>
            <a:ext cx="49466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sp>
        <p:nvSpPr>
          <p:cNvPr id="24" name="îsḷïďè"/>
          <p:cNvSpPr/>
          <p:nvPr>
            <p:custDataLst>
              <p:tags r:id="rId5"/>
            </p:custDataLst>
          </p:nvPr>
        </p:nvSpPr>
        <p:spPr>
          <a:xfrm>
            <a:off x="7099300" y="2176780"/>
            <a:ext cx="345440" cy="35814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5" name="íṩḻîdè"/>
          <p:cNvSpPr/>
          <p:nvPr>
            <p:custDataLst>
              <p:tags r:id="rId6"/>
            </p:custDataLst>
          </p:nvPr>
        </p:nvSpPr>
        <p:spPr>
          <a:xfrm>
            <a:off x="6219190" y="3882390"/>
            <a:ext cx="1070610" cy="107061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6" name="iṩlîḋè"/>
          <p:cNvSpPr/>
          <p:nvPr>
            <p:custDataLst>
              <p:tags r:id="rId7"/>
            </p:custDataLst>
          </p:nvPr>
        </p:nvSpPr>
        <p:spPr>
          <a:xfrm>
            <a:off x="5716270" y="4940300"/>
            <a:ext cx="502920" cy="502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3</a:t>
            </a:r>
            <a:endParaRPr lang="en-US" altLang="zh-CN" b="1" dirty="0">
              <a:solidFill>
                <a:schemeClr val="lt1"/>
              </a:solidFill>
              <a:cs typeface="+mn-ea"/>
              <a:sym typeface="+mn-lt"/>
            </a:endParaRPr>
          </a:p>
        </p:txBody>
      </p:sp>
      <p:sp>
        <p:nvSpPr>
          <p:cNvPr id="27" name="îSḷiḑè"/>
          <p:cNvSpPr/>
          <p:nvPr>
            <p:custDataLst>
              <p:tags r:id="rId8"/>
            </p:custDataLst>
          </p:nvPr>
        </p:nvSpPr>
        <p:spPr>
          <a:xfrm flipH="1" flipV="1">
            <a:off x="6144895" y="4829175"/>
            <a:ext cx="186690" cy="193675"/>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islíḋe"/>
          <p:cNvSpPr/>
          <p:nvPr>
            <p:custDataLst>
              <p:tags r:id="rId9"/>
            </p:custDataLst>
          </p:nvPr>
        </p:nvSpPr>
        <p:spPr>
          <a:xfrm flipH="1">
            <a:off x="4782185" y="2972435"/>
            <a:ext cx="262890" cy="27305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9" name="直接连接符 8"/>
          <p:cNvCxnSpPr/>
          <p:nvPr/>
        </p:nvCxnSpPr>
        <p:spPr>
          <a:xfrm>
            <a:off x="7896000" y="2328931"/>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a:off x="669925" y="3104431"/>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1"/>
            </p:custDataLst>
          </p:nvPr>
        </p:nvCxnSpPr>
        <p:spPr>
          <a:xfrm>
            <a:off x="6331458" y="5442906"/>
            <a:ext cx="5189030"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nvSpPr>
        <p:spPr>
          <a:xfrm>
            <a:off x="7817949" y="1936419"/>
            <a:ext cx="2237116" cy="392512"/>
          </a:xfrm>
          <a:prstGeom prst="rect">
            <a:avLst/>
          </a:prstGeom>
          <a:noFill/>
          <a:ln>
            <a:noFill/>
          </a:ln>
        </p:spPr>
        <p:txBody>
          <a:bodyPr wrap="none" lIns="91440" tIns="45720" rIns="91440" bIns="45720" anchor="ctr" anchorCtr="0">
            <a:normAutofit fontScale="97500" lnSpcReduction="10000"/>
          </a:bodyPr>
          <a:lstStyle/>
          <a:p>
            <a:pPr lvl="0">
              <a:defRPr/>
            </a:pPr>
            <a:r>
              <a:rPr lang="zh-CN" altLang="en-US" sz="2000" b="1" cap="all" dirty="0">
                <a:solidFill>
                  <a:srgbClr val="000000"/>
                </a:solidFill>
                <a:cs typeface="+mn-ea"/>
                <a:sym typeface="+mn-lt"/>
              </a:rPr>
              <a:t>空间顺序</a:t>
            </a:r>
            <a:endParaRPr lang="zh-CN" altLang="en-US" sz="2000" b="1" cap="all" dirty="0">
              <a:solidFill>
                <a:srgbClr val="000000"/>
              </a:solidFill>
              <a:cs typeface="+mn-ea"/>
              <a:sym typeface="+mn-lt"/>
            </a:endParaRPr>
          </a:p>
        </p:txBody>
      </p:sp>
      <p:sp>
        <p:nvSpPr>
          <p:cNvPr id="13" name="î$ḻïḑê"/>
          <p:cNvSpPr txBox="1"/>
          <p:nvPr/>
        </p:nvSpPr>
        <p:spPr>
          <a:xfrm>
            <a:off x="7817948" y="2328931"/>
            <a:ext cx="3702539" cy="624918"/>
          </a:xfrm>
          <a:prstGeom prst="rect">
            <a:avLst/>
          </a:prstGeom>
          <a:noFill/>
          <a:ln>
            <a:noFill/>
          </a:ln>
        </p:spPr>
        <p:txBody>
          <a:bodyPr lIns="91440" tIns="45720" rIns="91440" bIns="45720" anchor="t" anchorCtr="0">
            <a:noAutofit/>
          </a:bodyPr>
          <a:lstStyle/>
          <a:p>
            <a:pPr lvl="0">
              <a:lnSpc>
                <a:spcPct val="130000"/>
              </a:lnSpc>
            </a:pPr>
            <a:r>
              <a:rPr lang="zh-CN" altLang="en-US" b="1" dirty="0">
                <a:solidFill>
                  <a:srgbClr val="000000"/>
                </a:solidFill>
                <a:cs typeface="+mn-ea"/>
                <a:sym typeface="+mn-lt"/>
              </a:rPr>
              <a:t>空间顺序用于介绍事物的空间结构。文章常使用方位词。</a:t>
            </a:r>
            <a:endParaRPr lang="zh-CN" altLang="en-US" b="1" dirty="0">
              <a:solidFill>
                <a:srgbClr val="000000"/>
              </a:solidFill>
              <a:cs typeface="+mn-ea"/>
              <a:sym typeface="+mn-lt"/>
            </a:endParaRPr>
          </a:p>
        </p:txBody>
      </p:sp>
      <p:sp>
        <p:nvSpPr>
          <p:cNvPr id="14" name="ïśḻiďê"/>
          <p:cNvSpPr txBox="1"/>
          <p:nvPr/>
        </p:nvSpPr>
        <p:spPr>
          <a:xfrm>
            <a:off x="6331458" y="5051029"/>
            <a:ext cx="3135271" cy="392512"/>
          </a:xfrm>
          <a:prstGeom prst="rect">
            <a:avLst/>
          </a:prstGeom>
          <a:noFill/>
          <a:ln>
            <a:noFill/>
          </a:ln>
        </p:spPr>
        <p:txBody>
          <a:bodyPr wrap="none" lIns="91440" tIns="45720" rIns="91440" bIns="45720" anchor="ctr" anchorCtr="0">
            <a:normAutofit fontScale="97500" lnSpcReduction="10000"/>
          </a:bodyPr>
          <a:lstStyle/>
          <a:p>
            <a:pPr lvl="0">
              <a:defRPr/>
            </a:pPr>
            <a:r>
              <a:rPr lang="zh-CN" altLang="en-US" sz="2000" b="1" cap="all" dirty="0">
                <a:solidFill>
                  <a:srgbClr val="000000"/>
                </a:solidFill>
                <a:cs typeface="+mn-ea"/>
                <a:sym typeface="+mn-lt"/>
              </a:rPr>
              <a:t>逻辑顺序</a:t>
            </a:r>
            <a:endParaRPr lang="zh-CN" altLang="en-US" sz="2000" b="1" cap="all" dirty="0">
              <a:solidFill>
                <a:srgbClr val="000000"/>
              </a:solidFill>
              <a:cs typeface="+mn-ea"/>
              <a:sym typeface="+mn-lt"/>
            </a:endParaRPr>
          </a:p>
        </p:txBody>
      </p:sp>
      <p:sp>
        <p:nvSpPr>
          <p:cNvPr id="15" name="ïṩľîďê"/>
          <p:cNvSpPr txBox="1"/>
          <p:nvPr/>
        </p:nvSpPr>
        <p:spPr>
          <a:xfrm>
            <a:off x="6331585" y="5555615"/>
            <a:ext cx="5189220" cy="512445"/>
          </a:xfrm>
          <a:prstGeom prst="rect">
            <a:avLst/>
          </a:prstGeom>
          <a:noFill/>
          <a:ln>
            <a:noFill/>
          </a:ln>
        </p:spPr>
        <p:txBody>
          <a:bodyPr lIns="91440" tIns="45720" rIns="91440" bIns="45720" anchor="t" anchorCtr="0">
            <a:noAutofit/>
          </a:bodyPr>
          <a:lstStyle/>
          <a:p>
            <a:pPr lvl="0">
              <a:lnSpc>
                <a:spcPct val="130000"/>
              </a:lnSpc>
            </a:pPr>
            <a:r>
              <a:rPr lang="zh-CN" altLang="en-US" b="1" dirty="0">
                <a:solidFill>
                  <a:srgbClr val="000000"/>
                </a:solidFill>
                <a:cs typeface="+mn-ea"/>
                <a:sym typeface="+mn-lt"/>
              </a:rPr>
              <a:t>逻辑顺序用于说明事理的内在逻辑关系。例如，由现象到本质、由原因到结果、从整体到局部等。</a:t>
            </a:r>
            <a:endParaRPr lang="zh-CN" altLang="en-US" b="1" dirty="0">
              <a:solidFill>
                <a:srgbClr val="000000"/>
              </a:solidFill>
              <a:cs typeface="+mn-ea"/>
              <a:sym typeface="+mn-lt"/>
            </a:endParaRPr>
          </a:p>
        </p:txBody>
      </p:sp>
      <p:sp>
        <p:nvSpPr>
          <p:cNvPr id="16" name="iṧlïďe"/>
          <p:cNvSpPr txBox="1"/>
          <p:nvPr/>
        </p:nvSpPr>
        <p:spPr>
          <a:xfrm>
            <a:off x="671514" y="2711919"/>
            <a:ext cx="2058240" cy="392512"/>
          </a:xfrm>
          <a:prstGeom prst="rect">
            <a:avLst/>
          </a:prstGeom>
          <a:noFill/>
          <a:ln>
            <a:noFill/>
          </a:ln>
        </p:spPr>
        <p:txBody>
          <a:bodyPr wrap="none" lIns="91440" tIns="45720" rIns="91440" bIns="45720" anchor="ctr" anchorCtr="0">
            <a:normAutofit fontScale="97500" lnSpcReduction="10000"/>
          </a:bodyPr>
          <a:lstStyle/>
          <a:p>
            <a:pPr lvl="0">
              <a:defRPr/>
            </a:pPr>
            <a:r>
              <a:rPr lang="zh-CN" altLang="en-US" sz="2000" b="1" cap="all" dirty="0">
                <a:solidFill>
                  <a:srgbClr val="000000"/>
                </a:solidFill>
                <a:cs typeface="+mn-ea"/>
                <a:sym typeface="+mn-lt"/>
              </a:rPr>
              <a:t>时间顺序</a:t>
            </a:r>
            <a:endParaRPr lang="zh-CN" altLang="en-US" sz="2000" b="1" cap="all" dirty="0">
              <a:solidFill>
                <a:srgbClr val="000000"/>
              </a:solidFill>
              <a:cs typeface="+mn-ea"/>
              <a:sym typeface="+mn-lt"/>
            </a:endParaRPr>
          </a:p>
        </p:txBody>
      </p:sp>
      <p:sp>
        <p:nvSpPr>
          <p:cNvPr id="17" name="iśľide"/>
          <p:cNvSpPr txBox="1"/>
          <p:nvPr/>
        </p:nvSpPr>
        <p:spPr>
          <a:xfrm>
            <a:off x="671513" y="3245400"/>
            <a:ext cx="3624487" cy="2529888"/>
          </a:xfrm>
          <a:prstGeom prst="rect">
            <a:avLst/>
          </a:prstGeom>
          <a:noFill/>
          <a:ln>
            <a:noFill/>
          </a:ln>
        </p:spPr>
        <p:txBody>
          <a:bodyPr lIns="91440" tIns="45720" rIns="91440" bIns="45720" anchor="t" anchorCtr="0">
            <a:noAutofit/>
          </a:bodyPr>
          <a:lstStyle/>
          <a:p>
            <a:pPr lvl="0">
              <a:lnSpc>
                <a:spcPct val="130000"/>
              </a:lnSpc>
            </a:pPr>
            <a:r>
              <a:rPr lang="zh-CN" altLang="en-US" b="1" dirty="0">
                <a:solidFill>
                  <a:srgbClr val="000000"/>
                </a:solidFill>
                <a:cs typeface="+mn-ea"/>
                <a:sym typeface="+mn-lt"/>
              </a:rPr>
              <a:t>时间顺序用于介绍事物的发展过程。例如，人物成长过程、生产流程等。</a:t>
            </a:r>
            <a:endParaRPr lang="zh-CN" altLang="en-US" b="1" dirty="0">
              <a:solidFill>
                <a:srgbClr val="000000"/>
              </a:solidFill>
              <a:cs typeface="+mn-ea"/>
              <a:sym typeface="+mn-lt"/>
            </a:endParaRPr>
          </a:p>
        </p:txBody>
      </p:sp>
      <p:sp>
        <p:nvSpPr>
          <p:cNvPr id="3" name="矩形 2"/>
          <p:cNvSpPr/>
          <p:nvPr>
            <p:custDataLst>
              <p:tags r:id="rId12"/>
            </p:custDataLst>
          </p:nvPr>
        </p:nvSpPr>
        <p:spPr>
          <a:xfrm>
            <a:off x="5045075" y="3308985"/>
            <a:ext cx="973455" cy="82994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时间</a:t>
            </a:r>
            <a:endParaRPr lang="zh-CN" altLang="en-US" sz="2000" b="1" dirty="0">
              <a:solidFill>
                <a:schemeClr val="lt1"/>
              </a:solidFill>
              <a:cs typeface="+mn-ea"/>
              <a:sym typeface="+mn-lt"/>
            </a:endParaRPr>
          </a:p>
          <a:p>
            <a:pPr lvl="0">
              <a:lnSpc>
                <a:spcPct val="120000"/>
              </a:lnSpc>
              <a:spcBef>
                <a:spcPct val="0"/>
              </a:spcBef>
              <a:buSzPct val="25000"/>
              <a:defRPr/>
            </a:pPr>
            <a:r>
              <a:rPr lang="zh-CN" altLang="en-US" sz="2000" b="1" dirty="0">
                <a:solidFill>
                  <a:schemeClr val="lt1"/>
                </a:solidFill>
                <a:cs typeface="+mn-ea"/>
                <a:sym typeface="+mn-lt"/>
              </a:rPr>
              <a:t>顺序</a:t>
            </a:r>
            <a:endParaRPr lang="zh-CN" altLang="en-US" sz="2000" b="1" dirty="0">
              <a:solidFill>
                <a:schemeClr val="lt1"/>
              </a:solidFill>
              <a:cs typeface="+mn-ea"/>
              <a:sym typeface="+mn-lt"/>
            </a:endParaRPr>
          </a:p>
        </p:txBody>
      </p:sp>
      <p:sp>
        <p:nvSpPr>
          <p:cNvPr id="6" name="矩形 5"/>
          <p:cNvSpPr/>
          <p:nvPr>
            <p:custDataLst>
              <p:tags r:id="rId13"/>
            </p:custDataLst>
          </p:nvPr>
        </p:nvSpPr>
        <p:spPr>
          <a:xfrm>
            <a:off x="6268085" y="2600325"/>
            <a:ext cx="806450" cy="843280"/>
          </a:xfrm>
          <a:prstGeom prst="rect">
            <a:avLst/>
          </a:prstGeom>
          <a:noFill/>
        </p:spPr>
        <p:txBody>
          <a:bodyPr wrap="square">
            <a:noAutofit/>
          </a:bodyPr>
          <a:lstStyle/>
          <a:p>
            <a:pPr lvl="0">
              <a:lnSpc>
                <a:spcPct val="120000"/>
              </a:lnSpc>
              <a:spcBef>
                <a:spcPct val="0"/>
              </a:spcBef>
              <a:buSzPct val="25000"/>
              <a:defRPr/>
            </a:pPr>
            <a:r>
              <a:rPr lang="zh-CN" altLang="en-US" sz="2000" b="1" dirty="0">
                <a:solidFill>
                  <a:schemeClr val="lt1"/>
                </a:solidFill>
                <a:cs typeface="+mn-ea"/>
                <a:sym typeface="+mn-lt"/>
              </a:rPr>
              <a:t>空间</a:t>
            </a:r>
            <a:endParaRPr lang="zh-CN" altLang="en-US" sz="2000" b="1" dirty="0">
              <a:solidFill>
                <a:schemeClr val="lt1"/>
              </a:solidFill>
              <a:cs typeface="+mn-ea"/>
              <a:sym typeface="+mn-lt"/>
            </a:endParaRPr>
          </a:p>
          <a:p>
            <a:pPr lvl="0">
              <a:lnSpc>
                <a:spcPct val="120000"/>
              </a:lnSpc>
              <a:spcBef>
                <a:spcPct val="0"/>
              </a:spcBef>
              <a:buSzPct val="25000"/>
              <a:defRPr/>
            </a:pPr>
            <a:r>
              <a:rPr lang="zh-CN" altLang="en-US" sz="2000" b="1" dirty="0">
                <a:solidFill>
                  <a:schemeClr val="lt1"/>
                </a:solidFill>
                <a:cs typeface="+mn-ea"/>
                <a:sym typeface="+mn-lt"/>
              </a:rPr>
              <a:t>顺序</a:t>
            </a:r>
            <a:endParaRPr lang="zh-CN" altLang="en-US" sz="2000" b="1" dirty="0">
              <a:solidFill>
                <a:schemeClr val="lt1"/>
              </a:solidFill>
              <a:cs typeface="+mn-ea"/>
              <a:sym typeface="+mn-lt"/>
            </a:endParaRPr>
          </a:p>
        </p:txBody>
      </p:sp>
      <p:sp>
        <p:nvSpPr>
          <p:cNvPr id="8" name="矩形 7"/>
          <p:cNvSpPr/>
          <p:nvPr>
            <p:custDataLst>
              <p:tags r:id="rId14"/>
            </p:custDataLst>
          </p:nvPr>
        </p:nvSpPr>
        <p:spPr>
          <a:xfrm>
            <a:off x="6332855" y="4028440"/>
            <a:ext cx="973455" cy="82994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逻辑</a:t>
            </a:r>
            <a:endParaRPr lang="zh-CN" altLang="en-US" sz="2000" b="1" dirty="0">
              <a:solidFill>
                <a:schemeClr val="lt1"/>
              </a:solidFill>
              <a:cs typeface="+mn-ea"/>
              <a:sym typeface="+mn-lt"/>
            </a:endParaRPr>
          </a:p>
          <a:p>
            <a:pPr lvl="0">
              <a:lnSpc>
                <a:spcPct val="120000"/>
              </a:lnSpc>
              <a:spcBef>
                <a:spcPct val="0"/>
              </a:spcBef>
              <a:buSzPct val="25000"/>
              <a:defRPr/>
            </a:pPr>
            <a:r>
              <a:rPr lang="zh-CN" altLang="en-US" sz="2000" b="1" dirty="0">
                <a:solidFill>
                  <a:schemeClr val="lt1"/>
                </a:solidFill>
                <a:cs typeface="+mn-ea"/>
                <a:sym typeface="+mn-lt"/>
              </a:rPr>
              <a:t>顺序</a:t>
            </a:r>
            <a:endParaRPr lang="zh-CN" altLang="en-US" sz="2000" b="1" dirty="0">
              <a:solidFill>
                <a:schemeClr val="lt1"/>
              </a:solidFill>
              <a:cs typeface="+mn-ea"/>
              <a:sym typeface="+mn-lt"/>
            </a:endParaRPr>
          </a:p>
        </p:txBody>
      </p:sp>
      <p:sp>
        <p:nvSpPr>
          <p:cNvPr id="19" name="01"/>
          <p:cNvSpPr>
            <a:spLocks noChangeAspect="1"/>
          </p:cNvSpPr>
          <p:nvPr>
            <p:custDataLst>
              <p:tags r:id="rId1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三、说明顺序</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Left)">
                                      <p:cBhvr>
                                        <p:cTn id="25" dur="500"/>
                                        <p:tgtEl>
                                          <p:spTgt spid="15"/>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Left)">
                                      <p:cBhvr>
                                        <p:cTn id="28" dur="500"/>
                                        <p:tgtEl>
                                          <p:spTgt spid="16"/>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Left)">
                                      <p:cBhvr>
                                        <p:cTn id="31" dur="500"/>
                                        <p:tgtEl>
                                          <p:spTgt spid="17"/>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1000" fill="hold"/>
                                        <p:tgtEl>
                                          <p:spTgt spid="3"/>
                                        </p:tgtEl>
                                        <p:attrNameLst>
                                          <p:attrName>ppt_w</p:attrName>
                                        </p:attrNameLst>
                                      </p:cBhvr>
                                      <p:tavLst>
                                        <p:tav tm="0">
                                          <p:val>
                                            <p:fltVal val="0"/>
                                          </p:val>
                                        </p:tav>
                                        <p:tav tm="100000">
                                          <p:val>
                                            <p:strVal val="#ppt_w"/>
                                          </p:val>
                                        </p:tav>
                                      </p:tavLst>
                                    </p:anim>
                                    <p:anim calcmode="lin" valueType="num">
                                      <p:cBhvr>
                                        <p:cTn id="35" dur="1000" fill="hold"/>
                                        <p:tgtEl>
                                          <p:spTgt spid="3"/>
                                        </p:tgtEl>
                                        <p:attrNameLst>
                                          <p:attrName>ppt_h</p:attrName>
                                        </p:attrNameLst>
                                      </p:cBhvr>
                                      <p:tavLst>
                                        <p:tav tm="0">
                                          <p:val>
                                            <p:fltVal val="0"/>
                                          </p:val>
                                        </p:tav>
                                        <p:tav tm="100000">
                                          <p:val>
                                            <p:strVal val="#ppt_h"/>
                                          </p:val>
                                        </p:tav>
                                      </p:tavLst>
                                    </p:anim>
                                    <p:anim calcmode="lin" valueType="num">
                                      <p:cBhvr>
                                        <p:cTn id="36" dur="1000" fill="hold"/>
                                        <p:tgtEl>
                                          <p:spTgt spid="3"/>
                                        </p:tgtEl>
                                        <p:attrNameLst>
                                          <p:attrName>style.rotation</p:attrName>
                                        </p:attrNameLst>
                                      </p:cBhvr>
                                      <p:tavLst>
                                        <p:tav tm="0">
                                          <p:val>
                                            <p:fltVal val="90"/>
                                          </p:val>
                                        </p:tav>
                                        <p:tav tm="100000">
                                          <p:val>
                                            <p:fltVal val="0"/>
                                          </p:val>
                                        </p:tav>
                                      </p:tavLst>
                                    </p:anim>
                                    <p:animEffect transition="in" filter="fade">
                                      <p:cBhvr>
                                        <p:cTn id="37" dur="1000"/>
                                        <p:tgtEl>
                                          <p:spTgt spid="3"/>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fltVal val="0"/>
                                          </p:val>
                                        </p:tav>
                                        <p:tav tm="100000">
                                          <p:val>
                                            <p:strVal val="#ppt_w"/>
                                          </p:val>
                                        </p:tav>
                                      </p:tavLst>
                                    </p:anim>
                                    <p:anim calcmode="lin" valueType="num">
                                      <p:cBhvr>
                                        <p:cTn id="41" dur="1000" fill="hold"/>
                                        <p:tgtEl>
                                          <p:spTgt spid="6"/>
                                        </p:tgtEl>
                                        <p:attrNameLst>
                                          <p:attrName>ppt_h</p:attrName>
                                        </p:attrNameLst>
                                      </p:cBhvr>
                                      <p:tavLst>
                                        <p:tav tm="0">
                                          <p:val>
                                            <p:fltVal val="0"/>
                                          </p:val>
                                        </p:tav>
                                        <p:tav tm="100000">
                                          <p:val>
                                            <p:strVal val="#ppt_h"/>
                                          </p:val>
                                        </p:tav>
                                      </p:tavLst>
                                    </p:anim>
                                    <p:anim calcmode="lin" valueType="num">
                                      <p:cBhvr>
                                        <p:cTn id="42" dur="1000" fill="hold"/>
                                        <p:tgtEl>
                                          <p:spTgt spid="6"/>
                                        </p:tgtEl>
                                        <p:attrNameLst>
                                          <p:attrName>style.rotation</p:attrName>
                                        </p:attrNameLst>
                                      </p:cBhvr>
                                      <p:tavLst>
                                        <p:tav tm="0">
                                          <p:val>
                                            <p:fltVal val="90"/>
                                          </p:val>
                                        </p:tav>
                                        <p:tav tm="100000">
                                          <p:val>
                                            <p:fltVal val="0"/>
                                          </p:val>
                                        </p:tav>
                                      </p:tavLst>
                                    </p:anim>
                                    <p:animEffect transition="in" filter="fade">
                                      <p:cBhvr>
                                        <p:cTn id="43" dur="1000"/>
                                        <p:tgtEl>
                                          <p:spTgt spid="6"/>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fill="hold"/>
                                        <p:tgtEl>
                                          <p:spTgt spid="8"/>
                                        </p:tgtEl>
                                        <p:attrNameLst>
                                          <p:attrName>ppt_w</p:attrName>
                                        </p:attrNameLst>
                                      </p:cBhvr>
                                      <p:tavLst>
                                        <p:tav tm="0">
                                          <p:val>
                                            <p:fltVal val="0"/>
                                          </p:val>
                                        </p:tav>
                                        <p:tav tm="100000">
                                          <p:val>
                                            <p:strVal val="#ppt_w"/>
                                          </p:val>
                                        </p:tav>
                                      </p:tavLst>
                                    </p:anim>
                                    <p:anim calcmode="lin" valueType="num">
                                      <p:cBhvr>
                                        <p:cTn id="47" dur="1000" fill="hold"/>
                                        <p:tgtEl>
                                          <p:spTgt spid="8"/>
                                        </p:tgtEl>
                                        <p:attrNameLst>
                                          <p:attrName>ppt_h</p:attrName>
                                        </p:attrNameLst>
                                      </p:cBhvr>
                                      <p:tavLst>
                                        <p:tav tm="0">
                                          <p:val>
                                            <p:fltVal val="0"/>
                                          </p:val>
                                        </p:tav>
                                        <p:tav tm="100000">
                                          <p:val>
                                            <p:strVal val="#ppt_h"/>
                                          </p:val>
                                        </p:tav>
                                      </p:tavLst>
                                    </p:anim>
                                    <p:anim calcmode="lin" valueType="num">
                                      <p:cBhvr>
                                        <p:cTn id="48" dur="1000" fill="hold"/>
                                        <p:tgtEl>
                                          <p:spTgt spid="8"/>
                                        </p:tgtEl>
                                        <p:attrNameLst>
                                          <p:attrName>style.rotation</p:attrName>
                                        </p:attrNameLst>
                                      </p:cBhvr>
                                      <p:tavLst>
                                        <p:tav tm="0">
                                          <p:val>
                                            <p:fltVal val="90"/>
                                          </p:val>
                                        </p:tav>
                                        <p:tav tm="100000">
                                          <p:val>
                                            <p:fltVal val="0"/>
                                          </p:val>
                                        </p:tav>
                                      </p:tavLst>
                                    </p:anim>
                                    <p:animEffect transition="in" filter="fade">
                                      <p:cBhvr>
                                        <p:cTn id="49" dur="10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down)">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3" grpId="0"/>
      <p:bldP spid="6" grpId="0"/>
      <p:bldP spid="8" grpId="0"/>
      <p:bldP spid="19" grpId="0" bldLvl="0" animBg="1"/>
      <p:bldP spid="3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7"/>
            </p:custDataLst>
          </p:nvPr>
        </p:nvSpPr>
        <p:spPr>
          <a:xfrm>
            <a:off x="59006" y="4268267"/>
            <a:ext cx="1078032" cy="107803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endParaRPr lang="en-US" altLang="zh-CN" sz="2800" b="1" kern="0" dirty="0">
              <a:solidFill>
                <a:schemeClr val="lt1"/>
              </a:solidFill>
              <a:cs typeface="+mn-ea"/>
              <a:sym typeface="+mn-lt"/>
            </a:endParaRPr>
          </a:p>
        </p:txBody>
      </p:sp>
      <p:sp>
        <p:nvSpPr>
          <p:cNvPr id="14" name="íSľïḑe"/>
          <p:cNvSpPr txBox="1"/>
          <p:nvPr>
            <p:custDataLst>
              <p:tags r:id="rId8"/>
            </p:custDataLst>
          </p:nvPr>
        </p:nvSpPr>
        <p:spPr>
          <a:xfrm>
            <a:off x="747499" y="2867989"/>
            <a:ext cx="2108158"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第一节</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15" name="íśḷîḍé"/>
          <p:cNvSpPr/>
          <p:nvPr>
            <p:custDataLst>
              <p:tags r:id="rId9"/>
            </p:custDataLst>
          </p:nvPr>
        </p:nvSpPr>
        <p:spPr>
          <a:xfrm>
            <a:off x="756920" y="3442335"/>
            <a:ext cx="1569720" cy="727075"/>
          </a:xfrm>
          <a:prstGeom prst="rect">
            <a:avLst/>
          </a:prstGeom>
        </p:spPr>
        <p:txBody>
          <a:bodyPr wrap="square" anchor="t" anchorCtr="0">
            <a:noAutofit/>
          </a:bodyPr>
          <a:lstStyle/>
          <a:p>
            <a:pPr>
              <a:lnSpc>
                <a:spcPct val="150000"/>
              </a:lnSpc>
            </a:pPr>
            <a:r>
              <a:rPr lang="zh-CN" sz="2000" b="1" dirty="0">
                <a:solidFill>
                  <a:schemeClr val="dk1"/>
                </a:solidFill>
                <a:cs typeface="+mn-ea"/>
                <a:sym typeface="+mn-lt"/>
              </a:rPr>
              <a:t>记叙文阅读</a:t>
            </a:r>
            <a:endParaRPr lang="zh-CN" altLang="en-US" sz="2000" b="1" dirty="0">
              <a:solidFill>
                <a:schemeClr val="dk1"/>
              </a:solidFill>
              <a:cs typeface="+mn-ea"/>
              <a:sym typeface="+mn-lt"/>
            </a:endParaRPr>
          </a:p>
          <a:p>
            <a:pPr>
              <a:lnSpc>
                <a:spcPct val="150000"/>
              </a:lnSpc>
            </a:pPr>
            <a:endParaRPr lang="zh-CN" altLang="en-US" sz="2000" b="1" dirty="0">
              <a:solidFill>
                <a:schemeClr val="dk1"/>
              </a:solidFill>
              <a:cs typeface="+mn-ea"/>
              <a:sym typeface="+mn-lt"/>
            </a:endParaRPr>
          </a:p>
        </p:txBody>
      </p:sp>
      <p:cxnSp>
        <p:nvCxnSpPr>
          <p:cNvPr id="16" name="išlïḑé"/>
          <p:cNvCxnSpPr/>
          <p:nvPr>
            <p:custDataLst>
              <p:tags r:id="rId10"/>
            </p:custDataLst>
          </p:nvPr>
        </p:nvCxnSpPr>
        <p:spPr>
          <a:xfrm flipV="1">
            <a:off x="598022" y="2843932"/>
            <a:ext cx="0" cy="1424335"/>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11"/>
            </p:custDataLst>
          </p:nvPr>
        </p:nvSpPr>
        <p:spPr>
          <a:xfrm>
            <a:off x="2552994" y="4268267"/>
            <a:ext cx="1078032" cy="107803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18" name="iS1iḓè"/>
          <p:cNvSpPr txBox="1"/>
          <p:nvPr>
            <p:custDataLst>
              <p:tags r:id="rId12"/>
            </p:custDataLst>
          </p:nvPr>
        </p:nvSpPr>
        <p:spPr>
          <a:xfrm>
            <a:off x="3241487" y="2867989"/>
            <a:ext cx="2108158"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第二节</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19" name="ïṣḷïḋé"/>
          <p:cNvSpPr/>
          <p:nvPr>
            <p:custDataLst>
              <p:tags r:id="rId13"/>
            </p:custDataLst>
          </p:nvPr>
        </p:nvSpPr>
        <p:spPr>
          <a:xfrm>
            <a:off x="3241487" y="3442152"/>
            <a:ext cx="2108155" cy="553085"/>
          </a:xfrm>
          <a:prstGeom prst="rect">
            <a:avLst/>
          </a:prstGeom>
        </p:spPr>
        <p:txBody>
          <a:bodyPr wrap="square" anchor="t" anchorCtr="0">
            <a:spAutoFit/>
          </a:bodyPr>
          <a:lstStyle/>
          <a:p>
            <a:pPr>
              <a:lnSpc>
                <a:spcPct val="150000"/>
              </a:lnSpc>
            </a:pPr>
            <a:r>
              <a:rPr lang="zh-CN" sz="2000" b="1" dirty="0">
                <a:solidFill>
                  <a:schemeClr val="dk1"/>
                </a:solidFill>
                <a:cs typeface="+mn-ea"/>
                <a:sym typeface="+mn-lt"/>
              </a:rPr>
              <a:t>说明文阅读</a:t>
            </a:r>
            <a:endParaRPr lang="zh-CN" altLang="zh-CN" sz="2000" b="1" dirty="0">
              <a:solidFill>
                <a:schemeClr val="dk1"/>
              </a:solidFill>
              <a:cs typeface="+mn-ea"/>
              <a:sym typeface="+mn-lt"/>
            </a:endParaRPr>
          </a:p>
        </p:txBody>
      </p:sp>
      <p:cxnSp>
        <p:nvCxnSpPr>
          <p:cNvPr id="20" name="ïślíḓê"/>
          <p:cNvCxnSpPr/>
          <p:nvPr>
            <p:custDataLst>
              <p:tags r:id="rId14"/>
            </p:custDataLst>
          </p:nvPr>
        </p:nvCxnSpPr>
        <p:spPr>
          <a:xfrm flipV="1">
            <a:off x="3092010" y="2843932"/>
            <a:ext cx="0" cy="1424335"/>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15"/>
            </p:custDataLst>
          </p:nvPr>
        </p:nvSpPr>
        <p:spPr>
          <a:xfrm>
            <a:off x="5046983" y="4268267"/>
            <a:ext cx="1078032" cy="107803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2" name="îṧḻiḍê"/>
          <p:cNvSpPr txBox="1"/>
          <p:nvPr>
            <p:custDataLst>
              <p:tags r:id="rId16"/>
            </p:custDataLst>
          </p:nvPr>
        </p:nvSpPr>
        <p:spPr>
          <a:xfrm>
            <a:off x="5735476" y="2867989"/>
            <a:ext cx="2108158"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第三节</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23" name="ïşliḓé"/>
          <p:cNvSpPr/>
          <p:nvPr>
            <p:custDataLst>
              <p:tags r:id="rId17"/>
            </p:custDataLst>
          </p:nvPr>
        </p:nvSpPr>
        <p:spPr>
          <a:xfrm>
            <a:off x="5735476" y="3442152"/>
            <a:ext cx="2108155" cy="553085"/>
          </a:xfrm>
          <a:prstGeom prst="rect">
            <a:avLst/>
          </a:prstGeom>
        </p:spPr>
        <p:txBody>
          <a:bodyPr wrap="square" anchor="t" anchorCtr="0">
            <a:spAutoFit/>
          </a:bodyPr>
          <a:lstStyle/>
          <a:p>
            <a:pPr>
              <a:lnSpc>
                <a:spcPct val="150000"/>
              </a:lnSpc>
            </a:pPr>
            <a:r>
              <a:rPr lang="zh-CN" sz="2000" b="1" dirty="0">
                <a:solidFill>
                  <a:schemeClr val="dk1"/>
                </a:solidFill>
                <a:cs typeface="+mn-ea"/>
                <a:sym typeface="+mn-lt"/>
              </a:rPr>
              <a:t>议论文阅读</a:t>
            </a:r>
            <a:endParaRPr lang="zh-CN" sz="2000" b="1" dirty="0">
              <a:solidFill>
                <a:schemeClr val="dk1"/>
              </a:solidFill>
              <a:cs typeface="+mn-ea"/>
              <a:sym typeface="+mn-lt"/>
            </a:endParaRPr>
          </a:p>
        </p:txBody>
      </p:sp>
      <p:cxnSp>
        <p:nvCxnSpPr>
          <p:cNvPr id="24" name="iśľíḑê"/>
          <p:cNvCxnSpPr/>
          <p:nvPr>
            <p:custDataLst>
              <p:tags r:id="rId18"/>
            </p:custDataLst>
          </p:nvPr>
        </p:nvCxnSpPr>
        <p:spPr>
          <a:xfrm flipV="1">
            <a:off x="5585998" y="2843932"/>
            <a:ext cx="0" cy="1424335"/>
          </a:xfrm>
          <a:prstGeom prst="line">
            <a:avLst/>
          </a:prstGeom>
          <a:noFill/>
          <a:ln w="15875" cap="flat" cmpd="sng" algn="ctr">
            <a:solidFill>
              <a:srgbClr val="ED7D31"/>
            </a:solidFill>
            <a:prstDash val="solid"/>
            <a:miter lim="800000"/>
            <a:tailEnd type="oval"/>
          </a:ln>
          <a:effectLst/>
        </p:spPr>
      </p:cxnSp>
      <p:sp>
        <p:nvSpPr>
          <p:cNvPr id="25" name="ïSļîḓè"/>
          <p:cNvSpPr/>
          <p:nvPr>
            <p:custDataLst>
              <p:tags r:id="rId19"/>
            </p:custDataLst>
          </p:nvPr>
        </p:nvSpPr>
        <p:spPr>
          <a:xfrm>
            <a:off x="7540971" y="4268267"/>
            <a:ext cx="1078032" cy="107803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O4</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6" name="ísḷíḍè"/>
          <p:cNvSpPr txBox="1"/>
          <p:nvPr>
            <p:custDataLst>
              <p:tags r:id="rId20"/>
            </p:custDataLst>
          </p:nvPr>
        </p:nvSpPr>
        <p:spPr>
          <a:xfrm>
            <a:off x="8229464" y="2867989"/>
            <a:ext cx="2108158"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第四节</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27" name="íṡḷïḑe"/>
          <p:cNvSpPr/>
          <p:nvPr>
            <p:custDataLst>
              <p:tags r:id="rId21"/>
            </p:custDataLst>
          </p:nvPr>
        </p:nvSpPr>
        <p:spPr>
          <a:xfrm>
            <a:off x="8229464" y="3442152"/>
            <a:ext cx="2108155" cy="553085"/>
          </a:xfrm>
          <a:prstGeom prst="rect">
            <a:avLst/>
          </a:prstGeom>
        </p:spPr>
        <p:txBody>
          <a:bodyPr wrap="square" anchor="t" anchorCtr="0">
            <a:spAutoFit/>
          </a:bodyPr>
          <a:lstStyle/>
          <a:p>
            <a:pPr>
              <a:lnSpc>
                <a:spcPct val="150000"/>
              </a:lnSpc>
            </a:pPr>
            <a:r>
              <a:rPr lang="zh-CN" sz="2000" b="1" dirty="0">
                <a:solidFill>
                  <a:schemeClr val="dk1"/>
                </a:solidFill>
                <a:cs typeface="+mn-ea"/>
                <a:sym typeface="+mn-lt"/>
              </a:rPr>
              <a:t>小说鉴赏</a:t>
            </a:r>
            <a:endParaRPr lang="zh-CN" sz="2000" b="1" dirty="0">
              <a:solidFill>
                <a:schemeClr val="dk1"/>
              </a:solidFill>
              <a:cs typeface="+mn-ea"/>
              <a:sym typeface="+mn-lt"/>
            </a:endParaRPr>
          </a:p>
        </p:txBody>
      </p:sp>
      <p:cxnSp>
        <p:nvCxnSpPr>
          <p:cNvPr id="28" name="íš1ïdè"/>
          <p:cNvCxnSpPr/>
          <p:nvPr>
            <p:custDataLst>
              <p:tags r:id="rId22"/>
            </p:custDataLst>
          </p:nvPr>
        </p:nvCxnSpPr>
        <p:spPr>
          <a:xfrm flipV="1">
            <a:off x="8079987" y="2843932"/>
            <a:ext cx="0" cy="1424335"/>
          </a:xfrm>
          <a:prstGeom prst="line">
            <a:avLst/>
          </a:prstGeom>
          <a:noFill/>
          <a:ln w="15875" cap="flat" cmpd="sng" algn="ctr">
            <a:solidFill>
              <a:schemeClr val="accent6">
                <a:lumMod val="60000"/>
                <a:lumOff val="40000"/>
              </a:schemeClr>
            </a:solidFill>
            <a:prstDash val="solid"/>
            <a:miter lim="800000"/>
            <a:tailEnd type="oval"/>
          </a:ln>
          <a:effectLst/>
        </p:spPr>
      </p:cxnSp>
      <p:sp>
        <p:nvSpPr>
          <p:cNvPr id="3" name="iś1îḋe"/>
          <p:cNvSpPr/>
          <p:nvPr>
            <p:custDataLst>
              <p:tags r:id="rId23"/>
            </p:custDataLst>
          </p:nvPr>
        </p:nvSpPr>
        <p:spPr>
          <a:xfrm>
            <a:off x="10001888" y="4268267"/>
            <a:ext cx="1078032" cy="107803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O5</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cxnSp>
        <p:nvCxnSpPr>
          <p:cNvPr id="29" name="iśľíḑê"/>
          <p:cNvCxnSpPr/>
          <p:nvPr>
            <p:custDataLst>
              <p:tags r:id="rId24"/>
            </p:custDataLst>
          </p:nvPr>
        </p:nvCxnSpPr>
        <p:spPr>
          <a:xfrm flipV="1">
            <a:off x="10540903" y="2868062"/>
            <a:ext cx="0" cy="1424335"/>
          </a:xfrm>
          <a:prstGeom prst="line">
            <a:avLst/>
          </a:prstGeom>
          <a:noFill/>
          <a:ln w="15875" cap="flat" cmpd="sng" algn="ctr">
            <a:solidFill>
              <a:srgbClr val="ED7D31"/>
            </a:solidFill>
            <a:prstDash val="solid"/>
            <a:miter lim="800000"/>
            <a:tailEnd type="oval"/>
          </a:ln>
          <a:effectLst/>
        </p:spPr>
      </p:cxnSp>
      <p:sp>
        <p:nvSpPr>
          <p:cNvPr id="31" name="ísḷíḍè"/>
          <p:cNvSpPr txBox="1"/>
          <p:nvPr>
            <p:custDataLst>
              <p:tags r:id="rId25"/>
            </p:custDataLst>
          </p:nvPr>
        </p:nvSpPr>
        <p:spPr>
          <a:xfrm>
            <a:off x="10632304" y="2867989"/>
            <a:ext cx="2108158"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第五节</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32" name="íṡḷïḑe"/>
          <p:cNvSpPr/>
          <p:nvPr>
            <p:custDataLst>
              <p:tags r:id="rId26"/>
            </p:custDataLst>
          </p:nvPr>
        </p:nvSpPr>
        <p:spPr>
          <a:xfrm>
            <a:off x="10573884" y="3442152"/>
            <a:ext cx="2108155" cy="553085"/>
          </a:xfrm>
          <a:prstGeom prst="rect">
            <a:avLst/>
          </a:prstGeom>
        </p:spPr>
        <p:txBody>
          <a:bodyPr wrap="square" anchor="t" anchorCtr="0">
            <a:spAutoFit/>
          </a:bodyPr>
          <a:p>
            <a:pPr>
              <a:lnSpc>
                <a:spcPct val="150000"/>
              </a:lnSpc>
            </a:pPr>
            <a:r>
              <a:rPr lang="zh-CN" sz="2000" b="1" dirty="0">
                <a:solidFill>
                  <a:schemeClr val="dk1"/>
                </a:solidFill>
                <a:cs typeface="+mn-ea"/>
                <a:sym typeface="+mn-lt"/>
              </a:rPr>
              <a:t>散文鉴赏</a:t>
            </a:r>
            <a:endParaRPr lang="zh-CN" sz="2000" b="1" dirty="0">
              <a:solidFill>
                <a:schemeClr val="dk1"/>
              </a:solidFill>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par>
                                <p:cTn id="33" presetID="22" presetClass="entr" presetSubtype="1"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par>
                                <p:cTn id="45" presetID="22" presetClass="entr" presetSubtype="1"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up)">
                                      <p:cBhvr>
                                        <p:cTn id="47" dur="500"/>
                                        <p:tgtEl>
                                          <p:spTgt spid="2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up)">
                                      <p:cBhvr>
                                        <p:cTn id="50" dur="500"/>
                                        <p:tgtEl>
                                          <p:spTgt spid="2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up)">
                                      <p:cBhvr>
                                        <p:cTn id="53" dur="500"/>
                                        <p:tgtEl>
                                          <p:spTgt spid="22"/>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par>
                                <p:cTn id="57" presetID="22" presetClass="entr" presetSubtype="1"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up)">
                                      <p:cBhvr>
                                        <p:cTn id="62" dur="500"/>
                                        <p:tgtEl>
                                          <p:spTgt spid="25"/>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up)">
                                      <p:cBhvr>
                                        <p:cTn id="65" dur="500"/>
                                        <p:tgtEl>
                                          <p:spTgt spid="26"/>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up)">
                                      <p:cBhvr>
                                        <p:cTn id="68" dur="500"/>
                                        <p:tgtEl>
                                          <p:spTgt spid="27"/>
                                        </p:tgtEl>
                                      </p:cBhvr>
                                    </p:animEffect>
                                  </p:childTnLst>
                                </p:cTn>
                              </p:par>
                              <p:par>
                                <p:cTn id="69" presetID="22" presetClass="entr" presetSubtype="1" fill="hold"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ipe(left)">
                                      <p:cBhvr>
                                        <p:cTn id="76" dur="500"/>
                                        <p:tgtEl>
                                          <p:spTgt spid="5"/>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wipe(up)">
                                      <p:cBhvr>
                                        <p:cTn id="79" dur="500"/>
                                        <p:tgtEl>
                                          <p:spTgt spid="3"/>
                                        </p:tgtEl>
                                      </p:cBhvr>
                                    </p:animEffect>
                                  </p:childTnLst>
                                </p:cTn>
                              </p:par>
                              <p:par>
                                <p:cTn id="80" presetID="22" presetClass="entr" presetSubtype="1" fill="hold"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ipe(up)">
                                      <p:cBhvr>
                                        <p:cTn id="82" dur="500"/>
                                        <p:tgtEl>
                                          <p:spTgt spid="29"/>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up)">
                                      <p:cBhvr>
                                        <p:cTn id="85" dur="500"/>
                                        <p:tgtEl>
                                          <p:spTgt spid="31"/>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wipe(up)">
                                      <p:cBhvr>
                                        <p:cTn id="8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5" grpId="0"/>
      <p:bldP spid="17" grpId="0" bldLvl="0" animBg="1"/>
      <p:bldP spid="18" grpId="0" bldLvl="0" animBg="1"/>
      <p:bldP spid="19" grpId="0"/>
      <p:bldP spid="21" grpId="0" bldLvl="0" animBg="1"/>
      <p:bldP spid="22" grpId="0" bldLvl="0" animBg="1"/>
      <p:bldP spid="23" grpId="0"/>
      <p:bldP spid="25" grpId="0" bldLvl="0" animBg="1"/>
      <p:bldP spid="26" grpId="0" bldLvl="0" animBg="1"/>
      <p:bldP spid="27" grpId="0"/>
      <p:bldP spid="3" grpId="0" bldLvl="0" animBg="1"/>
      <p:bldP spid="31" grpId="0" bldLvl="0" animBg="1"/>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1777497" y="2514115"/>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24660" y="1866900"/>
            <a:ext cx="5402580" cy="497205"/>
          </a:xfrm>
          <a:prstGeom prst="rect">
            <a:avLst/>
          </a:prstGeom>
        </p:spPr>
        <p:txBody>
          <a:bodyPr>
            <a:noAutofit/>
          </a:bodyPr>
          <a:lstStyle/>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1</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a:t>
            </a: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判断文章类型</a:t>
            </a:r>
            <a:endParaRPr lang="en-US" altLang="zh-CN"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40487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四、说明文的鉴赏技巧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658620" y="2686685"/>
            <a:ext cx="6608445" cy="1476375"/>
          </a:xfrm>
          <a:prstGeom prst="rect">
            <a:avLst/>
          </a:prstGeom>
        </p:spPr>
        <p:txBody>
          <a:bodyPr wrap="square">
            <a:spAutoFit/>
          </a:bodyPr>
          <a:p>
            <a:pPr indent="0" fontAlgn="auto">
              <a:lnSpc>
                <a:spcPct val="150000"/>
              </a:lnSpc>
            </a:pPr>
            <a:r>
              <a:rPr lang="en-US" altLang="zh-CN" sz="2000" b="1" cap="all" dirty="0">
                <a:solidFill>
                  <a:srgbClr val="000000"/>
                </a:solidFill>
                <a:cs typeface="+mn-ea"/>
              </a:rPr>
              <a:t>    </a:t>
            </a:r>
            <a:r>
              <a:rPr lang="zh-CN" altLang="en-US" sz="2000" b="1" dirty="0">
                <a:solidFill>
                  <a:srgbClr val="000000"/>
                </a:solidFill>
                <a:cs typeface="+mn-ea"/>
                <a:sym typeface="+mn-lt"/>
              </a:rPr>
              <a:t>如果说明的对象是具体客观事物则为事物性说明文；</a:t>
            </a:r>
            <a:r>
              <a:rPr lang="en-US" altLang="zh-CN" sz="2000" b="1" dirty="0">
                <a:solidFill>
                  <a:srgbClr val="000000"/>
                </a:solidFill>
                <a:cs typeface="+mn-ea"/>
                <a:sym typeface="+mn-lt"/>
              </a:rPr>
              <a:t>   </a:t>
            </a:r>
            <a:endParaRPr lang="en-US" altLang="zh-CN" sz="2000" b="1" dirty="0">
              <a:solidFill>
                <a:srgbClr val="000000"/>
              </a:solidFill>
              <a:cs typeface="+mn-ea"/>
              <a:sym typeface="+mn-lt"/>
            </a:endParaRPr>
          </a:p>
          <a:p>
            <a:pPr indent="0" fontAlgn="auto">
              <a:lnSpc>
                <a:spcPct val="150000"/>
              </a:lnSpc>
            </a:pPr>
            <a:r>
              <a:rPr lang="en-US" altLang="zh-CN" sz="2000" b="1" dirty="0">
                <a:solidFill>
                  <a:srgbClr val="000000"/>
                </a:solidFill>
                <a:cs typeface="+mn-ea"/>
                <a:sym typeface="+mn-lt"/>
              </a:rPr>
              <a:t>    </a:t>
            </a:r>
            <a:r>
              <a:rPr lang="zh-CN" altLang="en-US" sz="2000" b="1" dirty="0">
                <a:solidFill>
                  <a:srgbClr val="000000"/>
                </a:solidFill>
                <a:cs typeface="+mn-ea"/>
                <a:sym typeface="+mn-lt"/>
              </a:rPr>
              <a:t>如果说明的对象是抽象的事理，主要回答“为什么是这样”的则为事理性说明文。</a:t>
            </a:r>
            <a:endParaRPr lang="zh-CN" altLang="en-US" sz="1600">
              <a:solidFill>
                <a:srgbClr val="000000"/>
              </a:solidFill>
              <a:latin typeface="FzBookMaker8DlFont80536880661"/>
              <a:ea typeface="FzBookMaker8DlFont80536880661"/>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1451107" y="2678580"/>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450975" y="2046605"/>
            <a:ext cx="5402580" cy="497205"/>
          </a:xfrm>
          <a:prstGeom prst="rect">
            <a:avLst/>
          </a:prstGeom>
        </p:spPr>
        <p:txBody>
          <a:bodyPr>
            <a:noAutofit/>
          </a:bodyPr>
          <a:lstStyle/>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2</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浏览全文，了解说明对象</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40487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四、说明文的鉴赏技巧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237615" y="2922905"/>
            <a:ext cx="5975350" cy="1383665"/>
          </a:xfrm>
          <a:prstGeom prst="rect">
            <a:avLst/>
          </a:prstGeom>
        </p:spPr>
        <p:txBody>
          <a:bodyPr wrap="square">
            <a:spAutoFit/>
          </a:bodyPr>
          <a:p>
            <a:pPr indent="0" fontAlgn="auto">
              <a:lnSpc>
                <a:spcPct val="150000"/>
              </a:lnSpc>
            </a:pPr>
            <a:r>
              <a:rPr lang="en-US" altLang="zh-CN" sz="2000" b="1" cap="all" dirty="0">
                <a:solidFill>
                  <a:srgbClr val="000000"/>
                </a:solidFill>
                <a:cs typeface="+mn-ea"/>
              </a:rPr>
              <a:t>    </a:t>
            </a:r>
            <a:r>
              <a:rPr lang="zh-CN" altLang="en-US" sz="2000" b="1" cap="all" dirty="0">
                <a:solidFill>
                  <a:srgbClr val="000000"/>
                </a:solidFill>
                <a:cs typeface="+mn-ea"/>
              </a:rPr>
              <a:t> </a:t>
            </a:r>
            <a:r>
              <a:rPr lang="zh-CN" altLang="en-US" sz="2000" b="1" dirty="0">
                <a:solidFill>
                  <a:srgbClr val="000000"/>
                </a:solidFill>
                <a:cs typeface="+mn-ea"/>
                <a:sym typeface="+mn-lt"/>
              </a:rPr>
              <a:t>浏览全文，可快速了解文章说明的主要内容，掌握说明对象的特征。</a:t>
            </a:r>
            <a:endParaRPr lang="zh-CN" altLang="en-US" sz="2000" b="1" dirty="0">
              <a:solidFill>
                <a:srgbClr val="000000"/>
              </a:solidFill>
              <a:cs typeface="+mn-ea"/>
              <a:sym typeface="+mn-lt"/>
            </a:endParaRPr>
          </a:p>
          <a:p>
            <a:pPr indent="0" fontAlgn="auto">
              <a:lnSpc>
                <a:spcPct val="150000"/>
              </a:lnSpc>
            </a:pPr>
            <a:endParaRPr lang="zh-CN" altLang="en-US" sz="1600">
              <a:solidFill>
                <a:srgbClr val="000000"/>
              </a:solidFill>
              <a:latin typeface="FzBookMaker8DlFont80536880661"/>
              <a:ea typeface="FzBookMaker8DlFont80536880661"/>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1769242" y="2594125"/>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624965" y="2061210"/>
            <a:ext cx="6851015" cy="497205"/>
          </a:xfrm>
          <a:prstGeom prst="rect">
            <a:avLst/>
          </a:prstGeom>
        </p:spPr>
        <p:txBody>
          <a:bodyPr>
            <a:noAutofit/>
          </a:bodyPr>
          <a:lstStyle/>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3</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a:t>
            </a: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梳理说明顺序和说明方法，准确把握整体内容</a:t>
            </a:r>
            <a:endParaRPr lang="en-US" altLang="zh-CN"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40487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四、说明文的鉴赏技巧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558925" y="2880995"/>
            <a:ext cx="6608445" cy="1476375"/>
          </a:xfrm>
          <a:prstGeom prst="rect">
            <a:avLst/>
          </a:prstGeom>
        </p:spPr>
        <p:txBody>
          <a:bodyPr wrap="square">
            <a:spAutoFit/>
          </a:bodyPr>
          <a:p>
            <a:pPr indent="0" fontAlgn="auto">
              <a:lnSpc>
                <a:spcPct val="150000"/>
              </a:lnSpc>
            </a:pPr>
            <a:r>
              <a:rPr lang="en-US" altLang="zh-CN" sz="2000" b="1" cap="all" dirty="0">
                <a:solidFill>
                  <a:srgbClr val="000000"/>
                </a:solidFill>
                <a:cs typeface="+mn-ea"/>
              </a:rPr>
              <a:t>    </a:t>
            </a:r>
            <a:r>
              <a:rPr lang="zh-CN" altLang="en-US" sz="2000" b="1" cap="all" dirty="0">
                <a:solidFill>
                  <a:srgbClr val="000000"/>
                </a:solidFill>
                <a:cs typeface="+mn-ea"/>
              </a:rPr>
              <a:t> </a:t>
            </a:r>
            <a:r>
              <a:rPr sz="2000" b="1" dirty="0">
                <a:solidFill>
                  <a:srgbClr val="000000"/>
                </a:solidFill>
                <a:cs typeface="+mn-ea"/>
                <a:sym typeface="+mn-lt"/>
              </a:rPr>
              <a:t>梳理说明的顺序和方法有助于内容的理解与记忆。循着说明顺序深入，扣住说明方法解读，是准确而快速地把握文章所介绍事物、所说明事理的有效途径。</a:t>
            </a:r>
            <a:endParaRPr lang="zh-CN" altLang="en-US" sz="1600">
              <a:solidFill>
                <a:srgbClr val="000000"/>
              </a:solidFill>
              <a:latin typeface="FzBookMaker8DlFont80536880661"/>
              <a:ea typeface="FzBookMaker8DlFont80536880661"/>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1940692" y="2307105"/>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96415" y="1774190"/>
            <a:ext cx="6851015" cy="497205"/>
          </a:xfrm>
          <a:prstGeom prst="rect">
            <a:avLst/>
          </a:prstGeom>
        </p:spPr>
        <p:txBody>
          <a:bodyPr>
            <a:noAutofit/>
          </a:bodyPr>
          <a:lstStyle/>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4</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a:t>
            </a: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体会语言精准表达的特点，准确把握事物特征</a:t>
            </a:r>
            <a:endParaRPr lang="en-US" altLang="zh-CN"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40487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四、说明文的鉴赏技巧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730375" y="2593975"/>
            <a:ext cx="6608445" cy="3230245"/>
          </a:xfrm>
          <a:prstGeom prst="rect">
            <a:avLst/>
          </a:prstGeom>
        </p:spPr>
        <p:txBody>
          <a:bodyPr wrap="square">
            <a:spAutoFit/>
          </a:bodyPr>
          <a:p>
            <a:pPr indent="0" fontAlgn="auto">
              <a:lnSpc>
                <a:spcPct val="150000"/>
              </a:lnSpc>
            </a:pPr>
            <a:r>
              <a:rPr lang="en-US" altLang="zh-CN" sz="2000" b="1" cap="all" dirty="0">
                <a:solidFill>
                  <a:srgbClr val="000000"/>
                </a:solidFill>
                <a:cs typeface="+mn-ea"/>
              </a:rPr>
              <a:t>    </a:t>
            </a:r>
            <a:r>
              <a:rPr sz="2000" b="1" dirty="0">
                <a:solidFill>
                  <a:srgbClr val="000000"/>
                </a:solidFill>
                <a:cs typeface="+mn-ea"/>
                <a:sym typeface="+mn-lt"/>
              </a:rPr>
              <a:t>说明文的语言强调准确、简明。</a:t>
            </a:r>
            <a:endParaRPr sz="2000" b="1" dirty="0">
              <a:solidFill>
                <a:srgbClr val="000000"/>
              </a:solidFill>
              <a:cs typeface="+mn-ea"/>
              <a:sym typeface="+mn-lt"/>
            </a:endParaRPr>
          </a:p>
          <a:p>
            <a:pPr indent="0" fontAlgn="auto">
              <a:lnSpc>
                <a:spcPct val="150000"/>
              </a:lnSpc>
            </a:pPr>
            <a:r>
              <a:rPr lang="en-US" sz="2000" b="1" dirty="0">
                <a:solidFill>
                  <a:srgbClr val="000000"/>
                </a:solidFill>
                <a:cs typeface="+mn-ea"/>
                <a:sym typeface="+mn-lt"/>
              </a:rPr>
              <a:t>    </a:t>
            </a:r>
            <a:r>
              <a:rPr sz="2000" b="1" dirty="0">
                <a:solidFill>
                  <a:srgbClr val="000000"/>
                </a:solidFill>
                <a:cs typeface="+mn-ea"/>
                <a:sym typeface="+mn-lt"/>
              </a:rPr>
              <a:t>准确，就是恰如其分、实事求是地说明事物的面貌、状态、性质等。</a:t>
            </a:r>
            <a:endParaRPr sz="2000" b="1" dirty="0">
              <a:solidFill>
                <a:srgbClr val="000000"/>
              </a:solidFill>
              <a:cs typeface="+mn-ea"/>
              <a:sym typeface="+mn-lt"/>
            </a:endParaRPr>
          </a:p>
          <a:p>
            <a:pPr indent="0" fontAlgn="auto">
              <a:lnSpc>
                <a:spcPct val="150000"/>
              </a:lnSpc>
            </a:pPr>
            <a:r>
              <a:rPr sz="2000" b="1" dirty="0">
                <a:solidFill>
                  <a:srgbClr val="000000"/>
                </a:solidFill>
                <a:cs typeface="+mn-ea"/>
                <a:sym typeface="+mn-lt"/>
              </a:rPr>
              <a:t> </a:t>
            </a:r>
            <a:r>
              <a:rPr lang="en-US" sz="2000" b="1" dirty="0">
                <a:solidFill>
                  <a:srgbClr val="000000"/>
                </a:solidFill>
                <a:cs typeface="+mn-ea"/>
                <a:sym typeface="+mn-lt"/>
              </a:rPr>
              <a:t>   </a:t>
            </a:r>
            <a:r>
              <a:rPr sz="2000" b="1" dirty="0">
                <a:solidFill>
                  <a:srgbClr val="000000"/>
                </a:solidFill>
                <a:cs typeface="+mn-ea"/>
                <a:sym typeface="+mn-lt"/>
              </a:rPr>
              <a:t>简明，就是对事物的介绍做到简洁明了。</a:t>
            </a:r>
            <a:endParaRPr sz="2000" b="1" dirty="0">
              <a:solidFill>
                <a:srgbClr val="000000"/>
              </a:solidFill>
              <a:cs typeface="+mn-ea"/>
              <a:sym typeface="+mn-lt"/>
            </a:endParaRPr>
          </a:p>
          <a:p>
            <a:pPr indent="0" fontAlgn="auto">
              <a:lnSpc>
                <a:spcPct val="150000"/>
              </a:lnSpc>
            </a:pPr>
            <a:r>
              <a:rPr sz="2000" b="1" dirty="0">
                <a:solidFill>
                  <a:srgbClr val="000000"/>
                </a:solidFill>
                <a:cs typeface="+mn-ea"/>
                <a:sym typeface="+mn-lt"/>
              </a:rPr>
              <a:t> </a:t>
            </a:r>
            <a:r>
              <a:rPr lang="en-US" sz="2000" b="1" dirty="0">
                <a:solidFill>
                  <a:srgbClr val="000000"/>
                </a:solidFill>
                <a:cs typeface="+mn-ea"/>
                <a:sym typeface="+mn-lt"/>
              </a:rPr>
              <a:t>   </a:t>
            </a:r>
            <a:r>
              <a:rPr sz="2000" b="1" dirty="0">
                <a:solidFill>
                  <a:srgbClr val="000000"/>
                </a:solidFill>
                <a:cs typeface="+mn-ea"/>
                <a:sym typeface="+mn-lt"/>
              </a:rPr>
              <a:t>阅读时注意体会修饰限制性词语表达精准的特点，由此准确把握所介绍事物的特征。</a:t>
            </a:r>
            <a:endParaRPr sz="2000" b="1" dirty="0">
              <a:solidFill>
                <a:srgbClr val="000000"/>
              </a:solidFill>
              <a:cs typeface="+mn-ea"/>
              <a:sym typeface="+mn-lt"/>
            </a:endParaRPr>
          </a:p>
          <a:p>
            <a:pPr indent="0" fontAlgn="auto">
              <a:lnSpc>
                <a:spcPct val="150000"/>
              </a:lnSpc>
            </a:pPr>
            <a:endParaRPr lang="zh-CN" altLang="en-US" sz="1600">
              <a:solidFill>
                <a:srgbClr val="000000"/>
              </a:solidFill>
              <a:latin typeface="FzBookMaker8DlFont80536880661"/>
              <a:ea typeface="FzBookMaker8DlFont80536880661"/>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584967" y="2488080"/>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0220" y="1879600"/>
            <a:ext cx="6851015" cy="497205"/>
          </a:xfrm>
          <a:prstGeom prst="rect">
            <a:avLst/>
          </a:prstGeom>
        </p:spPr>
        <p:txBody>
          <a:bodyPr>
            <a:noAutofit/>
          </a:bodyPr>
          <a:lstStyle/>
          <a:p>
            <a:pPr>
              <a:spcBef>
                <a:spcPct val="0"/>
              </a:spcBef>
              <a:buFont typeface="Arial" panose="020B0604020202020204" pitchFamily="34" charset="0"/>
              <a:defRPr/>
            </a:pPr>
            <a:r>
              <a:rPr lang="zh-CN" sz="2400" b="1" cap="all" dirty="0">
                <a:solidFill>
                  <a:schemeClr val="accent1"/>
                </a:solidFill>
                <a:effectLst>
                  <a:outerShdw blurRad="38100" dist="25400" dir="5400000" algn="ctr" rotWithShape="0">
                    <a:srgbClr val="6E747A">
                      <a:alpha val="43000"/>
                    </a:srgbClr>
                  </a:outerShdw>
                </a:effectLst>
                <a:cs typeface="+mn-ea"/>
                <a:sym typeface="+mn-lt"/>
              </a:rPr>
              <a:t>阅读教材</a:t>
            </a: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课后练习</a:t>
            </a: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a:t>
            </a: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183</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页），回答下列问题：</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148080" y="383540"/>
            <a:ext cx="5359400" cy="5632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scene3d>
              <a:camera prst="orthographicFront"/>
              <a:lightRig rig="threePt" dir="t"/>
            </a:scene3d>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600" kern="0" noProof="0" dirty="0">
                <a:ln w="6600">
                  <a:solidFill>
                    <a:schemeClr val="accent2"/>
                  </a:solidFill>
                  <a:prstDash val="solid"/>
                </a:ln>
                <a:solidFill>
                  <a:srgbClr val="FFFFFF"/>
                </a:solidFill>
                <a:effectLst>
                  <a:outerShdw dist="38100" dir="2700000" algn="tl" rotWithShape="0">
                    <a:schemeClr val="accent2"/>
                  </a:outerShdw>
                </a:effectLst>
                <a:uLnTx/>
                <a:uFillTx/>
                <a:cs typeface="+mn-ea"/>
                <a:sym typeface="+mn-lt"/>
              </a:rPr>
              <a:t>练习，纸上得来终觉浅</a:t>
            </a:r>
            <a:endParaRPr kumimoji="0" lang="zh-CN" altLang="en-US" sz="3600" b="1" i="0" u="none" strike="noStrike" kern="0" cap="none" spc="0" normalizeH="0" baseline="0" noProof="0" dirty="0">
              <a:ln w="6600">
                <a:solidFill>
                  <a:schemeClr val="accent2"/>
                </a:solidFill>
                <a:prstDash val="solid"/>
              </a:ln>
              <a:solidFill>
                <a:srgbClr val="FFFFFF"/>
              </a:solidFill>
              <a:effectLst>
                <a:outerShdw dist="38100" dir="2700000" algn="tl" rotWithShape="0">
                  <a:schemeClr val="accent2"/>
                </a:outerShdw>
              </a:effectLst>
              <a:uLnTx/>
              <a:uFillTx/>
              <a:cs typeface="+mn-ea"/>
              <a:sym typeface="+mn-lt"/>
            </a:endParaRPr>
          </a:p>
        </p:txBody>
      </p:sp>
      <p:sp>
        <p:nvSpPr>
          <p:cNvPr id="3" name="文本框 2"/>
          <p:cNvSpPr txBox="1"/>
          <p:nvPr/>
        </p:nvSpPr>
        <p:spPr>
          <a:xfrm>
            <a:off x="669290" y="2887980"/>
            <a:ext cx="6489065" cy="1938020"/>
          </a:xfrm>
          <a:prstGeom prst="rect">
            <a:avLst/>
          </a:prstGeom>
        </p:spPr>
        <p:txBody>
          <a:bodyPr wrap="square">
            <a:spAutoFit/>
          </a:bodyPr>
          <a:p>
            <a:pPr indent="0" fontAlgn="auto">
              <a:lnSpc>
                <a:spcPct val="150000"/>
              </a:lnSpc>
            </a:pPr>
            <a:r>
              <a:rPr lang="en-US" sz="2000" b="1" cap="all" dirty="0">
                <a:solidFill>
                  <a:srgbClr val="000000"/>
                </a:solidFill>
                <a:cs typeface="+mn-ea"/>
              </a:rPr>
              <a:t>1.</a:t>
            </a:r>
            <a:r>
              <a:rPr sz="2000" b="1" dirty="0">
                <a:solidFill>
                  <a:srgbClr val="000000"/>
                </a:solidFill>
                <a:cs typeface="+mn-ea"/>
                <a:sym typeface="+mn-lt"/>
              </a:rPr>
              <a:t>《苏州园林》的说明顺序是什么？</a:t>
            </a:r>
            <a:endParaRPr sz="2000" b="1" dirty="0">
              <a:solidFill>
                <a:srgbClr val="000000"/>
              </a:solidFill>
              <a:cs typeface="+mn-ea"/>
              <a:sym typeface="+mn-lt"/>
            </a:endParaRPr>
          </a:p>
          <a:p>
            <a:pPr indent="0" fontAlgn="auto">
              <a:lnSpc>
                <a:spcPct val="150000"/>
              </a:lnSpc>
            </a:pPr>
            <a:r>
              <a:rPr lang="en-US" sz="2000" b="1" dirty="0">
                <a:solidFill>
                  <a:srgbClr val="000000"/>
                </a:solidFill>
                <a:cs typeface="+mn-ea"/>
                <a:sym typeface="+mn-lt"/>
              </a:rPr>
              <a:t>2.</a:t>
            </a:r>
            <a:r>
              <a:rPr sz="2000" b="1" dirty="0">
                <a:solidFill>
                  <a:srgbClr val="000000"/>
                </a:solidFill>
                <a:cs typeface="+mn-ea"/>
                <a:sym typeface="+mn-lt"/>
              </a:rPr>
              <a:t>《苏州园林》的说明方法有哪些？</a:t>
            </a:r>
            <a:endParaRPr sz="2000" b="1" dirty="0">
              <a:solidFill>
                <a:srgbClr val="000000"/>
              </a:solidFill>
              <a:cs typeface="+mn-ea"/>
              <a:sym typeface="+mn-lt"/>
            </a:endParaRPr>
          </a:p>
          <a:p>
            <a:pPr indent="0" fontAlgn="auto">
              <a:lnSpc>
                <a:spcPct val="150000"/>
              </a:lnSpc>
            </a:pPr>
            <a:r>
              <a:rPr lang="en-US" sz="2000" b="1" dirty="0">
                <a:solidFill>
                  <a:srgbClr val="000000"/>
                </a:solidFill>
                <a:cs typeface="+mn-ea"/>
                <a:sym typeface="+mn-lt"/>
              </a:rPr>
              <a:t>3.</a:t>
            </a:r>
            <a:r>
              <a:rPr sz="2000" b="1" dirty="0">
                <a:solidFill>
                  <a:srgbClr val="000000"/>
                </a:solidFill>
                <a:cs typeface="+mn-ea"/>
                <a:sym typeface="+mn-lt"/>
              </a:rPr>
              <a:t>《苏州园林》属于哪一种类型的说明文？</a:t>
            </a:r>
            <a:endParaRPr sz="2000" b="1" dirty="0">
              <a:solidFill>
                <a:srgbClr val="000000"/>
              </a:solidFill>
              <a:cs typeface="+mn-ea"/>
              <a:sym typeface="+mn-lt"/>
            </a:endParaRPr>
          </a:p>
          <a:p>
            <a:pPr indent="0" fontAlgn="auto">
              <a:lnSpc>
                <a:spcPct val="150000"/>
              </a:lnSpc>
            </a:pPr>
            <a:r>
              <a:rPr lang="en-US" sz="2000" b="1" dirty="0">
                <a:solidFill>
                  <a:srgbClr val="000000"/>
                </a:solidFill>
                <a:cs typeface="+mn-ea"/>
                <a:sym typeface="+mn-lt"/>
              </a:rPr>
              <a:t>4.</a:t>
            </a:r>
            <a:r>
              <a:rPr sz="2000" b="1" dirty="0">
                <a:solidFill>
                  <a:srgbClr val="000000"/>
                </a:solidFill>
                <a:cs typeface="+mn-ea"/>
                <a:sym typeface="+mn-lt"/>
              </a:rPr>
              <a:t>《苏州园林》的说明结构是什么？</a:t>
            </a:r>
            <a:endParaRPr sz="2000" b="1" dirty="0">
              <a:solidFill>
                <a:srgbClr val="000000"/>
              </a:solidFill>
              <a:cs typeface="+mn-ea"/>
              <a:sym typeface="+mn-lt"/>
            </a:endParaRPr>
          </a:p>
        </p:txBody>
      </p:sp>
      <p:pic>
        <p:nvPicPr>
          <p:cNvPr id="5" name="图片 4"/>
          <p:cNvPicPr>
            <a:picLocks noChangeAspect="1"/>
          </p:cNvPicPr>
          <p:nvPr/>
        </p:nvPicPr>
        <p:blipFill>
          <a:blip r:embed="rId3"/>
          <a:stretch>
            <a:fillRect/>
          </a:stretch>
        </p:blipFill>
        <p:spPr>
          <a:xfrm>
            <a:off x="7861300" y="1955165"/>
            <a:ext cx="3561080" cy="364236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79298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议论文阅读</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第三节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2"/>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3"/>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4"/>
            </p:custDataLst>
          </p:nvPr>
        </p:nvSpPr>
        <p:spPr>
          <a:xfrm>
            <a:off x="2443531" y="1968915"/>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5"/>
            </p:custDataLst>
          </p:nvPr>
        </p:nvSpPr>
        <p:spPr>
          <a:xfrm>
            <a:off x="2443531" y="290931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2" name="Rounded Rectangle 98"/>
          <p:cNvSpPr/>
          <p:nvPr>
            <p:custDataLst>
              <p:tags r:id="rId6"/>
            </p:custDataLst>
          </p:nvPr>
        </p:nvSpPr>
        <p:spPr>
          <a:xfrm>
            <a:off x="2443531" y="3849709"/>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3" name="Rounded Rectangle 115"/>
          <p:cNvSpPr/>
          <p:nvPr>
            <p:custDataLst>
              <p:tags r:id="rId7"/>
            </p:custDataLst>
          </p:nvPr>
        </p:nvSpPr>
        <p:spPr>
          <a:xfrm>
            <a:off x="2443531" y="4790107"/>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3104515" y="1972310"/>
            <a:ext cx="4798695" cy="460375"/>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观点明确。议论文的观点（论点）要正确、鲜明。</a:t>
            </a:r>
            <a:endParaRPr lang="zh-CN" altLang="en-US" sz="1600" b="1" dirty="0">
              <a:solidFill>
                <a:srgbClr val="000000"/>
              </a:solidFill>
              <a:cs typeface="+mn-ea"/>
              <a:sym typeface="+mn-lt"/>
            </a:endParaRPr>
          </a:p>
        </p:txBody>
      </p:sp>
      <p:sp>
        <p:nvSpPr>
          <p:cNvPr id="15" name="文本框 14"/>
          <p:cNvSpPr txBox="1"/>
          <p:nvPr/>
        </p:nvSpPr>
        <p:spPr>
          <a:xfrm>
            <a:off x="3104294" y="2838420"/>
            <a:ext cx="4194624" cy="460375"/>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论据充分。论据要有说服力，要能证明论点。</a:t>
            </a:r>
            <a:endParaRPr lang="zh-CN" altLang="en-US" sz="1600" b="1" dirty="0">
              <a:solidFill>
                <a:srgbClr val="000000"/>
              </a:solidFill>
              <a:cs typeface="+mn-ea"/>
              <a:sym typeface="+mn-lt"/>
            </a:endParaRPr>
          </a:p>
        </p:txBody>
      </p:sp>
      <p:sp>
        <p:nvSpPr>
          <p:cNvPr id="16" name="文本框 15"/>
          <p:cNvSpPr txBox="1"/>
          <p:nvPr/>
        </p:nvSpPr>
        <p:spPr>
          <a:xfrm>
            <a:off x="3104515" y="3780155"/>
            <a:ext cx="4883785" cy="460375"/>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语言精练。议论文的语言要准确无误、简明扼要。</a:t>
            </a:r>
            <a:endParaRPr lang="zh-CN" altLang="en-US" sz="1600" b="1" dirty="0">
              <a:solidFill>
                <a:srgbClr val="000000"/>
              </a:solidFill>
              <a:cs typeface="+mn-ea"/>
              <a:sym typeface="+mn-lt"/>
            </a:endParaRPr>
          </a:p>
        </p:txBody>
      </p:sp>
      <p:sp>
        <p:nvSpPr>
          <p:cNvPr id="17" name="文本框 16"/>
          <p:cNvSpPr txBox="1"/>
          <p:nvPr/>
        </p:nvSpPr>
        <p:spPr>
          <a:xfrm>
            <a:off x="3104515" y="4645025"/>
            <a:ext cx="4883785" cy="829945"/>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论证合理。论证过程要清晰简明，合情合理，符合逻辑，要能证明论点。</a:t>
            </a:r>
            <a:endParaRPr lang="zh-CN" altLang="en-US" sz="1600" b="1" dirty="0">
              <a:solidFill>
                <a:srgbClr val="000000"/>
              </a:solidFill>
              <a:cs typeface="+mn-ea"/>
              <a:sym typeface="+mn-lt"/>
            </a:endParaRPr>
          </a:p>
        </p:txBody>
      </p:sp>
      <p:grpSp>
        <p:nvGrpSpPr>
          <p:cNvPr id="18" name="组合 17"/>
          <p:cNvGrpSpPr/>
          <p:nvPr/>
        </p:nvGrpSpPr>
        <p:grpSpPr>
          <a:xfrm>
            <a:off x="1818640" y="159463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8"/>
            </p:custDataLst>
          </p:nvPr>
        </p:nvSpPr>
        <p:spPr>
          <a:xfrm>
            <a:off x="2278645" y="198941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01</a:t>
            </a:r>
            <a:endParaRPr lang="en-US" altLang="zh-CN" sz="2000" b="1" dirty="0">
              <a:solidFill>
                <a:schemeClr val="lt1"/>
              </a:solidFill>
              <a:cs typeface="+mn-ea"/>
              <a:sym typeface="+mn-lt"/>
            </a:endParaRPr>
          </a:p>
        </p:txBody>
      </p:sp>
      <p:grpSp>
        <p:nvGrpSpPr>
          <p:cNvPr id="26" name="组合 25"/>
          <p:cNvGrpSpPr/>
          <p:nvPr/>
        </p:nvGrpSpPr>
        <p:grpSpPr>
          <a:xfrm>
            <a:off x="2270760" y="2923540"/>
            <a:ext cx="832182" cy="1370364"/>
            <a:chOff x="7796" y="4976"/>
            <a:chExt cx="1311" cy="2158"/>
          </a:xfrm>
        </p:grpSpPr>
        <p:sp>
          <p:nvSpPr>
            <p:cNvPr id="27" name="TextBox 8"/>
            <p:cNvSpPr txBox="1"/>
            <p:nvPr>
              <p:custDataLst>
                <p:tags r:id="rId9"/>
              </p:custDataLst>
            </p:nvPr>
          </p:nvSpPr>
          <p:spPr>
            <a:xfrm>
              <a:off x="7796" y="4976"/>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endParaRPr lang="en-US" altLang="zh-CN" sz="2000" b="1" dirty="0">
                <a:solidFill>
                  <a:schemeClr val="lt1"/>
                </a:solidFill>
                <a:cs typeface="+mn-ea"/>
                <a:sym typeface="+mn-lt"/>
              </a:endParaRPr>
            </a:p>
          </p:txBody>
        </p:sp>
        <p:sp>
          <p:nvSpPr>
            <p:cNvPr id="30" name="TextBox 8"/>
            <p:cNvSpPr txBox="1"/>
            <p:nvPr>
              <p:custDataLst>
                <p:tags r:id="rId10"/>
              </p:custDataLst>
            </p:nvPr>
          </p:nvSpPr>
          <p:spPr>
            <a:xfrm>
              <a:off x="7815" y="6463"/>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03</a:t>
              </a:r>
              <a:endParaRPr lang="en-US" altLang="zh-CN" sz="2000" b="1" dirty="0">
                <a:solidFill>
                  <a:schemeClr val="lt1"/>
                </a:solidFill>
                <a:cs typeface="+mn-ea"/>
                <a:sym typeface="+mn-lt"/>
              </a:endParaRPr>
            </a:p>
          </p:txBody>
        </p:sp>
      </p:grpSp>
      <p:sp>
        <p:nvSpPr>
          <p:cNvPr id="31" name="TextBox 8"/>
          <p:cNvSpPr txBox="1"/>
          <p:nvPr>
            <p:custDataLst>
              <p:tags r:id="rId11"/>
            </p:custDataLst>
          </p:nvPr>
        </p:nvSpPr>
        <p:spPr>
          <a:xfrm>
            <a:off x="2281347" y="4819899"/>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04</a:t>
            </a:r>
            <a:endParaRPr lang="en-US" altLang="zh-CN" sz="2000" b="1" dirty="0">
              <a:solidFill>
                <a:schemeClr val="lt1"/>
              </a:solidFill>
              <a:cs typeface="+mn-ea"/>
              <a:sym typeface="+mn-lt"/>
            </a:endParaRPr>
          </a:p>
        </p:txBody>
      </p:sp>
      <p:sp>
        <p:nvSpPr>
          <p:cNvPr id="33" name="01"/>
          <p:cNvSpPr>
            <a:spLocks noChangeAspect="1"/>
          </p:cNvSpPr>
          <p:nvPr>
            <p:custDataLst>
              <p:tags r:id="rId1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35172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一、议论文的特点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22" presetClass="entr" presetSubtype="4"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down)">
                                      <p:cBhvr>
                                        <p:cTn id="37" dur="500"/>
                                        <p:tgtEl>
                                          <p:spTgt spid="2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down)">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down)">
                                      <p:cBhvr>
                                        <p:cTn id="45" dur="500"/>
                                        <p:tgtEl>
                                          <p:spTgt spid="3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down)">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p:bldP spid="15" grpId="0"/>
      <p:bldP spid="16" grpId="0"/>
      <p:bldP spid="17" grpId="0"/>
      <p:bldP spid="29" grpId="0"/>
      <p:bldP spid="31" grpId="0"/>
      <p:bldP spid="33" grpId="0" bldLvl="0" animBg="1"/>
      <p:bldP spid="3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802377" y="1272174"/>
            <a:ext cx="10684571" cy="1609102"/>
            <a:chOff x="1064741" y="1736376"/>
            <a:chExt cx="10493293" cy="1580378"/>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id-ID" b="1" dirty="0">
                  <a:solidFill>
                    <a:schemeClr val="lt1"/>
                  </a:solidFill>
                  <a:cs typeface="+mn-ea"/>
                  <a:sym typeface="+mn-lt"/>
                </a:rPr>
                <a:t>1</a:t>
              </a:r>
              <a:endParaRPr lang="id-ID" b="1" dirty="0">
                <a:solidFill>
                  <a:schemeClr val="lt1"/>
                </a:solidFill>
                <a:cs typeface="+mn-ea"/>
                <a:sym typeface="+mn-lt"/>
              </a:endParaRPr>
            </a:p>
          </p:txBody>
        </p:sp>
        <p:grpSp>
          <p:nvGrpSpPr>
            <p:cNvPr id="9" name="组合 23"/>
            <p:cNvGrpSpPr/>
            <p:nvPr/>
          </p:nvGrpSpPr>
          <p:grpSpPr>
            <a:xfrm>
              <a:off x="1816749" y="1736376"/>
              <a:ext cx="9741285" cy="1580378"/>
              <a:chOff x="2697421" y="988328"/>
              <a:chExt cx="9741285" cy="1580378"/>
            </a:xfrm>
          </p:grpSpPr>
          <p:sp>
            <p:nvSpPr>
              <p:cNvPr id="10" name="TextBox 24"/>
              <p:cNvSpPr txBox="1"/>
              <p:nvPr>
                <p:custDataLst>
                  <p:tags r:id="rId4"/>
                </p:custDataLst>
              </p:nvPr>
            </p:nvSpPr>
            <p:spPr>
              <a:xfrm>
                <a:off x="2828880" y="1439249"/>
                <a:ext cx="9609826" cy="1129457"/>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论点即议论文中阐明的观点。论点要鲜明，句式通常为判断句、陈述句。议论文的中心论点只能有</a:t>
                </a:r>
                <a:r>
                  <a:rPr lang="en-US" altLang="zh-CN" sz="1600" b="1" dirty="0">
                    <a:solidFill>
                      <a:srgbClr val="000000"/>
                    </a:solidFill>
                    <a:cs typeface="+mn-ea"/>
                    <a:sym typeface="+mn-lt"/>
                  </a:rPr>
                  <a:t>1</a:t>
                </a:r>
                <a:r>
                  <a:rPr lang="zh-CN" altLang="en-US" sz="1600" b="1" dirty="0">
                    <a:solidFill>
                      <a:srgbClr val="000000"/>
                    </a:solidFill>
                    <a:cs typeface="+mn-ea"/>
                    <a:sym typeface="+mn-lt"/>
                  </a:rPr>
                  <a:t>个，分论点可有多个。分论点为中心论点服务，要能支持中心论点。论点的位置一般在文章的开头或结尾。</a:t>
                </a:r>
                <a:endParaRPr lang="zh-CN" altLang="en-US" sz="1600" b="1" dirty="0">
                  <a:solidFill>
                    <a:srgbClr val="000000"/>
                  </a:solidFill>
                  <a:cs typeface="+mn-ea"/>
                  <a:sym typeface="+mn-lt"/>
                </a:endParaRPr>
              </a:p>
              <a:p>
                <a:pPr lvl="0">
                  <a:lnSpc>
                    <a:spcPct val="130000"/>
                  </a:lnSpc>
                </a:pPr>
                <a:endParaRPr lang="zh-CN" altLang="en-US" sz="1600" b="1" dirty="0">
                  <a:solidFill>
                    <a:srgbClr val="000000"/>
                  </a:solidFill>
                  <a:cs typeface="+mn-ea"/>
                  <a:sym typeface="+mn-lt"/>
                </a:endParaRPr>
              </a:p>
            </p:txBody>
          </p:sp>
          <p:sp>
            <p:nvSpPr>
              <p:cNvPr id="11" name="TextBox 25"/>
              <p:cNvSpPr txBox="1"/>
              <p:nvPr>
                <p:custDataLst>
                  <p:tags r:id="rId5"/>
                </p:custDataLst>
              </p:nvPr>
            </p:nvSpPr>
            <p:spPr>
              <a:xfrm>
                <a:off x="2697421" y="988328"/>
                <a:ext cx="3035275" cy="540094"/>
              </a:xfrm>
              <a:prstGeom prst="rect">
                <a:avLst/>
              </a:prstGeom>
              <a:noFill/>
            </p:spPr>
            <p:txBody>
              <a:bodyPr wrap="square" lIns="243684" tIns="121843" rIns="243684" bIns="121843" rtlCol="0">
                <a:spAutoFit/>
                <a:scene3d>
                  <a:camera prst="orthographicFront"/>
                  <a:lightRig rig="threePt" dir="t"/>
                </a:scene3d>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论点</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grpSp>
        <p:nvGrpSpPr>
          <p:cNvPr id="18" name="组合 32"/>
          <p:cNvGrpSpPr/>
          <p:nvPr>
            <p:custDataLst>
              <p:tags r:id="rId6"/>
            </p:custDataLst>
          </p:nvPr>
        </p:nvGrpSpPr>
        <p:grpSpPr>
          <a:xfrm>
            <a:off x="802842" y="2913499"/>
            <a:ext cx="10683780" cy="1978025"/>
            <a:chOff x="1064741" y="1736376"/>
            <a:chExt cx="10492517" cy="1942715"/>
          </a:xfrm>
        </p:grpSpPr>
        <p:sp>
          <p:nvSpPr>
            <p:cNvPr id="19" name="Oval 68"/>
            <p:cNvSpPr>
              <a:spLocks noChangeArrowheads="1"/>
            </p:cNvSpPr>
            <p:nvPr>
              <p:custDataLst>
                <p:tags r:id="rId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8"/>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9740509" cy="1942715"/>
              <a:chOff x="2697421" y="988328"/>
              <a:chExt cx="9740509" cy="1942715"/>
            </a:xfrm>
          </p:grpSpPr>
          <p:sp>
            <p:nvSpPr>
              <p:cNvPr id="22" name="TextBox 36"/>
              <p:cNvSpPr txBox="1"/>
              <p:nvPr>
                <p:custDataLst>
                  <p:tags r:id="rId9"/>
                </p:custDataLst>
              </p:nvPr>
            </p:nvSpPr>
            <p:spPr>
              <a:xfrm>
                <a:off x="2829007" y="1439237"/>
                <a:ext cx="9608923" cy="1491806"/>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论据是用于阐明和支撑论点的依据。论据一般包括事实论据和理论论据。事实论据是对客观事物的真实描述和概括，包括具体事例、统计数字、亲身经历等。理论论据是已被实践证明和检验过，断定为正确的观点。例如，名人名言、谚语、古代文献、定律、公式等。</a:t>
                </a:r>
                <a:endParaRPr lang="zh-CN" altLang="en-US" sz="1600" b="1" dirty="0">
                  <a:solidFill>
                    <a:srgbClr val="000000"/>
                  </a:solidFill>
                  <a:cs typeface="+mn-ea"/>
                  <a:sym typeface="+mn-lt"/>
                </a:endParaRPr>
              </a:p>
              <a:p>
                <a:pPr lvl="0">
                  <a:lnSpc>
                    <a:spcPct val="130000"/>
                  </a:lnSpc>
                </a:pPr>
                <a:endParaRPr lang="zh-CN" altLang="en-US" sz="1600" b="1" dirty="0">
                  <a:solidFill>
                    <a:srgbClr val="000000"/>
                  </a:solidFill>
                  <a:cs typeface="+mn-ea"/>
                  <a:sym typeface="+mn-lt"/>
                </a:endParaRPr>
              </a:p>
            </p:txBody>
          </p:sp>
          <p:sp>
            <p:nvSpPr>
              <p:cNvPr id="23" name="TextBox 37"/>
              <p:cNvSpPr txBox="1"/>
              <p:nvPr>
                <p:custDataLst>
                  <p:tags r:id="rId10"/>
                </p:custDataLst>
              </p:nvPr>
            </p:nvSpPr>
            <p:spPr>
              <a:xfrm>
                <a:off x="2697421" y="988328"/>
                <a:ext cx="3035275" cy="540094"/>
              </a:xfrm>
              <a:prstGeom prst="rect">
                <a:avLst/>
              </a:prstGeom>
              <a:noFill/>
            </p:spPr>
            <p:txBody>
              <a:bodyPr wrap="square" lIns="243684" tIns="121843" rIns="243684" bIns="121843" rtlCol="0">
                <a:spAutoFit/>
                <a:scene3d>
                  <a:camera prst="orthographicFront"/>
                  <a:lightRig rig="threePt" dir="t"/>
                </a:scene3d>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论据</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grpSp>
        <p:nvGrpSpPr>
          <p:cNvPr id="30" name="组合 44"/>
          <p:cNvGrpSpPr/>
          <p:nvPr>
            <p:custDataLst>
              <p:tags r:id="rId11"/>
            </p:custDataLst>
          </p:nvPr>
        </p:nvGrpSpPr>
        <p:grpSpPr>
          <a:xfrm>
            <a:off x="803477" y="4730113"/>
            <a:ext cx="10220866" cy="2397124"/>
            <a:chOff x="1064741" y="1736376"/>
            <a:chExt cx="10037889" cy="2354333"/>
          </a:xfrm>
        </p:grpSpPr>
        <p:sp>
          <p:nvSpPr>
            <p:cNvPr id="31" name="Oval 68"/>
            <p:cNvSpPr>
              <a:spLocks noChangeArrowheads="1"/>
            </p:cNvSpPr>
            <p:nvPr>
              <p:custDataLst>
                <p:tags r:id="rId1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13"/>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3</a:t>
              </a:r>
              <a:endParaRPr lang="en-US" b="1" dirty="0">
                <a:solidFill>
                  <a:schemeClr val="lt1"/>
                </a:solidFill>
                <a:cs typeface="+mn-ea"/>
                <a:sym typeface="+mn-lt"/>
              </a:endParaRPr>
            </a:p>
          </p:txBody>
        </p:sp>
        <p:grpSp>
          <p:nvGrpSpPr>
            <p:cNvPr id="33" name="组合 47"/>
            <p:cNvGrpSpPr/>
            <p:nvPr/>
          </p:nvGrpSpPr>
          <p:grpSpPr>
            <a:xfrm>
              <a:off x="1816749" y="1736376"/>
              <a:ext cx="9285881" cy="2354333"/>
              <a:chOff x="2697421" y="988328"/>
              <a:chExt cx="9285881" cy="2354333"/>
            </a:xfrm>
          </p:grpSpPr>
          <p:sp>
            <p:nvSpPr>
              <p:cNvPr id="34" name="TextBox 48"/>
              <p:cNvSpPr txBox="1"/>
              <p:nvPr>
                <p:custDataLst>
                  <p:tags r:id="rId14"/>
                </p:custDataLst>
              </p:nvPr>
            </p:nvSpPr>
            <p:spPr>
              <a:xfrm>
                <a:off x="2829007" y="1439237"/>
                <a:ext cx="9154295" cy="1903424"/>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引用论证。引经据典，引用名人名言等作为论据。</a:t>
                </a:r>
                <a:endParaRPr lang="zh-CN" altLang="en-US" sz="1600" b="1" dirty="0">
                  <a:solidFill>
                    <a:srgbClr val="000000"/>
                  </a:solidFill>
                  <a:cs typeface="+mn-ea"/>
                  <a:sym typeface="+mn-lt"/>
                </a:endParaRPr>
              </a:p>
              <a:p>
                <a:pPr>
                  <a:lnSpc>
                    <a:spcPct val="150000"/>
                  </a:lnSpc>
                </a:pPr>
                <a:r>
                  <a:rPr lang="zh-CN" altLang="en-US" sz="1600" b="1" dirty="0">
                    <a:solidFill>
                      <a:srgbClr val="000000"/>
                    </a:solidFill>
                    <a:cs typeface="+mn-ea"/>
                    <a:sym typeface="+mn-lt"/>
                  </a:rPr>
                  <a:t>举例论证。使用具体事例进行论证。</a:t>
                </a:r>
                <a:endParaRPr lang="zh-CN" altLang="en-US" sz="1600" b="1" dirty="0">
                  <a:solidFill>
                    <a:srgbClr val="000000"/>
                  </a:solidFill>
                  <a:cs typeface="+mn-ea"/>
                  <a:sym typeface="+mn-lt"/>
                </a:endParaRPr>
              </a:p>
              <a:p>
                <a:pPr>
                  <a:lnSpc>
                    <a:spcPct val="150000"/>
                  </a:lnSpc>
                </a:pPr>
                <a:r>
                  <a:rPr lang="zh-CN" altLang="en-US" sz="1600" b="1" dirty="0">
                    <a:solidFill>
                      <a:srgbClr val="000000"/>
                    </a:solidFill>
                    <a:cs typeface="+mn-ea"/>
                    <a:sym typeface="+mn-lt"/>
                  </a:rPr>
                  <a:t>比喻论证。为证明抽象的道理，而使用具体、生动、形象的事物作比喻，使道理更通俗易懂。</a:t>
                </a:r>
                <a:endParaRPr lang="zh-CN" altLang="en-US" sz="1600" b="1" dirty="0">
                  <a:solidFill>
                    <a:srgbClr val="000000"/>
                  </a:solidFill>
                  <a:cs typeface="+mn-ea"/>
                  <a:sym typeface="+mn-lt"/>
                </a:endParaRPr>
              </a:p>
              <a:p>
                <a:pPr>
                  <a:lnSpc>
                    <a:spcPct val="150000"/>
                  </a:lnSpc>
                </a:pPr>
                <a:r>
                  <a:rPr lang="zh-CN" altLang="en-US" sz="1600" b="1" dirty="0">
                    <a:solidFill>
                      <a:srgbClr val="000000"/>
                    </a:solidFill>
                    <a:cs typeface="+mn-ea"/>
                    <a:sym typeface="+mn-lt"/>
                  </a:rPr>
                  <a:t>对比论证。通过正反对比，突出论点的正确性。</a:t>
                </a:r>
                <a:endParaRPr lang="zh-CN" altLang="en-US" sz="1600" b="1" dirty="0">
                  <a:solidFill>
                    <a:srgbClr val="000000"/>
                  </a:solidFill>
                  <a:cs typeface="+mn-ea"/>
                  <a:sym typeface="+mn-lt"/>
                </a:endParaRPr>
              </a:p>
              <a:p>
                <a:pPr>
                  <a:lnSpc>
                    <a:spcPct val="150000"/>
                  </a:lnSpc>
                </a:pPr>
                <a:endParaRPr lang="zh-CN" altLang="en-US" sz="1600" b="1" dirty="0">
                  <a:solidFill>
                    <a:srgbClr val="000000"/>
                  </a:solidFill>
                  <a:cs typeface="+mn-ea"/>
                  <a:sym typeface="+mn-lt"/>
                </a:endParaRPr>
              </a:p>
            </p:txBody>
          </p:sp>
          <p:sp>
            <p:nvSpPr>
              <p:cNvPr id="35" name="TextBox 49"/>
              <p:cNvSpPr txBox="1"/>
              <p:nvPr>
                <p:custDataLst>
                  <p:tags r:id="rId15"/>
                </p:custDataLst>
              </p:nvPr>
            </p:nvSpPr>
            <p:spPr>
              <a:xfrm>
                <a:off x="2697421" y="988328"/>
                <a:ext cx="3035275" cy="540094"/>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论证</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sp>
        <p:nvSpPr>
          <p:cNvPr id="3" name="01"/>
          <p:cNvSpPr>
            <a:spLocks noChangeAspect="1"/>
          </p:cNvSpPr>
          <p:nvPr>
            <p:custDataLst>
              <p:tags r:id="rId1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575" y="383223"/>
            <a:ext cx="445198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二、议论文三要素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down)">
                                      <p:cBhvr>
                                        <p:cTn id="2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îSľîḋè"/>
          <p:cNvSpPr/>
          <p:nvPr>
            <p:custDataLst>
              <p:tags r:id="rId1"/>
            </p:custDataLst>
          </p:nvPr>
        </p:nvSpPr>
        <p:spPr>
          <a:xfrm>
            <a:off x="6090285" y="1713230"/>
            <a:ext cx="1506855" cy="150685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dirty="0">
                <a:solidFill>
                  <a:schemeClr val="lt1"/>
                </a:solidFill>
                <a:cs typeface="+mn-ea"/>
                <a:sym typeface="+mn-lt"/>
              </a:rPr>
              <a:t>分析论据，</a:t>
            </a:r>
            <a:endParaRPr lang="zh-CN" dirty="0">
              <a:solidFill>
                <a:schemeClr val="lt1"/>
              </a:solidFill>
              <a:cs typeface="+mn-ea"/>
              <a:sym typeface="+mn-lt"/>
            </a:endParaRPr>
          </a:p>
          <a:p>
            <a:pPr algn="ctr"/>
            <a:r>
              <a:rPr lang="zh-CN" dirty="0">
                <a:solidFill>
                  <a:schemeClr val="lt1"/>
                </a:solidFill>
                <a:cs typeface="+mn-ea"/>
                <a:sym typeface="+mn-lt"/>
              </a:rPr>
              <a:t>理解论点</a:t>
            </a:r>
            <a:endParaRPr lang="zh-CN" dirty="0">
              <a:solidFill>
                <a:schemeClr val="lt1"/>
              </a:solidFill>
              <a:cs typeface="+mn-ea"/>
              <a:sym typeface="+mn-lt"/>
            </a:endParaRPr>
          </a:p>
        </p:txBody>
      </p:sp>
      <p:sp>
        <p:nvSpPr>
          <p:cNvPr id="21" name="i$ľîďé"/>
          <p:cNvSpPr/>
          <p:nvPr>
            <p:custDataLst>
              <p:tags r:id="rId2"/>
            </p:custDataLst>
          </p:nvPr>
        </p:nvSpPr>
        <p:spPr>
          <a:xfrm>
            <a:off x="4825365" y="2364105"/>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solidFill>
                  <a:schemeClr val="lt1"/>
                </a:solidFill>
                <a:cs typeface="+mn-ea"/>
                <a:sym typeface="+mn-lt"/>
              </a:rPr>
              <a:t>明论题，找论点</a:t>
            </a:r>
            <a:endParaRPr lang="zh-CN" altLang="en-US" dirty="0">
              <a:solidFill>
                <a:schemeClr val="lt1"/>
              </a:solidFill>
              <a:cs typeface="+mn-ea"/>
              <a:sym typeface="+mn-lt"/>
            </a:endParaRPr>
          </a:p>
        </p:txBody>
      </p:sp>
      <p:sp>
        <p:nvSpPr>
          <p:cNvPr id="22" name="ïslîḋe"/>
          <p:cNvSpPr/>
          <p:nvPr>
            <p:custDataLst>
              <p:tags r:id="rId3"/>
            </p:custDataLst>
          </p:nvPr>
        </p:nvSpPr>
        <p:spPr>
          <a:xfrm>
            <a:off x="7005320" y="1152525"/>
            <a:ext cx="494665" cy="49466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sp>
        <p:nvSpPr>
          <p:cNvPr id="23" name="ïsļíďé"/>
          <p:cNvSpPr/>
          <p:nvPr>
            <p:custDataLst>
              <p:tags r:id="rId4"/>
            </p:custDataLst>
          </p:nvPr>
        </p:nvSpPr>
        <p:spPr>
          <a:xfrm>
            <a:off x="4387215" y="1955800"/>
            <a:ext cx="49466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sp>
        <p:nvSpPr>
          <p:cNvPr id="24" name="îsḷïďè"/>
          <p:cNvSpPr/>
          <p:nvPr>
            <p:custDataLst>
              <p:tags r:id="rId5"/>
            </p:custDataLst>
          </p:nvPr>
        </p:nvSpPr>
        <p:spPr>
          <a:xfrm>
            <a:off x="6819900" y="1562735"/>
            <a:ext cx="345440" cy="35814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islíḋe"/>
          <p:cNvSpPr/>
          <p:nvPr>
            <p:custDataLst>
              <p:tags r:id="rId6"/>
            </p:custDataLst>
          </p:nvPr>
        </p:nvSpPr>
        <p:spPr>
          <a:xfrm flipH="1">
            <a:off x="4782185" y="2282190"/>
            <a:ext cx="262890" cy="27305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9" name="直接连接符 8"/>
          <p:cNvCxnSpPr/>
          <p:nvPr/>
        </p:nvCxnSpPr>
        <p:spPr>
          <a:xfrm>
            <a:off x="7695340" y="2076836"/>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7"/>
            </p:custDataLst>
          </p:nvPr>
        </p:nvCxnSpPr>
        <p:spPr>
          <a:xfrm>
            <a:off x="671830" y="2774231"/>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nvSpPr>
        <p:spPr>
          <a:xfrm>
            <a:off x="7695394" y="1563039"/>
            <a:ext cx="2237116" cy="392512"/>
          </a:xfrm>
          <a:prstGeom prst="rect">
            <a:avLst/>
          </a:prstGeom>
          <a:noFill/>
          <a:ln>
            <a:noFill/>
          </a:ln>
        </p:spPr>
        <p:txBody>
          <a:bodyPr wrap="none" lIns="91440" tIns="45720" rIns="91440" bIns="45720" anchor="ctr" anchorCtr="0">
            <a:normAutofit fontScale="97500" lnSpcReduction="10000"/>
          </a:bodyPr>
          <a:lstStyle/>
          <a:p>
            <a:pPr lvl="0">
              <a:defRPr/>
            </a:pPr>
            <a:r>
              <a:rPr lang="en-US" altLang="zh-CN" sz="2000" b="1" cap="all" dirty="0">
                <a:solidFill>
                  <a:srgbClr val="000000"/>
                </a:solidFill>
                <a:cs typeface="+mn-ea"/>
                <a:sym typeface="+mn-lt"/>
              </a:rPr>
              <a:t>2.</a:t>
            </a:r>
            <a:r>
              <a:rPr lang="zh-CN" altLang="en-US" sz="2000" b="1" cap="all" dirty="0">
                <a:solidFill>
                  <a:srgbClr val="000000"/>
                </a:solidFill>
                <a:cs typeface="+mn-ea"/>
                <a:sym typeface="+mn-lt"/>
              </a:rPr>
              <a:t>分析论据材料，准确理解论点</a:t>
            </a:r>
            <a:endParaRPr lang="zh-CN" altLang="en-US" sz="2000" b="1" cap="all" dirty="0">
              <a:solidFill>
                <a:srgbClr val="000000"/>
              </a:solidFill>
              <a:cs typeface="+mn-ea"/>
              <a:sym typeface="+mn-lt"/>
            </a:endParaRPr>
          </a:p>
        </p:txBody>
      </p:sp>
      <p:sp>
        <p:nvSpPr>
          <p:cNvPr id="13" name="î$ḻïḑê"/>
          <p:cNvSpPr txBox="1"/>
          <p:nvPr/>
        </p:nvSpPr>
        <p:spPr>
          <a:xfrm>
            <a:off x="7695565" y="2282190"/>
            <a:ext cx="3837940" cy="624840"/>
          </a:xfrm>
          <a:prstGeom prst="rect">
            <a:avLst/>
          </a:prstGeom>
          <a:noFill/>
          <a:ln>
            <a:noFill/>
          </a:ln>
        </p:spPr>
        <p:txBody>
          <a:bodyPr lIns="91440" tIns="45720" rIns="91440" bIns="45720" anchor="t" anchorCtr="0">
            <a:noAutofit/>
          </a:bodyPr>
          <a:lstStyle/>
          <a:p>
            <a:pPr lvl="0" algn="l">
              <a:lnSpc>
                <a:spcPct val="130000"/>
              </a:lnSpc>
            </a:pPr>
            <a:r>
              <a:rPr lang="en-US" altLang="zh-CN" b="1" dirty="0">
                <a:solidFill>
                  <a:srgbClr val="000000"/>
                </a:solidFill>
                <a:cs typeface="+mn-ea"/>
                <a:sym typeface="+mn-lt"/>
              </a:rPr>
              <a:t>    </a:t>
            </a:r>
            <a:r>
              <a:rPr lang="zh-CN" altLang="en-US" b="1" dirty="0">
                <a:solidFill>
                  <a:srgbClr val="000000"/>
                </a:solidFill>
                <a:cs typeface="+mn-ea"/>
                <a:sym typeface="+mn-lt"/>
              </a:rPr>
              <a:t>论据是作者阐述观点的根据。</a:t>
            </a:r>
            <a:endParaRPr lang="zh-CN" altLang="en-US" b="1" dirty="0">
              <a:solidFill>
                <a:srgbClr val="000000"/>
              </a:solidFill>
              <a:cs typeface="+mn-ea"/>
              <a:sym typeface="+mn-lt"/>
            </a:endParaRPr>
          </a:p>
          <a:p>
            <a:pPr lvl="0" algn="l">
              <a:lnSpc>
                <a:spcPct val="130000"/>
              </a:lnSpc>
            </a:pPr>
            <a:r>
              <a:rPr lang="zh-CN" altLang="en-US" b="1" dirty="0">
                <a:solidFill>
                  <a:srgbClr val="000000"/>
                </a:solidFill>
                <a:cs typeface="+mn-ea"/>
                <a:sym typeface="+mn-lt"/>
              </a:rPr>
              <a:t> </a:t>
            </a:r>
            <a:r>
              <a:rPr lang="en-US" altLang="zh-CN" b="1" dirty="0">
                <a:solidFill>
                  <a:srgbClr val="000000"/>
                </a:solidFill>
                <a:cs typeface="+mn-ea"/>
                <a:sym typeface="+mn-lt"/>
              </a:rPr>
              <a:t>   </a:t>
            </a:r>
            <a:r>
              <a:rPr lang="zh-CN" altLang="en-US" b="1" dirty="0">
                <a:solidFill>
                  <a:srgbClr val="000000"/>
                </a:solidFill>
                <a:cs typeface="+mn-ea"/>
                <a:sym typeface="+mn-lt"/>
              </a:rPr>
              <a:t>议论文中用于证明中心论点的论据一般有：</a:t>
            </a:r>
            <a:endParaRPr lang="zh-CN" altLang="en-US" b="1" dirty="0">
              <a:solidFill>
                <a:srgbClr val="000000"/>
              </a:solidFill>
              <a:cs typeface="+mn-ea"/>
              <a:sym typeface="+mn-lt"/>
            </a:endParaRPr>
          </a:p>
          <a:p>
            <a:pPr lvl="0" algn="l">
              <a:lnSpc>
                <a:spcPct val="130000"/>
              </a:lnSpc>
            </a:pPr>
            <a:r>
              <a:rPr lang="zh-CN" altLang="en-US" b="1" dirty="0">
                <a:solidFill>
                  <a:srgbClr val="000000"/>
                </a:solidFill>
                <a:cs typeface="+mn-ea"/>
                <a:sym typeface="+mn-lt"/>
              </a:rPr>
              <a:t> </a:t>
            </a:r>
            <a:r>
              <a:rPr lang="en-US" altLang="zh-CN" b="1" dirty="0">
                <a:solidFill>
                  <a:srgbClr val="000000"/>
                </a:solidFill>
                <a:cs typeface="+mn-ea"/>
                <a:sym typeface="+mn-lt"/>
              </a:rPr>
              <a:t>   1.</a:t>
            </a:r>
            <a:r>
              <a:rPr lang="zh-CN" altLang="en-US" b="1" dirty="0">
                <a:solidFill>
                  <a:srgbClr val="000000"/>
                </a:solidFill>
                <a:cs typeface="+mn-ea"/>
                <a:sym typeface="+mn-lt"/>
              </a:rPr>
              <a:t>能反映事物本质的典型事例；</a:t>
            </a:r>
            <a:r>
              <a:rPr lang="en-US" altLang="zh-CN" b="1" dirty="0">
                <a:solidFill>
                  <a:srgbClr val="000000"/>
                </a:solidFill>
                <a:cs typeface="+mn-ea"/>
                <a:sym typeface="+mn-lt"/>
              </a:rPr>
              <a:t>   </a:t>
            </a:r>
            <a:endParaRPr lang="en-US" altLang="zh-CN" b="1" dirty="0">
              <a:solidFill>
                <a:srgbClr val="000000"/>
              </a:solidFill>
              <a:cs typeface="+mn-ea"/>
              <a:sym typeface="+mn-lt"/>
            </a:endParaRPr>
          </a:p>
          <a:p>
            <a:pPr lvl="0" algn="l">
              <a:lnSpc>
                <a:spcPct val="130000"/>
              </a:lnSpc>
            </a:pPr>
            <a:r>
              <a:rPr lang="en-US" altLang="zh-CN" b="1" dirty="0">
                <a:solidFill>
                  <a:srgbClr val="000000"/>
                </a:solidFill>
                <a:cs typeface="+mn-ea"/>
                <a:sym typeface="+mn-lt"/>
              </a:rPr>
              <a:t>    2.</a:t>
            </a:r>
            <a:r>
              <a:rPr lang="zh-CN" altLang="en-US" b="1" dirty="0">
                <a:solidFill>
                  <a:srgbClr val="000000"/>
                </a:solidFill>
                <a:cs typeface="+mn-ea"/>
                <a:sym typeface="+mn-lt"/>
              </a:rPr>
              <a:t>能正确反映客观现实的真理。</a:t>
            </a:r>
            <a:r>
              <a:rPr lang="en-US" altLang="zh-CN" b="1" dirty="0">
                <a:solidFill>
                  <a:srgbClr val="000000"/>
                </a:solidFill>
                <a:cs typeface="+mn-ea"/>
                <a:sym typeface="+mn-lt"/>
              </a:rPr>
              <a:t>  </a:t>
            </a:r>
            <a:endParaRPr lang="en-US" altLang="zh-CN" b="1" dirty="0">
              <a:solidFill>
                <a:srgbClr val="000000"/>
              </a:solidFill>
              <a:cs typeface="+mn-ea"/>
              <a:sym typeface="+mn-lt"/>
            </a:endParaRPr>
          </a:p>
          <a:p>
            <a:pPr lvl="0" algn="l">
              <a:lnSpc>
                <a:spcPct val="130000"/>
              </a:lnSpc>
            </a:pPr>
            <a:r>
              <a:rPr lang="en-US" altLang="zh-CN" b="1" dirty="0">
                <a:solidFill>
                  <a:srgbClr val="000000"/>
                </a:solidFill>
                <a:cs typeface="+mn-ea"/>
                <a:sym typeface="+mn-lt"/>
              </a:rPr>
              <a:t>    </a:t>
            </a:r>
            <a:r>
              <a:rPr lang="zh-CN" altLang="en-US" b="1" dirty="0">
                <a:solidFill>
                  <a:srgbClr val="000000"/>
                </a:solidFill>
                <a:cs typeface="+mn-ea"/>
                <a:sym typeface="+mn-lt"/>
              </a:rPr>
              <a:t>精细分析这些论据材料，无疑对我们透彻理解中心论点大有帮助。</a:t>
            </a:r>
            <a:endParaRPr lang="zh-CN" altLang="en-US" b="1" dirty="0">
              <a:solidFill>
                <a:srgbClr val="000000"/>
              </a:solidFill>
              <a:cs typeface="+mn-ea"/>
              <a:sym typeface="+mn-lt"/>
            </a:endParaRPr>
          </a:p>
        </p:txBody>
      </p:sp>
      <p:sp>
        <p:nvSpPr>
          <p:cNvPr id="16" name="iṧlïďe"/>
          <p:cNvSpPr txBox="1"/>
          <p:nvPr/>
        </p:nvSpPr>
        <p:spPr>
          <a:xfrm>
            <a:off x="669609" y="2277579"/>
            <a:ext cx="2058240" cy="392512"/>
          </a:xfrm>
          <a:prstGeom prst="rect">
            <a:avLst/>
          </a:prstGeom>
          <a:noFill/>
          <a:ln>
            <a:noFill/>
          </a:ln>
        </p:spPr>
        <p:txBody>
          <a:bodyPr wrap="none" lIns="91440" tIns="45720" rIns="91440" bIns="45720" anchor="ctr" anchorCtr="0">
            <a:normAutofit fontScale="97500" lnSpcReduction="10000"/>
          </a:bodyPr>
          <a:lstStyle/>
          <a:p>
            <a:pPr lvl="0">
              <a:defRPr/>
            </a:pPr>
            <a:r>
              <a:rPr lang="en-US" altLang="zh-CN" sz="2000" b="1" cap="all" dirty="0">
                <a:solidFill>
                  <a:srgbClr val="000000"/>
                </a:solidFill>
                <a:cs typeface="+mn-ea"/>
                <a:sym typeface="+mn-lt"/>
              </a:rPr>
              <a:t>1.</a:t>
            </a:r>
            <a:r>
              <a:rPr lang="zh-CN" altLang="en-US" sz="2000" b="1" cap="all" dirty="0">
                <a:solidFill>
                  <a:srgbClr val="000000"/>
                </a:solidFill>
                <a:cs typeface="+mn-ea"/>
                <a:sym typeface="+mn-lt"/>
              </a:rPr>
              <a:t>明确文章论题，找到中心论点</a:t>
            </a:r>
            <a:endParaRPr lang="zh-CN" altLang="en-US" sz="2000" b="1" cap="all" dirty="0">
              <a:solidFill>
                <a:srgbClr val="000000"/>
              </a:solidFill>
              <a:cs typeface="+mn-ea"/>
              <a:sym typeface="+mn-lt"/>
            </a:endParaRPr>
          </a:p>
        </p:txBody>
      </p:sp>
      <p:sp>
        <p:nvSpPr>
          <p:cNvPr id="17" name="iśľide"/>
          <p:cNvSpPr txBox="1"/>
          <p:nvPr/>
        </p:nvSpPr>
        <p:spPr>
          <a:xfrm>
            <a:off x="671830" y="2981325"/>
            <a:ext cx="4002405" cy="2529840"/>
          </a:xfrm>
          <a:prstGeom prst="rect">
            <a:avLst/>
          </a:prstGeom>
          <a:noFill/>
          <a:ln>
            <a:noFill/>
          </a:ln>
        </p:spPr>
        <p:txBody>
          <a:bodyPr lIns="91440" tIns="45720" rIns="91440" bIns="45720" anchor="t" anchorCtr="0">
            <a:noAutofit/>
          </a:bodyPr>
          <a:lstStyle/>
          <a:p>
            <a:pPr lvl="0">
              <a:lnSpc>
                <a:spcPct val="130000"/>
              </a:lnSpc>
            </a:pPr>
            <a:r>
              <a:rPr lang="en-US" altLang="zh-CN" b="1" dirty="0">
                <a:solidFill>
                  <a:srgbClr val="000000"/>
                </a:solidFill>
                <a:cs typeface="+mn-ea"/>
                <a:sym typeface="+mn-lt"/>
              </a:rPr>
              <a:t>    </a:t>
            </a:r>
            <a:r>
              <a:rPr lang="zh-CN" altLang="en-US" b="1" dirty="0">
                <a:solidFill>
                  <a:srgbClr val="000000"/>
                </a:solidFill>
                <a:cs typeface="+mn-ea"/>
                <a:sym typeface="+mn-lt"/>
              </a:rPr>
              <a:t>首先要明确议论文所论对象，即文章论述的中心问题。</a:t>
            </a:r>
            <a:endParaRPr lang="zh-CN" altLang="en-US" b="1" dirty="0">
              <a:solidFill>
                <a:srgbClr val="000000"/>
              </a:solidFill>
              <a:cs typeface="+mn-ea"/>
              <a:sym typeface="+mn-lt"/>
            </a:endParaRPr>
          </a:p>
          <a:p>
            <a:pPr lvl="0">
              <a:lnSpc>
                <a:spcPct val="130000"/>
              </a:lnSpc>
            </a:pPr>
            <a:r>
              <a:rPr lang="zh-CN" altLang="en-US" b="1" dirty="0">
                <a:solidFill>
                  <a:srgbClr val="000000"/>
                </a:solidFill>
                <a:cs typeface="+mn-ea"/>
                <a:sym typeface="+mn-lt"/>
              </a:rPr>
              <a:t> </a:t>
            </a:r>
            <a:r>
              <a:rPr lang="en-US" altLang="zh-CN" b="1" dirty="0">
                <a:solidFill>
                  <a:srgbClr val="000000"/>
                </a:solidFill>
                <a:cs typeface="+mn-ea"/>
                <a:sym typeface="+mn-lt"/>
              </a:rPr>
              <a:t>   </a:t>
            </a:r>
            <a:r>
              <a:rPr lang="zh-CN" altLang="en-US" b="1" dirty="0">
                <a:solidFill>
                  <a:srgbClr val="000000"/>
                </a:solidFill>
                <a:cs typeface="+mn-ea"/>
                <a:sym typeface="+mn-lt"/>
              </a:rPr>
              <a:t>明确论题之后，就要通过精读关键词句、段落的方式准确找到中心论点。</a:t>
            </a:r>
            <a:endParaRPr lang="zh-CN" altLang="en-US" b="1" dirty="0">
              <a:solidFill>
                <a:srgbClr val="000000"/>
              </a:solidFill>
              <a:cs typeface="+mn-ea"/>
              <a:sym typeface="+mn-lt"/>
            </a:endParaRPr>
          </a:p>
        </p:txBody>
      </p:sp>
      <p:sp>
        <p:nvSpPr>
          <p:cNvPr id="8" name="矩形 7"/>
          <p:cNvSpPr/>
          <p:nvPr>
            <p:custDataLst>
              <p:tags r:id="rId8"/>
            </p:custDataLst>
          </p:nvPr>
        </p:nvSpPr>
        <p:spPr>
          <a:xfrm>
            <a:off x="6268085" y="4028440"/>
            <a:ext cx="973455" cy="82994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内容或图片</a:t>
            </a:r>
            <a:endParaRPr lang="zh-CN" altLang="en-US" sz="2000" b="1" dirty="0">
              <a:solidFill>
                <a:schemeClr val="lt1"/>
              </a:solidFill>
              <a:cs typeface="+mn-ea"/>
              <a:sym typeface="+mn-lt"/>
            </a:endParaRPr>
          </a:p>
        </p:txBody>
      </p:sp>
      <p:sp>
        <p:nvSpPr>
          <p:cNvPr id="19" name="01"/>
          <p:cNvSpPr>
            <a:spLocks noChangeAspect="1"/>
          </p:cNvSpPr>
          <p:nvPr>
            <p:custDataLst>
              <p:tags r:id="rId9"/>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575" y="383223"/>
            <a:ext cx="425259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三、议论文的阅读技巧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Left)">
                                      <p:cBhvr>
                                        <p:cTn id="13" dur="500"/>
                                        <p:tgtEl>
                                          <p:spTgt spid="12"/>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trips(downLeft)">
                                      <p:cBhvr>
                                        <p:cTn id="16" dur="500"/>
                                        <p:tgtEl>
                                          <p:spTgt spid="13"/>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trips(downLeft)">
                                      <p:cBhvr>
                                        <p:cTn id="19" dur="500"/>
                                        <p:tgtEl>
                                          <p:spTgt spid="16"/>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Left)">
                                      <p:cBhvr>
                                        <p:cTn id="22" dur="500"/>
                                        <p:tgtEl>
                                          <p:spTgt spid="1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500"/>
                                        <p:tgtEl>
                                          <p:spTgt spid="1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P spid="8" grpId="0"/>
      <p:bldP spid="19" grpId="0" bldLvl="0" animBg="1"/>
      <p:bldP spid="3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1044575" y="2359025"/>
            <a:ext cx="10291445" cy="3114638"/>
            <a:chOff x="1064741" y="1843155"/>
            <a:chExt cx="9610132" cy="3010024"/>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altLang="id-ID" b="1" dirty="0">
                  <a:solidFill>
                    <a:schemeClr val="lt1"/>
                  </a:solidFill>
                  <a:cs typeface="+mn-ea"/>
                  <a:sym typeface="+mn-lt"/>
                </a:rPr>
                <a:t>3</a:t>
              </a:r>
              <a:endParaRPr lang="en-US" altLang="id-ID" b="1" dirty="0">
                <a:solidFill>
                  <a:schemeClr val="lt1"/>
                </a:solidFill>
                <a:cs typeface="+mn-ea"/>
                <a:sym typeface="+mn-lt"/>
              </a:endParaRPr>
            </a:p>
          </p:txBody>
        </p:sp>
        <p:grpSp>
          <p:nvGrpSpPr>
            <p:cNvPr id="9" name="组合 23"/>
            <p:cNvGrpSpPr/>
            <p:nvPr/>
          </p:nvGrpSpPr>
          <p:grpSpPr>
            <a:xfrm>
              <a:off x="1604910" y="1843155"/>
              <a:ext cx="9069963" cy="3010024"/>
              <a:chOff x="2485582" y="1095107"/>
              <a:chExt cx="9069963" cy="3010024"/>
            </a:xfrm>
          </p:grpSpPr>
          <p:sp>
            <p:nvSpPr>
              <p:cNvPr id="10" name="TextBox 24"/>
              <p:cNvSpPr txBox="1"/>
              <p:nvPr>
                <p:custDataLst>
                  <p:tags r:id="rId4"/>
                </p:custDataLst>
              </p:nvPr>
            </p:nvSpPr>
            <p:spPr>
              <a:xfrm>
                <a:off x="2485582" y="1845592"/>
                <a:ext cx="9069963" cy="2259539"/>
              </a:xfrm>
              <a:prstGeom prst="rect">
                <a:avLst/>
              </a:prstGeom>
              <a:noFill/>
            </p:spPr>
            <p:txBody>
              <a:bodyPr wrap="square" rtlCol="0">
                <a:spAutoFit/>
              </a:bodyPr>
              <a:lstStyle/>
              <a:p>
                <a:pPr>
                  <a:lnSpc>
                    <a:spcPct val="150000"/>
                  </a:lnSpc>
                </a:pPr>
                <a:r>
                  <a:rPr lang="en-US" altLang="zh-CN" sz="2000" b="1" dirty="0">
                    <a:solidFill>
                      <a:srgbClr val="000000"/>
                    </a:solidFill>
                    <a:cs typeface="+mn-ea"/>
                    <a:sym typeface="+mn-lt"/>
                  </a:rPr>
                  <a:t>    </a:t>
                </a:r>
                <a:r>
                  <a:rPr lang="zh-CN" altLang="en-US" sz="2000" b="1" dirty="0">
                    <a:solidFill>
                      <a:srgbClr val="000000"/>
                    </a:solidFill>
                    <a:cs typeface="+mn-ea"/>
                    <a:sym typeface="+mn-lt"/>
                  </a:rPr>
                  <a:t>阅读议论文时要注意以下几点：</a:t>
                </a:r>
                <a:endParaRPr lang="zh-CN" altLang="en-US" sz="2000" b="1" dirty="0">
                  <a:solidFill>
                    <a:srgbClr val="000000"/>
                  </a:solidFill>
                  <a:cs typeface="+mn-ea"/>
                  <a:sym typeface="+mn-lt"/>
                </a:endParaRPr>
              </a:p>
              <a:p>
                <a:pPr>
                  <a:lnSpc>
                    <a:spcPct val="150000"/>
                  </a:lnSpc>
                </a:pPr>
                <a:r>
                  <a:rPr lang="en-US" altLang="zh-CN" sz="2000" b="1" dirty="0">
                    <a:solidFill>
                      <a:srgbClr val="000000"/>
                    </a:solidFill>
                    <a:cs typeface="+mn-ea"/>
                    <a:sym typeface="+mn-lt"/>
                  </a:rPr>
                  <a:t>    1.</a:t>
                </a:r>
                <a:r>
                  <a:rPr lang="zh-CN" altLang="en-US" sz="2000" b="1" dirty="0">
                    <a:solidFill>
                      <a:srgbClr val="000000"/>
                    </a:solidFill>
                    <a:cs typeface="+mn-ea"/>
                    <a:sym typeface="+mn-lt"/>
                  </a:rPr>
                  <a:t>论点是怎样被证明的（用了哪些理论和事实，是否有正反两面的分析说理）。</a:t>
                </a:r>
                <a:endParaRPr lang="zh-CN" altLang="en-US" sz="2000" b="1" dirty="0">
                  <a:solidFill>
                    <a:srgbClr val="000000"/>
                  </a:solidFill>
                  <a:cs typeface="+mn-ea"/>
                  <a:sym typeface="+mn-lt"/>
                </a:endParaRPr>
              </a:p>
              <a:p>
                <a:pPr>
                  <a:lnSpc>
                    <a:spcPct val="150000"/>
                  </a:lnSpc>
                </a:pPr>
                <a:r>
                  <a:rPr lang="en-US" altLang="zh-CN" sz="2000" b="1" dirty="0">
                    <a:solidFill>
                      <a:srgbClr val="000000"/>
                    </a:solidFill>
                    <a:cs typeface="+mn-ea"/>
                    <a:sym typeface="+mn-lt"/>
                  </a:rPr>
                  <a:t>    2.</a:t>
                </a:r>
                <a:r>
                  <a:rPr lang="zh-CN" altLang="en-US" sz="2000" b="1" dirty="0">
                    <a:solidFill>
                      <a:srgbClr val="000000"/>
                    </a:solidFill>
                    <a:cs typeface="+mn-ea"/>
                    <a:sym typeface="+mn-lt"/>
                  </a:rPr>
                  <a:t>联系全文的结构，看看文章是否有总结，论证是否完整。</a:t>
                </a:r>
                <a:endParaRPr lang="zh-CN" altLang="en-US" sz="2000" b="1" dirty="0">
                  <a:solidFill>
                    <a:srgbClr val="000000"/>
                  </a:solidFill>
                  <a:cs typeface="+mn-ea"/>
                  <a:sym typeface="+mn-lt"/>
                </a:endParaRPr>
              </a:p>
              <a:p>
                <a:pPr>
                  <a:lnSpc>
                    <a:spcPct val="150000"/>
                  </a:lnSpc>
                </a:pPr>
                <a:r>
                  <a:rPr lang="en-US" altLang="zh-CN" sz="2000" b="1" dirty="0">
                    <a:solidFill>
                      <a:srgbClr val="000000"/>
                    </a:solidFill>
                    <a:cs typeface="+mn-ea"/>
                    <a:sym typeface="+mn-lt"/>
                  </a:rPr>
                  <a:t>    3.</a:t>
                </a:r>
                <a:r>
                  <a:rPr lang="zh-CN" altLang="en-US" sz="2000" b="1" dirty="0">
                    <a:solidFill>
                      <a:srgbClr val="000000"/>
                    </a:solidFill>
                    <a:cs typeface="+mn-ea"/>
                    <a:sym typeface="+mn-lt"/>
                  </a:rPr>
                  <a:t>分析用于证明观点的论证方法。注意分析这些严谨的逻辑论证过程、论证方法。</a:t>
                </a:r>
                <a:endParaRPr lang="en-US" altLang="zh-CN" sz="2000" b="1" dirty="0">
                  <a:solidFill>
                    <a:srgbClr val="000000"/>
                  </a:solidFill>
                  <a:cs typeface="+mn-ea"/>
                  <a:sym typeface="+mn-lt"/>
                </a:endParaRPr>
              </a:p>
              <a:p>
                <a:pPr lvl="0">
                  <a:lnSpc>
                    <a:spcPct val="130000"/>
                  </a:lnSpc>
                </a:pPr>
                <a:endParaRPr lang="en-US" altLang="zh-CN" sz="2000" b="1" dirty="0">
                  <a:solidFill>
                    <a:srgbClr val="000000"/>
                  </a:solidFill>
                  <a:cs typeface="+mn-ea"/>
                  <a:sym typeface="+mn-lt"/>
                </a:endParaRPr>
              </a:p>
            </p:txBody>
          </p:sp>
          <p:sp>
            <p:nvSpPr>
              <p:cNvPr id="11" name="TextBox 25"/>
              <p:cNvSpPr txBox="1"/>
              <p:nvPr>
                <p:custDataLst>
                  <p:tags r:id="rId5"/>
                </p:custDataLst>
              </p:nvPr>
            </p:nvSpPr>
            <p:spPr>
              <a:xfrm>
                <a:off x="2697269" y="1095107"/>
                <a:ext cx="5325983" cy="590966"/>
              </a:xfrm>
              <a:prstGeom prst="rect">
                <a:avLst/>
              </a:prstGeom>
              <a:noFill/>
            </p:spPr>
            <p:txBody>
              <a:bodyPr wrap="square" lIns="243684" tIns="121843" rIns="243684" bIns="121843" rtlCol="0">
                <a:spAutoFit/>
                <a:scene3d>
                  <a:camera prst="orthographicFront"/>
                  <a:lightRig rig="threePt" dir="t"/>
                </a:scene3d>
              </a:bodyPr>
              <a:lstStyle/>
              <a:p>
                <a:pPr>
                  <a:spcBef>
                    <a:spcPct val="0"/>
                  </a:spcBef>
                  <a:buFont typeface="Arial" panose="020B0604020202020204" pitchFamily="34" charset="0"/>
                  <a:defRPr/>
                </a:pP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分析论证过程，把握论述逻辑</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sp>
        <p:nvSpPr>
          <p:cNvPr id="3" name="01"/>
          <p:cNvSpPr>
            <a:spLocks noChangeAspect="1"/>
          </p:cNvSpPr>
          <p:nvPr>
            <p:custDataLst>
              <p:tags r:id="rId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575" y="383223"/>
            <a:ext cx="42919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三、议论文的阅读技巧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记叙文阅读</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第一节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32"/>
          <p:cNvGrpSpPr/>
          <p:nvPr>
            <p:custDataLst>
              <p:tags r:id="rId1"/>
            </p:custDataLst>
          </p:nvPr>
        </p:nvGrpSpPr>
        <p:grpSpPr>
          <a:xfrm>
            <a:off x="1317625" y="2221230"/>
            <a:ext cx="10537825" cy="3236595"/>
            <a:chOff x="1064741" y="1736376"/>
            <a:chExt cx="10167834" cy="3127930"/>
          </a:xfrm>
        </p:grpSpPr>
        <p:sp>
          <p:nvSpPr>
            <p:cNvPr id="19" name="Oval 68"/>
            <p:cNvSpPr>
              <a:spLocks noChangeArrowheads="1"/>
            </p:cNvSpPr>
            <p:nvPr>
              <p:custDataLst>
                <p:tags r:id="rId2"/>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3"/>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4</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9415826" cy="3127930"/>
              <a:chOff x="2697421" y="988328"/>
              <a:chExt cx="9415826" cy="3127930"/>
            </a:xfrm>
          </p:grpSpPr>
          <p:sp>
            <p:nvSpPr>
              <p:cNvPr id="22" name="TextBox 36"/>
              <p:cNvSpPr txBox="1"/>
              <p:nvPr>
                <p:custDataLst>
                  <p:tags r:id="rId4"/>
                </p:custDataLst>
              </p:nvPr>
            </p:nvSpPr>
            <p:spPr>
              <a:xfrm>
                <a:off x="2697421" y="1797159"/>
                <a:ext cx="9415826" cy="2319099"/>
              </a:xfrm>
              <a:prstGeom prst="rect">
                <a:avLst/>
              </a:prstGeom>
              <a:noFill/>
            </p:spPr>
            <p:txBody>
              <a:bodyPr wrap="square" rtlCol="0">
                <a:spAutoFit/>
              </a:bodyPr>
              <a:lstStyle/>
              <a:p>
                <a:pPr lvl="0">
                  <a:lnSpc>
                    <a:spcPct val="150000"/>
                  </a:lnSpc>
                </a:pPr>
                <a:r>
                  <a:rPr lang="en-US" altLang="zh-CN" sz="2000" b="1" dirty="0">
                    <a:solidFill>
                      <a:srgbClr val="000000"/>
                    </a:solidFill>
                    <a:cs typeface="+mn-ea"/>
                    <a:sym typeface="+mn-lt"/>
                  </a:rPr>
                  <a:t>    </a:t>
                </a:r>
                <a:r>
                  <a:rPr lang="zh-CN" altLang="en-US" sz="2000" b="1" dirty="0">
                    <a:solidFill>
                      <a:srgbClr val="000000"/>
                    </a:solidFill>
                    <a:cs typeface="+mn-ea"/>
                    <a:sym typeface="+mn-lt"/>
                  </a:rPr>
                  <a:t>阅读时要注意分析其论证结构，以便于把握论点。</a:t>
                </a:r>
                <a:endParaRPr lang="zh-CN" altLang="en-US" sz="2000" b="1" dirty="0">
                  <a:solidFill>
                    <a:srgbClr val="000000"/>
                  </a:solidFill>
                  <a:cs typeface="+mn-ea"/>
                  <a:sym typeface="+mn-lt"/>
                </a:endParaRPr>
              </a:p>
              <a:p>
                <a:pPr lvl="0">
                  <a:lnSpc>
                    <a:spcPct val="150000"/>
                  </a:lnSpc>
                </a:pPr>
                <a:r>
                  <a:rPr lang="zh-CN" altLang="en-US" sz="2000" b="1" dirty="0">
                    <a:solidFill>
                      <a:srgbClr val="000000"/>
                    </a:solidFill>
                    <a:cs typeface="+mn-ea"/>
                    <a:sym typeface="+mn-lt"/>
                  </a:rPr>
                  <a:t> </a:t>
                </a:r>
                <a:r>
                  <a:rPr lang="en-US" altLang="zh-CN" sz="2000" b="1" dirty="0">
                    <a:solidFill>
                      <a:srgbClr val="000000"/>
                    </a:solidFill>
                    <a:cs typeface="+mn-ea"/>
                    <a:sym typeface="+mn-lt"/>
                  </a:rPr>
                  <a:t>   </a:t>
                </a:r>
                <a:r>
                  <a:rPr lang="zh-CN" altLang="en-US" sz="2000" b="1" dirty="0">
                    <a:solidFill>
                      <a:srgbClr val="000000"/>
                    </a:solidFill>
                    <a:cs typeface="+mn-ea"/>
                    <a:sym typeface="+mn-lt"/>
                  </a:rPr>
                  <a:t>议论文的基本结构形式：引论（提出问题）—本论（分析问题）—结论（解决问题），即“三段论结构方式”。</a:t>
                </a:r>
                <a:endParaRPr lang="zh-CN" altLang="en-US" sz="2000" b="1" dirty="0">
                  <a:solidFill>
                    <a:srgbClr val="000000"/>
                  </a:solidFill>
                  <a:cs typeface="+mn-ea"/>
                  <a:sym typeface="+mn-lt"/>
                </a:endParaRPr>
              </a:p>
              <a:p>
                <a:pPr lvl="0">
                  <a:lnSpc>
                    <a:spcPct val="150000"/>
                  </a:lnSpc>
                </a:pPr>
                <a:r>
                  <a:rPr lang="en-US" altLang="zh-CN" sz="2000" b="1" dirty="0">
                    <a:solidFill>
                      <a:srgbClr val="000000"/>
                    </a:solidFill>
                    <a:cs typeface="+mn-ea"/>
                    <a:sym typeface="+mn-lt"/>
                  </a:rPr>
                  <a:t>    </a:t>
                </a:r>
                <a:r>
                  <a:rPr lang="zh-CN" altLang="en-US" sz="2000" b="1" dirty="0">
                    <a:solidFill>
                      <a:srgbClr val="000000"/>
                    </a:solidFill>
                    <a:cs typeface="+mn-ea"/>
                    <a:sym typeface="+mn-lt"/>
                  </a:rPr>
                  <a:t>其他并列式、总分式、递进式等结构形式，都是以“引论论本论论结论”三段为基础演化而来的。</a:t>
                </a:r>
                <a:endParaRPr lang="zh-CN" altLang="en-US" sz="2000" b="1" dirty="0">
                  <a:solidFill>
                    <a:srgbClr val="000000"/>
                  </a:solidFill>
                  <a:cs typeface="+mn-ea"/>
                  <a:sym typeface="+mn-lt"/>
                </a:endParaRPr>
              </a:p>
            </p:txBody>
          </p:sp>
          <p:sp>
            <p:nvSpPr>
              <p:cNvPr id="23" name="TextBox 37"/>
              <p:cNvSpPr txBox="1"/>
              <p:nvPr>
                <p:custDataLst>
                  <p:tags r:id="rId5"/>
                </p:custDataLst>
              </p:nvPr>
            </p:nvSpPr>
            <p:spPr>
              <a:xfrm>
                <a:off x="2697421" y="988328"/>
                <a:ext cx="4919622" cy="590974"/>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分析层次结构，通达文章中心</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sp>
        <p:nvSpPr>
          <p:cNvPr id="3" name="01"/>
          <p:cNvSpPr>
            <a:spLocks noChangeAspect="1"/>
          </p:cNvSpPr>
          <p:nvPr>
            <p:custDataLst>
              <p:tags r:id="rId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575" y="383223"/>
            <a:ext cx="42919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三、议论文的阅读技巧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ïṣļíḑe"/>
          <p:cNvSpPr txBox="1"/>
          <p:nvPr/>
        </p:nvSpPr>
        <p:spPr>
          <a:xfrm>
            <a:off x="673100" y="1855470"/>
            <a:ext cx="4635500" cy="390525"/>
          </a:xfrm>
          <a:prstGeom prst="rect">
            <a:avLst/>
          </a:prstGeom>
          <a:noFill/>
          <a:ln>
            <a:noFill/>
          </a:ln>
        </p:spPr>
        <p:txBody>
          <a:bodyPr wrap="square" lIns="90000" tIns="46800" rIns="90000" bIns="46800" anchor="b" anchorCtr="0">
            <a:scene3d>
              <a:camera prst="orthographicFront"/>
              <a:lightRig rig="threePt" dir="t"/>
            </a:scene3d>
          </a:bodyPr>
          <a:lstStyle/>
          <a:p>
            <a:pPr lvl="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5.</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体会语言特色，感受论证力量</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12" name="işḻidê"/>
          <p:cNvSpPr txBox="1"/>
          <p:nvPr/>
        </p:nvSpPr>
        <p:spPr>
          <a:xfrm>
            <a:off x="673100" y="2461260"/>
            <a:ext cx="9825990" cy="3239770"/>
          </a:xfrm>
          <a:prstGeom prst="rect">
            <a:avLst/>
          </a:prstGeom>
          <a:noFill/>
          <a:ln>
            <a:noFill/>
          </a:ln>
        </p:spPr>
        <p:txBody>
          <a:bodyPr wrap="square" lIns="90000" tIns="46800" rIns="90000" bIns="46800" anchor="t" anchorCtr="0">
            <a:normAutofit/>
          </a:bodyPr>
          <a:lstStyle/>
          <a:p>
            <a:pPr>
              <a:lnSpc>
                <a:spcPct val="180000"/>
              </a:lnSpc>
            </a:pPr>
            <a:r>
              <a:rPr lang="en-US" altLang="zh-CN" b="1" dirty="0">
                <a:solidFill>
                  <a:srgbClr val="000000"/>
                </a:solidFill>
                <a:cs typeface="+mn-ea"/>
                <a:sym typeface="+mn-lt"/>
              </a:rPr>
              <a:t>    </a:t>
            </a:r>
            <a:r>
              <a:rPr lang="zh-CN" altLang="en-US" b="1" dirty="0">
                <a:solidFill>
                  <a:srgbClr val="000000"/>
                </a:solidFill>
                <a:cs typeface="+mn-ea"/>
                <a:sym typeface="+mn-lt"/>
              </a:rPr>
              <a:t>我们在阅读议论文的时候，要注意感知其措辞用语的准确、精练、严谨，以及强烈的感情色彩所带来的特殊表达效果，这样才能较好地感知议论文的特点。</a:t>
            </a:r>
            <a:endParaRPr lang="zh-CN" altLang="en-US" b="1"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2640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三、议论文的阅读技巧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ïṩḷiḓé"/>
          <p:cNvSpPr/>
          <p:nvPr>
            <p:custDataLst>
              <p:tags r:id="rId1"/>
            </p:custDataLst>
          </p:nvPr>
        </p:nvSpPr>
        <p:spPr>
          <a:xfrm>
            <a:off x="2861310" y="1828800"/>
            <a:ext cx="1546225" cy="1546860"/>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2" name="íṧľíḓe"/>
          <p:cNvSpPr/>
          <p:nvPr>
            <p:custDataLst>
              <p:tags r:id="rId2"/>
            </p:custDataLst>
          </p:nvPr>
        </p:nvSpPr>
        <p:spPr>
          <a:xfrm>
            <a:off x="2552065" y="1773555"/>
            <a:ext cx="1546225" cy="1546860"/>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a:solidFill>
                <a:schemeClr val="lt1"/>
              </a:solidFill>
              <a:cs typeface="+mn-ea"/>
              <a:sym typeface="+mn-lt"/>
            </a:endParaRPr>
          </a:p>
        </p:txBody>
      </p:sp>
      <p:sp>
        <p:nvSpPr>
          <p:cNvPr id="23" name="ïŝľîḑè"/>
          <p:cNvSpPr/>
          <p:nvPr>
            <p:custDataLst>
              <p:tags r:id="rId3"/>
            </p:custDataLst>
          </p:nvPr>
        </p:nvSpPr>
        <p:spPr>
          <a:xfrm>
            <a:off x="8213090" y="1928495"/>
            <a:ext cx="1546225" cy="1546860"/>
          </a:xfrm>
          <a:prstGeom prst="ellipse">
            <a:avLst/>
          </a:prstGeom>
          <a:solidFill>
            <a:srgbClr val="002F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4" name="î$ḻídé"/>
          <p:cNvSpPr/>
          <p:nvPr>
            <p:custDataLst>
              <p:tags r:id="rId4"/>
            </p:custDataLst>
          </p:nvPr>
        </p:nvSpPr>
        <p:spPr>
          <a:xfrm>
            <a:off x="8032750" y="1773555"/>
            <a:ext cx="1546225" cy="1546860"/>
          </a:xfrm>
          <a:prstGeom prst="ellipse">
            <a:avLst/>
          </a:prstGeom>
          <a:solidFill>
            <a:schemeClr val="accent6">
              <a:lumMod val="60000"/>
              <a:lumOff val="40000"/>
            </a:schemeClr>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9" name="ï$ḻíḓe"/>
          <p:cNvSpPr txBox="1"/>
          <p:nvPr>
            <p:custDataLst>
              <p:tags r:id="rId5"/>
            </p:custDataLst>
          </p:nvPr>
        </p:nvSpPr>
        <p:spPr bwMode="auto">
          <a:xfrm>
            <a:off x="2501900" y="3730625"/>
            <a:ext cx="1905635" cy="4419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p>
            <a:pPr lvl="0" algn="ctr">
              <a:defRPr/>
            </a:pPr>
            <a:r>
              <a:rPr lang="zh-CN" altLang="en-US" sz="3200" b="1" cap="all" dirty="0">
                <a:solidFill>
                  <a:srgbClr val="000000"/>
                </a:solidFill>
                <a:cs typeface="+mn-ea"/>
                <a:sym typeface="+mn-lt"/>
              </a:rPr>
              <a:t>分享你的议论文写作经历</a:t>
            </a:r>
            <a:endParaRPr lang="zh-CN" altLang="en-US" sz="3200" b="1" cap="all" dirty="0">
              <a:solidFill>
                <a:srgbClr val="000000"/>
              </a:solidFill>
              <a:cs typeface="+mn-ea"/>
              <a:sym typeface="+mn-lt"/>
            </a:endParaRPr>
          </a:p>
        </p:txBody>
      </p:sp>
      <p:sp>
        <p:nvSpPr>
          <p:cNvPr id="17" name="îṥḷîḑe"/>
          <p:cNvSpPr txBox="1"/>
          <p:nvPr>
            <p:custDataLst>
              <p:tags r:id="rId6"/>
            </p:custDataLst>
          </p:nvPr>
        </p:nvSpPr>
        <p:spPr bwMode="auto">
          <a:xfrm>
            <a:off x="7966710" y="3730625"/>
            <a:ext cx="1905635" cy="4419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p>
            <a:pPr lvl="0" algn="ctr">
              <a:defRPr/>
            </a:pPr>
            <a:r>
              <a:rPr lang="zh-CN" altLang="en-US" sz="3200" b="1" cap="all" dirty="0">
                <a:solidFill>
                  <a:srgbClr val="000000"/>
                </a:solidFill>
                <a:cs typeface="+mn-ea"/>
                <a:sym typeface="+mn-lt"/>
              </a:rPr>
              <a:t>分享</a:t>
            </a:r>
            <a:r>
              <a:rPr lang="en-US" altLang="zh-CN" sz="3200" b="1" cap="all" dirty="0">
                <a:solidFill>
                  <a:srgbClr val="000000"/>
                </a:solidFill>
                <a:cs typeface="+mn-ea"/>
                <a:sym typeface="+mn-lt"/>
              </a:rPr>
              <a:t>“</a:t>
            </a:r>
            <a:r>
              <a:rPr lang="zh-CN" altLang="en-US" sz="3200" b="1" cap="all" dirty="0">
                <a:solidFill>
                  <a:srgbClr val="000000"/>
                </a:solidFill>
                <a:cs typeface="+mn-ea"/>
                <a:sym typeface="+mn-lt"/>
              </a:rPr>
              <a:t>工匠精神</a:t>
            </a:r>
            <a:r>
              <a:rPr lang="en-US" altLang="zh-CN" sz="3200" b="1" cap="all" dirty="0">
                <a:solidFill>
                  <a:srgbClr val="000000"/>
                </a:solidFill>
                <a:cs typeface="+mn-ea"/>
                <a:sym typeface="+mn-lt"/>
              </a:rPr>
              <a:t>”</a:t>
            </a:r>
            <a:r>
              <a:rPr lang="zh-CN" altLang="en-US" sz="3200" b="1" cap="all" dirty="0">
                <a:solidFill>
                  <a:srgbClr val="000000"/>
                </a:solidFill>
                <a:cs typeface="+mn-ea"/>
                <a:sym typeface="+mn-lt"/>
              </a:rPr>
              <a:t>的论据</a:t>
            </a:r>
            <a:endParaRPr lang="zh-CN" altLang="en-US" sz="3200" b="1" cap="all" dirty="0">
              <a:solidFill>
                <a:srgbClr val="000000"/>
              </a:solidFill>
              <a:cs typeface="+mn-ea"/>
              <a:sym typeface="+mn-lt"/>
            </a:endParaRPr>
          </a:p>
        </p:txBody>
      </p:sp>
      <p:sp>
        <p:nvSpPr>
          <p:cNvPr id="2" name="矩形 1"/>
          <p:cNvSpPr/>
          <p:nvPr>
            <p:custDataLst>
              <p:tags r:id="rId7"/>
            </p:custDataLst>
          </p:nvPr>
        </p:nvSpPr>
        <p:spPr>
          <a:xfrm>
            <a:off x="3115945" y="2171065"/>
            <a:ext cx="463550" cy="685165"/>
          </a:xfrm>
          <a:prstGeom prst="rect">
            <a:avLst/>
          </a:prstGeom>
          <a:noFill/>
        </p:spPr>
        <p:txBody>
          <a:bodyPr wrap="none">
            <a:noAutofit/>
          </a:bodyPr>
          <a:lstStyle/>
          <a:p>
            <a:pPr lvl="0" algn="l">
              <a:lnSpc>
                <a:spcPct val="120000"/>
              </a:lnSpc>
              <a:spcBef>
                <a:spcPct val="0"/>
              </a:spcBef>
              <a:buSzPct val="25000"/>
              <a:defRPr/>
            </a:pPr>
            <a:r>
              <a:rPr lang="en-US" altLang="zh-CN" sz="3200" b="1" dirty="0">
                <a:solidFill>
                  <a:schemeClr val="lt1"/>
                </a:solidFill>
                <a:cs typeface="+mn-ea"/>
                <a:sym typeface="+mn-lt"/>
              </a:rPr>
              <a:t>1</a:t>
            </a:r>
            <a:endParaRPr lang="en-US" altLang="zh-CN" sz="3200" b="1" dirty="0">
              <a:solidFill>
                <a:schemeClr val="lt1"/>
              </a:solidFill>
              <a:cs typeface="+mn-ea"/>
              <a:sym typeface="+mn-lt"/>
            </a:endParaRPr>
          </a:p>
        </p:txBody>
      </p:sp>
      <p:sp>
        <p:nvSpPr>
          <p:cNvPr id="3" name="矩形 2"/>
          <p:cNvSpPr/>
          <p:nvPr>
            <p:custDataLst>
              <p:tags r:id="rId8"/>
            </p:custDataLst>
          </p:nvPr>
        </p:nvSpPr>
        <p:spPr>
          <a:xfrm>
            <a:off x="8117205" y="2171700"/>
            <a:ext cx="1377950" cy="861060"/>
          </a:xfrm>
          <a:prstGeom prst="rect">
            <a:avLst/>
          </a:prstGeom>
          <a:noFill/>
        </p:spPr>
        <p:txBody>
          <a:bodyPr wrap="square">
            <a:noAutofit/>
          </a:bodyPr>
          <a:lstStyle/>
          <a:p>
            <a:pPr lvl="0" algn="ctr">
              <a:lnSpc>
                <a:spcPct val="120000"/>
              </a:lnSpc>
              <a:spcBef>
                <a:spcPct val="0"/>
              </a:spcBef>
              <a:buSzPct val="25000"/>
              <a:defRPr/>
            </a:pPr>
            <a:r>
              <a:rPr lang="en-US" altLang="zh-CN" sz="3200" b="1" dirty="0">
                <a:solidFill>
                  <a:schemeClr val="lt1"/>
                </a:solidFill>
                <a:cs typeface="+mn-ea"/>
                <a:sym typeface="+mn-lt"/>
              </a:rPr>
              <a:t>2</a:t>
            </a:r>
            <a:endParaRPr lang="en-US" altLang="zh-CN" sz="3200" b="1" dirty="0">
              <a:solidFill>
                <a:schemeClr val="lt1"/>
              </a:solidFill>
              <a:cs typeface="+mn-ea"/>
              <a:sym typeface="+mn-lt"/>
            </a:endParaRPr>
          </a:p>
        </p:txBody>
      </p:sp>
      <p:sp>
        <p:nvSpPr>
          <p:cNvPr id="34" name="01"/>
          <p:cNvSpPr>
            <a:spLocks noChangeAspect="1"/>
          </p:cNvSpPr>
          <p:nvPr>
            <p:custDataLst>
              <p:tags r:id="rId9"/>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分享与感悟</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4" grpId="0" bldLvl="0" animBg="1"/>
      <p:bldP spid="3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331970" cy="2306955"/>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FOUR</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a:p>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小说鉴赏</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第四节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1"/>
            </p:custDataLst>
          </p:nvPr>
        </p:nvGrpSpPr>
        <p:grpSpPr>
          <a:xfrm>
            <a:off x="2724944" y="1080978"/>
            <a:ext cx="7205345" cy="702945"/>
            <a:chOff x="2234577" y="1107788"/>
            <a:chExt cx="5163464" cy="503742"/>
          </a:xfrm>
        </p:grpSpPr>
        <p:sp>
          <p:nvSpPr>
            <p:cNvPr id="26" name="矩形 25"/>
            <p:cNvSpPr/>
            <p:nvPr>
              <p:custDataLst>
                <p:tags r:id="rId2"/>
              </p:custDataLst>
            </p:nvPr>
          </p:nvSpPr>
          <p:spPr>
            <a:xfrm>
              <a:off x="2234577" y="1362162"/>
              <a:ext cx="5163464" cy="249368"/>
            </a:xfrm>
            <a:prstGeom prst="rect">
              <a:avLst/>
            </a:prstGeom>
          </p:spPr>
          <p:txBody>
            <a:bodyPr wrap="square" lIns="0" tIns="0" rIns="0" bIns="0" anchor="t" anchorCtr="0">
              <a:noAutofit/>
            </a:bodyPr>
            <a:lstStyle/>
            <a:p>
              <a:pPr lvl="0">
                <a:lnSpc>
                  <a:spcPct val="150000"/>
                </a:lnSpc>
              </a:pPr>
              <a:r>
                <a:rPr lang="zh-CN" altLang="en-US" b="1" dirty="0">
                  <a:solidFill>
                    <a:srgbClr val="000000"/>
                  </a:solidFill>
                  <a:cs typeface="+mn-ea"/>
                  <a:sym typeface="+mn-lt"/>
                </a:rPr>
                <a:t>与其他文学样式相比，小说的容量较大，篇幅较长。</a:t>
              </a:r>
              <a:endParaRPr lang="zh-CN" altLang="en-US" b="1" dirty="0">
                <a:solidFill>
                  <a:srgbClr val="000000"/>
                </a:solidFill>
                <a:cs typeface="+mn-ea"/>
                <a:sym typeface="+mn-lt"/>
              </a:endParaRPr>
            </a:p>
          </p:txBody>
        </p:sp>
        <p:sp>
          <p:nvSpPr>
            <p:cNvPr id="27" name="矩形 26"/>
            <p:cNvSpPr/>
            <p:nvPr>
              <p:custDataLst>
                <p:tags r:id="rId3"/>
              </p:custDataLst>
            </p:nvPr>
          </p:nvSpPr>
          <p:spPr>
            <a:xfrm>
              <a:off x="2234578" y="1107788"/>
              <a:ext cx="1411505" cy="166199"/>
            </a:xfrm>
            <a:prstGeom prst="rect">
              <a:avLst/>
            </a:prstGeom>
          </p:spPr>
          <p:txBody>
            <a:bodyPr wrap="none" lIns="0" tIns="0" rIns="0" bIns="0" anchor="t" anchorCtr="0">
              <a:noAutofit/>
            </a:bodyPr>
            <a:lstStyle/>
            <a:p>
              <a:pPr lvl="0">
                <a:defRPr/>
              </a:pPr>
              <a:r>
                <a:rPr lang="en-US" altLang="zh-CN" sz="2000" b="1" cap="all" dirty="0">
                  <a:solidFill>
                    <a:schemeClr val="accent1"/>
                  </a:solidFill>
                  <a:effectLst>
                    <a:outerShdw blurRad="38100" dist="25400" dir="5400000" algn="ctr" rotWithShape="0">
                      <a:srgbClr val="6E747A">
                        <a:alpha val="43000"/>
                      </a:srgbClr>
                    </a:outerShdw>
                  </a:effectLst>
                  <a:cs typeface="+mn-ea"/>
                  <a:sym typeface="+mn-lt"/>
                </a:rPr>
                <a:t>1.</a:t>
              </a: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容量性</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nvGrpSpPr>
          <p:cNvPr id="28" name="组合 27"/>
          <p:cNvGrpSpPr/>
          <p:nvPr>
            <p:custDataLst>
              <p:tags r:id="rId4"/>
            </p:custDataLst>
          </p:nvPr>
        </p:nvGrpSpPr>
        <p:grpSpPr>
          <a:xfrm>
            <a:off x="3917546" y="2171416"/>
            <a:ext cx="4309744" cy="683896"/>
            <a:chOff x="3064641" y="1952010"/>
            <a:chExt cx="3088431" cy="490091"/>
          </a:xfrm>
        </p:grpSpPr>
        <p:sp>
          <p:nvSpPr>
            <p:cNvPr id="29" name="矩形 28"/>
            <p:cNvSpPr/>
            <p:nvPr>
              <p:custDataLst>
                <p:tags r:id="rId5"/>
              </p:custDataLst>
            </p:nvPr>
          </p:nvSpPr>
          <p:spPr>
            <a:xfrm>
              <a:off x="3064641" y="2192733"/>
              <a:ext cx="3088431" cy="249368"/>
            </a:xfrm>
            <a:prstGeom prst="rect">
              <a:avLst/>
            </a:prstGeom>
          </p:spPr>
          <p:txBody>
            <a:bodyPr wrap="square" lIns="0" tIns="0" rIns="0" bIns="0" anchor="t" anchorCtr="0">
              <a:noAutofit/>
            </a:bodyPr>
            <a:lstStyle/>
            <a:p>
              <a:pPr>
                <a:lnSpc>
                  <a:spcPct val="150000"/>
                </a:lnSpc>
              </a:pPr>
              <a:r>
                <a:rPr lang="zh-CN" altLang="en-US" b="1" dirty="0">
                  <a:solidFill>
                    <a:srgbClr val="000000"/>
                  </a:solidFill>
                  <a:cs typeface="+mn-ea"/>
                  <a:sym typeface="+mn-lt"/>
                </a:rPr>
                <a:t>小说通过故事情节来展现人物和主题。</a:t>
              </a:r>
              <a:endParaRPr lang="zh-CN" altLang="en-US" b="1" dirty="0">
                <a:solidFill>
                  <a:srgbClr val="000000"/>
                </a:solidFill>
                <a:cs typeface="+mn-ea"/>
                <a:sym typeface="+mn-lt"/>
              </a:endParaRPr>
            </a:p>
          </p:txBody>
        </p:sp>
        <p:sp>
          <p:nvSpPr>
            <p:cNvPr id="30" name="矩形 29"/>
            <p:cNvSpPr/>
            <p:nvPr>
              <p:custDataLst>
                <p:tags r:id="rId6"/>
              </p:custDataLst>
            </p:nvPr>
          </p:nvSpPr>
          <p:spPr>
            <a:xfrm>
              <a:off x="3064641" y="1952010"/>
              <a:ext cx="1411505" cy="166199"/>
            </a:xfrm>
            <a:prstGeom prst="rect">
              <a:avLst/>
            </a:prstGeom>
          </p:spPr>
          <p:txBody>
            <a:bodyPr wrap="none" lIns="0" tIns="0" rIns="0" bIns="0" anchor="t" anchorCtr="0">
              <a:noAutofit/>
            </a:bodyPr>
            <a:lstStyle/>
            <a:p>
              <a:pPr>
                <a:defRPr/>
              </a:pPr>
              <a:r>
                <a:rPr lang="en-US" altLang="zh-CN" sz="2000" b="1" cap="all" dirty="0">
                  <a:solidFill>
                    <a:schemeClr val="accent1"/>
                  </a:solidFill>
                  <a:effectLst>
                    <a:outerShdw blurRad="38100" dist="25400" dir="5400000" algn="ctr" rotWithShape="0">
                      <a:srgbClr val="6E747A">
                        <a:alpha val="43000"/>
                      </a:srgbClr>
                    </a:outerShdw>
                  </a:effectLst>
                  <a:cs typeface="+mn-ea"/>
                  <a:sym typeface="+mn-lt"/>
                </a:rPr>
                <a:t>2.</a:t>
              </a: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情节性</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nvGrpSpPr>
          <p:cNvPr id="31" name="组合 30"/>
          <p:cNvGrpSpPr/>
          <p:nvPr>
            <p:custDataLst>
              <p:tags r:id="rId7"/>
            </p:custDataLst>
          </p:nvPr>
        </p:nvGrpSpPr>
        <p:grpSpPr>
          <a:xfrm>
            <a:off x="3983479" y="3385042"/>
            <a:ext cx="7822565" cy="701040"/>
            <a:chOff x="3001313" y="2830815"/>
            <a:chExt cx="5605774" cy="502376"/>
          </a:xfrm>
        </p:grpSpPr>
        <p:sp>
          <p:nvSpPr>
            <p:cNvPr id="32" name="矩形 31"/>
            <p:cNvSpPr/>
            <p:nvPr>
              <p:custDataLst>
                <p:tags r:id="rId8"/>
              </p:custDataLst>
            </p:nvPr>
          </p:nvSpPr>
          <p:spPr>
            <a:xfrm>
              <a:off x="3001313" y="3083823"/>
              <a:ext cx="5605774" cy="249368"/>
            </a:xfrm>
            <a:prstGeom prst="rect">
              <a:avLst/>
            </a:prstGeom>
          </p:spPr>
          <p:txBody>
            <a:bodyPr wrap="square" lIns="0" tIns="0" rIns="0" bIns="0" anchor="t" anchorCtr="0">
              <a:noAutofit/>
            </a:bodyPr>
            <a:lstStyle/>
            <a:p>
              <a:pPr lvl="0">
                <a:lnSpc>
                  <a:spcPct val="150000"/>
                </a:lnSpc>
              </a:pPr>
              <a:r>
                <a:rPr lang="zh-CN" altLang="en-US" b="1" dirty="0">
                  <a:solidFill>
                    <a:srgbClr val="000000"/>
                  </a:solidFill>
                  <a:cs typeface="+mn-ea"/>
                  <a:sym typeface="+mn-lt"/>
                </a:rPr>
                <a:t>小说的环境描写分为社会环境描写和自然环境描写两种。环境描写对塑造人物、体现主旨有重要的作用。社会环境描写揭示了复杂的社会关系，如人物的身份、地位、成长等。自然环境描写可用于表达人物的心情、渲染环境气氛。</a:t>
              </a:r>
              <a:endParaRPr lang="zh-CN" altLang="en-US" b="1" dirty="0">
                <a:solidFill>
                  <a:srgbClr val="000000"/>
                </a:solidFill>
                <a:cs typeface="+mn-ea"/>
                <a:sym typeface="+mn-lt"/>
              </a:endParaRPr>
            </a:p>
          </p:txBody>
        </p:sp>
        <p:sp>
          <p:nvSpPr>
            <p:cNvPr id="33" name="矩形 32"/>
            <p:cNvSpPr/>
            <p:nvPr>
              <p:custDataLst>
                <p:tags r:id="rId9"/>
              </p:custDataLst>
            </p:nvPr>
          </p:nvSpPr>
          <p:spPr>
            <a:xfrm>
              <a:off x="3001314" y="2830815"/>
              <a:ext cx="1411505" cy="166199"/>
            </a:xfrm>
            <a:prstGeom prst="rect">
              <a:avLst/>
            </a:prstGeom>
          </p:spPr>
          <p:txBody>
            <a:bodyPr wrap="none" lIns="0" tIns="0" rIns="0" bIns="0" anchor="t" anchorCtr="0"/>
            <a:lstStyle/>
            <a:p>
              <a:pPr lvl="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3.环境性</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nvGrpSpPr>
          <p:cNvPr id="37" name="组合 36"/>
          <p:cNvGrpSpPr/>
          <p:nvPr>
            <p:custDataLst>
              <p:tags r:id="rId10"/>
            </p:custDataLst>
          </p:nvPr>
        </p:nvGrpSpPr>
        <p:grpSpPr>
          <a:xfrm>
            <a:off x="1062222" y="1432631"/>
            <a:ext cx="1794372" cy="1794372"/>
            <a:chOff x="955219" y="1110420"/>
            <a:chExt cx="1285875" cy="1285875"/>
          </a:xfrm>
        </p:grpSpPr>
        <p:sp>
          <p:nvSpPr>
            <p:cNvPr id="38" name="菱形 37"/>
            <p:cNvSpPr/>
            <p:nvPr>
              <p:custDataLst>
                <p:tags r:id="rId11"/>
              </p:custDataLst>
            </p:nvPr>
          </p:nvSpPr>
          <p:spPr>
            <a:xfrm>
              <a:off x="955219" y="1110420"/>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39" name="菱形 38"/>
            <p:cNvSpPr/>
            <p:nvPr>
              <p:custDataLst>
                <p:tags r:id="rId12"/>
              </p:custDataLst>
            </p:nvPr>
          </p:nvSpPr>
          <p:spPr>
            <a:xfrm>
              <a:off x="1148436" y="130689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0" name="组合 39"/>
          <p:cNvGrpSpPr/>
          <p:nvPr>
            <p:custDataLst>
              <p:tags r:id="rId13"/>
            </p:custDataLst>
          </p:nvPr>
        </p:nvGrpSpPr>
        <p:grpSpPr>
          <a:xfrm>
            <a:off x="2016012" y="2396587"/>
            <a:ext cx="1794372" cy="1794372"/>
            <a:chOff x="1638720" y="1801206"/>
            <a:chExt cx="1285875" cy="1285875"/>
          </a:xfrm>
        </p:grpSpPr>
        <p:sp>
          <p:nvSpPr>
            <p:cNvPr id="41" name="菱形 40"/>
            <p:cNvSpPr/>
            <p:nvPr>
              <p:custDataLst>
                <p:tags r:id="rId14"/>
              </p:custDataLst>
            </p:nvPr>
          </p:nvSpPr>
          <p:spPr>
            <a:xfrm>
              <a:off x="1638720" y="1801206"/>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2" name="菱形 41"/>
            <p:cNvSpPr/>
            <p:nvPr>
              <p:custDataLst>
                <p:tags r:id="rId15"/>
              </p:custDataLst>
            </p:nvPr>
          </p:nvSpPr>
          <p:spPr>
            <a:xfrm>
              <a:off x="1835194" y="2001841"/>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grpSp>
        <p:nvGrpSpPr>
          <p:cNvPr id="43" name="组合 42"/>
          <p:cNvGrpSpPr/>
          <p:nvPr>
            <p:custDataLst>
              <p:tags r:id="rId16"/>
            </p:custDataLst>
          </p:nvPr>
        </p:nvGrpSpPr>
        <p:grpSpPr>
          <a:xfrm>
            <a:off x="1062222" y="3354043"/>
            <a:ext cx="1794372" cy="1794372"/>
            <a:chOff x="955219" y="2487334"/>
            <a:chExt cx="1285875" cy="1285875"/>
          </a:xfrm>
        </p:grpSpPr>
        <p:sp>
          <p:nvSpPr>
            <p:cNvPr id="44" name="菱形 43"/>
            <p:cNvSpPr/>
            <p:nvPr>
              <p:custDataLst>
                <p:tags r:id="rId17"/>
              </p:custDataLst>
            </p:nvPr>
          </p:nvSpPr>
          <p:spPr>
            <a:xfrm>
              <a:off x="955219" y="2487334"/>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45" name="菱形 44"/>
            <p:cNvSpPr/>
            <p:nvPr>
              <p:custDataLst>
                <p:tags r:id="rId18"/>
              </p:custDataLst>
            </p:nvPr>
          </p:nvSpPr>
          <p:spPr>
            <a:xfrm>
              <a:off x="1149521" y="2688430"/>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6" name="组合 45"/>
          <p:cNvGrpSpPr/>
          <p:nvPr>
            <p:custDataLst>
              <p:tags r:id="rId19"/>
            </p:custDataLst>
          </p:nvPr>
        </p:nvGrpSpPr>
        <p:grpSpPr>
          <a:xfrm>
            <a:off x="2016012" y="4317998"/>
            <a:ext cx="1794372" cy="1794372"/>
            <a:chOff x="1638720" y="3178120"/>
            <a:chExt cx="1285875" cy="1285875"/>
          </a:xfrm>
        </p:grpSpPr>
        <p:sp>
          <p:nvSpPr>
            <p:cNvPr id="47" name="菱形 46"/>
            <p:cNvSpPr/>
            <p:nvPr>
              <p:custDataLst>
                <p:tags r:id="rId20"/>
              </p:custDataLst>
            </p:nvPr>
          </p:nvSpPr>
          <p:spPr>
            <a:xfrm>
              <a:off x="1638720" y="3178120"/>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8" name="菱形 47"/>
            <p:cNvSpPr/>
            <p:nvPr>
              <p:custDataLst>
                <p:tags r:id="rId21"/>
              </p:custDataLst>
            </p:nvPr>
          </p:nvSpPr>
          <p:spPr>
            <a:xfrm>
              <a:off x="1835194" y="337013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sp>
        <p:nvSpPr>
          <p:cNvPr id="57" name="01"/>
          <p:cNvSpPr>
            <a:spLocks noChangeAspect="1"/>
          </p:cNvSpPr>
          <p:nvPr>
            <p:custDataLst>
              <p:tags r:id="rId2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36201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一、小说的特点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pSp>
        <p:nvGrpSpPr>
          <p:cNvPr id="2" name="组合 1"/>
          <p:cNvGrpSpPr/>
          <p:nvPr>
            <p:custDataLst>
              <p:tags r:id="rId23"/>
            </p:custDataLst>
          </p:nvPr>
        </p:nvGrpSpPr>
        <p:grpSpPr>
          <a:xfrm>
            <a:off x="3810866" y="5421345"/>
            <a:ext cx="5367020" cy="662306"/>
            <a:chOff x="3064641" y="2026638"/>
            <a:chExt cx="3846092" cy="474619"/>
          </a:xfrm>
        </p:grpSpPr>
        <p:sp>
          <p:nvSpPr>
            <p:cNvPr id="3" name="矩形 2"/>
            <p:cNvSpPr/>
            <p:nvPr>
              <p:custDataLst>
                <p:tags r:id="rId24"/>
              </p:custDataLst>
            </p:nvPr>
          </p:nvSpPr>
          <p:spPr>
            <a:xfrm>
              <a:off x="3064641" y="2251889"/>
              <a:ext cx="3846092" cy="249368"/>
            </a:xfrm>
            <a:prstGeom prst="rect">
              <a:avLst/>
            </a:prstGeom>
          </p:spPr>
          <p:txBody>
            <a:bodyPr wrap="square" lIns="0" tIns="0" rIns="0" bIns="0" anchor="t" anchorCtr="0">
              <a:noAutofit/>
            </a:bodyPr>
            <a:p>
              <a:pPr>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小说是与时俱进的，随着时代的变迁而发展。</a:t>
              </a:r>
              <a:endParaRPr lang="zh-CN" altLang="en-US" b="1" dirty="0">
                <a:solidFill>
                  <a:srgbClr val="000000"/>
                </a:solidFill>
                <a:cs typeface="+mn-ea"/>
                <a:sym typeface="+mn-lt"/>
              </a:endParaRPr>
            </a:p>
          </p:txBody>
        </p:sp>
        <p:sp>
          <p:nvSpPr>
            <p:cNvPr id="4" name="矩形 3"/>
            <p:cNvSpPr/>
            <p:nvPr>
              <p:custDataLst>
                <p:tags r:id="rId25"/>
              </p:custDataLst>
            </p:nvPr>
          </p:nvSpPr>
          <p:spPr>
            <a:xfrm>
              <a:off x="3064641" y="2026638"/>
              <a:ext cx="1411505" cy="166199"/>
            </a:xfrm>
            <a:prstGeom prst="rect">
              <a:avLst/>
            </a:prstGeom>
          </p:spPr>
          <p:txBody>
            <a:bodyPr wrap="none" lIns="0" tIns="0" rIns="0" bIns="0" anchor="t" anchorCtr="0">
              <a:noAutofit/>
            </a:bodyPr>
            <a:p>
              <a:pPr>
                <a:defRPr/>
              </a:pPr>
              <a:r>
                <a:rPr lang="en-US" altLang="zh-CN" sz="2000" b="1" cap="all" dirty="0">
                  <a:solidFill>
                    <a:schemeClr val="accent1"/>
                  </a:solidFill>
                  <a:effectLst>
                    <a:outerShdw blurRad="38100" dist="25400" dir="5400000" algn="ctr" rotWithShape="0">
                      <a:srgbClr val="6E747A">
                        <a:alpha val="43000"/>
                      </a:srgbClr>
                    </a:outerShdw>
                  </a:effectLst>
                  <a:cs typeface="+mn-ea"/>
                  <a:sym typeface="+mn-lt"/>
                </a:rPr>
                <a:t>4.</a:t>
              </a: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发展</a:t>
              </a: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性</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trips(downLeft)">
                                      <p:cBhvr>
                                        <p:cTn id="7" dur="500"/>
                                        <p:tgtEl>
                                          <p:spTgt spid="25"/>
                                        </p:tgtEl>
                                      </p:cBhvr>
                                    </p:animEffect>
                                  </p:childTnLst>
                                </p:cTn>
                              </p:par>
                              <p:par>
                                <p:cTn id="8" presetID="18" presetClass="entr" presetSubtype="12"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strips(downLeft)">
                                      <p:cBhvr>
                                        <p:cTn id="10" dur="500"/>
                                        <p:tgtEl>
                                          <p:spTgt spid="28"/>
                                        </p:tgtEl>
                                      </p:cBhvr>
                                    </p:animEffect>
                                  </p:childTnLst>
                                </p:cTn>
                              </p:par>
                              <p:par>
                                <p:cTn id="11" presetID="18" presetClass="entr" presetSubtype="12"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strips(downLeft)">
                                      <p:cBhvr>
                                        <p:cTn id="13" dur="500"/>
                                        <p:tgtEl>
                                          <p:spTgt spid="31"/>
                                        </p:tgtEl>
                                      </p:cBhvr>
                                    </p:animEffect>
                                  </p:childTnLst>
                                </p:cTn>
                              </p:par>
                              <p:par>
                                <p:cTn id="14" presetID="18" presetClass="entr" presetSubtype="12"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downLeft)">
                                      <p:cBhvr>
                                        <p:cTn id="16" dur="500"/>
                                        <p:tgtEl>
                                          <p:spTgt spid="37"/>
                                        </p:tgtEl>
                                      </p:cBhvr>
                                    </p:animEffect>
                                  </p:childTnLst>
                                </p:cTn>
                              </p:par>
                              <p:par>
                                <p:cTn id="17" presetID="18" presetClass="entr" presetSubtype="12"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strips(downLeft)">
                                      <p:cBhvr>
                                        <p:cTn id="19" dur="500"/>
                                        <p:tgtEl>
                                          <p:spTgt spid="40"/>
                                        </p:tgtEl>
                                      </p:cBhvr>
                                    </p:animEffect>
                                  </p:childTnLst>
                                </p:cTn>
                              </p:par>
                              <p:par>
                                <p:cTn id="20" presetID="18" presetClass="entr" presetSubtype="12"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strips(downLeft)">
                                      <p:cBhvr>
                                        <p:cTn id="22" dur="500"/>
                                        <p:tgtEl>
                                          <p:spTgt spid="43"/>
                                        </p:tgtEl>
                                      </p:cBhvr>
                                    </p:animEffect>
                                  </p:childTnLst>
                                </p:cTn>
                              </p:par>
                              <p:par>
                                <p:cTn id="23" presetID="18" presetClass="entr" presetSubtype="12"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strips(downLeft)">
                                      <p:cBhvr>
                                        <p:cTn id="25" dur="500"/>
                                        <p:tgtEl>
                                          <p:spTgt spid="4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down)">
                                      <p:cBhvr>
                                        <p:cTn id="30" dur="500"/>
                                        <p:tgtEl>
                                          <p:spTgt spid="57"/>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down)">
                                      <p:cBhvr>
                                        <p:cTn id="33" dur="500"/>
                                        <p:tgtEl>
                                          <p:spTgt spid="58"/>
                                        </p:tgtEl>
                                      </p:cBhvr>
                                    </p:animEffect>
                                  </p:childTnLst>
                                </p:cTn>
                              </p:par>
                              <p:par>
                                <p:cTn id="34" presetID="18" presetClass="entr" presetSubtype="12" fill="hold"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strips(downLeft)">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1162422" y="1563639"/>
            <a:ext cx="10299777" cy="1388701"/>
            <a:chOff x="1064741" y="1736376"/>
            <a:chExt cx="9953457" cy="1342077"/>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altLang="id-ID" b="1" dirty="0">
                  <a:solidFill>
                    <a:schemeClr val="lt1"/>
                  </a:solidFill>
                  <a:cs typeface="+mn-ea"/>
                  <a:sym typeface="+mn-lt"/>
                </a:rPr>
                <a:t>1</a:t>
              </a:r>
              <a:endParaRPr lang="en-US" altLang="id-ID" b="1" dirty="0">
                <a:solidFill>
                  <a:schemeClr val="lt1"/>
                </a:solidFill>
                <a:cs typeface="+mn-ea"/>
                <a:sym typeface="+mn-lt"/>
              </a:endParaRPr>
            </a:p>
          </p:txBody>
        </p:sp>
        <p:grpSp>
          <p:nvGrpSpPr>
            <p:cNvPr id="9" name="组合 23"/>
            <p:cNvGrpSpPr/>
            <p:nvPr/>
          </p:nvGrpSpPr>
          <p:grpSpPr>
            <a:xfrm>
              <a:off x="1816749" y="1736376"/>
              <a:ext cx="9201449" cy="1342077"/>
              <a:chOff x="2697421" y="988328"/>
              <a:chExt cx="9201449" cy="1342077"/>
            </a:xfrm>
          </p:grpSpPr>
          <p:sp>
            <p:nvSpPr>
              <p:cNvPr id="10" name="TextBox 24"/>
              <p:cNvSpPr txBox="1"/>
              <p:nvPr>
                <p:custDataLst>
                  <p:tags r:id="rId4"/>
                </p:custDataLst>
              </p:nvPr>
            </p:nvSpPr>
            <p:spPr>
              <a:xfrm>
                <a:off x="2828907" y="1439341"/>
                <a:ext cx="9069963" cy="891064"/>
              </a:xfrm>
              <a:prstGeom prst="rect">
                <a:avLst/>
              </a:prstGeom>
              <a:noFill/>
            </p:spPr>
            <p:txBody>
              <a:bodyPr wrap="square" rtlCol="0">
                <a:spAutoFit/>
              </a:bodyPr>
              <a:lstStyle/>
              <a:p>
                <a:pPr>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可分为科幻小说、奇幻小说、恐怖小说、悬疑小说、冒险小说、喜剧小说、犯罪小说、家庭小说、历史小说、爱情小说、战争小说等。</a:t>
                </a:r>
                <a:endParaRPr lang="zh-CN" altLang="en-US" b="1" dirty="0">
                  <a:solidFill>
                    <a:srgbClr val="000000"/>
                  </a:solidFill>
                  <a:cs typeface="+mn-ea"/>
                  <a:sym typeface="+mn-lt"/>
                </a:endParaRPr>
              </a:p>
            </p:txBody>
          </p:sp>
          <p:sp>
            <p:nvSpPr>
              <p:cNvPr id="11" name="TextBox 25"/>
              <p:cNvSpPr txBox="1"/>
              <p:nvPr>
                <p:custDataLst>
                  <p:tags r:id="rId5"/>
                </p:custDataLst>
              </p:nvPr>
            </p:nvSpPr>
            <p:spPr>
              <a:xfrm>
                <a:off x="2697421" y="988328"/>
                <a:ext cx="4074147" cy="531448"/>
              </a:xfrm>
              <a:prstGeom prst="rect">
                <a:avLst/>
              </a:prstGeom>
              <a:noFill/>
            </p:spPr>
            <p:txBody>
              <a:bodyPr wrap="square" lIns="243684" tIns="121843" rIns="243684" bIns="121843" rtlCol="0">
                <a:spAutoFit/>
                <a:scene3d>
                  <a:camera prst="orthographicFront"/>
                  <a:lightRig rig="threePt" dir="t"/>
                </a:scene3d>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按故事题材分</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grpSp>
        <p:nvGrpSpPr>
          <p:cNvPr id="18" name="组合 32"/>
          <p:cNvGrpSpPr/>
          <p:nvPr>
            <p:custDataLst>
              <p:tags r:id="rId6"/>
            </p:custDataLst>
          </p:nvPr>
        </p:nvGrpSpPr>
        <p:grpSpPr>
          <a:xfrm>
            <a:off x="1164153" y="3332866"/>
            <a:ext cx="10658138" cy="2635250"/>
            <a:chOff x="1064741" y="1736376"/>
            <a:chExt cx="10299768" cy="2546775"/>
          </a:xfrm>
        </p:grpSpPr>
        <p:sp>
          <p:nvSpPr>
            <p:cNvPr id="19" name="Oval 68"/>
            <p:cNvSpPr>
              <a:spLocks noChangeArrowheads="1"/>
            </p:cNvSpPr>
            <p:nvPr>
              <p:custDataLst>
                <p:tags r:id="rId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8"/>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9547760" cy="2546775"/>
              <a:chOff x="2697421" y="988328"/>
              <a:chExt cx="9547760" cy="2546775"/>
            </a:xfrm>
          </p:grpSpPr>
          <p:sp>
            <p:nvSpPr>
              <p:cNvPr id="22" name="TextBox 36"/>
              <p:cNvSpPr txBox="1"/>
              <p:nvPr>
                <p:custDataLst>
                  <p:tags r:id="rId9"/>
                </p:custDataLst>
              </p:nvPr>
            </p:nvSpPr>
            <p:spPr>
              <a:xfrm>
                <a:off x="2829355" y="1439383"/>
                <a:ext cx="9415826" cy="2095720"/>
              </a:xfrm>
              <a:prstGeom prst="rect">
                <a:avLst/>
              </a:prstGeom>
              <a:noFill/>
            </p:spPr>
            <p:txBody>
              <a:bodyPr wrap="square" rtlCol="0">
                <a:spAutoFit/>
              </a:bodyPr>
              <a:lstStyle/>
              <a:p>
                <a:pPr lvl="0">
                  <a:lnSpc>
                    <a:spcPct val="150000"/>
                  </a:lnSpc>
                </a:pPr>
                <a:r>
                  <a:rPr lang="zh-CN" altLang="en-US" b="1" dirty="0">
                    <a:solidFill>
                      <a:srgbClr val="000000"/>
                    </a:solidFill>
                    <a:cs typeface="+mn-ea"/>
                    <a:sym typeface="+mn-lt"/>
                  </a:rPr>
                  <a:t>（</a:t>
                </a:r>
                <a:r>
                  <a:rPr lang="en-US" altLang="zh-CN" b="1" dirty="0">
                    <a:solidFill>
                      <a:srgbClr val="000000"/>
                    </a:solidFill>
                    <a:cs typeface="+mn-ea"/>
                    <a:sym typeface="+mn-lt"/>
                  </a:rPr>
                  <a:t>1</a:t>
                </a:r>
                <a:r>
                  <a:rPr lang="zh-CN" altLang="en-US" b="1" dirty="0">
                    <a:solidFill>
                      <a:srgbClr val="000000"/>
                    </a:solidFill>
                    <a:cs typeface="+mn-ea"/>
                    <a:sym typeface="+mn-lt"/>
                  </a:rPr>
                  <a:t>）微型小说。字数一般在</a:t>
                </a:r>
                <a:r>
                  <a:rPr lang="en-US" altLang="zh-CN" b="1" dirty="0">
                    <a:solidFill>
                      <a:srgbClr val="000000"/>
                    </a:solidFill>
                    <a:cs typeface="+mn-ea"/>
                    <a:sym typeface="+mn-lt"/>
                  </a:rPr>
                  <a:t>1</a:t>
                </a:r>
                <a:r>
                  <a:rPr lang="zh-CN" altLang="en-US" b="1" dirty="0">
                    <a:solidFill>
                      <a:srgbClr val="000000"/>
                    </a:solidFill>
                    <a:cs typeface="+mn-ea"/>
                    <a:sym typeface="+mn-lt"/>
                  </a:rPr>
                  <a:t>千字以下，字句精练，题材见微知著。</a:t>
                </a:r>
                <a:endParaRPr lang="zh-CN" altLang="en-US" b="1" dirty="0">
                  <a:solidFill>
                    <a:srgbClr val="000000"/>
                  </a:solidFill>
                  <a:cs typeface="+mn-ea"/>
                  <a:sym typeface="+mn-lt"/>
                </a:endParaRPr>
              </a:p>
              <a:p>
                <a:pPr lvl="0">
                  <a:lnSpc>
                    <a:spcPct val="150000"/>
                  </a:lnSpc>
                </a:pPr>
                <a:r>
                  <a:rPr lang="zh-CN" altLang="en-US" b="1" dirty="0">
                    <a:solidFill>
                      <a:srgbClr val="000000"/>
                    </a:solidFill>
                    <a:cs typeface="+mn-ea"/>
                    <a:sym typeface="+mn-lt"/>
                  </a:rPr>
                  <a:t>（</a:t>
                </a:r>
                <a:r>
                  <a:rPr lang="en-US" altLang="zh-CN" b="1" dirty="0">
                    <a:solidFill>
                      <a:srgbClr val="000000"/>
                    </a:solidFill>
                    <a:cs typeface="+mn-ea"/>
                    <a:sym typeface="+mn-lt"/>
                  </a:rPr>
                  <a:t>2</a:t>
                </a:r>
                <a:r>
                  <a:rPr lang="zh-CN" altLang="en-US" b="1" dirty="0">
                    <a:solidFill>
                      <a:srgbClr val="000000"/>
                    </a:solidFill>
                    <a:cs typeface="+mn-ea"/>
                    <a:sym typeface="+mn-lt"/>
                  </a:rPr>
                  <a:t>）短篇小说。字数一般</a:t>
                </a:r>
                <a:r>
                  <a:rPr lang="en-US" altLang="zh-CN" b="1" dirty="0">
                    <a:solidFill>
                      <a:srgbClr val="000000"/>
                    </a:solidFill>
                    <a:cs typeface="+mn-ea"/>
                    <a:sym typeface="+mn-lt"/>
                  </a:rPr>
                  <a:t>1</a:t>
                </a:r>
                <a:r>
                  <a:rPr lang="zh-CN" altLang="en-US" b="1" dirty="0">
                    <a:solidFill>
                      <a:srgbClr val="000000"/>
                    </a:solidFill>
                    <a:cs typeface="+mn-ea"/>
                    <a:sym typeface="+mn-lt"/>
                  </a:rPr>
                  <a:t>千字～</a:t>
                </a:r>
                <a:r>
                  <a:rPr lang="en-US" altLang="zh-CN" b="1" dirty="0">
                    <a:solidFill>
                      <a:srgbClr val="000000"/>
                    </a:solidFill>
                    <a:cs typeface="+mn-ea"/>
                    <a:sym typeface="+mn-lt"/>
                  </a:rPr>
                  <a:t>3</a:t>
                </a:r>
                <a:r>
                  <a:rPr lang="zh-CN" altLang="en-US" b="1" dirty="0">
                    <a:solidFill>
                      <a:srgbClr val="000000"/>
                    </a:solidFill>
                    <a:cs typeface="+mn-ea"/>
                    <a:sym typeface="+mn-lt"/>
                  </a:rPr>
                  <a:t>万字。它的特色是一人一地一时，也就是减少角色、缩小</a:t>
                </a:r>
                <a:endParaRPr lang="zh-CN" altLang="en-US" b="1" dirty="0">
                  <a:solidFill>
                    <a:srgbClr val="000000"/>
                  </a:solidFill>
                  <a:cs typeface="+mn-ea"/>
                  <a:sym typeface="+mn-lt"/>
                </a:endParaRPr>
              </a:p>
              <a:p>
                <a:pPr lvl="0">
                  <a:lnSpc>
                    <a:spcPct val="150000"/>
                  </a:lnSpc>
                </a:pPr>
                <a:r>
                  <a:rPr lang="zh-CN" altLang="en-US" b="1" dirty="0">
                    <a:solidFill>
                      <a:srgbClr val="000000"/>
                    </a:solidFill>
                    <a:cs typeface="+mn-ea"/>
                    <a:sym typeface="+mn-lt"/>
                  </a:rPr>
                  <a:t> </a:t>
                </a:r>
                <a:r>
                  <a:rPr lang="en-US" altLang="zh-CN" b="1" dirty="0">
                    <a:solidFill>
                      <a:srgbClr val="000000"/>
                    </a:solidFill>
                    <a:cs typeface="+mn-ea"/>
                    <a:sym typeface="+mn-lt"/>
                  </a:rPr>
                  <a:t>              </a:t>
                </a:r>
                <a:r>
                  <a:rPr lang="zh-CN" altLang="en-US" b="1" dirty="0">
                    <a:solidFill>
                      <a:srgbClr val="000000"/>
                    </a:solidFill>
                    <a:cs typeface="+mn-ea"/>
                    <a:sym typeface="+mn-lt"/>
                  </a:rPr>
                  <a:t>舞台、缩短故事中流动的时间。语言通常要求精练。</a:t>
                </a:r>
                <a:endParaRPr lang="zh-CN" altLang="en-US" b="1" dirty="0">
                  <a:solidFill>
                    <a:srgbClr val="000000"/>
                  </a:solidFill>
                  <a:cs typeface="+mn-ea"/>
                  <a:sym typeface="+mn-lt"/>
                </a:endParaRPr>
              </a:p>
              <a:p>
                <a:pPr lvl="0">
                  <a:lnSpc>
                    <a:spcPct val="150000"/>
                  </a:lnSpc>
                </a:pPr>
                <a:r>
                  <a:rPr lang="zh-CN" altLang="en-US" b="1" dirty="0">
                    <a:solidFill>
                      <a:srgbClr val="000000"/>
                    </a:solidFill>
                    <a:cs typeface="+mn-ea"/>
                    <a:sym typeface="+mn-lt"/>
                  </a:rPr>
                  <a:t>（</a:t>
                </a:r>
                <a:r>
                  <a:rPr lang="en-US" altLang="zh-CN" b="1" dirty="0">
                    <a:solidFill>
                      <a:srgbClr val="000000"/>
                    </a:solidFill>
                    <a:cs typeface="+mn-ea"/>
                    <a:sym typeface="+mn-lt"/>
                  </a:rPr>
                  <a:t>3</a:t>
                </a:r>
                <a:r>
                  <a:rPr lang="zh-CN" altLang="en-US" b="1" dirty="0">
                    <a:solidFill>
                      <a:srgbClr val="000000"/>
                    </a:solidFill>
                    <a:cs typeface="+mn-ea"/>
                    <a:sym typeface="+mn-lt"/>
                  </a:rPr>
                  <a:t>）中篇小说。字数一般</a:t>
                </a:r>
                <a:r>
                  <a:rPr lang="en-US" altLang="zh-CN" b="1" dirty="0">
                    <a:solidFill>
                      <a:srgbClr val="000000"/>
                    </a:solidFill>
                    <a:cs typeface="+mn-ea"/>
                    <a:sym typeface="+mn-lt"/>
                  </a:rPr>
                  <a:t>3</a:t>
                </a:r>
                <a:r>
                  <a:rPr lang="zh-CN" altLang="en-US" b="1" dirty="0">
                    <a:solidFill>
                      <a:srgbClr val="000000"/>
                    </a:solidFill>
                    <a:cs typeface="+mn-ea"/>
                    <a:sym typeface="+mn-lt"/>
                  </a:rPr>
                  <a:t>万字</a:t>
                </a:r>
                <a:r>
                  <a:rPr lang="zh-CN" altLang="en-US" b="1" dirty="0">
                    <a:solidFill>
                      <a:srgbClr val="000000"/>
                    </a:solidFill>
                    <a:cs typeface="+mn-ea"/>
                    <a:sym typeface="+mn-lt"/>
                  </a:rPr>
                  <a:t>～</a:t>
                </a:r>
                <a:r>
                  <a:rPr lang="en-US" altLang="zh-CN" b="1" dirty="0">
                    <a:solidFill>
                      <a:srgbClr val="000000"/>
                    </a:solidFill>
                    <a:cs typeface="+mn-ea"/>
                    <a:sym typeface="+mn-lt"/>
                  </a:rPr>
                  <a:t>6</a:t>
                </a:r>
                <a:r>
                  <a:rPr lang="zh-CN" altLang="en-US" b="1" dirty="0">
                    <a:solidFill>
                      <a:srgbClr val="000000"/>
                    </a:solidFill>
                    <a:cs typeface="+mn-ea"/>
                    <a:sym typeface="+mn-lt"/>
                  </a:rPr>
                  <a:t>万字。人物较少，矛盾斗争较少，但故事情节完整。</a:t>
                </a:r>
                <a:endParaRPr lang="zh-CN" altLang="en-US" b="1" dirty="0">
                  <a:solidFill>
                    <a:srgbClr val="000000"/>
                  </a:solidFill>
                  <a:cs typeface="+mn-ea"/>
                  <a:sym typeface="+mn-lt"/>
                </a:endParaRPr>
              </a:p>
              <a:p>
                <a:pPr lvl="0">
                  <a:lnSpc>
                    <a:spcPct val="150000"/>
                  </a:lnSpc>
                </a:pPr>
                <a:r>
                  <a:rPr lang="zh-CN" altLang="en-US" b="1" dirty="0">
                    <a:solidFill>
                      <a:srgbClr val="000000"/>
                    </a:solidFill>
                    <a:cs typeface="+mn-ea"/>
                    <a:sym typeface="+mn-lt"/>
                  </a:rPr>
                  <a:t>（</a:t>
                </a:r>
                <a:r>
                  <a:rPr lang="en-US" altLang="zh-CN" b="1" dirty="0">
                    <a:solidFill>
                      <a:srgbClr val="000000"/>
                    </a:solidFill>
                    <a:cs typeface="+mn-ea"/>
                    <a:sym typeface="+mn-lt"/>
                  </a:rPr>
                  <a:t>4</a:t>
                </a:r>
                <a:r>
                  <a:rPr lang="zh-CN" altLang="en-US" b="1" dirty="0">
                    <a:solidFill>
                      <a:srgbClr val="000000"/>
                    </a:solidFill>
                    <a:cs typeface="+mn-ea"/>
                    <a:sym typeface="+mn-lt"/>
                  </a:rPr>
                  <a:t>）长篇小说。字数一般在</a:t>
                </a:r>
                <a:r>
                  <a:rPr lang="en-US" altLang="zh-CN" b="1" dirty="0">
                    <a:solidFill>
                      <a:srgbClr val="000000"/>
                    </a:solidFill>
                    <a:cs typeface="+mn-ea"/>
                    <a:sym typeface="+mn-lt"/>
                  </a:rPr>
                  <a:t>6</a:t>
                </a:r>
                <a:r>
                  <a:rPr lang="zh-CN" altLang="en-US" b="1" dirty="0">
                    <a:solidFill>
                      <a:srgbClr val="000000"/>
                    </a:solidFill>
                    <a:cs typeface="+mn-ea"/>
                    <a:sym typeface="+mn-lt"/>
                  </a:rPr>
                  <a:t>万字以上。长篇小说一般会体现人生中错综复杂的关系。</a:t>
                </a:r>
                <a:endParaRPr lang="zh-CN" altLang="en-US" b="1" dirty="0">
                  <a:solidFill>
                    <a:srgbClr val="000000"/>
                  </a:solidFill>
                  <a:cs typeface="+mn-ea"/>
                  <a:sym typeface="+mn-lt"/>
                </a:endParaRPr>
              </a:p>
            </p:txBody>
          </p:sp>
          <p:sp>
            <p:nvSpPr>
              <p:cNvPr id="23" name="TextBox 37"/>
              <p:cNvSpPr txBox="1"/>
              <p:nvPr>
                <p:custDataLst>
                  <p:tags r:id="rId10"/>
                </p:custDataLst>
              </p:nvPr>
            </p:nvSpPr>
            <p:spPr>
              <a:xfrm>
                <a:off x="2697421" y="988328"/>
                <a:ext cx="4016331" cy="53144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按篇幅长度分</a:t>
                </a:r>
                <a:endParaRPr lang="zh-CN" altLang="en-US" sz="2000" b="1" cap="all" dirty="0">
                  <a:solidFill>
                    <a:srgbClr val="000000"/>
                  </a:solidFill>
                  <a:cs typeface="+mn-ea"/>
                  <a:sym typeface="+mn-lt"/>
                </a:endParaRPr>
              </a:p>
            </p:txBody>
          </p:sp>
        </p:grpSp>
      </p:grpSp>
      <p:sp>
        <p:nvSpPr>
          <p:cNvPr id="3" name="01"/>
          <p:cNvSpPr>
            <a:spLocks noChangeAspect="1"/>
          </p:cNvSpPr>
          <p:nvPr>
            <p:custDataLst>
              <p:tags r:id="rId1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575" y="383223"/>
            <a:ext cx="42919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二、小说的类别</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2"/>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3"/>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4"/>
            </p:custDataLst>
          </p:nvPr>
        </p:nvSpPr>
        <p:spPr>
          <a:xfrm>
            <a:off x="344221" y="2125760"/>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5"/>
            </p:custDataLst>
          </p:nvPr>
        </p:nvSpPr>
        <p:spPr>
          <a:xfrm>
            <a:off x="5949366" y="213334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304800" y="2687320"/>
            <a:ext cx="4919345" cy="2676525"/>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古典小说。</a:t>
            </a:r>
            <a:endParaRPr lang="zh-CN" altLang="en-US" sz="1600" b="1" dirty="0">
              <a:solidFill>
                <a:srgbClr val="000000"/>
              </a:solidFill>
              <a:cs typeface="+mn-ea"/>
              <a:sym typeface="+mn-lt"/>
            </a:endParaRPr>
          </a:p>
          <a:p>
            <a:pPr lvl="0">
              <a:lnSpc>
                <a:spcPct val="150000"/>
              </a:lnSpc>
            </a:pPr>
            <a:r>
              <a:rPr lang="zh-CN" altLang="en-US" sz="1600" b="1" dirty="0">
                <a:solidFill>
                  <a:srgbClr val="000000"/>
                </a:solidFill>
                <a:cs typeface="+mn-ea"/>
                <a:sym typeface="+mn-lt"/>
              </a:rPr>
              <a:t>古典小说按不同时期可分为以下几种：</a:t>
            </a:r>
            <a:endParaRPr lang="zh-CN" altLang="en-US" sz="1600" b="1" dirty="0">
              <a:solidFill>
                <a:srgbClr val="000000"/>
              </a:solidFill>
              <a:cs typeface="+mn-ea"/>
              <a:sym typeface="+mn-lt"/>
            </a:endParaRPr>
          </a:p>
          <a:p>
            <a:pPr lvl="0">
              <a:lnSpc>
                <a:spcPct val="150000"/>
              </a:lnSpc>
            </a:pPr>
            <a:r>
              <a:rPr lang="en-US" altLang="zh-CN" sz="1600" b="1" dirty="0">
                <a:solidFill>
                  <a:srgbClr val="000000"/>
                </a:solidFill>
                <a:cs typeface="+mn-ea"/>
                <a:sym typeface="+mn-lt"/>
              </a:rPr>
              <a:t>1.</a:t>
            </a:r>
            <a:r>
              <a:rPr lang="zh-CN" altLang="en-US" sz="1600" b="1" dirty="0">
                <a:solidFill>
                  <a:srgbClr val="000000"/>
                </a:solidFill>
                <a:cs typeface="+mn-ea"/>
                <a:sym typeface="+mn-lt"/>
              </a:rPr>
              <a:t>先秦两汉时期的神话传说、寓言故事和史传文学；</a:t>
            </a:r>
            <a:endParaRPr lang="zh-CN" altLang="en-US" sz="1600" b="1" dirty="0">
              <a:solidFill>
                <a:srgbClr val="000000"/>
              </a:solidFill>
              <a:cs typeface="+mn-ea"/>
              <a:sym typeface="+mn-lt"/>
            </a:endParaRPr>
          </a:p>
          <a:p>
            <a:pPr lvl="0">
              <a:lnSpc>
                <a:spcPct val="150000"/>
              </a:lnSpc>
            </a:pPr>
            <a:r>
              <a:rPr lang="en-US" altLang="zh-CN" sz="1600" b="1" dirty="0">
                <a:solidFill>
                  <a:srgbClr val="000000"/>
                </a:solidFill>
                <a:cs typeface="+mn-ea"/>
                <a:sym typeface="+mn-lt"/>
              </a:rPr>
              <a:t>2.</a:t>
            </a:r>
            <a:r>
              <a:rPr lang="zh-CN" altLang="en-US" sz="1600" b="1" dirty="0">
                <a:solidFill>
                  <a:srgbClr val="000000"/>
                </a:solidFill>
                <a:cs typeface="+mn-ea"/>
                <a:sym typeface="+mn-lt"/>
              </a:rPr>
              <a:t>魏晋南北朝的志怪、志人小说；唐朝的传奇体小说；</a:t>
            </a:r>
            <a:r>
              <a:rPr lang="en-US" altLang="zh-CN" sz="1600" b="1" dirty="0">
                <a:solidFill>
                  <a:srgbClr val="000000"/>
                </a:solidFill>
                <a:cs typeface="+mn-ea"/>
                <a:sym typeface="+mn-lt"/>
              </a:rPr>
              <a:t>3.</a:t>
            </a:r>
            <a:r>
              <a:rPr lang="zh-CN" altLang="en-US" sz="1600" b="1" dirty="0">
                <a:solidFill>
                  <a:srgbClr val="000000"/>
                </a:solidFill>
                <a:cs typeface="+mn-ea"/>
                <a:sym typeface="+mn-lt"/>
              </a:rPr>
              <a:t>宋元时期的话本小说和演义小说；</a:t>
            </a:r>
            <a:endParaRPr lang="zh-CN" altLang="en-US" sz="1600" b="1" dirty="0">
              <a:solidFill>
                <a:srgbClr val="000000"/>
              </a:solidFill>
              <a:cs typeface="+mn-ea"/>
              <a:sym typeface="+mn-lt"/>
            </a:endParaRPr>
          </a:p>
          <a:p>
            <a:pPr lvl="0">
              <a:lnSpc>
                <a:spcPct val="150000"/>
              </a:lnSpc>
            </a:pPr>
            <a:r>
              <a:rPr lang="en-US" altLang="zh-CN" sz="1600" b="1" dirty="0">
                <a:solidFill>
                  <a:srgbClr val="000000"/>
                </a:solidFill>
                <a:cs typeface="+mn-ea"/>
                <a:sym typeface="+mn-lt"/>
              </a:rPr>
              <a:t>4.</a:t>
            </a:r>
            <a:r>
              <a:rPr lang="zh-CN" altLang="en-US" sz="1600" b="1" dirty="0">
                <a:solidFill>
                  <a:srgbClr val="000000"/>
                </a:solidFill>
                <a:cs typeface="+mn-ea"/>
                <a:sym typeface="+mn-lt"/>
              </a:rPr>
              <a:t>明清时期涌现的大量经典之作，比如《西游记》《水浒传》《三国演义》《红楼梦》等。</a:t>
            </a:r>
            <a:endParaRPr lang="zh-CN" altLang="en-US" sz="1600" b="1" dirty="0">
              <a:solidFill>
                <a:srgbClr val="000000"/>
              </a:solidFill>
              <a:cs typeface="+mn-ea"/>
              <a:sym typeface="+mn-lt"/>
            </a:endParaRPr>
          </a:p>
        </p:txBody>
      </p:sp>
      <p:sp>
        <p:nvSpPr>
          <p:cNvPr id="15" name="文本框 14"/>
          <p:cNvSpPr txBox="1"/>
          <p:nvPr/>
        </p:nvSpPr>
        <p:spPr>
          <a:xfrm>
            <a:off x="5949315" y="2687320"/>
            <a:ext cx="5017135" cy="1568450"/>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现代小说。</a:t>
            </a:r>
            <a:endParaRPr lang="zh-CN" altLang="en-US" sz="1600" b="1" dirty="0">
              <a:solidFill>
                <a:srgbClr val="000000"/>
              </a:solidFill>
              <a:cs typeface="+mn-ea"/>
              <a:sym typeface="+mn-lt"/>
            </a:endParaRPr>
          </a:p>
          <a:p>
            <a:pPr>
              <a:lnSpc>
                <a:spcPct val="150000"/>
              </a:lnSpc>
            </a:pPr>
            <a:r>
              <a:rPr lang="zh-CN" altLang="en-US" sz="1600" b="1" dirty="0">
                <a:solidFill>
                  <a:srgbClr val="000000"/>
                </a:solidFill>
                <a:cs typeface="+mn-ea"/>
                <a:sym typeface="+mn-lt"/>
              </a:rPr>
              <a:t>现代小说通常指的是五四运动以后的新民主主义革命时期以及之后的小说作品。现代小说采用白话文形式，更加贴近现代人的阅读习惯和审美需求。</a:t>
            </a:r>
            <a:endParaRPr lang="zh-CN" altLang="en-US" sz="1600" b="1" dirty="0">
              <a:solidFill>
                <a:srgbClr val="000000"/>
              </a:solidFill>
              <a:cs typeface="+mn-ea"/>
              <a:sym typeface="+mn-lt"/>
            </a:endParaRPr>
          </a:p>
        </p:txBody>
      </p:sp>
      <p:grpSp>
        <p:nvGrpSpPr>
          <p:cNvPr id="18" name="组合 17"/>
          <p:cNvGrpSpPr/>
          <p:nvPr/>
        </p:nvGrpSpPr>
        <p:grpSpPr>
          <a:xfrm>
            <a:off x="5486400" y="18308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6"/>
            </p:custDataLst>
          </p:nvPr>
        </p:nvSpPr>
        <p:spPr>
          <a:xfrm>
            <a:off x="175525" y="213546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01</a:t>
            </a:r>
            <a:endParaRPr lang="en-US" altLang="zh-CN" sz="2000" b="1" dirty="0">
              <a:solidFill>
                <a:schemeClr val="lt1"/>
              </a:solidFill>
              <a:cs typeface="+mn-ea"/>
              <a:sym typeface="+mn-lt"/>
            </a:endParaRPr>
          </a:p>
        </p:txBody>
      </p:sp>
      <p:grpSp>
        <p:nvGrpSpPr>
          <p:cNvPr id="26" name="组合 25"/>
          <p:cNvGrpSpPr/>
          <p:nvPr/>
        </p:nvGrpSpPr>
        <p:grpSpPr>
          <a:xfrm>
            <a:off x="5773420" y="2125980"/>
            <a:ext cx="820121" cy="433716"/>
            <a:chOff x="7796" y="4964"/>
            <a:chExt cx="1292" cy="683"/>
          </a:xfrm>
        </p:grpSpPr>
        <p:sp>
          <p:nvSpPr>
            <p:cNvPr id="27" name="TextBox 8"/>
            <p:cNvSpPr txBox="1"/>
            <p:nvPr>
              <p:custDataLst>
                <p:tags r:id="rId7"/>
              </p:custDataLst>
            </p:nvPr>
          </p:nvSpPr>
          <p:spPr>
            <a:xfrm>
              <a:off x="7796" y="4976"/>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endParaRPr lang="en-US" altLang="zh-CN" sz="2000" b="1" dirty="0">
                <a:solidFill>
                  <a:schemeClr val="lt1"/>
                </a:solidFill>
                <a:cs typeface="+mn-ea"/>
                <a:sym typeface="+mn-lt"/>
              </a:endParaRPr>
            </a:p>
          </p:txBody>
        </p:sp>
        <p:sp>
          <p:nvSpPr>
            <p:cNvPr id="30" name="TextBox 8"/>
            <p:cNvSpPr txBox="1"/>
            <p:nvPr>
              <p:custDataLst>
                <p:tags r:id="rId8"/>
              </p:custDataLst>
            </p:nvPr>
          </p:nvSpPr>
          <p:spPr>
            <a:xfrm>
              <a:off x="7796" y="4964"/>
              <a:ext cx="1292" cy="668"/>
            </a:xfrm>
            <a:prstGeom prst="rect">
              <a:avLst/>
            </a:prstGeom>
            <a:noFill/>
          </p:spPr>
          <p:txBody>
            <a:bodyPr wrap="square" lIns="117199" tIns="58599" rIns="117199" bIns="58599" rtlCol="0">
              <a:spAutoFit/>
            </a:bodyPr>
            <a:lstStyle/>
            <a:p>
              <a:pPr algn="ctr">
                <a:defRPr/>
              </a:pPr>
              <a:endParaRPr lang="en-US" altLang="zh-CN" sz="2000" b="1" dirty="0">
                <a:solidFill>
                  <a:schemeClr val="lt1"/>
                </a:solidFill>
                <a:cs typeface="+mn-ea"/>
                <a:sym typeface="+mn-lt"/>
              </a:endParaRPr>
            </a:p>
          </p:txBody>
        </p:sp>
      </p:grpSp>
      <p:sp>
        <p:nvSpPr>
          <p:cNvPr id="33" name="01"/>
          <p:cNvSpPr>
            <a:spLocks noChangeAspect="1"/>
          </p:cNvSpPr>
          <p:nvPr>
            <p:custDataLst>
              <p:tags r:id="rId9"/>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76960" y="391795"/>
            <a:ext cx="4159885" cy="95313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二、小说的类别</a:t>
            </a:r>
            <a:endParaRPr kumimoji="0" lang="zh-CN" altLang="en-US" sz="2800" b="1" i="0" u="none" strike="noStrike" kern="0" cap="none" spc="0" normalizeH="0" baseline="0" noProof="0" dirty="0">
              <a:ln>
                <a:noFill/>
              </a:ln>
              <a:solidFill>
                <a:schemeClr val="accent1"/>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p:cNvSpPr/>
          <p:nvPr/>
        </p:nvSpPr>
        <p:spPr>
          <a:xfrm>
            <a:off x="5486533" y="1305525"/>
            <a:ext cx="5402622" cy="497391"/>
          </a:xfrm>
          <a:prstGeom prst="rect">
            <a:avLst/>
          </a:prstGeom>
        </p:spPr>
        <p:txBody>
          <a:bodyPr>
            <a:noAutofit/>
          </a:bodyPr>
          <a:p>
            <a:pPr>
              <a:spcBef>
                <a:spcPct val="0"/>
              </a:spcBef>
              <a:buFont typeface="Arial" panose="020B0604020202020204" pitchFamily="34" charset="0"/>
              <a:defRPr/>
            </a:pPr>
            <a:r>
              <a:rPr lang="en-US" altLang="zh-CN" sz="2000" b="1" cap="all" dirty="0">
                <a:solidFill>
                  <a:schemeClr val="accent1"/>
                </a:solidFill>
                <a:effectLst>
                  <a:outerShdw blurRad="38100" dist="25400" dir="5400000" algn="ctr" rotWithShape="0">
                    <a:srgbClr val="6E747A">
                      <a:alpha val="43000"/>
                    </a:srgbClr>
                  </a:outerShdw>
                </a:effectLst>
                <a:cs typeface="+mn-ea"/>
                <a:sym typeface="+mn-lt"/>
              </a:rPr>
              <a:t>3.</a:t>
            </a: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按创作年代分：古典小说和现代小说</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down)">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down)">
                                      <p:cBhvr>
                                        <p:cTn id="30" dur="500"/>
                                        <p:tgtEl>
                                          <p:spTgt spid="33"/>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4" grpId="0"/>
      <p:bldP spid="15" grpId="0"/>
      <p:bldP spid="29" grpId="0"/>
      <p:bldP spid="33" grpId="0" bldLvl="0" animBg="1"/>
      <p:bldP spid="3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îSľîḋè"/>
          <p:cNvSpPr/>
          <p:nvPr>
            <p:custDataLst>
              <p:tags r:id="rId1"/>
            </p:custDataLst>
          </p:nvPr>
        </p:nvSpPr>
        <p:spPr>
          <a:xfrm>
            <a:off x="5782945" y="2329180"/>
            <a:ext cx="1506855" cy="150685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sp>
        <p:nvSpPr>
          <p:cNvPr id="21" name="i$ľîďé"/>
          <p:cNvSpPr/>
          <p:nvPr>
            <p:custDataLst>
              <p:tags r:id="rId2"/>
            </p:custDataLst>
          </p:nvPr>
        </p:nvSpPr>
        <p:spPr>
          <a:xfrm>
            <a:off x="4899025" y="3091180"/>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2" name="ïslîḋe"/>
          <p:cNvSpPr/>
          <p:nvPr>
            <p:custDataLst>
              <p:tags r:id="rId3"/>
            </p:custDataLst>
          </p:nvPr>
        </p:nvSpPr>
        <p:spPr>
          <a:xfrm>
            <a:off x="7306310" y="1833880"/>
            <a:ext cx="494665" cy="49466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sp>
        <p:nvSpPr>
          <p:cNvPr id="23" name="ïsļíďé"/>
          <p:cNvSpPr/>
          <p:nvPr>
            <p:custDataLst>
              <p:tags r:id="rId4"/>
            </p:custDataLst>
          </p:nvPr>
        </p:nvSpPr>
        <p:spPr>
          <a:xfrm>
            <a:off x="4391025" y="2609850"/>
            <a:ext cx="49466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sp>
        <p:nvSpPr>
          <p:cNvPr id="24" name="îsḷïďè"/>
          <p:cNvSpPr/>
          <p:nvPr>
            <p:custDataLst>
              <p:tags r:id="rId5"/>
            </p:custDataLst>
          </p:nvPr>
        </p:nvSpPr>
        <p:spPr>
          <a:xfrm>
            <a:off x="7099300" y="2176780"/>
            <a:ext cx="345440" cy="35814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5" name="íṩḻîdè"/>
          <p:cNvSpPr/>
          <p:nvPr>
            <p:custDataLst>
              <p:tags r:id="rId6"/>
            </p:custDataLst>
          </p:nvPr>
        </p:nvSpPr>
        <p:spPr>
          <a:xfrm>
            <a:off x="6219190" y="3882390"/>
            <a:ext cx="1070610" cy="107061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6" name="iṩlîḋè"/>
          <p:cNvSpPr/>
          <p:nvPr>
            <p:custDataLst>
              <p:tags r:id="rId7"/>
            </p:custDataLst>
          </p:nvPr>
        </p:nvSpPr>
        <p:spPr>
          <a:xfrm>
            <a:off x="5716270" y="4940300"/>
            <a:ext cx="502920" cy="502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3</a:t>
            </a:r>
            <a:endParaRPr lang="en-US" altLang="zh-CN" b="1" dirty="0">
              <a:solidFill>
                <a:schemeClr val="lt1"/>
              </a:solidFill>
              <a:cs typeface="+mn-ea"/>
              <a:sym typeface="+mn-lt"/>
            </a:endParaRPr>
          </a:p>
        </p:txBody>
      </p:sp>
      <p:sp>
        <p:nvSpPr>
          <p:cNvPr id="27" name="îSḷiḑè"/>
          <p:cNvSpPr/>
          <p:nvPr>
            <p:custDataLst>
              <p:tags r:id="rId8"/>
            </p:custDataLst>
          </p:nvPr>
        </p:nvSpPr>
        <p:spPr>
          <a:xfrm flipH="1" flipV="1">
            <a:off x="6144895" y="4829175"/>
            <a:ext cx="186690" cy="193675"/>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islíḋe"/>
          <p:cNvSpPr/>
          <p:nvPr>
            <p:custDataLst>
              <p:tags r:id="rId9"/>
            </p:custDataLst>
          </p:nvPr>
        </p:nvSpPr>
        <p:spPr>
          <a:xfrm flipH="1">
            <a:off x="4782185" y="2972435"/>
            <a:ext cx="262890" cy="27305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9" name="直接连接符 8"/>
          <p:cNvCxnSpPr/>
          <p:nvPr/>
        </p:nvCxnSpPr>
        <p:spPr>
          <a:xfrm>
            <a:off x="7896000" y="2328931"/>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a:off x="669925" y="3104431"/>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1"/>
            </p:custDataLst>
          </p:nvPr>
        </p:nvCxnSpPr>
        <p:spPr>
          <a:xfrm>
            <a:off x="6331458" y="5442906"/>
            <a:ext cx="5189030"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nvSpPr>
        <p:spPr>
          <a:xfrm>
            <a:off x="7817949" y="1936419"/>
            <a:ext cx="2237116" cy="392512"/>
          </a:xfrm>
          <a:prstGeom prst="rect">
            <a:avLst/>
          </a:prstGeom>
          <a:noFill/>
          <a:ln>
            <a:noFill/>
          </a:ln>
        </p:spPr>
        <p:txBody>
          <a:bodyPr wrap="none" lIns="91440" tIns="45720" rIns="91440" bIns="45720" anchor="ctr" anchorCtr="0">
            <a:normAutofit fontScale="97500" lnSpcReduction="10000"/>
          </a:bodyPr>
          <a:lstStyle/>
          <a:p>
            <a:pPr lvl="0">
              <a:defRPr/>
            </a:pPr>
            <a:r>
              <a:rPr lang="zh-CN" altLang="en-US" sz="2000" b="1" cap="all" dirty="0">
                <a:solidFill>
                  <a:srgbClr val="000000"/>
                </a:solidFill>
                <a:cs typeface="+mn-ea"/>
                <a:sym typeface="+mn-lt"/>
              </a:rPr>
              <a:t>小说人物</a:t>
            </a:r>
            <a:endParaRPr lang="zh-CN" altLang="en-US" sz="2000" b="1" cap="all" dirty="0">
              <a:solidFill>
                <a:srgbClr val="000000"/>
              </a:solidFill>
              <a:cs typeface="+mn-ea"/>
              <a:sym typeface="+mn-lt"/>
            </a:endParaRPr>
          </a:p>
        </p:txBody>
      </p:sp>
      <p:sp>
        <p:nvSpPr>
          <p:cNvPr id="13" name="î$ḻïḑê"/>
          <p:cNvSpPr txBox="1"/>
          <p:nvPr/>
        </p:nvSpPr>
        <p:spPr>
          <a:xfrm>
            <a:off x="7817948" y="2328931"/>
            <a:ext cx="3702539" cy="624918"/>
          </a:xfrm>
          <a:prstGeom prst="rect">
            <a:avLst/>
          </a:prstGeom>
          <a:noFill/>
          <a:ln>
            <a:noFill/>
          </a:ln>
        </p:spPr>
        <p:txBody>
          <a:bodyPr lIns="91440" tIns="45720" rIns="91440" bIns="45720" anchor="t" anchorCtr="0">
            <a:noAutofit/>
          </a:bodyPr>
          <a:lstStyle/>
          <a:p>
            <a:pPr lvl="0">
              <a:lnSpc>
                <a:spcPct val="130000"/>
              </a:lnSpc>
            </a:pPr>
            <a:r>
              <a:rPr lang="zh-CN" altLang="en-US" b="1" dirty="0">
                <a:solidFill>
                  <a:srgbClr val="000000"/>
                </a:solidFill>
                <a:cs typeface="+mn-ea"/>
                <a:sym typeface="+mn-lt"/>
              </a:rPr>
              <a:t>成功的小说人物在于塑造其丰满、立体的思想性格，人物的正面描写有语言、外貌、神态、动作、心理等，侧面描写通常以其他的人或事物来反映该人物。</a:t>
            </a:r>
            <a:endParaRPr lang="zh-CN" altLang="en-US" b="1" dirty="0">
              <a:solidFill>
                <a:srgbClr val="000000"/>
              </a:solidFill>
              <a:cs typeface="+mn-ea"/>
              <a:sym typeface="+mn-lt"/>
            </a:endParaRPr>
          </a:p>
        </p:txBody>
      </p:sp>
      <p:sp>
        <p:nvSpPr>
          <p:cNvPr id="14" name="ïśḻiďê"/>
          <p:cNvSpPr txBox="1"/>
          <p:nvPr/>
        </p:nvSpPr>
        <p:spPr>
          <a:xfrm>
            <a:off x="6331458" y="5051029"/>
            <a:ext cx="3135271" cy="392512"/>
          </a:xfrm>
          <a:prstGeom prst="rect">
            <a:avLst/>
          </a:prstGeom>
          <a:noFill/>
          <a:ln>
            <a:noFill/>
          </a:ln>
        </p:spPr>
        <p:txBody>
          <a:bodyPr wrap="none" lIns="91440" tIns="45720" rIns="91440" bIns="45720" anchor="ctr" anchorCtr="0">
            <a:normAutofit fontScale="97500" lnSpcReduction="10000"/>
          </a:bodyPr>
          <a:lstStyle/>
          <a:p>
            <a:pPr lvl="0">
              <a:defRPr/>
            </a:pPr>
            <a:r>
              <a:rPr lang="zh-CN" altLang="en-US" sz="2000" b="1" cap="all" dirty="0">
                <a:solidFill>
                  <a:srgbClr val="000000"/>
                </a:solidFill>
                <a:cs typeface="+mn-ea"/>
                <a:sym typeface="+mn-lt"/>
              </a:rPr>
              <a:t>情节</a:t>
            </a:r>
            <a:endParaRPr lang="zh-CN" altLang="en-US" sz="2000" b="1" cap="all" dirty="0">
              <a:solidFill>
                <a:srgbClr val="000000"/>
              </a:solidFill>
              <a:cs typeface="+mn-ea"/>
              <a:sym typeface="+mn-lt"/>
            </a:endParaRPr>
          </a:p>
        </p:txBody>
      </p:sp>
      <p:sp>
        <p:nvSpPr>
          <p:cNvPr id="15" name="ïṩľîďê"/>
          <p:cNvSpPr txBox="1"/>
          <p:nvPr/>
        </p:nvSpPr>
        <p:spPr>
          <a:xfrm>
            <a:off x="6331585" y="5495925"/>
            <a:ext cx="5386705" cy="512445"/>
          </a:xfrm>
          <a:prstGeom prst="rect">
            <a:avLst/>
          </a:prstGeom>
          <a:noFill/>
          <a:ln>
            <a:noFill/>
          </a:ln>
        </p:spPr>
        <p:txBody>
          <a:bodyPr lIns="91440" tIns="45720" rIns="91440" bIns="45720" anchor="t" anchorCtr="0">
            <a:noAutofit/>
          </a:bodyPr>
          <a:lstStyle/>
          <a:p>
            <a:pPr lvl="0">
              <a:lnSpc>
                <a:spcPct val="130000"/>
              </a:lnSpc>
            </a:pPr>
            <a:r>
              <a:rPr lang="zh-CN" altLang="en-US" b="1" dirty="0">
                <a:solidFill>
                  <a:srgbClr val="000000"/>
                </a:solidFill>
                <a:cs typeface="+mn-ea"/>
                <a:sym typeface="+mn-lt"/>
              </a:rPr>
              <a:t>情节是指小说中人物所经历的事件和他们之间的矛盾冲突，由“开端、发展、高潮和结局”组成。故事情节取材于生活。</a:t>
            </a:r>
            <a:endParaRPr lang="zh-CN" altLang="en-US" b="1" dirty="0">
              <a:solidFill>
                <a:srgbClr val="000000"/>
              </a:solidFill>
              <a:cs typeface="+mn-ea"/>
              <a:sym typeface="+mn-lt"/>
            </a:endParaRPr>
          </a:p>
        </p:txBody>
      </p:sp>
      <p:sp>
        <p:nvSpPr>
          <p:cNvPr id="16" name="iṧlïďe"/>
          <p:cNvSpPr txBox="1"/>
          <p:nvPr/>
        </p:nvSpPr>
        <p:spPr>
          <a:xfrm>
            <a:off x="671514" y="2711919"/>
            <a:ext cx="2058240" cy="392512"/>
          </a:xfrm>
          <a:prstGeom prst="rect">
            <a:avLst/>
          </a:prstGeom>
          <a:noFill/>
          <a:ln>
            <a:noFill/>
          </a:ln>
        </p:spPr>
        <p:txBody>
          <a:bodyPr wrap="none" lIns="91440" tIns="45720" rIns="91440" bIns="45720" anchor="ctr" anchorCtr="0">
            <a:normAutofit fontScale="97500" lnSpcReduction="10000"/>
          </a:bodyPr>
          <a:lstStyle/>
          <a:p>
            <a:pPr lvl="0">
              <a:defRPr/>
            </a:pPr>
            <a:r>
              <a:rPr lang="zh-CN" altLang="en-US" sz="2000" b="1" cap="all" dirty="0">
                <a:solidFill>
                  <a:srgbClr val="000000"/>
                </a:solidFill>
                <a:cs typeface="+mn-ea"/>
                <a:sym typeface="+mn-lt"/>
              </a:rPr>
              <a:t>小说环境</a:t>
            </a:r>
            <a:endParaRPr lang="zh-CN" altLang="en-US" sz="2000" b="1" cap="all" dirty="0">
              <a:solidFill>
                <a:srgbClr val="000000"/>
              </a:solidFill>
              <a:cs typeface="+mn-ea"/>
              <a:sym typeface="+mn-lt"/>
            </a:endParaRPr>
          </a:p>
        </p:txBody>
      </p:sp>
      <p:sp>
        <p:nvSpPr>
          <p:cNvPr id="17" name="iśľide"/>
          <p:cNvSpPr txBox="1"/>
          <p:nvPr/>
        </p:nvSpPr>
        <p:spPr>
          <a:xfrm>
            <a:off x="671513" y="3245400"/>
            <a:ext cx="3624487" cy="2529888"/>
          </a:xfrm>
          <a:prstGeom prst="rect">
            <a:avLst/>
          </a:prstGeom>
          <a:noFill/>
          <a:ln>
            <a:noFill/>
          </a:ln>
        </p:spPr>
        <p:txBody>
          <a:bodyPr lIns="91440" tIns="45720" rIns="91440" bIns="45720" anchor="t" anchorCtr="0">
            <a:noAutofit/>
          </a:bodyPr>
          <a:lstStyle/>
          <a:p>
            <a:pPr lvl="0">
              <a:lnSpc>
                <a:spcPct val="130000"/>
              </a:lnSpc>
            </a:pPr>
            <a:r>
              <a:rPr lang="zh-CN" altLang="en-US" b="1" dirty="0">
                <a:solidFill>
                  <a:srgbClr val="000000"/>
                </a:solidFill>
                <a:cs typeface="+mn-ea"/>
                <a:sym typeface="+mn-lt"/>
              </a:rPr>
              <a:t>环境包括社会环境和自然环境。自然环境描写是指对地点、季节、天气及花草树木等的描写，能渲染气氛，烘托人物，深化主题；社会环境描写是指对处所、氛围、人际关系、社会背景、时代背景等的描写。环境描写要能让人身临其境。</a:t>
            </a:r>
            <a:endParaRPr lang="zh-CN" altLang="en-US" b="1" dirty="0">
              <a:solidFill>
                <a:srgbClr val="000000"/>
              </a:solidFill>
              <a:cs typeface="+mn-ea"/>
              <a:sym typeface="+mn-lt"/>
            </a:endParaRPr>
          </a:p>
        </p:txBody>
      </p:sp>
      <p:sp>
        <p:nvSpPr>
          <p:cNvPr id="3" name="矩形 2"/>
          <p:cNvSpPr/>
          <p:nvPr>
            <p:custDataLst>
              <p:tags r:id="rId12"/>
            </p:custDataLst>
          </p:nvPr>
        </p:nvSpPr>
        <p:spPr>
          <a:xfrm>
            <a:off x="5171440" y="3465830"/>
            <a:ext cx="973455" cy="46037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环境</a:t>
            </a:r>
            <a:endParaRPr lang="zh-CN" altLang="en-US" sz="2000" b="1" dirty="0">
              <a:solidFill>
                <a:schemeClr val="lt1"/>
              </a:solidFill>
              <a:cs typeface="+mn-ea"/>
              <a:sym typeface="+mn-lt"/>
            </a:endParaRPr>
          </a:p>
        </p:txBody>
      </p:sp>
      <p:sp>
        <p:nvSpPr>
          <p:cNvPr id="6" name="矩形 5"/>
          <p:cNvSpPr/>
          <p:nvPr>
            <p:custDataLst>
              <p:tags r:id="rId13"/>
            </p:custDataLst>
          </p:nvPr>
        </p:nvSpPr>
        <p:spPr>
          <a:xfrm>
            <a:off x="6221095" y="2819400"/>
            <a:ext cx="973455" cy="46037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人物</a:t>
            </a:r>
            <a:endParaRPr lang="zh-CN" altLang="en-US" sz="2000" b="1" dirty="0">
              <a:solidFill>
                <a:schemeClr val="lt1"/>
              </a:solidFill>
              <a:cs typeface="+mn-ea"/>
              <a:sym typeface="+mn-lt"/>
            </a:endParaRPr>
          </a:p>
        </p:txBody>
      </p:sp>
      <p:sp>
        <p:nvSpPr>
          <p:cNvPr id="8" name="矩形 7"/>
          <p:cNvSpPr/>
          <p:nvPr>
            <p:custDataLst>
              <p:tags r:id="rId14"/>
            </p:custDataLst>
          </p:nvPr>
        </p:nvSpPr>
        <p:spPr>
          <a:xfrm>
            <a:off x="6331585" y="4187825"/>
            <a:ext cx="973455" cy="46037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情节</a:t>
            </a:r>
            <a:endParaRPr lang="zh-CN" altLang="en-US" sz="2000" b="1" dirty="0">
              <a:solidFill>
                <a:schemeClr val="lt1"/>
              </a:solidFill>
              <a:cs typeface="+mn-ea"/>
              <a:sym typeface="+mn-lt"/>
            </a:endParaRPr>
          </a:p>
        </p:txBody>
      </p:sp>
      <p:sp>
        <p:nvSpPr>
          <p:cNvPr id="19" name="01"/>
          <p:cNvSpPr>
            <a:spLocks noChangeAspect="1"/>
          </p:cNvSpPr>
          <p:nvPr>
            <p:custDataLst>
              <p:tags r:id="rId1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575" y="383223"/>
            <a:ext cx="373697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三、小说的三要素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Left)">
                                      <p:cBhvr>
                                        <p:cTn id="25" dur="500"/>
                                        <p:tgtEl>
                                          <p:spTgt spid="15"/>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Left)">
                                      <p:cBhvr>
                                        <p:cTn id="28" dur="500"/>
                                        <p:tgtEl>
                                          <p:spTgt spid="16"/>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Left)">
                                      <p:cBhvr>
                                        <p:cTn id="31" dur="500"/>
                                        <p:tgtEl>
                                          <p:spTgt spid="17"/>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1000" fill="hold"/>
                                        <p:tgtEl>
                                          <p:spTgt spid="3"/>
                                        </p:tgtEl>
                                        <p:attrNameLst>
                                          <p:attrName>ppt_w</p:attrName>
                                        </p:attrNameLst>
                                      </p:cBhvr>
                                      <p:tavLst>
                                        <p:tav tm="0">
                                          <p:val>
                                            <p:fltVal val="0"/>
                                          </p:val>
                                        </p:tav>
                                        <p:tav tm="100000">
                                          <p:val>
                                            <p:strVal val="#ppt_w"/>
                                          </p:val>
                                        </p:tav>
                                      </p:tavLst>
                                    </p:anim>
                                    <p:anim calcmode="lin" valueType="num">
                                      <p:cBhvr>
                                        <p:cTn id="35" dur="1000" fill="hold"/>
                                        <p:tgtEl>
                                          <p:spTgt spid="3"/>
                                        </p:tgtEl>
                                        <p:attrNameLst>
                                          <p:attrName>ppt_h</p:attrName>
                                        </p:attrNameLst>
                                      </p:cBhvr>
                                      <p:tavLst>
                                        <p:tav tm="0">
                                          <p:val>
                                            <p:fltVal val="0"/>
                                          </p:val>
                                        </p:tav>
                                        <p:tav tm="100000">
                                          <p:val>
                                            <p:strVal val="#ppt_h"/>
                                          </p:val>
                                        </p:tav>
                                      </p:tavLst>
                                    </p:anim>
                                    <p:anim calcmode="lin" valueType="num">
                                      <p:cBhvr>
                                        <p:cTn id="36" dur="1000" fill="hold"/>
                                        <p:tgtEl>
                                          <p:spTgt spid="3"/>
                                        </p:tgtEl>
                                        <p:attrNameLst>
                                          <p:attrName>style.rotation</p:attrName>
                                        </p:attrNameLst>
                                      </p:cBhvr>
                                      <p:tavLst>
                                        <p:tav tm="0">
                                          <p:val>
                                            <p:fltVal val="90"/>
                                          </p:val>
                                        </p:tav>
                                        <p:tav tm="100000">
                                          <p:val>
                                            <p:fltVal val="0"/>
                                          </p:val>
                                        </p:tav>
                                      </p:tavLst>
                                    </p:anim>
                                    <p:animEffect transition="in" filter="fade">
                                      <p:cBhvr>
                                        <p:cTn id="37" dur="1000"/>
                                        <p:tgtEl>
                                          <p:spTgt spid="3"/>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fltVal val="0"/>
                                          </p:val>
                                        </p:tav>
                                        <p:tav tm="100000">
                                          <p:val>
                                            <p:strVal val="#ppt_w"/>
                                          </p:val>
                                        </p:tav>
                                      </p:tavLst>
                                    </p:anim>
                                    <p:anim calcmode="lin" valueType="num">
                                      <p:cBhvr>
                                        <p:cTn id="41" dur="1000" fill="hold"/>
                                        <p:tgtEl>
                                          <p:spTgt spid="6"/>
                                        </p:tgtEl>
                                        <p:attrNameLst>
                                          <p:attrName>ppt_h</p:attrName>
                                        </p:attrNameLst>
                                      </p:cBhvr>
                                      <p:tavLst>
                                        <p:tav tm="0">
                                          <p:val>
                                            <p:fltVal val="0"/>
                                          </p:val>
                                        </p:tav>
                                        <p:tav tm="100000">
                                          <p:val>
                                            <p:strVal val="#ppt_h"/>
                                          </p:val>
                                        </p:tav>
                                      </p:tavLst>
                                    </p:anim>
                                    <p:anim calcmode="lin" valueType="num">
                                      <p:cBhvr>
                                        <p:cTn id="42" dur="1000" fill="hold"/>
                                        <p:tgtEl>
                                          <p:spTgt spid="6"/>
                                        </p:tgtEl>
                                        <p:attrNameLst>
                                          <p:attrName>style.rotation</p:attrName>
                                        </p:attrNameLst>
                                      </p:cBhvr>
                                      <p:tavLst>
                                        <p:tav tm="0">
                                          <p:val>
                                            <p:fltVal val="90"/>
                                          </p:val>
                                        </p:tav>
                                        <p:tav tm="100000">
                                          <p:val>
                                            <p:fltVal val="0"/>
                                          </p:val>
                                        </p:tav>
                                      </p:tavLst>
                                    </p:anim>
                                    <p:animEffect transition="in" filter="fade">
                                      <p:cBhvr>
                                        <p:cTn id="43" dur="1000"/>
                                        <p:tgtEl>
                                          <p:spTgt spid="6"/>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fill="hold"/>
                                        <p:tgtEl>
                                          <p:spTgt spid="8"/>
                                        </p:tgtEl>
                                        <p:attrNameLst>
                                          <p:attrName>ppt_w</p:attrName>
                                        </p:attrNameLst>
                                      </p:cBhvr>
                                      <p:tavLst>
                                        <p:tav tm="0">
                                          <p:val>
                                            <p:fltVal val="0"/>
                                          </p:val>
                                        </p:tav>
                                        <p:tav tm="100000">
                                          <p:val>
                                            <p:strVal val="#ppt_w"/>
                                          </p:val>
                                        </p:tav>
                                      </p:tavLst>
                                    </p:anim>
                                    <p:anim calcmode="lin" valueType="num">
                                      <p:cBhvr>
                                        <p:cTn id="47" dur="1000" fill="hold"/>
                                        <p:tgtEl>
                                          <p:spTgt spid="8"/>
                                        </p:tgtEl>
                                        <p:attrNameLst>
                                          <p:attrName>ppt_h</p:attrName>
                                        </p:attrNameLst>
                                      </p:cBhvr>
                                      <p:tavLst>
                                        <p:tav tm="0">
                                          <p:val>
                                            <p:fltVal val="0"/>
                                          </p:val>
                                        </p:tav>
                                        <p:tav tm="100000">
                                          <p:val>
                                            <p:strVal val="#ppt_h"/>
                                          </p:val>
                                        </p:tav>
                                      </p:tavLst>
                                    </p:anim>
                                    <p:anim calcmode="lin" valueType="num">
                                      <p:cBhvr>
                                        <p:cTn id="48" dur="1000" fill="hold"/>
                                        <p:tgtEl>
                                          <p:spTgt spid="8"/>
                                        </p:tgtEl>
                                        <p:attrNameLst>
                                          <p:attrName>style.rotation</p:attrName>
                                        </p:attrNameLst>
                                      </p:cBhvr>
                                      <p:tavLst>
                                        <p:tav tm="0">
                                          <p:val>
                                            <p:fltVal val="90"/>
                                          </p:val>
                                        </p:tav>
                                        <p:tav tm="100000">
                                          <p:val>
                                            <p:fltVal val="0"/>
                                          </p:val>
                                        </p:tav>
                                      </p:tavLst>
                                    </p:anim>
                                    <p:animEffect transition="in" filter="fade">
                                      <p:cBhvr>
                                        <p:cTn id="49" dur="10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down)">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3" grpId="0"/>
      <p:bldP spid="6" grpId="0"/>
      <p:bldP spid="8" grpId="0"/>
      <p:bldP spid="19" grpId="0" bldLvl="0" animBg="1"/>
      <p:bldP spid="3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1124322" y="1384569"/>
            <a:ext cx="10299777" cy="2219916"/>
            <a:chOff x="1064741" y="1736376"/>
            <a:chExt cx="9953457" cy="2145385"/>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altLang="id-ID" b="1" dirty="0">
                  <a:solidFill>
                    <a:schemeClr val="lt1"/>
                  </a:solidFill>
                  <a:cs typeface="+mn-ea"/>
                  <a:sym typeface="+mn-lt"/>
                </a:rPr>
                <a:t>1</a:t>
              </a:r>
              <a:endParaRPr lang="en-US" altLang="id-ID" b="1" dirty="0">
                <a:solidFill>
                  <a:schemeClr val="lt1"/>
                </a:solidFill>
                <a:cs typeface="+mn-ea"/>
                <a:sym typeface="+mn-lt"/>
              </a:endParaRPr>
            </a:p>
          </p:txBody>
        </p:sp>
        <p:grpSp>
          <p:nvGrpSpPr>
            <p:cNvPr id="9" name="组合 23"/>
            <p:cNvGrpSpPr/>
            <p:nvPr/>
          </p:nvGrpSpPr>
          <p:grpSpPr>
            <a:xfrm>
              <a:off x="1816749" y="1736376"/>
              <a:ext cx="9201449" cy="2145385"/>
              <a:chOff x="2697421" y="988328"/>
              <a:chExt cx="9201449" cy="2145385"/>
            </a:xfrm>
          </p:grpSpPr>
          <p:sp>
            <p:nvSpPr>
              <p:cNvPr id="10" name="TextBox 24"/>
              <p:cNvSpPr txBox="1"/>
              <p:nvPr>
                <p:custDataLst>
                  <p:tags r:id="rId4"/>
                </p:custDataLst>
              </p:nvPr>
            </p:nvSpPr>
            <p:spPr>
              <a:xfrm>
                <a:off x="2828907" y="1439341"/>
                <a:ext cx="9069963" cy="1694372"/>
              </a:xfrm>
              <a:prstGeom prst="rect">
                <a:avLst/>
              </a:prstGeom>
              <a:noFill/>
            </p:spPr>
            <p:txBody>
              <a:bodyPr wrap="square" rtlCol="0">
                <a:spAutoFit/>
              </a:bodyPr>
              <a:lstStyle/>
              <a:p>
                <a:pPr>
                  <a:lnSpc>
                    <a:spcPct val="150000"/>
                  </a:lnSpc>
                </a:pPr>
                <a:r>
                  <a:rPr lang="en-US" altLang="zh-CN" b="1" dirty="0">
                    <a:solidFill>
                      <a:srgbClr val="000000"/>
                    </a:solidFill>
                    <a:cs typeface="+mn-ea"/>
                    <a:sym typeface="+mn-lt"/>
                  </a:rPr>
                  <a:t>    </a:t>
                </a:r>
                <a:r>
                  <a:rPr lang="zh-CN" altLang="en-US" b="1" dirty="0">
                    <a:solidFill>
                      <a:srgbClr val="000000"/>
                    </a:solidFill>
                    <a:cs typeface="+mn-ea"/>
                    <a:sym typeface="+mn-lt"/>
                  </a:rPr>
                  <a:t>塑造人物是小说反映社会生活、表达作者观点的重要手段，所以读小说应当注重对人</a:t>
                </a:r>
                <a:endParaRPr lang="zh-CN" altLang="en-US" b="1" dirty="0">
                  <a:solidFill>
                    <a:srgbClr val="000000"/>
                  </a:solidFill>
                  <a:cs typeface="+mn-ea"/>
                  <a:sym typeface="+mn-lt"/>
                </a:endParaRPr>
              </a:p>
              <a:p>
                <a:pPr>
                  <a:lnSpc>
                    <a:spcPct val="150000"/>
                  </a:lnSpc>
                </a:pPr>
                <a:r>
                  <a:rPr lang="zh-CN" altLang="en-US" b="1" dirty="0">
                    <a:solidFill>
                      <a:srgbClr val="000000"/>
                    </a:solidFill>
                    <a:cs typeface="+mn-ea"/>
                    <a:sym typeface="+mn-lt"/>
                  </a:rPr>
                  <a:t>物形象的分析理解。我们可以通过人物的外貌、心理、语言、行动等来把握人物的性格特征，在作者或概括或具体、或正面或侧面的描写烘托中，深入理解人物性格，进而发掘人物善恶美丑的精神世界。</a:t>
                </a:r>
                <a:endParaRPr lang="zh-CN" altLang="en-US" b="1" dirty="0">
                  <a:solidFill>
                    <a:srgbClr val="000000"/>
                  </a:solidFill>
                  <a:cs typeface="+mn-ea"/>
                  <a:sym typeface="+mn-lt"/>
                </a:endParaRPr>
              </a:p>
            </p:txBody>
          </p:sp>
          <p:sp>
            <p:nvSpPr>
              <p:cNvPr id="11" name="TextBox 25"/>
              <p:cNvSpPr txBox="1"/>
              <p:nvPr>
                <p:custDataLst>
                  <p:tags r:id="rId5"/>
                </p:custDataLst>
              </p:nvPr>
            </p:nvSpPr>
            <p:spPr>
              <a:xfrm>
                <a:off x="2697421" y="988328"/>
                <a:ext cx="4074147" cy="531447"/>
              </a:xfrm>
              <a:prstGeom prst="rect">
                <a:avLst/>
              </a:prstGeom>
              <a:noFill/>
            </p:spPr>
            <p:txBody>
              <a:bodyPr wrap="square" lIns="243684" tIns="121843" rIns="243684" bIns="121843" rtlCol="0">
                <a:spAutoFit/>
                <a:scene3d>
                  <a:camera prst="orthographicFront"/>
                  <a:lightRig rig="threePt" dir="t"/>
                </a:scene3d>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分析人物形象</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grpSp>
        <p:nvGrpSpPr>
          <p:cNvPr id="18" name="组合 32"/>
          <p:cNvGrpSpPr/>
          <p:nvPr>
            <p:custDataLst>
              <p:tags r:id="rId6"/>
            </p:custDataLst>
          </p:nvPr>
        </p:nvGrpSpPr>
        <p:grpSpPr>
          <a:xfrm>
            <a:off x="1185743" y="3937386"/>
            <a:ext cx="10658138" cy="2219960"/>
            <a:chOff x="1064741" y="1736376"/>
            <a:chExt cx="10299768" cy="2145428"/>
          </a:xfrm>
        </p:grpSpPr>
        <p:sp>
          <p:nvSpPr>
            <p:cNvPr id="19" name="Oval 68"/>
            <p:cNvSpPr>
              <a:spLocks noChangeArrowheads="1"/>
            </p:cNvSpPr>
            <p:nvPr>
              <p:custDataLst>
                <p:tags r:id="rId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8"/>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9547760" cy="2145428"/>
              <a:chOff x="2697421" y="988328"/>
              <a:chExt cx="9547760" cy="2145428"/>
            </a:xfrm>
          </p:grpSpPr>
          <p:sp>
            <p:nvSpPr>
              <p:cNvPr id="22" name="TextBox 36"/>
              <p:cNvSpPr txBox="1"/>
              <p:nvPr>
                <p:custDataLst>
                  <p:tags r:id="rId9"/>
                </p:custDataLst>
              </p:nvPr>
            </p:nvSpPr>
            <p:spPr>
              <a:xfrm>
                <a:off x="2829355" y="1439383"/>
                <a:ext cx="9415826" cy="1694373"/>
              </a:xfrm>
              <a:prstGeom prst="rect">
                <a:avLst/>
              </a:prstGeom>
              <a:noFill/>
            </p:spPr>
            <p:txBody>
              <a:bodyPr wrap="square" rtlCol="0">
                <a:spAutoFit/>
              </a:bodyPr>
              <a:lstStyle/>
              <a:p>
                <a:pPr lvl="0">
                  <a:lnSpc>
                    <a:spcPct val="150000"/>
                  </a:lnSpc>
                </a:pPr>
                <a:r>
                  <a:rPr lang="en-US" b="1" dirty="0">
                    <a:solidFill>
                      <a:srgbClr val="000000"/>
                    </a:solidFill>
                    <a:cs typeface="+mn-ea"/>
                    <a:sym typeface="+mn-lt"/>
                  </a:rPr>
                  <a:t>    </a:t>
                </a:r>
                <a:r>
                  <a:rPr b="1" dirty="0">
                    <a:solidFill>
                      <a:srgbClr val="000000"/>
                    </a:solidFill>
                    <a:cs typeface="+mn-ea"/>
                    <a:sym typeface="+mn-lt"/>
                  </a:rPr>
                  <a:t>我们可以梳理作品主要叙写了哪些重要事件，依次加以概括；试着简明概括故事情节，分析出小说的开端、发展、高潮和结局几个部分。分析情节是理解人物性格、把握小说主题的一种手段。所以，在分析故事情节的时候，要随时注意体会它对人物性格的形成及对揭示小说主题的作用。</a:t>
                </a:r>
                <a:endParaRPr b="1" dirty="0">
                  <a:solidFill>
                    <a:srgbClr val="000000"/>
                  </a:solidFill>
                  <a:cs typeface="+mn-ea"/>
                  <a:sym typeface="+mn-lt"/>
                </a:endParaRPr>
              </a:p>
            </p:txBody>
          </p:sp>
          <p:sp>
            <p:nvSpPr>
              <p:cNvPr id="23" name="TextBox 37"/>
              <p:cNvSpPr txBox="1"/>
              <p:nvPr>
                <p:custDataLst>
                  <p:tags r:id="rId10"/>
                </p:custDataLst>
              </p:nvPr>
            </p:nvSpPr>
            <p:spPr>
              <a:xfrm>
                <a:off x="2697421" y="988328"/>
                <a:ext cx="4016331" cy="53144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梳理故事情节</a:t>
                </a:r>
                <a:endParaRPr lang="zh-CN" altLang="en-US" sz="2000" b="1" cap="all" dirty="0">
                  <a:solidFill>
                    <a:srgbClr val="000000"/>
                  </a:solidFill>
                  <a:cs typeface="+mn-ea"/>
                  <a:sym typeface="+mn-lt"/>
                </a:endParaRPr>
              </a:p>
            </p:txBody>
          </p:sp>
        </p:grpSp>
      </p:grpSp>
      <p:sp>
        <p:nvSpPr>
          <p:cNvPr id="3" name="01"/>
          <p:cNvSpPr>
            <a:spLocks noChangeAspect="1"/>
          </p:cNvSpPr>
          <p:nvPr>
            <p:custDataLst>
              <p:tags r:id="rId1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575" y="383223"/>
            <a:ext cx="42919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四、小说的鉴赏技巧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2"/>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3"/>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1544320" y="1889913"/>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76960" y="391795"/>
            <a:ext cx="4159885" cy="95313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四、小说的鉴赏技巧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p:cNvSpPr/>
          <p:nvPr/>
        </p:nvSpPr>
        <p:spPr>
          <a:xfrm>
            <a:off x="1409198" y="1344895"/>
            <a:ext cx="5402622" cy="497391"/>
          </a:xfrm>
          <a:prstGeom prst="rect">
            <a:avLst/>
          </a:prstGeom>
        </p:spPr>
        <p:txBody>
          <a:bodyPr>
            <a:noAutofit/>
          </a:bodyPr>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3.</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体会环境特点</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3" name="文本框 2"/>
          <p:cNvSpPr txBox="1"/>
          <p:nvPr/>
        </p:nvSpPr>
        <p:spPr>
          <a:xfrm>
            <a:off x="1610995" y="2054225"/>
            <a:ext cx="5516880" cy="3078480"/>
          </a:xfrm>
          <a:prstGeom prst="rect">
            <a:avLst/>
          </a:prstGeom>
        </p:spPr>
        <p:txBody>
          <a:bodyPr>
            <a:noAutofit/>
          </a:bodyPr>
          <a:p>
            <a:pPr indent="0" fontAlgn="auto">
              <a:lnSpc>
                <a:spcPct val="150000"/>
              </a:lnSpc>
            </a:pPr>
            <a:r>
              <a:rPr lang="en-US" altLang="zh-CN" sz="2000" b="1" dirty="0">
                <a:solidFill>
                  <a:srgbClr val="000000"/>
                </a:solidFill>
                <a:cs typeface="+mn-ea"/>
              </a:rPr>
              <a:t>    </a:t>
            </a:r>
            <a:r>
              <a:rPr lang="zh-CN" altLang="en-US" sz="2000" b="1" dirty="0">
                <a:solidFill>
                  <a:srgbClr val="000000"/>
                </a:solidFill>
                <a:cs typeface="+mn-ea"/>
              </a:rPr>
              <a:t>小说的环境描写主要是为了交代故事发生的环境，推动情节的发展，或是为了烘托气氛，突出人物的精神特质，为后文作铺垫，构设感情基调等。我们要学会结合故事情节体会环境描写的作用。同时，分析环境描写的作用要与分析人物形象结合起来。</a:t>
            </a:r>
            <a:endParaRPr lang="zh-CN" altLang="en-US" sz="2000" b="1" dirty="0">
              <a:solidFill>
                <a:srgbClr val="000000"/>
              </a:solidFill>
              <a:cs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down)">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一、记叙文的表达方式</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2" name="íŝḷíďê"/>
          <p:cNvSpPr/>
          <p:nvPr>
            <p:custDataLst>
              <p:tags r:id="rId2"/>
            </p:custDataLst>
          </p:nvPr>
        </p:nvSpPr>
        <p:spPr>
          <a:xfrm>
            <a:off x="1176692" y="3142373"/>
            <a:ext cx="716898" cy="716895"/>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3" name="î$ḷïďê"/>
          <p:cNvSpPr/>
          <p:nvPr>
            <p:custDataLst>
              <p:tags r:id="rId3"/>
            </p:custDataLst>
          </p:nvPr>
        </p:nvSpPr>
        <p:spPr>
          <a:xfrm>
            <a:off x="1176692" y="1645823"/>
            <a:ext cx="716898" cy="716895"/>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custDataLst>
              <p:tags r:id="rId4"/>
            </p:custDataLst>
          </p:nvPr>
        </p:nvSpPr>
        <p:spPr>
          <a:xfrm>
            <a:off x="2019695" y="1633137"/>
            <a:ext cx="7908635" cy="398780"/>
          </a:xfrm>
          <a:prstGeom prst="rect">
            <a:avLst/>
          </a:prstGeom>
          <a:noFill/>
        </p:spPr>
        <p:txBody>
          <a:bodyPr wrap="square" anchor="b">
            <a:spAutoFit/>
          </a:bodyPr>
          <a:lstStyle/>
          <a:p>
            <a:pPr lvl="0">
              <a:buSzPct val="25000"/>
              <a:defRPr/>
            </a:pPr>
            <a:r>
              <a:rPr lang="zh-CN" altLang="en-US" sz="2000" b="1" cap="all" dirty="0">
                <a:solidFill>
                  <a:srgbClr val="000000"/>
                </a:solidFill>
                <a:cs typeface="+mn-ea"/>
                <a:sym typeface="+mn-lt"/>
              </a:rPr>
              <a:t>记叙</a:t>
            </a:r>
            <a:endParaRPr lang="zh-CN" altLang="en-US" sz="2000" b="1" cap="all" dirty="0">
              <a:solidFill>
                <a:srgbClr val="000000"/>
              </a:solidFill>
              <a:cs typeface="+mn-ea"/>
              <a:sym typeface="+mn-lt"/>
            </a:endParaRPr>
          </a:p>
        </p:txBody>
      </p:sp>
      <p:sp>
        <p:nvSpPr>
          <p:cNvPr id="15" name="文本框 14"/>
          <p:cNvSpPr txBox="1"/>
          <p:nvPr>
            <p:custDataLst>
              <p:tags r:id="rId5"/>
            </p:custDataLst>
          </p:nvPr>
        </p:nvSpPr>
        <p:spPr>
          <a:xfrm>
            <a:off x="2019697" y="2021580"/>
            <a:ext cx="9463278" cy="410845"/>
          </a:xfrm>
          <a:prstGeom prst="rect">
            <a:avLst/>
          </a:prstGeom>
          <a:noFill/>
        </p:spPr>
        <p:txBody>
          <a:bodyPr wrap="square">
            <a:spAutoFit/>
          </a:bodyPr>
          <a:lstStyle/>
          <a:p>
            <a:pPr lvl="0">
              <a:lnSpc>
                <a:spcPct val="130000"/>
              </a:lnSpc>
            </a:pPr>
            <a:r>
              <a:rPr lang="zh-CN" altLang="en-US" sz="1600" b="1" dirty="0">
                <a:solidFill>
                  <a:srgbClr val="000000"/>
                </a:solidFill>
                <a:cs typeface="+mn-ea"/>
                <a:sym typeface="+mn-lt"/>
              </a:rPr>
              <a:t>作者对所记述的事件发展过程、人物见闻和时空变换等的记录。</a:t>
            </a:r>
            <a:endParaRPr lang="zh-CN" altLang="en-US" sz="1600" b="1" dirty="0">
              <a:solidFill>
                <a:srgbClr val="000000"/>
              </a:solidFill>
              <a:cs typeface="+mn-ea"/>
              <a:sym typeface="+mn-lt"/>
            </a:endParaRPr>
          </a:p>
        </p:txBody>
      </p:sp>
      <p:sp>
        <p:nvSpPr>
          <p:cNvPr id="16" name="文本框 15"/>
          <p:cNvSpPr txBox="1"/>
          <p:nvPr>
            <p:custDataLst>
              <p:tags r:id="rId6"/>
            </p:custDataLst>
          </p:nvPr>
        </p:nvSpPr>
        <p:spPr>
          <a:xfrm>
            <a:off x="2019695" y="3129687"/>
            <a:ext cx="7908635" cy="398780"/>
          </a:xfrm>
          <a:prstGeom prst="rect">
            <a:avLst/>
          </a:prstGeom>
          <a:noFill/>
        </p:spPr>
        <p:txBody>
          <a:bodyPr wrap="square" anchor="b">
            <a:spAutoFit/>
          </a:bodyPr>
          <a:lstStyle/>
          <a:p>
            <a:pPr>
              <a:buSzPct val="25000"/>
              <a:defRPr/>
            </a:pPr>
            <a:r>
              <a:rPr lang="zh-CN" altLang="en-US" sz="2000" b="1" cap="all" dirty="0">
                <a:solidFill>
                  <a:srgbClr val="000000"/>
                </a:solidFill>
                <a:cs typeface="+mn-ea"/>
                <a:sym typeface="+mn-lt"/>
              </a:rPr>
              <a:t>描写</a:t>
            </a:r>
            <a:endParaRPr lang="zh-CN" altLang="en-US" sz="2000" b="1" cap="all" dirty="0">
              <a:solidFill>
                <a:srgbClr val="000000"/>
              </a:solidFill>
              <a:cs typeface="+mn-ea"/>
              <a:sym typeface="+mn-lt"/>
            </a:endParaRPr>
          </a:p>
        </p:txBody>
      </p:sp>
      <p:sp>
        <p:nvSpPr>
          <p:cNvPr id="17" name="文本框 16"/>
          <p:cNvSpPr txBox="1"/>
          <p:nvPr>
            <p:custDataLst>
              <p:tags r:id="rId7"/>
            </p:custDataLst>
          </p:nvPr>
        </p:nvSpPr>
        <p:spPr>
          <a:xfrm>
            <a:off x="2019697" y="3518131"/>
            <a:ext cx="9463278" cy="1050925"/>
          </a:xfrm>
          <a:prstGeom prst="rect">
            <a:avLst/>
          </a:prstGeom>
          <a:noFill/>
        </p:spPr>
        <p:txBody>
          <a:bodyPr wrap="square">
            <a:spAutoFit/>
          </a:bodyPr>
          <a:lstStyle/>
          <a:p>
            <a:pPr>
              <a:lnSpc>
                <a:spcPct val="130000"/>
              </a:lnSpc>
            </a:pPr>
            <a:r>
              <a:rPr lang="zh-CN" altLang="en-US" sz="1600" b="1" dirty="0">
                <a:solidFill>
                  <a:srgbClr val="000000"/>
                </a:solidFill>
                <a:cs typeface="+mn-ea"/>
                <a:sym typeface="+mn-lt"/>
              </a:rPr>
              <a:t>指运用生动形象的语言对人物、环境作细致的描绘。描写主要分为人物描写和环境描写两类。人物描写，按照描写内容分为神态、心理、语言、动作描写等。环境描写包括自然环境描写和社会环境描写。按照描写角度，可以分为正面描写（直接描写）和侧面描写（间接描写）。</a:t>
            </a:r>
            <a:endParaRPr lang="zh-CN" altLang="en-US" sz="1600" b="1" dirty="0">
              <a:solidFill>
                <a:srgbClr val="000000"/>
              </a:solidFill>
              <a:cs typeface="+mn-ea"/>
              <a:sym typeface="+mn-lt"/>
            </a:endParaRPr>
          </a:p>
        </p:txBody>
      </p:sp>
      <p:sp>
        <p:nvSpPr>
          <p:cNvPr id="18" name="îŝḷîḋè"/>
          <p:cNvSpPr txBox="1"/>
          <p:nvPr>
            <p:custDataLst>
              <p:tags r:id="rId8"/>
            </p:custDataLst>
          </p:nvPr>
        </p:nvSpPr>
        <p:spPr bwMode="auto">
          <a:xfrm>
            <a:off x="1168221" y="1710850"/>
            <a:ext cx="781440" cy="62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endParaRPr lang="en-US" altLang="zh-CN" sz="2000" b="1" cap="all" dirty="0">
              <a:solidFill>
                <a:schemeClr val="lt1"/>
              </a:solidFill>
              <a:cs typeface="+mn-ea"/>
              <a:sym typeface="+mn-lt"/>
            </a:endParaRPr>
          </a:p>
        </p:txBody>
      </p:sp>
      <p:sp>
        <p:nvSpPr>
          <p:cNvPr id="19" name="îŝḷîḋè"/>
          <p:cNvSpPr txBox="1"/>
          <p:nvPr>
            <p:custDataLst>
              <p:tags r:id="rId9"/>
            </p:custDataLst>
          </p:nvPr>
        </p:nvSpPr>
        <p:spPr bwMode="auto">
          <a:xfrm>
            <a:off x="1168221" y="3215709"/>
            <a:ext cx="781440" cy="62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endParaRPr lang="en-US" altLang="zh-CN" sz="2000" b="1" cap="all" dirty="0">
              <a:solidFill>
                <a:schemeClr val="lt1"/>
              </a:solidFill>
              <a:cs typeface="+mn-ea"/>
              <a:sym typeface="+mn-lt"/>
            </a:endParaRPr>
          </a:p>
        </p:txBody>
      </p:sp>
      <p:sp>
        <p:nvSpPr>
          <p:cNvPr id="3" name="îŝḷîḋè"/>
          <p:cNvSpPr txBox="1"/>
          <p:nvPr>
            <p:custDataLst>
              <p:tags r:id="rId10"/>
            </p:custDataLst>
          </p:nvPr>
        </p:nvSpPr>
        <p:spPr bwMode="auto">
          <a:xfrm>
            <a:off x="1111885" y="4844415"/>
            <a:ext cx="781685" cy="72898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03</a:t>
            </a:r>
            <a:endParaRPr lang="en-US" altLang="zh-CN" sz="2000" b="1" cap="all" dirty="0">
              <a:solidFill>
                <a:schemeClr val="lt1"/>
              </a:solidFill>
              <a:cs typeface="+mn-ea"/>
              <a:sym typeface="+mn-lt"/>
            </a:endParaRPr>
          </a:p>
        </p:txBody>
      </p:sp>
      <p:sp>
        <p:nvSpPr>
          <p:cNvPr id="7" name="文本框 6"/>
          <p:cNvSpPr txBox="1"/>
          <p:nvPr>
            <p:custDataLst>
              <p:tags r:id="rId11"/>
            </p:custDataLst>
          </p:nvPr>
        </p:nvSpPr>
        <p:spPr>
          <a:xfrm>
            <a:off x="1949210" y="4825137"/>
            <a:ext cx="7908635" cy="398780"/>
          </a:xfrm>
          <a:prstGeom prst="rect">
            <a:avLst/>
          </a:prstGeom>
          <a:noFill/>
        </p:spPr>
        <p:txBody>
          <a:bodyPr wrap="square" anchor="b">
            <a:spAutoFit/>
          </a:bodyPr>
          <a:p>
            <a:pPr>
              <a:buSzPct val="25000"/>
              <a:defRPr/>
            </a:pP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抒情</a:t>
            </a:r>
            <a:endParaRPr lang="zh-CN" altLang="en-US" sz="2000" b="1" cap="all" dirty="0">
              <a:solidFill>
                <a:srgbClr val="000000"/>
              </a:solidFill>
              <a:cs typeface="+mn-ea"/>
              <a:sym typeface="+mn-lt"/>
            </a:endParaRPr>
          </a:p>
        </p:txBody>
      </p:sp>
      <p:sp>
        <p:nvSpPr>
          <p:cNvPr id="8" name="文本框 7"/>
          <p:cNvSpPr txBox="1"/>
          <p:nvPr>
            <p:custDataLst>
              <p:tags r:id="rId12"/>
            </p:custDataLst>
          </p:nvPr>
        </p:nvSpPr>
        <p:spPr>
          <a:xfrm>
            <a:off x="1949212" y="5224376"/>
            <a:ext cx="9463278" cy="730885"/>
          </a:xfrm>
          <a:prstGeom prst="rect">
            <a:avLst/>
          </a:prstGeom>
          <a:noFill/>
        </p:spPr>
        <p:txBody>
          <a:bodyPr wrap="square">
            <a:spAutoFit/>
          </a:bodyPr>
          <a:p>
            <a:pPr>
              <a:lnSpc>
                <a:spcPct val="130000"/>
              </a:lnSpc>
            </a:pPr>
            <a:r>
              <a:rPr lang="zh-CN" altLang="en-US" sz="1600" b="1" dirty="0">
                <a:solidFill>
                  <a:srgbClr val="000000"/>
                </a:solidFill>
                <a:cs typeface="+mn-ea"/>
                <a:sym typeface="+mn-lt"/>
              </a:rPr>
              <a:t>作者在作品中抒发的感情。抒情方式分为直接抒情（直抒胸臆）和间接抒情（借景抒情、借物抒情、寓情于景等）。抒情可以增强文章的感染力，深化主题思想。</a:t>
            </a:r>
            <a:endParaRPr lang="zh-CN" altLang="en-US" sz="1600" b="1"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500"/>
                                        <p:tgtEl>
                                          <p:spTgt spid="1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dissolve">
                                      <p:cBhvr>
                                        <p:cTn id="31" dur="500"/>
                                        <p:tgtEl>
                                          <p:spTgt spid="18"/>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dissolve">
                                      <p:cBhvr>
                                        <p:cTn id="34" dur="500"/>
                                        <p:tgtEl>
                                          <p:spTgt spid="19"/>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dissolve">
                                      <p:cBhvr>
                                        <p:cTn id="37" dur="500"/>
                                        <p:tgtEl>
                                          <p:spTgt spid="3"/>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dissolve">
                                      <p:cBhvr>
                                        <p:cTn id="40" dur="500"/>
                                        <p:tgtEl>
                                          <p:spTgt spid="7"/>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dissolv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2" grpId="0" bldLvl="0" animBg="1"/>
      <p:bldP spid="13" grpId="0" bldLvl="0" animBg="1"/>
      <p:bldP spid="14" grpId="0"/>
      <p:bldP spid="15" grpId="0"/>
      <p:bldP spid="16" grpId="0"/>
      <p:bldP spid="17" grpId="0"/>
      <p:bldP spid="18" grpId="0"/>
      <p:bldP spid="19" grpId="0"/>
      <p:bldP spid="3" grpId="0" bldLvl="0" animBg="1"/>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1120907" y="1909595"/>
            <a:ext cx="9040495" cy="22225"/>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77290" y="1412240"/>
            <a:ext cx="8172450" cy="497205"/>
          </a:xfrm>
          <a:prstGeom prst="rect">
            <a:avLst/>
          </a:prstGeom>
        </p:spPr>
        <p:txBody>
          <a:bodyPr>
            <a:noAutofit/>
          </a:bodyPr>
          <a:lstStyle/>
          <a:p>
            <a:pPr>
              <a:spcBef>
                <a:spcPct val="0"/>
              </a:spcBef>
              <a:buFont typeface="Arial" panose="020B0604020202020204" pitchFamily="34" charset="0"/>
              <a:defRPr/>
            </a:pP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4.品味艺术特色</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35547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四、小说的鉴赏技巧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177290" y="2023745"/>
            <a:ext cx="9995535" cy="3784600"/>
          </a:xfrm>
          <a:prstGeom prst="rect">
            <a:avLst/>
          </a:prstGeom>
        </p:spPr>
        <p:txBody>
          <a:bodyPr wrap="square">
            <a:spAutoFit/>
          </a:bodyPr>
          <a:p>
            <a:pPr indent="0" fontAlgn="auto">
              <a:lnSpc>
                <a:spcPct val="150000"/>
              </a:lnSpc>
            </a:pPr>
            <a:r>
              <a:rPr lang="en-US" altLang="zh-CN" sz="2000" b="1" cap="all" dirty="0">
                <a:solidFill>
                  <a:srgbClr val="000000"/>
                </a:solidFill>
                <a:cs typeface="+mn-ea"/>
              </a:rPr>
              <a:t>    </a:t>
            </a:r>
            <a:r>
              <a:rPr lang="zh-CN" altLang="en-US" sz="2000" b="1" cap="all" dirty="0">
                <a:solidFill>
                  <a:srgbClr val="000000"/>
                </a:solidFill>
                <a:cs typeface="+mn-ea"/>
              </a:rPr>
              <a:t>经典文学作品离不开精妙的写作技巧。写作技巧是作家驾驭文学语言，运用多种艺术表现手法及表达方式、修辞手法等，来构思文学作品、塑造文学形象时所表现出的熟练而又独具特色的艺术才能。 </a:t>
            </a:r>
            <a:endParaRPr lang="zh-CN" altLang="en-US" sz="2000" b="1" cap="all" dirty="0">
              <a:solidFill>
                <a:srgbClr val="000000"/>
              </a:solidFill>
              <a:cs typeface="+mn-ea"/>
            </a:endParaRPr>
          </a:p>
          <a:p>
            <a:pPr indent="0" fontAlgn="auto">
              <a:lnSpc>
                <a:spcPct val="150000"/>
              </a:lnSpc>
            </a:pPr>
            <a:r>
              <a:rPr lang="en-US" altLang="zh-CN" sz="2000" b="1" cap="all" dirty="0">
                <a:solidFill>
                  <a:srgbClr val="000000"/>
                </a:solidFill>
                <a:cs typeface="+mn-ea"/>
              </a:rPr>
              <a:t>    </a:t>
            </a:r>
            <a:r>
              <a:rPr lang="zh-CN" altLang="en-US" sz="2000" b="1" cap="all" dirty="0">
                <a:solidFill>
                  <a:srgbClr val="000000"/>
                </a:solidFill>
                <a:cs typeface="+mn-ea"/>
              </a:rPr>
              <a:t>阅读作品时，我们可以关注小说具体的表现手法，比如细节描写、象征、对比、衬托、铺垫、照应、悬念、巧合等，体会这些表现手法在塑造人物形象和表现主题时所起的作用；分析小说中特有的表达方式，比如记叙、描写、说明、议论、抒情等是如何为作者表情达意服务的；分析小说在语言运用上有何特点，给我们提供了哪些艺术审美情趣等。</a:t>
            </a:r>
            <a:endParaRPr lang="zh-CN" altLang="en-US" sz="1600">
              <a:solidFill>
                <a:srgbClr val="000000"/>
              </a:solidFill>
              <a:latin typeface="FzBookMaker8DlFont80536880661"/>
              <a:ea typeface="FzBookMaker8DlFont80536880661"/>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5040762" y="1574315"/>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097145" y="1076960"/>
            <a:ext cx="5402580" cy="497205"/>
          </a:xfrm>
          <a:prstGeom prst="rect">
            <a:avLst/>
          </a:prstGeom>
        </p:spPr>
        <p:txBody>
          <a:bodyPr>
            <a:noAutofit/>
          </a:bodyPr>
          <a:lstStyle/>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5</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.挖掘小说主题</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35547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四、小说的鉴赏技巧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5040630" y="1688465"/>
            <a:ext cx="6608445" cy="4661535"/>
          </a:xfrm>
          <a:prstGeom prst="rect">
            <a:avLst/>
          </a:prstGeom>
        </p:spPr>
        <p:txBody>
          <a:bodyPr wrap="square">
            <a:spAutoFit/>
          </a:bodyPr>
          <a:p>
            <a:pPr indent="0" fontAlgn="auto">
              <a:lnSpc>
                <a:spcPct val="150000"/>
              </a:lnSpc>
            </a:pPr>
            <a:r>
              <a:rPr lang="en-US" altLang="zh-CN" b="1" cap="all" dirty="0">
                <a:solidFill>
                  <a:srgbClr val="000000"/>
                </a:solidFill>
                <a:cs typeface="+mn-ea"/>
              </a:rPr>
              <a:t>    小说的主题是作者写作目的之所在。主题的深浅往往决定着作品价值的高低，因此，欣赏小说必须善于挖掘其内在深意，体会其所蕴含的</a:t>
            </a:r>
            <a:r>
              <a:rPr lang="en-US" altLang="zh-CN" b="1" cap="all" dirty="0">
                <a:solidFill>
                  <a:srgbClr val="000000"/>
                </a:solidFill>
                <a:cs typeface="+mn-ea"/>
                <a:sym typeface="+mn-ea"/>
              </a:rPr>
              <a:t>深层</a:t>
            </a:r>
            <a:r>
              <a:rPr lang="zh-CN" altLang="en-US" b="1" cap="all" dirty="0">
                <a:solidFill>
                  <a:srgbClr val="000000"/>
                </a:solidFill>
                <a:cs typeface="+mn-ea"/>
                <a:sym typeface="+mn-ea"/>
              </a:rPr>
              <a:t>的</a:t>
            </a:r>
            <a:r>
              <a:rPr lang="en-US" altLang="zh-CN" b="1" cap="all" dirty="0">
                <a:solidFill>
                  <a:srgbClr val="000000"/>
                </a:solidFill>
                <a:cs typeface="+mn-ea"/>
              </a:rPr>
              <a:t>精神思想。</a:t>
            </a:r>
            <a:endParaRPr lang="en-US" altLang="zh-CN" b="1" cap="all" dirty="0">
              <a:solidFill>
                <a:srgbClr val="000000"/>
              </a:solidFill>
              <a:cs typeface="+mn-ea"/>
            </a:endParaRPr>
          </a:p>
          <a:p>
            <a:pPr indent="0" fontAlgn="auto">
              <a:lnSpc>
                <a:spcPct val="150000"/>
              </a:lnSpc>
            </a:pPr>
            <a:r>
              <a:rPr lang="en-US" altLang="zh-CN" b="1" cap="all" dirty="0">
                <a:solidFill>
                  <a:srgbClr val="000000"/>
                </a:solidFill>
                <a:cs typeface="+mn-ea"/>
              </a:rPr>
              <a:t>    小说的主题有以下几类：歌颂、赞扬了什么；讽刺、批判、揭露、谴责了什么；揭示了什么人生道理；对什么社会现象作了反思，表达了什么情感等等。</a:t>
            </a:r>
            <a:endParaRPr lang="en-US" altLang="zh-CN" b="1" cap="all" dirty="0">
              <a:solidFill>
                <a:srgbClr val="000000"/>
              </a:solidFill>
              <a:cs typeface="+mn-ea"/>
            </a:endParaRPr>
          </a:p>
          <a:p>
            <a:pPr indent="0" fontAlgn="auto">
              <a:lnSpc>
                <a:spcPct val="150000"/>
              </a:lnSpc>
            </a:pPr>
            <a:r>
              <a:rPr lang="en-US" altLang="zh-CN" b="1" cap="all" dirty="0">
                <a:solidFill>
                  <a:srgbClr val="000000"/>
                </a:solidFill>
                <a:cs typeface="+mn-ea"/>
              </a:rPr>
              <a:t>    阅读小说要善于挖掘作品的主题。把握小说主题可以从题目入手，也可以从小说的情节和人物形象入手，联系作品的时代背景及典型的环境描写，认识人物形象的思想性格上所打上的时代烙印，把握人物形象所折射出的时代特征，达到揭示小说主题的目的，还可以从小说的精巧构思中把握作品的主题。</a:t>
            </a:r>
            <a:endParaRPr lang="en-US" altLang="zh-CN" b="1" cap="all" dirty="0">
              <a:solidFill>
                <a:srgbClr val="000000"/>
              </a:solidFill>
              <a:cs typeface="+mn-ea"/>
            </a:endParaRPr>
          </a:p>
        </p:txBody>
      </p:sp>
      <p:pic>
        <p:nvPicPr>
          <p:cNvPr id="13" name="图片 12"/>
          <p:cNvPicPr>
            <a:picLocks noChangeAspect="1"/>
          </p:cNvPicPr>
          <p:nvPr/>
        </p:nvPicPr>
        <p:blipFill>
          <a:blip r:embed="rId3"/>
          <a:stretch>
            <a:fillRect/>
          </a:stretch>
        </p:blipFill>
        <p:spPr>
          <a:xfrm>
            <a:off x="774700" y="1597660"/>
            <a:ext cx="3450590" cy="478345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4677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866900" y="1752600"/>
            <a:ext cx="7900035" cy="3703955"/>
            <a:chOff x="1060723" y="2013946"/>
            <a:chExt cx="7342256" cy="3442401"/>
          </a:xfrm>
        </p:grpSpPr>
        <p:grpSp>
          <p:nvGrpSpPr>
            <p:cNvPr id="7" name="ïś1iḋé"/>
            <p:cNvGrpSpPr/>
            <p:nvPr/>
          </p:nvGrpSpPr>
          <p:grpSpPr>
            <a:xfrm>
              <a:off x="1060729" y="2013946"/>
              <a:ext cx="1885667" cy="1975570"/>
              <a:chOff x="4438238" y="2424332"/>
              <a:chExt cx="2030357" cy="2127157"/>
            </a:xfrm>
          </p:grpSpPr>
          <p:sp>
            <p:nvSpPr>
              <p:cNvPr id="42" name="iṣḻiḓé"/>
              <p:cNvSpPr/>
              <p:nvPr>
                <p:custDataLst>
                  <p:tags r:id="rId2"/>
                </p:custDataLst>
              </p:nvPr>
            </p:nvSpPr>
            <p:spPr>
              <a:xfrm rot="16200000">
                <a:off x="5034875" y="1827695"/>
                <a:ext cx="837084" cy="2030357"/>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lt1"/>
                  </a:solidFill>
                  <a:cs typeface="+mn-ea"/>
                  <a:sym typeface="+mn-lt"/>
                </a:endParaRPr>
              </a:p>
            </p:txBody>
          </p:sp>
          <p:sp>
            <p:nvSpPr>
              <p:cNvPr id="43" name="íşḻîḑé"/>
              <p:cNvSpPr/>
              <p:nvPr>
                <p:custDataLst>
                  <p:tags r:id="rId3"/>
                </p:custDataLst>
              </p:nvPr>
            </p:nvSpPr>
            <p:spPr>
              <a:xfrm rot="5400000" flipV="1">
                <a:off x="4829543" y="2912437"/>
                <a:ext cx="1247747" cy="2030357"/>
              </a:xfrm>
              <a:prstGeom prst="homePlat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grpSp>
          <p:nvGrpSpPr>
            <p:cNvPr id="8" name="îṧľïḋè"/>
            <p:cNvGrpSpPr/>
            <p:nvPr/>
          </p:nvGrpSpPr>
          <p:grpSpPr>
            <a:xfrm>
              <a:off x="3789021" y="2013946"/>
              <a:ext cx="1885667" cy="1975570"/>
              <a:chOff x="4438238" y="2424332"/>
              <a:chExt cx="2030357" cy="2127157"/>
            </a:xfrm>
          </p:grpSpPr>
          <p:sp>
            <p:nvSpPr>
              <p:cNvPr id="40" name="ïŝļïďe"/>
              <p:cNvSpPr/>
              <p:nvPr>
                <p:custDataLst>
                  <p:tags r:id="rId4"/>
                </p:custDataLst>
              </p:nvPr>
            </p:nvSpPr>
            <p:spPr>
              <a:xfrm rot="16200000">
                <a:off x="5034875" y="1827695"/>
                <a:ext cx="837084" cy="2030357"/>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sp>
            <p:nvSpPr>
              <p:cNvPr id="41" name="iśļiḑé"/>
              <p:cNvSpPr/>
              <p:nvPr>
                <p:custDataLst>
                  <p:tags r:id="rId5"/>
                </p:custDataLst>
              </p:nvPr>
            </p:nvSpPr>
            <p:spPr>
              <a:xfrm rot="5400000" flipV="1">
                <a:off x="4829543" y="2912437"/>
                <a:ext cx="1247747" cy="2030357"/>
              </a:xfrm>
              <a:prstGeom prst="homePlate">
                <a:avLst/>
              </a:prstGeom>
              <a:solidFill>
                <a:schemeClr val="accent6">
                  <a:alpha val="10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grpSp>
          <p:nvGrpSpPr>
            <p:cNvPr id="9" name="îŝḻïḋè"/>
            <p:cNvGrpSpPr/>
            <p:nvPr/>
          </p:nvGrpSpPr>
          <p:grpSpPr>
            <a:xfrm>
              <a:off x="6517312" y="2013946"/>
              <a:ext cx="1885667" cy="1975570"/>
              <a:chOff x="4438238" y="2424332"/>
              <a:chExt cx="2030357" cy="2127157"/>
            </a:xfrm>
          </p:grpSpPr>
          <p:sp>
            <p:nvSpPr>
              <p:cNvPr id="38" name="ïšḷidè"/>
              <p:cNvSpPr/>
              <p:nvPr>
                <p:custDataLst>
                  <p:tags r:id="rId6"/>
                </p:custDataLst>
              </p:nvPr>
            </p:nvSpPr>
            <p:spPr>
              <a:xfrm rot="16200000">
                <a:off x="5034875" y="1827695"/>
                <a:ext cx="837084" cy="2030357"/>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sp>
            <p:nvSpPr>
              <p:cNvPr id="39" name="ïṩ1îďé"/>
              <p:cNvSpPr/>
              <p:nvPr>
                <p:custDataLst>
                  <p:tags r:id="rId7"/>
                </p:custDataLst>
              </p:nvPr>
            </p:nvSpPr>
            <p:spPr>
              <a:xfrm rot="5400000" flipV="1">
                <a:off x="4829543" y="2912437"/>
                <a:ext cx="1247747" cy="2030357"/>
              </a:xfrm>
              <a:prstGeom prst="homePlat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sp>
          <p:nvSpPr>
            <p:cNvPr id="16" name="íṣliḑé"/>
            <p:cNvSpPr/>
            <p:nvPr>
              <p:custDataLst>
                <p:tags r:id="rId8"/>
              </p:custDataLst>
            </p:nvPr>
          </p:nvSpPr>
          <p:spPr>
            <a:xfrm>
              <a:off x="1853544" y="5156310"/>
              <a:ext cx="300037" cy="300037"/>
            </a:xfrm>
            <a:prstGeom prst="ellipse">
              <a:avLst/>
            </a:prstGeom>
            <a:solidFill>
              <a:srgbClr val="ED7D3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57500" lnSpcReduction="20000"/>
            </a:bodyPr>
            <a:lstStyle/>
            <a:p>
              <a:pPr algn="ctr"/>
              <a:endParaRPr lang="zh-CN" altLang="en-US">
                <a:solidFill>
                  <a:schemeClr val="lt1"/>
                </a:solidFill>
                <a:cs typeface="+mn-ea"/>
                <a:sym typeface="+mn-lt"/>
              </a:endParaRPr>
            </a:p>
          </p:txBody>
        </p:sp>
        <p:sp>
          <p:nvSpPr>
            <p:cNvPr id="17" name="íşļiḓê"/>
            <p:cNvSpPr/>
            <p:nvPr>
              <p:custDataLst>
                <p:tags r:id="rId9"/>
              </p:custDataLst>
            </p:nvPr>
          </p:nvSpPr>
          <p:spPr>
            <a:xfrm>
              <a:off x="4581835" y="5156310"/>
              <a:ext cx="300037" cy="300037"/>
            </a:xfrm>
            <a:prstGeom prst="ellipse">
              <a:avLst/>
            </a:prstGeom>
            <a:solidFill>
              <a:schemeClr val="accent6">
                <a:lumMod val="60000"/>
                <a:lumOff val="40000"/>
              </a:schemeClr>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57500" lnSpcReduction="20000"/>
            </a:bodyPr>
            <a:lstStyle/>
            <a:p>
              <a:pPr algn="ctr"/>
              <a:endParaRPr lang="zh-CN" altLang="en-US">
                <a:solidFill>
                  <a:schemeClr val="lt1"/>
                </a:solidFill>
                <a:cs typeface="+mn-ea"/>
                <a:sym typeface="+mn-lt"/>
              </a:endParaRPr>
            </a:p>
          </p:txBody>
        </p:sp>
        <p:sp>
          <p:nvSpPr>
            <p:cNvPr id="18" name="îṡliḑê"/>
            <p:cNvSpPr/>
            <p:nvPr>
              <p:custDataLst>
                <p:tags r:id="rId10"/>
              </p:custDataLst>
            </p:nvPr>
          </p:nvSpPr>
          <p:spPr>
            <a:xfrm>
              <a:off x="7310126" y="5156310"/>
              <a:ext cx="300037" cy="300037"/>
            </a:xfrm>
            <a:prstGeom prst="ellipse">
              <a:avLst/>
            </a:prstGeom>
            <a:solidFill>
              <a:srgbClr val="ED7D3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57500" lnSpcReduction="20000"/>
            </a:bodyPr>
            <a:lstStyle/>
            <a:p>
              <a:pPr algn="ctr"/>
              <a:endParaRPr lang="zh-CN" altLang="en-US">
                <a:solidFill>
                  <a:schemeClr val="lt1"/>
                </a:solidFill>
                <a:cs typeface="+mn-ea"/>
                <a:sym typeface="+mn-lt"/>
              </a:endParaRPr>
            </a:p>
          </p:txBody>
        </p:sp>
        <p:cxnSp>
          <p:nvCxnSpPr>
            <p:cNvPr id="21" name="直接连接符 20"/>
            <p:cNvCxnSpPr>
              <a:stCxn id="39" idx="3"/>
              <a:endCxn id="18" idx="0"/>
            </p:cNvCxnSpPr>
            <p:nvPr>
              <p:custDataLst>
                <p:tags r:id="rId11"/>
              </p:custDataLst>
            </p:nvPr>
          </p:nvCxnSpPr>
          <p:spPr>
            <a:xfrm flipH="1">
              <a:off x="7460145" y="3989514"/>
              <a:ext cx="1" cy="1166796"/>
            </a:xfrm>
            <a:prstGeom prst="line">
              <a:avLst/>
            </a:prstGeom>
            <a:ln w="3175" cap="rnd">
              <a:solidFill>
                <a:srgbClr val="ED7D31"/>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41" idx="3"/>
              <a:endCxn id="17" idx="0"/>
            </p:cNvCxnSpPr>
            <p:nvPr>
              <p:custDataLst>
                <p:tags r:id="rId12"/>
              </p:custDataLst>
            </p:nvPr>
          </p:nvCxnSpPr>
          <p:spPr>
            <a:xfrm flipH="1">
              <a:off x="4731220" y="3989514"/>
              <a:ext cx="635" cy="1166495"/>
            </a:xfrm>
            <a:prstGeom prst="line">
              <a:avLst/>
            </a:prstGeom>
            <a:ln w="3175"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43" idx="3"/>
              <a:endCxn id="16" idx="0"/>
            </p:cNvCxnSpPr>
            <p:nvPr>
              <p:custDataLst>
                <p:tags r:id="rId13"/>
              </p:custDataLst>
            </p:nvPr>
          </p:nvCxnSpPr>
          <p:spPr>
            <a:xfrm>
              <a:off x="2003563" y="3989514"/>
              <a:ext cx="0" cy="1166796"/>
            </a:xfrm>
            <a:prstGeom prst="line">
              <a:avLst/>
            </a:prstGeom>
            <a:ln w="3175" cap="rnd">
              <a:solidFill>
                <a:srgbClr val="ED7D31"/>
              </a:solidFill>
              <a:round/>
            </a:ln>
          </p:spPr>
          <p:style>
            <a:lnRef idx="1">
              <a:schemeClr val="accent1"/>
            </a:lnRef>
            <a:fillRef idx="0">
              <a:schemeClr val="accent1"/>
            </a:fillRef>
            <a:effectRef idx="0">
              <a:schemeClr val="accent1"/>
            </a:effectRef>
            <a:fontRef idx="minor">
              <a:schemeClr val="tx1"/>
            </a:fontRef>
          </p:style>
        </p:cxnSp>
        <p:sp>
          <p:nvSpPr>
            <p:cNvPr id="28" name="îṧ1íḋè"/>
            <p:cNvSpPr txBox="1"/>
            <p:nvPr>
              <p:custDataLst>
                <p:tags r:id="rId14"/>
              </p:custDataLst>
            </p:nvPr>
          </p:nvSpPr>
          <p:spPr bwMode="auto">
            <a:xfrm>
              <a:off x="1060723" y="2830685"/>
              <a:ext cx="1885667" cy="6846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lnSpc>
                  <a:spcPct val="150000"/>
                </a:lnSpc>
              </a:pPr>
              <a:r>
                <a:rPr lang="zh-CN" altLang="en-US" b="1" dirty="0">
                  <a:solidFill>
                    <a:srgbClr val="000000"/>
                  </a:solidFill>
                  <a:cs typeface="+mn-ea"/>
                  <a:sym typeface="+mn-lt"/>
                </a:rPr>
                <a:t>分享一部你</a:t>
              </a:r>
              <a:endParaRPr lang="zh-CN" altLang="en-US" b="1" dirty="0">
                <a:solidFill>
                  <a:srgbClr val="000000"/>
                </a:solidFill>
                <a:cs typeface="+mn-ea"/>
                <a:sym typeface="+mn-lt"/>
              </a:endParaRPr>
            </a:p>
            <a:p>
              <a:pPr lvl="0" indent="0" algn="ctr" defTabSz="914400" fontAlgn="auto">
                <a:lnSpc>
                  <a:spcPct val="100000"/>
                </a:lnSpc>
              </a:pPr>
              <a:r>
                <a:rPr lang="zh-CN" altLang="en-US" b="1" dirty="0">
                  <a:solidFill>
                    <a:srgbClr val="000000"/>
                  </a:solidFill>
                  <a:cs typeface="+mn-ea"/>
                  <a:sym typeface="+mn-lt"/>
                </a:rPr>
                <a:t>喜欢的小说</a:t>
              </a:r>
              <a:endParaRPr lang="zh-CN" altLang="en-US" b="1" dirty="0">
                <a:solidFill>
                  <a:srgbClr val="000000"/>
                </a:solidFill>
                <a:cs typeface="+mn-ea"/>
                <a:sym typeface="+mn-lt"/>
              </a:endParaRPr>
            </a:p>
          </p:txBody>
        </p:sp>
        <p:sp>
          <p:nvSpPr>
            <p:cNvPr id="29" name="íśḻïḍê"/>
            <p:cNvSpPr txBox="1"/>
            <p:nvPr>
              <p:custDataLst>
                <p:tags r:id="rId15"/>
              </p:custDataLst>
            </p:nvPr>
          </p:nvSpPr>
          <p:spPr bwMode="auto">
            <a:xfrm>
              <a:off x="3789021" y="2830685"/>
              <a:ext cx="1885667" cy="6846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lnSpc>
                  <a:spcPct val="150000"/>
                </a:lnSpc>
              </a:pPr>
              <a:r>
                <a:rPr lang="zh-CN" altLang="en-US" b="1" dirty="0">
                  <a:solidFill>
                    <a:srgbClr val="000000"/>
                  </a:solidFill>
                  <a:cs typeface="+mn-ea"/>
                  <a:sym typeface="+mn-lt"/>
                </a:rPr>
                <a:t>分享一位你</a:t>
              </a:r>
              <a:endParaRPr lang="zh-CN" altLang="en-US" b="1" dirty="0">
                <a:solidFill>
                  <a:srgbClr val="000000"/>
                </a:solidFill>
                <a:cs typeface="+mn-ea"/>
                <a:sym typeface="+mn-lt"/>
              </a:endParaRPr>
            </a:p>
            <a:p>
              <a:pPr lvl="0" indent="0" algn="ctr" defTabSz="914400" fontAlgn="auto">
                <a:lnSpc>
                  <a:spcPct val="100000"/>
                </a:lnSpc>
              </a:pPr>
              <a:r>
                <a:rPr lang="zh-CN" altLang="en-US" b="1" dirty="0">
                  <a:solidFill>
                    <a:srgbClr val="000000"/>
                  </a:solidFill>
                  <a:cs typeface="+mn-ea"/>
                  <a:sym typeface="+mn-lt"/>
                </a:rPr>
                <a:t>喜欢的作家</a:t>
              </a:r>
              <a:endParaRPr lang="zh-CN" altLang="en-US" b="1" dirty="0">
                <a:solidFill>
                  <a:srgbClr val="000000"/>
                </a:solidFill>
                <a:cs typeface="+mn-ea"/>
                <a:sym typeface="+mn-lt"/>
              </a:endParaRPr>
            </a:p>
            <a:p>
              <a:pPr lvl="0" algn="ctr" defTabSz="914400">
                <a:lnSpc>
                  <a:spcPct val="150000"/>
                </a:lnSpc>
              </a:pPr>
              <a:endParaRPr lang="zh-CN" altLang="en-US" b="1" dirty="0">
                <a:solidFill>
                  <a:srgbClr val="000000"/>
                </a:solidFill>
                <a:cs typeface="+mn-ea"/>
                <a:sym typeface="+mn-lt"/>
              </a:endParaRPr>
            </a:p>
          </p:txBody>
        </p:sp>
        <p:sp>
          <p:nvSpPr>
            <p:cNvPr id="32" name="işļîḍe"/>
            <p:cNvSpPr txBox="1"/>
            <p:nvPr>
              <p:custDataLst>
                <p:tags r:id="rId16"/>
              </p:custDataLst>
            </p:nvPr>
          </p:nvSpPr>
          <p:spPr bwMode="auto">
            <a:xfrm>
              <a:off x="1060730" y="4274440"/>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en-US" altLang="zh-CN" sz="2000" b="1" cap="all" dirty="0">
                  <a:solidFill>
                    <a:srgbClr val="000000"/>
                  </a:solidFill>
                  <a:cs typeface="+mn-ea"/>
                  <a:sym typeface="+mn-lt"/>
                </a:rPr>
                <a:t>1</a:t>
              </a:r>
              <a:endParaRPr lang="en-US" altLang="zh-CN" sz="2000" b="1" cap="all" dirty="0">
                <a:solidFill>
                  <a:srgbClr val="000000"/>
                </a:solidFill>
                <a:cs typeface="+mn-ea"/>
                <a:sym typeface="+mn-lt"/>
              </a:endParaRPr>
            </a:p>
          </p:txBody>
        </p:sp>
        <p:sp>
          <p:nvSpPr>
            <p:cNvPr id="33" name="îşļiďe"/>
            <p:cNvSpPr txBox="1"/>
            <p:nvPr>
              <p:custDataLst>
                <p:tags r:id="rId17"/>
              </p:custDataLst>
            </p:nvPr>
          </p:nvSpPr>
          <p:spPr bwMode="auto">
            <a:xfrm>
              <a:off x="3789019" y="4274440"/>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en-US" altLang="zh-CN" sz="2000" b="1" cap="all" dirty="0">
                  <a:solidFill>
                    <a:srgbClr val="000000"/>
                  </a:solidFill>
                  <a:cs typeface="+mn-ea"/>
                  <a:sym typeface="+mn-lt"/>
                </a:rPr>
                <a:t>2</a:t>
              </a:r>
              <a:endParaRPr lang="en-US" altLang="zh-CN" sz="2000" b="1" cap="all" dirty="0">
                <a:solidFill>
                  <a:srgbClr val="000000"/>
                </a:solidFill>
                <a:cs typeface="+mn-ea"/>
                <a:sym typeface="+mn-lt"/>
              </a:endParaRPr>
            </a:p>
          </p:txBody>
        </p:sp>
        <p:sp>
          <p:nvSpPr>
            <p:cNvPr id="34" name="iṡ1ïḑé"/>
            <p:cNvSpPr txBox="1"/>
            <p:nvPr>
              <p:custDataLst>
                <p:tags r:id="rId18"/>
              </p:custDataLst>
            </p:nvPr>
          </p:nvSpPr>
          <p:spPr bwMode="auto">
            <a:xfrm>
              <a:off x="6517308" y="4274440"/>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en-US" altLang="zh-CN" sz="2000" b="1" cap="all" dirty="0">
                  <a:solidFill>
                    <a:srgbClr val="000000"/>
                  </a:solidFill>
                  <a:cs typeface="+mn-ea"/>
                  <a:sym typeface="+mn-lt"/>
                </a:rPr>
                <a:t>3</a:t>
              </a:r>
              <a:endParaRPr lang="en-US" altLang="zh-CN" sz="2000" b="1" cap="all" dirty="0">
                <a:solidFill>
                  <a:srgbClr val="000000"/>
                </a:solidFill>
                <a:cs typeface="+mn-ea"/>
                <a:sym typeface="+mn-lt"/>
              </a:endParaRPr>
            </a:p>
          </p:txBody>
        </p:sp>
      </p:grpSp>
      <p:sp>
        <p:nvSpPr>
          <p:cNvPr id="3" name="01"/>
          <p:cNvSpPr>
            <a:spLocks noChangeAspect="1"/>
          </p:cNvSpPr>
          <p:nvPr>
            <p:custDataLst>
              <p:tags r:id="rId19"/>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分享与感悟</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ḻïḍê"/>
          <p:cNvSpPr txBox="1"/>
          <p:nvPr>
            <p:custDataLst>
              <p:tags r:id="rId20"/>
            </p:custDataLst>
          </p:nvPr>
        </p:nvSpPr>
        <p:spPr bwMode="auto">
          <a:xfrm>
            <a:off x="7881596" y="2683365"/>
            <a:ext cx="1885667" cy="6846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lnSpc>
                <a:spcPct val="150000"/>
              </a:lnSpc>
            </a:pPr>
            <a:r>
              <a:rPr lang="zh-CN" altLang="en-US" b="1" dirty="0">
                <a:solidFill>
                  <a:srgbClr val="000000"/>
                </a:solidFill>
                <a:cs typeface="+mn-ea"/>
                <a:sym typeface="+mn-lt"/>
              </a:rPr>
              <a:t>简要介绍你</a:t>
            </a:r>
            <a:endParaRPr lang="zh-CN" altLang="en-US" b="1" dirty="0">
              <a:solidFill>
                <a:srgbClr val="000000"/>
              </a:solidFill>
              <a:cs typeface="+mn-ea"/>
              <a:sym typeface="+mn-lt"/>
            </a:endParaRPr>
          </a:p>
          <a:p>
            <a:pPr lvl="0" indent="0" algn="ctr" defTabSz="914400" fontAlgn="auto">
              <a:lnSpc>
                <a:spcPct val="100000"/>
              </a:lnSpc>
            </a:pPr>
            <a:r>
              <a:rPr lang="zh-CN" altLang="en-US" b="1" dirty="0">
                <a:solidFill>
                  <a:srgbClr val="000000"/>
                </a:solidFill>
                <a:cs typeface="+mn-ea"/>
                <a:sym typeface="+mn-lt"/>
              </a:rPr>
              <a:t>喜欢的小说人物</a:t>
            </a:r>
            <a:endParaRPr lang="zh-CN" altLang="en-US" b="1"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33197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FIVE</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散文鉴赏</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第五节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87472"/>
            <a:ext cx="629920" cy="81280"/>
            <a:chOff x="11043920" y="6238240"/>
            <a:chExt cx="629920" cy="81280"/>
          </a:xfrm>
          <a:solidFill>
            <a:srgbClr val="ED7D31"/>
          </a:solidFill>
        </p:grpSpPr>
        <p:sp>
          <p:nvSpPr>
            <p:cNvPr id="7" name="椭圆 6"/>
            <p:cNvSpPr/>
            <p:nvPr>
              <p:custDataLst>
                <p:tags r:id="rId1"/>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2"/>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3"/>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1479550" y="1651635"/>
            <a:ext cx="7788910" cy="2867025"/>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76960" y="391795"/>
            <a:ext cx="4159885" cy="95313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一、散文的特点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479550" y="1832610"/>
            <a:ext cx="7532370" cy="3078480"/>
          </a:xfrm>
          <a:prstGeom prst="rect">
            <a:avLst/>
          </a:prstGeom>
        </p:spPr>
        <p:txBody>
          <a:bodyPr>
            <a:noAutofit/>
          </a:bodyPr>
          <a:p>
            <a:pPr indent="0" fontAlgn="auto">
              <a:lnSpc>
                <a:spcPct val="150000"/>
              </a:lnSpc>
            </a:pPr>
            <a:r>
              <a:rPr lang="en-US" altLang="zh-CN" sz="2000" b="1" dirty="0">
                <a:solidFill>
                  <a:srgbClr val="000000"/>
                </a:solidFill>
                <a:cs typeface="+mn-ea"/>
              </a:rPr>
              <a:t>    </a:t>
            </a:r>
            <a:r>
              <a:rPr sz="2000" b="1" dirty="0">
                <a:solidFill>
                  <a:srgbClr val="000000"/>
                </a:solidFill>
                <a:cs typeface="+mn-ea"/>
              </a:rPr>
              <a:t>散文具有“形散而神不散”的特点，</a:t>
            </a:r>
            <a:endParaRPr sz="2000" b="1" dirty="0">
              <a:solidFill>
                <a:srgbClr val="000000"/>
              </a:solidFill>
              <a:cs typeface="+mn-ea"/>
            </a:endParaRPr>
          </a:p>
          <a:p>
            <a:pPr indent="0" fontAlgn="auto">
              <a:lnSpc>
                <a:spcPct val="150000"/>
              </a:lnSpc>
            </a:pPr>
            <a:r>
              <a:rPr sz="2000" b="1" dirty="0">
                <a:solidFill>
                  <a:srgbClr val="000000"/>
                </a:solidFill>
                <a:cs typeface="+mn-ea"/>
              </a:rPr>
              <a:t> </a:t>
            </a:r>
            <a:r>
              <a:rPr lang="en-US" sz="2000" b="1" dirty="0">
                <a:solidFill>
                  <a:srgbClr val="000000"/>
                </a:solidFill>
                <a:cs typeface="+mn-ea"/>
              </a:rPr>
              <a:t> </a:t>
            </a:r>
            <a:r>
              <a:rPr sz="2000" b="1" dirty="0">
                <a:solidFill>
                  <a:srgbClr val="000000"/>
                </a:solidFill>
                <a:cs typeface="+mn-ea"/>
              </a:rPr>
              <a:t>“形”指的是散文的结构、取材；“神”指的是散文的立意。</a:t>
            </a:r>
            <a:endParaRPr sz="2000" b="1" dirty="0">
              <a:solidFill>
                <a:srgbClr val="000000"/>
              </a:solidFill>
              <a:cs typeface="+mn-ea"/>
            </a:endParaRPr>
          </a:p>
          <a:p>
            <a:pPr indent="0" fontAlgn="auto">
              <a:lnSpc>
                <a:spcPct val="150000"/>
              </a:lnSpc>
            </a:pPr>
            <a:r>
              <a:rPr sz="2000" b="1" dirty="0">
                <a:solidFill>
                  <a:srgbClr val="000000"/>
                </a:solidFill>
                <a:cs typeface="+mn-ea"/>
              </a:rPr>
              <a:t> </a:t>
            </a:r>
            <a:r>
              <a:rPr lang="en-US" sz="2000" b="1" dirty="0">
                <a:solidFill>
                  <a:srgbClr val="000000"/>
                </a:solidFill>
                <a:cs typeface="+mn-ea"/>
              </a:rPr>
              <a:t>  </a:t>
            </a:r>
            <a:r>
              <a:rPr sz="2000" b="1" dirty="0">
                <a:solidFill>
                  <a:srgbClr val="000000"/>
                </a:solidFill>
                <a:cs typeface="+mn-ea"/>
              </a:rPr>
              <a:t>“形散”指的是散文的取材广泛自由，不受时空限制，语言运用自如，表现方法多样</a:t>
            </a:r>
            <a:r>
              <a:rPr lang="zh-CN" sz="2000" b="1" dirty="0">
                <a:solidFill>
                  <a:srgbClr val="000000"/>
                </a:solidFill>
                <a:cs typeface="+mn-ea"/>
              </a:rPr>
              <a:t>。</a:t>
            </a:r>
            <a:r>
              <a:rPr lang="en-US" sz="2000" b="1" dirty="0">
                <a:solidFill>
                  <a:srgbClr val="000000"/>
                </a:solidFill>
                <a:cs typeface="+mn-ea"/>
              </a:rPr>
              <a:t> </a:t>
            </a:r>
            <a:endParaRPr lang="en-US" sz="2000" b="1" dirty="0">
              <a:solidFill>
                <a:srgbClr val="000000"/>
              </a:solidFill>
              <a:cs typeface="+mn-ea"/>
            </a:endParaRPr>
          </a:p>
          <a:p>
            <a:pPr indent="0" fontAlgn="auto">
              <a:lnSpc>
                <a:spcPct val="150000"/>
              </a:lnSpc>
            </a:pPr>
            <a:r>
              <a:rPr lang="en-US" sz="2000" b="1" dirty="0">
                <a:solidFill>
                  <a:srgbClr val="000000"/>
                </a:solidFill>
                <a:cs typeface="+mn-ea"/>
              </a:rPr>
              <a:t>   </a:t>
            </a:r>
            <a:r>
              <a:rPr sz="2000" b="1" dirty="0">
                <a:solidFill>
                  <a:srgbClr val="000000"/>
                </a:solidFill>
                <a:cs typeface="+mn-ea"/>
              </a:rPr>
              <a:t>“神不散”指散文所传达的主题思想明确、集中。</a:t>
            </a:r>
            <a:endParaRPr sz="2000" b="1" dirty="0">
              <a:solidFill>
                <a:srgbClr val="000000"/>
              </a:solidFill>
              <a:cs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down)">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802377" y="1280429"/>
            <a:ext cx="10684571" cy="864512"/>
            <a:chOff x="1064741" y="1744484"/>
            <a:chExt cx="10493293" cy="849080"/>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id-ID" b="1" dirty="0">
                  <a:solidFill>
                    <a:schemeClr val="lt1"/>
                  </a:solidFill>
                  <a:cs typeface="+mn-ea"/>
                  <a:sym typeface="+mn-lt"/>
                </a:rPr>
                <a:t>1</a:t>
              </a:r>
              <a:endParaRPr lang="id-ID" b="1" dirty="0">
                <a:solidFill>
                  <a:schemeClr val="lt1"/>
                </a:solidFill>
                <a:cs typeface="+mn-ea"/>
                <a:sym typeface="+mn-lt"/>
              </a:endParaRPr>
            </a:p>
          </p:txBody>
        </p:sp>
        <p:grpSp>
          <p:nvGrpSpPr>
            <p:cNvPr id="9" name="组合 23"/>
            <p:cNvGrpSpPr/>
            <p:nvPr/>
          </p:nvGrpSpPr>
          <p:grpSpPr>
            <a:xfrm>
              <a:off x="1816749" y="1744484"/>
              <a:ext cx="9741285" cy="846324"/>
              <a:chOff x="2697421" y="996436"/>
              <a:chExt cx="9741285" cy="846324"/>
            </a:xfrm>
          </p:grpSpPr>
          <p:sp>
            <p:nvSpPr>
              <p:cNvPr id="10" name="TextBox 24"/>
              <p:cNvSpPr txBox="1"/>
              <p:nvPr>
                <p:custDataLst>
                  <p:tags r:id="rId4"/>
                </p:custDataLst>
              </p:nvPr>
            </p:nvSpPr>
            <p:spPr>
              <a:xfrm>
                <a:off x="2828880" y="1439249"/>
                <a:ext cx="9609826" cy="403511"/>
              </a:xfrm>
              <a:prstGeom prst="rect">
                <a:avLst/>
              </a:prstGeom>
              <a:noFill/>
            </p:spPr>
            <p:txBody>
              <a:bodyPr wrap="square" rtlCol="0">
                <a:spAutoFit/>
              </a:bodyPr>
              <a:lstStyle/>
              <a:p>
                <a:pPr lvl="0">
                  <a:lnSpc>
                    <a:spcPct val="130000"/>
                  </a:lnSpc>
                </a:pPr>
                <a:r>
                  <a:rPr lang="zh-CN" altLang="en-US" sz="1600" b="1" dirty="0">
                    <a:solidFill>
                      <a:srgbClr val="000000"/>
                    </a:solidFill>
                    <a:cs typeface="+mn-ea"/>
                    <a:sym typeface="+mn-lt"/>
                  </a:rPr>
                  <a:t>主要以人物或事件为对象，运用叙述和抒情的表达方式，表达寄寓在人事中的深切感情或感悟。</a:t>
                </a:r>
                <a:endParaRPr lang="zh-CN" altLang="en-US" sz="1600" b="1" dirty="0">
                  <a:solidFill>
                    <a:srgbClr val="000000"/>
                  </a:solidFill>
                  <a:cs typeface="+mn-ea"/>
                  <a:sym typeface="+mn-lt"/>
                </a:endParaRPr>
              </a:p>
            </p:txBody>
          </p:sp>
          <p:sp>
            <p:nvSpPr>
              <p:cNvPr id="11" name="TextBox 25"/>
              <p:cNvSpPr txBox="1"/>
              <p:nvPr>
                <p:custDataLst>
                  <p:tags r:id="rId5"/>
                </p:custDataLst>
              </p:nvPr>
            </p:nvSpPr>
            <p:spPr>
              <a:xfrm>
                <a:off x="2697421" y="996436"/>
                <a:ext cx="3035275" cy="540094"/>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写人记事类散文</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grpSp>
        <p:nvGrpSpPr>
          <p:cNvPr id="18" name="组合 32"/>
          <p:cNvGrpSpPr/>
          <p:nvPr>
            <p:custDataLst>
              <p:tags r:id="rId6"/>
            </p:custDataLst>
          </p:nvPr>
        </p:nvGrpSpPr>
        <p:grpSpPr>
          <a:xfrm>
            <a:off x="803477" y="2752209"/>
            <a:ext cx="10418985" cy="1289050"/>
            <a:chOff x="1064741" y="1736376"/>
            <a:chExt cx="10232462" cy="1266039"/>
          </a:xfrm>
        </p:grpSpPr>
        <p:sp>
          <p:nvSpPr>
            <p:cNvPr id="19" name="Oval 68"/>
            <p:cNvSpPr>
              <a:spLocks noChangeArrowheads="1"/>
            </p:cNvSpPr>
            <p:nvPr>
              <p:custDataLst>
                <p:tags r:id="rId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8"/>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9480454" cy="1266039"/>
              <a:chOff x="2697421" y="988328"/>
              <a:chExt cx="9480454" cy="1266039"/>
            </a:xfrm>
          </p:grpSpPr>
          <p:sp>
            <p:nvSpPr>
              <p:cNvPr id="22" name="TextBox 36"/>
              <p:cNvSpPr txBox="1"/>
              <p:nvPr>
                <p:custDataLst>
                  <p:tags r:id="rId9"/>
                </p:custDataLst>
              </p:nvPr>
            </p:nvSpPr>
            <p:spPr>
              <a:xfrm>
                <a:off x="2829007" y="1439237"/>
                <a:ext cx="9348868" cy="815130"/>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主要运用描写和抒情等表达方式，通过描写景或物的某一特点来阐释人生哲理或抒发感情。这类散文或直抒胸臆，或寓情于景，饱含作者深切的思想感情。</a:t>
                </a:r>
                <a:endParaRPr lang="zh-CN" altLang="en-US" sz="1600" b="1" dirty="0">
                  <a:solidFill>
                    <a:srgbClr val="000000"/>
                  </a:solidFill>
                  <a:cs typeface="+mn-ea"/>
                  <a:sym typeface="+mn-lt"/>
                </a:endParaRPr>
              </a:p>
            </p:txBody>
          </p:sp>
          <p:sp>
            <p:nvSpPr>
              <p:cNvPr id="23" name="TextBox 37"/>
              <p:cNvSpPr txBox="1"/>
              <p:nvPr>
                <p:custDataLst>
                  <p:tags r:id="rId10"/>
                </p:custDataLst>
              </p:nvPr>
            </p:nvSpPr>
            <p:spPr>
              <a:xfrm>
                <a:off x="2697421" y="988328"/>
                <a:ext cx="3035275" cy="540093"/>
              </a:xfrm>
              <a:prstGeom prst="rect">
                <a:avLst/>
              </a:prstGeom>
              <a:noFill/>
            </p:spPr>
            <p:txBody>
              <a:bodyPr wrap="square" lIns="243684" tIns="121843" rIns="243684" bIns="121843" rtlCol="0">
                <a:spAutoFit/>
                <a:scene3d>
                  <a:camera prst="orthographicFront"/>
                  <a:lightRig rig="threePt" dir="t"/>
                </a:scene3d>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写景抒情类散文</a:t>
                </a:r>
                <a:endParaRPr lang="zh-CN" altLang="en-US" sz="2000" b="1" cap="all" dirty="0">
                  <a:ln w="6600">
                    <a:solidFill>
                      <a:schemeClr val="accent2"/>
                    </a:solidFill>
                    <a:prstDash val="solid"/>
                  </a:ln>
                  <a:solidFill>
                    <a:srgbClr val="FFFFFF"/>
                  </a:solidFill>
                  <a:effectLst>
                    <a:outerShdw dist="38100" dir="2700000" algn="tl" rotWithShape="0">
                      <a:schemeClr val="accent2"/>
                    </a:outerShdw>
                  </a:effectLst>
                  <a:cs typeface="+mn-ea"/>
                  <a:sym typeface="+mn-lt"/>
                </a:endParaRPr>
              </a:p>
            </p:txBody>
          </p:sp>
        </p:grpSp>
      </p:grpSp>
      <p:grpSp>
        <p:nvGrpSpPr>
          <p:cNvPr id="30" name="组合 44"/>
          <p:cNvGrpSpPr/>
          <p:nvPr>
            <p:custDataLst>
              <p:tags r:id="rId11"/>
            </p:custDataLst>
          </p:nvPr>
        </p:nvGrpSpPr>
        <p:grpSpPr>
          <a:xfrm>
            <a:off x="802842" y="4340858"/>
            <a:ext cx="10220866" cy="1289050"/>
            <a:chOff x="1064741" y="1736376"/>
            <a:chExt cx="10037889" cy="1266039"/>
          </a:xfrm>
        </p:grpSpPr>
        <p:sp>
          <p:nvSpPr>
            <p:cNvPr id="31" name="Oval 68"/>
            <p:cNvSpPr>
              <a:spLocks noChangeArrowheads="1"/>
            </p:cNvSpPr>
            <p:nvPr>
              <p:custDataLst>
                <p:tags r:id="rId1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13"/>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3</a:t>
              </a:r>
              <a:endParaRPr lang="en-US" b="1" dirty="0">
                <a:solidFill>
                  <a:schemeClr val="lt1"/>
                </a:solidFill>
                <a:cs typeface="+mn-ea"/>
                <a:sym typeface="+mn-lt"/>
              </a:endParaRPr>
            </a:p>
          </p:txBody>
        </p:sp>
        <p:grpSp>
          <p:nvGrpSpPr>
            <p:cNvPr id="33" name="组合 47"/>
            <p:cNvGrpSpPr/>
            <p:nvPr/>
          </p:nvGrpSpPr>
          <p:grpSpPr>
            <a:xfrm>
              <a:off x="1816749" y="1736376"/>
              <a:ext cx="9285881" cy="1266039"/>
              <a:chOff x="2697421" y="988328"/>
              <a:chExt cx="9285881" cy="1266039"/>
            </a:xfrm>
          </p:grpSpPr>
          <p:sp>
            <p:nvSpPr>
              <p:cNvPr id="34" name="TextBox 48"/>
              <p:cNvSpPr txBox="1"/>
              <p:nvPr>
                <p:custDataLst>
                  <p:tags r:id="rId14"/>
                </p:custDataLst>
              </p:nvPr>
            </p:nvSpPr>
            <p:spPr>
              <a:xfrm>
                <a:off x="2829007" y="1439237"/>
                <a:ext cx="9154295" cy="815130"/>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又称“议论性散文”“哲思散文”，主要以议论为表达方式，通常在文章开头交代议论的缘由，就事或物的某个方面进行逐层议论，由“象”及“理”，揭示本质。</a:t>
                </a:r>
                <a:endParaRPr lang="zh-CN" altLang="en-US" sz="1600" b="1" dirty="0">
                  <a:solidFill>
                    <a:srgbClr val="000000"/>
                  </a:solidFill>
                  <a:cs typeface="+mn-ea"/>
                  <a:sym typeface="+mn-lt"/>
                </a:endParaRPr>
              </a:p>
            </p:txBody>
          </p:sp>
          <p:sp>
            <p:nvSpPr>
              <p:cNvPr id="35" name="TextBox 49"/>
              <p:cNvSpPr txBox="1"/>
              <p:nvPr>
                <p:custDataLst>
                  <p:tags r:id="rId15"/>
                </p:custDataLst>
              </p:nvPr>
            </p:nvSpPr>
            <p:spPr>
              <a:xfrm>
                <a:off x="2697421" y="988328"/>
                <a:ext cx="3035275" cy="540094"/>
              </a:xfrm>
              <a:prstGeom prst="rect">
                <a:avLst/>
              </a:prstGeom>
              <a:noFill/>
            </p:spPr>
            <p:txBody>
              <a:bodyPr wrap="square" lIns="243684" tIns="121843" rIns="243684" bIns="121843" rtlCol="0">
                <a:spAutoFit/>
                <a:scene3d>
                  <a:camera prst="orthographicFront"/>
                  <a:lightRig rig="threePt" dir="t"/>
                </a:scene3d>
              </a:bodyPr>
              <a:lstStyle/>
              <a:p>
                <a:pPr>
                  <a:spcBef>
                    <a:spcPct val="0"/>
                  </a:spcBef>
                  <a:buFont typeface="Arial" panose="020B0604020202020204" pitchFamily="34" charset="0"/>
                  <a:defRPr/>
                </a:pPr>
                <a:r>
                  <a:rPr lang="zh-CN" altLang="en-US" sz="2000" b="1" cap="all" dirty="0">
                    <a:solidFill>
                      <a:schemeClr val="accent1"/>
                    </a:solidFill>
                    <a:effectLst>
                      <a:outerShdw blurRad="38100" dist="25400" dir="5400000" algn="ctr" rotWithShape="0">
                        <a:srgbClr val="6E747A">
                          <a:alpha val="43000"/>
                        </a:srgbClr>
                      </a:outerShdw>
                    </a:effectLst>
                    <a:cs typeface="+mn-ea"/>
                    <a:sym typeface="+mn-lt"/>
                  </a:rPr>
                  <a:t>议论说理类散文</a:t>
                </a:r>
                <a:endParaRPr lang="zh-CN" altLang="en-US" sz="2000" b="1" cap="all" dirty="0">
                  <a:solidFill>
                    <a:schemeClr val="accent1"/>
                  </a:solidFill>
                  <a:effectLst>
                    <a:outerShdw blurRad="38100" dist="25400" dir="5400000" algn="ctr" rotWithShape="0">
                      <a:srgbClr val="6E747A">
                        <a:alpha val="43000"/>
                      </a:srgbClr>
                    </a:outerShdw>
                  </a:effectLst>
                  <a:cs typeface="+mn-ea"/>
                  <a:sym typeface="+mn-lt"/>
                </a:endParaRPr>
              </a:p>
            </p:txBody>
          </p:sp>
        </p:grpSp>
      </p:grpSp>
      <p:sp>
        <p:nvSpPr>
          <p:cNvPr id="3" name="01"/>
          <p:cNvSpPr>
            <a:spLocks noChangeAspect="1"/>
          </p:cNvSpPr>
          <p:nvPr>
            <p:custDataLst>
              <p:tags r:id="rId1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575" y="383223"/>
            <a:ext cx="445198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二、散文的分类</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down)">
                                      <p:cBhvr>
                                        <p:cTn id="2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1474602" y="2204870"/>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474470" y="1591945"/>
            <a:ext cx="5402580" cy="497205"/>
          </a:xfrm>
          <a:prstGeom prst="rect">
            <a:avLst/>
          </a:prstGeom>
        </p:spPr>
        <p:txBody>
          <a:bodyPr>
            <a:noAutofit/>
          </a:bodyPr>
          <a:lstStyle/>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1</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.掌握散文思路</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35547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三、散文的鉴赏技巧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976630" y="2380615"/>
            <a:ext cx="8821420" cy="2399665"/>
          </a:xfrm>
          <a:prstGeom prst="rect">
            <a:avLst/>
          </a:prstGeom>
        </p:spPr>
        <p:txBody>
          <a:bodyPr wrap="square">
            <a:spAutoFit/>
          </a:bodyPr>
          <a:p>
            <a:pPr indent="0" fontAlgn="auto">
              <a:lnSpc>
                <a:spcPct val="150000"/>
              </a:lnSpc>
            </a:pPr>
            <a:r>
              <a:rPr lang="en-US" altLang="zh-CN" sz="2000" b="1" cap="all" dirty="0">
                <a:solidFill>
                  <a:srgbClr val="000000"/>
                </a:solidFill>
                <a:cs typeface="+mn-ea"/>
              </a:rPr>
              <a:t>    1.</a:t>
            </a:r>
            <a:r>
              <a:rPr lang="zh-CN" altLang="en-US" sz="2000" b="1" cap="all" dirty="0">
                <a:solidFill>
                  <a:srgbClr val="000000"/>
                </a:solidFill>
                <a:cs typeface="+mn-ea"/>
              </a:rPr>
              <a:t>注重文章标题和文中标志性的语句；</a:t>
            </a:r>
            <a:endParaRPr lang="zh-CN" altLang="en-US" sz="2000" b="1" cap="all" dirty="0">
              <a:solidFill>
                <a:srgbClr val="000000"/>
              </a:solidFill>
              <a:cs typeface="+mn-ea"/>
            </a:endParaRPr>
          </a:p>
          <a:p>
            <a:pPr indent="0" fontAlgn="auto">
              <a:lnSpc>
                <a:spcPct val="150000"/>
              </a:lnSpc>
            </a:pPr>
            <a:r>
              <a:rPr lang="en-US" altLang="zh-CN" sz="2000" b="1" cap="all" dirty="0">
                <a:solidFill>
                  <a:srgbClr val="000000"/>
                </a:solidFill>
                <a:cs typeface="+mn-ea"/>
              </a:rPr>
              <a:t>    2.</a:t>
            </a:r>
            <a:r>
              <a:rPr lang="zh-CN" altLang="en-US" sz="2000" b="1" cap="all" dirty="0">
                <a:solidFill>
                  <a:srgbClr val="000000"/>
                </a:solidFill>
                <a:cs typeface="+mn-ea"/>
              </a:rPr>
              <a:t>把握各个语段衔接的特点，如总分、并列、递进等；</a:t>
            </a:r>
            <a:endParaRPr lang="zh-CN" altLang="en-US" sz="2000" b="1" cap="all" dirty="0">
              <a:solidFill>
                <a:srgbClr val="000000"/>
              </a:solidFill>
              <a:cs typeface="+mn-ea"/>
            </a:endParaRPr>
          </a:p>
          <a:p>
            <a:pPr indent="0" fontAlgn="auto">
              <a:lnSpc>
                <a:spcPct val="150000"/>
              </a:lnSpc>
            </a:pPr>
            <a:r>
              <a:rPr lang="en-US" altLang="zh-CN" sz="2000" b="1" cap="all" dirty="0">
                <a:solidFill>
                  <a:srgbClr val="000000"/>
                </a:solidFill>
                <a:cs typeface="+mn-ea"/>
              </a:rPr>
              <a:t>    3.</a:t>
            </a:r>
            <a:r>
              <a:rPr lang="zh-CN" altLang="en-US" sz="2000" b="1" cap="all" dirty="0">
                <a:solidFill>
                  <a:srgbClr val="000000"/>
                </a:solidFill>
                <a:cs typeface="+mn-ea"/>
              </a:rPr>
              <a:t>分析文章的段落层次，理解作者构思全文的顺序；</a:t>
            </a:r>
            <a:endParaRPr lang="zh-CN" altLang="en-US" sz="2000" b="1" cap="all" dirty="0">
              <a:solidFill>
                <a:srgbClr val="000000"/>
              </a:solidFill>
              <a:cs typeface="+mn-ea"/>
            </a:endParaRPr>
          </a:p>
          <a:p>
            <a:pPr indent="0" fontAlgn="auto">
              <a:lnSpc>
                <a:spcPct val="150000"/>
              </a:lnSpc>
            </a:pPr>
            <a:r>
              <a:rPr lang="en-US" altLang="zh-CN" sz="2000" b="1" cap="all" dirty="0">
                <a:solidFill>
                  <a:srgbClr val="000000"/>
                </a:solidFill>
                <a:cs typeface="+mn-ea"/>
              </a:rPr>
              <a:t>    4.</a:t>
            </a:r>
            <a:r>
              <a:rPr lang="zh-CN" altLang="en-US" sz="2000" b="1" cap="all" dirty="0">
                <a:solidFill>
                  <a:srgbClr val="000000"/>
                </a:solidFill>
                <a:cs typeface="+mn-ea"/>
              </a:rPr>
              <a:t>把握文章的中心思想，看看作者使用了哪些表达技巧；</a:t>
            </a:r>
            <a:endParaRPr lang="zh-CN" altLang="en-US" sz="2000" b="1" cap="all" dirty="0">
              <a:solidFill>
                <a:srgbClr val="000000"/>
              </a:solidFill>
              <a:cs typeface="+mn-ea"/>
            </a:endParaRPr>
          </a:p>
          <a:p>
            <a:pPr indent="0" fontAlgn="auto">
              <a:lnSpc>
                <a:spcPct val="150000"/>
              </a:lnSpc>
            </a:pPr>
            <a:r>
              <a:rPr lang="en-US" altLang="zh-CN" sz="2000" b="1" cap="all" dirty="0">
                <a:solidFill>
                  <a:srgbClr val="000000"/>
                </a:solidFill>
                <a:cs typeface="+mn-ea"/>
              </a:rPr>
              <a:t>    5.</a:t>
            </a:r>
            <a:r>
              <a:rPr lang="zh-CN" altLang="en-US" sz="2000" b="1" cap="all" dirty="0">
                <a:solidFill>
                  <a:srgbClr val="000000"/>
                </a:solidFill>
                <a:cs typeface="+mn-ea"/>
              </a:rPr>
              <a:t>分析文章中所体现出的思想感情。</a:t>
            </a:r>
            <a:endParaRPr lang="zh-CN" altLang="en-US" sz="2000" b="1" cap="all" dirty="0">
              <a:solidFill>
                <a:srgbClr val="000000"/>
              </a:solidFill>
              <a:cs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1168532" y="1886735"/>
            <a:ext cx="9874885" cy="22225"/>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68400" y="1330960"/>
            <a:ext cx="8926195" cy="497205"/>
          </a:xfrm>
          <a:prstGeom prst="rect">
            <a:avLst/>
          </a:prstGeom>
        </p:spPr>
        <p:txBody>
          <a:bodyPr>
            <a:noAutofit/>
          </a:bodyPr>
          <a:lstStyle/>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2</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.理解重要句子的含义</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35547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三、散文的鉴赏技巧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168400" y="1968500"/>
            <a:ext cx="10204450" cy="3322955"/>
          </a:xfrm>
          <a:prstGeom prst="rect">
            <a:avLst/>
          </a:prstGeom>
        </p:spPr>
        <p:txBody>
          <a:bodyPr wrap="square">
            <a:spAutoFit/>
          </a:bodyPr>
          <a:p>
            <a:pPr indent="0" fontAlgn="auto">
              <a:lnSpc>
                <a:spcPct val="150000"/>
              </a:lnSpc>
            </a:pPr>
            <a:r>
              <a:rPr lang="en-US" altLang="zh-CN" sz="2000" b="1" cap="all" dirty="0">
                <a:solidFill>
                  <a:srgbClr val="000000"/>
                </a:solidFill>
                <a:cs typeface="+mn-ea"/>
              </a:rPr>
              <a:t>    </a:t>
            </a:r>
            <a:r>
              <a:rPr lang="zh-CN" altLang="en-US" sz="2000" b="1" cap="all" dirty="0">
                <a:solidFill>
                  <a:srgbClr val="000000"/>
                </a:solidFill>
                <a:cs typeface="+mn-ea"/>
              </a:rPr>
              <a:t>句子的含义分为基本含义和深层含义。</a:t>
            </a:r>
            <a:endParaRPr lang="zh-CN" altLang="en-US" sz="2000" b="1" cap="all" dirty="0">
              <a:solidFill>
                <a:srgbClr val="000000"/>
              </a:solidFill>
              <a:cs typeface="+mn-ea"/>
            </a:endParaRPr>
          </a:p>
          <a:p>
            <a:pPr indent="0" fontAlgn="auto">
              <a:lnSpc>
                <a:spcPct val="150000"/>
              </a:lnSpc>
            </a:pPr>
            <a:r>
              <a:rPr lang="zh-CN" altLang="en-US" sz="2000" b="1" cap="all" dirty="0">
                <a:solidFill>
                  <a:srgbClr val="000000"/>
                </a:solidFill>
                <a:cs typeface="+mn-ea"/>
              </a:rPr>
              <a:t> </a:t>
            </a:r>
            <a:r>
              <a:rPr lang="en-US" altLang="zh-CN" sz="2000" b="1" cap="all" dirty="0">
                <a:solidFill>
                  <a:srgbClr val="000000"/>
                </a:solidFill>
                <a:cs typeface="+mn-ea"/>
              </a:rPr>
              <a:t>   </a:t>
            </a:r>
            <a:r>
              <a:rPr lang="zh-CN" altLang="en-US" sz="2000" b="1" cap="all" dirty="0">
                <a:solidFill>
                  <a:srgbClr val="000000"/>
                </a:solidFill>
                <a:cs typeface="+mn-ea"/>
              </a:rPr>
              <a:t>句子的深层含义，即句子所蕴含的哲理义、隐喻义等，这样的句子须在整体把握全文的基础上去理解：</a:t>
            </a:r>
            <a:endParaRPr lang="zh-CN" altLang="en-US" sz="2000" b="1" cap="all" dirty="0">
              <a:solidFill>
                <a:srgbClr val="000000"/>
              </a:solidFill>
              <a:cs typeface="+mn-ea"/>
            </a:endParaRPr>
          </a:p>
          <a:p>
            <a:pPr indent="0" fontAlgn="auto">
              <a:lnSpc>
                <a:spcPct val="150000"/>
              </a:lnSpc>
            </a:pPr>
            <a:r>
              <a:rPr lang="zh-CN" altLang="en-US" sz="2000" b="1" cap="all" dirty="0">
                <a:solidFill>
                  <a:srgbClr val="000000"/>
                </a:solidFill>
                <a:cs typeface="+mn-ea"/>
              </a:rPr>
              <a:t> </a:t>
            </a:r>
            <a:r>
              <a:rPr lang="en-US" altLang="zh-CN" sz="2000" b="1" cap="all" dirty="0">
                <a:solidFill>
                  <a:srgbClr val="000000"/>
                </a:solidFill>
                <a:cs typeface="+mn-ea"/>
              </a:rPr>
              <a:t>   1.</a:t>
            </a:r>
            <a:r>
              <a:rPr lang="zh-CN" altLang="en-US" sz="2000" b="1" cap="all" dirty="0">
                <a:solidFill>
                  <a:srgbClr val="000000"/>
                </a:solidFill>
                <a:cs typeface="+mn-ea"/>
              </a:rPr>
              <a:t>分析关键词，揣摩句子的基本意义；</a:t>
            </a:r>
            <a:endParaRPr lang="zh-CN" altLang="en-US" sz="2000" b="1" cap="all" dirty="0">
              <a:solidFill>
                <a:srgbClr val="000000"/>
              </a:solidFill>
              <a:cs typeface="+mn-ea"/>
            </a:endParaRPr>
          </a:p>
          <a:p>
            <a:pPr indent="0" fontAlgn="auto">
              <a:lnSpc>
                <a:spcPct val="150000"/>
              </a:lnSpc>
            </a:pPr>
            <a:r>
              <a:rPr lang="zh-CN" altLang="en-US" sz="2000" b="1" cap="all" dirty="0">
                <a:solidFill>
                  <a:srgbClr val="000000"/>
                </a:solidFill>
                <a:cs typeface="+mn-ea"/>
              </a:rPr>
              <a:t> </a:t>
            </a:r>
            <a:r>
              <a:rPr lang="en-US" altLang="zh-CN" sz="2000" b="1" cap="all" dirty="0">
                <a:solidFill>
                  <a:srgbClr val="000000"/>
                </a:solidFill>
                <a:cs typeface="+mn-ea"/>
              </a:rPr>
              <a:t>   2.</a:t>
            </a:r>
            <a:r>
              <a:rPr lang="zh-CN" altLang="en-US" sz="2000" b="1" cap="all" dirty="0">
                <a:solidFill>
                  <a:srgbClr val="000000"/>
                </a:solidFill>
                <a:cs typeface="+mn-ea"/>
              </a:rPr>
              <a:t>结合语境，分析句子在文中特定位置的作用，如篇首段首的总领句、段中的过渡句、篇末段末的总结句；</a:t>
            </a:r>
            <a:endParaRPr lang="zh-CN" altLang="en-US" sz="2000" b="1" cap="all" dirty="0">
              <a:solidFill>
                <a:srgbClr val="000000"/>
              </a:solidFill>
              <a:cs typeface="+mn-ea"/>
            </a:endParaRPr>
          </a:p>
          <a:p>
            <a:pPr indent="0" fontAlgn="auto">
              <a:lnSpc>
                <a:spcPct val="150000"/>
              </a:lnSpc>
            </a:pPr>
            <a:r>
              <a:rPr lang="zh-CN" altLang="en-US" sz="2000" b="1" cap="all" dirty="0">
                <a:solidFill>
                  <a:srgbClr val="000000"/>
                </a:solidFill>
                <a:cs typeface="+mn-ea"/>
              </a:rPr>
              <a:t> </a:t>
            </a:r>
            <a:r>
              <a:rPr lang="en-US" altLang="zh-CN" sz="2000" b="1" cap="all" dirty="0">
                <a:solidFill>
                  <a:srgbClr val="000000"/>
                </a:solidFill>
                <a:cs typeface="+mn-ea"/>
              </a:rPr>
              <a:t>   3.</a:t>
            </a:r>
            <a:r>
              <a:rPr lang="zh-CN" altLang="en-US" sz="2000" b="1" cap="all" dirty="0">
                <a:solidFill>
                  <a:srgbClr val="000000"/>
                </a:solidFill>
                <a:cs typeface="+mn-ea"/>
              </a:rPr>
              <a:t>分析句子所用的修辞手法，如比喻、拟人、排比等，体会表达效果。</a:t>
            </a:r>
            <a:endParaRPr lang="zh-CN" altLang="en-US" sz="2000" b="1" cap="all" dirty="0">
              <a:solidFill>
                <a:srgbClr val="000000"/>
              </a:solidFill>
              <a:cs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4984247" y="1970555"/>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040630" y="1276985"/>
            <a:ext cx="5402580" cy="497205"/>
          </a:xfrm>
          <a:prstGeom prst="rect">
            <a:avLst/>
          </a:prstGeom>
        </p:spPr>
        <p:txBody>
          <a:bodyPr>
            <a:noAutofit/>
          </a:bodyPr>
          <a:lstStyle/>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3</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.把握散文的表达技巧</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35547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三、散文的鉴赏技巧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4599305" y="2113915"/>
            <a:ext cx="6741795" cy="6837045"/>
          </a:xfrm>
          <a:prstGeom prst="rect">
            <a:avLst/>
          </a:prstGeom>
        </p:spPr>
        <p:txBody>
          <a:bodyPr wrap="square">
            <a:noAutofit/>
          </a:bodyPr>
          <a:p>
            <a:pPr indent="0" fontAlgn="auto">
              <a:lnSpc>
                <a:spcPct val="150000"/>
              </a:lnSpc>
            </a:pPr>
            <a:r>
              <a:rPr lang="en-US" altLang="zh-CN" b="1" cap="all" dirty="0">
                <a:solidFill>
                  <a:srgbClr val="000000"/>
                </a:solidFill>
                <a:cs typeface="+mn-ea"/>
              </a:rPr>
              <a:t>    </a:t>
            </a:r>
            <a:r>
              <a:rPr lang="zh-CN" altLang="en-US" b="1" cap="all" dirty="0">
                <a:solidFill>
                  <a:srgbClr val="000000"/>
                </a:solidFill>
                <a:cs typeface="+mn-ea"/>
              </a:rPr>
              <a:t>散文的表达技巧主要包括表达方式、表现手法、修辞手法的运用和行文技巧等。散文有以下四种常见的表达技巧。</a:t>
            </a:r>
            <a:endParaRPr lang="zh-CN" altLang="en-US" b="1" cap="all" dirty="0">
              <a:solidFill>
                <a:srgbClr val="000000"/>
              </a:solidFill>
              <a:cs typeface="+mn-ea"/>
            </a:endParaRPr>
          </a:p>
          <a:p>
            <a:pPr indent="457200" fontAlgn="auto">
              <a:lnSpc>
                <a:spcPct val="150000"/>
              </a:lnSpc>
            </a:pPr>
            <a:r>
              <a:rPr lang="zh-CN" altLang="en-US" b="1" cap="all" dirty="0">
                <a:solidFill>
                  <a:srgbClr val="000000"/>
                </a:solidFill>
                <a:cs typeface="+mn-ea"/>
              </a:rPr>
              <a:t>（</a:t>
            </a:r>
            <a:r>
              <a:rPr lang="en-US" altLang="zh-CN" b="1" cap="all" dirty="0">
                <a:solidFill>
                  <a:srgbClr val="000000"/>
                </a:solidFill>
                <a:cs typeface="+mn-ea"/>
              </a:rPr>
              <a:t>1</a:t>
            </a:r>
            <a:r>
              <a:rPr lang="zh-CN" altLang="en-US" b="1" cap="all" dirty="0">
                <a:solidFill>
                  <a:srgbClr val="000000"/>
                </a:solidFill>
                <a:cs typeface="+mn-ea"/>
              </a:rPr>
              <a:t>）表达方式方面：记叙（记叙人称、记叙顺序），描写（动静结合、虚实结合、正面侧面结合），抒情（直接抒情、间接抒情），议论（夹叙夹议）。</a:t>
            </a:r>
            <a:endParaRPr lang="zh-CN" altLang="en-US" b="1" cap="all" dirty="0">
              <a:solidFill>
                <a:srgbClr val="000000"/>
              </a:solidFill>
              <a:cs typeface="+mn-ea"/>
            </a:endParaRPr>
          </a:p>
          <a:p>
            <a:pPr indent="457200" fontAlgn="auto">
              <a:lnSpc>
                <a:spcPct val="150000"/>
              </a:lnSpc>
            </a:pPr>
            <a:r>
              <a:rPr lang="zh-CN" altLang="en-US" b="1" cap="all" dirty="0">
                <a:solidFill>
                  <a:srgbClr val="000000"/>
                </a:solidFill>
                <a:cs typeface="+mn-ea"/>
              </a:rPr>
              <a:t>（</a:t>
            </a:r>
            <a:r>
              <a:rPr lang="en-US" altLang="zh-CN" b="1" cap="all" dirty="0">
                <a:solidFill>
                  <a:srgbClr val="000000"/>
                </a:solidFill>
                <a:cs typeface="+mn-ea"/>
              </a:rPr>
              <a:t>2</a:t>
            </a:r>
            <a:r>
              <a:rPr lang="zh-CN" altLang="en-US" b="1" cap="all" dirty="0">
                <a:solidFill>
                  <a:srgbClr val="000000"/>
                </a:solidFill>
                <a:cs typeface="+mn-ea"/>
              </a:rPr>
              <a:t>）表现手法方面：包括对比、象征、衬托、想象等。</a:t>
            </a:r>
            <a:endParaRPr lang="zh-CN" altLang="en-US" b="1" cap="all" dirty="0">
              <a:solidFill>
                <a:srgbClr val="000000"/>
              </a:solidFill>
              <a:cs typeface="+mn-ea"/>
            </a:endParaRPr>
          </a:p>
          <a:p>
            <a:pPr indent="457200" fontAlgn="auto">
              <a:lnSpc>
                <a:spcPct val="150000"/>
              </a:lnSpc>
            </a:pPr>
            <a:r>
              <a:rPr lang="zh-CN" altLang="en-US" b="1" cap="all" dirty="0">
                <a:solidFill>
                  <a:srgbClr val="000000"/>
                </a:solidFill>
                <a:cs typeface="+mn-ea"/>
              </a:rPr>
              <a:t>（</a:t>
            </a:r>
            <a:r>
              <a:rPr lang="en-US" altLang="zh-CN" b="1" cap="all" dirty="0">
                <a:solidFill>
                  <a:srgbClr val="000000"/>
                </a:solidFill>
                <a:cs typeface="+mn-ea"/>
              </a:rPr>
              <a:t>3</a:t>
            </a:r>
            <a:r>
              <a:rPr lang="zh-CN" altLang="en-US" b="1" cap="all" dirty="0">
                <a:solidFill>
                  <a:srgbClr val="000000"/>
                </a:solidFill>
                <a:cs typeface="+mn-ea"/>
              </a:rPr>
              <a:t>）修辞手法方面：包括比喻、拟人、排比、借代、夸张等。</a:t>
            </a:r>
            <a:endParaRPr lang="zh-CN" altLang="en-US" b="1" cap="all" dirty="0">
              <a:solidFill>
                <a:srgbClr val="000000"/>
              </a:solidFill>
              <a:cs typeface="+mn-ea"/>
            </a:endParaRPr>
          </a:p>
          <a:p>
            <a:pPr indent="457200" fontAlgn="auto">
              <a:lnSpc>
                <a:spcPct val="150000"/>
              </a:lnSpc>
            </a:pPr>
            <a:r>
              <a:rPr lang="zh-CN" altLang="en-US" b="1" cap="all" dirty="0">
                <a:solidFill>
                  <a:srgbClr val="000000"/>
                </a:solidFill>
                <a:cs typeface="+mn-ea"/>
              </a:rPr>
              <a:t>（</a:t>
            </a:r>
            <a:r>
              <a:rPr lang="en-US" altLang="zh-CN" b="1" cap="all" dirty="0">
                <a:solidFill>
                  <a:srgbClr val="000000"/>
                </a:solidFill>
                <a:cs typeface="+mn-ea"/>
              </a:rPr>
              <a:t>4</a:t>
            </a:r>
            <a:r>
              <a:rPr lang="zh-CN" altLang="en-US" b="1" cap="all" dirty="0">
                <a:solidFill>
                  <a:srgbClr val="000000"/>
                </a:solidFill>
                <a:cs typeface="+mn-ea"/>
              </a:rPr>
              <a:t>）行文技巧方面：包括开门见山、卒章显志、首尾呼应、承上启下、欲扬先抑、伏笔、铺垫等。</a:t>
            </a:r>
            <a:endParaRPr lang="zh-CN" altLang="en-US" b="1" cap="all" dirty="0">
              <a:solidFill>
                <a:srgbClr val="000000"/>
              </a:solidFill>
              <a:cs typeface="+mn-ea"/>
            </a:endParaRPr>
          </a:p>
        </p:txBody>
      </p:sp>
      <p:pic>
        <p:nvPicPr>
          <p:cNvPr id="9" name="图片 8"/>
          <p:cNvPicPr>
            <a:picLocks noChangeAspect="1"/>
          </p:cNvPicPr>
          <p:nvPr/>
        </p:nvPicPr>
        <p:blipFill>
          <a:blip r:embed="rId3"/>
          <a:stretch>
            <a:fillRect/>
          </a:stretch>
        </p:blipFill>
        <p:spPr>
          <a:xfrm>
            <a:off x="1044575" y="1868170"/>
            <a:ext cx="3072130" cy="402780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5040762" y="1959760"/>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040630" y="1462405"/>
            <a:ext cx="5402580" cy="497205"/>
          </a:xfrm>
          <a:prstGeom prst="rect">
            <a:avLst/>
          </a:prstGeom>
        </p:spPr>
        <p:txBody>
          <a:bodyPr>
            <a:noAutofit/>
          </a:bodyPr>
          <a:lstStyle/>
          <a:p>
            <a:pPr>
              <a:spcBef>
                <a:spcPct val="0"/>
              </a:spcBef>
              <a:buFont typeface="Arial" panose="020B0604020202020204" pitchFamily="34" charset="0"/>
              <a:defRPr/>
            </a:pPr>
            <a:r>
              <a:rPr lang="en-US" altLang="zh-CN" sz="2400" b="1" cap="all" dirty="0">
                <a:solidFill>
                  <a:schemeClr val="accent1"/>
                </a:solidFill>
                <a:effectLst>
                  <a:outerShdw blurRad="38100" dist="25400" dir="5400000" algn="ctr" rotWithShape="0">
                    <a:srgbClr val="6E747A">
                      <a:alpha val="43000"/>
                    </a:srgbClr>
                  </a:outerShdw>
                </a:effectLst>
                <a:cs typeface="+mn-ea"/>
                <a:sym typeface="+mn-lt"/>
              </a:rPr>
              <a:t>4</a:t>
            </a:r>
            <a:r>
              <a:rPr lang="zh-CN" altLang="en-US" sz="2400" b="1" cap="all" dirty="0">
                <a:solidFill>
                  <a:schemeClr val="accent1"/>
                </a:solidFill>
                <a:effectLst>
                  <a:outerShdw blurRad="38100" dist="25400" dir="5400000" algn="ctr" rotWithShape="0">
                    <a:srgbClr val="6E747A">
                      <a:alpha val="43000"/>
                    </a:srgbClr>
                  </a:outerShdw>
                </a:effectLst>
                <a:cs typeface="+mn-ea"/>
                <a:sym typeface="+mn-lt"/>
              </a:rPr>
              <a:t>.分析散文的语言特色</a:t>
            </a:r>
            <a:endParaRPr lang="zh-CN" altLang="en-US" sz="2400" b="1" cap="all" dirty="0">
              <a:solidFill>
                <a:schemeClr val="accent1"/>
              </a:solidFill>
              <a:effectLst>
                <a:outerShdw blurRad="38100" dist="25400" dir="5400000" algn="ctr" rotWithShape="0">
                  <a:srgbClr val="6E747A">
                    <a:alpha val="43000"/>
                  </a:srgbClr>
                </a:outerShdw>
              </a:effectLst>
              <a:cs typeface="+mn-ea"/>
              <a:sym typeface="+mn-lt"/>
            </a:endParaRPr>
          </a:p>
        </p:txBody>
      </p:sp>
      <p:sp>
        <p:nvSpPr>
          <p:cNvPr id="2" name="íSľïḑe"/>
          <p:cNvSpPr txBox="1"/>
          <p:nvPr/>
        </p:nvSpPr>
        <p:spPr>
          <a:xfrm>
            <a:off x="1044575" y="383223"/>
            <a:ext cx="35547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三、散文的鉴赏技巧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4946650" y="2131695"/>
            <a:ext cx="6524625" cy="4246245"/>
          </a:xfrm>
          <a:prstGeom prst="rect">
            <a:avLst/>
          </a:prstGeom>
        </p:spPr>
        <p:txBody>
          <a:bodyPr wrap="square">
            <a:spAutoFit/>
          </a:bodyPr>
          <a:p>
            <a:pPr indent="0" fontAlgn="auto">
              <a:lnSpc>
                <a:spcPct val="150000"/>
              </a:lnSpc>
            </a:pPr>
            <a:r>
              <a:rPr lang="en-US" altLang="zh-CN" sz="2000" b="1" cap="all" dirty="0">
                <a:solidFill>
                  <a:srgbClr val="000000"/>
                </a:solidFill>
                <a:cs typeface="+mn-ea"/>
              </a:rPr>
              <a:t>    </a:t>
            </a:r>
            <a:r>
              <a:rPr lang="zh-CN" altLang="en-US" sz="2000" b="1" cap="all" dirty="0">
                <a:solidFill>
                  <a:srgbClr val="000000"/>
                </a:solidFill>
                <a:cs typeface="+mn-ea"/>
              </a:rPr>
              <a:t>散文的语言特色分析主要从散文的用词、句式、修辞等方面入手。</a:t>
            </a:r>
            <a:endParaRPr lang="zh-CN" altLang="en-US" sz="2000" b="1" cap="all" dirty="0">
              <a:solidFill>
                <a:srgbClr val="000000"/>
              </a:solidFill>
              <a:cs typeface="+mn-ea"/>
            </a:endParaRPr>
          </a:p>
          <a:p>
            <a:pPr indent="457200" fontAlgn="auto">
              <a:lnSpc>
                <a:spcPct val="150000"/>
              </a:lnSpc>
            </a:pPr>
            <a:r>
              <a:rPr lang="zh-CN" altLang="en-US" sz="2000" b="1" cap="all" dirty="0">
                <a:solidFill>
                  <a:srgbClr val="000000"/>
                </a:solidFill>
                <a:cs typeface="+mn-ea"/>
              </a:rPr>
              <a:t>（</a:t>
            </a:r>
            <a:r>
              <a:rPr lang="en-US" altLang="zh-CN" sz="2000" b="1" cap="all" dirty="0">
                <a:solidFill>
                  <a:srgbClr val="000000"/>
                </a:solidFill>
                <a:cs typeface="+mn-ea"/>
              </a:rPr>
              <a:t>1</a:t>
            </a:r>
            <a:r>
              <a:rPr lang="zh-CN" altLang="en-US" sz="2000" b="1" cap="all" dirty="0">
                <a:solidFill>
                  <a:srgbClr val="000000"/>
                </a:solidFill>
                <a:cs typeface="+mn-ea"/>
              </a:rPr>
              <a:t>）“特别”的字词：叠字、叠词的使用使得文章富有韵律，语言更加生动形象，增强语言艺术表现力，以及起到强调的作用。</a:t>
            </a:r>
            <a:endParaRPr lang="zh-CN" altLang="en-US" sz="2000" b="1" cap="all" dirty="0">
              <a:solidFill>
                <a:srgbClr val="000000"/>
              </a:solidFill>
              <a:cs typeface="+mn-ea"/>
            </a:endParaRPr>
          </a:p>
          <a:p>
            <a:pPr indent="457200" fontAlgn="auto">
              <a:lnSpc>
                <a:spcPct val="150000"/>
              </a:lnSpc>
            </a:pPr>
            <a:r>
              <a:rPr lang="zh-CN" altLang="en-US" sz="2000" b="1" cap="all" dirty="0">
                <a:solidFill>
                  <a:srgbClr val="000000"/>
                </a:solidFill>
                <a:cs typeface="+mn-ea"/>
              </a:rPr>
              <a:t>（</a:t>
            </a:r>
            <a:r>
              <a:rPr lang="en-US" altLang="zh-CN" sz="2000" b="1" cap="all" dirty="0">
                <a:solidFill>
                  <a:srgbClr val="000000"/>
                </a:solidFill>
                <a:cs typeface="+mn-ea"/>
              </a:rPr>
              <a:t>2</a:t>
            </a:r>
            <a:r>
              <a:rPr lang="zh-CN" altLang="en-US" sz="2000" b="1" cap="all" dirty="0">
                <a:solidFill>
                  <a:srgbClr val="000000"/>
                </a:solidFill>
                <a:cs typeface="+mn-ea"/>
              </a:rPr>
              <a:t>）句式：句式整齐，能增强文章的气势，强化情感；长短句的交错运用，可以使文章错落有致。</a:t>
            </a:r>
            <a:endParaRPr lang="zh-CN" altLang="en-US" sz="2000" b="1" cap="all" dirty="0">
              <a:solidFill>
                <a:srgbClr val="000000"/>
              </a:solidFill>
              <a:cs typeface="+mn-ea"/>
            </a:endParaRPr>
          </a:p>
          <a:p>
            <a:pPr indent="457200" fontAlgn="auto">
              <a:lnSpc>
                <a:spcPct val="150000"/>
              </a:lnSpc>
            </a:pPr>
            <a:r>
              <a:rPr lang="zh-CN" altLang="en-US" sz="2000" b="1" cap="all" dirty="0">
                <a:solidFill>
                  <a:srgbClr val="000000"/>
                </a:solidFill>
                <a:cs typeface="+mn-ea"/>
              </a:rPr>
              <a:t>（</a:t>
            </a:r>
            <a:r>
              <a:rPr lang="en-US" altLang="zh-CN" sz="2000" b="1" cap="all" dirty="0">
                <a:solidFill>
                  <a:srgbClr val="000000"/>
                </a:solidFill>
                <a:cs typeface="+mn-ea"/>
              </a:rPr>
              <a:t>3</a:t>
            </a:r>
            <a:r>
              <a:rPr lang="zh-CN" altLang="en-US" sz="2000" b="1" cap="all" dirty="0">
                <a:solidFill>
                  <a:srgbClr val="000000"/>
                </a:solidFill>
                <a:cs typeface="+mn-ea"/>
              </a:rPr>
              <a:t>）修辞：比喻、排比、拟人、反问等修辞手法的使用，使文章语言表达得准确而鲜明，情感真挚饱满。</a:t>
            </a:r>
            <a:endParaRPr lang="zh-CN" altLang="en-US" sz="2000" b="1" cap="all" dirty="0">
              <a:solidFill>
                <a:srgbClr val="000000"/>
              </a:solidFill>
              <a:cs typeface="+mn-ea"/>
            </a:endParaRPr>
          </a:p>
        </p:txBody>
      </p:sp>
      <p:pic>
        <p:nvPicPr>
          <p:cNvPr id="10" name="图片 9"/>
          <p:cNvPicPr>
            <a:picLocks noChangeAspect="1"/>
          </p:cNvPicPr>
          <p:nvPr/>
        </p:nvPicPr>
        <p:blipFill>
          <a:blip r:embed="rId3"/>
          <a:stretch>
            <a:fillRect/>
          </a:stretch>
        </p:blipFill>
        <p:spPr>
          <a:xfrm>
            <a:off x="929640" y="2298065"/>
            <a:ext cx="3228340" cy="414337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一、记叙文的表达方式</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2" name="íŝḷíďê"/>
          <p:cNvSpPr/>
          <p:nvPr>
            <p:custDataLst>
              <p:tags r:id="rId2"/>
            </p:custDataLst>
          </p:nvPr>
        </p:nvSpPr>
        <p:spPr>
          <a:xfrm>
            <a:off x="1168437" y="3912628"/>
            <a:ext cx="716898" cy="716895"/>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3" name="î$ḷïďê"/>
          <p:cNvSpPr/>
          <p:nvPr>
            <p:custDataLst>
              <p:tags r:id="rId3"/>
            </p:custDataLst>
          </p:nvPr>
        </p:nvSpPr>
        <p:spPr>
          <a:xfrm>
            <a:off x="1176692" y="1645823"/>
            <a:ext cx="716898" cy="716895"/>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custDataLst>
              <p:tags r:id="rId4"/>
            </p:custDataLst>
          </p:nvPr>
        </p:nvSpPr>
        <p:spPr>
          <a:xfrm>
            <a:off x="2019695" y="1633137"/>
            <a:ext cx="7908635" cy="398780"/>
          </a:xfrm>
          <a:prstGeom prst="rect">
            <a:avLst/>
          </a:prstGeom>
          <a:noFill/>
        </p:spPr>
        <p:txBody>
          <a:bodyPr wrap="square" anchor="b">
            <a:spAutoFit/>
          </a:bodyPr>
          <a:lstStyle/>
          <a:p>
            <a:pPr lvl="0">
              <a:buSzPct val="25000"/>
              <a:defRPr/>
            </a:pPr>
            <a:r>
              <a:rPr lang="zh-CN" altLang="en-US" sz="2000" b="1" cap="all" dirty="0">
                <a:solidFill>
                  <a:srgbClr val="000000"/>
                </a:solidFill>
                <a:cs typeface="+mn-ea"/>
                <a:sym typeface="+mn-lt"/>
              </a:rPr>
              <a:t>议论</a:t>
            </a:r>
            <a:endParaRPr lang="zh-CN" altLang="en-US" sz="2000" b="1" cap="all" dirty="0">
              <a:solidFill>
                <a:srgbClr val="000000"/>
              </a:solidFill>
              <a:cs typeface="+mn-ea"/>
              <a:sym typeface="+mn-lt"/>
            </a:endParaRPr>
          </a:p>
        </p:txBody>
      </p:sp>
      <p:sp>
        <p:nvSpPr>
          <p:cNvPr id="15" name="文本框 14"/>
          <p:cNvSpPr txBox="1"/>
          <p:nvPr>
            <p:custDataLst>
              <p:tags r:id="rId5"/>
            </p:custDataLst>
          </p:nvPr>
        </p:nvSpPr>
        <p:spPr>
          <a:xfrm>
            <a:off x="2019935" y="2021840"/>
            <a:ext cx="5722620" cy="1370965"/>
          </a:xfrm>
          <a:prstGeom prst="rect">
            <a:avLst/>
          </a:prstGeom>
          <a:noFill/>
        </p:spPr>
        <p:txBody>
          <a:bodyPr wrap="square">
            <a:spAutoFit/>
          </a:bodyPr>
          <a:lstStyle/>
          <a:p>
            <a:pPr lvl="0">
              <a:lnSpc>
                <a:spcPct val="130000"/>
              </a:lnSpc>
            </a:pPr>
            <a:r>
              <a:rPr lang="zh-CN" altLang="en-US" sz="1600" b="1" dirty="0">
                <a:solidFill>
                  <a:srgbClr val="000000"/>
                </a:solidFill>
                <a:cs typeface="+mn-ea"/>
                <a:sym typeface="+mn-lt"/>
              </a:rPr>
              <a:t>是指作者对某个人物、事件、问题表明自己的态度或看法等。议论，用在记叙文的开头部分，可以起到总领全文、点明中心的作用；在文章中间起到承上启下的作用；在结尾，可总结全文，揭示主题。</a:t>
            </a:r>
            <a:endParaRPr lang="zh-CN" altLang="en-US" sz="1600" b="1" dirty="0">
              <a:solidFill>
                <a:srgbClr val="000000"/>
              </a:solidFill>
              <a:cs typeface="+mn-ea"/>
              <a:sym typeface="+mn-lt"/>
            </a:endParaRPr>
          </a:p>
        </p:txBody>
      </p:sp>
      <p:sp>
        <p:nvSpPr>
          <p:cNvPr id="16" name="文本框 15"/>
          <p:cNvSpPr txBox="1"/>
          <p:nvPr>
            <p:custDataLst>
              <p:tags r:id="rId6"/>
            </p:custDataLst>
          </p:nvPr>
        </p:nvSpPr>
        <p:spPr>
          <a:xfrm>
            <a:off x="2019935" y="3912870"/>
            <a:ext cx="1231900" cy="398780"/>
          </a:xfrm>
          <a:prstGeom prst="rect">
            <a:avLst/>
          </a:prstGeom>
          <a:noFill/>
        </p:spPr>
        <p:txBody>
          <a:bodyPr wrap="square" anchor="b">
            <a:spAutoFit/>
          </a:bodyPr>
          <a:lstStyle/>
          <a:p>
            <a:pPr>
              <a:buSzPct val="25000"/>
              <a:defRPr/>
            </a:pPr>
            <a:r>
              <a:rPr lang="zh-CN" altLang="en-US" sz="2000" b="1" cap="all" dirty="0">
                <a:solidFill>
                  <a:srgbClr val="000000"/>
                </a:solidFill>
                <a:cs typeface="+mn-ea"/>
                <a:sym typeface="+mn-lt"/>
              </a:rPr>
              <a:t>说明</a:t>
            </a:r>
            <a:endParaRPr lang="zh-CN" altLang="en-US" sz="2000" b="1" cap="all" dirty="0">
              <a:solidFill>
                <a:srgbClr val="000000"/>
              </a:solidFill>
              <a:cs typeface="+mn-ea"/>
              <a:sym typeface="+mn-lt"/>
            </a:endParaRPr>
          </a:p>
        </p:txBody>
      </p:sp>
      <p:sp>
        <p:nvSpPr>
          <p:cNvPr id="17" name="文本框 16"/>
          <p:cNvSpPr txBox="1"/>
          <p:nvPr>
            <p:custDataLst>
              <p:tags r:id="rId7"/>
            </p:custDataLst>
          </p:nvPr>
        </p:nvSpPr>
        <p:spPr>
          <a:xfrm>
            <a:off x="1949450" y="4311650"/>
            <a:ext cx="6025515" cy="730885"/>
          </a:xfrm>
          <a:prstGeom prst="rect">
            <a:avLst/>
          </a:prstGeom>
          <a:noFill/>
        </p:spPr>
        <p:txBody>
          <a:bodyPr wrap="square">
            <a:spAutoFit/>
          </a:bodyPr>
          <a:lstStyle/>
          <a:p>
            <a:pPr>
              <a:lnSpc>
                <a:spcPct val="130000"/>
              </a:lnSpc>
            </a:pPr>
            <a:r>
              <a:rPr lang="zh-CN" altLang="en-US" sz="1600" b="1" dirty="0">
                <a:solidFill>
                  <a:srgbClr val="000000"/>
                </a:solidFill>
                <a:cs typeface="+mn-ea"/>
                <a:sym typeface="+mn-lt"/>
              </a:rPr>
              <a:t>是用来介绍事物的状态、性质、功能、特点，或阐明事理的一种表达方式。</a:t>
            </a:r>
            <a:endParaRPr lang="zh-CN" altLang="en-US" sz="1600" b="1" dirty="0">
              <a:solidFill>
                <a:srgbClr val="000000"/>
              </a:solidFill>
              <a:cs typeface="+mn-ea"/>
              <a:sym typeface="+mn-lt"/>
            </a:endParaRPr>
          </a:p>
        </p:txBody>
      </p:sp>
      <p:sp>
        <p:nvSpPr>
          <p:cNvPr id="18" name="îŝḷîḋè"/>
          <p:cNvSpPr txBox="1"/>
          <p:nvPr>
            <p:custDataLst>
              <p:tags r:id="rId8"/>
            </p:custDataLst>
          </p:nvPr>
        </p:nvSpPr>
        <p:spPr bwMode="auto">
          <a:xfrm>
            <a:off x="1168221" y="1597820"/>
            <a:ext cx="781440" cy="62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04</a:t>
            </a:r>
            <a:endParaRPr lang="en-US" altLang="zh-CN" sz="2000" b="1" cap="all" dirty="0">
              <a:solidFill>
                <a:schemeClr val="lt1"/>
              </a:solidFill>
              <a:cs typeface="+mn-ea"/>
              <a:sym typeface="+mn-lt"/>
            </a:endParaRPr>
          </a:p>
        </p:txBody>
      </p:sp>
      <p:sp>
        <p:nvSpPr>
          <p:cNvPr id="19" name="îŝḷîḋè"/>
          <p:cNvSpPr txBox="1"/>
          <p:nvPr>
            <p:custDataLst>
              <p:tags r:id="rId9"/>
            </p:custDataLst>
          </p:nvPr>
        </p:nvSpPr>
        <p:spPr bwMode="auto">
          <a:xfrm>
            <a:off x="1111706" y="3912939"/>
            <a:ext cx="781440" cy="62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05</a:t>
            </a:r>
            <a:endParaRPr lang="en-US" altLang="zh-CN" sz="2000" b="1" cap="all" dirty="0">
              <a:solidFill>
                <a:schemeClr val="lt1"/>
              </a:solidFill>
              <a:cs typeface="+mn-ea"/>
              <a:sym typeface="+mn-lt"/>
            </a:endParaRPr>
          </a:p>
        </p:txBody>
      </p:sp>
      <p:pic>
        <p:nvPicPr>
          <p:cNvPr id="2" name="图片 1"/>
          <p:cNvPicPr>
            <a:picLocks noChangeAspect="1"/>
          </p:cNvPicPr>
          <p:nvPr/>
        </p:nvPicPr>
        <p:blipFill>
          <a:blip r:embed="rId10"/>
          <a:stretch>
            <a:fillRect/>
          </a:stretch>
        </p:blipFill>
        <p:spPr>
          <a:xfrm>
            <a:off x="8551545" y="1275715"/>
            <a:ext cx="3273425" cy="407733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500"/>
                                        <p:tgtEl>
                                          <p:spTgt spid="1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dissolve">
                                      <p:cBhvr>
                                        <p:cTn id="31" dur="500"/>
                                        <p:tgtEl>
                                          <p:spTgt spid="18"/>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dissolv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2" grpId="0" bldLvl="0" animBg="1"/>
      <p:bldP spid="13" grpId="0" bldLvl="0" animBg="1"/>
      <p:bldP spid="14" grpId="0"/>
      <p:bldP spid="15" grpId="0"/>
      <p:bldP spid="16" grpId="0"/>
      <p:bldP spid="17" grpId="0"/>
      <p:bldP spid="18" grpId="0"/>
      <p:bldP spid="1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îŝļíďé"/>
          <p:cNvGrpSpPr/>
          <p:nvPr>
            <p:custDataLst>
              <p:tags r:id="rId1"/>
            </p:custDataLst>
          </p:nvPr>
        </p:nvGrpSpPr>
        <p:grpSpPr>
          <a:xfrm rot="0">
            <a:off x="1945004" y="2360295"/>
            <a:ext cx="8036561" cy="3709670"/>
            <a:chOff x="2936143" y="2343150"/>
            <a:chExt cx="8343051" cy="3709876"/>
          </a:xfrm>
        </p:grpSpPr>
        <p:cxnSp>
          <p:nvCxnSpPr>
            <p:cNvPr id="11" name="直接连接符 10"/>
            <p:cNvCxnSpPr/>
            <p:nvPr>
              <p:custDataLst>
                <p:tags r:id="rId2"/>
              </p:custDataLst>
            </p:nvPr>
          </p:nvCxnSpPr>
          <p:spPr>
            <a:xfrm>
              <a:off x="8319393" y="3428999"/>
              <a:ext cx="360041" cy="792088"/>
            </a:xfrm>
            <a:prstGeom prst="line">
              <a:avLst/>
            </a:prstGeom>
            <a:ln w="152400" cap="rnd">
              <a:solidFill>
                <a:schemeClr val="accent6">
                  <a:alpha val="20000"/>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3"/>
              </p:custDataLst>
            </p:nvPr>
          </p:nvCxnSpPr>
          <p:spPr>
            <a:xfrm>
              <a:off x="5511082" y="2636912"/>
              <a:ext cx="360040" cy="792087"/>
            </a:xfrm>
            <a:prstGeom prst="line">
              <a:avLst/>
            </a:prstGeom>
            <a:ln w="152400" cap="rnd">
              <a:solidFill>
                <a:schemeClr val="accent6">
                  <a:alpha val="20000"/>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4"/>
              </p:custDataLst>
            </p:nvPr>
          </p:nvCxnSpPr>
          <p:spPr>
            <a:xfrm>
              <a:off x="3062810" y="2636912"/>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a:off x="5871122" y="3429000"/>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6"/>
              </p:custDataLst>
            </p:nvPr>
          </p:nvCxnSpPr>
          <p:spPr>
            <a:xfrm>
              <a:off x="8679434" y="4221088"/>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7"/>
              </p:custDataLst>
            </p:nvPr>
          </p:nvCxnSpPr>
          <p:spPr>
            <a:xfrm>
              <a:off x="5695140" y="3590451"/>
              <a:ext cx="0" cy="1750329"/>
            </a:xfrm>
            <a:prstGeom prst="line">
              <a:avLst/>
            </a:prstGeom>
            <a:ln>
              <a:solidFill>
                <a:srgbClr val="002FA7">
                  <a:alpha val="1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8"/>
              </p:custDataLst>
            </p:nvPr>
          </p:nvCxnSpPr>
          <p:spPr>
            <a:xfrm>
              <a:off x="8503452" y="4302697"/>
              <a:ext cx="0" cy="1750329"/>
            </a:xfrm>
            <a:prstGeom prst="line">
              <a:avLst/>
            </a:prstGeom>
            <a:ln>
              <a:solidFill>
                <a:srgbClr val="002FA7">
                  <a:alpha val="10000"/>
                </a:srgbClr>
              </a:solidFill>
            </a:ln>
          </p:spPr>
          <p:style>
            <a:lnRef idx="1">
              <a:schemeClr val="accent1"/>
            </a:lnRef>
            <a:fillRef idx="0">
              <a:schemeClr val="accent1"/>
            </a:fillRef>
            <a:effectRef idx="0">
              <a:schemeClr val="accent1"/>
            </a:effectRef>
            <a:fontRef idx="minor">
              <a:schemeClr val="tx1"/>
            </a:fontRef>
          </p:style>
        </p:cxnSp>
        <p:sp>
          <p:nvSpPr>
            <p:cNvPr id="35" name="ïṣlïḓê"/>
            <p:cNvSpPr txBox="1"/>
            <p:nvPr>
              <p:custDataLst>
                <p:tags r:id="rId9"/>
              </p:custDataLst>
            </p:nvPr>
          </p:nvSpPr>
          <p:spPr bwMode="auto">
            <a:xfrm>
              <a:off x="2936143" y="3280041"/>
              <a:ext cx="2574579"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zh-CN" altLang="en-US" sz="2800" b="1" cap="all" dirty="0">
                  <a:solidFill>
                    <a:srgbClr val="000000"/>
                  </a:solidFill>
                  <a:cs typeface="+mn-ea"/>
                  <a:sym typeface="+mn-lt"/>
                </a:rPr>
                <a:t>分享一篇</a:t>
              </a:r>
              <a:endParaRPr lang="zh-CN" altLang="en-US" sz="2800" b="1" cap="all" dirty="0">
                <a:solidFill>
                  <a:srgbClr val="000000"/>
                </a:solidFill>
                <a:cs typeface="+mn-ea"/>
                <a:sym typeface="+mn-lt"/>
              </a:endParaRPr>
            </a:p>
            <a:p>
              <a:pPr lvl="0" algn="ctr" defTabSz="914400">
                <a:defRPr/>
              </a:pPr>
              <a:r>
                <a:rPr lang="zh-CN" altLang="en-US" sz="2800" b="1" cap="all" dirty="0">
                  <a:solidFill>
                    <a:srgbClr val="000000"/>
                  </a:solidFill>
                  <a:cs typeface="+mn-ea"/>
                  <a:sym typeface="+mn-lt"/>
                </a:rPr>
                <a:t>你喜欢的散文</a:t>
              </a:r>
              <a:endParaRPr lang="zh-CN" altLang="en-US" sz="2800" b="1" cap="all" dirty="0">
                <a:solidFill>
                  <a:srgbClr val="000000"/>
                </a:solidFill>
                <a:cs typeface="+mn-ea"/>
                <a:sym typeface="+mn-lt"/>
              </a:endParaRPr>
            </a:p>
          </p:txBody>
        </p:sp>
        <p:sp>
          <p:nvSpPr>
            <p:cNvPr id="33" name="îṥ1íḋé"/>
            <p:cNvSpPr txBox="1"/>
            <p:nvPr>
              <p:custDataLst>
                <p:tags r:id="rId10"/>
              </p:custDataLst>
            </p:nvPr>
          </p:nvSpPr>
          <p:spPr bwMode="auto">
            <a:xfrm>
              <a:off x="5511045" y="3862154"/>
              <a:ext cx="3348822" cy="51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800" b="1" cap="all" dirty="0">
                  <a:solidFill>
                    <a:srgbClr val="000000"/>
                  </a:solidFill>
                  <a:cs typeface="+mn-ea"/>
                  <a:sym typeface="+mn-lt"/>
                </a:rPr>
                <a:t>分享你的阅读经历</a:t>
              </a:r>
              <a:endParaRPr lang="zh-CN" altLang="en-US" sz="2800" b="1" cap="all" dirty="0">
                <a:solidFill>
                  <a:srgbClr val="000000"/>
                </a:solidFill>
                <a:cs typeface="+mn-ea"/>
                <a:sym typeface="+mn-lt"/>
              </a:endParaRPr>
            </a:p>
          </p:txBody>
        </p:sp>
        <p:sp>
          <p:nvSpPr>
            <p:cNvPr id="31" name="íŝľidé"/>
            <p:cNvSpPr txBox="1"/>
            <p:nvPr>
              <p:custDataLst>
                <p:tags r:id="rId11"/>
              </p:custDataLst>
            </p:nvPr>
          </p:nvSpPr>
          <p:spPr bwMode="auto">
            <a:xfrm>
              <a:off x="8704615" y="4724415"/>
              <a:ext cx="2574579"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800" b="1" cap="all" dirty="0">
                  <a:solidFill>
                    <a:srgbClr val="000000"/>
                  </a:solidFill>
                  <a:cs typeface="+mn-ea"/>
                  <a:sym typeface="+mn-lt"/>
                </a:rPr>
                <a:t>分享读书的益处</a:t>
              </a:r>
              <a:endParaRPr lang="zh-CN" altLang="en-US" sz="2800" b="1" cap="all" dirty="0">
                <a:solidFill>
                  <a:srgbClr val="000000"/>
                </a:solidFill>
                <a:cs typeface="+mn-ea"/>
                <a:sym typeface="+mn-lt"/>
              </a:endParaRPr>
            </a:p>
          </p:txBody>
        </p:sp>
        <p:sp>
          <p:nvSpPr>
            <p:cNvPr id="28" name="îṡḻíḍe"/>
            <p:cNvSpPr/>
            <p:nvPr>
              <p:custDataLst>
                <p:tags r:id="rId12"/>
              </p:custDataLst>
            </p:nvPr>
          </p:nvSpPr>
          <p:spPr>
            <a:xfrm>
              <a:off x="3958907" y="2343150"/>
              <a:ext cx="587520" cy="587524"/>
            </a:xfrm>
            <a:prstGeom prst="ellipse">
              <a:avLst/>
            </a:prstGeom>
            <a:solidFill>
              <a:schemeClr val="accent6">
                <a:lumMod val="60000"/>
                <a:lumOff val="40000"/>
              </a:schemeClr>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sp>
          <p:nvSpPr>
            <p:cNvPr id="26" name="ïṡļîḋê"/>
            <p:cNvSpPr/>
            <p:nvPr>
              <p:custDataLst>
                <p:tags r:id="rId13"/>
              </p:custDataLst>
            </p:nvPr>
          </p:nvSpPr>
          <p:spPr>
            <a:xfrm>
              <a:off x="6801497" y="3135237"/>
              <a:ext cx="587520" cy="587524"/>
            </a:xfrm>
            <a:prstGeom prst="ellipse">
              <a:avLst/>
            </a:prstGeom>
            <a:solidFill>
              <a:srgbClr val="ED7D31"/>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sp>
          <p:nvSpPr>
            <p:cNvPr id="24" name="íṧlïḍe"/>
            <p:cNvSpPr/>
            <p:nvPr>
              <p:custDataLst>
                <p:tags r:id="rId14"/>
              </p:custDataLst>
            </p:nvPr>
          </p:nvSpPr>
          <p:spPr>
            <a:xfrm>
              <a:off x="9609810" y="3927325"/>
              <a:ext cx="587520" cy="587524"/>
            </a:xfrm>
            <a:prstGeom prst="ellipse">
              <a:avLst/>
            </a:prstGeom>
            <a:solidFill>
              <a:schemeClr val="accent6">
                <a:lumMod val="60000"/>
                <a:lumOff val="40000"/>
              </a:schemeClr>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grpSp>
      <p:sp>
        <p:nvSpPr>
          <p:cNvPr id="3" name="01"/>
          <p:cNvSpPr>
            <a:spLocks noChangeAspect="1"/>
          </p:cNvSpPr>
          <p:nvPr>
            <p:custDataLst>
              <p:tags r:id="rId1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分享与感悟</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2632865" y="2443639"/>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pPr algn="ctr"/>
            <a:r>
              <a:rPr lang="zh-CN" sz="6600" b="1" dirty="0">
                <a:solidFill>
                  <a:schemeClr val="accent1"/>
                </a:solidFill>
                <a:latin typeface="方正兰亭大黑_GBK" panose="02000000000000000000" charset="-122"/>
                <a:ea typeface="方正兰亭大黑_GBK" panose="02000000000000000000" charset="-122"/>
                <a:cs typeface="+mn-ea"/>
                <a:sym typeface="+mn-lt"/>
              </a:rPr>
              <a:t>谢谢观看！</a:t>
            </a:r>
            <a:endParaRPr lang="zh-CN" sz="6600" b="1" dirty="0">
              <a:solidFill>
                <a:schemeClr val="accent1"/>
              </a:solidFill>
              <a:latin typeface="方正兰亭大黑_GBK" panose="02000000000000000000" charset="-122"/>
              <a:ea typeface="方正兰亭大黑_GBK" panose="02000000000000000000" charset="-122"/>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324857" y="1537486"/>
            <a:ext cx="5183257" cy="1198245"/>
            <a:chOff x="1064741" y="1736376"/>
            <a:chExt cx="5070460" cy="1172230"/>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id-ID" b="1" dirty="0">
                  <a:solidFill>
                    <a:schemeClr val="lt1"/>
                  </a:solidFill>
                  <a:cs typeface="+mn-ea"/>
                  <a:sym typeface="+mn-lt"/>
                </a:rPr>
                <a:t>1</a:t>
              </a:r>
              <a:endParaRPr lang="id-ID" b="1" dirty="0">
                <a:solidFill>
                  <a:schemeClr val="lt1"/>
                </a:solidFill>
                <a:cs typeface="+mn-ea"/>
                <a:sym typeface="+mn-lt"/>
              </a:endParaRPr>
            </a:p>
          </p:txBody>
        </p:sp>
        <p:grpSp>
          <p:nvGrpSpPr>
            <p:cNvPr id="9" name="组合 23"/>
            <p:cNvGrpSpPr/>
            <p:nvPr/>
          </p:nvGrpSpPr>
          <p:grpSpPr>
            <a:xfrm>
              <a:off x="1816749" y="1736376"/>
              <a:ext cx="4318452" cy="1172230"/>
              <a:chOff x="2697421" y="988328"/>
              <a:chExt cx="4318452" cy="1172230"/>
            </a:xfrm>
          </p:grpSpPr>
          <p:sp>
            <p:nvSpPr>
              <p:cNvPr id="10" name="TextBox 24"/>
              <p:cNvSpPr txBox="1"/>
              <p:nvPr>
                <p:custDataLst>
                  <p:tags r:id="rId4"/>
                </p:custDataLst>
              </p:nvPr>
            </p:nvSpPr>
            <p:spPr>
              <a:xfrm>
                <a:off x="2829111" y="1439329"/>
                <a:ext cx="4186762" cy="721229"/>
              </a:xfrm>
              <a:prstGeom prst="rect">
                <a:avLst/>
              </a:prstGeom>
              <a:noFill/>
            </p:spPr>
            <p:txBody>
              <a:bodyPr wrap="square" rtlCol="0">
                <a:spAutoFit/>
              </a:bodyPr>
              <a:lstStyle/>
              <a:p>
                <a:pPr>
                  <a:lnSpc>
                    <a:spcPct val="150000"/>
                  </a:lnSpc>
                </a:pPr>
                <a:r>
                  <a:rPr lang="zh-CN" altLang="en-US" sz="1400" b="1" dirty="0">
                    <a:solidFill>
                      <a:srgbClr val="000000"/>
                    </a:solidFill>
                    <a:cs typeface="+mn-ea"/>
                    <a:sym typeface="+mn-lt"/>
                  </a:rPr>
                  <a:t>按照事件发展的时间先后次序依次叙述。顺序的作用是使文章条理清晰，脉络分明。</a:t>
                </a:r>
                <a:endParaRPr lang="zh-CN" altLang="en-US" sz="1400" b="1" dirty="0">
                  <a:solidFill>
                    <a:srgbClr val="000000"/>
                  </a:solidFill>
                  <a:cs typeface="+mn-ea"/>
                  <a:sym typeface="+mn-lt"/>
                </a:endParaRPr>
              </a:p>
            </p:txBody>
          </p:sp>
          <p:sp>
            <p:nvSpPr>
              <p:cNvPr id="11" name="TextBox 25"/>
              <p:cNvSpPr txBox="1"/>
              <p:nvPr>
                <p:custDataLst>
                  <p:tags r:id="rId5"/>
                </p:custDataLst>
              </p:nvPr>
            </p:nvSpPr>
            <p:spPr>
              <a:xfrm>
                <a:off x="2697421" y="988328"/>
                <a:ext cx="3035275" cy="537971"/>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顺叙</a:t>
                </a:r>
                <a:endParaRPr lang="zh-CN" altLang="en-US" sz="2000" b="1" cap="all" dirty="0">
                  <a:solidFill>
                    <a:srgbClr val="000000"/>
                  </a:solidFill>
                  <a:cs typeface="+mn-ea"/>
                  <a:sym typeface="+mn-lt"/>
                </a:endParaRPr>
              </a:p>
            </p:txBody>
          </p:sp>
        </p:grpSp>
      </p:grpSp>
      <p:grpSp>
        <p:nvGrpSpPr>
          <p:cNvPr id="12" name="组合 26"/>
          <p:cNvGrpSpPr/>
          <p:nvPr>
            <p:custDataLst>
              <p:tags r:id="rId6"/>
            </p:custDataLst>
          </p:nvPr>
        </p:nvGrpSpPr>
        <p:grpSpPr>
          <a:xfrm>
            <a:off x="5660871" y="1538299"/>
            <a:ext cx="5756730" cy="1364384"/>
            <a:chOff x="1064741" y="1736376"/>
            <a:chExt cx="5631453" cy="1334762"/>
          </a:xfrm>
        </p:grpSpPr>
        <p:sp>
          <p:nvSpPr>
            <p:cNvPr id="13" name="Oval 68"/>
            <p:cNvSpPr>
              <a:spLocks noChangeArrowheads="1"/>
            </p:cNvSpPr>
            <p:nvPr>
              <p:custDataLst>
                <p:tags r:id="rId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14" name="Rectangle 2"/>
            <p:cNvSpPr/>
            <p:nvPr>
              <p:custDataLst>
                <p:tags r:id="rId8"/>
              </p:custDataLst>
            </p:nvPr>
          </p:nvSpPr>
          <p:spPr bwMode="auto">
            <a:xfrm>
              <a:off x="1215295" y="1891975"/>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grpSp>
          <p:nvGrpSpPr>
            <p:cNvPr id="15" name="组合 29"/>
            <p:cNvGrpSpPr/>
            <p:nvPr/>
          </p:nvGrpSpPr>
          <p:grpSpPr>
            <a:xfrm>
              <a:off x="1816749" y="1736376"/>
              <a:ext cx="4879445" cy="1334762"/>
              <a:chOff x="2697421" y="988328"/>
              <a:chExt cx="4879445" cy="1334762"/>
            </a:xfrm>
          </p:grpSpPr>
          <p:sp>
            <p:nvSpPr>
              <p:cNvPr id="16" name="TextBox 30"/>
              <p:cNvSpPr txBox="1"/>
              <p:nvPr>
                <p:custDataLst>
                  <p:tags r:id="rId9"/>
                </p:custDataLst>
              </p:nvPr>
            </p:nvSpPr>
            <p:spPr>
              <a:xfrm>
                <a:off x="2828701" y="1327906"/>
                <a:ext cx="4748165" cy="995184"/>
              </a:xfrm>
              <a:prstGeom prst="rect">
                <a:avLst/>
              </a:prstGeom>
              <a:noFill/>
            </p:spPr>
            <p:txBody>
              <a:bodyPr wrap="square" rtlCol="0">
                <a:spAutoFit/>
              </a:bodyPr>
              <a:lstStyle/>
              <a:p>
                <a:pPr lvl="0">
                  <a:lnSpc>
                    <a:spcPct val="150000"/>
                  </a:lnSpc>
                </a:pPr>
                <a:r>
                  <a:rPr lang="zh-CN" altLang="en-US" sz="1400" b="1" dirty="0">
                    <a:solidFill>
                      <a:srgbClr val="000000"/>
                    </a:solidFill>
                    <a:cs typeface="+mn-ea"/>
                    <a:sym typeface="+mn-lt"/>
                  </a:rPr>
                  <a:t>将事件的结果或某个特定片段提至前面叙述，然后其他部分再按本来的发展顺序进行叙述。文章使用倒叙可以设置悬念。</a:t>
                </a:r>
                <a:endParaRPr lang="zh-CN" altLang="en-US" sz="1400" b="1" dirty="0">
                  <a:solidFill>
                    <a:srgbClr val="000000"/>
                  </a:solidFill>
                  <a:cs typeface="+mn-ea"/>
                  <a:sym typeface="+mn-lt"/>
                </a:endParaRPr>
              </a:p>
              <a:p>
                <a:pPr lvl="0">
                  <a:lnSpc>
                    <a:spcPct val="130000"/>
                  </a:lnSpc>
                </a:pPr>
                <a:endParaRPr lang="zh-CN" altLang="en-US" sz="1400" b="1" dirty="0">
                  <a:solidFill>
                    <a:srgbClr val="000000"/>
                  </a:solidFill>
                  <a:cs typeface="+mn-ea"/>
                  <a:sym typeface="+mn-lt"/>
                </a:endParaRPr>
              </a:p>
            </p:txBody>
          </p:sp>
          <p:sp>
            <p:nvSpPr>
              <p:cNvPr id="17" name="TextBox 31"/>
              <p:cNvSpPr txBox="1"/>
              <p:nvPr>
                <p:custDataLst>
                  <p:tags r:id="rId10"/>
                </p:custDataLst>
              </p:nvPr>
            </p:nvSpPr>
            <p:spPr>
              <a:xfrm>
                <a:off x="2697421" y="988328"/>
                <a:ext cx="3035275" cy="537971"/>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倒叙</a:t>
                </a:r>
                <a:endParaRPr lang="zh-CN" altLang="en-US" sz="2000" b="1" cap="all" dirty="0">
                  <a:solidFill>
                    <a:srgbClr val="000000"/>
                  </a:solidFill>
                  <a:cs typeface="+mn-ea"/>
                  <a:sym typeface="+mn-lt"/>
                </a:endParaRPr>
              </a:p>
            </p:txBody>
          </p:sp>
        </p:grpSp>
      </p:grpSp>
      <p:grpSp>
        <p:nvGrpSpPr>
          <p:cNvPr id="18" name="组合 32"/>
          <p:cNvGrpSpPr/>
          <p:nvPr>
            <p:custDataLst>
              <p:tags r:id="rId11"/>
            </p:custDataLst>
          </p:nvPr>
        </p:nvGrpSpPr>
        <p:grpSpPr>
          <a:xfrm>
            <a:off x="325961" y="2995791"/>
            <a:ext cx="5209292" cy="1801495"/>
            <a:chOff x="1064741" y="1736376"/>
            <a:chExt cx="5095928" cy="1762383"/>
          </a:xfrm>
        </p:grpSpPr>
        <p:sp>
          <p:nvSpPr>
            <p:cNvPr id="19" name="Oval 68"/>
            <p:cNvSpPr>
              <a:spLocks noChangeArrowheads="1"/>
            </p:cNvSpPr>
            <p:nvPr>
              <p:custDataLst>
                <p:tags r:id="rId12"/>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13"/>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3</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4343920" cy="1762383"/>
              <a:chOff x="2697421" y="988328"/>
              <a:chExt cx="4343920" cy="1762383"/>
            </a:xfrm>
          </p:grpSpPr>
          <p:sp>
            <p:nvSpPr>
              <p:cNvPr id="22" name="TextBox 36"/>
              <p:cNvSpPr txBox="1"/>
              <p:nvPr>
                <p:custDataLst>
                  <p:tags r:id="rId14"/>
                </p:custDataLst>
              </p:nvPr>
            </p:nvSpPr>
            <p:spPr>
              <a:xfrm>
                <a:off x="2829111" y="1439329"/>
                <a:ext cx="4212230" cy="1311382"/>
              </a:xfrm>
              <a:prstGeom prst="rect">
                <a:avLst/>
              </a:prstGeom>
              <a:noFill/>
            </p:spPr>
            <p:txBody>
              <a:bodyPr wrap="square" rtlCol="0">
                <a:spAutoFit/>
              </a:bodyPr>
              <a:lstStyle/>
              <a:p>
                <a:pPr lvl="0">
                  <a:lnSpc>
                    <a:spcPct val="150000"/>
                  </a:lnSpc>
                </a:pPr>
                <a:r>
                  <a:rPr lang="zh-CN" altLang="en-US" sz="1400" b="1" dirty="0">
                    <a:solidFill>
                      <a:srgbClr val="000000"/>
                    </a:solidFill>
                    <a:cs typeface="+mn-ea"/>
                    <a:sym typeface="+mn-lt"/>
                  </a:rPr>
                  <a:t>是指在叙述过程中，暂时中断叙述的线索，插入另一个或几个与中心情节相关的内容，其作用一般是补充交代内容、表现人物形象、为后文作铺垫。</a:t>
                </a:r>
                <a:endParaRPr lang="zh-CN" altLang="en-US" sz="1400" b="1" dirty="0">
                  <a:solidFill>
                    <a:srgbClr val="000000"/>
                  </a:solidFill>
                  <a:cs typeface="+mn-ea"/>
                  <a:sym typeface="+mn-lt"/>
                </a:endParaRPr>
              </a:p>
              <a:p>
                <a:pPr lvl="0">
                  <a:lnSpc>
                    <a:spcPct val="130000"/>
                  </a:lnSpc>
                </a:pPr>
                <a:endParaRPr lang="zh-CN" altLang="en-US" sz="1400" b="1" dirty="0">
                  <a:solidFill>
                    <a:srgbClr val="000000"/>
                  </a:solidFill>
                  <a:cs typeface="+mn-ea"/>
                  <a:sym typeface="+mn-lt"/>
                </a:endParaRPr>
              </a:p>
            </p:txBody>
          </p:sp>
          <p:sp>
            <p:nvSpPr>
              <p:cNvPr id="23" name="TextBox 37"/>
              <p:cNvSpPr txBox="1"/>
              <p:nvPr>
                <p:custDataLst>
                  <p:tags r:id="rId15"/>
                </p:custDataLst>
              </p:nvPr>
            </p:nvSpPr>
            <p:spPr>
              <a:xfrm>
                <a:off x="2697421" y="988328"/>
                <a:ext cx="3035275" cy="537971"/>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dirty="0">
                    <a:solidFill>
                      <a:srgbClr val="000000"/>
                    </a:solidFill>
                    <a:cs typeface="+mn-ea"/>
                    <a:sym typeface="+mn-lt"/>
                  </a:rPr>
                  <a:t>插叙</a:t>
                </a:r>
                <a:endParaRPr lang="zh-CN" altLang="en-US" sz="2000" b="1" cap="all" dirty="0">
                  <a:solidFill>
                    <a:srgbClr val="000000"/>
                  </a:solidFill>
                  <a:cs typeface="+mn-ea"/>
                  <a:sym typeface="+mn-lt"/>
                </a:endParaRPr>
              </a:p>
            </p:txBody>
          </p:sp>
        </p:grpSp>
      </p:grpSp>
      <p:grpSp>
        <p:nvGrpSpPr>
          <p:cNvPr id="24" name="组合 38"/>
          <p:cNvGrpSpPr/>
          <p:nvPr>
            <p:custDataLst>
              <p:tags r:id="rId16"/>
            </p:custDataLst>
          </p:nvPr>
        </p:nvGrpSpPr>
        <p:grpSpPr>
          <a:xfrm>
            <a:off x="5692454" y="3051214"/>
            <a:ext cx="5662682" cy="1521460"/>
            <a:chOff x="1064741" y="1736376"/>
            <a:chExt cx="5539452" cy="1488428"/>
          </a:xfrm>
        </p:grpSpPr>
        <p:sp>
          <p:nvSpPr>
            <p:cNvPr id="25" name="Oval 68"/>
            <p:cNvSpPr>
              <a:spLocks noChangeArrowheads="1"/>
            </p:cNvSpPr>
            <p:nvPr>
              <p:custDataLst>
                <p:tags r:id="rId17"/>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lt1"/>
                </a:solidFill>
                <a:cs typeface="+mn-ea"/>
                <a:sym typeface="+mn-lt"/>
              </a:endParaRPr>
            </a:p>
          </p:txBody>
        </p:sp>
        <p:sp>
          <p:nvSpPr>
            <p:cNvPr id="26" name="Rectangle 2"/>
            <p:cNvSpPr/>
            <p:nvPr>
              <p:custDataLst>
                <p:tags r:id="rId18"/>
              </p:custDataLst>
            </p:nvPr>
          </p:nvSpPr>
          <p:spPr bwMode="auto">
            <a:xfrm>
              <a:off x="1200777" y="1900583"/>
              <a:ext cx="479934" cy="641350"/>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4</a:t>
              </a:r>
              <a:endParaRPr lang="en-US" b="1" dirty="0">
                <a:solidFill>
                  <a:schemeClr val="lt1"/>
                </a:solidFill>
                <a:cs typeface="+mn-ea"/>
                <a:sym typeface="+mn-lt"/>
              </a:endParaRPr>
            </a:p>
          </p:txBody>
        </p:sp>
        <p:grpSp>
          <p:nvGrpSpPr>
            <p:cNvPr id="27" name="组合 41"/>
            <p:cNvGrpSpPr/>
            <p:nvPr/>
          </p:nvGrpSpPr>
          <p:grpSpPr>
            <a:xfrm>
              <a:off x="1816749" y="1736376"/>
              <a:ext cx="4787444" cy="1488428"/>
              <a:chOff x="2697421" y="988328"/>
              <a:chExt cx="4787444" cy="1488428"/>
            </a:xfrm>
          </p:grpSpPr>
          <p:sp>
            <p:nvSpPr>
              <p:cNvPr id="28" name="TextBox 42"/>
              <p:cNvSpPr txBox="1"/>
              <p:nvPr>
                <p:custDataLst>
                  <p:tags r:id="rId19"/>
                </p:custDataLst>
              </p:nvPr>
            </p:nvSpPr>
            <p:spPr>
              <a:xfrm>
                <a:off x="2829111" y="1439329"/>
                <a:ext cx="4655754" cy="1037427"/>
              </a:xfrm>
              <a:prstGeom prst="rect">
                <a:avLst/>
              </a:prstGeom>
              <a:noFill/>
            </p:spPr>
            <p:txBody>
              <a:bodyPr wrap="square" rtlCol="0">
                <a:spAutoFit/>
              </a:bodyPr>
              <a:lstStyle/>
              <a:p>
                <a:pPr>
                  <a:lnSpc>
                    <a:spcPct val="150000"/>
                  </a:lnSpc>
                </a:pPr>
                <a:r>
                  <a:rPr lang="zh-CN" altLang="en-US" sz="1400" b="1" dirty="0">
                    <a:solidFill>
                      <a:srgbClr val="000000"/>
                    </a:solidFill>
                    <a:cs typeface="+mn-ea"/>
                    <a:sym typeface="+mn-lt"/>
                  </a:rPr>
                  <a:t>也叫追叙，是指在行文中用两三句话或一小段话对前文所说的人或事作简单的补充交代，有助于表达主题、表现人物。</a:t>
                </a:r>
                <a:endParaRPr lang="zh-CN" altLang="en-US" sz="1400" b="1" dirty="0">
                  <a:solidFill>
                    <a:srgbClr val="000000"/>
                  </a:solidFill>
                  <a:cs typeface="+mn-ea"/>
                  <a:sym typeface="+mn-lt"/>
                </a:endParaRPr>
              </a:p>
            </p:txBody>
          </p:sp>
          <p:sp>
            <p:nvSpPr>
              <p:cNvPr id="29" name="TextBox 43"/>
              <p:cNvSpPr txBox="1"/>
              <p:nvPr>
                <p:custDataLst>
                  <p:tags r:id="rId20"/>
                </p:custDataLst>
              </p:nvPr>
            </p:nvSpPr>
            <p:spPr>
              <a:xfrm>
                <a:off x="2697421" y="988328"/>
                <a:ext cx="3035275" cy="537971"/>
              </a:xfrm>
              <a:prstGeom prst="rect">
                <a:avLst/>
              </a:prstGeom>
              <a:noFill/>
            </p:spPr>
            <p:txBody>
              <a:bodyPr wrap="square" lIns="243684" tIns="121843" rIns="243684" bIns="121843" rtlCol="0">
                <a:spAutoFit/>
              </a:bodyPr>
              <a:lstStyle/>
              <a:p>
                <a:pPr lvl="0">
                  <a:spcBef>
                    <a:spcPct val="0"/>
                  </a:spcBef>
                  <a:buFont typeface="Arial" panose="020B0604020202020204" pitchFamily="34" charset="0"/>
                  <a:defRPr/>
                </a:pPr>
                <a:r>
                  <a:rPr lang="zh-CN" altLang="en-US" sz="2000" b="1" cap="all" dirty="0">
                    <a:solidFill>
                      <a:srgbClr val="000000"/>
                    </a:solidFill>
                    <a:cs typeface="+mn-ea"/>
                    <a:sym typeface="+mn-lt"/>
                  </a:rPr>
                  <a:t>补叙</a:t>
                </a:r>
                <a:endParaRPr lang="zh-CN" altLang="en-US" sz="2000" b="1" cap="all" dirty="0">
                  <a:solidFill>
                    <a:srgbClr val="000000"/>
                  </a:solidFill>
                  <a:cs typeface="+mn-ea"/>
                  <a:sym typeface="+mn-lt"/>
                </a:endParaRPr>
              </a:p>
            </p:txBody>
          </p:sp>
        </p:grpSp>
      </p:grpSp>
      <p:grpSp>
        <p:nvGrpSpPr>
          <p:cNvPr id="30" name="组合 44"/>
          <p:cNvGrpSpPr/>
          <p:nvPr>
            <p:custDataLst>
              <p:tags r:id="rId21"/>
            </p:custDataLst>
          </p:nvPr>
        </p:nvGrpSpPr>
        <p:grpSpPr>
          <a:xfrm>
            <a:off x="325961" y="4919557"/>
            <a:ext cx="4874254" cy="1801487"/>
            <a:chOff x="1064741" y="1736376"/>
            <a:chExt cx="4768181" cy="1762375"/>
          </a:xfrm>
        </p:grpSpPr>
        <p:sp>
          <p:nvSpPr>
            <p:cNvPr id="31" name="Oval 68"/>
            <p:cNvSpPr>
              <a:spLocks noChangeArrowheads="1"/>
            </p:cNvSpPr>
            <p:nvPr>
              <p:custDataLst>
                <p:tags r:id="rId2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23"/>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5</a:t>
              </a:r>
              <a:endParaRPr lang="en-US" b="1" dirty="0">
                <a:solidFill>
                  <a:schemeClr val="lt1"/>
                </a:solidFill>
                <a:cs typeface="+mn-ea"/>
                <a:sym typeface="+mn-lt"/>
              </a:endParaRPr>
            </a:p>
          </p:txBody>
        </p:sp>
        <p:grpSp>
          <p:nvGrpSpPr>
            <p:cNvPr id="33" name="组合 47"/>
            <p:cNvGrpSpPr/>
            <p:nvPr/>
          </p:nvGrpSpPr>
          <p:grpSpPr>
            <a:xfrm>
              <a:off x="1816749" y="1736376"/>
              <a:ext cx="4016173" cy="1762375"/>
              <a:chOff x="2697421" y="988328"/>
              <a:chExt cx="4016173" cy="1762375"/>
            </a:xfrm>
          </p:grpSpPr>
          <p:sp>
            <p:nvSpPr>
              <p:cNvPr id="34" name="TextBox 48"/>
              <p:cNvSpPr txBox="1"/>
              <p:nvPr>
                <p:custDataLst>
                  <p:tags r:id="rId24"/>
                </p:custDataLst>
              </p:nvPr>
            </p:nvSpPr>
            <p:spPr>
              <a:xfrm>
                <a:off x="2829189" y="1439321"/>
                <a:ext cx="3884405" cy="1311382"/>
              </a:xfrm>
              <a:prstGeom prst="rect">
                <a:avLst/>
              </a:prstGeom>
              <a:noFill/>
            </p:spPr>
            <p:txBody>
              <a:bodyPr wrap="square" rtlCol="0">
                <a:spAutoFit/>
              </a:bodyPr>
              <a:lstStyle/>
              <a:p>
                <a:pPr>
                  <a:lnSpc>
                    <a:spcPct val="150000"/>
                  </a:lnSpc>
                </a:pPr>
                <a:r>
                  <a:rPr lang="zh-CN" altLang="en-US" sz="1400" b="1" dirty="0">
                    <a:solidFill>
                      <a:srgbClr val="000000"/>
                    </a:solidFill>
                    <a:cs typeface="+mn-ea"/>
                    <a:sym typeface="+mn-lt"/>
                  </a:rPr>
                  <a:t>分别叙述同一时间发生的不同事情或同一事情的不同方面，从不同角度突出主题。分叙的作用是把错综复杂的事情写得眉目清楚、有条不紊。</a:t>
                </a:r>
                <a:endParaRPr lang="zh-CN" altLang="en-US" sz="1400" b="1" dirty="0">
                  <a:solidFill>
                    <a:srgbClr val="000000"/>
                  </a:solidFill>
                  <a:cs typeface="+mn-ea"/>
                  <a:sym typeface="+mn-lt"/>
                </a:endParaRPr>
              </a:p>
              <a:p>
                <a:pPr lvl="0">
                  <a:lnSpc>
                    <a:spcPct val="130000"/>
                  </a:lnSpc>
                </a:pPr>
                <a:endParaRPr lang="en-US" altLang="zh-CN" sz="1400" b="1" dirty="0">
                  <a:solidFill>
                    <a:srgbClr val="000000"/>
                  </a:solidFill>
                  <a:cs typeface="+mn-ea"/>
                  <a:sym typeface="+mn-lt"/>
                </a:endParaRPr>
              </a:p>
            </p:txBody>
          </p:sp>
          <p:sp>
            <p:nvSpPr>
              <p:cNvPr id="35" name="TextBox 49"/>
              <p:cNvSpPr txBox="1"/>
              <p:nvPr>
                <p:custDataLst>
                  <p:tags r:id="rId25"/>
                </p:custDataLst>
              </p:nvPr>
            </p:nvSpPr>
            <p:spPr>
              <a:xfrm>
                <a:off x="2697421" y="988328"/>
                <a:ext cx="3035275" cy="537971"/>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分叙</a:t>
                </a:r>
                <a:endParaRPr lang="zh-CN" altLang="en-US" sz="2000" b="1" cap="all" dirty="0">
                  <a:solidFill>
                    <a:srgbClr val="000000"/>
                  </a:solidFill>
                  <a:cs typeface="+mn-ea"/>
                  <a:sym typeface="+mn-lt"/>
                </a:endParaRPr>
              </a:p>
            </p:txBody>
          </p:sp>
        </p:grpSp>
      </p:grpSp>
      <p:sp>
        <p:nvSpPr>
          <p:cNvPr id="3" name="01"/>
          <p:cNvSpPr>
            <a:spLocks noChangeAspect="1"/>
          </p:cNvSpPr>
          <p:nvPr>
            <p:custDataLst>
              <p:tags r:id="rId2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575" y="383223"/>
            <a:ext cx="54851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二、记叙文的叙述顺序</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2"/>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3"/>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4"/>
            </p:custDataLst>
          </p:nvPr>
        </p:nvSpPr>
        <p:spPr>
          <a:xfrm>
            <a:off x="6111291" y="2205135"/>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5"/>
            </p:custDataLst>
          </p:nvPr>
        </p:nvSpPr>
        <p:spPr>
          <a:xfrm>
            <a:off x="6111291" y="314553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2" name="Rounded Rectangle 98"/>
          <p:cNvSpPr/>
          <p:nvPr>
            <p:custDataLst>
              <p:tags r:id="rId6"/>
            </p:custDataLst>
          </p:nvPr>
        </p:nvSpPr>
        <p:spPr>
          <a:xfrm>
            <a:off x="6111291" y="4085929"/>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3" name="Rounded Rectangle 115"/>
          <p:cNvSpPr/>
          <p:nvPr>
            <p:custDataLst>
              <p:tags r:id="rId7"/>
            </p:custDataLst>
          </p:nvPr>
        </p:nvSpPr>
        <p:spPr>
          <a:xfrm>
            <a:off x="6111291" y="5026327"/>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6772054" y="2189673"/>
            <a:ext cx="4194624" cy="460375"/>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时间线：是以事件发展的时间为线索。</a:t>
            </a:r>
            <a:endParaRPr lang="zh-CN" altLang="en-US" sz="1600" b="1" dirty="0">
              <a:solidFill>
                <a:srgbClr val="000000"/>
              </a:solidFill>
              <a:cs typeface="+mn-ea"/>
              <a:sym typeface="+mn-lt"/>
            </a:endParaRPr>
          </a:p>
        </p:txBody>
      </p:sp>
      <p:sp>
        <p:nvSpPr>
          <p:cNvPr id="15" name="文本框 14"/>
          <p:cNvSpPr txBox="1"/>
          <p:nvPr/>
        </p:nvSpPr>
        <p:spPr>
          <a:xfrm>
            <a:off x="6758719" y="3117820"/>
            <a:ext cx="4194624" cy="460375"/>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地点线：是以事件发生地点的转移为线索。</a:t>
            </a:r>
            <a:endParaRPr lang="zh-CN" altLang="en-US" sz="1600" b="1" dirty="0">
              <a:solidFill>
                <a:srgbClr val="000000"/>
              </a:solidFill>
              <a:cs typeface="+mn-ea"/>
              <a:sym typeface="+mn-lt"/>
            </a:endParaRPr>
          </a:p>
        </p:txBody>
      </p:sp>
      <p:sp>
        <p:nvSpPr>
          <p:cNvPr id="16" name="文本框 15"/>
          <p:cNvSpPr txBox="1"/>
          <p:nvPr/>
        </p:nvSpPr>
        <p:spPr>
          <a:xfrm>
            <a:off x="6757449" y="4090417"/>
            <a:ext cx="4194624" cy="460375"/>
          </a:xfrm>
          <a:prstGeom prst="rect">
            <a:avLst/>
          </a:prstGeom>
          <a:noFill/>
        </p:spPr>
        <p:txBody>
          <a:bodyPr wrap="square" rtlCol="0">
            <a:spAutoFit/>
          </a:bodyPr>
          <a:lstStyle/>
          <a:p>
            <a:pPr lvl="0">
              <a:lnSpc>
                <a:spcPct val="150000"/>
              </a:lnSpc>
            </a:pPr>
            <a:r>
              <a:rPr lang="zh-CN" altLang="en-US" sz="1600" b="1" dirty="0">
                <a:solidFill>
                  <a:srgbClr val="000000"/>
                </a:solidFill>
                <a:cs typeface="+mn-ea"/>
                <a:sym typeface="+mn-lt"/>
              </a:rPr>
              <a:t>人物线：是以人物的所见所闻为线索。</a:t>
            </a:r>
            <a:endParaRPr lang="zh-CN" altLang="en-US" sz="1600" b="1" dirty="0">
              <a:solidFill>
                <a:srgbClr val="000000"/>
              </a:solidFill>
              <a:cs typeface="+mn-ea"/>
              <a:sym typeface="+mn-lt"/>
            </a:endParaRPr>
          </a:p>
        </p:txBody>
      </p:sp>
      <p:sp>
        <p:nvSpPr>
          <p:cNvPr id="17" name="文本框 16"/>
          <p:cNvSpPr txBox="1"/>
          <p:nvPr/>
        </p:nvSpPr>
        <p:spPr>
          <a:xfrm>
            <a:off x="6758084" y="5019834"/>
            <a:ext cx="4194624" cy="460375"/>
          </a:xfrm>
          <a:prstGeom prst="rect">
            <a:avLst/>
          </a:prstGeom>
          <a:noFill/>
        </p:spPr>
        <p:txBody>
          <a:bodyPr wrap="square" rtlCol="0">
            <a:spAutoFit/>
          </a:bodyPr>
          <a:lstStyle/>
          <a:p>
            <a:pPr>
              <a:lnSpc>
                <a:spcPct val="150000"/>
              </a:lnSpc>
            </a:pPr>
            <a:r>
              <a:rPr lang="zh-CN" altLang="en-US" sz="1600" b="1" dirty="0">
                <a:solidFill>
                  <a:srgbClr val="000000"/>
                </a:solidFill>
                <a:cs typeface="+mn-ea"/>
                <a:sym typeface="+mn-lt"/>
              </a:rPr>
              <a:t>事件线：是以事件的发展过程为线索。</a:t>
            </a:r>
            <a:endParaRPr lang="zh-CN" altLang="en-US" sz="1600" b="1" dirty="0">
              <a:solidFill>
                <a:srgbClr val="000000"/>
              </a:solidFill>
              <a:cs typeface="+mn-ea"/>
              <a:sym typeface="+mn-lt"/>
            </a:endParaRPr>
          </a:p>
        </p:txBody>
      </p:sp>
      <p:grpSp>
        <p:nvGrpSpPr>
          <p:cNvPr id="18" name="组合 17"/>
          <p:cNvGrpSpPr/>
          <p:nvPr/>
        </p:nvGrpSpPr>
        <p:grpSpPr>
          <a:xfrm>
            <a:off x="5519420" y="1704340"/>
            <a:ext cx="5527040" cy="4862195"/>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8"/>
            </p:custDataLst>
          </p:nvPr>
        </p:nvSpPr>
        <p:spPr>
          <a:xfrm>
            <a:off x="5952120" y="2235161"/>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01</a:t>
            </a:r>
            <a:endParaRPr lang="en-US" altLang="zh-CN" sz="2000" b="1" dirty="0">
              <a:solidFill>
                <a:schemeClr val="lt1"/>
              </a:solidFill>
              <a:cs typeface="+mn-ea"/>
              <a:sym typeface="+mn-lt"/>
            </a:endParaRPr>
          </a:p>
        </p:txBody>
      </p:sp>
      <p:grpSp>
        <p:nvGrpSpPr>
          <p:cNvPr id="26" name="组合 25"/>
          <p:cNvGrpSpPr/>
          <p:nvPr/>
        </p:nvGrpSpPr>
        <p:grpSpPr>
          <a:xfrm>
            <a:off x="5938520" y="3159760"/>
            <a:ext cx="832182" cy="1370364"/>
            <a:chOff x="7796" y="4976"/>
            <a:chExt cx="1311" cy="2158"/>
          </a:xfrm>
        </p:grpSpPr>
        <p:sp>
          <p:nvSpPr>
            <p:cNvPr id="27" name="TextBox 8"/>
            <p:cNvSpPr txBox="1"/>
            <p:nvPr>
              <p:custDataLst>
                <p:tags r:id="rId9"/>
              </p:custDataLst>
            </p:nvPr>
          </p:nvSpPr>
          <p:spPr>
            <a:xfrm>
              <a:off x="7796" y="4976"/>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endParaRPr lang="en-US" altLang="zh-CN" sz="2000" b="1" dirty="0">
                <a:solidFill>
                  <a:schemeClr val="lt1"/>
                </a:solidFill>
                <a:cs typeface="+mn-ea"/>
                <a:sym typeface="+mn-lt"/>
              </a:endParaRPr>
            </a:p>
          </p:txBody>
        </p:sp>
        <p:sp>
          <p:nvSpPr>
            <p:cNvPr id="30" name="TextBox 8"/>
            <p:cNvSpPr txBox="1"/>
            <p:nvPr>
              <p:custDataLst>
                <p:tags r:id="rId10"/>
              </p:custDataLst>
            </p:nvPr>
          </p:nvSpPr>
          <p:spPr>
            <a:xfrm>
              <a:off x="7815" y="6463"/>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03</a:t>
              </a:r>
              <a:endParaRPr lang="en-US" altLang="zh-CN" sz="2000" b="1" dirty="0">
                <a:solidFill>
                  <a:schemeClr val="lt1"/>
                </a:solidFill>
                <a:cs typeface="+mn-ea"/>
                <a:sym typeface="+mn-lt"/>
              </a:endParaRPr>
            </a:p>
          </p:txBody>
        </p:sp>
      </p:grpSp>
      <p:sp>
        <p:nvSpPr>
          <p:cNvPr id="31" name="TextBox 8"/>
          <p:cNvSpPr txBox="1"/>
          <p:nvPr>
            <p:custDataLst>
              <p:tags r:id="rId11"/>
            </p:custDataLst>
          </p:nvPr>
        </p:nvSpPr>
        <p:spPr>
          <a:xfrm>
            <a:off x="5949107" y="5056119"/>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04</a:t>
            </a:r>
            <a:endParaRPr lang="en-US" altLang="zh-CN" sz="2000" b="1" dirty="0">
              <a:solidFill>
                <a:schemeClr val="lt1"/>
              </a:solidFill>
              <a:cs typeface="+mn-ea"/>
              <a:sym typeface="+mn-lt"/>
            </a:endParaRPr>
          </a:p>
        </p:txBody>
      </p:sp>
      <p:sp>
        <p:nvSpPr>
          <p:cNvPr id="33" name="01"/>
          <p:cNvSpPr>
            <a:spLocks noChangeAspect="1"/>
          </p:cNvSpPr>
          <p:nvPr>
            <p:custDataLst>
              <p:tags r:id="rId1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40938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三、记叙文的叙述线索</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13"/>
            </p:custDataLst>
          </p:nvPr>
        </p:nvSpPr>
        <p:spPr>
          <a:xfrm>
            <a:off x="920832" y="1737770"/>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14"/>
            </p:custDataLst>
          </p:nvPr>
        </p:nvSpPr>
        <p:spPr>
          <a:xfrm>
            <a:off x="4176832" y="46180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 name="圆角矩形 2"/>
          <p:cNvSpPr/>
          <p:nvPr/>
        </p:nvSpPr>
        <p:spPr>
          <a:xfrm>
            <a:off x="6106160" y="5903595"/>
            <a:ext cx="487680" cy="490855"/>
          </a:xfrm>
          <a:prstGeom prst="roundRect">
            <a:avLst/>
          </a:prstGeom>
          <a:solidFill>
            <a:schemeClr val="accent3">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TextBox 8"/>
          <p:cNvSpPr txBox="1"/>
          <p:nvPr>
            <p:custDataLst>
              <p:tags r:id="rId15"/>
            </p:custDataLst>
          </p:nvPr>
        </p:nvSpPr>
        <p:spPr>
          <a:xfrm>
            <a:off x="5938312" y="5948929"/>
            <a:ext cx="820117" cy="424180"/>
          </a:xfrm>
          <a:prstGeom prst="rect">
            <a:avLst/>
          </a:prstGeom>
          <a:noFill/>
        </p:spPr>
        <p:txBody>
          <a:bodyPr wrap="square" lIns="117199" tIns="58599" rIns="117199" bIns="58599" rtlCol="0">
            <a:spAutoFit/>
          </a:bodyPr>
          <a:p>
            <a:pPr algn="ctr">
              <a:defRPr/>
            </a:pPr>
            <a:r>
              <a:rPr lang="en-US" altLang="zh-CN" sz="2000" b="1" dirty="0">
                <a:solidFill>
                  <a:schemeClr val="lt1"/>
                </a:solidFill>
                <a:cs typeface="+mn-ea"/>
                <a:sym typeface="+mn-lt"/>
              </a:rPr>
              <a:t>05</a:t>
            </a:r>
            <a:endParaRPr lang="en-US" altLang="zh-CN" sz="2000" b="1" dirty="0">
              <a:solidFill>
                <a:schemeClr val="lt1"/>
              </a:solidFill>
              <a:cs typeface="+mn-ea"/>
              <a:sym typeface="+mn-lt"/>
            </a:endParaRPr>
          </a:p>
        </p:txBody>
      </p:sp>
      <p:sp>
        <p:nvSpPr>
          <p:cNvPr id="5" name="文本框 4"/>
          <p:cNvSpPr txBox="1"/>
          <p:nvPr/>
        </p:nvSpPr>
        <p:spPr>
          <a:xfrm>
            <a:off x="6772275" y="5948363"/>
            <a:ext cx="5080000" cy="337185"/>
          </a:xfrm>
          <a:prstGeom prst="rect">
            <a:avLst/>
          </a:prstGeom>
        </p:spPr>
        <p:txBody>
          <a:bodyPr>
            <a:spAutoFit/>
          </a:bodyPr>
          <a:p>
            <a:r>
              <a:rPr lang="zh-CN" altLang="en-US" sz="1600" b="1" dirty="0">
                <a:solidFill>
                  <a:srgbClr val="000000"/>
                </a:solidFill>
                <a:cs typeface="+mn-ea"/>
              </a:rPr>
              <a:t>情感线：是以作者的情感变化为线索。</a:t>
            </a:r>
            <a:endParaRPr lang="zh-CN" altLang="en-US" sz="1600" b="1" dirty="0">
              <a:solidFill>
                <a:srgbClr val="000000"/>
              </a:solidFill>
              <a:cs typeface="+mn-ea"/>
            </a:endParaRPr>
          </a:p>
        </p:txBody>
      </p:sp>
      <p:pic>
        <p:nvPicPr>
          <p:cNvPr id="22" name="图片 21"/>
          <p:cNvPicPr>
            <a:picLocks noChangeAspect="1"/>
          </p:cNvPicPr>
          <p:nvPr/>
        </p:nvPicPr>
        <p:blipFill>
          <a:blip r:embed="rId16"/>
          <a:stretch>
            <a:fillRect/>
          </a:stretch>
        </p:blipFill>
        <p:spPr>
          <a:xfrm>
            <a:off x="1247140" y="2365375"/>
            <a:ext cx="2929890" cy="358330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down)">
                                      <p:cBhvr>
                                        <p:cTn id="54" dur="500"/>
                                        <p:tgtEl>
                                          <p:spTgt spid="3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p:bldP spid="15" grpId="0"/>
      <p:bldP spid="16" grpId="0"/>
      <p:bldP spid="17" grpId="0"/>
      <p:bldP spid="29" grpId="0"/>
      <p:bldP spid="31" grpId="0"/>
      <p:bldP spid="33" grpId="0" bldLvl="0" animBg="1"/>
      <p:bldP spid="34" grpId="0" bldLvl="0" animBg="1"/>
      <p:bldP spid="21" grpId="0" bldLvl="0" animBg="1"/>
      <p:bldP spid="24" grpId="0" bldLvl="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615950" y="1477010"/>
            <a:ext cx="6805930" cy="3497580"/>
          </a:xfrm>
          <a:prstGeom prst="rect">
            <a:avLst/>
          </a:prstGeom>
          <a:noFill/>
        </p:spPr>
        <p:txBody>
          <a:bodyPr wrap="square" rtlCol="0">
            <a:noAutofit/>
          </a:bodyPr>
          <a:lstStyle/>
          <a:p>
            <a:pPr indent="0" algn="just" fontAlgn="auto">
              <a:lnSpc>
                <a:spcPct val="150000"/>
              </a:lnSpc>
              <a:spcBef>
                <a:spcPct val="0"/>
              </a:spcBef>
              <a:buSzPct val="25000"/>
              <a:defRPr/>
            </a:pPr>
            <a:r>
              <a:rPr lang="en-US" altLang="zh-CN" sz="2000" b="1" cap="all" dirty="0">
                <a:solidFill>
                  <a:srgbClr val="000000"/>
                </a:solidFill>
                <a:cs typeface="+mn-ea"/>
                <a:sym typeface="+mn-lt"/>
              </a:rPr>
              <a:t>   </a:t>
            </a:r>
            <a:endParaRPr lang="zh-CN" altLang="en-US" sz="2000" b="1" cap="all" dirty="0">
              <a:solidFill>
                <a:srgbClr val="000000"/>
              </a:solidFill>
              <a:cs typeface="+mn-ea"/>
              <a:sym typeface="+mn-lt"/>
            </a:endParaRPr>
          </a:p>
          <a:p>
            <a:pPr indent="0" algn="just" fontAlgn="auto">
              <a:lnSpc>
                <a:spcPct val="150000"/>
              </a:lnSpc>
              <a:spcBef>
                <a:spcPct val="0"/>
              </a:spcBef>
              <a:buSzPct val="25000"/>
              <a:defRPr/>
            </a:pP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第一人称叙述</a:t>
            </a:r>
            <a:r>
              <a:rPr lang="zh-CN" altLang="en-US" sz="2000" b="1" cap="all" dirty="0">
                <a:solidFill>
                  <a:srgbClr val="000000"/>
                </a:solidFill>
                <a:cs typeface="+mn-ea"/>
                <a:sym typeface="+mn-lt"/>
              </a:rPr>
              <a:t>（我、我们）</a:t>
            </a:r>
            <a:r>
              <a:rPr lang="zh-CN" altLang="en-US" sz="2000" b="1" cap="all" dirty="0">
                <a:solidFill>
                  <a:srgbClr val="000000"/>
                </a:solidFill>
                <a:cs typeface="+mn-ea"/>
                <a:sym typeface="+mn-lt"/>
              </a:rPr>
              <a:t>：</a:t>
            </a:r>
            <a:r>
              <a:rPr lang="zh-CN" altLang="en-US" sz="2000" b="1" cap="all" dirty="0">
                <a:solidFill>
                  <a:srgbClr val="000000"/>
                </a:solidFill>
                <a:cs typeface="+mn-ea"/>
                <a:sym typeface="+mn-lt"/>
              </a:rPr>
              <a:t>使得文章更具有真实性，便于作者直接表达自己的思想感情；</a:t>
            </a:r>
            <a:endParaRPr lang="zh-CN" altLang="en-US" sz="2000" b="1" cap="all" dirty="0">
              <a:solidFill>
                <a:srgbClr val="000000"/>
              </a:solidFill>
              <a:cs typeface="+mn-ea"/>
              <a:sym typeface="+mn-lt"/>
            </a:endParaRPr>
          </a:p>
          <a:p>
            <a:pPr indent="0" algn="just" fontAlgn="auto">
              <a:lnSpc>
                <a:spcPct val="150000"/>
              </a:lnSpc>
              <a:spcBef>
                <a:spcPct val="0"/>
              </a:spcBef>
              <a:buSzPct val="25000"/>
              <a:defRPr/>
            </a:pP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第二人称叙述</a:t>
            </a:r>
            <a:r>
              <a:rPr lang="zh-CN" altLang="en-US" sz="2000" b="1" cap="all" dirty="0">
                <a:solidFill>
                  <a:srgbClr val="000000"/>
                </a:solidFill>
                <a:cs typeface="+mn-ea"/>
                <a:sym typeface="+mn-lt"/>
              </a:rPr>
              <a:t>（你、你们）</a:t>
            </a:r>
            <a:r>
              <a:rPr lang="zh-CN" altLang="en-US" sz="2000" b="1" cap="all" dirty="0">
                <a:solidFill>
                  <a:srgbClr val="000000"/>
                </a:solidFill>
                <a:cs typeface="+mn-ea"/>
                <a:sym typeface="+mn-lt"/>
              </a:rPr>
              <a:t>：</a:t>
            </a:r>
            <a:r>
              <a:rPr lang="zh-CN" altLang="en-US" sz="2000" b="1" cap="all" dirty="0">
                <a:solidFill>
                  <a:srgbClr val="000000"/>
                </a:solidFill>
                <a:cs typeface="+mn-ea"/>
                <a:sym typeface="+mn-lt"/>
              </a:rPr>
              <a:t>可以拉近与读者的距离，增加亲切感；</a:t>
            </a:r>
            <a:endParaRPr lang="zh-CN" altLang="en-US" sz="2000" b="1" cap="all" dirty="0">
              <a:solidFill>
                <a:srgbClr val="000000"/>
              </a:solidFill>
              <a:cs typeface="+mn-ea"/>
              <a:sym typeface="+mn-lt"/>
            </a:endParaRPr>
          </a:p>
          <a:p>
            <a:pPr indent="0" algn="just" fontAlgn="auto">
              <a:lnSpc>
                <a:spcPct val="150000"/>
              </a:lnSpc>
              <a:spcBef>
                <a:spcPct val="0"/>
              </a:spcBef>
              <a:buSzPct val="25000"/>
              <a:defRPr/>
            </a:pP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第三人称叙述</a:t>
            </a:r>
            <a:r>
              <a:rPr lang="zh-CN" altLang="en-US" sz="2000" b="1" cap="all" dirty="0">
                <a:solidFill>
                  <a:srgbClr val="000000"/>
                </a:solidFill>
                <a:cs typeface="+mn-ea"/>
                <a:sym typeface="+mn-lt"/>
              </a:rPr>
              <a:t>（她、他、它、她们、他们、它们）</a:t>
            </a:r>
            <a:r>
              <a:rPr lang="zh-CN" altLang="en-US" sz="2000" b="1" cap="all" dirty="0">
                <a:solidFill>
                  <a:srgbClr val="000000"/>
                </a:solidFill>
                <a:cs typeface="+mn-ea"/>
                <a:sym typeface="+mn-lt"/>
              </a:rPr>
              <a:t>：</a:t>
            </a:r>
            <a:r>
              <a:rPr lang="zh-CN" altLang="en-US" sz="2000" b="1" cap="all" dirty="0">
                <a:solidFill>
                  <a:srgbClr val="000000"/>
                </a:solidFill>
                <a:cs typeface="+mn-ea"/>
                <a:sym typeface="+mn-lt"/>
              </a:rPr>
              <a:t>可以客观地陈述事实，不受拘束，形式灵活。</a:t>
            </a:r>
            <a:endParaRPr lang="zh-CN" altLang="en-US" sz="2000" b="1" cap="all" dirty="0">
              <a:solidFill>
                <a:srgbClr val="000000"/>
              </a:solidFill>
              <a:cs typeface="+mn-ea"/>
              <a:sym typeface="+mn-lt"/>
            </a:endParaRP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458978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四、记叙文的叙述人称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a:picLocks noChangeAspect="1"/>
          </p:cNvPicPr>
          <p:nvPr/>
        </p:nvPicPr>
        <p:blipFill>
          <a:blip r:embed="rId2"/>
          <a:stretch>
            <a:fillRect/>
          </a:stretch>
        </p:blipFill>
        <p:spPr>
          <a:xfrm>
            <a:off x="7904480" y="2079625"/>
            <a:ext cx="3916680" cy="242697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7" grpId="0" bldLvl="0" animBg="1"/>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2757937" y="2658260"/>
            <a:ext cx="5977175" cy="23656"/>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757805" y="1690370"/>
            <a:ext cx="5903595" cy="497205"/>
          </a:xfrm>
          <a:prstGeom prst="rect">
            <a:avLst/>
          </a:prstGeom>
        </p:spPr>
        <p:txBody>
          <a:bodyPr>
            <a:noAutofit/>
          </a:bodyPr>
          <a:lstStyle/>
          <a:p>
            <a:pPr>
              <a:spcBef>
                <a:spcPct val="0"/>
              </a:spcBef>
              <a:buFont typeface="Arial" panose="020B0604020202020204" pitchFamily="34" charset="0"/>
              <a:defRPr/>
            </a:pPr>
            <a:r>
              <a:rPr lang="zh-CN" altLang="en-US" sz="2400" b="1">
                <a:solidFill>
                  <a:srgbClr val="000000"/>
                </a:solidFill>
                <a:latin typeface="华文中宋" panose="02010600040101010101" charset="-122"/>
                <a:ea typeface="华文中宋" panose="02010600040101010101" charset="-122"/>
                <a:cs typeface="华文中宋" panose="02010600040101010101" charset="-122"/>
                <a:sym typeface="+mn-ea"/>
              </a:rPr>
              <a:t>“六</a:t>
            </a:r>
            <a:r>
              <a:rPr lang="zh-CN" altLang="en-US" sz="2400" b="1">
                <a:solidFill>
                  <a:srgbClr val="000000"/>
                </a:solidFill>
                <a:latin typeface="华文中宋" panose="02010600040101010101" charset="-122"/>
                <a:ea typeface="华文中宋" panose="02010600040101010101" charset="-122"/>
                <a:cs typeface="华文中宋" panose="02010600040101010101" charset="-122"/>
                <a:sym typeface="+mn-ea"/>
              </a:rPr>
              <a:t>要素</a:t>
            </a:r>
            <a:r>
              <a:rPr lang="zh-CN" altLang="en-US" sz="2400" b="1">
                <a:solidFill>
                  <a:srgbClr val="000000"/>
                </a:solidFill>
                <a:latin typeface="华文中宋" panose="02010600040101010101" charset="-122"/>
                <a:ea typeface="华文中宋" panose="02010600040101010101" charset="-122"/>
                <a:cs typeface="华文中宋" panose="02010600040101010101" charset="-122"/>
                <a:sym typeface="+mn-ea"/>
              </a:rPr>
              <a:t>”，可以帮助</a:t>
            </a:r>
            <a:r>
              <a:rPr lang="zh-CN" altLang="en-US" sz="2400" b="1">
                <a:solidFill>
                  <a:srgbClr val="000000"/>
                </a:solidFill>
                <a:latin typeface="华文中宋" panose="02010600040101010101" charset="-122"/>
                <a:ea typeface="华文中宋" panose="02010600040101010101" charset="-122"/>
                <a:cs typeface="华文中宋" panose="02010600040101010101" charset="-122"/>
                <a:sym typeface="+mn-ea"/>
              </a:rPr>
              <a:t>我们更</a:t>
            </a:r>
            <a:r>
              <a:rPr lang="zh-CN" altLang="en-US" sz="2400" b="1">
                <a:solidFill>
                  <a:srgbClr val="000000"/>
                </a:solidFill>
                <a:latin typeface="华文中宋" panose="02010600040101010101" charset="-122"/>
                <a:ea typeface="华文中宋" panose="02010600040101010101" charset="-122"/>
                <a:cs typeface="华文中宋" panose="02010600040101010101" charset="-122"/>
                <a:sym typeface="+mn-ea"/>
              </a:rPr>
              <a:t>快速</a:t>
            </a:r>
            <a:r>
              <a:rPr lang="zh-CN" altLang="en-US" sz="2400" b="1">
                <a:solidFill>
                  <a:srgbClr val="000000"/>
                </a:solidFill>
                <a:latin typeface="华文中宋" panose="02010600040101010101" charset="-122"/>
                <a:ea typeface="华文中宋" panose="02010600040101010101" charset="-122"/>
                <a:cs typeface="华文中宋" panose="02010600040101010101" charset="-122"/>
                <a:sym typeface="+mn-ea"/>
              </a:rPr>
              <a:t>、清</a:t>
            </a:r>
            <a:r>
              <a:rPr lang="zh-CN" altLang="en-US" sz="2400" b="1">
                <a:solidFill>
                  <a:srgbClr val="000000"/>
                </a:solidFill>
                <a:latin typeface="华文中宋" panose="02010600040101010101" charset="-122"/>
                <a:ea typeface="华文中宋" panose="02010600040101010101" charset="-122"/>
                <a:cs typeface="华文中宋" panose="02010600040101010101" charset="-122"/>
                <a:sym typeface="+mn-ea"/>
              </a:rPr>
              <a:t>楚地理解和</a:t>
            </a:r>
            <a:r>
              <a:rPr lang="zh-CN" altLang="en-US" sz="2400" b="1">
                <a:solidFill>
                  <a:srgbClr val="000000"/>
                </a:solidFill>
                <a:latin typeface="华文中宋" panose="02010600040101010101" charset="-122"/>
                <a:ea typeface="华文中宋" panose="02010600040101010101" charset="-122"/>
                <a:cs typeface="华文中宋" panose="02010600040101010101" charset="-122"/>
                <a:sym typeface="+mn-ea"/>
              </a:rPr>
              <a:t>把握</a:t>
            </a:r>
            <a:r>
              <a:rPr lang="zh-CN" altLang="en-US" sz="2400" b="1">
                <a:solidFill>
                  <a:srgbClr val="000000"/>
                </a:solidFill>
                <a:latin typeface="华文中宋" panose="02010600040101010101" charset="-122"/>
                <a:ea typeface="华文中宋" panose="02010600040101010101" charset="-122"/>
                <a:cs typeface="华文中宋" panose="02010600040101010101" charset="-122"/>
                <a:sym typeface="+mn-ea"/>
              </a:rPr>
              <a:t>文章的要点。</a:t>
            </a:r>
            <a:endParaRPr lang="zh-CN" altLang="en-US" sz="2400" b="1" cap="all" dirty="0">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grpSp>
        <p:nvGrpSpPr>
          <p:cNvPr id="18" name="组合 17"/>
          <p:cNvGrpSpPr/>
          <p:nvPr>
            <p:custDataLst>
              <p:tags r:id="rId3"/>
            </p:custDataLst>
          </p:nvPr>
        </p:nvGrpSpPr>
        <p:grpSpPr>
          <a:xfrm>
            <a:off x="4640400" y="3283957"/>
            <a:ext cx="0" cy="1303020"/>
            <a:chOff x="6094400" y="3884977"/>
            <a:chExt cx="0" cy="1303020"/>
          </a:xfrm>
        </p:grpSpPr>
        <p:cxnSp>
          <p:nvCxnSpPr>
            <p:cNvPr id="19" name="直接连接符 18"/>
            <p:cNvCxnSpPr/>
            <p:nvPr>
              <p:custDataLst>
                <p:tags r:id="rId4"/>
              </p:custDataLst>
            </p:nvPr>
          </p:nvCxnSpPr>
          <p:spPr>
            <a:xfrm>
              <a:off x="6094400" y="3884977"/>
              <a:ext cx="0" cy="392159"/>
            </a:xfrm>
            <a:prstGeom prst="line">
              <a:avLst/>
            </a:prstGeom>
            <a:ln w="12700">
              <a:solidFill>
                <a:srgbClr val="002FA7"/>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5"/>
              </p:custDataLst>
            </p:nvPr>
          </p:nvCxnSpPr>
          <p:spPr>
            <a:xfrm>
              <a:off x="6094400" y="4795838"/>
              <a:ext cx="0" cy="392159"/>
            </a:xfrm>
            <a:prstGeom prst="line">
              <a:avLst/>
            </a:prstGeom>
            <a:ln w="12700">
              <a:solidFill>
                <a:srgbClr val="ED7D31"/>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custDataLst>
              <p:tags r:id="rId6"/>
            </p:custDataLst>
          </p:nvPr>
        </p:nvGrpSpPr>
        <p:grpSpPr>
          <a:xfrm>
            <a:off x="6951800" y="3283957"/>
            <a:ext cx="0" cy="1303020"/>
            <a:chOff x="6094400" y="3884977"/>
            <a:chExt cx="0" cy="1303020"/>
          </a:xfrm>
        </p:grpSpPr>
        <p:cxnSp>
          <p:nvCxnSpPr>
            <p:cNvPr id="26" name="直接连接符 25"/>
            <p:cNvCxnSpPr/>
            <p:nvPr>
              <p:custDataLst>
                <p:tags r:id="rId7"/>
              </p:custDataLst>
            </p:nvPr>
          </p:nvCxnSpPr>
          <p:spPr>
            <a:xfrm>
              <a:off x="6094400" y="3884977"/>
              <a:ext cx="0" cy="392159"/>
            </a:xfrm>
            <a:prstGeom prst="line">
              <a:avLst/>
            </a:prstGeom>
            <a:ln w="12700">
              <a:solidFill>
                <a:srgbClr val="002FA7"/>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8"/>
              </p:custDataLst>
            </p:nvPr>
          </p:nvCxnSpPr>
          <p:spPr>
            <a:xfrm>
              <a:off x="6094400" y="4795838"/>
              <a:ext cx="0" cy="392159"/>
            </a:xfrm>
            <a:prstGeom prst="line">
              <a:avLst/>
            </a:prstGeom>
            <a:ln w="12700">
              <a:solidFill>
                <a:srgbClr val="ED7D31"/>
              </a:solidFill>
            </a:ln>
          </p:spPr>
          <p:style>
            <a:lnRef idx="1">
              <a:schemeClr val="accent1"/>
            </a:lnRef>
            <a:fillRef idx="0">
              <a:schemeClr val="accent1"/>
            </a:fillRef>
            <a:effectRef idx="0">
              <a:schemeClr val="accent1"/>
            </a:effectRef>
            <a:fontRef idx="minor">
              <a:schemeClr val="tx1"/>
            </a:fontRef>
          </p:style>
        </p:cxnSp>
      </p:grpSp>
      <p:sp>
        <p:nvSpPr>
          <p:cNvPr id="2" name="íSľïḑe"/>
          <p:cNvSpPr txBox="1"/>
          <p:nvPr/>
        </p:nvSpPr>
        <p:spPr>
          <a:xfrm>
            <a:off x="1044575" y="383223"/>
            <a:ext cx="45961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五、记叙文的</a:t>
            </a:r>
            <a:r>
              <a:rPr kumimoji="0" lang="en-US" altLang="zh-CN" sz="2800" b="1" i="0" u="none" strike="noStrike" kern="0" cap="none" spc="0" normalizeH="0" baseline="0" noProof="0" dirty="0">
                <a:ln>
                  <a:noFill/>
                </a:ln>
                <a:solidFill>
                  <a:schemeClr val="accent1"/>
                </a:solidFill>
                <a:effectLst/>
                <a:uLnTx/>
                <a:uFillTx/>
                <a:cs typeface="+mn-ea"/>
                <a:sym typeface="+mn-lt"/>
              </a:rPr>
              <a:t>“</a:t>
            </a:r>
            <a:r>
              <a:rPr kumimoji="0" lang="zh-CN" altLang="en-US" sz="2800" b="1" i="0" u="none" strike="noStrike" kern="0" cap="none" spc="0" normalizeH="0" baseline="0" noProof="0" dirty="0">
                <a:ln>
                  <a:noFill/>
                </a:ln>
                <a:solidFill>
                  <a:schemeClr val="accent1"/>
                </a:solidFill>
                <a:effectLst/>
                <a:uLnTx/>
                <a:uFillTx/>
                <a:cs typeface="+mn-ea"/>
                <a:sym typeface="+mn-lt"/>
              </a:rPr>
              <a:t>六要素</a:t>
            </a:r>
            <a:r>
              <a:rPr kumimoji="0" lang="en-US" altLang="zh-CN" sz="2800" b="1" i="0" u="none" strike="noStrike" kern="0" cap="none" spc="0" normalizeH="0" baseline="0" noProof="0" dirty="0">
                <a:ln>
                  <a:noFill/>
                </a:ln>
                <a:solidFill>
                  <a:schemeClr val="accent1"/>
                </a:solidFill>
                <a:effectLst/>
                <a:uLnTx/>
                <a:uFillTx/>
                <a:cs typeface="+mn-ea"/>
                <a:sym typeface="+mn-lt"/>
              </a:rPr>
              <a:t>”</a:t>
            </a:r>
            <a:endParaRPr kumimoji="0" lang="en-US" altLang="zh-CN" sz="2800" b="1" i="0" u="none" strike="noStrike" kern="0" cap="none" spc="0" normalizeH="0" baseline="0" noProof="0" dirty="0">
              <a:ln>
                <a:noFill/>
              </a:ln>
              <a:solidFill>
                <a:schemeClr val="accent1"/>
              </a:solidFill>
              <a:effectLst/>
              <a:uLnTx/>
              <a:uFillTx/>
              <a:cs typeface="+mn-ea"/>
              <a:sym typeface="+mn-lt"/>
            </a:endParaRPr>
          </a:p>
        </p:txBody>
      </p:sp>
      <p:sp>
        <p:nvSpPr>
          <p:cNvPr id="5" name="文本框 4"/>
          <p:cNvSpPr txBox="1"/>
          <p:nvPr>
            <p:custDataLst>
              <p:tags r:id="rId9"/>
            </p:custDataLst>
          </p:nvPr>
        </p:nvSpPr>
        <p:spPr>
          <a:xfrm>
            <a:off x="3363595" y="3277235"/>
            <a:ext cx="911860" cy="460375"/>
          </a:xfrm>
          <a:prstGeom prst="rect">
            <a:avLst/>
          </a:prstGeom>
          <a:noFill/>
        </p:spPr>
        <p:txBody>
          <a:bodyPr wrap="square" rtlCol="0" anchor="t">
            <a:spAutoFit/>
          </a:bodyPr>
          <a:p>
            <a:r>
              <a:rPr lang="zh-CN" altLang="en-US" sz="2400" b="1">
                <a:solidFill>
                  <a:srgbClr val="000000"/>
                </a:solidFill>
                <a:latin typeface="华文中宋" panose="02010600040101010101" charset="-122"/>
                <a:ea typeface="华文中宋" panose="02010600040101010101" charset="-122"/>
                <a:sym typeface="+mn-ea"/>
              </a:rPr>
              <a:t>时</a:t>
            </a:r>
            <a:r>
              <a:rPr lang="zh-CN" altLang="en-US" sz="2400" b="1">
                <a:solidFill>
                  <a:srgbClr val="000000"/>
                </a:solidFill>
                <a:latin typeface="华文中宋" panose="02010600040101010101" charset="-122"/>
                <a:ea typeface="华文中宋" panose="02010600040101010101" charset="-122"/>
                <a:sym typeface="+mn-ea"/>
              </a:rPr>
              <a:t>间</a:t>
            </a:r>
            <a:endParaRPr lang="zh-CN" altLang="en-US" sz="2400" b="1">
              <a:solidFill>
                <a:srgbClr val="000000"/>
              </a:solidFill>
              <a:latin typeface="华文中宋" panose="02010600040101010101" charset="-122"/>
              <a:ea typeface="华文中宋" panose="02010600040101010101" charset="-122"/>
              <a:sym typeface="+mn-ea"/>
            </a:endParaRPr>
          </a:p>
        </p:txBody>
      </p:sp>
      <p:sp>
        <p:nvSpPr>
          <p:cNvPr id="42" name="文本框 41"/>
          <p:cNvSpPr txBox="1"/>
          <p:nvPr>
            <p:custDataLst>
              <p:tags r:id="rId10"/>
            </p:custDataLst>
          </p:nvPr>
        </p:nvSpPr>
        <p:spPr>
          <a:xfrm>
            <a:off x="5170805" y="3300095"/>
            <a:ext cx="1250950" cy="460375"/>
          </a:xfrm>
          <a:prstGeom prst="rect">
            <a:avLst/>
          </a:prstGeom>
          <a:noFill/>
        </p:spPr>
        <p:txBody>
          <a:bodyPr wrap="square" rtlCol="0" anchor="t">
            <a:spAutoFit/>
          </a:bodyPr>
          <a:p>
            <a:pPr lvl="0" algn="l">
              <a:buClrTx/>
              <a:buSzTx/>
              <a:buFontTx/>
            </a:pPr>
            <a:r>
              <a:rPr lang="zh-CN" altLang="en-US" sz="2400" b="1">
                <a:solidFill>
                  <a:srgbClr val="000000"/>
                </a:solidFill>
                <a:latin typeface="华文中宋" panose="02010600040101010101" charset="-122"/>
                <a:ea typeface="华文中宋" panose="02010600040101010101" charset="-122"/>
                <a:sym typeface="+mn-ea"/>
              </a:rPr>
              <a:t>地点</a:t>
            </a:r>
            <a:endParaRPr lang="zh-CN" altLang="en-US" sz="2400" b="1">
              <a:solidFill>
                <a:srgbClr val="000000"/>
              </a:solidFill>
              <a:latin typeface="FzBookMaker9DlFont90536880382"/>
              <a:ea typeface="FzBookMaker9DlFont90536880382"/>
              <a:sym typeface="+mn-ea"/>
            </a:endParaRPr>
          </a:p>
        </p:txBody>
      </p:sp>
      <p:sp>
        <p:nvSpPr>
          <p:cNvPr id="44" name="文本框 43"/>
          <p:cNvSpPr txBox="1"/>
          <p:nvPr>
            <p:custDataLst>
              <p:tags r:id="rId11"/>
            </p:custDataLst>
          </p:nvPr>
        </p:nvSpPr>
        <p:spPr>
          <a:xfrm>
            <a:off x="7273290" y="3300095"/>
            <a:ext cx="1250950" cy="460375"/>
          </a:xfrm>
          <a:prstGeom prst="rect">
            <a:avLst/>
          </a:prstGeom>
          <a:noFill/>
        </p:spPr>
        <p:txBody>
          <a:bodyPr wrap="square" rtlCol="0" anchor="t">
            <a:spAutoFit/>
          </a:bodyPr>
          <a:p>
            <a:r>
              <a:rPr lang="zh-CN" altLang="en-US" sz="2400" b="1">
                <a:solidFill>
                  <a:srgbClr val="000000"/>
                </a:solidFill>
                <a:latin typeface="华文中宋" panose="02010600040101010101" charset="-122"/>
                <a:ea typeface="华文中宋" panose="02010600040101010101" charset="-122"/>
                <a:sym typeface="+mn-ea"/>
              </a:rPr>
              <a:t>人物</a:t>
            </a:r>
            <a:endParaRPr lang="zh-CN" altLang="en-US" sz="2400" b="1">
              <a:solidFill>
                <a:srgbClr val="000000"/>
              </a:solidFill>
              <a:latin typeface="FzBookMaker9DlFont90536880382"/>
              <a:ea typeface="FzBookMaker9DlFont90536880382"/>
              <a:sym typeface="+mn-ea"/>
            </a:endParaRPr>
          </a:p>
        </p:txBody>
      </p:sp>
      <p:sp>
        <p:nvSpPr>
          <p:cNvPr id="45" name="文本框 44"/>
          <p:cNvSpPr txBox="1"/>
          <p:nvPr>
            <p:custDataLst>
              <p:tags r:id="rId12"/>
            </p:custDataLst>
          </p:nvPr>
        </p:nvSpPr>
        <p:spPr>
          <a:xfrm>
            <a:off x="2550160" y="4188460"/>
            <a:ext cx="1882775" cy="460375"/>
          </a:xfrm>
          <a:prstGeom prst="rect">
            <a:avLst/>
          </a:prstGeom>
          <a:noFill/>
        </p:spPr>
        <p:txBody>
          <a:bodyPr wrap="square" rtlCol="0" anchor="t">
            <a:spAutoFit/>
          </a:bodyPr>
          <a:p>
            <a:r>
              <a:rPr lang="zh-CN" altLang="en-US" sz="2400" b="1">
                <a:solidFill>
                  <a:srgbClr val="000000"/>
                </a:solidFill>
                <a:latin typeface="华文中宋" panose="02010600040101010101" charset="-122"/>
                <a:ea typeface="华文中宋" panose="02010600040101010101" charset="-122"/>
                <a:sym typeface="+mn-ea"/>
              </a:rPr>
              <a:t>事件的起因</a:t>
            </a:r>
            <a:endParaRPr lang="zh-CN" altLang="en-US" sz="2400" b="1">
              <a:solidFill>
                <a:srgbClr val="000000"/>
              </a:solidFill>
              <a:latin typeface="华文中宋" panose="02010600040101010101" charset="-122"/>
              <a:ea typeface="华文中宋" panose="02010600040101010101" charset="-122"/>
              <a:sym typeface="+mn-ea"/>
            </a:endParaRPr>
          </a:p>
        </p:txBody>
      </p:sp>
      <p:sp>
        <p:nvSpPr>
          <p:cNvPr id="46" name="文本框 45"/>
          <p:cNvSpPr txBox="1"/>
          <p:nvPr>
            <p:custDataLst>
              <p:tags r:id="rId13"/>
            </p:custDataLst>
          </p:nvPr>
        </p:nvSpPr>
        <p:spPr>
          <a:xfrm>
            <a:off x="4915535" y="4194810"/>
            <a:ext cx="1951355" cy="460375"/>
          </a:xfrm>
          <a:prstGeom prst="rect">
            <a:avLst/>
          </a:prstGeom>
          <a:noFill/>
        </p:spPr>
        <p:txBody>
          <a:bodyPr wrap="square" rtlCol="0" anchor="t">
            <a:spAutoFit/>
          </a:bodyPr>
          <a:p>
            <a:r>
              <a:rPr lang="zh-CN" altLang="en-US" sz="2400" b="1">
                <a:solidFill>
                  <a:srgbClr val="000000"/>
                </a:solidFill>
                <a:latin typeface="华文中宋" panose="02010600040101010101" charset="-122"/>
                <a:ea typeface="华文中宋" panose="02010600040101010101" charset="-122"/>
                <a:sym typeface="+mn-ea"/>
              </a:rPr>
              <a:t>事件的经过</a:t>
            </a:r>
            <a:endParaRPr lang="zh-CN" altLang="en-US" sz="2400" b="1">
              <a:solidFill>
                <a:srgbClr val="000000"/>
              </a:solidFill>
              <a:latin typeface="华文中宋" panose="02010600040101010101" charset="-122"/>
              <a:ea typeface="华文中宋" panose="02010600040101010101" charset="-122"/>
              <a:sym typeface="+mn-ea"/>
            </a:endParaRPr>
          </a:p>
        </p:txBody>
      </p:sp>
      <p:sp>
        <p:nvSpPr>
          <p:cNvPr id="47" name="文本框 46"/>
          <p:cNvSpPr txBox="1"/>
          <p:nvPr>
            <p:custDataLst>
              <p:tags r:id="rId14"/>
            </p:custDataLst>
          </p:nvPr>
        </p:nvSpPr>
        <p:spPr>
          <a:xfrm>
            <a:off x="7207250" y="4194810"/>
            <a:ext cx="1978660" cy="460375"/>
          </a:xfrm>
          <a:prstGeom prst="rect">
            <a:avLst/>
          </a:prstGeom>
          <a:noFill/>
        </p:spPr>
        <p:txBody>
          <a:bodyPr wrap="square" rtlCol="0" anchor="t">
            <a:spAutoFit/>
          </a:bodyPr>
          <a:p>
            <a:pPr algn="l">
              <a:buClrTx/>
              <a:buSzTx/>
              <a:buFontTx/>
            </a:pPr>
            <a:r>
              <a:rPr lang="zh-CN" altLang="en-US" sz="2400" b="1">
                <a:solidFill>
                  <a:srgbClr val="000000"/>
                </a:solidFill>
                <a:latin typeface="华文中宋" panose="02010600040101010101" charset="-122"/>
                <a:ea typeface="华文中宋" panose="02010600040101010101" charset="-122"/>
                <a:sym typeface="+mn-ea"/>
              </a:rPr>
              <a:t>事件的结果</a:t>
            </a:r>
            <a:endParaRPr lang="zh-CN" altLang="en-US" sz="2400" b="1">
              <a:solidFill>
                <a:srgbClr val="000000"/>
              </a:solidFill>
              <a:latin typeface="华文中宋" panose="02010600040101010101" charset="-122"/>
              <a:ea typeface="华文中宋" panose="02010600040101010101" charset="-122"/>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16" presetClass="entr" presetSubtype="42"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outHorizontal)">
                                      <p:cBhvr>
                                        <p:cTn id="14" dur="500"/>
                                        <p:tgtEl>
                                          <p:spTgt spid="18"/>
                                        </p:tgtEl>
                                      </p:cBhvr>
                                    </p:animEffect>
                                  </p:childTnLst>
                                </p:cTn>
                              </p:par>
                              <p:par>
                                <p:cTn id="15" presetID="16" presetClass="entr" presetSubtype="42"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Horizontal)">
                                      <p:cBhvr>
                                        <p:cTn id="17" dur="500"/>
                                        <p:tgtEl>
                                          <p:spTgt spid="2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00.xml><?xml version="1.0" encoding="utf-8"?>
<p:tagLst xmlns:p="http://schemas.openxmlformats.org/presentationml/2006/main">
  <p:tag name="KSO_WM_DIAGRAM_VIRTUALLY_FRAME" val="{&quot;height&quot;:108.5,&quot;left&quot;:393.5,&quot;top&quot;:253.8,&quot;width&quot;:522.5}"/>
</p:tagLst>
</file>

<file path=ppt/tags/tag101.xml><?xml version="1.0" encoding="utf-8"?>
<p:tagLst xmlns:p="http://schemas.openxmlformats.org/presentationml/2006/main">
  <p:tag name="KSO_WM_DIAGRAM_VIRTUALLY_FRAME" val="{&quot;height&quot;:108.5,&quot;left&quot;:393.5,&quot;top&quot;:253.8,&quot;width&quot;:522.5}"/>
</p:tagLst>
</file>

<file path=ppt/tags/tag102.xml><?xml version="1.0" encoding="utf-8"?>
<p:tagLst xmlns:p="http://schemas.openxmlformats.org/presentationml/2006/main">
  <p:tag name="KSO_WM_DIAGRAM_VIRTUALLY_FRAME" val="{&quot;height&quot;:108.5,&quot;left&quot;:393.5,&quot;top&quot;:253.8,&quot;width&quot;:522.5}"/>
</p:tagLst>
</file>

<file path=ppt/tags/tag103.xml><?xml version="1.0" encoding="utf-8"?>
<p:tagLst xmlns:p="http://schemas.openxmlformats.org/presentationml/2006/main">
  <p:tag name="KSO_WM_DIAGRAM_VIRTUALLY_FRAME" val="{&quot;height&quot;:108.5,&quot;left&quot;:393.5,&quot;top&quot;:253.8,&quot;width&quot;:522.5}"/>
</p:tagLst>
</file>

<file path=ppt/tags/tag104.xml><?xml version="1.0" encoding="utf-8"?>
<p:tagLst xmlns:p="http://schemas.openxmlformats.org/presentationml/2006/main">
  <p:tag name="KSO_WM_DIAGRAM_VIRTUALLY_FRAME" val="{&quot;height&quot;:108.5,&quot;left&quot;:393.5,&quot;top&quot;:253.8,&quot;width&quot;:522.5}"/>
</p:tagLst>
</file>

<file path=ppt/tags/tag105.xml><?xml version="1.0" encoding="utf-8"?>
<p:tagLst xmlns:p="http://schemas.openxmlformats.org/presentationml/2006/main">
  <p:tag name="KSO_WM_DIAGRAM_VIRTUALLY_FRAME" val="{&quot;height&quot;:108.5,&quot;left&quot;:393.5,&quot;top&quot;:253.8,&quot;width&quot;:522.5}"/>
</p:tagLst>
</file>

<file path=ppt/tags/tag106.xml><?xml version="1.0" encoding="utf-8"?>
<p:tagLst xmlns:p="http://schemas.openxmlformats.org/presentationml/2006/main">
  <p:tag name="KSO_WM_DIAGRAM_VIRTUALLY_FRAME" val="{&quot;height&quot;:108.5,&quot;left&quot;:393.5,&quot;top&quot;:253.8,&quot;width&quot;:522.5}"/>
</p:tagLst>
</file>

<file path=ppt/tags/tag107.xml><?xml version="1.0" encoding="utf-8"?>
<p:tagLst xmlns:p="http://schemas.openxmlformats.org/presentationml/2006/main">
  <p:tag name="KSO_WM_DIAGRAM_VIRTUALLY_FRAME" val="{&quot;height&quot;:108.5,&quot;left&quot;:393.5,&quot;top&quot;:253.8,&quot;width&quot;:522.5}"/>
</p:tagLst>
</file>

<file path=ppt/tags/tag108.xml><?xml version="1.0" encoding="utf-8"?>
<p:tagLst xmlns:p="http://schemas.openxmlformats.org/presentationml/2006/main">
  <p:tag name="KSO_WM_DIAGRAM_VIRTUALLY_FRAME" val="{&quot;height&quot;:108.5,&quot;left&quot;:393.5,&quot;top&quot;:253.8,&quot;width&quot;:522.5}"/>
</p:tagLst>
</file>

<file path=ppt/tags/tag10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10.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1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1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4.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1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1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1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310.35,&quot;left&quot;:31.05,&quot;top&quot;:144.4,&quot;width&quot;:876.1}"/>
</p:tagLst>
</file>

<file path=ppt/tags/tag1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197.03677165354347,&quot;left&quot;:-17.17118110236221,&quot;top&quot;:223.93165354330705,&quot;width&quot;:835.6571653543309}"/>
</p:tagLst>
</file>

<file path=ppt/tags/tag12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310.35,&quot;left&quot;:31.05,&quot;top&quot;:144.4,&quot;width&quot;:876.1}"/>
</p:tagLst>
</file>

<file path=ppt/tags/tag12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310.35,&quot;left&quot;:31.05,&quot;top&quot;:144.4,&quot;width&quot;:876.1}"/>
</p:tagLst>
</file>

<file path=ppt/tags/tag12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310.35,&quot;left&quot;:31.05,&quot;top&quot;:144.4,&quot;width&quot;:876.1}"/>
</p:tagLst>
</file>

<file path=ppt/tags/tag12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310.35,&quot;left&quot;:31.05,&quot;top&quot;:144.4,&quot;width&quot;:876.1}"/>
</p:tagLst>
</file>

<file path=ppt/tags/tag12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310.35,&quot;left&quot;:31.05,&quot;top&quot;:144.4,&quot;width&quot;:876.1}"/>
</p:tagLst>
</file>

<file path=ppt/tags/tag125.xml><?xml version="1.0" encoding="utf-8"?>
<p:tagLst xmlns:p="http://schemas.openxmlformats.org/presentationml/2006/main">
  <p:tag name="KSO_WM_DIAGRAM_VIRTUALLY_FRAME" val="{&quot;height&quot;:310.35,&quot;left&quot;:31.05,&quot;top&quot;:144.4,&quot;width&quot;:876.1}"/>
</p:tagLst>
</file>

<file path=ppt/tags/tag126.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310.35,&quot;left&quot;:31.05,&quot;top&quot;:144.4,&quot;width&quot;:876.1}"/>
</p:tagLst>
</file>

<file path=ppt/tags/tag127.xml><?xml version="1.0" encoding="utf-8"?>
<p:tagLst xmlns:p="http://schemas.openxmlformats.org/presentationml/2006/main">
  <p:tag name="KSO_WM_DIAGRAM_VIRTUALLY_FRAME" val="{&quot;height&quot;:310.35,&quot;left&quot;:31.05,&quot;top&quot;:144.4,&quot;width&quot;:876.1}"/>
</p:tagLst>
</file>

<file path=ppt/tags/tag128.xml><?xml version="1.0" encoding="utf-8"?>
<p:tagLst xmlns:p="http://schemas.openxmlformats.org/presentationml/2006/main">
  <p:tag name="KSO_WM_DIAGRAM_VIRTUALLY_FRAME" val="{&quot;height&quot;:310.35,&quot;left&quot;:31.05,&quot;top&quot;:144.4,&quot;width&quot;:876.1}"/>
</p:tagLst>
</file>

<file path=ppt/tags/tag129.xml><?xml version="1.0" encoding="utf-8"?>
<p:tagLst xmlns:p="http://schemas.openxmlformats.org/presentationml/2006/main">
  <p:tag name="KSO_WM_DIAGRAM_VIRTUALLY_FRAME" val="{&quot;height&quot;:310.35,&quot;left&quot;:31.05,&quot;top&quot;:144.4,&quot;width&quot;:876.1}"/>
</p:tagLst>
</file>

<file path=ppt/tags/tag13.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97.03677165354347,&quot;left&quot;:-17.17118110236221,&quot;top&quot;:223.93165354330705,&quot;width&quot;:835.6571653543309}"/>
</p:tagLst>
</file>

<file path=ppt/tags/tag130.xml><?xml version="1.0" encoding="utf-8"?>
<p:tagLst xmlns:p="http://schemas.openxmlformats.org/presentationml/2006/main">
  <p:tag name="KSO_WM_DIAGRAM_VIRTUALLY_FRAME" val="{&quot;height&quot;:310.35,&quot;left&quot;:31.05,&quot;top&quot;:144.4,&quot;width&quot;:876.1}"/>
</p:tagLst>
</file>

<file path=ppt/tags/tag13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10.35,&quot;left&quot;:31.05,&quot;top&quot;:144.4,&quot;width&quot;:876.1}"/>
</p:tagLst>
</file>

<file path=ppt/tags/tag13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10.35,&quot;left&quot;:31.05,&quot;top&quot;:144.4,&quot;width&quot;:876.1}"/>
</p:tagLst>
</file>

<file path=ppt/tags/tag13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3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32.1760629921258,&quot;left&quot;:40.82929133858262,&quot;top&quot;:118.7211811023622,&quot;width&quot;:899.5048031496066}"/>
</p:tagLst>
</file>

<file path=ppt/tags/tag13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32.1760629921258,&quot;left&quot;:40.82929133858262,&quot;top&quot;:118.7211811023622,&quot;width&quot;:899.5048031496066}"/>
</p:tagLst>
</file>

<file path=ppt/tags/tag137.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38.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39.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DIAGRAM_VIRTUALLY_FRAME" val="{&quot;height&quot;:197.03677165354347,&quot;left&quot;:-17.17118110236221,&quot;top&quot;:223.93165354330705,&quot;width&quot;:835.6571653543309}"/>
</p:tagLst>
</file>

<file path=ppt/tags/tag140.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432.1760629921258,&quot;left&quot;:40.82929133858262,&quot;top&quot;:118.7211811023622,&quot;width&quot;:899.5048031496066}"/>
</p:tagLst>
</file>

<file path=ppt/tags/tag14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32.1760629921258,&quot;left&quot;:40.82929133858262,&quot;top&quot;:118.7211811023622,&quot;width&quot;:899.5048031496066}"/>
</p:tagLst>
</file>

<file path=ppt/tags/tag142.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43.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44.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45.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432.1760629921258,&quot;left&quot;:40.82929133858262,&quot;top&quot;:118.7211811023622,&quot;width&quot;:899.5048031496066}"/>
</p:tagLst>
</file>

<file path=ppt/tags/tag146.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32.1760629921258,&quot;left&quot;:40.82929133858262,&quot;top&quot;:118.7211811023622,&quot;width&quot;:899.5048031496066}"/>
</p:tagLst>
</file>

<file path=ppt/tags/tag147.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48.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49.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5.xml><?xml version="1.0" encoding="utf-8"?>
<p:tagLst xmlns:p="http://schemas.openxmlformats.org/presentationml/2006/main">
  <p:tag name="KSO_WM_DIAGRAM_VIRTUALLY_FRAME" val="{&quot;height&quot;:197.03677165354347,&quot;left&quot;:-17.17118110236221,&quot;top&quot;:223.93165354330705,&quot;width&quot;:835.6571653543309}"/>
</p:tagLst>
</file>

<file path=ppt/tags/tag15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32.1760629921258,&quot;left&quot;:40.82929133858262,&quot;top&quot;:118.7211811023622,&quot;width&quot;:899.5048031496066}"/>
</p:tagLst>
</file>

<file path=ppt/tags/tag15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32.1760629921258,&quot;left&quot;:40.82929133858262,&quot;top&quot;:118.7211811023622,&quot;width&quot;:899.5048031496066}"/>
</p:tagLst>
</file>

<file path=ppt/tags/tag152.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53.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54.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5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32.1760629921258,&quot;left&quot;:40.82929133858262,&quot;top&quot;:118.7211811023622,&quot;width&quot;:899.5048031496066}"/>
</p:tagLst>
</file>

<file path=ppt/tags/tag15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32.1760629921258,&quot;left&quot;:40.82929133858262,&quot;top&quot;:118.7211811023622,&quot;width&quot;:899.5048031496066}"/>
</p:tagLst>
</file>

<file path=ppt/tags/tag157.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58.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59.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6.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197.03677165354347,&quot;left&quot;:-17.17118110236221,&quot;top&quot;:223.93165354330705,&quot;width&quot;:835.6571653543309}"/>
</p:tagLst>
</file>

<file path=ppt/tags/tag160.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432.1760629921258,&quot;left&quot;:40.82929133858262,&quot;top&quot;:118.7211811023622,&quot;width&quot;:899.5048031496066}"/>
</p:tagLst>
</file>

<file path=ppt/tags/tag16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32.1760629921258,&quot;left&quot;:40.82929133858262,&quot;top&quot;:118.7211811023622,&quot;width&quot;:899.5048031496066}"/>
</p:tagLst>
</file>

<file path=ppt/tags/tag162.xml><?xml version="1.0" encoding="utf-8"?>
<p:tagLst xmlns:p="http://schemas.openxmlformats.org/presentationml/2006/main">
  <p:tag name="KSO_WM_DIAGRAM_VIRTUALLY_FRAME" val="{&quot;height&quot;:432.1760629921258,&quot;left&quot;:40.82929133858262,&quot;top&quot;:118.7211811023622,&quot;width&quot;:899.5048031496066}"/>
</p:tagLst>
</file>

<file path=ppt/tags/tag163.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32.1760629921258,&quot;left&quot;:40.82929133858262,&quot;top&quot;:118.7211811023622,&quot;width&quot;:899.5048031496066}"/>
</p:tagLst>
</file>

<file path=ppt/tags/tag16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DIAGRAM_VIRTUALLY_FRAME" val="{&quot;height&quot;:432.1760629921258,&quot;left&quot;:38.5792913385827,&quot;top&quot;:118.7211811023622,&quot;width&quot;:902.6141187914618}"/>
</p:tagLst>
</file>

<file path=ppt/tags/tag166.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32.1760629921258,&quot;left&quot;:38.5792913385827,&quot;top&quot;:118.7211811023622,&quot;width&quot;:902.6141187914618}"/>
</p:tagLst>
</file>

<file path=ppt/tags/tag16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32.1760629921258,&quot;left&quot;:38.5792913385827,&quot;top&quot;:118.7211811023622,&quot;width&quot;:902.6141187914618}"/>
</p:tagLst>
</file>

<file path=ppt/tags/tag168.xml><?xml version="1.0" encoding="utf-8"?>
<p:tagLst xmlns:p="http://schemas.openxmlformats.org/presentationml/2006/main">
  <p:tag name="KSO_WM_DIAGRAM_VIRTUALLY_FRAME" val="{&quot;height&quot;:432.1760629921258,&quot;left&quot;:40.82929133858262,&quot;top&quot;:118.7211811023622,&quot;width&quot;:474.8048031496067}"/>
</p:tagLst>
</file>

<file path=ppt/tags/tag169.xml><?xml version="1.0" encoding="utf-8"?>
<p:tagLst xmlns:p="http://schemas.openxmlformats.org/presentationml/2006/main">
  <p:tag name="KSO_WM_DIAGRAM_VIRTUALLY_FRAME" val="{&quot;height&quot;:432.1760629921258,&quot;left&quot;:38.5792913385827,&quot;top&quot;:118.7211811023622,&quot;width&quot;:902.6141187914618}"/>
</p:tagLst>
</file>

<file path=ppt/tags/tag17.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97.03677165354347,&quot;left&quot;:-17.17118110236221,&quot;top&quot;:223.93165354330705,&quot;width&quot;:835.6571653543309}"/>
</p:tagLst>
</file>

<file path=ppt/tags/tag170.xml><?xml version="1.0" encoding="utf-8"?>
<p:tagLst xmlns:p="http://schemas.openxmlformats.org/presentationml/2006/main">
  <p:tag name="KSO_WM_DIAGRAM_VIRTUALLY_FRAME" val="{&quot;height&quot;:432.1760629921258,&quot;left&quot;:38.5792913385827,&quot;top&quot;:118.7211811023622,&quot;width&quot;:902.6141187914618}"/>
</p:tagLst>
</file>

<file path=ppt/tags/tag171.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432.1760629921258,&quot;left&quot;:38.5792913385827,&quot;top&quot;:118.7211811023622,&quot;width&quot;:902.6141187914618}"/>
</p:tagLst>
</file>

<file path=ppt/tags/tag172.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32.1760629921258,&quot;left&quot;:38.5792913385827,&quot;top&quot;:118.7211811023622,&quot;width&quot;:902.6141187914618}"/>
</p:tagLst>
</file>

<file path=ppt/tags/tag173.xml><?xml version="1.0" encoding="utf-8"?>
<p:tagLst xmlns:p="http://schemas.openxmlformats.org/presentationml/2006/main">
  <p:tag name="KSO_WM_DIAGRAM_VIRTUALLY_FRAME" val="{&quot;height&quot;:432.1760629921258,&quot;left&quot;:40.82929133858262,&quot;top&quot;:118.7211811023622,&quot;width&quot;:474.8048031496067}"/>
</p:tagLst>
</file>

<file path=ppt/tags/tag174.xml><?xml version="1.0" encoding="utf-8"?>
<p:tagLst xmlns:p="http://schemas.openxmlformats.org/presentationml/2006/main">
  <p:tag name="KSO_WM_DIAGRAM_VIRTUALLY_FRAME" val="{&quot;height&quot;:432.1760629921258,&quot;left&quot;:38.5792913385827,&quot;top&quot;:118.7211811023622,&quot;width&quot;:902.6141187914618}"/>
</p:tagLst>
</file>

<file path=ppt/tags/tag17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79.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DIAGRAM_VIRTUALLY_FRAME" val="{&quot;height&quot;:197.03677165354347,&quot;left&quot;:-17.17118110236221,&quot;top&quot;:223.93165354330705,&quot;width&quot;:835.6571653543309}"/>
</p:tagLst>
</file>

<file path=ppt/tags/tag18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8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8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8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85.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86.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8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197.03677165354347,&quot;left&quot;:-17.17118110236221,&quot;top&quot;:223.93165354330705,&quot;width&quot;:835.6571653543309}"/>
</p:tagLst>
</file>

<file path=ppt/tags/tag19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2.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9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4.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9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6.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9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8.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9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197.03677165354347,&quot;left&quot;:-17.17118110236221,&quot;top&quot;:223.93165354330705,&quot;width&quot;:835.6571653543309}"/>
</p:tagLst>
</file>

<file path=ppt/tags/tag200.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20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1.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97.03677165354347,&quot;left&quot;:-17.17118110236221,&quot;top&quot;:223.93165354330705,&quot;width&quot;:835.6571653543309}"/>
</p:tagLst>
</file>

<file path=ppt/tags/tag21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1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1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DIAGRAM_VIRTUALLY_FRAME" val="{&quot;height&quot;:461.0285940859236,&quot;left&quot;:63.179291338582416,&quot;top&quot;:100.17118110236213,&quot;width&quot;:841.3291674774198}"/>
</p:tagLst>
</file>

<file path=ppt/tags/tag21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61.0285940859236,&quot;left&quot;:63.179291338582416,&quot;top&quot;:100.17118110236213,&quot;width&quot;:841.3291674774198}"/>
</p:tagLst>
</file>

<file path=ppt/tags/tag21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61.0285940859236,&quot;left&quot;:63.179291338582416,&quot;top&quot;:100.17118110236213,&quot;width&quot;:841.3291674774198}"/>
</p:tagLst>
</file>

<file path=ppt/tags/tag216.xml><?xml version="1.0" encoding="utf-8"?>
<p:tagLst xmlns:p="http://schemas.openxmlformats.org/presentationml/2006/main">
  <p:tag name="KSO_WM_DIAGRAM_VIRTUALLY_FRAME" val="{&quot;height&quot;:461.0285940859236,&quot;left&quot;:63.179291338582416,&quot;top&quot;:100.17118110236213,&quot;width&quot;:841.3291674774198}"/>
</p:tagLst>
</file>

<file path=ppt/tags/tag217.xml><?xml version="1.0" encoding="utf-8"?>
<p:tagLst xmlns:p="http://schemas.openxmlformats.org/presentationml/2006/main">
  <p:tag name="KSO_WM_DIAGRAM_VIRTUALLY_FRAME" val="{&quot;height&quot;:461.0285940859236,&quot;left&quot;:63.179291338582416,&quot;top&quot;:100.17118110236213,&quot;width&quot;:841.3291674774198}"/>
</p:tagLst>
</file>

<file path=ppt/tags/tag218.xml><?xml version="1.0" encoding="utf-8"?>
<p:tagLst xmlns:p="http://schemas.openxmlformats.org/presentationml/2006/main">
  <p:tag name="KSO_WM_DIAGRAM_VIRTUALLY_FRAME" val="{&quot;height&quot;:461.0285940859236,&quot;left&quot;:63.179291338582416,&quot;top&quot;:100.17118110236213,&quot;width&quot;:841.3291674774198}"/>
</p:tagLst>
</file>

<file path=ppt/tags/tag219.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461.0285940859236,&quot;left&quot;:63.179291338582416,&quot;top&quot;:100.17118110236213,&quot;width&quot;:841.3291674774198}"/>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DIAGRAM_VIRTUALLY_FRAME" val="{&quot;height&quot;:197.03677165354347,&quot;left&quot;:-17.17118110236221,&quot;top&quot;:223.93165354330705,&quot;width&quot;:835.6571653543309}"/>
</p:tagLst>
</file>

<file path=ppt/tags/tag22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61.0285940859236,&quot;left&quot;:63.179291338582416,&quot;top&quot;:100.17118110236213,&quot;width&quot;:841.3291674774198}"/>
</p:tagLst>
</file>

<file path=ppt/tags/tag221.xml><?xml version="1.0" encoding="utf-8"?>
<p:tagLst xmlns:p="http://schemas.openxmlformats.org/presentationml/2006/main">
  <p:tag name="KSO_WM_DIAGRAM_VIRTUALLY_FRAME" val="{&quot;height&quot;:461.0285940859236,&quot;left&quot;:63.179291338582416,&quot;top&quot;:100.17118110236213,&quot;width&quot;:841.3291674774198}"/>
</p:tagLst>
</file>

<file path=ppt/tags/tag222.xml><?xml version="1.0" encoding="utf-8"?>
<p:tagLst xmlns:p="http://schemas.openxmlformats.org/presentationml/2006/main">
  <p:tag name="KSO_WM_DIAGRAM_VIRTUALLY_FRAME" val="{&quot;height&quot;:461.0285940859236,&quot;left&quot;:63.179291338582416,&quot;top&quot;:100.17118110236213,&quot;width&quot;:841.3291674774198}"/>
</p:tagLst>
</file>

<file path=ppt/tags/tag223.xml><?xml version="1.0" encoding="utf-8"?>
<p:tagLst xmlns:p="http://schemas.openxmlformats.org/presentationml/2006/main">
  <p:tag name="KSO_WM_DIAGRAM_VIRTUALLY_FRAME" val="{&quot;height&quot;:461.0285940859236,&quot;left&quot;:63.179291338582416,&quot;top&quot;:100.17118110236213,&quot;width&quot;:841.3291674774198}"/>
</p:tagLst>
</file>

<file path=ppt/tags/tag22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61.0285940859236,&quot;left&quot;:63.179291338582416,&quot;top&quot;:100.17118110236213,&quot;width&quot;:841.3291674774198}"/>
</p:tagLst>
</file>

<file path=ppt/tags/tag22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61.0285940859236,&quot;left&quot;:63.179291338582416,&quot;top&quot;:100.17118110236213,&quot;width&quot;:841.3291674774198}"/>
</p:tagLst>
</file>

<file path=ppt/tags/tag226.xml><?xml version="1.0" encoding="utf-8"?>
<p:tagLst xmlns:p="http://schemas.openxmlformats.org/presentationml/2006/main">
  <p:tag name="KSO_WM_DIAGRAM_VIRTUALLY_FRAME" val="{&quot;height&quot;:461.0285940859236,&quot;left&quot;:63.179291338582416,&quot;top&quot;:100.17118110236213,&quot;width&quot;:841.3291674774198}"/>
</p:tagLst>
</file>

<file path=ppt/tags/tag227.xml><?xml version="1.0" encoding="utf-8"?>
<p:tagLst xmlns:p="http://schemas.openxmlformats.org/presentationml/2006/main">
  <p:tag name="KSO_WM_DIAGRAM_VIRTUALLY_FRAME" val="{&quot;height&quot;:461.0285940859236,&quot;left&quot;:63.179291338582416,&quot;top&quot;:100.17118110236213,&quot;width&quot;:841.3291674774198}"/>
</p:tagLst>
</file>

<file path=ppt/tags/tag22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DIAGRAM_VIRTUALLY_FRAME" val="{&quot;height&quot;:197.03677165354347,&quot;left&quot;:-17.17118110236221,&quot;top&quot;:223.93165354330705,&quot;width&quot;:835.6571653543309}"/>
</p:tagLst>
</file>

<file path=ppt/tags/tag23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3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3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23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3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DIAGRAM_VIRTUALLY_FRAME" val="{&quot;height&quot;:564.6304072095633,&quot;left&quot;:91.42929133858267,&quot;top&quot;:86.54999999999998,&quot;width&quot;:841.3548031496063}"/>
</p:tagLst>
</file>

<file path=ppt/tags/tag239.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64.6304072095633,&quot;left&quot;:91.42929133858267,&quot;top&quot;:86.54999999999998,&quot;width&quot;:841.3548031496063}"/>
</p:tagLst>
</file>

<file path=ppt/tags/tag2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197.03677165354347,&quot;left&quot;:-17.17118110236221,&quot;top&quot;:223.93165354330705,&quot;width&quot;:835.6571653543309}"/>
</p:tagLst>
</file>

<file path=ppt/tags/tag24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64.6304072095633,&quot;left&quot;:91.42929133858267,&quot;top&quot;:86.54999999999998,&quot;width&quot;:841.3548031496063}"/>
</p:tagLst>
</file>

<file path=ppt/tags/tag241.xml><?xml version="1.0" encoding="utf-8"?>
<p:tagLst xmlns:p="http://schemas.openxmlformats.org/presentationml/2006/main">
  <p:tag name="KSO_WM_DIAGRAM_VIRTUALLY_FRAME" val="{&quot;height&quot;:534.259226107201,&quot;left&quot;:91.42929133858267,&quot;top&quot;:116.9211811023622,&quot;width&quot;:841.3548031496063}"/>
</p:tagLst>
</file>

<file path=ppt/tags/tag242.xml><?xml version="1.0" encoding="utf-8"?>
<p:tagLst xmlns:p="http://schemas.openxmlformats.org/presentationml/2006/main">
  <p:tag name="KSO_WM_DIAGRAM_VIRTUALLY_FRAME" val="{&quot;height&quot;:564.6304072095633,&quot;left&quot;:91.42929133858267,&quot;top&quot;:86.54999999999998,&quot;width&quot;:841.3548031496063}"/>
</p:tagLst>
</file>

<file path=ppt/tags/tag24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DIAGRAM_VIRTUALLY_FRAME" val="{&quot;height&quot;:553.359226107201,&quot;left&quot;:91.42929133858267,&quot;top&quot;:97.8211811023622,&quot;width&quot;:841.3548031496063}"/>
</p:tagLst>
</file>

<file path=ppt/tags/tag245.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553.359226107201,&quot;left&quot;:91.42929133858267,&quot;top&quot;:97.8211811023622,&quot;width&quot;:841.3548031496063}"/>
</p:tagLst>
</file>

<file path=ppt/tags/tag246.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53.359226107201,&quot;left&quot;:91.42929133858267,&quot;top&quot;:97.8211811023622,&quot;width&quot;:841.3548031496063}"/>
</p:tagLst>
</file>

<file path=ppt/tags/tag247.xml><?xml version="1.0" encoding="utf-8"?>
<p:tagLst xmlns:p="http://schemas.openxmlformats.org/presentationml/2006/main">
  <p:tag name="KSO_WM_DIAGRAM_VIRTUALLY_FRAME" val="{&quot;height&quot;:534.259226107201,&quot;left&quot;:91.42929133858267,&quot;top&quot;:116.9211811023622,&quot;width&quot;:841.3548031496063}"/>
</p:tagLst>
</file>

<file path=ppt/tags/tag248.xml><?xml version="1.0" encoding="utf-8"?>
<p:tagLst xmlns:p="http://schemas.openxmlformats.org/presentationml/2006/main">
  <p:tag name="KSO_WM_DIAGRAM_VIRTUALLY_FRAME" val="{&quot;height&quot;:553.359226107201,&quot;left&quot;:91.42929133858267,&quot;top&quot;:97.8211811023622,&quot;width&quot;:841.3548031496063}"/>
</p:tagLst>
</file>

<file path=ppt/tags/tag24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97.03677165354347,&quot;left&quot;:-17.17118110236221,&quot;top&quot;:223.93165354330705,&quot;width&quot;:835.6571653543309}"/>
</p:tagLst>
</file>

<file path=ppt/tags/tag25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252.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25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25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255.xml><?xml version="1.0" encoding="utf-8"?>
<p:tagLst xmlns:p="http://schemas.openxmlformats.org/presentationml/2006/main">
  <p:tag name="KSO_WM_DIAGRAM_VIRTUALLY_FRAME" val="{&quot;height&quot;:245.45,&quot;left&quot;:75.25,&quot;top&quot;:209.1,&quot;width&quot;:801.15}"/>
</p:tagLst>
</file>

<file path=ppt/tags/tag256.xml><?xml version="1.0" encoding="utf-8"?>
<p:tagLst xmlns:p="http://schemas.openxmlformats.org/presentationml/2006/main">
  <p:tag name="KSO_WM_DIAGRAM_VIRTUALLY_FRAME" val="{&quot;height&quot;:245.45,&quot;left&quot;:75.25,&quot;top&quot;:209.1,&quot;width&quot;:801.15}"/>
</p:tagLst>
</file>

<file path=ppt/tags/tag25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quot;left&quot;:75.25,&quot;top&quot;:209.1,&quot;width&quot;:801.15}"/>
</p:tagLst>
</file>

<file path=ppt/tags/tag25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quot;left&quot;:75.25,&quot;top&quot;:209.1,&quot;width&quot;:801.15}"/>
</p:tagLst>
</file>

<file path=ppt/tags/tag25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DIAGRAM_VIRTUALLY_FRAME" val="{&quot;height&quot;:197.03677165354347,&quot;left&quot;:-17.17118110236221,&quot;top&quot;:223.93165354330705,&quot;width&quot;:835.6571653543309}"/>
</p:tagLst>
</file>

<file path=ppt/tags/tag260.xml><?xml version="1.0" encoding="utf-8"?>
<p:tagLst xmlns:p="http://schemas.openxmlformats.org/presentationml/2006/main">
  <p:tag name="KSO_WM_DIAGRAM_VIRTUALLY_FRAME" val="{&quot;height&quot;:368.7725984251968,&quot;left&quot;:83.63952755905511,&quot;top&quot;:112.5163779527559,&quot;width&quot;:807.6730297193701}"/>
</p:tagLst>
</file>

<file path=ppt/tags/tag261.xml><?xml version="1.0" encoding="utf-8"?>
<p:tagLst xmlns:p="http://schemas.openxmlformats.org/presentationml/2006/main">
  <p:tag name="KSO_WM_DIAGRAM_VIRTUALLY_FRAME" val="{&quot;height&quot;:368.7725984251968,&quot;left&quot;:83.63952755905511,&quot;top&quot;:112.5163779527559,&quot;width&quot;:807.6730297193701}"/>
</p:tagLst>
</file>

<file path=ppt/tags/tag262.xml><?xml version="1.0" encoding="utf-8"?>
<p:tagLst xmlns:p="http://schemas.openxmlformats.org/presentationml/2006/main">
  <p:tag name="KSO_WM_DIAGRAM_VIRTUALLY_FRAME" val="{&quot;height&quot;:368.7725984251968,&quot;left&quot;:83.63952755905511,&quot;top&quot;:112.5163779527559,&quot;width&quot;:807.6730297193701}"/>
</p:tagLst>
</file>

<file path=ppt/tags/tag263.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64.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65.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66.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67.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68.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69.xml><?xml version="1.0" encoding="utf-8"?>
<p:tagLst xmlns:p="http://schemas.openxmlformats.org/presentationml/2006/main">
  <p:tag name="KSO_WM_DIAGRAM_VIRTUALLY_FRAME" val="{&quot;height&quot;:368.7725984251968,&quot;left&quot;:83.63952755905511,&quot;top&quot;:112.5163779527559,&quot;width&quot;:807.6730297193701}"/>
</p:tagLst>
</file>

<file path=ppt/tags/tag27.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197.03677165354347,&quot;left&quot;:-17.17118110236221,&quot;top&quot;:223.93165354330705,&quot;width&quot;:835.6571653543309}"/>
</p:tagLst>
</file>

<file path=ppt/tags/tag27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807.6730297193701}"/>
</p:tagLst>
</file>

<file path=ppt/tags/tag27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807.6730297193701}"/>
</p:tagLst>
</file>

<file path=ppt/tags/tag272.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7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840.770302884432}"/>
</p:tagLst>
</file>

<file path=ppt/tags/tag27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840.770302884432}"/>
</p:tagLst>
</file>

<file path=ppt/tags/tag275.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76.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840.770302884432}"/>
</p:tagLst>
</file>

<file path=ppt/tags/tag27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840.770302884432}"/>
</p:tagLst>
</file>

<file path=ppt/tags/tag278.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7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840.770302884432}"/>
</p:tagLst>
</file>

<file path=ppt/tags/tag2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197.03677165354347,&quot;left&quot;:8.928818897637791,&quot;top&quot;:223.93165354330705,&quot;width&quot;:835.6571653543309}"/>
</p:tagLst>
</file>

<file path=ppt/tags/tag28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840.770302884432}"/>
</p:tagLst>
</file>

<file path=ppt/tags/tag28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83.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84.xml><?xml version="1.0" encoding="utf-8"?>
<p:tagLst xmlns:p="http://schemas.openxmlformats.org/presentationml/2006/main">
  <p:tag name="KSO_WM_DIAGRAM_VIRTUALLY_FRAME" val="{&quot;height&quot;:368.7725984251968,&quot;left&quot;:83.63952755905511,&quot;top&quot;:112.5163779527559,&quot;width&quot;:840.770302884432}"/>
</p:tagLst>
</file>

<file path=ppt/tags/tag285.xml><?xml version="1.0" encoding="utf-8"?>
<p:tagLst xmlns:p="http://schemas.openxmlformats.org/presentationml/2006/main">
  <p:tag name="KSO_WM_DIAGRAM_VIRTUALLY_FRAME" val="{&quot;height&quot;:553.359226107201,&quot;left&quot;:91.42929133858267,&quot;top&quot;:97.8211811023622,&quot;width&quot;:841.3548031496063}"/>
</p:tagLst>
</file>

<file path=ppt/tags/tag286.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53.359226107201,&quot;left&quot;:91.42929133858267,&quot;top&quot;:97.8211811023622,&quot;width&quot;:841.3548031496063}"/>
</p:tagLst>
</file>

<file path=ppt/tags/tag28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53.359226107201,&quot;left&quot;:91.42929133858267,&quot;top&quot;:97.8211811023622,&quot;width&quot;:841.3548031496063}"/>
</p:tagLst>
</file>

<file path=ppt/tags/tag288.xml><?xml version="1.0" encoding="utf-8"?>
<p:tagLst xmlns:p="http://schemas.openxmlformats.org/presentationml/2006/main">
  <p:tag name="KSO_WM_DIAGRAM_VIRTUALLY_FRAME" val="{&quot;height&quot;:534.259226107201,&quot;left&quot;:91.42929133858267,&quot;top&quot;:116.9211811023622,&quot;width&quot;:841.3548031496063}"/>
</p:tagLst>
</file>

<file path=ppt/tags/tag289.xml><?xml version="1.0" encoding="utf-8"?>
<p:tagLst xmlns:p="http://schemas.openxmlformats.org/presentationml/2006/main">
  <p:tag name="KSO_WM_DIAGRAM_VIRTUALLY_FRAME" val="{&quot;height&quot;:553.359226107201,&quot;left&quot;:91.42929133858267,&quot;top&quot;:97.8211811023622,&quot;width&quot;:841.3548031496063}"/>
</p:tagLst>
</file>

<file path=ppt/tags/tag29.xml><?xml version="1.0" encoding="utf-8"?>
<p:tagLst xmlns:p="http://schemas.openxmlformats.org/presentationml/2006/main">
  <p:tag name="KSO_WM_DIAGRAM_VIRTUALLY_FRAME" val="{&quot;height&quot;:197.03677165354347,&quot;left&quot;:8.928818897637791,&quot;top&quot;:223.93165354330705,&quot;width&quot;:835.6571653543309}"/>
</p:tagLst>
</file>

<file path=ppt/tags/tag290.xml><?xml version="1.0" encoding="utf-8"?>
<p:tagLst xmlns:p="http://schemas.openxmlformats.org/presentationml/2006/main">
  <p:tag name="KSO_WM_DIAGRAM_VIRTUALLY_FRAME" val="{&quot;height&quot;:553.359226107201,&quot;left&quot;:91.42929133858267,&quot;top&quot;:97.8211811023622,&quot;width&quot;:841.3548031496063}"/>
</p:tagLst>
</file>

<file path=ppt/tags/tag291.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553.359226107201,&quot;left&quot;:91.42929133858267,&quot;top&quot;:97.8211811023622,&quot;width&quot;:841.3548031496063}"/>
</p:tagLst>
</file>

<file path=ppt/tags/tag292.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53.359226107201,&quot;left&quot;:91.42929133858267,&quot;top&quot;:97.8211811023622,&quot;width&quot;:841.3548031496063}"/>
</p:tagLst>
</file>

<file path=ppt/tags/tag293.xml><?xml version="1.0" encoding="utf-8"?>
<p:tagLst xmlns:p="http://schemas.openxmlformats.org/presentationml/2006/main">
  <p:tag name="KSO_WM_DIAGRAM_VIRTUALLY_FRAME" val="{&quot;height&quot;:534.259226107201,&quot;left&quot;:91.42929133858267,&quot;top&quot;:116.9211811023622,&quot;width&quot;:841.3548031496063}"/>
</p:tagLst>
</file>

<file path=ppt/tags/tag294.xml><?xml version="1.0" encoding="utf-8"?>
<p:tagLst xmlns:p="http://schemas.openxmlformats.org/presentationml/2006/main">
  <p:tag name="KSO_WM_DIAGRAM_VIRTUALLY_FRAME" val="{&quot;height&quot;:553.359226107201,&quot;left&quot;:91.42929133858267,&quot;top&quot;:97.8211811023622,&quot;width&quot;:841.3548031496063}"/>
</p:tagLst>
</file>

<file path=ppt/tags/tag29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9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99.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97.03677165354347,&quot;left&quot;:-17.17118110236221,&quot;top&quot;:223.93165354330705,&quot;width&quot;:835.6571653543309}"/>
</p:tagLst>
</file>

<file path=ppt/tags/tag30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0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0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0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0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08.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DIAGRAM_VIRTUALLY_FRAME" val="{&quot;height&quot;:197.03677165354347,&quot;left&quot;:-17.17118110236221,&quot;top&quot;:223.93165354330705,&quot;width&quot;:835.6571653543309}"/>
</p:tagLst>
</file>

<file path=ppt/tags/tag31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1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1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315.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31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1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1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1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KSO_WM_DIAGRAM_VIRTUALLY_FRAME" val="{&quot;height&quot;:553.359226107201,&quot;left&quot;:82.26559055118113,&quot;top&quot;:83.7211811023622,&quot;width&quot;:850.323464566929}"/>
</p:tagLst>
</file>

<file path=ppt/tags/tag32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53.359226107201,&quot;left&quot;:82.26559055118113,&quot;top&quot;:83.7211811023622,&quot;width&quot;:850.323464566929}"/>
</p:tagLst>
</file>

<file path=ppt/tags/tag32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53.359226107201,&quot;left&quot;:82.26559055118113,&quot;top&quot;:83.7211811023622,&quot;width&quot;:850.323464566929}"/>
</p:tagLst>
</file>

<file path=ppt/tags/tag323.xml><?xml version="1.0" encoding="utf-8"?>
<p:tagLst xmlns:p="http://schemas.openxmlformats.org/presentationml/2006/main">
  <p:tag name="KSO_WM_DIAGRAM_VIRTUALLY_FRAME" val="{&quot;height&quot;:553.359226107201,&quot;left&quot;:82.26559055118113,&quot;top&quot;:83.7211811023622,&quot;width&quot;:850.323464566929}"/>
</p:tagLst>
</file>

<file path=ppt/tags/tag324.xml><?xml version="1.0" encoding="utf-8"?>
<p:tagLst xmlns:p="http://schemas.openxmlformats.org/presentationml/2006/main">
  <p:tag name="KSO_WM_DIAGRAM_VIRTUALLY_FRAME" val="{&quot;height&quot;:553.359226107201,&quot;left&quot;:82.26559055118113,&quot;top&quot;:83.7211811023622,&quot;width&quot;:850.323464566929}"/>
</p:tagLst>
</file>

<file path=ppt/tags/tag325.xml><?xml version="1.0" encoding="utf-8"?>
<p:tagLst xmlns:p="http://schemas.openxmlformats.org/presentationml/2006/main">
  <p:tag name="KSO_WM_DIAGRAM_VIRTUALLY_FRAME" val="{&quot;height&quot;:553.359226107201,&quot;left&quot;:82.26559055118113,&quot;top&quot;:83.7211811023622,&quot;width&quot;:850.323464566929}"/>
</p:tagLst>
</file>

<file path=ppt/tags/tag326.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553.359226107201,&quot;left&quot;:82.26559055118113,&quot;top&quot;:83.7211811023622,&quot;width&quot;:850.323464566929}"/>
</p:tagLst>
</file>

<file path=ppt/tags/tag327.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53.359226107201,&quot;left&quot;:82.26559055118113,&quot;top&quot;:83.7211811023622,&quot;width&quot;:850.323464566929}"/>
</p:tagLst>
</file>

<file path=ppt/tags/tag328.xml><?xml version="1.0" encoding="utf-8"?>
<p:tagLst xmlns:p="http://schemas.openxmlformats.org/presentationml/2006/main">
  <p:tag name="KSO_WM_DIAGRAM_VIRTUALLY_FRAME" val="{&quot;height&quot;:553.359226107201,&quot;left&quot;:82.26559055118113,&quot;top&quot;:83.7211811023622,&quot;width&quot;:850.323464566929}"/>
</p:tagLst>
</file>

<file path=ppt/tags/tag329.xml><?xml version="1.0" encoding="utf-8"?>
<p:tagLst xmlns:p="http://schemas.openxmlformats.org/presentationml/2006/main">
  <p:tag name="KSO_WM_DIAGRAM_VIRTUALLY_FRAME" val="{&quot;height&quot;:553.359226107201,&quot;left&quot;:82.26559055118113,&quot;top&quot;:83.7211811023622,&quot;width&quot;:850.323464566929}"/>
</p:tagLst>
</file>

<file path=ppt/tags/tag3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428.86061190698,&quot;left&quot;:23.805275590551172,&quot;top&quot;:91.4075590551181,&quot;width&quot;:880.3659842519686}"/>
</p:tagLst>
</file>

<file path=ppt/tags/tag33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33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8.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339.xml><?xml version="1.0" encoding="utf-8"?>
<p:tagLst xmlns:p="http://schemas.openxmlformats.org/presentationml/2006/main">
  <p:tag name="KSO_WM_DIAGRAM_VIRTUALLY_FRAME" val="{&quot;height&quot;:271.0551968503938,&quot;left&quot;:52.999921259842516,&quot;top&quot;:158.5784251968504,&quot;width&quot;:854}"/>
</p:tagLst>
</file>

<file path=ppt/tags/tag3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428.86061190698,&quot;left&quot;:23.805275590551172,&quot;top&quot;:91.4075590551181,&quot;width&quot;:880.3659842519686}"/>
</p:tagLst>
</file>

<file path=ppt/tags/tag34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8,&quot;left&quot;:52.999921259842516,&quot;top&quot;:158.5784251968504,&quot;width&quot;:854}"/>
</p:tagLst>
</file>

<file path=ppt/tags/tag34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8,&quot;left&quot;:52.999921259842516,&quot;top&quot;:158.5784251968504,&quot;width&quot;:854}"/>
</p:tagLst>
</file>

<file path=ppt/tags/tag34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8,&quot;left&quot;:52.999921259842516,&quot;top&quot;:158.5784251968504,&quot;width&quot;:854}"/>
</p:tagLst>
</file>

<file path=ppt/tags/tag34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8,&quot;left&quot;:52.999921259842516,&quot;top&quot;:158.5784251968504,&quot;width&quot;:854}"/>
</p:tagLst>
</file>

<file path=ppt/tags/tag34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34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346.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71.0551968503938,&quot;left&quot;:52.999921259842516,&quot;top&quot;:158.5784251968504,&quot;width&quot;:854}"/>
</p:tagLst>
</file>

<file path=ppt/tags/tag347.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71.0551968503938,&quot;left&quot;:52.999921259842516,&quot;top&quot;:158.5784251968504,&quot;width&quot;:854}"/>
</p:tagLst>
</file>

<file path=ppt/tags/tag348.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349.xml><?xml version="1.0" encoding="utf-8"?>
<p:tagLst xmlns:p="http://schemas.openxmlformats.org/presentationml/2006/main">
  <p:tag name="KSO_WM_DIAGRAM_VIRTUALLY_FRAME" val="{&quot;height&quot;:271.0551968503937,&quot;left&quot;:52.999921259842516,&quot;top&quot;:158.5784251968504,&quot;width&quot;:854}"/>
</p:tagLst>
</file>

<file path=ppt/tags/tag35.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350.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71.0551968503938,&quot;left&quot;:52.999921259842516,&quot;top&quot;:158.5784251968504,&quot;width&quot;:854}"/>
</p:tagLst>
</file>

<file path=ppt/tags/tag351.xml><?xml version="1.0" encoding="utf-8"?>
<p:tagLst xmlns:p="http://schemas.openxmlformats.org/presentationml/2006/main">
  <p:tag name="KSO_WM_DIAGRAM_VIRTUALLY_FRAME" val="{&quot;height&quot;:271.0551968503938,&quot;left&quot;:52.999921259842516,&quot;top&quot;:158.5784251968504,&quot;width&quot;:854}"/>
</p:tagLst>
</file>

<file path=ppt/tags/tag352.xml><?xml version="1.0" encoding="utf-8"?>
<p:tagLst xmlns:p="http://schemas.openxmlformats.org/presentationml/2006/main">
  <p:tag name="KSO_WM_DIAGRAM_VIRTUALLY_FRAME" val="{&quot;height&quot;:271.0551968503938,&quot;left&quot;:52.999921259842516,&quot;top&quot;:158.5784251968504,&quot;width&quot;:854}"/>
</p:tagLst>
</file>

<file path=ppt/tags/tag353.xml><?xml version="1.0" encoding="utf-8"?>
<p:tagLst xmlns:p="http://schemas.openxmlformats.org/presentationml/2006/main">
  <p:tag name="KSO_WM_DIAGRAM_VIRTUALLY_FRAME" val="{&quot;height&quot;:271.0551968503938,&quot;left&quot;:52.999921259842516,&quot;top&quot;:158.5784251968504,&quot;width&quot;:854}"/>
</p:tagLst>
</file>

<file path=ppt/tags/tag354.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8,&quot;left&quot;:52.999921259842516,&quot;top&quot;:158.5784251968504,&quot;width&quot;:854}"/>
</p:tagLst>
</file>

<file path=ppt/tags/tag355.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8,&quot;left&quot;:52.999921259842516,&quot;top&quot;:158.5784251968504,&quot;width&quot;:854}"/>
</p:tagLst>
</file>

<file path=ppt/tags/tag356.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7,&quot;left&quot;:52.999921259842516,&quot;top&quot;:158.5784251968504,&quot;width&quot;:854}"/>
</p:tagLst>
</file>

<file path=ppt/tags/tag35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8.xml><?xml version="1.0" encoding="utf-8"?>
<p:tagLst xmlns:p="http://schemas.openxmlformats.org/presentationml/2006/main">
  <p:tag name="KSO_WM_DIAGRAM_VIRTUALLY_FRAME" val="{&quot;height&quot;:271.0551968503938,&quot;left&quot;:52.999921259842516,&quot;top&quot;:158.5784251968504,&quot;width&quot;:854}"/>
</p:tagLst>
</file>

<file path=ppt/tags/tag35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36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6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6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3.xml><?xml version="1.0" encoding="utf-8"?>
<p:tagLst xmlns:p="http://schemas.openxmlformats.org/presentationml/2006/main">
  <p:tag name="KSO_WM_DIAGRAM_VIRTUALLY_FRAME" val="{&quot;height&quot;:461.0285940859236,&quot;left&quot;:63.179291338582416,&quot;top&quot;:100.17118110236213,&quot;width&quot;:841.3048031496066}"/>
</p:tagLst>
</file>

<file path=ppt/tags/tag36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61.0285940859236,&quot;left&quot;:63.179291338582416,&quot;top&quot;:100.17118110236213,&quot;width&quot;:841.3048031496066}"/>
</p:tagLst>
</file>

<file path=ppt/tags/tag36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61.0285940859236,&quot;left&quot;:63.179291338582416,&quot;top&quot;:100.17118110236213,&quot;width&quot;:841.3048031496066}"/>
</p:tagLst>
</file>

<file path=ppt/tags/tag366.xml><?xml version="1.0" encoding="utf-8"?>
<p:tagLst xmlns:p="http://schemas.openxmlformats.org/presentationml/2006/main">
  <p:tag name="KSO_WM_DIAGRAM_VIRTUALLY_FRAME" val="{&quot;height&quot;:461.0285940859236,&quot;left&quot;:63.179291338582416,&quot;top&quot;:100.17118110236213,&quot;width&quot;:841.3048031496066}"/>
</p:tagLst>
</file>

<file path=ppt/tags/tag367.xml><?xml version="1.0" encoding="utf-8"?>
<p:tagLst xmlns:p="http://schemas.openxmlformats.org/presentationml/2006/main">
  <p:tag name="KSO_WM_DIAGRAM_VIRTUALLY_FRAME" val="{&quot;height&quot;:461.0285940859236,&quot;left&quot;:63.179291338582416,&quot;top&quot;:100.17118110236213,&quot;width&quot;:841.3048031496066}"/>
</p:tagLst>
</file>

<file path=ppt/tags/tag368.xml><?xml version="1.0" encoding="utf-8"?>
<p:tagLst xmlns:p="http://schemas.openxmlformats.org/presentationml/2006/main">
  <p:tag name="KSO_WM_DIAGRAM_VIRTUALLY_FRAME" val="{&quot;height&quot;:461.0285940859236,&quot;left&quot;:63.179291338582416,&quot;top&quot;:100.17118110236213,&quot;width&quot;:841.3048031496066}"/>
</p:tagLst>
</file>

<file path=ppt/tags/tag369.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461.0285940859236,&quot;left&quot;:63.179291338582416,&quot;top&quot;:100.17118110236213,&quot;width&quot;:841.3048031496066}"/>
</p:tagLst>
</file>

<file path=ppt/tags/tag37.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37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61.0285940859236,&quot;left&quot;:63.179291338582416,&quot;top&quot;:100.17118110236213,&quot;width&quot;:841.3048031496066}"/>
</p:tagLst>
</file>

<file path=ppt/tags/tag371.xml><?xml version="1.0" encoding="utf-8"?>
<p:tagLst xmlns:p="http://schemas.openxmlformats.org/presentationml/2006/main">
  <p:tag name="KSO_WM_DIAGRAM_VIRTUALLY_FRAME" val="{&quot;height&quot;:461.0285940859236,&quot;left&quot;:63.179291338582416,&quot;top&quot;:100.17118110236213,&quot;width&quot;:841.3048031496066}"/>
</p:tagLst>
</file>

<file path=ppt/tags/tag372.xml><?xml version="1.0" encoding="utf-8"?>
<p:tagLst xmlns:p="http://schemas.openxmlformats.org/presentationml/2006/main">
  <p:tag name="KSO_WM_DIAGRAM_VIRTUALLY_FRAME" val="{&quot;height&quot;:461.0285940859236,&quot;left&quot;:63.179291338582416,&quot;top&quot;:100.17118110236213,&quot;width&quot;:841.3048031496066}"/>
</p:tagLst>
</file>

<file path=ppt/tags/tag373.xml><?xml version="1.0" encoding="utf-8"?>
<p:tagLst xmlns:p="http://schemas.openxmlformats.org/presentationml/2006/main">
  <p:tag name="KSO_WM_DIAGRAM_VIRTUALLY_FRAME" val="{&quot;height&quot;:461.0285940859236,&quot;left&quot;:63.179291338582416,&quot;top&quot;:100.17118110236213,&quot;width&quot;:841.3048031496066}"/>
</p:tagLst>
</file>

<file path=ppt/tags/tag37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61.0285940859236,&quot;left&quot;:63.179291338582416,&quot;top&quot;:100.17118110236213,&quot;width&quot;:841.3048031496066}"/>
</p:tagLst>
</file>

<file path=ppt/tags/tag37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61.0285940859236,&quot;left&quot;:63.179291338582416,&quot;top&quot;:100.17118110236213,&quot;width&quot;:841.3048031496066}"/>
</p:tagLst>
</file>

<file path=ppt/tags/tag376.xml><?xml version="1.0" encoding="utf-8"?>
<p:tagLst xmlns:p="http://schemas.openxmlformats.org/presentationml/2006/main">
  <p:tag name="KSO_WM_DIAGRAM_VIRTUALLY_FRAME" val="{&quot;height&quot;:461.0285940859236,&quot;left&quot;:63.179291338582416,&quot;top&quot;:100.17118110236213,&quot;width&quot;:841.3048031496066}"/>
</p:tagLst>
</file>

<file path=ppt/tags/tag377.xml><?xml version="1.0" encoding="utf-8"?>
<p:tagLst xmlns:p="http://schemas.openxmlformats.org/presentationml/2006/main">
  <p:tag name="KSO_WM_DIAGRAM_VIRTUALLY_FRAME" val="{&quot;height&quot;:461.0285940859236,&quot;left&quot;:63.179291338582416,&quot;top&quot;:100.17118110236213,&quot;width&quot;:841.3048031496066}"/>
</p:tagLst>
</file>

<file path=ppt/tags/tag37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380.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38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38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4.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38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6.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387.xml><?xml version="1.0" encoding="utf-8"?>
<p:tagLst xmlns:p="http://schemas.openxmlformats.org/presentationml/2006/main">
  <p:tag name="KSO_WM_DIAGRAM_VIRTUALLY_FRAME" val="{&quot;height&quot;:338.35818897637796,&quot;left&quot;:50.6,&quot;top&quot;:139.59181102362203,&quot;width&quot;:856.5250393700787}"/>
</p:tagLst>
</file>

<file path=ppt/tags/tag388.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338.35818897637796,&quot;left&quot;:50.6,&quot;top&quot;:139.59181102362203,&quot;width&quot;:856.5250393700787}"/>
</p:tagLst>
</file>

<file path=ppt/tags/tag389.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338.35818897637796,&quot;left&quot;:50.6,&quot;top&quot;:139.59181102362203,&quot;width&quot;:856.5250393700787}"/>
</p:tagLst>
</file>

<file path=ppt/tags/tag3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28.86061190698,&quot;left&quot;:23.805275590551172,&quot;top&quot;:91.4075590551181,&quot;width&quot;:880.3659842519686}"/>
</p:tagLst>
</file>

<file path=ppt/tags/tag390.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391.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338.35818897637796,&quot;left&quot;:50.6,&quot;top&quot;:139.59181102362203,&quot;width&quot;:856.5250393700787}"/>
</p:tagLst>
</file>

<file path=ppt/tags/tag392.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338.35818897637796,&quot;left&quot;:50.6,&quot;top&quot;:139.59181102362203,&quot;width&quot;:856.5250393700787}"/>
</p:tagLst>
</file>

<file path=ppt/tags/tag393.xml><?xml version="1.0" encoding="utf-8"?>
<p:tagLst xmlns:p="http://schemas.openxmlformats.org/presentationml/2006/main">
  <p:tag name="KSO_WM_DIAGRAM_VIRTUALLY_FRAME" val="{&quot;height&quot;:338.35818897637796,&quot;left&quot;:50.6,&quot;top&quot;:139.59181102362203,&quot;width&quot;:856.5250393700787}"/>
</p:tagLst>
</file>

<file path=ppt/tags/tag394.xml><?xml version="1.0" encoding="utf-8"?>
<p:tagLst xmlns:p="http://schemas.openxmlformats.org/presentationml/2006/main">
  <p:tag name="KSO_WM_DIAGRAM_VIRTUALLY_FRAME" val="{&quot;height&quot;:338.35818897637796,&quot;left&quot;:50.6,&quot;top&quot;:139.59181102362203,&quot;width&quot;:856.5250393700787}"/>
</p:tagLst>
</file>

<file path=ppt/tags/tag395.xml><?xml version="1.0" encoding="utf-8"?>
<p:tagLst xmlns:p="http://schemas.openxmlformats.org/presentationml/2006/main">
  <p:tag name="KSO_WM_DIAGRAM_VIRTUALLY_FRAME" val="{&quot;height&quot;:338.35818897637796,&quot;left&quot;:50.6,&quot;top&quot;:139.59181102362203,&quot;width&quot;:856.5250393700787}"/>
</p:tagLst>
</file>

<file path=ppt/tags/tag396.xml><?xml version="1.0" encoding="utf-8"?>
<p:tagLst xmlns:p="http://schemas.openxmlformats.org/presentationml/2006/main">
  <p:tag name="KSO_WM_DIAGRAM_VIRTUALLY_FRAME" val="{&quot;height&quot;:338.35818897637796,&quot;left&quot;:50.6,&quot;top&quot;:139.59181102362203,&quot;width&quot;:856.5250393700787}"/>
</p:tagLst>
</file>

<file path=ppt/tags/tag397.xml><?xml version="1.0" encoding="utf-8"?>
<p:tagLst xmlns:p="http://schemas.openxmlformats.org/presentationml/2006/main">
  <p:tag name="KSO_WM_DIAGRAM_VIRTUALLY_FRAME" val="{&quot;height&quot;:338.35818897637796,&quot;left&quot;:50.6,&quot;top&quot;:139.59181102362203,&quot;width&quot;:856.5250393700787}"/>
</p:tagLst>
</file>

<file path=ppt/tags/tag398.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99.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38.35818897637796,&quot;left&quot;:50.6,&quot;top&quot;:139.59181102362203,&quot;width&quot;:856.5250393700787}"/>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28.86061190698,&quot;left&quot;:23.805275590551172,&quot;top&quot;:91.4075590551181,&quot;width&quot;:880.3659842519686}"/>
</p:tagLst>
</file>

<file path=ppt/tags/tag40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38.35818897637796,&quot;left&quot;:50.6,&quot;top&quot;:139.59181102362203,&quot;width&quot;:856.5250393700787}"/>
</p:tagLst>
</file>

<file path=ppt/tags/tag40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commondata" val="eyJoZGlkIjoiNzQzYjU2ZDlkMWI0MjVlMjY0NGZkOGQ2YWU3M2VmMWIifQ=="/>
</p:tagLst>
</file>

<file path=ppt/tags/tag4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28.86061190698,&quot;left&quot;:23.805275590551172,&quot;top&quot;:91.4075590551181,&quot;width&quot;:880.3659842519686}"/>
</p:tagLst>
</file>

<file path=ppt/tags/tag42.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43.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4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428.86061190698,&quot;left&quot;:23.805275590551172,&quot;top&quot;:91.4075590551181,&quot;width&quot;:880.3659842519686}"/>
</p:tagLst>
</file>

<file path=ppt/tags/tag4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428.86061190698,&quot;left&quot;:23.805275590551172,&quot;top&quot;:91.4075590551181,&quot;width&quot;:880.3659842519686}"/>
</p:tagLst>
</file>

<file path=ppt/tags/tag47.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48.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49.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DIAGRAM_VIRTUALLY_FRAME" val="{&quot;height&quot;:428.86061190698,&quot;left&quot;:23.805275590551172,&quot;top&quot;:91.4075590551181,&quot;width&quot;:880.3659842519686}"/>
</p:tagLst>
</file>

<file path=ppt/tags/tag5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28.86061190698,&quot;left&quot;:23.805275590551172,&quot;top&quot;:91.4075590551181,&quot;width&quot;:880.3659842519686}"/>
</p:tagLst>
</file>

<file path=ppt/tags/tag5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28.86061190698,&quot;left&quot;:23.805275590551172,&quot;top&quot;:91.4075590551181,&quot;width&quot;:880.3659842519686}"/>
</p:tagLst>
</file>

<file path=ppt/tags/tag53.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5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09.14485599843783,&quot;left&quot;:15.629291338582608,&quot;top&quot;:120.07118110236215,&quot;width&quot;:883.3943615405271}"/>
</p:tagLst>
</file>

<file path=ppt/tags/tag5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09.14485599843783,&quot;left&quot;:15.629291338582608,&quot;top&quot;:120.07118110236215,&quot;width&quot;:883.3943615405271}"/>
</p:tagLst>
</file>

<file path=ppt/tags/tag56.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57.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58.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59.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409.14485599843783,&quot;left&quot;:15.629291338582608,&quot;top&quot;:120.07118110236215,&quot;width&quot;:883.3943615405271}"/>
</p:tagLst>
</file>

<file path=ppt/tags/tag6.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6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09.14485599843783,&quot;left&quot;:15.629291338582608,&quot;top&quot;:120.07118110236215,&quot;width&quot;:883.3943615405271}"/>
</p:tagLst>
</file>

<file path=ppt/tags/tag61.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62.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63.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64.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409.14485599843783,&quot;left&quot;:15.629291338582608,&quot;top&quot;:120.07118110236215,&quot;width&quot;:883.3943615405271}"/>
</p:tagLst>
</file>

<file path=ppt/tags/tag6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09.14485599843783,&quot;left&quot;:15.629291338582608,&quot;top&quot;:120.07118110236215,&quot;width&quot;:883.3943615405271}"/>
</p:tagLst>
</file>

<file path=ppt/tags/tag66.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67.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68.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6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09.14485599843783,&quot;left&quot;:15.629291338582608,&quot;top&quot;:120.07118110236215,&quot;width&quot;:883.3943615405271}"/>
</p:tagLst>
</file>

<file path=ppt/tags/tag7.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7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09.14485599843783,&quot;left&quot;:15.629291338582608,&quot;top&quot;:120.07118110236215,&quot;width&quot;:883.3943615405271}"/>
</p:tagLst>
</file>

<file path=ppt/tags/tag71.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72.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73.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7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409.14485599843783,&quot;left&quot;:15.629291338582608,&quot;top&quot;:120.07118110236215,&quot;width&quot;:883.3943615405271}"/>
</p:tagLst>
</file>

<file path=ppt/tags/tag7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09.14485599843783,&quot;left&quot;:15.629291338582608,&quot;top&quot;:120.07118110236215,&quot;width&quot;:883.3943615405271}"/>
</p:tagLst>
</file>

<file path=ppt/tags/tag76.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77.xml><?xml version="1.0" encoding="utf-8"?>
<p:tagLst xmlns:p="http://schemas.openxmlformats.org/presentationml/2006/main">
  <p:tag name="KSO_WM_DIAGRAM_VIRTUALLY_FRAME" val="{&quot;height&quot;:409.14485599843783,&quot;left&quot;:15.629291338582608,&quot;top&quot;:120.07118110236215,&quot;width&quot;:883.3943615405271}"/>
</p:tagLst>
</file>

<file path=ppt/tags/tag7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8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9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9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9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9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6.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97.xml><?xml version="1.0" encoding="utf-8"?>
<p:tagLst xmlns:p="http://schemas.openxmlformats.org/presentationml/2006/main">
  <p:tag name="KSO_WM_DIAGRAM_VIRTUALLY_FRAME" val="{&quot;height&quot;:108.5,&quot;left&quot;:393.5,&quot;top&quot;:253.8,&quot;width&quot;:522.5}"/>
</p:tagLst>
</file>

<file path=ppt/tags/tag98.xml><?xml version="1.0" encoding="utf-8"?>
<p:tagLst xmlns:p="http://schemas.openxmlformats.org/presentationml/2006/main">
  <p:tag name="KSO_WM_DIAGRAM_VIRTUALLY_FRAME" val="{&quot;height&quot;:108.5,&quot;left&quot;:393.5,&quot;top&quot;:253.8,&quot;width&quot;:522.5}"/>
</p:tagLst>
</file>

<file path=ppt/tags/tag99.xml><?xml version="1.0" encoding="utf-8"?>
<p:tagLst xmlns:p="http://schemas.openxmlformats.org/presentationml/2006/main">
  <p:tag name="KSO_WM_DIAGRAM_VIRTUALLY_FRAME" val="{&quot;height&quot;:108.5,&quot;left&quot;:393.5,&quot;top&quot;:253.8,&quot;width&quot;:522.5}"/>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7369</Words>
  <Application>WPS 演示</Application>
  <PresentationFormat>宽屏</PresentationFormat>
  <Paragraphs>699</Paragraphs>
  <Slides>51</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51</vt:i4>
      </vt:variant>
    </vt:vector>
  </HeadingPairs>
  <TitlesOfParts>
    <vt:vector size="68" baseType="lpstr">
      <vt:lpstr>Arial</vt:lpstr>
      <vt:lpstr>宋体</vt:lpstr>
      <vt:lpstr>Wingdings</vt:lpstr>
      <vt:lpstr>思源黑体 CN Heavy</vt:lpstr>
      <vt:lpstr>黑体</vt:lpstr>
      <vt:lpstr>方正兰亭大黑_GBK</vt:lpstr>
      <vt:lpstr>Source Han Sans CN Bold</vt:lpstr>
      <vt:lpstr>华文中宋</vt:lpstr>
      <vt:lpstr>FzBookMaker9DlFont90536880382</vt:lpstr>
      <vt:lpstr>Segoe Print</vt:lpstr>
      <vt:lpstr>FzBookMaker8DlFont80536880661</vt:lpstr>
      <vt:lpstr>思源黑体 CN</vt:lpstr>
      <vt:lpstr>微软雅黑</vt:lpstr>
      <vt:lpstr>Arial Unicode MS</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蓝天</cp:lastModifiedBy>
  <cp:revision>244</cp:revision>
  <dcterms:created xsi:type="dcterms:W3CDTF">2023-11-08T11:26:00Z</dcterms:created>
  <dcterms:modified xsi:type="dcterms:W3CDTF">2024-09-11T09:39:28Z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2052-12.1.0.18240</vt:lpwstr>
  </property>
</Properties>
</file>