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5" r:id="rId30"/>
    <p:sldId id="286" r:id="rId31"/>
    <p:sldId id="287" r:id="rId32"/>
    <p:sldId id="288" r:id="rId33"/>
    <p:sldId id="289" r:id="rId34"/>
    <p:sldId id="291" r:id="rId35"/>
    <p:sldId id="292" r:id="rId36"/>
    <p:sldId id="293" r:id="rId37"/>
    <p:sldId id="294" r:id="rId38"/>
    <p:sldId id="295" r:id="rId39"/>
    <p:sldId id="296" r:id="rId40"/>
    <p:sldId id="297" r:id="rId41"/>
    <p:sldId id="298" r:id="rId42"/>
    <p:sldId id="299" r:id="rId43"/>
    <p:sldId id="300" r:id="rId44"/>
    <p:sldId id="302" r:id="rId45"/>
    <p:sldId id="304" r:id="rId46"/>
    <p:sldId id="306" r:id="rId47"/>
    <p:sldId id="307" r:id="rId48"/>
    <p:sldId id="308" r:id="rId49"/>
    <p:sldId id="309" r:id="rId50"/>
    <p:sldId id="351" r:id="rId51"/>
    <p:sldId id="347" r:id="rId52"/>
    <p:sldId id="349" r:id="rId53"/>
    <p:sldId id="310"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4" r:id="rId76"/>
    <p:sldId id="335" r:id="rId77"/>
    <p:sldId id="336" r:id="rId78"/>
    <p:sldId id="337" r:id="rId79"/>
    <p:sldId id="338" r:id="rId80"/>
    <p:sldId id="339" r:id="rId81"/>
    <p:sldId id="340" r:id="rId82"/>
    <p:sldId id="341" r:id="rId83"/>
    <p:sldId id="342" r:id="rId84"/>
    <p:sldId id="350" r:id="rId85"/>
    <p:sldId id="343" r:id="rId8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09" d="100"/>
          <a:sy n="109" d="100"/>
        </p:scale>
        <p:origin x="552" y="102"/>
      </p:cViewPr>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0.xml"/><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slide" Target="../slides/slide35.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0.xml"/><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slide" Target="../slides/slide35.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0.xml"/><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slide" Target="../slides/slide35.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60.xml"/><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slide" Target="../slides/slide35.xml"/><Relationship Id="rId5" Type="http://schemas.openxmlformats.org/officeDocument/2006/relationships/slide" Target="../slides/slide9.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3cf5afd2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7157127F-AA4A-4528-868B-A70FCAE4F6DB}"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100584" y="27432"/>
            <a:ext cx="1298448"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第2讲</a:t>
            </a:r>
            <a:endParaRPr lang="en-US" sz="2400" dirty="0"/>
          </a:p>
        </p:txBody>
      </p:sp>
      <p:sp>
        <p:nvSpPr>
          <p:cNvPr id="6" name="MasterShapeName"/>
          <p:cNvSpPr/>
          <p:nvPr/>
        </p:nvSpPr>
        <p:spPr>
          <a:xfrm>
            <a:off x="1472184" y="27432"/>
            <a:ext cx="9107424" cy="374904"/>
          </a:xfrm>
          <a:prstGeom prst="rect">
            <a:avLst/>
          </a:prstGeom>
          <a:noFill/>
        </p:spPr>
        <p:txBody>
          <a:bodyPr wrap="square" lIns="0" tIns="0" rIns="0" bIns="0" rtlCol="0" anchor="t"/>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光的直线传播、反射与折射</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3cf5afd2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48F5362-5673-4826-9F55-7CFDEA48181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3781d116"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0cf84df44" descr="preencoded.png">
            <a:hlinkClick r:id="rId5" action="ppaction://hlinksldjump"/>
          </p:cNvPr>
          <p:cNvPicPr>
            <a:picLocks noChangeAspect="1"/>
          </p:cNvPicPr>
          <p:nvPr/>
        </p:nvPicPr>
        <p:blipFill>
          <a:blip r:embed="rId4"/>
          <a:stretch>
            <a:fillRect/>
          </a:stretch>
        </p:blipFill>
        <p:spPr>
          <a:xfrm>
            <a:off x="4636008" y="6483096"/>
            <a:ext cx="1399032" cy="374904"/>
          </a:xfrm>
          <a:prstGeom prst="rect">
            <a:avLst/>
          </a:prstGeom>
        </p:spPr>
      </p:pic>
      <p:pic>
        <p:nvPicPr>
          <p:cNvPr id="6" name="MasterShapeName?linknodeid=bac6b5f61" descr="preencoded.png">
            <a:hlinkClick r:id="rId6" action="ppaction://hlinksldjump"/>
          </p:cNvPr>
          <p:cNvPicPr>
            <a:picLocks noChangeAspect="1"/>
          </p:cNvPicPr>
          <p:nvPr/>
        </p:nvPicPr>
        <p:blipFill>
          <a:blip r:embed="rId4"/>
          <a:stretch>
            <a:fillRect/>
          </a:stretch>
        </p:blipFill>
        <p:spPr>
          <a:xfrm>
            <a:off x="6117336" y="6483096"/>
            <a:ext cx="1399032" cy="374904"/>
          </a:xfrm>
          <a:prstGeom prst="rect">
            <a:avLst/>
          </a:prstGeom>
        </p:spPr>
      </p:pic>
      <p:pic>
        <p:nvPicPr>
          <p:cNvPr id="7" name="MasterShapeName?linknodeid=cb60b0f52" descr="preencoded.png">
            <a:hlinkClick r:id="rId7" action="ppaction://hlinksldjump"/>
          </p:cNvPr>
          <p:cNvPicPr>
            <a:picLocks noChangeAspect="1"/>
          </p:cNvPicPr>
          <p:nvPr/>
        </p:nvPicPr>
        <p:blipFill>
          <a:blip r:embed="rId4"/>
          <a:stretch>
            <a:fillRect/>
          </a:stretch>
        </p:blipFill>
        <p:spPr>
          <a:xfrm>
            <a:off x="7616952" y="6483096"/>
            <a:ext cx="1399032" cy="374904"/>
          </a:xfrm>
          <a:prstGeom prst="rect">
            <a:avLst/>
          </a:prstGeom>
        </p:spPr>
      </p:pic>
      <p:sp>
        <p:nvSpPr>
          <p:cNvPr id="8" name="MasterShapeName?linknodeid=d3781d116&amp;color=RGB(64,64,64)">
            <a:hlinkClick r:id="rId3" action="ppaction://hlinksldjump"/>
          </p:cNvPr>
          <p:cNvSpPr/>
          <p:nvPr/>
        </p:nvSpPr>
        <p:spPr>
          <a:xfrm>
            <a:off x="333756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0cf84df44&amp;color=RGB(64,64,64)">
            <a:hlinkClick r:id="rId5" action="ppaction://hlinksldjump"/>
          </p:cNvPr>
          <p:cNvSpPr/>
          <p:nvPr/>
        </p:nvSpPr>
        <p:spPr>
          <a:xfrm>
            <a:off x="480060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0" name="MasterShapeName?linknodeid=bac6b5f61&amp;color=RGB(64,64,64)">
            <a:hlinkClick r:id="rId6" action="ppaction://hlinksldjump"/>
          </p:cNvPr>
          <p:cNvSpPr/>
          <p:nvPr/>
        </p:nvSpPr>
        <p:spPr>
          <a:xfrm>
            <a:off x="6291072" y="6510528"/>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实验与探究</a:t>
            </a:r>
            <a:endParaRPr lang="en-US" sz="1600" dirty="0"/>
          </a:p>
        </p:txBody>
      </p:sp>
      <p:sp>
        <p:nvSpPr>
          <p:cNvPr id="11" name="MasterShapeName?linknodeid=cb60b0f52&amp;color=RGB(64,64,64)">
            <a:hlinkClick r:id="rId7" action="ppaction://hlinksldjump"/>
          </p:cNvPr>
          <p:cNvSpPr/>
          <p:nvPr/>
        </p:nvSpPr>
        <p:spPr>
          <a:xfrm>
            <a:off x="779068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100584" y="27432"/>
            <a:ext cx="1298448"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第2讲</a:t>
            </a:r>
            <a:endParaRPr lang="en-US" sz="2400" dirty="0"/>
          </a:p>
        </p:txBody>
      </p:sp>
      <p:sp>
        <p:nvSpPr>
          <p:cNvPr id="14" name="MasterShapeName"/>
          <p:cNvSpPr/>
          <p:nvPr/>
        </p:nvSpPr>
        <p:spPr>
          <a:xfrm>
            <a:off x="1472184" y="27432"/>
            <a:ext cx="9107424"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光的直线传播、反射与折射</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3cf5afd2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AD1464CF-64BF-4FC9-BEAB-EE46D3BDA2D4}"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3781d116"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0cf84df44" descr="preencoded.png">
            <a:hlinkClick r:id="rId5" action="ppaction://hlinksldjump"/>
          </p:cNvPr>
          <p:cNvPicPr>
            <a:picLocks noChangeAspect="1"/>
          </p:cNvPicPr>
          <p:nvPr/>
        </p:nvPicPr>
        <p:blipFill>
          <a:blip r:embed="rId4"/>
          <a:stretch>
            <a:fillRect/>
          </a:stretch>
        </p:blipFill>
        <p:spPr>
          <a:xfrm>
            <a:off x="4636008" y="6483096"/>
            <a:ext cx="1399032" cy="374904"/>
          </a:xfrm>
          <a:prstGeom prst="rect">
            <a:avLst/>
          </a:prstGeom>
        </p:spPr>
      </p:pic>
      <p:pic>
        <p:nvPicPr>
          <p:cNvPr id="6" name="MasterShapeName?linknodeid=bac6b5f61" descr="preencoded.png">
            <a:hlinkClick r:id="rId6" action="ppaction://hlinksldjump"/>
          </p:cNvPr>
          <p:cNvPicPr>
            <a:picLocks noChangeAspect="1"/>
          </p:cNvPicPr>
          <p:nvPr/>
        </p:nvPicPr>
        <p:blipFill>
          <a:blip r:embed="rId4"/>
          <a:stretch>
            <a:fillRect/>
          </a:stretch>
        </p:blipFill>
        <p:spPr>
          <a:xfrm>
            <a:off x="6117336" y="6483096"/>
            <a:ext cx="1399032" cy="374904"/>
          </a:xfrm>
          <a:prstGeom prst="rect">
            <a:avLst/>
          </a:prstGeom>
        </p:spPr>
      </p:pic>
      <p:pic>
        <p:nvPicPr>
          <p:cNvPr id="7" name="MasterShapeName?linknodeid=cb60b0f52" descr="preencoded.png">
            <a:hlinkClick r:id="rId7" action="ppaction://hlinksldjump"/>
          </p:cNvPr>
          <p:cNvPicPr>
            <a:picLocks noChangeAspect="1"/>
          </p:cNvPicPr>
          <p:nvPr/>
        </p:nvPicPr>
        <p:blipFill>
          <a:blip r:embed="rId4"/>
          <a:stretch>
            <a:fillRect/>
          </a:stretch>
        </p:blipFill>
        <p:spPr>
          <a:xfrm>
            <a:off x="7616952" y="6483096"/>
            <a:ext cx="1399032" cy="374904"/>
          </a:xfrm>
          <a:prstGeom prst="rect">
            <a:avLst/>
          </a:prstGeom>
        </p:spPr>
      </p:pic>
      <p:sp>
        <p:nvSpPr>
          <p:cNvPr id="8" name="MasterShapeName?linknodeid=d3781d116&amp;color=RGB(64,64,64)">
            <a:hlinkClick r:id="rId3" action="ppaction://hlinksldjump"/>
          </p:cNvPr>
          <p:cNvSpPr/>
          <p:nvPr/>
        </p:nvSpPr>
        <p:spPr>
          <a:xfrm>
            <a:off x="333756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0cf84df44&amp;color=RGB(64,64,64)">
            <a:hlinkClick r:id="rId5" action="ppaction://hlinksldjump"/>
          </p:cNvPr>
          <p:cNvSpPr/>
          <p:nvPr/>
        </p:nvSpPr>
        <p:spPr>
          <a:xfrm>
            <a:off x="480060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0" name="MasterShapeName?linknodeid=bac6b5f61&amp;color=RGB(64,64,64)">
            <a:hlinkClick r:id="rId6" action="ppaction://hlinksldjump"/>
          </p:cNvPr>
          <p:cNvSpPr/>
          <p:nvPr/>
        </p:nvSpPr>
        <p:spPr>
          <a:xfrm>
            <a:off x="6291072" y="6510528"/>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实验与探究</a:t>
            </a:r>
            <a:endParaRPr lang="en-US" sz="1600" dirty="0"/>
          </a:p>
        </p:txBody>
      </p:sp>
      <p:sp>
        <p:nvSpPr>
          <p:cNvPr id="11" name="MasterShapeName?linknodeid=cb60b0f52&amp;color=RGB(64,64,64)">
            <a:hlinkClick r:id="rId7" action="ppaction://hlinksldjump"/>
          </p:cNvPr>
          <p:cNvSpPr/>
          <p:nvPr/>
        </p:nvSpPr>
        <p:spPr>
          <a:xfrm>
            <a:off x="779068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100584" y="27432"/>
            <a:ext cx="1298448"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第2讲</a:t>
            </a:r>
            <a:endParaRPr lang="en-US" sz="2400" dirty="0"/>
          </a:p>
        </p:txBody>
      </p:sp>
      <p:sp>
        <p:nvSpPr>
          <p:cNvPr id="14" name="MasterShapeName"/>
          <p:cNvSpPr/>
          <p:nvPr/>
        </p:nvSpPr>
        <p:spPr>
          <a:xfrm>
            <a:off x="1472184" y="27432"/>
            <a:ext cx="9107424"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光的直线传播、反射与折射</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hysics#pid=6731dba4a85d1b2b6aa200dd#tid=6743e0f31c2ea30009029d4b#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36F3EEE-2AC0-A8FE-9460-47EA89A7B61F}"/>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2850FB86-444D-4FC9-95C3-E4C2CA6577F5}"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100584" y="27432"/>
            <a:ext cx="1298448" cy="374904"/>
          </a:xfrm>
          <a:prstGeom prst="rect">
            <a:avLst/>
          </a:prstGeom>
          <a:noFill/>
        </p:spPr>
        <p:txBody>
          <a:bodyPr/>
          <a:lstStyle/>
          <a:p>
            <a:endParaRPr lang="zh-CN" altLang="en-US"/>
          </a:p>
        </p:txBody>
      </p:sp>
      <p:sp>
        <p:nvSpPr>
          <p:cNvPr id="6" name="MasterShapeName"/>
          <p:cNvSpPr/>
          <p:nvPr/>
        </p:nvSpPr>
        <p:spPr>
          <a:xfrm>
            <a:off x="1472184" y="27432"/>
            <a:ext cx="9107424"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21E5E351-3F50-421D-AB54-1B9AD73290D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3781d116"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0cf84df44" descr="preencoded.png">
            <a:hlinkClick r:id="rId5" action="ppaction://hlinksldjump"/>
          </p:cNvPr>
          <p:cNvPicPr>
            <a:picLocks noChangeAspect="1"/>
          </p:cNvPicPr>
          <p:nvPr/>
        </p:nvPicPr>
        <p:blipFill>
          <a:blip r:embed="rId4"/>
          <a:stretch>
            <a:fillRect/>
          </a:stretch>
        </p:blipFill>
        <p:spPr>
          <a:xfrm>
            <a:off x="4636008" y="6483096"/>
            <a:ext cx="1399032" cy="374904"/>
          </a:xfrm>
          <a:prstGeom prst="rect">
            <a:avLst/>
          </a:prstGeom>
        </p:spPr>
      </p:pic>
      <p:pic>
        <p:nvPicPr>
          <p:cNvPr id="6" name="MasterShapeName?linknodeid=bac6b5f61" descr="preencoded.png">
            <a:hlinkClick r:id="rId6" action="ppaction://hlinksldjump"/>
          </p:cNvPr>
          <p:cNvPicPr>
            <a:picLocks noChangeAspect="1"/>
          </p:cNvPicPr>
          <p:nvPr/>
        </p:nvPicPr>
        <p:blipFill>
          <a:blip r:embed="rId4"/>
          <a:stretch>
            <a:fillRect/>
          </a:stretch>
        </p:blipFill>
        <p:spPr>
          <a:xfrm>
            <a:off x="6117336" y="6483096"/>
            <a:ext cx="1399032" cy="374904"/>
          </a:xfrm>
          <a:prstGeom prst="rect">
            <a:avLst/>
          </a:prstGeom>
        </p:spPr>
      </p:pic>
      <p:pic>
        <p:nvPicPr>
          <p:cNvPr id="7" name="MasterShapeName?linknodeid=cb60b0f52" descr="preencoded.png">
            <a:hlinkClick r:id="rId7" action="ppaction://hlinksldjump"/>
          </p:cNvPr>
          <p:cNvPicPr>
            <a:picLocks noChangeAspect="1"/>
          </p:cNvPicPr>
          <p:nvPr/>
        </p:nvPicPr>
        <p:blipFill>
          <a:blip r:embed="rId4"/>
          <a:stretch>
            <a:fillRect/>
          </a:stretch>
        </p:blipFill>
        <p:spPr>
          <a:xfrm>
            <a:off x="7616952" y="6483096"/>
            <a:ext cx="1399032" cy="374904"/>
          </a:xfrm>
          <a:prstGeom prst="rect">
            <a:avLst/>
          </a:prstGeom>
        </p:spPr>
      </p:pic>
      <p:sp>
        <p:nvSpPr>
          <p:cNvPr id="8" name="MasterShapeName?linknodeid=d3781d116&amp;color=RGB(64,64,64)">
            <a:hlinkClick r:id="rId3" action="ppaction://hlinksldjump"/>
          </p:cNvPr>
          <p:cNvSpPr/>
          <p:nvPr/>
        </p:nvSpPr>
        <p:spPr>
          <a:xfrm>
            <a:off x="333756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0cf84df44&amp;color=RGB(64,64,64)">
            <a:hlinkClick r:id="rId5" action="ppaction://hlinksldjump"/>
          </p:cNvPr>
          <p:cNvSpPr/>
          <p:nvPr/>
        </p:nvSpPr>
        <p:spPr>
          <a:xfrm>
            <a:off x="480060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0" name="MasterShapeName?linknodeid=bac6b5f61&amp;color=RGB(64,64,64)">
            <a:hlinkClick r:id="rId6" action="ppaction://hlinksldjump"/>
          </p:cNvPr>
          <p:cNvSpPr/>
          <p:nvPr/>
        </p:nvSpPr>
        <p:spPr>
          <a:xfrm>
            <a:off x="6291072" y="6510528"/>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实验与探究</a:t>
            </a:r>
            <a:endParaRPr lang="en-US" sz="1600" dirty="0"/>
          </a:p>
        </p:txBody>
      </p:sp>
      <p:sp>
        <p:nvSpPr>
          <p:cNvPr id="11" name="MasterShapeName?linknodeid=cb60b0f52&amp;color=RGB(64,64,64)">
            <a:hlinkClick r:id="rId7" action="ppaction://hlinksldjump"/>
          </p:cNvPr>
          <p:cNvSpPr/>
          <p:nvPr/>
        </p:nvSpPr>
        <p:spPr>
          <a:xfrm>
            <a:off x="779068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100584" y="27432"/>
            <a:ext cx="1298448" cy="374904"/>
          </a:xfrm>
          <a:prstGeom prst="rect">
            <a:avLst/>
          </a:prstGeom>
          <a:noFill/>
        </p:spPr>
        <p:txBody>
          <a:bodyPr/>
          <a:lstStyle/>
          <a:p>
            <a:endParaRPr lang="zh-CN" altLang="en-US"/>
          </a:p>
        </p:txBody>
      </p:sp>
      <p:sp>
        <p:nvSpPr>
          <p:cNvPr id="14" name="MasterShapeName"/>
          <p:cNvSpPr/>
          <p:nvPr/>
        </p:nvSpPr>
        <p:spPr>
          <a:xfrm>
            <a:off x="1472184" y="27432"/>
            <a:ext cx="9107424"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EE0D7A14-A648-46FD-AA2E-7F2F3991EC7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d3781d116"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0cf84df44" descr="preencoded.png">
            <a:hlinkClick r:id="rId5" action="ppaction://hlinksldjump"/>
          </p:cNvPr>
          <p:cNvPicPr>
            <a:picLocks noChangeAspect="1"/>
          </p:cNvPicPr>
          <p:nvPr/>
        </p:nvPicPr>
        <p:blipFill>
          <a:blip r:embed="rId4"/>
          <a:stretch>
            <a:fillRect/>
          </a:stretch>
        </p:blipFill>
        <p:spPr>
          <a:xfrm>
            <a:off x="4636008" y="6483096"/>
            <a:ext cx="1399032" cy="374904"/>
          </a:xfrm>
          <a:prstGeom prst="rect">
            <a:avLst/>
          </a:prstGeom>
        </p:spPr>
      </p:pic>
      <p:pic>
        <p:nvPicPr>
          <p:cNvPr id="6" name="MasterShapeName?linknodeid=bac6b5f61" descr="preencoded.png">
            <a:hlinkClick r:id="rId6" action="ppaction://hlinksldjump"/>
          </p:cNvPr>
          <p:cNvPicPr>
            <a:picLocks noChangeAspect="1"/>
          </p:cNvPicPr>
          <p:nvPr/>
        </p:nvPicPr>
        <p:blipFill>
          <a:blip r:embed="rId4"/>
          <a:stretch>
            <a:fillRect/>
          </a:stretch>
        </p:blipFill>
        <p:spPr>
          <a:xfrm>
            <a:off x="6117336" y="6483096"/>
            <a:ext cx="1399032" cy="374904"/>
          </a:xfrm>
          <a:prstGeom prst="rect">
            <a:avLst/>
          </a:prstGeom>
        </p:spPr>
      </p:pic>
      <p:pic>
        <p:nvPicPr>
          <p:cNvPr id="7" name="MasterShapeName?linknodeid=cb60b0f52" descr="preencoded.png">
            <a:hlinkClick r:id="rId7" action="ppaction://hlinksldjump"/>
          </p:cNvPr>
          <p:cNvPicPr>
            <a:picLocks noChangeAspect="1"/>
          </p:cNvPicPr>
          <p:nvPr/>
        </p:nvPicPr>
        <p:blipFill>
          <a:blip r:embed="rId4"/>
          <a:stretch>
            <a:fillRect/>
          </a:stretch>
        </p:blipFill>
        <p:spPr>
          <a:xfrm>
            <a:off x="7616952" y="6483096"/>
            <a:ext cx="1399032" cy="374904"/>
          </a:xfrm>
          <a:prstGeom prst="rect">
            <a:avLst/>
          </a:prstGeom>
        </p:spPr>
      </p:pic>
      <p:sp>
        <p:nvSpPr>
          <p:cNvPr id="8" name="MasterShapeName?linknodeid=d3781d116&amp;color=RGB(64,64,64)">
            <a:hlinkClick r:id="rId3" action="ppaction://hlinksldjump"/>
          </p:cNvPr>
          <p:cNvSpPr/>
          <p:nvPr/>
        </p:nvSpPr>
        <p:spPr>
          <a:xfrm>
            <a:off x="333756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0cf84df44&amp;color=RGB(64,64,64)">
            <a:hlinkClick r:id="rId5" action="ppaction://hlinksldjump"/>
          </p:cNvPr>
          <p:cNvSpPr/>
          <p:nvPr/>
        </p:nvSpPr>
        <p:spPr>
          <a:xfrm>
            <a:off x="480060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0" name="MasterShapeName?linknodeid=bac6b5f61&amp;color=RGB(64,64,64)">
            <a:hlinkClick r:id="rId6" action="ppaction://hlinksldjump"/>
          </p:cNvPr>
          <p:cNvSpPr/>
          <p:nvPr/>
        </p:nvSpPr>
        <p:spPr>
          <a:xfrm>
            <a:off x="6291072" y="6510528"/>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实验与探究</a:t>
            </a:r>
            <a:endParaRPr lang="en-US" sz="1600" dirty="0"/>
          </a:p>
        </p:txBody>
      </p:sp>
      <p:sp>
        <p:nvSpPr>
          <p:cNvPr id="11" name="MasterShapeName?linknodeid=cb60b0f52&amp;color=RGB(64,64,64)">
            <a:hlinkClick r:id="rId7" action="ppaction://hlinksldjump"/>
          </p:cNvPr>
          <p:cNvSpPr/>
          <p:nvPr/>
        </p:nvSpPr>
        <p:spPr>
          <a:xfrm>
            <a:off x="779068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100584" y="27432"/>
            <a:ext cx="1298448" cy="374904"/>
          </a:xfrm>
          <a:prstGeom prst="rect">
            <a:avLst/>
          </a:prstGeom>
          <a:noFill/>
        </p:spPr>
        <p:txBody>
          <a:bodyPr/>
          <a:lstStyle/>
          <a:p>
            <a:endParaRPr lang="zh-CN" altLang="en-US"/>
          </a:p>
        </p:txBody>
      </p:sp>
      <p:sp>
        <p:nvSpPr>
          <p:cNvPr id="14" name="MasterShapeName"/>
          <p:cNvSpPr/>
          <p:nvPr/>
        </p:nvSpPr>
        <p:spPr>
          <a:xfrm>
            <a:off x="1472184" y="27432"/>
            <a:ext cx="9107424" cy="374904"/>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12.xml"/><Relationship Id="rId5" Type="http://schemas.openxmlformats.org/officeDocument/2006/relationships/image" Target="../media/image28.jpeg"/><Relationship Id="rId4" Type="http://schemas.openxmlformats.org/officeDocument/2006/relationships/image" Target="../media/image27.jpe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12.xml"/><Relationship Id="rId5" Type="http://schemas.openxmlformats.org/officeDocument/2006/relationships/image" Target="../media/image30.jpeg"/><Relationship Id="rId4" Type="http://schemas.openxmlformats.org/officeDocument/2006/relationships/image" Target="../media/image29.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32.jpeg"/></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4.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36.jpeg"/></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36.jpeg"/></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www.guishiyun.com/res_view.aspx?id=4397&amp;rid=26" TargetMode="Externa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0.xml"/><Relationship Id="rId1" Type="http://schemas.openxmlformats.org/officeDocument/2006/relationships/slideLayout" Target="../slideLayouts/slideLayout12.xml"/><Relationship Id="rId5" Type="http://schemas.openxmlformats.org/officeDocument/2006/relationships/image" Target="../media/image55.png"/><Relationship Id="rId4" Type="http://schemas.openxmlformats.org/officeDocument/2006/relationships/image" Target="../media/image38.jpeg"/></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1.xml"/><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image" Target="../media/image38.jpeg"/></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12.xml"/><Relationship Id="rId5" Type="http://schemas.openxmlformats.org/officeDocument/2006/relationships/image" Target="../media/image58.png"/><Relationship Id="rId4" Type="http://schemas.openxmlformats.org/officeDocument/2006/relationships/image" Target="../media/image38.jpeg"/></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3.xml"/><Relationship Id="rId1" Type="http://schemas.openxmlformats.org/officeDocument/2006/relationships/slideLayout" Target="../slideLayouts/slideLayout12.xml"/><Relationship Id="rId5" Type="http://schemas.openxmlformats.org/officeDocument/2006/relationships/image" Target="../media/image38.jpeg"/><Relationship Id="rId4" Type="http://schemas.openxmlformats.org/officeDocument/2006/relationships/image" Target="../media/image60.png"/></Relationships>
</file>

<file path=ppt/slides/_rels/slide5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4.xml"/><Relationship Id="rId1" Type="http://schemas.openxmlformats.org/officeDocument/2006/relationships/slideLayout" Target="../slideLayouts/slideLayout12.xml"/><Relationship Id="rId5" Type="http://schemas.openxmlformats.org/officeDocument/2006/relationships/image" Target="../media/image38.jpeg"/><Relationship Id="rId4" Type="http://schemas.openxmlformats.org/officeDocument/2006/relationships/image" Target="../media/image61.png"/></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5.xml"/><Relationship Id="rId1" Type="http://schemas.openxmlformats.org/officeDocument/2006/relationships/slideLayout" Target="../slideLayouts/slideLayout12.xml"/><Relationship Id="rId4" Type="http://schemas.openxmlformats.org/officeDocument/2006/relationships/image" Target="../media/image38.jpeg"/></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7.xml"/><Relationship Id="rId1" Type="http://schemas.openxmlformats.org/officeDocument/2006/relationships/slideLayout" Target="../slideLayouts/slideLayout12.xml"/><Relationship Id="rId4" Type="http://schemas.openxmlformats.org/officeDocument/2006/relationships/image" Target="../media/image39.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60.xml"/><Relationship Id="rId1" Type="http://schemas.openxmlformats.org/officeDocument/2006/relationships/slideLayout" Target="../slideLayouts/slideLayout1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4.xml"/><Relationship Id="rId1" Type="http://schemas.openxmlformats.org/officeDocument/2006/relationships/slideLayout" Target="../slideLayouts/slideLayout13.xml"/><Relationship Id="rId4" Type="http://schemas.openxmlformats.org/officeDocument/2006/relationships/image" Target="../media/image72.png"/></Relationships>
</file>

<file path=ppt/slides/_rels/slide6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7.xml"/><Relationship Id="rId1" Type="http://schemas.openxmlformats.org/officeDocument/2006/relationships/slideLayout" Target="../slideLayouts/slideLayout13.xml"/><Relationship Id="rId5" Type="http://schemas.openxmlformats.org/officeDocument/2006/relationships/image" Target="../media/image77.png"/><Relationship Id="rId4" Type="http://schemas.openxmlformats.org/officeDocument/2006/relationships/image" Target="../media/image76.png"/></Relationships>
</file>

<file path=ppt/slides/_rels/slide6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1.xml"/><Relationship Id="rId1" Type="http://schemas.openxmlformats.org/officeDocument/2006/relationships/slideLayout" Target="../slideLayouts/slideLayout13.xml"/><Relationship Id="rId5" Type="http://schemas.openxmlformats.org/officeDocument/2006/relationships/image" Target="../media/image50.jpeg"/><Relationship Id="rId4" Type="http://schemas.openxmlformats.org/officeDocument/2006/relationships/image" Target="../media/image49.jpeg"/></Relationships>
</file>

<file path=ppt/slides/_rels/slide7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2.xml"/><Relationship Id="rId1" Type="http://schemas.openxmlformats.org/officeDocument/2006/relationships/slideLayout" Target="../slideLayouts/slideLayout13.xml"/><Relationship Id="rId5" Type="http://schemas.openxmlformats.org/officeDocument/2006/relationships/image" Target="../media/image84.png"/><Relationship Id="rId4" Type="http://schemas.openxmlformats.org/officeDocument/2006/relationships/image" Target="../media/image51.jpeg"/></Relationships>
</file>

<file path=ppt/slides/_rels/slide7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4.xml"/><Relationship Id="rId1" Type="http://schemas.openxmlformats.org/officeDocument/2006/relationships/slideLayout" Target="../slideLayouts/slideLayout13.xml"/><Relationship Id="rId4" Type="http://schemas.openxmlformats.org/officeDocument/2006/relationships/image" Target="../media/image54.jpeg"/></Relationships>
</file>

<file path=ppt/slides/_rels/slide7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8.xml"/><Relationship Id="rId1" Type="http://schemas.openxmlformats.org/officeDocument/2006/relationships/slideLayout" Target="../slideLayouts/slideLayout13.xml"/><Relationship Id="rId5" Type="http://schemas.openxmlformats.org/officeDocument/2006/relationships/image" Target="../media/image93.png"/><Relationship Id="rId4" Type="http://schemas.openxmlformats.org/officeDocument/2006/relationships/image" Target="../media/image9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97.png"/><Relationship Id="rId2" Type="http://schemas.openxmlformats.org/officeDocument/2006/relationships/notesSlide" Target="../notesSlides/notesSlide79.xml"/><Relationship Id="rId1" Type="http://schemas.openxmlformats.org/officeDocument/2006/relationships/slideLayout" Target="../slideLayouts/slideLayout13.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8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80.xml"/><Relationship Id="rId1" Type="http://schemas.openxmlformats.org/officeDocument/2006/relationships/slideLayout" Target="../slideLayouts/slideLayout13.xml"/><Relationship Id="rId4" Type="http://schemas.openxmlformats.org/officeDocument/2006/relationships/image" Target="../media/image99.png"/></Relationships>
</file>

<file path=ppt/slides/_rels/slide8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83.xml"/><Relationship Id="rId1" Type="http://schemas.openxmlformats.org/officeDocument/2006/relationships/slideLayout" Target="../slideLayouts/slideLayout13.xml"/><Relationship Id="rId5" Type="http://schemas.openxmlformats.org/officeDocument/2006/relationships/image" Target="../media/image103.png"/><Relationship Id="rId4" Type="http://schemas.openxmlformats.org/officeDocument/2006/relationships/image" Target="../media/image102.png"/></Relationships>
</file>

<file path=ppt/slides/_rels/slide8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84.xml"/><Relationship Id="rId1" Type="http://schemas.openxmlformats.org/officeDocument/2006/relationships/slideLayout" Target="../slideLayouts/slideLayout13.xml"/><Relationship Id="rId5" Type="http://schemas.openxmlformats.org/officeDocument/2006/relationships/image" Target="../media/image68.jpeg"/><Relationship Id="rId4" Type="http://schemas.openxmlformats.org/officeDocument/2006/relationships/image" Target="../media/image6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8ed6af3fa?vcp=1&amp;pid=0cf84df44&amp;color=68,178,231&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考点1</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光现象及其成因的辨析</a:t>
            </a:r>
            <a:endParaRPr lang="en-US" altLang="zh-CN" sz="3200" dirty="0"/>
          </a:p>
        </p:txBody>
      </p:sp>
      <p:sp>
        <p:nvSpPr>
          <p:cNvPr id="3" name="P_7#710d99190?vcp=1&amp;pid=8ed6af3fa&amp;color=0,0,0&amp;vtp=1&amp;vaab=1&amp;bbb=1"/>
          <p:cNvSpPr/>
          <p:nvPr/>
        </p:nvSpPr>
        <p:spPr>
          <a:xfrm>
            <a:off x="539496" y="1263495"/>
            <a:ext cx="11109960" cy="3144457"/>
          </a:xfrm>
          <a:prstGeom prst="rect">
            <a:avLst/>
          </a:prstGeom>
          <a:noFill/>
        </p:spPr>
        <p:txBody>
          <a:bodyPr wrap="none" lIns="0" tIns="0" rIns="0" bIns="0" rtlCol="0" anchor="t"/>
          <a:lstStyle/>
          <a:p>
            <a:pPr algn="l"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抢分攻略</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光的直线传播：光在同种、均匀、透明的介质中沿直线传播，相</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关的现象有小孔成像、影子的形成、日食和月食等。</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光的反射：光线传播到两种介质的表面上时发生的现象，如水下</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出现水上物体的倒影、平面镜成像、光滑物体反光等。</a:t>
            </a:r>
            <a:endParaRPr lang="en-US" altLang="zh-CN" sz="28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_BD#710d99190?sp=1&amp;vcp=1&amp;pid=8ed6af3fa&amp;color=0,0,0&amp;vtp=1&amp;vaab=1&amp;bt=1&amp;bbb=1&amp;hb=1"/>
          <p:cNvSpPr/>
          <p:nvPr/>
        </p:nvSpPr>
        <p:spPr>
          <a:xfrm>
            <a:off x="539496" y="1865344"/>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光的折射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：光在同种不均匀介质中传播或从一种介质斜射入另一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种介质时发生的现象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，如水池底看起来变浅、筷子在水中“弯折</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”、海市</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蜃楼</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凸透镜成像等。</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5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a:t>
            </a:r>
            <a:r>
              <a:rPr kumimoji="0" lang="en-US" altLang="zh-CN" sz="2800" b="0" i="0" u="none" strike="noStrike" kern="1200" cap="none" spc="-5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光的色散：复色光分解为单色光的现象，其实质是不同颜色的光发</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5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生不同程度的折射，如白光通过三棱镜后分解为七色光，彩虹和日晕等。</a:t>
            </a:r>
            <a:endParaRPr lang="en-US" altLang="zh-CN" sz="2800" dirty="0"/>
          </a:p>
        </p:txBody>
      </p:sp>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9_1#00348fa74?vaa=1&amp;vcp=1&amp;vis=1&amp;pid=8ed6af3fa&amp;color=0,0,0&amp;vtp=1&amp;vaab=1&amp;bt=1&amp;bbb=1"/>
          <p:cNvSpPr/>
          <p:nvPr/>
        </p:nvSpPr>
        <p:spPr>
          <a:xfrm>
            <a:off x="539496" y="1863058"/>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（2023·广西·中考）在下列光现象中，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由光的反射形成的是(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20_1#00348fa74.bracket?vaa=1&amp;vcp=1&amp;vis=1&amp;pid=8ed6af3fa&amp;color=0,0,0&amp;vpa=13&amp;vtp=1&amp;vaab=1"/>
          <p:cNvSpPr/>
          <p:nvPr/>
        </p:nvSpPr>
        <p:spPr>
          <a:xfrm>
            <a:off x="10659014" y="1849723"/>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4" name="QC_7_BD.19_2#00348fa74.choice_image?htil=1&amp;vaa=1&amp;vcp=1&amp;vis=1&amp;pid=8ed6af3f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2549239"/>
            <a:ext cx="1892808" cy="17373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19_3#00348fa74?htil=1&amp;vaa=1&amp;vcp=1&amp;vis=1&amp;pid=8ed6af3fa&amp;color=0,0,0&amp;vtp=1&amp;vaab=1&amp;bbb=1"/>
          <p:cNvSpPr/>
          <p:nvPr/>
        </p:nvSpPr>
        <p:spPr>
          <a:xfrm>
            <a:off x="539496" y="441461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A.树下光斑</a:t>
            </a:r>
            <a:endParaRPr lang="en-US" altLang="zh-CN" sz="2800" dirty="0"/>
          </a:p>
        </p:txBody>
      </p:sp>
      <p:pic>
        <p:nvPicPr>
          <p:cNvPr id="6" name="QC_7_BD.19_4#00348fa74.choice_image?htil=1&amp;vaa=1&amp;vcp=1&amp;vis=1&amp;pid=8ed6af3fa&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19272" y="2549239"/>
            <a:ext cx="2112264" cy="17373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C_7_BD.19_5#00348fa74?htil=1&amp;vaa=1&amp;vcp=1&amp;vis=1&amp;pid=8ed6af3fa&amp;color=0,0,0&amp;vtp=1&amp;vaab=1&amp;bbb=1"/>
          <p:cNvSpPr/>
          <p:nvPr/>
        </p:nvSpPr>
        <p:spPr>
          <a:xfrm>
            <a:off x="3319272" y="441461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B.杯中“折”笔</a:t>
            </a:r>
            <a:endParaRPr lang="en-US" altLang="zh-CN" sz="2800" dirty="0"/>
          </a:p>
        </p:txBody>
      </p:sp>
      <p:pic>
        <p:nvPicPr>
          <p:cNvPr id="8" name="QC_7_BD.19_6#00348fa74.choice_image?htil=1&amp;vaa=1&amp;vcp=1&amp;vis=1&amp;pid=8ed6af3fa&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099048" y="2549239"/>
            <a:ext cx="1984248" cy="17373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9" name="QC_7_BD.19_7#00348fa74?htil=1&amp;vaa=1&amp;vcp=1&amp;vis=1&amp;pid=8ed6af3fa&amp;color=0,0,0&amp;vtp=1&amp;vaab=1&amp;bbb=1"/>
          <p:cNvSpPr/>
          <p:nvPr/>
        </p:nvSpPr>
        <p:spPr>
          <a:xfrm>
            <a:off x="6099048" y="441461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C.空中彩虹</a:t>
            </a:r>
            <a:endParaRPr lang="en-US" altLang="zh-CN" sz="2800" dirty="0"/>
          </a:p>
        </p:txBody>
      </p:sp>
      <p:pic>
        <p:nvPicPr>
          <p:cNvPr id="10" name="QC_7_BD.19_8#00348fa74.choice_image?htil=1&amp;vaa=1&amp;vcp=1&amp;vis=1&amp;pid=8ed6af3fa&amp;color=0,0,0&amp;tib=255,255,255&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869680" y="2549239"/>
            <a:ext cx="2212848" cy="17373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1" name="QC_7_BD.19_9#00348fa74?htil=1&amp;vaa=1&amp;vcp=1&amp;vis=1&amp;pid=8ed6af3fa&amp;color=0,0,0&amp;vtp=1&amp;vaab=1&amp;bbb=1"/>
          <p:cNvSpPr/>
          <p:nvPr/>
        </p:nvSpPr>
        <p:spPr>
          <a:xfrm>
            <a:off x="8869680" y="441461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D.山峦倒影</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41c6e57b2?vcp=1&amp;pid=8ed6af3fa&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200" dirty="0"/>
          </a:p>
        </p:txBody>
      </p:sp>
      <p:pic>
        <p:nvPicPr>
          <p:cNvPr id="3" name="QC_8_BD.21_1#9f9af5caf?iti=1&amp;htil=1&amp;vaa=1&amp;vcp=1&amp;vis=1&amp;pid=41c6e57b2&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08776" y="1285528"/>
            <a:ext cx="5422392" cy="21945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8_BD.21_2#9f9af5caf?iti=1&amp;htil=1&amp;vaa=1&amp;vcp=1&amp;vis=1&amp;pid=41c6e57b2&amp;color=0,0,0&amp;vtp=1&amp;vaab=1&amp;bbb=1"/>
          <p:cNvSpPr/>
          <p:nvPr/>
        </p:nvSpPr>
        <p:spPr>
          <a:xfrm>
            <a:off x="8464359" y="3607088"/>
            <a:ext cx="9112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a:t>
            </a:r>
            <a:endParaRPr lang="en-US" altLang="zh-CN" sz="2800" dirty="0"/>
          </a:p>
        </p:txBody>
      </p:sp>
      <p:sp>
        <p:nvSpPr>
          <p:cNvPr id="5" name="QC_8_BD.21_3#9f9af5caf?htil=1&amp;sp=1&amp;vaa=1&amp;vcp=1&amp;vis=1&amp;pid=41c6e57b2&amp;color=0,0,0&amp;vtp=1&amp;vaab=1&amp;bbb=1&amp;hb=1&amp;hs=1"/>
          <p:cNvSpPr/>
          <p:nvPr/>
        </p:nvSpPr>
        <p:spPr>
          <a:xfrm>
            <a:off x="539496" y="1267240"/>
            <a:ext cx="5559552" cy="37921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（2024·四川乐山·中考）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传统文化</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中华典籍</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《周礼·考工记》中有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“识</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日出之景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，与日入之景”的记载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是一种通过日出、日落时细杆的影</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子</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（如图2-1）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进行辨方正位的方法，</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该方法利用的物理原理是(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8_AN.22_1#9f9af5caf.bracket?vaa=1&amp;vcp=1&amp;vis=1&amp;pid=41c6e57b2&amp;color=0,0,0&amp;vpa=14&amp;vtp=1&amp;vaab=1"/>
          <p:cNvSpPr/>
          <p:nvPr/>
        </p:nvSpPr>
        <p:spPr>
          <a:xfrm>
            <a:off x="4728115" y="44924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7" name="QC_8_BD.21_4#9f9af5caf.choices?vaa=1&amp;vcp=1&amp;vis=1&amp;pid=41c6e57b2&amp;color=0,0,0&amp;vtp=1&amp;vaab=1&amp;bbb=1&amp;hs=1"/>
          <p:cNvSpPr/>
          <p:nvPr/>
        </p:nvSpPr>
        <p:spPr>
          <a:xfrm>
            <a:off x="539496" y="5101254"/>
            <a:ext cx="11109960" cy="553657"/>
          </a:xfrm>
          <a:prstGeom prst="rect">
            <a:avLst/>
          </a:prstGeom>
          <a:noFill/>
        </p:spPr>
        <p:txBody>
          <a:bodyPr wrap="none" lIns="0" tIns="0" rIns="0" bIns="0" rtlCol="0" anchor="t"/>
          <a:lstStyle/>
          <a:p>
            <a:pPr latinLnBrk="1">
              <a:lnSpc>
                <a:spcPts val="4900"/>
              </a:lnSpc>
              <a:tabLst>
                <a:tab pos="2672715" algn="l"/>
                <a:tab pos="5307330" algn="l"/>
                <a:tab pos="86531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.光的折射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B.光的反射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C.光的直线传播</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.光的色散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23_1#99bbf21d3?vaa=1&amp;vcp=1&amp;vis=1&amp;pid=41c6e57b2&amp;color=0,0,0&amp;vtp=1&amp;vaab=1&amp;bt=1&amp;bbb=1&amp;hb=1"/>
          <p:cNvSpPr/>
          <p:nvPr/>
        </p:nvSpPr>
        <p:spPr>
          <a:xfrm>
            <a:off x="539496" y="161921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（2024·广西柳州·模拟·改编）下列光现象中，与“潭清疑水浅</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”的原理</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相同的是(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8_AN.24_1#99bbf21d3.bracket?vaa=1&amp;vcp=1&amp;vis=1&amp;pid=41c6e57b2&amp;color=0,0,0&amp;vpa=15&amp;vtp=1&amp;vaab=1"/>
          <p:cNvSpPr/>
          <p:nvPr/>
        </p:nvSpPr>
        <p:spPr>
          <a:xfrm>
            <a:off x="2238914" y="225358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pic>
        <p:nvPicPr>
          <p:cNvPr id="4" name="QC_8_BD.23_2#99bbf21d3.choice_image?htil=1&amp;vaa=1&amp;vcp=1&amp;vis=1&amp;pid=41c6e57b2&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2956147"/>
            <a:ext cx="2377440" cy="15910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8_BD.23_3#99bbf21d3?htil=1&amp;vaa=1&amp;vcp=1&amp;vis=1&amp;pid=41c6e57b2&amp;color=0,0,0&amp;vtp=1&amp;vaab=1&amp;bbb=1"/>
          <p:cNvSpPr/>
          <p:nvPr/>
        </p:nvSpPr>
        <p:spPr>
          <a:xfrm>
            <a:off x="539496" y="466607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A.对镜画脸谱</a:t>
            </a:r>
            <a:endParaRPr lang="en-US" altLang="zh-CN" sz="2800" dirty="0"/>
          </a:p>
        </p:txBody>
      </p:sp>
      <p:pic>
        <p:nvPicPr>
          <p:cNvPr id="6" name="QC_8_BD.23_4#99bbf21d3.choice_image?htil=1&amp;vaa=1&amp;vcp=1&amp;vis=1&amp;pid=41c6e57b2&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19272" y="2956147"/>
            <a:ext cx="2505456" cy="15910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C_8_BD.23_5#99bbf21d3?htil=1&amp;vaa=1&amp;vcp=1&amp;vis=1&amp;pid=41c6e57b2&amp;color=0,0,0&amp;vtp=1&amp;vaab=1&amp;bbb=1"/>
          <p:cNvSpPr/>
          <p:nvPr/>
        </p:nvSpPr>
        <p:spPr>
          <a:xfrm>
            <a:off x="3752342" y="466607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B.手影</a:t>
            </a:r>
            <a:endParaRPr lang="en-US" altLang="zh-CN" sz="2800" dirty="0"/>
          </a:p>
        </p:txBody>
      </p:sp>
      <p:pic>
        <p:nvPicPr>
          <p:cNvPr id="8" name="QC_8_BD.23_6#99bbf21d3.choice_image?htil=1&amp;vaa=1&amp;vcp=1&amp;vis=1&amp;pid=41c6e57b2&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099048" y="2956147"/>
            <a:ext cx="2240280" cy="15910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9" name="QC_8_BD.23_7#99bbf21d3?htil=1&amp;vaa=1&amp;vcp=1&amp;vis=1&amp;pid=41c6e57b2&amp;color=0,0,0&amp;vtp=1&amp;vaab=1&amp;bbb=1"/>
          <p:cNvSpPr/>
          <p:nvPr/>
        </p:nvSpPr>
        <p:spPr>
          <a:xfrm>
            <a:off x="6099048" y="466607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C.海市蜃楼</a:t>
            </a:r>
            <a:endParaRPr lang="en-US" altLang="zh-CN" sz="2800" dirty="0"/>
          </a:p>
        </p:txBody>
      </p:sp>
      <p:pic>
        <p:nvPicPr>
          <p:cNvPr id="10" name="QC_8_BD.23_8#99bbf21d3.choice_image?htil=1&amp;vaa=1&amp;vcp=1&amp;vis=1&amp;pid=41c6e57b2&amp;color=0,0,0&amp;tib=255,255,255&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869680" y="2956147"/>
            <a:ext cx="2359152" cy="15910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1" name="QC_8_BD.23_9#99bbf21d3?htil=1&amp;vaa=1&amp;vcp=1&amp;vis=1&amp;pid=41c6e57b2&amp;color=0,0,0&amp;vtp=1&amp;vaab=1&amp;bbb=1"/>
          <p:cNvSpPr/>
          <p:nvPr/>
        </p:nvSpPr>
        <p:spPr>
          <a:xfrm>
            <a:off x="9274810" y="4666075"/>
            <a:ext cx="2779776"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D.日食</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458f39cbc?vcp=1&amp;pid=0cf84df44&amp;color=68,178,231&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考点2</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镜面反射和漫反射</a:t>
            </a:r>
            <a:endParaRPr lang="en-US" altLang="zh-CN" sz="3200" dirty="0"/>
          </a:p>
        </p:txBody>
      </p:sp>
      <p:sp>
        <p:nvSpPr>
          <p:cNvPr id="3" name="P_7#3fdaa3b32?vcp=1&amp;pid=458f39cbc&amp;color=0,0,0&amp;vtp=1&amp;vaab=1&amp;bbb=1"/>
          <p:cNvSpPr/>
          <p:nvPr/>
        </p:nvSpPr>
        <p:spPr>
          <a:xfrm>
            <a:off x="539496" y="1263495"/>
            <a:ext cx="11109960" cy="1201357"/>
          </a:xfrm>
          <a:prstGeom prst="rect">
            <a:avLst/>
          </a:prstGeom>
          <a:noFill/>
        </p:spPr>
        <p:txBody>
          <a:bodyPr wrap="none" lIns="0" tIns="0" rIns="0" bIns="0" rtlCol="0" anchor="t"/>
          <a:lstStyle/>
          <a:p>
            <a:pPr algn="l"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抢分攻略</a:t>
            </a:r>
          </a:p>
          <a:p>
            <a:pPr marL="0" marR="0" lvl="0" indent="0" algn="ctr" defTabSz="914400" rtl="0" eaLnBrk="1" fontAlgn="auto" latinLnBrk="1" hangingPunct="1">
              <a:lnSpc>
                <a:spcPts val="49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镜面反射与漫反射的异同</a:t>
            </a:r>
            <a:endParaRPr lang="en-US" altLang="zh-CN" sz="2800" dirty="0"/>
          </a:p>
        </p:txBody>
      </p:sp>
      <p:graphicFrame>
        <p:nvGraphicFramePr>
          <p:cNvPr id="16" name="P_7_BD#3fdaa3b32?colgroup=6,9,13&amp;vcp=1&amp;pid=458f39cbc&amp;color=0,0,0&amp;vtp=1&amp;vaab=1&amp;bbb=1&amp;hb=1"/>
          <p:cNvGraphicFramePr>
            <a:graphicFrameLocks noGrp="1"/>
          </p:cNvGraphicFramePr>
          <p:nvPr/>
        </p:nvGraphicFramePr>
        <p:xfrm>
          <a:off x="539496" y="2592866"/>
          <a:ext cx="11073384" cy="2227264"/>
        </p:xfrm>
        <a:graphic>
          <a:graphicData uri="http://schemas.openxmlformats.org/drawingml/2006/table">
            <a:tbl>
              <a:tblPr/>
              <a:tblGrid>
                <a:gridCol w="1234440">
                  <a:extLst>
                    <a:ext uri="{9D8B030D-6E8A-4147-A177-3AD203B41FA5}">
                      <a16:colId xmlns:a16="http://schemas.microsoft.com/office/drawing/2014/main" val="20000"/>
                    </a:ext>
                  </a:extLst>
                </a:gridCol>
                <a:gridCol w="1261872">
                  <a:extLst>
                    <a:ext uri="{9D8B030D-6E8A-4147-A177-3AD203B41FA5}">
                      <a16:colId xmlns:a16="http://schemas.microsoft.com/office/drawing/2014/main" val="20001"/>
                    </a:ext>
                  </a:extLst>
                </a:gridCol>
                <a:gridCol w="3557016">
                  <a:extLst>
                    <a:ext uri="{9D8B030D-6E8A-4147-A177-3AD203B41FA5}">
                      <a16:colId xmlns:a16="http://schemas.microsoft.com/office/drawing/2014/main" val="20002"/>
                    </a:ext>
                  </a:extLst>
                </a:gridCol>
                <a:gridCol w="5020056">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镜面反射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漫反射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rowSpan="2">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不同点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反射面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表面光滑平整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表面凹凸不平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反射光</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的特点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平行光入射镜面时</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反射光仍平行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平行光入射镜面时</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反射光向</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四面八方射出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P_7_BD#3fdaa3b32?colgroup=6,9,13&amp;vcp=1&amp;pid=458f39cbc&amp;color=0,0,0&amp;mp=1&amp;vtp=1&amp;vaab=1&amp;bt=1&amp;bbb=1&amp;hb=1"/>
          <p:cNvGraphicFramePr>
            <a:graphicFrameLocks noGrp="1"/>
          </p:cNvGraphicFramePr>
          <p:nvPr/>
        </p:nvGraphicFramePr>
        <p:xfrm>
          <a:off x="539496" y="1829688"/>
          <a:ext cx="11073384" cy="3903220"/>
        </p:xfrm>
        <a:graphic>
          <a:graphicData uri="http://schemas.openxmlformats.org/drawingml/2006/table">
            <a:tbl>
              <a:tblPr/>
              <a:tblGrid>
                <a:gridCol w="1234440">
                  <a:extLst>
                    <a:ext uri="{9D8B030D-6E8A-4147-A177-3AD203B41FA5}">
                      <a16:colId xmlns:a16="http://schemas.microsoft.com/office/drawing/2014/main" val="20000"/>
                    </a:ext>
                  </a:extLst>
                </a:gridCol>
                <a:gridCol w="1261872">
                  <a:extLst>
                    <a:ext uri="{9D8B030D-6E8A-4147-A177-3AD203B41FA5}">
                      <a16:colId xmlns:a16="http://schemas.microsoft.com/office/drawing/2014/main" val="20001"/>
                    </a:ext>
                  </a:extLst>
                </a:gridCol>
                <a:gridCol w="3557016">
                  <a:extLst>
                    <a:ext uri="{9D8B030D-6E8A-4147-A177-3AD203B41FA5}">
                      <a16:colId xmlns:a16="http://schemas.microsoft.com/office/drawing/2014/main" val="20002"/>
                    </a:ext>
                  </a:extLst>
                </a:gridCol>
                <a:gridCol w="5020056">
                  <a:extLst>
                    <a:ext uri="{9D8B030D-6E8A-4147-A177-3AD203B41FA5}">
                      <a16:colId xmlns:a16="http://schemas.microsoft.com/office/drawing/2014/main" val="20003"/>
                    </a:ext>
                  </a:extLst>
                </a:gridCol>
              </a:tblGrid>
              <a:tr h="539560">
                <a:tc gridSpan="2">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镜面反射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漫反射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75956">
                <a:tc rowSpan="2">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不同点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观察效</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只能在某个方向看到</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反射光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并且会感到</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刺眼</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看不清物体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在各个方向都能看清物体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vMerge="1">
                  <a:txBody>
                    <a:bodyPr/>
                    <a:lstStyle/>
                    <a:p>
                      <a:endParaRPr lang="zh-CN"/>
                    </a:p>
                  </a:txBody>
                  <a:tcPr/>
                </a:tc>
                <a:tc>
                  <a:txBody>
                    <a:bodyPr/>
                    <a:lstStyle/>
                    <a:p>
                      <a:pPr marL="0" indent="0" algn="ctr"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生活事</a:t>
                      </a:r>
                    </a:p>
                    <a:p>
                      <a:pPr marL="0" lvl="0" indent="0" algn="ctr"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黑板反光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水面反光</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不同方向的观众都能看到屏幕</a:t>
                      </a: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粗糙</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上的影像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相同点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都是光的反射现象</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都遵循光的反射定律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2" name="P_7_BD#3fdaa3b32?colgroup=6,9,13&amp;vcp=1&amp;pid=458f39cbc&amp;color=0,0,0&amp;mp=1&amp;vtp=1&amp;vaab=1&amp;bt=1&amp;bbb=1"/>
          <p:cNvSpPr txBox="1"/>
          <p:nvPr/>
        </p:nvSpPr>
        <p:spPr>
          <a:xfrm>
            <a:off x="10894735" y="112128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25_1#7a5876cb8?vaa=1&amp;vcp=1&amp;vis=1&amp;pid=458f39cbc&amp;color=0,0,0&amp;vtp=1&amp;vaab=1&amp;bt=1&amp;bbb=1&amp;hb=1"/>
          <p:cNvSpPr/>
          <p:nvPr/>
        </p:nvSpPr>
        <p:spPr>
          <a:xfrm>
            <a:off x="539496" y="2505043"/>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小明将爸爸刷过鞋油的皮鞋用软布反复摩擦，</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使鞋面变得更亮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这是利用光的(</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26_1#7a5876cb8.bracket?vaa=1&amp;vcp=1&amp;vis=1&amp;pid=458f39cbc&amp;color=0,0,0&amp;vpa=16&amp;vtp=1&amp;vaab=1"/>
          <p:cNvSpPr/>
          <p:nvPr/>
        </p:nvSpPr>
        <p:spPr>
          <a:xfrm>
            <a:off x="5794915" y="3139408"/>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4" name="QC_7_BD.25_2#7a5876cb8.choices?vaa=1&amp;vcp=1&amp;vis=1&amp;pid=458f39cbc&amp;color=0,0,0&amp;vtp=1&amp;vaab=1&amp;bbb=1"/>
          <p:cNvSpPr/>
          <p:nvPr/>
        </p:nvSpPr>
        <p:spPr>
          <a:xfrm>
            <a:off x="539496" y="3780250"/>
            <a:ext cx="11109960" cy="553657"/>
          </a:xfrm>
          <a:prstGeom prst="rect">
            <a:avLst/>
          </a:prstGeom>
          <a:noFill/>
        </p:spPr>
        <p:txBody>
          <a:bodyPr wrap="none" lIns="0" tIns="0" rIns="0" bIns="0" rtlCol="0" anchor="t"/>
          <a:lstStyle/>
          <a:p>
            <a:pPr latinLnBrk="1">
              <a:lnSpc>
                <a:spcPts val="4900"/>
              </a:lnSpc>
              <a:tabLst>
                <a:tab pos="2583815" algn="l"/>
                <a:tab pos="5129530" algn="l"/>
                <a:tab pos="80308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.折射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B.色散</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C.漫反射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.镜面反射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74c72d27b?vcp=1&amp;pid=458f39cbc&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200" dirty="0"/>
          </a:p>
        </p:txBody>
      </p:sp>
      <p:sp>
        <p:nvSpPr>
          <p:cNvPr id="3" name="QC_8_BD.27_1#d09b2f2b3?vaa=1&amp;vcp=1&amp;vis=1&amp;pid=74c72d27b&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（2024·广西梧州·模拟）现在，越来越多的楼房采用玻璃幕墙</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、磨光</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的大理石作为装饰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，造成了“光污染”，</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它的主要形成原因是(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1_1#d09b2f2b3.bracket?vaa=1&amp;vcp=1&amp;vis=1&amp;pid=74c72d27b&amp;color=0,0,0&amp;vpa=17&amp;vtp=1&amp;vaab=1"/>
          <p:cNvSpPr/>
          <p:nvPr/>
        </p:nvSpPr>
        <p:spPr>
          <a:xfrm>
            <a:off x="10020839" y="190160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5" name="QC_8_BD.27_2#d09b2f2b3.choices?vaa=1&amp;vcp=1&amp;vis=1&amp;pid=74c72d27b&amp;color=0,0,0&amp;vtp=1&amp;vaab=1&amp;bbb=1"/>
          <p:cNvSpPr/>
          <p:nvPr/>
        </p:nvSpPr>
        <p:spPr>
          <a:xfrm>
            <a:off x="539496" y="2542839"/>
            <a:ext cx="11109960" cy="553657"/>
          </a:xfrm>
          <a:prstGeom prst="rect">
            <a:avLst/>
          </a:prstGeom>
          <a:noFill/>
        </p:spPr>
        <p:txBody>
          <a:bodyPr wrap="none" lIns="0" tIns="0" rIns="0" bIns="0" rtlCol="0" anchor="t"/>
          <a:lstStyle/>
          <a:p>
            <a:pPr latinLnBrk="1">
              <a:lnSpc>
                <a:spcPts val="4900"/>
              </a:lnSpc>
              <a:tabLst>
                <a:tab pos="3117215" algn="l"/>
                <a:tab pos="5840730" algn="l"/>
                <a:tab pos="82086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.光的镜面反射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B.光的漫反射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C.光的折射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.光的直线传播</a:t>
            </a:r>
            <a:endParaRPr lang="en-US" altLang="zh-CN" sz="2800" dirty="0"/>
          </a:p>
        </p:txBody>
      </p:sp>
      <p:sp>
        <p:nvSpPr>
          <p:cNvPr id="6" name="QB_8_BD.29_1#32717a539?vaa=1&amp;vcp=1&amp;vis=1&amp;pid=74c72d27b&amp;color=0,0,0&amp;vtp=1&amp;vaab=1&amp;bbb=1&amp;hb=1"/>
          <p:cNvSpPr/>
          <p:nvPr/>
        </p:nvSpPr>
        <p:spPr>
          <a:xfrm>
            <a:off x="539496" y="3172314"/>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（2024·广西玉林·模拟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）上课用的投影屏幕是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选填“光滑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粗糙”）的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，光射到屏幕上发生了</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反射，使各个方向的同学都能够</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看到屏幕上的内容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B_8_AN.30_1#32717a539.blank?vaa=1&amp;vcp=1&amp;vis=1&amp;pid=74c72d27b&amp;color=0,0,0&amp;vpa=18&amp;vtp=1&amp;vaab=1&amp;bbb=1"/>
          <p:cNvSpPr/>
          <p:nvPr/>
        </p:nvSpPr>
        <p:spPr>
          <a:xfrm>
            <a:off x="7811039" y="314183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粗糙</a:t>
            </a:r>
            <a:endParaRPr lang="en-US" altLang="zh-CN" sz="2800" dirty="0"/>
          </a:p>
        </p:txBody>
      </p:sp>
      <p:sp>
        <p:nvSpPr>
          <p:cNvPr id="8" name="QB_8_AN.31_1#32717a539.blank?vaa=1&amp;vcp=1&amp;vis=1&amp;pid=74c72d27b&amp;color=0,0,0&amp;vpa=19&amp;vtp=1&amp;vaab=1"/>
          <p:cNvSpPr/>
          <p:nvPr/>
        </p:nvSpPr>
        <p:spPr>
          <a:xfrm>
            <a:off x="5842540" y="378953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漫</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P spid="8"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647aa958f?vcp=1&amp;pid=0cf84df44&amp;color=68,178,231&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考点3</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平面镜成像特点及其应用</a:t>
            </a:r>
            <a:endParaRPr lang="en-US" altLang="zh-CN" sz="3200" dirty="0"/>
          </a:p>
        </p:txBody>
      </p:sp>
      <p:sp>
        <p:nvSpPr>
          <p:cNvPr id="3" name="P_7#aa9756788?vcp=1&amp;pid=647aa958f&amp;color=0,0,0&amp;vtp=1&amp;vaab=1&amp;bbb=1"/>
          <p:cNvSpPr/>
          <p:nvPr/>
        </p:nvSpPr>
        <p:spPr>
          <a:xfrm>
            <a:off x="539496" y="1263495"/>
            <a:ext cx="11109960" cy="3792157"/>
          </a:xfrm>
          <a:prstGeom prst="rect">
            <a:avLst/>
          </a:prstGeom>
          <a:noFill/>
        </p:spPr>
        <p:txBody>
          <a:bodyPr wrap="none" lIns="0" tIns="0" rIns="0" bIns="0" rtlCol="0" anchor="t"/>
          <a:lstStyle/>
          <a:p>
            <a:pPr algn="l"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抢分攻略</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平面镜成像的原理是光的反射。平面镜所成的像实际上是物体的</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光经平面镜反射后，反射光线的反向延长线的交点。</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不管物体靠近还是远离平面镜，像的大小始终等于物体的大小。</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物体远离平面镜，像也远离平面镜。物和像相对镜面的速度大小</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相等。</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05104fae6.fixed?vcp=1&amp;pid=3c6808036&amp;color=68,178,231&amp;vtp=1&amp;vaab=1&amp;bbb=1"/>
          <p:cNvSpPr/>
          <p:nvPr/>
        </p:nvSpPr>
        <p:spPr>
          <a:xfrm>
            <a:off x="265176" y="1170432"/>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44B2E7"/>
                </a:solidFill>
                <a:latin typeface="微软雅黑" panose="020B0503020204020204" pitchFamily="34" charset="-122"/>
                <a:ea typeface="微软雅黑" panose="020B0503020204020204" pitchFamily="34" charset="-122"/>
                <a:cs typeface="微软雅黑" panose="020B0503020204020204" pitchFamily="34" charset="-120"/>
              </a:rPr>
              <a:t>复习讲义</a:t>
            </a:r>
            <a:endParaRPr lang="en-US" altLang="zh-CN" sz="5000" dirty="0"/>
          </a:p>
        </p:txBody>
      </p:sp>
      <p:sp>
        <p:nvSpPr>
          <p:cNvPr id="3" name="C_3#05104fae6.fixed?vcp=1&amp;pid=3c6808036&amp;color=68,178,231&amp;vtp=1&amp;vaab=1&amp;bbb=1"/>
          <p:cNvSpPr/>
          <p:nvPr/>
        </p:nvSpPr>
        <p:spPr>
          <a:xfrm>
            <a:off x="265176" y="2359152"/>
            <a:ext cx="11585448" cy="832104"/>
          </a:xfrm>
          <a:prstGeom prst="rect">
            <a:avLst/>
          </a:prstGeom>
          <a:noFill/>
        </p:spPr>
        <p:txBody>
          <a:bodyPr wrap="none" lIns="0" tIns="0" rIns="0" bIns="0" rtlCol="0" anchor="ctr"/>
          <a:lstStyle/>
          <a:p>
            <a:pPr algn="ctr" latinLnBrk="1">
              <a:lnSpc>
                <a:spcPts val="6000"/>
              </a:lnSpc>
            </a:pPr>
            <a:r>
              <a:rPr lang="en-US" altLang="zh-CN" sz="4800" b="1" i="0" dirty="0">
                <a:solidFill>
                  <a:srgbClr val="44B2E7"/>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8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4800" b="1" i="0" dirty="0">
                <a:solidFill>
                  <a:srgbClr val="44B2E7"/>
                </a:solidFill>
                <a:latin typeface="微软雅黑" panose="020B0503020204020204" pitchFamily="34" charset="-122"/>
                <a:ea typeface="微软雅黑" panose="020B0503020204020204" pitchFamily="34" charset="-122"/>
                <a:cs typeface="微软雅黑" panose="020B0503020204020204" pitchFamily="34" charset="-120"/>
              </a:rPr>
              <a:t>基础过关</a:t>
            </a:r>
            <a:endParaRPr lang="en-US" altLang="zh-CN" sz="4800" dirty="0"/>
          </a:p>
        </p:txBody>
      </p:sp>
      <p:sp>
        <p:nvSpPr>
          <p:cNvPr id="4" name="C_3#05104fae6.fixed?vcp=1&amp;pid=3c6808036&amp;color=86,186,157&amp;vtp=1&amp;vaab=1&amp;bbb=1"/>
          <p:cNvSpPr/>
          <p:nvPr/>
        </p:nvSpPr>
        <p:spPr>
          <a:xfrm>
            <a:off x="265176" y="3566160"/>
            <a:ext cx="11585448" cy="832104"/>
          </a:xfrm>
          <a:prstGeom prst="rect">
            <a:avLst/>
          </a:prstGeom>
          <a:noFill/>
        </p:spPr>
        <p:txBody>
          <a:bodyPr wrap="none" lIns="0" tIns="0" rIns="0" bIns="0" rtlCol="0" anchor="ctr"/>
          <a:lstStyle/>
          <a:p>
            <a:pPr algn="ctr" latinLnBrk="1">
              <a:lnSpc>
                <a:spcPts val="5400"/>
              </a:lnSpc>
            </a:pPr>
            <a:r>
              <a:rPr lang="en-US" altLang="zh-CN" sz="44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第一部分</a:t>
            </a:r>
            <a:r>
              <a:rPr lang="en-US" altLang="zh-CN" sz="44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声与光的世界</a:t>
            </a:r>
            <a:endParaRPr lang="en-US" altLang="zh-CN" sz="4400" dirty="0"/>
          </a:p>
        </p:txBody>
      </p:sp>
      <p:sp>
        <p:nvSpPr>
          <p:cNvPr id="5" name="C_3_BD#05104fae6.fixed?vcp=1&amp;pid=3c6808036&amp;color=0,0,0&amp;vtp=1&amp;vaab=1&amp;bbb=1"/>
          <p:cNvSpPr/>
          <p:nvPr/>
        </p:nvSpPr>
        <p:spPr>
          <a:xfrm>
            <a:off x="265176" y="4681728"/>
            <a:ext cx="11585448" cy="832104"/>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第二章</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光现象</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2_1#7fdf417a7?vaa=1&amp;vcp=1&amp;vis=1&amp;pid=647aa958f&amp;color=0,0,0&amp;vtp=1&amp;vaab=1&amp;bt=1&amp;bbb=1&amp;hb=1"/>
          <p:cNvSpPr/>
          <p:nvPr/>
        </p:nvSpPr>
        <p:spPr>
          <a:xfrm>
            <a:off x="539496" y="55440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（2024·四川广元·中考）一只小蜜蜂悬停在平静的湖面上方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，它向</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，看到下方有一个与自己相同的“同伴”，于是它飞向湖面迎接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在此过程中(</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BD.32_2#7fdf417a7.choices?vaa=1&amp;vcp=1&amp;vis=1&amp;pid=647aa958f&amp;color=0,0,0&amp;vtp=1&amp;vaab=1&amp;bbb=1"/>
          <p:cNvSpPr/>
          <p:nvPr/>
        </p:nvSpPr>
        <p:spPr>
          <a:xfrm>
            <a:off x="539496" y="2478132"/>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A.“同伴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”向它迎来</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.“同伴”离它而去</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”逐渐变小</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.“同伴”真实存在</a:t>
            </a:r>
            <a:endParaRPr lang="en-US" altLang="zh-CN" sz="2800" dirty="0"/>
          </a:p>
        </p:txBody>
      </p:sp>
      <p:sp>
        <p:nvSpPr>
          <p:cNvPr id="5" name="QC_7_EX.1_1#7fdf417a7?vaa=1&amp;vcp=1&amp;vis=1&amp;pid=647aa958f&amp;color=0,0,0&amp;vtp=1&amp;vaab=1&amp;bbb=1&amp;hb=1"/>
          <p:cNvSpPr/>
          <p:nvPr/>
        </p:nvSpPr>
        <p:spPr>
          <a:xfrm>
            <a:off x="539496" y="3755117"/>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分析平面镜成像问题时，要抓住“物与像大小相等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，物与像时</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刻关于镜面对称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”的特点。平时照镜子时感觉越靠近平面镜像越大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原因是越靠近平面镜视角越大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，实际上像的大小不变。注意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：当平面镜</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后有遮挡物时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，不影响成像效果。</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_1#7fdf417a7?vaa=1&amp;vcp=1&amp;vis=1&amp;pid=647aa958f&amp;color=0,0,0&amp;vtp=1&amp;vaab=1&amp;bt=1&amp;bbb=1&amp;hb=1"/>
          <p:cNvSpPr/>
          <p:nvPr/>
        </p:nvSpPr>
        <p:spPr>
          <a:xfrm>
            <a:off x="539496" y="1228693"/>
            <a:ext cx="11109960" cy="37921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当一只小蜜蜂悬停在平静的湖面上方时</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，湖面就相当于一个平</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面镜</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，平面镜成像特点是像与物体大小相等</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，像到镜的距离等于物体到</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镜的距离</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，所成的像是虚像。当小蜜蜂飞向湖面迎接“同伴”时</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，物距变</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，像距也跟着变小，但像的大小不变。综上可知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，在蜜蜂飞向湖面迎</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“同伴”的过程中，“同伴”向它迎来，大小不变，故选项A正确，选项</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、D错误。</a:t>
            </a:r>
            <a:endParaRPr lang="en-US" altLang="zh-CN" sz="2800" dirty="0"/>
          </a:p>
        </p:txBody>
      </p:sp>
      <p:sp>
        <p:nvSpPr>
          <p:cNvPr id="3" name="QC_7_AN.2_1#7fdf417a7?vaa=1&amp;vcp=1&amp;vis=1&amp;pid=647aa958f&amp;color=0,0,0&amp;vtp=1&amp;vaab=1&amp;bbb=1"/>
          <p:cNvSpPr/>
          <p:nvPr/>
        </p:nvSpPr>
        <p:spPr>
          <a:xfrm>
            <a:off x="539496" y="5062315"/>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52b87eda3?vcp=1&amp;pid=647aa958f&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200" dirty="0"/>
          </a:p>
        </p:txBody>
      </p:sp>
      <p:pic>
        <p:nvPicPr>
          <p:cNvPr id="3" name="QC_8_BD.37_1#d36e5601e?iti=2&amp;htil=2&amp;vaa=1&amp;vcp=1&amp;vis=1&amp;pid=52b87eda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02457" y="1294672"/>
            <a:ext cx="2807208" cy="30449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8_BD.37_2#d36e5601e?iti=2&amp;htil=2&amp;vaa=1&amp;vcp=1&amp;vis=1&amp;pid=52b87eda3&amp;color=0,0,0&amp;vtp=1&amp;vaab=1&amp;bbb=1"/>
          <p:cNvSpPr/>
          <p:nvPr/>
        </p:nvSpPr>
        <p:spPr>
          <a:xfrm>
            <a:off x="9650449" y="4448209"/>
            <a:ext cx="9112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图2-2</a:t>
            </a:r>
            <a:endParaRPr lang="en-US" altLang="zh-CN" sz="2800" dirty="0"/>
          </a:p>
        </p:txBody>
      </p:sp>
      <mc:AlternateContent xmlns:mc="http://schemas.openxmlformats.org/markup-compatibility/2006" xmlns:a14="http://schemas.microsoft.com/office/drawing/2010/main">
        <mc:Choice Requires="a14">
          <p:sp>
            <p:nvSpPr>
              <p:cNvPr id="5" name="QC_8_BD.37_3#d36e5601e?htil=2&amp;sp=1&amp;vaa=1&amp;vcp=1&amp;vis=1&amp;pid=52b87eda3&amp;color=0,0,0&amp;vtp=1&amp;vaab=1&amp;bbb=1&amp;hb=1"/>
              <p:cNvSpPr/>
              <p:nvPr/>
            </p:nvSpPr>
            <p:spPr>
              <a:xfrm>
                <a:off x="539496" y="1267240"/>
                <a:ext cx="8165592"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（2024·广西贺州·模拟）如图2-2所示，物体</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𝑆</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在平</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面镜中所成的像为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𝑆</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。若在镜后放置一块透明玻璃</a:t>
                </a:r>
              </a:p>
              <a:p>
                <a:pPr latinLnBrk="1">
                  <a:lnSpc>
                    <a:spcPts val="49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𝐴𝐵</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，则像</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𝑆</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C_8_BD.37_3#d36e5601e?htil=2&amp;sp=1&amp;vaa=1&amp;vcp=1&amp;vis=1&amp;pid=52b87eda3&amp;color=0,0,0&amp;vtp=1&amp;vaab=1&amp;bbb=1&amp;hb=1"/>
              <p:cNvSpPr>
                <a:spLocks noRot="1" noChangeAspect="1" noMove="1" noResize="1" noEditPoints="1" noAdjustHandles="1" noChangeArrowheads="1" noChangeShapeType="1" noTextEdit="1"/>
              </p:cNvSpPr>
              <p:nvPr/>
            </p:nvSpPr>
            <p:spPr>
              <a:xfrm>
                <a:off x="539496" y="1267240"/>
                <a:ext cx="8165592" cy="1849057"/>
              </a:xfrm>
              <a:prstGeom prst="rect">
                <a:avLst/>
              </a:prstGeom>
              <a:blipFill rotWithShape="1">
                <a:blip r:embed="rId4"/>
                <a:stretch>
                  <a:fillRect l="-5" t="-22" r="6" b="-3690"/>
                </a:stretch>
              </a:blipFill>
            </p:spPr>
            <p:txBody>
              <a:bodyPr/>
              <a:lstStyle/>
              <a:p>
                <a:r>
                  <a:rPr lang="zh-CN" altLang="en-US">
                    <a:noFill/>
                  </a:rPr>
                  <a:t> </a:t>
                </a:r>
              </a:p>
            </p:txBody>
          </p:sp>
        </mc:Fallback>
      </mc:AlternateContent>
      <p:sp>
        <p:nvSpPr>
          <p:cNvPr id="6" name="QC_8_AN.38_1#d36e5601e.bracket?vaa=1&amp;vcp=1&amp;vis=1&amp;pid=52b87eda3&amp;color=0,0,0&amp;vpa=21&amp;vtp=1&amp;vaab=1"/>
          <p:cNvSpPr/>
          <p:nvPr/>
        </p:nvSpPr>
        <p:spPr>
          <a:xfrm>
            <a:off x="2988214" y="25493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7" name="QC_8_BD.37_4#d36e5601e.choices?htil=2&amp;vaa=1&amp;vcp=1&amp;vis=1&amp;pid=52b87eda3&amp;color=0,0,0&amp;vtp=1&amp;vaab=1&amp;bbb=1"/>
          <p:cNvSpPr/>
          <p:nvPr/>
        </p:nvSpPr>
        <p:spPr>
          <a:xfrm>
            <a:off x="539496" y="3118276"/>
            <a:ext cx="8165592" cy="1201357"/>
          </a:xfrm>
          <a:prstGeom prst="rect">
            <a:avLst/>
          </a:prstGeom>
          <a:noFill/>
        </p:spPr>
        <p:txBody>
          <a:bodyPr wrap="none" lIns="0" tIns="0" rIns="0" bIns="0" rtlCol="0" anchor="t"/>
          <a:lstStyle/>
          <a:p>
            <a:pPr latinLnBrk="1">
              <a:lnSpc>
                <a:spcPts val="5100"/>
              </a:lnSpc>
              <a:tabLst>
                <a:tab pos="419036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.变亮</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.变暗</a:t>
            </a:r>
            <a:endParaRPr lang="en-US" altLang="zh-CN" sz="2800" dirty="0"/>
          </a:p>
          <a:p>
            <a:pPr latinLnBrk="1">
              <a:lnSpc>
                <a:spcPts val="4900"/>
              </a:lnSpc>
              <a:tabLst>
                <a:tab pos="4190365"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C.不变</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.偏离原位置</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39_1#20161fecd?sp=1&amp;vaa=1&amp;vcp=1&amp;vis=1&amp;pid=52b87eda3&amp;color=0,0,0&amp;vtp=1&amp;vaab=1&amp;bt=1&amp;bbb=1&amp;hb=1"/>
              <p:cNvSpPr/>
              <p:nvPr/>
            </p:nvSpPr>
            <p:spPr>
              <a:xfrm>
                <a:off x="539496" y="101419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（2024·广西河池·模拟）如图2-3所示，一只天鹅在水深为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的水面</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上方水平飞行，它在水中的倒影是由光的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形成的。若此时的天鹅</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距水面</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，则它在水中的倒影离天鹅</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8_BD.39_1#20161fecd?sp=1&amp;vaa=1&amp;vcp=1&amp;vis=1&amp;pid=52b87eda3&amp;color=0,0,0&amp;vtp=1&amp;vaab=1&amp;bt=1&amp;bbb=1&amp;hb=1"/>
              <p:cNvSpPr>
                <a:spLocks noRot="1" noChangeAspect="1" noMove="1" noResize="1" noEditPoints="1" noAdjustHandles="1" noChangeArrowheads="1" noChangeShapeType="1" noTextEdit="1"/>
              </p:cNvSpPr>
              <p:nvPr/>
            </p:nvSpPr>
            <p:spPr>
              <a:xfrm>
                <a:off x="539496" y="1014190"/>
                <a:ext cx="11109960" cy="1849057"/>
              </a:xfrm>
              <a:prstGeom prst="rect">
                <a:avLst/>
              </a:prstGeom>
              <a:blipFill rotWithShape="1">
                <a:blip r:embed="rId3"/>
                <a:stretch>
                  <a:fillRect l="-3" t="-5" r="-465" b="-3707"/>
                </a:stretch>
              </a:blipFill>
            </p:spPr>
            <p:txBody>
              <a:bodyPr/>
              <a:lstStyle/>
              <a:p>
                <a:r>
                  <a:rPr lang="zh-CN" altLang="en-US">
                    <a:noFill/>
                  </a:rPr>
                  <a:t> </a:t>
                </a:r>
              </a:p>
            </p:txBody>
          </p:sp>
        </mc:Fallback>
      </mc:AlternateContent>
      <p:sp>
        <p:nvSpPr>
          <p:cNvPr id="3" name="QB_8_AN.40_1#20161fecd.blank?vaa=1&amp;vcp=1&amp;vis=1&amp;pid=52b87eda3&amp;color=0,0,0&amp;vpa=22&amp;vtp=1&amp;vaab=1&amp;bbb=1"/>
          <p:cNvSpPr/>
          <p:nvPr/>
        </p:nvSpPr>
        <p:spPr>
          <a:xfrm>
            <a:off x="6950614" y="163141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反射</a:t>
            </a:r>
            <a:endParaRPr lang="en-US" altLang="zh-CN" sz="2800" dirty="0"/>
          </a:p>
        </p:txBody>
      </p:sp>
      <p:sp>
        <p:nvSpPr>
          <p:cNvPr id="4" name="QB_8_AN.42_1#20161fecd.blank?vaa=1&amp;vcp=1&amp;vis=1&amp;pid=52b87eda3&amp;color=0,0,0&amp;vpa=23&amp;vtp=1&amp;vaab=1"/>
          <p:cNvSpPr/>
          <p:nvPr/>
        </p:nvSpPr>
        <p:spPr>
          <a:xfrm>
            <a:off x="6453728" y="2258155"/>
            <a:ext cx="4365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2800" dirty="0"/>
          </a:p>
        </p:txBody>
      </p:sp>
      <p:pic>
        <p:nvPicPr>
          <p:cNvPr id="5" name="QB_8_BD.41_1#20161fecd?iti=3&amp;vaa=1&amp;vcp=1&amp;vis=1&amp;pid=52b87eda3&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727448" y="3000978"/>
            <a:ext cx="2743200" cy="21488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8_BD.41_2#20161fecd?iti=3&amp;vaa=1&amp;vcp=1&amp;vis=1&amp;pid=52b87eda3&amp;color=0,0,0&amp;vtp=1&amp;vaab=1&amp;bbb=1"/>
          <p:cNvSpPr/>
          <p:nvPr/>
        </p:nvSpPr>
        <p:spPr>
          <a:xfrm>
            <a:off x="5643435" y="5276818"/>
            <a:ext cx="9112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图2-3</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8_BD.43_1#ceddf6aa4?iti=4&amp;htil=3&amp;vaa=1&amp;vcp=1&amp;vis=1&amp;pid=52b87eda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20181" y="1222756"/>
            <a:ext cx="3063240" cy="25694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8_BD.43_2#ceddf6aa4?iti=4&amp;htil=3&amp;vaa=1&amp;vcp=1&amp;vis=1&amp;pid=52b87eda3&amp;color=0,0,0&amp;vtp=1&amp;vaab=1&amp;bbb=1"/>
          <p:cNvSpPr/>
          <p:nvPr/>
        </p:nvSpPr>
        <p:spPr>
          <a:xfrm>
            <a:off x="9596188" y="3919220"/>
            <a:ext cx="9112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图2-4</a:t>
            </a:r>
            <a:endParaRPr lang="en-US" altLang="zh-CN" sz="2800" dirty="0"/>
          </a:p>
        </p:txBody>
      </p:sp>
      <p:sp>
        <p:nvSpPr>
          <p:cNvPr id="4" name="QC_8_BD.43_3#ceddf6aa4?htil=3&amp;sp=1&amp;vaa=1&amp;vcp=1&amp;vis=1&amp;pid=52b87eda3&amp;color=0,0,0&amp;vtp=1&amp;vaab=1&amp;bt=1&amp;bbb=1&amp;hb=1"/>
          <p:cNvSpPr/>
          <p:nvPr/>
        </p:nvSpPr>
        <p:spPr>
          <a:xfrm>
            <a:off x="539496" y="1204468"/>
            <a:ext cx="79095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（2024·广西柳州·模拟）如图2-4所示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，一块平面</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镜摔碎成大小不同的两块镜片后重新组合在一起，</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关于两块镜片成像的说法</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8_AN.44_1#ceddf6aa4.bracket?vaa=1&amp;vcp=1&amp;vis=1&amp;pid=52b87eda3&amp;color=0,0,0&amp;vpa=24&amp;vtp=1&amp;vaab=1"/>
          <p:cNvSpPr/>
          <p:nvPr/>
        </p:nvSpPr>
        <p:spPr>
          <a:xfrm>
            <a:off x="6506114" y="2486533"/>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6" name="QC_8_BD.43_4#ceddf6aa4.choices?htil=3&amp;vaa=1&amp;vcp=1&amp;vis=1&amp;pid=52b87eda3&amp;color=0,0,0&amp;vtp=1&amp;vaab=1&amp;bbb=1"/>
          <p:cNvSpPr/>
          <p:nvPr/>
        </p:nvSpPr>
        <p:spPr>
          <a:xfrm>
            <a:off x="539496" y="3128200"/>
            <a:ext cx="79095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A.两块镜片都成完整的像，像的大小相同</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.两块镜片都成完整的像，像的大小不同</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.两块镜片都成不完整的像，像的大小相同</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.两块镜片都成不完整的像，像的大小不同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c79d21227?vcp=1&amp;pid=0cf84df44&amp;color=68,178,231&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考点4</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光的色散</a:t>
            </a:r>
            <a:endParaRPr lang="en-US" altLang="zh-CN" sz="3200" dirty="0"/>
          </a:p>
        </p:txBody>
      </p:sp>
      <p:sp>
        <p:nvSpPr>
          <p:cNvPr id="3" name="P_7#2fbc80df9?vcp=1&amp;pid=c79d21227&amp;color=0,0,0&amp;vtp=1&amp;vaab=1&amp;bbb=1"/>
          <p:cNvSpPr/>
          <p:nvPr/>
        </p:nvSpPr>
        <p:spPr>
          <a:xfrm>
            <a:off x="539496" y="1263495"/>
            <a:ext cx="11109960" cy="4439857"/>
          </a:xfrm>
          <a:prstGeom prst="rect">
            <a:avLst/>
          </a:prstGeom>
          <a:noFill/>
        </p:spPr>
        <p:txBody>
          <a:bodyPr wrap="none" lIns="0" tIns="0" rIns="0" bIns="0" rtlCol="0" anchor="t"/>
          <a:lstStyle/>
          <a:p>
            <a:pPr algn="l"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抢分攻略</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在光的色散现象中,同一介质对可见光的偏折程度由红光到紫光逐</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渐增大。</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彩虹、日晕是自然中常见的一种色散现象,其形成的原因是悬浮在</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空中的小水珠使太阳光发生色散而形成了彩色光带。</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红、绿、蓝三种色光能合成各种不同的色光，彩色电视机、手机</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的屏幕上呈现的丰富色彩就是由这三种色光按一定的比例混合形成的。</a:t>
            </a:r>
            <a:endParaRPr lang="en-US" altLang="zh-CN" sz="2800" dirty="0"/>
          </a:p>
        </p:txBody>
      </p:sp>
    </p:spTree>
  </p:cSld>
  <p:clrMapOvr>
    <a:masterClrMapping/>
  </p:clrMapOvr>
  <p:transition>
    <p:split dir="in"/>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BD.45_1#4b57a8cc5?iti=5&amp;htil=4&amp;vaa=1&amp;vcp=1&amp;vis=1&amp;pid=c79d21227&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40597" y="1533493"/>
            <a:ext cx="2741471" cy="18217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BD.45_2#4b57a8cc5?iti=5&amp;htil=4&amp;vaa=1&amp;vcp=1&amp;vis=1&amp;pid=c79d21227&amp;color=0,0,0&amp;vtp=1&amp;vaab=1&amp;bbb=1"/>
          <p:cNvSpPr/>
          <p:nvPr/>
        </p:nvSpPr>
        <p:spPr>
          <a:xfrm>
            <a:off x="9655720" y="3482245"/>
            <a:ext cx="9112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图2-5</a:t>
            </a:r>
            <a:endParaRPr lang="en-US" altLang="zh-CN" sz="2800" dirty="0"/>
          </a:p>
        </p:txBody>
      </p:sp>
      <p:sp>
        <p:nvSpPr>
          <p:cNvPr id="4" name="QC_7_BD.45_3#4b57a8cc5?htil=4&amp;sp=1&amp;vaa=1&amp;vcp=1&amp;vis=1&amp;pid=c79d21227&amp;color=0,0,0&amp;vtp=1&amp;vaab=1&amp;bt=1&amp;bbb=1&amp;hb=1&amp;hs=1"/>
          <p:cNvSpPr/>
          <p:nvPr/>
        </p:nvSpPr>
        <p:spPr>
          <a:xfrm>
            <a:off x="539496" y="1546193"/>
            <a:ext cx="81381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例4</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2024年4月24日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，桂林出现日晕天象奇观</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如图2-5所示），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其彩色光环与彩虹的成因相同，</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都属于(</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7_AN.47_1#4b57a8cc5.bracket?vaa=1&amp;vcp=1&amp;vis=1&amp;pid=c79d21227&amp;color=0,0,0&amp;vpa=25&amp;vtp=1&amp;vaab=1"/>
          <p:cNvSpPr/>
          <p:nvPr/>
        </p:nvSpPr>
        <p:spPr>
          <a:xfrm>
            <a:off x="1883314" y="2828258"/>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6" name="QC_7_BD.45_4#4b57a8cc5.choices?htil=4&amp;vaa=1&amp;vcp=1&amp;vis=1&amp;pid=c79d21227&amp;color=0,0,0&amp;vtp=1&amp;vaab=1&amp;bbb=1"/>
          <p:cNvSpPr/>
          <p:nvPr/>
        </p:nvSpPr>
        <p:spPr>
          <a:xfrm>
            <a:off x="539496" y="3469925"/>
            <a:ext cx="8138160" cy="1201357"/>
          </a:xfrm>
          <a:prstGeom prst="rect">
            <a:avLst/>
          </a:prstGeom>
          <a:noFill/>
        </p:spPr>
        <p:txBody>
          <a:bodyPr wrap="none" lIns="0" tIns="0" rIns="0" bIns="0" rtlCol="0" anchor="t"/>
          <a:lstStyle/>
          <a:p>
            <a:pPr latinLnBrk="1">
              <a:lnSpc>
                <a:spcPts val="5100"/>
              </a:lnSpc>
              <a:tabLst>
                <a:tab pos="41770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.光的色散</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.平面镜成像</a:t>
            </a:r>
            <a:endParaRPr lang="en-US" altLang="zh-CN" sz="2800" dirty="0"/>
          </a:p>
          <a:p>
            <a:pPr latinLnBrk="1">
              <a:lnSpc>
                <a:spcPts val="4900"/>
              </a:lnSpc>
              <a:tabLst>
                <a:tab pos="41770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C.光的反射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.光的直线传播</a:t>
            </a:r>
            <a:endParaRPr lang="en-US" altLang="zh-CN" sz="2800" dirty="0"/>
          </a:p>
        </p:txBody>
      </p:sp>
      <p:sp>
        <p:nvSpPr>
          <p:cNvPr id="7" name="QC_7_EX.1_1#4b57a8cc5?vaa=1&amp;vcp=1&amp;vis=1&amp;pid=c79d21227&amp;color=0,0,0&amp;vtp=1&amp;vaab=1&amp;bbb=1&amp;hs=1"/>
          <p:cNvSpPr/>
          <p:nvPr/>
        </p:nvSpPr>
        <p:spPr>
          <a:xfrm>
            <a:off x="539496" y="47391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彩虹、彩色的肥皂泡、日晕都属于光的色散现象。</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dff823920?vcp=1&amp;pid=c79d21227&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200" dirty="0"/>
          </a:p>
        </p:txBody>
      </p:sp>
      <p:sp>
        <p:nvSpPr>
          <p:cNvPr id="3" name="QB_8_BD.49_1#9c5abbd53?vaa=1&amp;vcp=1&amp;vis=1&amp;pid=dff823920&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光的世界变幻莫测，奥秘无穷。雨后天空出现七色彩虹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，这是光的</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现象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其中红、</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蓝三种颜色的光被称为光的“三原色”。</a:t>
            </a:r>
            <a:endParaRPr lang="en-US" altLang="zh-CN" sz="2800" dirty="0"/>
          </a:p>
        </p:txBody>
      </p:sp>
      <p:sp>
        <p:nvSpPr>
          <p:cNvPr id="4" name="QB_8_AN.50_1#9c5abbd53.blank?vaa=1&amp;vcp=1&amp;vis=1&amp;pid=dff823920&amp;color=0,0,0&amp;vpa=26&amp;vtp=1&amp;vaab=1&amp;bbb=1"/>
          <p:cNvSpPr/>
          <p:nvPr/>
        </p:nvSpPr>
        <p:spPr>
          <a:xfrm>
            <a:off x="549815" y="1863505"/>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色散</a:t>
            </a:r>
            <a:endParaRPr lang="en-US" altLang="zh-CN" sz="2800" dirty="0"/>
          </a:p>
        </p:txBody>
      </p:sp>
      <p:sp>
        <p:nvSpPr>
          <p:cNvPr id="5" name="QB_8_AN.51_1#9c5abbd53.blank?vaa=1&amp;vcp=1&amp;vis=1&amp;pid=dff823920&amp;color=0,0,0&amp;vpa=27&amp;vtp=1&amp;vaab=1"/>
          <p:cNvSpPr/>
          <p:nvPr/>
        </p:nvSpPr>
        <p:spPr>
          <a:xfrm>
            <a:off x="4105815" y="186350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绿</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52_1#9f465c295?sp=1&amp;vaa=1&amp;vcp=1&amp;vis=1&amp;pid=dff823920&amp;color=0,0,0&amp;mp=1&amp;vtp=1&amp;vaab=1&amp;bt=1&amp;bbb=1&amp;hb=1"/>
              <p:cNvSpPr/>
              <p:nvPr/>
            </p:nvSpPr>
            <p:spPr>
              <a:xfrm>
                <a:off x="539496" y="554400"/>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（2024·江苏苏州·中考）实验创新</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如图2-6甲所示，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之间是太阳光</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经三棱镜色散后在屏上得到的彩色光带。将电子温度传感器分别放在</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两点外侧，测得温度</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𝑇</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随时间</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𝑡</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变化的图像如图2-6乙所示。则曲线</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对应的光的特点是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曲线②对应的光</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a:t>
                </a:r>
                <a:r>
                  <a:rPr lang="en-US" altLang="zh-CN" sz="2800" i="0" dirty="0" err="1">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线</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8_BD.52_1#9f465c295?sp=1&amp;vaa=1&amp;vcp=1&amp;vis=1&amp;pid=dff823920&amp;color=0,0,0&amp;mp=1&amp;vtp=1&amp;vaab=1&amp;bt=1&amp;bbb=1&amp;hb=1"/>
              <p:cNvSpPr>
                <a:spLocks noRot="1" noChangeAspect="1" noMove="1" noResize="1" noEditPoints="1" noAdjustHandles="1" noChangeArrowheads="1" noChangeShapeType="1" noTextEdit="1"/>
              </p:cNvSpPr>
              <p:nvPr/>
            </p:nvSpPr>
            <p:spPr>
              <a:xfrm>
                <a:off x="539496" y="554400"/>
                <a:ext cx="11109960" cy="3144457"/>
              </a:xfrm>
              <a:prstGeom prst="rect">
                <a:avLst/>
              </a:prstGeom>
              <a:blipFill rotWithShape="1">
                <a:blip r:embed="rId3"/>
                <a:stretch>
                  <a:fillRect l="-3" t="-1" r="3" b="-2182"/>
                </a:stretch>
              </a:blipFill>
            </p:spPr>
            <p:txBody>
              <a:bodyPr/>
              <a:lstStyle/>
              <a:p>
                <a:r>
                  <a:rPr lang="zh-CN" altLang="en-US">
                    <a:noFill/>
                  </a:rPr>
                  <a:t> </a:t>
                </a:r>
              </a:p>
            </p:txBody>
          </p:sp>
        </mc:Fallback>
      </mc:AlternateContent>
      <p:pic>
        <p:nvPicPr>
          <p:cNvPr id="3" name="QB_8_BD.52_2#9f465c295?iti=6&amp;vaa=1&amp;vcp=1&amp;vis=1&amp;pid=dff823920&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133166" y="3675560"/>
            <a:ext cx="4386794" cy="180130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8_BD.52_3#9f465c295?iti=6&amp;vaa=1&amp;vcp=1&amp;vis=1&amp;pid=dff823920&amp;color=0,0,0&amp;mp=1&amp;vtp=1&amp;vaab=1&amp;bbb=1"/>
          <p:cNvSpPr/>
          <p:nvPr/>
        </p:nvSpPr>
        <p:spPr>
          <a:xfrm>
            <a:off x="8870951" y="5603863"/>
            <a:ext cx="9112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a:t>
            </a:r>
            <a:endParaRPr lang="en-US" altLang="zh-CN" sz="2800" dirty="0"/>
          </a:p>
        </p:txBody>
      </p:sp>
      <p:sp>
        <p:nvSpPr>
          <p:cNvPr id="5" name="QB_8_AN.2_1#9f465c295?vaa=1&amp;vcp=1&amp;vis=1&amp;pid=dff823920&amp;color=0,0,0&amp;vtp=1&amp;vaab=1&amp;bbb=1"/>
          <p:cNvSpPr/>
          <p:nvPr/>
        </p:nvSpPr>
        <p:spPr>
          <a:xfrm>
            <a:off x="4003273" y="2504746"/>
            <a:ext cx="4182406" cy="553657"/>
          </a:xfrm>
          <a:prstGeom prst="rect">
            <a:avLst/>
          </a:prstGeom>
          <a:noFill/>
        </p:spPr>
        <p:txBody>
          <a:bodyPr wrap="none" lIns="0" tIns="0" rIns="0" bIns="0" rtlCol="0" anchor="t"/>
          <a:lstStyle/>
          <a:p>
            <a:pPr algn="l"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使荧光物质发光（消毒杀菌</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B_8_AN.2_1#9f465c295?vaa=1&amp;vcp=1&amp;vis=1&amp;pid=dff823920&amp;color=0,0,0&amp;vtp=1&amp;vaab=1&amp;bbb=1"/>
          <p:cNvSpPr/>
          <p:nvPr/>
        </p:nvSpPr>
        <p:spPr>
          <a:xfrm>
            <a:off x="991700" y="3121903"/>
            <a:ext cx="4182406" cy="553657"/>
          </a:xfrm>
          <a:prstGeom prst="rect">
            <a:avLst/>
          </a:prstGeom>
          <a:noFill/>
        </p:spPr>
        <p:txBody>
          <a:bodyPr wrap="none" lIns="0" tIns="0" rIns="0" bIns="0" rtlCol="0" anchor="t"/>
          <a:lstStyle/>
          <a:p>
            <a:pPr algn="l"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红外</a:t>
            </a:r>
            <a:endParaRPr lang="en-US" altLang="zh-CN" sz="2800" dirty="0"/>
          </a:p>
        </p:txBody>
      </p:sp>
      <p:sp>
        <p:nvSpPr>
          <p:cNvPr id="7" name="QB_8_AS.1_1#9f465c295?vaa=1&amp;vcp=1&amp;vis=1&amp;pid=dff823920&amp;color=0,0,0&amp;vtp=1&amp;vaab=1&amp;bt=1&amp;bbb=1&amp;hb=1"/>
          <p:cNvSpPr/>
          <p:nvPr/>
        </p:nvSpPr>
        <p:spPr>
          <a:xfrm>
            <a:off x="410000" y="3739060"/>
            <a:ext cx="6593670"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由题图乙知，曲线②对应的光的</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热效应较强，故曲线②对应的光是红外线</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曲线①对应的光是紫外线，紫外线能使荧</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光物质发光，还能消毒杀菌</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fa3eda1b4?vcp=1&amp;pid=0cf84df44&amp;color=68,178,231&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考点5</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光学作图</a:t>
            </a:r>
            <a:endParaRPr lang="en-US" altLang="zh-CN" sz="3200" dirty="0"/>
          </a:p>
        </p:txBody>
      </p:sp>
      <p:sp>
        <p:nvSpPr>
          <p:cNvPr id="3" name="P_7#e1a36726d?vcp=1&amp;pid=fa3eda1b4&amp;color=0,0,0&amp;vtp=1&amp;vaab=1&amp;bbb=1"/>
          <p:cNvSpPr/>
          <p:nvPr/>
        </p:nvSpPr>
        <p:spPr>
          <a:xfrm>
            <a:off x="539496" y="1263495"/>
            <a:ext cx="11109960" cy="3144457"/>
          </a:xfrm>
          <a:prstGeom prst="rect">
            <a:avLst/>
          </a:prstGeom>
          <a:noFill/>
        </p:spPr>
        <p:txBody>
          <a:bodyPr wrap="none" lIns="0" tIns="0" rIns="0" bIns="0" rtlCol="0" anchor="t"/>
          <a:lstStyle/>
          <a:p>
            <a:pPr algn="l"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抢分攻略</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光的反射作图，先确定入射点和法线，再根据“反射角等于入射角”</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作图。</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光的折射作图，先确定入射点和法线，再根据“空气角大”的特点</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作图。</a:t>
            </a:r>
            <a:endParaRPr lang="en-US" altLang="zh-CN" sz="2800" dirty="0"/>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d3781d116.fixed?vcp=1&amp;pid=3cf5afd2d&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光的直线传播、反射与折射</a:t>
            </a:r>
            <a:endParaRPr lang="en-US" altLang="zh-CN" sz="4000" dirty="0"/>
          </a:p>
        </p:txBody>
      </p:sp>
      <p:sp>
        <p:nvSpPr>
          <p:cNvPr id="3" name="C_5_BD#d3781d116.fixed?vcp=1&amp;pid=3cf5afd2d&amp;color=86,186,157&amp;vtp=1&amp;vaab=1&amp;bbb=1"/>
          <p:cNvSpPr/>
          <p:nvPr/>
        </p:nvSpPr>
        <p:spPr>
          <a:xfrm>
            <a:off x="320040" y="3419856"/>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要点梳理</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_BD#e1a36726d?sp=1&amp;vcp=1&amp;pid=fa3eda1b4&amp;color=0,0,0&amp;vtp=1&amp;vaab=1&amp;bt=1&amp;bbb=1"/>
          <p:cNvSpPr/>
          <p:nvPr/>
        </p:nvSpPr>
        <p:spPr>
          <a:xfrm>
            <a:off x="539496" y="1865344"/>
            <a:ext cx="11109960" cy="3144457"/>
          </a:xfrm>
          <a:prstGeom prst="rect">
            <a:avLst/>
          </a:prstGeom>
          <a:noFill/>
        </p:spPr>
        <p:txBody>
          <a:bodyPr wrap="none" lIns="0" tIns="0" rIns="0" bIns="0" rtlCol="0" anchor="t"/>
          <a:lstStyle/>
          <a:p>
            <a:pPr algn="l" latinLnBrk="1">
              <a:lnSpc>
                <a:spcPts val="5100"/>
              </a:lnSpc>
            </a:pPr>
            <a:r>
              <a:rPr lang="en-US" altLang="zh-CN" sz="2800" b="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平面镜成像作图，根据物与像关于镜面对称作图，</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像要用虚线表示。</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4.</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实际光线画实线，光线的反向延长线、辅助线、法线画虚线，画</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法线时要标注垂直符号。</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5.</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要注意正确标注入射光线、反射光线、折射光线的箭头方向，且</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光线不能断开。</a:t>
            </a:r>
            <a:endParaRPr lang="en-US" altLang="zh-CN" sz="2800" spc="-5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57_1#e528dfbf4?iti=8&amp;htil=5&amp;vaa=1&amp;vcp=1&amp;vis=1&amp;pid=fa3eda1b4&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306695" y="1227836"/>
            <a:ext cx="4251960" cy="24414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7_BD.57_2#e528dfbf4?iti=8&amp;htil=5&amp;vaa=1&amp;vcp=1&amp;vis=1&amp;pid=fa3eda1b4&amp;color=0,0,0&amp;vtp=1&amp;vaab=1&amp;bbb=1"/>
          <p:cNvSpPr/>
          <p:nvPr/>
        </p:nvSpPr>
        <p:spPr>
          <a:xfrm>
            <a:off x="8977063" y="3796284"/>
            <a:ext cx="9112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图2-7</a:t>
            </a:r>
            <a:endParaRPr lang="en-US" altLang="zh-CN" sz="2800" dirty="0"/>
          </a:p>
        </p:txBody>
      </p:sp>
      <p:sp>
        <p:nvSpPr>
          <p:cNvPr id="4" name="QO_7_BD.57_3#e528dfbf4?htil=5&amp;sp=1&amp;vaa=1&amp;vcp=1&amp;vis=1&amp;pid=fa3eda1b4&amp;color=0,0,0&amp;vtp=1&amp;vaab=1&amp;bt=1&amp;bbb=1&amp;hb=1&amp;hs=1"/>
          <p:cNvSpPr/>
          <p:nvPr/>
        </p:nvSpPr>
        <p:spPr>
          <a:xfrm>
            <a:off x="539496" y="1209548"/>
            <a:ext cx="6729984"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例5</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（2023·广西·中考）图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2-7是经平面镜</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反射后的反射光线，请画出射向平面镜的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入射光线和进入空气中的折射光线</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O_7_EX.1_1#e528dfbf4?htil=5&amp;vaa=1&amp;vcp=1&amp;vis=1&amp;pid=fa3eda1b4&amp;color=0,0,0&amp;vtp=1&amp;vaab=1&amp;bbb=1&amp;hb=1&amp;hs=1"/>
          <p:cNvSpPr/>
          <p:nvPr/>
        </p:nvSpPr>
        <p:spPr>
          <a:xfrm>
            <a:off x="539496" y="3133280"/>
            <a:ext cx="6729984"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在光的反射和折射作图中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意作出法线，并应用光的反射定律</a:t>
            </a:r>
            <a:endParaRPr lang="en-US" altLang="zh-CN" sz="2800" dirty="0"/>
          </a:p>
        </p:txBody>
      </p:sp>
      <p:sp>
        <p:nvSpPr>
          <p:cNvPr id="6" name="QO_7_EX.1_1#e528dfbf4?htil=5&amp;vaa=1&amp;vcp=1&amp;vis=1&amp;pid=fa3eda1b4&amp;color=0,0,0&amp;vtp=1&amp;vaab=1&amp;bbb=1&amp;hb=1&amp;hs=1"/>
          <p:cNvSpPr/>
          <p:nvPr/>
        </p:nvSpPr>
        <p:spPr>
          <a:xfrm>
            <a:off x="539496" y="4435665"/>
            <a:ext cx="11112011" cy="12013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反射角等于入射角</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）和光的折射规律（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光垂直射入其他介质时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，传播</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方向不变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AN.1_1#e528dfbf4?vaa=1&amp;vcp=1&amp;vis=1&amp;pid=fa3eda1b4&amp;color=0,0,0&amp;vtp=1&amp;vaab=1&amp;bt=1&amp;bbb=1"/>
          <p:cNvSpPr/>
          <p:nvPr/>
        </p:nvSpPr>
        <p:spPr>
          <a:xfrm>
            <a:off x="539496" y="1692116"/>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如答图2-1所示</a:t>
            </a:r>
            <a:endParaRPr lang="en-US" altLang="zh-CN" sz="2800" dirty="0"/>
          </a:p>
        </p:txBody>
      </p:sp>
      <p:pic>
        <p:nvPicPr>
          <p:cNvPr id="3" name="QO_7_AN.1_1#e528dfbf4?iti=9&amp;vaa=1&amp;vcp=1&amp;vis=1&amp;pid=fa3eda1b4&amp;color=0,0,0&amp;tib=255,255,255&amp;vtp=1&amp;vaab=1" descr="preencoded.png"/>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370832" y="2018923"/>
            <a:ext cx="4033956" cy="243963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AN.1_1#e528dfbf4?iti=9&amp;vaa=1&amp;vcp=1&amp;vis=1&amp;pid=fa3eda1b4&amp;color=0,0,0&amp;vtp=1&amp;vaab=1&amp;bbb=1"/>
          <p:cNvSpPr/>
          <p:nvPr/>
        </p:nvSpPr>
        <p:spPr>
          <a:xfrm>
            <a:off x="5750775" y="4668044"/>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答图2-1</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30aa278c8?vcp=1&amp;pid=fa3eda1b4&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200" dirty="0"/>
          </a:p>
        </p:txBody>
      </p:sp>
      <mc:AlternateContent xmlns:mc="http://schemas.openxmlformats.org/markup-compatibility/2006" xmlns:a14="http://schemas.microsoft.com/office/drawing/2010/main">
        <mc:Choice Requires="a14">
          <p:sp>
            <p:nvSpPr>
              <p:cNvPr id="3" name="QO_8_BD.60_1#b8801d06b?sp=1&amp;vaa=1&amp;vcp=1&amp;vis=1&amp;pid=30aa278c8&amp;color=0,0,0&amp;vtp=1&amp;vaab=1&amp;bbb=1&amp;hb=1"/>
              <p:cNvSpPr/>
              <p:nvPr/>
            </p:nvSpPr>
            <p:spPr>
              <a:xfrm>
                <a:off x="539496" y="126724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（2024·广西·中考）了解水深，防止溺水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。人在岸边看水池池底的发</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光点</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，感觉该点的位置升高，池水看起来比实际的浅。请在图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2-8中画</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出从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点发出的光进入人眼</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𝐸</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的光路图。</a:t>
                </a:r>
                <a:endParaRPr lang="en-US" altLang="zh-CN" sz="2800" dirty="0"/>
              </a:p>
            </p:txBody>
          </p:sp>
        </mc:Choice>
        <mc:Fallback xmlns="">
          <p:sp>
            <p:nvSpPr>
              <p:cNvPr id="3" name="QO_8_BD.60_1#b8801d06b?sp=1&amp;vaa=1&amp;vcp=1&amp;vis=1&amp;pid=30aa278c8&amp;color=0,0,0&amp;vtp=1&amp;vaab=1&amp;bbb=1&amp;hb=1"/>
              <p:cNvSpPr>
                <a:spLocks noRot="1" noChangeAspect="1" noMove="1" noResize="1" noEditPoints="1" noAdjustHandles="1" noChangeArrowheads="1" noChangeShapeType="1" noTextEdit="1"/>
              </p:cNvSpPr>
              <p:nvPr/>
            </p:nvSpPr>
            <p:spPr>
              <a:xfrm>
                <a:off x="539496" y="1267240"/>
                <a:ext cx="11109960" cy="1849057"/>
              </a:xfrm>
              <a:prstGeom prst="rect">
                <a:avLst/>
              </a:prstGeom>
              <a:blipFill rotWithShape="1">
                <a:blip r:embed="rId3"/>
                <a:stretch>
                  <a:fillRect l="-3" t="-22" r="-2" b="-3690"/>
                </a:stretch>
              </a:blipFill>
            </p:spPr>
            <p:txBody>
              <a:bodyPr/>
              <a:lstStyle/>
              <a:p>
                <a:r>
                  <a:rPr lang="zh-CN" altLang="en-US">
                    <a:noFill/>
                  </a:rPr>
                  <a:t> </a:t>
                </a:r>
              </a:p>
            </p:txBody>
          </p:sp>
        </mc:Fallback>
      </mc:AlternateContent>
      <p:pic>
        <p:nvPicPr>
          <p:cNvPr id="4" name="QO_8_BD.60_2#b8801d06b?iti=10&amp;htil=6&amp;vaa=1&amp;vcp=1&amp;vis=1&amp;pid=30aa278c8&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69314" y="3523012"/>
            <a:ext cx="3996636" cy="2382309"/>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8_BD.60_3#b8801d06b?iti=10&amp;htil=6&amp;vaa=1&amp;vcp=1&amp;vis=1&amp;pid=30aa278c8&amp;color=0,0,0&amp;vtp=1&amp;vaab=1&amp;bbb=1"/>
          <p:cNvSpPr/>
          <p:nvPr/>
        </p:nvSpPr>
        <p:spPr>
          <a:xfrm>
            <a:off x="1849129" y="5810501"/>
            <a:ext cx="780933" cy="739439"/>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图2-8</a:t>
            </a:r>
            <a:endParaRPr lang="en-US" altLang="zh-CN" sz="2800" dirty="0"/>
          </a:p>
        </p:txBody>
      </p:sp>
      <p:sp>
        <p:nvSpPr>
          <p:cNvPr id="6" name="QO_8_AN.1_1#b8801d06b?htil=6&amp;vaa=1&amp;vcp=1&amp;vis=1&amp;pid=30aa278c8&amp;color=0,0,0&amp;vtp=1&amp;vaab=1&amp;bt=1&amp;bbb=1"/>
          <p:cNvSpPr/>
          <p:nvPr/>
        </p:nvSpPr>
        <p:spPr>
          <a:xfrm>
            <a:off x="6143589" y="2928074"/>
            <a:ext cx="4756780" cy="411172"/>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如答图2-2所示</a:t>
            </a:r>
            <a:endParaRPr lang="en-US" altLang="zh-CN" sz="2800" dirty="0"/>
          </a:p>
        </p:txBody>
      </p:sp>
      <p:pic>
        <p:nvPicPr>
          <p:cNvPr id="7" name="QO_8_AN.1_1#b8801d06b?iti=11&amp;htil=6&amp;vaa=1&amp;vcp=1&amp;vis=1&amp;pid=30aa278c8&amp;color=0,0,0&amp;tib=255,255,255&amp;vtp=1&amp;vaab=1" descr="preencoded.png"/>
          <p:cNvPicPr>
            <a:picLocks noChangeAspect="1"/>
          </p:cNvPicPr>
          <p:nvPr/>
        </p:nvPicPr>
        <p:blipFill>
          <a:blip r:embed="rId5">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198636" y="3562195"/>
            <a:ext cx="3886924" cy="234312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O_8_AN.1_1#b8801d06b?iti=11&amp;htil=6&amp;vaa=1&amp;vcp=1&amp;vis=1&amp;pid=30aa278c8&amp;color=0,0,0&amp;vtp=1&amp;vaab=1&amp;bbb=1"/>
          <p:cNvSpPr/>
          <p:nvPr/>
        </p:nvSpPr>
        <p:spPr>
          <a:xfrm>
            <a:off x="7436292" y="5892672"/>
            <a:ext cx="1085687" cy="739439"/>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答图2-2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8_BD.62_1#182d3656a?sp=1&amp;vaa=1&amp;vcp=1&amp;vis=1&amp;pid=30aa278c8&amp;color=0,0,0&amp;vtp=1&amp;vaab=1&amp;bt=1&amp;bbb=1&amp;hb=1"/>
              <p:cNvSpPr/>
              <p:nvPr/>
            </p:nvSpPr>
            <p:spPr>
              <a:xfrm>
                <a:off x="539496" y="554400"/>
                <a:ext cx="11109960" cy="1188657"/>
              </a:xfrm>
              <a:prstGeom prst="rect">
                <a:avLst/>
              </a:prstGeom>
              <a:noFill/>
            </p:spPr>
            <p:txBody>
              <a:bodyPr wrap="none" lIns="0" tIns="0" rIns="0" bIns="0" rtlCol="0" anchor="t"/>
              <a:lstStyle/>
              <a:p>
                <a:pPr algn="l" latinLnBrk="1">
                  <a:lnSpc>
                    <a:spcPts val="50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（2024·上海·中考）请在图2-9中画出物体</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𝐴𝐵</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在平面镜</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𝑀𝑁</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中所成的像</a:t>
                </a:r>
              </a:p>
              <a:p>
                <a:pPr latinLnBrk="1">
                  <a:lnSpc>
                    <a:spcPts val="49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8_BD.62_1#182d3656a?sp=1&amp;vaa=1&amp;vcp=1&amp;vis=1&amp;pid=30aa278c8&amp;color=0,0,0&amp;vtp=1&amp;vaab=1&amp;bt=1&amp;bbb=1&amp;hb=1"/>
              <p:cNvSpPr>
                <a:spLocks noRot="1" noChangeAspect="1" noMove="1" noResize="1" noEditPoints="1" noAdjustHandles="1" noChangeArrowheads="1" noChangeShapeType="1" noTextEdit="1"/>
              </p:cNvSpPr>
              <p:nvPr/>
            </p:nvSpPr>
            <p:spPr>
              <a:xfrm>
                <a:off x="539496" y="554400"/>
                <a:ext cx="11109960" cy="1188657"/>
              </a:xfrm>
              <a:prstGeom prst="rect">
                <a:avLst/>
              </a:prstGeom>
              <a:blipFill rotWithShape="1">
                <a:blip r:embed="rId3"/>
                <a:stretch>
                  <a:fillRect l="-3" t="-4" r="-322" b="-5771"/>
                </a:stretch>
              </a:blipFill>
            </p:spPr>
            <p:txBody>
              <a:bodyPr/>
              <a:lstStyle/>
              <a:p>
                <a:r>
                  <a:rPr lang="zh-CN" altLang="en-US">
                    <a:noFill/>
                  </a:rPr>
                  <a:t> </a:t>
                </a:r>
              </a:p>
            </p:txBody>
          </p:sp>
        </mc:Fallback>
      </mc:AlternateContent>
      <p:pic>
        <p:nvPicPr>
          <p:cNvPr id="3" name="QO_8_BD.62_2#182d3656a?iti=12&amp;htil=7&amp;vaa=1&amp;vcp=1&amp;vis=1&amp;pid=30aa278c8&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578608" y="2430889"/>
            <a:ext cx="1380744" cy="33009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62_3#182d3656a?iti=12&amp;htil=7&amp;vaa=1&amp;vcp=1&amp;vis=1&amp;pid=30aa278c8&amp;color=0,0,0&amp;vtp=1&amp;vaab=1&amp;bbb=1"/>
          <p:cNvSpPr/>
          <p:nvPr/>
        </p:nvSpPr>
        <p:spPr>
          <a:xfrm>
            <a:off x="2813367" y="5858873"/>
            <a:ext cx="911225" cy="560642"/>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图2-9</a:t>
            </a:r>
            <a:endParaRPr lang="en-US" altLang="zh-CN" sz="2800" dirty="0"/>
          </a:p>
        </p:txBody>
      </p:sp>
      <p:sp>
        <p:nvSpPr>
          <p:cNvPr id="5" name="QO_8_AN.1_1#182d3656a?htil=7&amp;vaa=1&amp;vcp=1&amp;vis=1&amp;pid=30aa278c8&amp;color=0,0,0&amp;vtp=1&amp;vaab=1&amp;bbb=1"/>
          <p:cNvSpPr/>
          <p:nvPr/>
        </p:nvSpPr>
        <p:spPr>
          <a:xfrm>
            <a:off x="6080760" y="1750232"/>
            <a:ext cx="5550408"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如答图2-3所示</a:t>
            </a:r>
            <a:endParaRPr lang="en-US" altLang="zh-CN" sz="2800" dirty="0"/>
          </a:p>
        </p:txBody>
      </p:sp>
      <p:pic>
        <p:nvPicPr>
          <p:cNvPr id="6" name="QO_8_AN.1_1#182d3656a?iti=13&amp;htil=7&amp;vaa=1&amp;vcp=1&amp;vis=1&amp;pid=30aa278c8&amp;color=0,0,0&amp;tib=255,255,255&amp;vtp=1&amp;vaab=1" descr="preencoded.png"/>
          <p:cNvPicPr>
            <a:picLocks noChangeAspect="1"/>
          </p:cNvPicPr>
          <p:nvPr/>
        </p:nvPicPr>
        <p:blipFill>
          <a:blip r:embed="rId5">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099048" y="2430889"/>
            <a:ext cx="2249424" cy="33009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8_AN.1_1#182d3656a?iti=13&amp;htil=7&amp;vaa=1&amp;vcp=1&amp;vis=1&amp;pid=30aa278c8&amp;color=0,0,0&amp;vtp=1&amp;vaab=1&amp;bbb=1"/>
          <p:cNvSpPr/>
          <p:nvPr/>
        </p:nvSpPr>
        <p:spPr>
          <a:xfrm>
            <a:off x="6590347" y="5858873"/>
            <a:ext cx="1266825" cy="560642"/>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答图2-3</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bac6b5f61.fixed?vcp=1&amp;pid=3cf5afd2d&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光的直线传播、反射与折射</a:t>
            </a:r>
            <a:endParaRPr lang="en-US" altLang="zh-CN" sz="4000" dirty="0"/>
          </a:p>
        </p:txBody>
      </p:sp>
      <p:sp>
        <p:nvSpPr>
          <p:cNvPr id="3" name="C_5_BD#bac6b5f61.fixed?vcp=1&amp;pid=3cf5afd2d&amp;color=86,186,157&amp;vtp=1&amp;vaab=1&amp;bbb=1"/>
          <p:cNvSpPr/>
          <p:nvPr/>
        </p:nvSpPr>
        <p:spPr>
          <a:xfrm>
            <a:off x="320040" y="3419856"/>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实验与探究</a:t>
            </a:r>
            <a:endParaRPr lang="en-US" altLang="zh-CN" sz="4000" dirty="0"/>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bf039be85?sp=1&amp;vcp=1&amp;pid=bac6b5f61&amp;color=68,178,231&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实验1</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探究光的反射规律</a:t>
            </a:r>
            <a:endParaRPr lang="en-US" altLang="zh-CN" sz="3200" dirty="0"/>
          </a:p>
        </p:txBody>
      </p:sp>
      <p:graphicFrame>
        <p:nvGraphicFramePr>
          <p:cNvPr id="39" name="P_7_BD#d42d9b5f7?colgroup=1,11,15&amp;vcp=1&amp;pid=bf039be85&amp;color=0,0,0&amp;vtp=1&amp;vaab=1&amp;bbb=1&amp;hb=1"/>
          <p:cNvGraphicFramePr>
            <a:graphicFrameLocks noGrp="1"/>
          </p:cNvGraphicFramePr>
          <p:nvPr/>
        </p:nvGraphicFramePr>
        <p:xfrm>
          <a:off x="539496" y="1324401"/>
          <a:ext cx="11082528" cy="5041520"/>
        </p:xfrm>
        <a:graphic>
          <a:graphicData uri="http://schemas.openxmlformats.org/drawingml/2006/table">
            <a:tbl>
              <a:tblPr/>
              <a:tblGrid>
                <a:gridCol w="694944">
                  <a:extLst>
                    <a:ext uri="{9D8B030D-6E8A-4147-A177-3AD203B41FA5}">
                      <a16:colId xmlns:a16="http://schemas.microsoft.com/office/drawing/2014/main" val="20000"/>
                    </a:ext>
                  </a:extLst>
                </a:gridCol>
                <a:gridCol w="4489704">
                  <a:extLst>
                    <a:ext uri="{9D8B030D-6E8A-4147-A177-3AD203B41FA5}">
                      <a16:colId xmlns:a16="http://schemas.microsoft.com/office/drawing/2014/main" val="20001"/>
                    </a:ext>
                  </a:extLst>
                </a:gridCol>
                <a:gridCol w="5897880">
                  <a:extLst>
                    <a:ext uri="{9D8B030D-6E8A-4147-A177-3AD203B41FA5}">
                      <a16:colId xmlns:a16="http://schemas.microsoft.com/office/drawing/2014/main" val="20002"/>
                    </a:ext>
                  </a:extLst>
                </a:gridCol>
              </a:tblGrid>
              <a:tr h="539560">
                <a:tc rowSpan="2">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意</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事</a:t>
                      </a:r>
                    </a:p>
                    <a:p>
                      <a:pPr marL="0" lvl="0" indent="0" algn="ctr" latinLnBrk="1" hangingPunct="0">
                        <a:lnSpc>
                          <a:spcPts val="42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纸板要与平面镜垂直</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改变入射角的大小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进行多次实验</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不能用激光笔对着眼</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睛照射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271268">
                <a:tc vMerge="1">
                  <a:txBody>
                    <a:bodyPr/>
                    <a:lstStyle/>
                    <a:p>
                      <a:endParaRPr lang="zh-CN"/>
                    </a:p>
                  </a:txBody>
                  <a:tcPr/>
                </a:tc>
                <a:tc vMerge="1">
                  <a:txBody>
                    <a:bodyPr/>
                    <a:lstStyle/>
                    <a:p>
                      <a:endParaRPr lang="zh-CN"/>
                    </a:p>
                  </a:txBody>
                  <a:tcPr/>
                </a:tc>
                <a:tc>
                  <a:txBody>
                    <a:bodyPr/>
                    <a:lstStyle/>
                    <a:p>
                      <a:pPr algn="ctr" latinLnBrk="1" hangingPunct="0">
                        <a:lnSpc>
                          <a:spcPts val="17700"/>
                        </a:lnSpc>
                      </a:pPr>
                      <a:r>
                        <a:rPr lang="en-US" altLang="zh-CN" sz="98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__________________________________________________________________________________________________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230692">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验</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在光的反射现象中</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反射光线</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入射光线和法线在同一平面内</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三线共面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反射光线和入射光线分居法线两侧</a:t>
                      </a:r>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两线分居</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反射角等于入射角</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两角相等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光路是可逆的</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光路可逆</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bl>
          </a:graphicData>
        </a:graphic>
      </p:graphicFrame>
      <p:pic>
        <p:nvPicPr>
          <p:cNvPr id="4" name="P_7_BD#d42d9b5f7.table_image?tii=1&amp;vcp=1&amp;pid=bf039be8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902452" y="2007471"/>
            <a:ext cx="5541264" cy="19842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P_7_BD#d42d9b5f7?colgroup=1,11,15&amp;vcp=1&amp;pid=bf039be85&amp;color=0,0,0&amp;vtp=1&amp;vaab=1&amp;bbb=1&amp;hb=1&amp;uw=1"/>
          <p:cNvSpPr/>
          <p:nvPr/>
        </p:nvSpPr>
        <p:spPr>
          <a:xfrm>
            <a:off x="4684640" y="1353008"/>
            <a:ext cx="7112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5" name="P_7_BD#d42d9b5f7?colgroup=1,11,15&amp;vcp=1&amp;pid=bf039be85&amp;color=0,0,0&amp;vtp=1&amp;vaab=1&amp;bbb=1&amp;hb=1&amp;uw=1"/>
          <p:cNvSpPr/>
          <p:nvPr/>
        </p:nvSpPr>
        <p:spPr>
          <a:xfrm>
            <a:off x="2906640" y="1924508"/>
            <a:ext cx="1066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6" name="P_7_BD#d42d9b5f7?colgroup=1,11,15&amp;vcp=1&amp;pid=bf039be85&amp;color=0,0,0&amp;vtp=1&amp;vaab=1&amp;bbb=1&amp;hb=1&amp;uw=1"/>
          <p:cNvSpPr/>
          <p:nvPr/>
        </p:nvSpPr>
        <p:spPr>
          <a:xfrm>
            <a:off x="4684640" y="1353008"/>
            <a:ext cx="7112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7" name="P_7_BD#d42d9b5f7?colgroup=1,11,15&amp;vcp=1&amp;pid=bf039be85&amp;color=0,0,0&amp;vtp=1&amp;vaab=1&amp;bbb=1&amp;hb=1&amp;uw=1"/>
          <p:cNvSpPr/>
          <p:nvPr/>
        </p:nvSpPr>
        <p:spPr>
          <a:xfrm>
            <a:off x="2906640" y="1924508"/>
            <a:ext cx="1066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8" name="P_7_BD#d42d9b5f7?colgroup=1,11,15&amp;vcp=1&amp;pid=bf039be85&amp;color=0,0,0&amp;vtp=1&amp;vaab=1&amp;bbb=1&amp;hb=1&amp;uw=1"/>
          <p:cNvSpPr/>
          <p:nvPr/>
        </p:nvSpPr>
        <p:spPr>
          <a:xfrm>
            <a:off x="9104240" y="4165867"/>
            <a:ext cx="1778063"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9" name="P_7_BD#d42d9b5f7?colgroup=1,11,15&amp;vcp=1&amp;pid=bf039be85&amp;color=0,0,0&amp;vtp=1&amp;vaab=1&amp;bbb=1&amp;hb=1&amp;uw=1"/>
          <p:cNvSpPr/>
          <p:nvPr/>
        </p:nvSpPr>
        <p:spPr>
          <a:xfrm>
            <a:off x="7694540" y="4724667"/>
            <a:ext cx="7112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0" name="P_7_BD#d42d9b5f7?colgroup=1,11,15&amp;vcp=1&amp;pid=bf039be85&amp;color=0,0,0&amp;vtp=1&amp;vaab=1&amp;bbb=1&amp;hb=1&amp;uw=1"/>
          <p:cNvSpPr/>
          <p:nvPr/>
        </p:nvSpPr>
        <p:spPr>
          <a:xfrm>
            <a:off x="3782940" y="5283467"/>
            <a:ext cx="49784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1" name="P_7_BD#d42d9b5f7?colgroup=1,11,15&amp;vcp=1&amp;pid=bf039be85&amp;color=0,0,0&amp;vtp=1&amp;vaab=1&amp;bbb=1&amp;hb=1&amp;uw=1"/>
          <p:cNvSpPr/>
          <p:nvPr/>
        </p:nvSpPr>
        <p:spPr>
          <a:xfrm>
            <a:off x="10171040" y="5283467"/>
            <a:ext cx="1066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2" name="P_7_BD#d42d9b5f7?colgroup=1,11,15&amp;vcp=1&amp;pid=bf039be85&amp;color=0,0,0&amp;vtp=1&amp;vaab=1&amp;bbb=1&amp;hb=1&amp;uw=1"/>
          <p:cNvSpPr/>
          <p:nvPr/>
        </p:nvSpPr>
        <p:spPr>
          <a:xfrm>
            <a:off x="9104240" y="4165867"/>
            <a:ext cx="1778063"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3" name="P_7_BD#d42d9b5f7?colgroup=1,11,15&amp;vcp=1&amp;pid=bf039be85&amp;color=0,0,0&amp;vtp=1&amp;vaab=1&amp;bbb=1&amp;hb=1&amp;uw=1"/>
          <p:cNvSpPr/>
          <p:nvPr/>
        </p:nvSpPr>
        <p:spPr>
          <a:xfrm>
            <a:off x="7694540" y="4724667"/>
            <a:ext cx="7112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4" name="P_7_BD#d42d9b5f7?colgroup=1,11,15&amp;vcp=1&amp;pid=bf039be85&amp;color=0,0,0&amp;vtp=1&amp;vaab=1&amp;bbb=1&amp;hb=1&amp;uw=1"/>
          <p:cNvSpPr/>
          <p:nvPr/>
        </p:nvSpPr>
        <p:spPr>
          <a:xfrm>
            <a:off x="3782940" y="5283467"/>
            <a:ext cx="49784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5" name="P_7_BD#d42d9b5f7?colgroup=1,11,15&amp;vcp=1&amp;pid=bf039be85&amp;color=0,0,0&amp;vtp=1&amp;vaab=1&amp;bbb=1&amp;hb=1&amp;uw=1"/>
          <p:cNvSpPr/>
          <p:nvPr/>
        </p:nvSpPr>
        <p:spPr>
          <a:xfrm>
            <a:off x="10171040" y="5283467"/>
            <a:ext cx="1066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P_7_BD#d42d9b5f7?colgroup=1,28&amp;vcp=1&amp;pid=bf039be85&amp;color=0,0,0&amp;vtp=1&amp;vaab=1&amp;bt=1&amp;bbb=1&amp;hb=1"/>
          <p:cNvGraphicFramePr>
            <a:graphicFrameLocks noGrp="1"/>
          </p:cNvGraphicFramePr>
          <p:nvPr/>
        </p:nvGraphicFramePr>
        <p:xfrm>
          <a:off x="539496" y="2679414"/>
          <a:ext cx="11112602" cy="2203768"/>
        </p:xfrm>
        <a:graphic>
          <a:graphicData uri="http://schemas.openxmlformats.org/drawingml/2006/table">
            <a:tbl>
              <a:tblPr/>
              <a:tblGrid>
                <a:gridCol w="690722">
                  <a:extLst>
                    <a:ext uri="{9D8B030D-6E8A-4147-A177-3AD203B41FA5}">
                      <a16:colId xmlns:a16="http://schemas.microsoft.com/office/drawing/2014/main" val="20000"/>
                    </a:ext>
                  </a:extLst>
                </a:gridCol>
                <a:gridCol w="10421880">
                  <a:extLst>
                    <a:ext uri="{9D8B030D-6E8A-4147-A177-3AD203B41FA5}">
                      <a16:colId xmlns:a16="http://schemas.microsoft.com/office/drawing/2014/main" val="20001"/>
                    </a:ext>
                  </a:extLst>
                </a:gridCol>
              </a:tblGrid>
              <a:tr h="2203768">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评</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估</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交</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测量得到的反射角和入射角相差较大的原因</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误将反射光线与</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镜面的夹角当作反射角</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持激光笔的手不稳定</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导致测量过程</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中入射角发生变化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d42d9b5f7?colgroup=1,28&amp;vcp=1&amp;pid=bf039be85&amp;color=0,0,0&amp;vtp=1&amp;vaab=1&amp;bt=1&amp;bbb=1"/>
          <p:cNvSpPr txBox="1"/>
          <p:nvPr/>
        </p:nvSpPr>
        <p:spPr>
          <a:xfrm>
            <a:off x="10933953" y="197100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1" name="P_7_BD#d42d9b5f7?colgroup=1,28&amp;vcp=1&amp;pid=bf039be85&amp;color=0,0,0&amp;vtp=1&amp;vaab=1&amp;bt=1&amp;bbb=1&amp;hb=1"/>
              <p:cNvGraphicFramePr>
                <a:graphicFrameLocks noGrp="1"/>
              </p:cNvGraphicFramePr>
              <p:nvPr/>
            </p:nvGraphicFramePr>
            <p:xfrm>
              <a:off x="539496" y="1531080"/>
              <a:ext cx="11112602" cy="4500436"/>
            </p:xfrm>
            <a:graphic>
              <a:graphicData uri="http://schemas.openxmlformats.org/drawingml/2006/table">
                <a:tbl>
                  <a:tblPr/>
                  <a:tblGrid>
                    <a:gridCol w="690722">
                      <a:extLst>
                        <a:ext uri="{9D8B030D-6E8A-4147-A177-3AD203B41FA5}">
                          <a16:colId xmlns:a16="http://schemas.microsoft.com/office/drawing/2014/main" val="20000"/>
                        </a:ext>
                      </a:extLst>
                    </a:gridCol>
                    <a:gridCol w="10421880">
                      <a:extLst>
                        <a:ext uri="{9D8B030D-6E8A-4147-A177-3AD203B41FA5}">
                          <a16:colId xmlns:a16="http://schemas.microsoft.com/office/drawing/2014/main" val="20001"/>
                        </a:ext>
                      </a:extLst>
                    </a:gridCol>
                  </a:tblGrid>
                  <a:tr h="4500436">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深</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a:t>
                          </a: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拓</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纸板的作用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显示光的传播路径</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以</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𝑂𝑁</m:t>
                              </m:r>
                            </m:oMath>
                          </a14:m>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为轴旋转纸板</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𝐹</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其目的是探究反射光线</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入射光线和</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法线是否在同一平面上</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无论怎样旋转纸板</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𝐹</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纸板</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𝐹</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上都没有呈现反射光线</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其原因</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可能是纸板与镜面没有垂直</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将激光逆着原反射光线射入</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目的是探究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光路是否可逆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改变入射角的大小</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进行多次实验</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目的是寻找普遍性规</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律</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避免偶然性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Choice>
        <mc:Fallback xmlns="">
          <p:graphicFrame>
            <p:nvGraphicFramePr>
              <p:cNvPr id="41" name="P_7_BD#d42d9b5f7?colgroup=1,28&amp;vcp=1&amp;pid=bf039be85&amp;color=0,0,0&amp;vtp=1&amp;vaab=1&amp;bt=1&amp;bbb=1&amp;hb=1"/>
              <p:cNvGraphicFramePr>
                <a:graphicFrameLocks noGrp="1"/>
              </p:cNvGraphicFramePr>
              <p:nvPr/>
            </p:nvGraphicFramePr>
            <p:xfrm>
              <a:off x="539496" y="1531080"/>
              <a:ext cx="11112602" cy="4500436"/>
            </p:xfrm>
            <a:graphic>
              <a:graphicData uri="http://schemas.openxmlformats.org/drawingml/2006/table">
                <a:tbl>
                  <a:tblPr/>
                  <a:tblGrid>
                    <a:gridCol w="690722"/>
                    <a:gridCol w="10421880"/>
                  </a:tblGrid>
                  <a:tr h="4500245">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深</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拓</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sp>
        <p:nvSpPr>
          <p:cNvPr id="2" name="P_7_BD#d42d9b5f7?colgroup=1,28&amp;vcp=1&amp;pid=bf039be85&amp;color=0,0,0&amp;vtp=1&amp;vaab=1&amp;bt=1&amp;bbb=1"/>
          <p:cNvSpPr txBox="1"/>
          <p:nvPr/>
        </p:nvSpPr>
        <p:spPr>
          <a:xfrm>
            <a:off x="10933953" y="82267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
        <p:nvSpPr>
          <p:cNvPr id="3" name="P_7_BD#d42d9b5f7?colgroup=1,28&amp;vcp=1&amp;pid=bf039be85&amp;color=0,0,0&amp;vtp=1&amp;vaab=1&amp;bt=1&amp;bbb=1&amp;hb=1&amp;uw=1"/>
          <p:cNvSpPr/>
          <p:nvPr/>
        </p:nvSpPr>
        <p:spPr>
          <a:xfrm>
            <a:off x="4324818" y="1553591"/>
            <a:ext cx="2844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4" name="P_7_BD#d42d9b5f7?colgroup=1,28&amp;vcp=1&amp;pid=bf039be85&amp;color=0,0,0&amp;vtp=1&amp;vaab=1&amp;bt=1&amp;bbb=1&amp;hb=1&amp;uw=1"/>
          <p:cNvSpPr/>
          <p:nvPr/>
        </p:nvSpPr>
        <p:spPr>
          <a:xfrm>
            <a:off x="2013418" y="2683890"/>
            <a:ext cx="2844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5" name="P_7_BD#d42d9b5f7?colgroup=1,28&amp;vcp=1&amp;pid=bf039be85&amp;color=0,0,0&amp;vtp=1&amp;vaab=1&amp;bt=1&amp;bbb=1&amp;hb=1&amp;uw=1"/>
          <p:cNvSpPr/>
          <p:nvPr/>
        </p:nvSpPr>
        <p:spPr>
          <a:xfrm>
            <a:off x="2369018" y="3814190"/>
            <a:ext cx="32004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6" name="P_7_BD#d42d9b5f7?colgroup=1,28&amp;vcp=1&amp;pid=bf039be85&amp;color=0,0,0&amp;vtp=1&amp;vaab=1&amp;bt=1&amp;bbb=1&amp;hb=1&amp;uw=1"/>
          <p:cNvSpPr/>
          <p:nvPr/>
        </p:nvSpPr>
        <p:spPr>
          <a:xfrm>
            <a:off x="8736481" y="4385690"/>
            <a:ext cx="2133662"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7" name="P_7_BD#d42d9b5f7?colgroup=1,28&amp;vcp=1&amp;pid=bf039be85&amp;color=0,0,0&amp;vtp=1&amp;vaab=1&amp;bt=1&amp;bbb=1&amp;hb=1&amp;uw=1"/>
          <p:cNvSpPr/>
          <p:nvPr/>
        </p:nvSpPr>
        <p:spPr>
          <a:xfrm>
            <a:off x="8922217" y="4957190"/>
            <a:ext cx="22225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8" name="P_7_BD#d42d9b5f7?colgroup=1,28&amp;vcp=1&amp;pid=bf039be85&amp;color=0,0,0&amp;vtp=1&amp;vaab=1&amp;bt=1&amp;bbb=1&amp;hb=1&amp;uw=1"/>
          <p:cNvSpPr/>
          <p:nvPr/>
        </p:nvSpPr>
        <p:spPr>
          <a:xfrm>
            <a:off x="1230218" y="5518181"/>
            <a:ext cx="427600" cy="4886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4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9" name="P_7_BD#d42d9b5f7?colgroup=1,28&amp;vcp=1&amp;pid=bf039be85&amp;color=0,0,0&amp;vtp=1&amp;vaab=1&amp;bt=1&amp;bbb=1&amp;hb=1&amp;uw=1"/>
          <p:cNvSpPr/>
          <p:nvPr/>
        </p:nvSpPr>
        <p:spPr>
          <a:xfrm>
            <a:off x="4324818" y="1553591"/>
            <a:ext cx="2844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0" name="P_7_BD#d42d9b5f7?colgroup=1,28&amp;vcp=1&amp;pid=bf039be85&amp;color=0,0,0&amp;vtp=1&amp;vaab=1&amp;bt=1&amp;bbb=1&amp;hb=1&amp;uw=1"/>
          <p:cNvSpPr/>
          <p:nvPr/>
        </p:nvSpPr>
        <p:spPr>
          <a:xfrm>
            <a:off x="2013418" y="2683890"/>
            <a:ext cx="2844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1" name="P_7_BD#d42d9b5f7?colgroup=1,28&amp;vcp=1&amp;pid=bf039be85&amp;color=0,0,0&amp;vtp=1&amp;vaab=1&amp;bt=1&amp;bbb=1&amp;hb=1&amp;uw=1"/>
          <p:cNvSpPr/>
          <p:nvPr/>
        </p:nvSpPr>
        <p:spPr>
          <a:xfrm>
            <a:off x="2369018" y="3814190"/>
            <a:ext cx="32004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2" name="P_7_BD#d42d9b5f7?colgroup=1,28&amp;vcp=1&amp;pid=bf039be85&amp;color=0,0,0&amp;vtp=1&amp;vaab=1&amp;bt=1&amp;bbb=1&amp;hb=1&amp;uw=1"/>
          <p:cNvSpPr/>
          <p:nvPr/>
        </p:nvSpPr>
        <p:spPr>
          <a:xfrm>
            <a:off x="8736481" y="4385690"/>
            <a:ext cx="2133662"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3" name="P_7_BD#d42d9b5f7?colgroup=1,28&amp;vcp=1&amp;pid=bf039be85&amp;color=0,0,0&amp;vtp=1&amp;vaab=1&amp;bt=1&amp;bbb=1&amp;hb=1&amp;uw=1"/>
          <p:cNvSpPr/>
          <p:nvPr/>
        </p:nvSpPr>
        <p:spPr>
          <a:xfrm>
            <a:off x="8922217" y="4957190"/>
            <a:ext cx="22225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4" name="P_7_BD#d42d9b5f7?colgroup=1,28&amp;vcp=1&amp;pid=bf039be85&amp;color=0,0,0&amp;vtp=1&amp;vaab=1&amp;bt=1&amp;bbb=1&amp;hb=1&amp;uw=1"/>
          <p:cNvSpPr/>
          <p:nvPr/>
        </p:nvSpPr>
        <p:spPr>
          <a:xfrm>
            <a:off x="1230218" y="5518181"/>
            <a:ext cx="427600" cy="4886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4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Tree>
  </p:cSld>
  <p:clrMapOvr>
    <a:masterClrMapping/>
  </p:clrMapOvr>
  <p:transition>
    <p:split dir="in"/>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64_1#edb2d5fa1?sp=1&amp;vaa=1&amp;vcp=1&amp;vis=1&amp;pid=bf039be85&amp;color=0,0,0&amp;vtp=1&amp;vaab=1&amp;bt=1&amp;bbb=1&amp;hb=1"/>
              <p:cNvSpPr/>
              <p:nvPr/>
            </p:nvSpPr>
            <p:spPr>
              <a:xfrm>
                <a:off x="539496" y="69415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（2024·福建·中考）探究光的反射定律，实验装置如图2-10</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甲所示。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让一束光贴着光屏射向平面镜的</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𝑂</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点，改变入射光线多次实验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，数据记</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录如下表所示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7_BD.64_1#edb2d5fa1?sp=1&amp;vaa=1&amp;vcp=1&amp;vis=1&amp;pid=bf039be85&amp;color=0,0,0&amp;vtp=1&amp;vaab=1&amp;bt=1&amp;bbb=1&amp;hb=1"/>
              <p:cNvSpPr>
                <a:spLocks noRot="1" noChangeAspect="1" noMove="1" noResize="1" noEditPoints="1" noAdjustHandles="1" noChangeArrowheads="1" noChangeShapeType="1" noTextEdit="1"/>
              </p:cNvSpPr>
              <p:nvPr/>
            </p:nvSpPr>
            <p:spPr>
              <a:xfrm>
                <a:off x="539496" y="694150"/>
                <a:ext cx="11109960" cy="1849057"/>
              </a:xfrm>
              <a:prstGeom prst="rect">
                <a:avLst/>
              </a:prstGeom>
              <a:blipFill rotWithShape="1">
                <a:blip r:embed="rId3"/>
                <a:stretch>
                  <a:fillRect l="-3" t="-5" r="-1734" b="-3707"/>
                </a:stretch>
              </a:blipFill>
            </p:spPr>
            <p:txBody>
              <a:bodyPr/>
              <a:lstStyle/>
              <a:p>
                <a:r>
                  <a:rPr lang="zh-CN" altLang="en-US">
                    <a:noFill/>
                  </a:rPr>
                  <a:t> </a:t>
                </a:r>
              </a:p>
            </p:txBody>
          </p:sp>
        </mc:Fallback>
      </mc:AlternateContent>
      <p:pic>
        <p:nvPicPr>
          <p:cNvPr id="3" name="QO_7_BD.64_2#edb2d5fa1?iti=14&amp;vaa=1&amp;vcp=1&amp;vis=1&amp;pid=bf039be8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724912" y="2671794"/>
            <a:ext cx="6748272" cy="27980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64_3#edb2d5fa1?iti=14&amp;vaa=1&amp;vcp=1&amp;vis=1&amp;pid=bf039be85&amp;color=0,0,0&amp;vtp=1&amp;vaab=1&amp;bbb=1"/>
          <p:cNvSpPr/>
          <p:nvPr/>
        </p:nvSpPr>
        <p:spPr>
          <a:xfrm>
            <a:off x="5554535" y="5596858"/>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图2-10</a:t>
            </a:r>
            <a:endParaRPr lang="en-US" altLang="zh-CN" sz="2800" dirty="0"/>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6_BD#588061cdb?vcp=1&amp;pid=d3781d116&amp;color=0,0,0&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955548"/>
            <a:ext cx="11018520" cy="494690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3" name="QO_7_BD.64_4#edb2d5fa1?colgroup=3,7,7,5,5&amp;vaa=1&amp;vcp=1&amp;vis=1&amp;pid=bf039be85&amp;color=0,0,0&amp;vtp=1&amp;vaab=1&amp;bt=1&amp;bbb=1&amp;hb=1"/>
              <p:cNvGraphicFramePr>
                <a:graphicFrameLocks noGrp="1"/>
              </p:cNvGraphicFramePr>
              <p:nvPr/>
            </p:nvGraphicFramePr>
            <p:xfrm>
              <a:off x="539496" y="554400"/>
              <a:ext cx="11055096" cy="3378772"/>
            </p:xfrm>
            <a:graphic>
              <a:graphicData uri="http://schemas.openxmlformats.org/drawingml/2006/table">
                <a:tbl>
                  <a:tblPr/>
                  <a:tblGrid>
                    <a:gridCol w="1325880">
                      <a:extLst>
                        <a:ext uri="{9D8B030D-6E8A-4147-A177-3AD203B41FA5}">
                          <a16:colId xmlns:a16="http://schemas.microsoft.com/office/drawing/2014/main" val="20000"/>
                        </a:ext>
                      </a:extLst>
                    </a:gridCol>
                    <a:gridCol w="2770632">
                      <a:extLst>
                        <a:ext uri="{9D8B030D-6E8A-4147-A177-3AD203B41FA5}">
                          <a16:colId xmlns:a16="http://schemas.microsoft.com/office/drawing/2014/main" val="20001"/>
                        </a:ext>
                      </a:extLst>
                    </a:gridCol>
                    <a:gridCol w="2770632">
                      <a:extLst>
                        <a:ext uri="{9D8B030D-6E8A-4147-A177-3AD203B41FA5}">
                          <a16:colId xmlns:a16="http://schemas.microsoft.com/office/drawing/2014/main" val="20002"/>
                        </a:ext>
                      </a:extLst>
                    </a:gridCol>
                    <a:gridCol w="2093976">
                      <a:extLst>
                        <a:ext uri="{9D8B030D-6E8A-4147-A177-3AD203B41FA5}">
                          <a16:colId xmlns:a16="http://schemas.microsoft.com/office/drawing/2014/main" val="20003"/>
                        </a:ext>
                      </a:extLst>
                    </a:gridCol>
                    <a:gridCol w="2093976">
                      <a:extLst>
                        <a:ext uri="{9D8B030D-6E8A-4147-A177-3AD203B41FA5}">
                          <a16:colId xmlns:a16="http://schemas.microsoft.com/office/drawing/2014/main" val="20004"/>
                        </a:ext>
                      </a:extLst>
                    </a:gridCol>
                  </a:tblGrid>
                  <a:tr h="1094296">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入射光线相对法</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线的位置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反射光线相对法</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线的位置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入射角</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𝑖</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反射角</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𝑟</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30</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30</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45</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45</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43" name="QO_7_BD.64_4#edb2d5fa1?colgroup=3,7,7,5,5&amp;vaa=1&amp;vcp=1&amp;vis=1&amp;pid=bf039be85&amp;color=0,0,0&amp;vtp=1&amp;vaab=1&amp;bt=1&amp;bbb=1&amp;hb=1"/>
              <p:cNvGraphicFramePr>
                <a:graphicFrameLocks noGrp="1"/>
              </p:cNvGraphicFramePr>
              <p:nvPr/>
            </p:nvGraphicFramePr>
            <p:xfrm>
              <a:off x="539496" y="554400"/>
              <a:ext cx="11055096" cy="3378772"/>
            </p:xfrm>
            <a:graphic>
              <a:graphicData uri="http://schemas.openxmlformats.org/drawingml/2006/table">
                <a:tbl>
                  <a:tblPr/>
                  <a:tblGrid>
                    <a:gridCol w="1325880"/>
                    <a:gridCol w="2770632"/>
                    <a:gridCol w="2770632"/>
                    <a:gridCol w="2093976"/>
                    <a:gridCol w="2093976"/>
                  </a:tblGrid>
                  <a:tr h="1104900">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序号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入射光线相对法</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线的位置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反射光线相对法</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线的位置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57150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57086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571500">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r h="570865">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pic>
        <p:nvPicPr>
          <p:cNvPr id="3" name="QO_7_BD.64_5#edb2d5fa1?iti=15&amp;vaa=1&amp;vcp=1&amp;vis=1&amp;pid=bf039be8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094850" y="4060616"/>
            <a:ext cx="3999253" cy="16616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64_6#edb2d5fa1?iti=15&amp;vaa=1&amp;vcp=1&amp;vis=1&amp;pid=bf039be85&amp;color=0,0,0&amp;vtp=1&amp;vaab=1&amp;bbb=1"/>
          <p:cNvSpPr/>
          <p:nvPr/>
        </p:nvSpPr>
        <p:spPr>
          <a:xfrm>
            <a:off x="5549964" y="5849220"/>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图2-10</a:t>
            </a:r>
            <a:endParaRPr lang="en-US" altLang="zh-CN" sz="2800" dirty="0"/>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65_1#46177b008?vaa=1&amp;vcp=1&amp;vis=1&amp;pid=edb2d5fa1&amp;color=0,0,0&amp;vtp=1&amp;vaab=1&amp;bt=1&amp;bbb=1&amp;hb=1"/>
          <p:cNvSpPr/>
          <p:nvPr/>
        </p:nvSpPr>
        <p:spPr>
          <a:xfrm>
            <a:off x="539496" y="63242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（1）能从不同方向观察到光的传播路径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，是因为光在光屏上发生</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8_AN.66_1#46177b008.blank?vaa=1&amp;vcp=1&amp;vis=1&amp;pid=edb2d5fa1&amp;color=0,0,0&amp;vpa=30&amp;vtp=1&amp;vaab=1"/>
          <p:cNvSpPr/>
          <p:nvPr/>
        </p:nvSpPr>
        <p:spPr>
          <a:xfrm>
            <a:off x="10684414" y="601948"/>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漫</a:t>
            </a:r>
            <a:endParaRPr lang="en-US" altLang="zh-CN" sz="2800" dirty="0"/>
          </a:p>
        </p:txBody>
      </p:sp>
      <p:pic>
        <p:nvPicPr>
          <p:cNvPr id="4" name="QO_7_BD.65_2#46177b008?iti=16&amp;vaa=1&amp;vcp=1&amp;vis=1&amp;pid=edb2d5fa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764792" y="1961229"/>
            <a:ext cx="8668512" cy="36027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65_3#46177b008?iti=16&amp;vaa=1&amp;vcp=1&amp;vis=1&amp;pid=edb2d5fa1&amp;color=0,0,0&amp;vtp=1&amp;vaab=1&amp;bbb=1"/>
          <p:cNvSpPr/>
          <p:nvPr/>
        </p:nvSpPr>
        <p:spPr>
          <a:xfrm>
            <a:off x="5554535" y="5690965"/>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图2-10</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67_1#e6cd3926f?vaa=1&amp;vcp=1&amp;vis=1&amp;pid=edb2d5fa1&amp;color=0,0,0&amp;vtp=1&amp;vaab=1&amp;bt=1&amp;bbb=1&amp;hb=1"/>
          <p:cNvSpPr/>
          <p:nvPr/>
        </p:nvSpPr>
        <p:spPr>
          <a:xfrm>
            <a:off x="539496" y="61337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（2）分析表中数据得出结论：①反射光线</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、入射光线分别位于法线</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；②反射角</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入射角</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B_8_AN.68_1#e6cd3926f.blank?vaa=1&amp;vcp=1&amp;vis=1&amp;pid=edb2d5fa1&amp;color=0,0,0&amp;vpa=31&amp;vtp=1&amp;vaab=1&amp;bbb=1"/>
          <p:cNvSpPr/>
          <p:nvPr/>
        </p:nvSpPr>
        <p:spPr>
          <a:xfrm>
            <a:off x="549815" y="1209643"/>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两侧</a:t>
            </a:r>
            <a:endParaRPr lang="en-US" altLang="zh-CN" sz="2800" dirty="0"/>
          </a:p>
        </p:txBody>
      </p:sp>
      <p:sp>
        <p:nvSpPr>
          <p:cNvPr id="4" name="QB_8_AN.70_1#e6cd3926f.blank?vaa=1&amp;vcp=1&amp;vis=1&amp;pid=edb2d5fa1&amp;color=0,0,0&amp;vpa=32&amp;vtp=1&amp;vaab=1&amp;bbb=1"/>
          <p:cNvSpPr/>
          <p:nvPr/>
        </p:nvSpPr>
        <p:spPr>
          <a:xfrm>
            <a:off x="3394615" y="1209643"/>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等于</a:t>
            </a:r>
            <a:endParaRPr lang="en-US" altLang="zh-CN" sz="2800" dirty="0"/>
          </a:p>
        </p:txBody>
      </p:sp>
      <p:pic>
        <p:nvPicPr>
          <p:cNvPr id="7" name="图片 6"/>
          <p:cNvPicPr>
            <a:picLocks noChangeAspect="1"/>
          </p:cNvPicPr>
          <p:nvPr/>
        </p:nvPicPr>
        <p:blipFill>
          <a:blip r:embed="rId3"/>
          <a:stretch>
            <a:fillRect/>
          </a:stretch>
        </p:blipFill>
        <p:spPr>
          <a:xfrm>
            <a:off x="163195" y="2094230"/>
            <a:ext cx="11835765" cy="3782695"/>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71_1#c2ef4a4f9?vaa=1&amp;vcp=1&amp;vis=1&amp;pid=edb2d5fa1&amp;color=0,0,0&amp;vtp=1&amp;vaab=1&amp;bt=1&amp;bbb=1&amp;hb=1"/>
          <p:cNvSpPr/>
          <p:nvPr/>
        </p:nvSpPr>
        <p:spPr>
          <a:xfrm>
            <a:off x="539496" y="71243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（3）（科技应用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）光热电站利用追日镜将太阳光反射到吸热塔用于发</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。图2-10乙为上午某时刻的光路图，根据上述实验结论推断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，随着太</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阳的运动，追日镜应沿</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时针方向旋转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，使反射光线射向吸热塔。</a:t>
            </a:r>
            <a:endParaRPr lang="en-US" altLang="zh-CN" sz="2800" dirty="0"/>
          </a:p>
        </p:txBody>
      </p:sp>
      <p:sp>
        <p:nvSpPr>
          <p:cNvPr id="3" name="QB_8_AN.72_1#c2ef4a4f9.blank?vaa=1&amp;vcp=1&amp;vis=1&amp;pid=edb2d5fa1&amp;color=0,0,0&amp;vpa=33&amp;vtp=1&amp;vaab=1"/>
          <p:cNvSpPr/>
          <p:nvPr/>
        </p:nvSpPr>
        <p:spPr>
          <a:xfrm>
            <a:off x="4105815" y="1956403"/>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逆</a:t>
            </a:r>
            <a:endParaRPr lang="en-US" altLang="zh-CN" sz="2800" dirty="0"/>
          </a:p>
        </p:txBody>
      </p:sp>
      <p:pic>
        <p:nvPicPr>
          <p:cNvPr id="4" name="QO_7_BD.71_2#c2ef4a4f9?iti=18&amp;vaa=1&amp;vcp=1&amp;vis=1&amp;pid=edb2d5fa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296549" y="2817082"/>
            <a:ext cx="6647688" cy="27614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7_BD.71_3#c2ef4a4f9?iti=18&amp;vaa=1&amp;vcp=1&amp;vis=1&amp;pid=edb2d5fa1&amp;color=0,0,0&amp;vtp=1&amp;vaab=1&amp;bbb=1"/>
          <p:cNvSpPr/>
          <p:nvPr/>
        </p:nvSpPr>
        <p:spPr>
          <a:xfrm>
            <a:off x="8075881" y="5705570"/>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图2-10</a:t>
            </a:r>
            <a:endParaRPr lang="en-US" altLang="zh-CN" sz="2800" dirty="0"/>
          </a:p>
        </p:txBody>
      </p:sp>
      <p:sp>
        <p:nvSpPr>
          <p:cNvPr id="6" name="QB_8_AS.1_1#c2ef4a4f9?vaa=1&amp;vcp=1&amp;vis=1&amp;pid=edb2d5fa1&amp;color=0,0,0&amp;vtp=1&amp;vaab=1&amp;bt=1&amp;bbb=1&amp;hb=1"/>
          <p:cNvSpPr/>
          <p:nvPr/>
        </p:nvSpPr>
        <p:spPr>
          <a:xfrm>
            <a:off x="150196" y="2561495"/>
            <a:ext cx="5354311"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由题意知，题图乙为上</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午某时刻的光路图，说明太阳要</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沿逆时针方向运动，因此入射角</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变小，反射角也要变小，为使反</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射光线射向吸热塔，追日镜应沿</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逆时针方向旋转</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28f0433cc?vcp=1&amp;pid=bf039be85&amp;color=0,0,0&amp;vtp=1&amp;vaab=1&amp;bt=1&amp;bbb=1"/>
          <p:cNvSpPr/>
          <p:nvPr/>
        </p:nvSpPr>
        <p:spPr>
          <a:xfrm>
            <a:off x="539496" y="346173"/>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拓展考问</a:t>
            </a:r>
            <a:endParaRPr lang="en-US" altLang="zh-CN" sz="3200" dirty="0"/>
          </a:p>
        </p:txBody>
      </p:sp>
      <p:sp>
        <p:nvSpPr>
          <p:cNvPr id="3" name="QB_9_BD.74_1#cfb92a054?vaa=1&amp;vcp=1&amp;vis=1&amp;pid=b7b3911d5&amp;color=0,0,0&amp;vtp=1&amp;vaab=1&amp;bbb=1&amp;hb=1"/>
          <p:cNvSpPr/>
          <p:nvPr/>
        </p:nvSpPr>
        <p:spPr>
          <a:xfrm>
            <a:off x="539496" y="94132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1.（1）例1实验中，比较表中序号3、4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的实验记录可得结论：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B_9_AN.75_1#cfb92a054.blank?vaa=1&amp;vcp=1&amp;vis=1&amp;pid=b7b3911d5&amp;color=0,0,0&amp;vpa=34&amp;vtp=1&amp;vaab=1&amp;bbb=1&amp;hb=1"/>
          <p:cNvSpPr/>
          <p:nvPr/>
        </p:nvSpPr>
        <p:spPr>
          <a:xfrm>
            <a:off x="539496" y="910840"/>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在反射现象中</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，光路是可逆的</a:t>
            </a:r>
            <a:endParaRPr lang="en-US" altLang="zh-CN" sz="2800" dirty="0"/>
          </a:p>
        </p:txBody>
      </p:sp>
      <p:pic>
        <p:nvPicPr>
          <p:cNvPr id="5" name="QB_9_BD.76_1#ab8285b51?iti=20&amp;htil=8&amp;vaa=1&amp;vcp=1&amp;vis=1&amp;pid=b7b3911d5&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35833" y="2045217"/>
            <a:ext cx="3977640" cy="20482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9_BD.76_2#ab8285b51?iti=20&amp;htil=8&amp;vaa=1&amp;vcp=1&amp;vis=1&amp;pid=b7b3911d5&amp;color=0,0,0&amp;vtp=1&amp;vaab=1&amp;bbb=1"/>
          <p:cNvSpPr/>
          <p:nvPr/>
        </p:nvSpPr>
        <p:spPr>
          <a:xfrm>
            <a:off x="8986745" y="4220473"/>
            <a:ext cx="107581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图2-11</a:t>
            </a:r>
            <a:endParaRPr lang="en-US" altLang="zh-CN" sz="2800" dirty="0"/>
          </a:p>
        </p:txBody>
      </p:sp>
      <mc:AlternateContent xmlns:mc="http://schemas.openxmlformats.org/markup-compatibility/2006" xmlns:a14="http://schemas.microsoft.com/office/drawing/2010/main">
        <mc:Choice Requires="a14">
          <p:sp>
            <p:nvSpPr>
              <p:cNvPr id="7" name="QB_9_BD.76_3#ab8285b51?htil=8&amp;sp=1&amp;vaa=1&amp;vcp=1&amp;vis=1&amp;pid=b7b3911d5&amp;color=0,0,0&amp;vtp=1&amp;vaab=1&amp;bt=1&amp;bbb=1&amp;hb=1&amp;hs=1"/>
              <p:cNvSpPr/>
              <p:nvPr/>
            </p:nvSpPr>
            <p:spPr>
              <a:xfrm>
                <a:off x="421801" y="2017785"/>
                <a:ext cx="69951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（2）在图2-11甲实验的基础上，以</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𝑂𝑁</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为轴，</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把纸板</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𝑁𝑂𝐹</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向后折，</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在纸板上看不到反射光，</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2-11乙所示，这表明：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在反射现象中，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反射光线、入射光线和法线在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：当纸板折到图2-11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乙所示位置时，</a:t>
                </a:r>
                <a:endParaRPr lang="en-US" altLang="zh-CN" sz="2800" dirty="0"/>
              </a:p>
            </p:txBody>
          </p:sp>
        </mc:Choice>
        <mc:Fallback xmlns="">
          <p:sp>
            <p:nvSpPr>
              <p:cNvPr id="7" name="QB_9_BD.76_3#ab8285b51?htil=8&amp;sp=1&amp;vaa=1&amp;vcp=1&amp;vis=1&amp;pid=b7b3911d5&amp;color=0,0,0&amp;vtp=1&amp;vaab=1&amp;bt=1&amp;bbb=1&amp;hb=1&amp;hs=1"/>
              <p:cNvSpPr>
                <a:spLocks noRot="1" noChangeAspect="1" noMove="1" noResize="1" noEditPoints="1" noAdjustHandles="1" noChangeArrowheads="1" noChangeShapeType="1" noTextEdit="1"/>
              </p:cNvSpPr>
              <p:nvPr/>
            </p:nvSpPr>
            <p:spPr>
              <a:xfrm>
                <a:off x="421801" y="2017785"/>
                <a:ext cx="6995160" cy="3144457"/>
              </a:xfrm>
              <a:prstGeom prst="rect">
                <a:avLst/>
              </a:prstGeom>
              <a:blipFill rotWithShape="1">
                <a:blip r:embed="rId4"/>
                <a:stretch>
                  <a:fillRect l="-2" t="-12" r="-3184" b="-2171"/>
                </a:stretch>
              </a:blipFill>
            </p:spPr>
            <p:txBody>
              <a:bodyPr/>
              <a:lstStyle/>
              <a:p>
                <a:r>
                  <a:rPr lang="zh-CN" altLang="en-US">
                    <a:noFill/>
                  </a:rPr>
                  <a:t> </a:t>
                </a:r>
              </a:p>
            </p:txBody>
          </p:sp>
        </mc:Fallback>
      </mc:AlternateContent>
      <p:sp>
        <p:nvSpPr>
          <p:cNvPr id="8" name="QB_9_AN.77_1#ab8285b51.blank?vaa=1&amp;vcp=1&amp;vis=1&amp;pid=b7b3911d5&amp;color=0,0,0&amp;vpa=35&amp;vtp=1&amp;vaab=1&amp;bbb=1"/>
          <p:cNvSpPr/>
          <p:nvPr/>
        </p:nvSpPr>
        <p:spPr>
          <a:xfrm>
            <a:off x="5054920" y="3930405"/>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同一平面内</a:t>
            </a:r>
            <a:endParaRPr lang="en-US" altLang="zh-CN" sz="2800" dirty="0"/>
          </a:p>
        </p:txBody>
      </p:sp>
      <p:sp>
        <p:nvSpPr>
          <p:cNvPr id="9" name="QB_9_AN.78_1#ab8285b51.blank?vaa=1&amp;vcp=1&amp;vis=1&amp;pid=b7b3911d5&amp;color=0,0,0&amp;vpa=36&amp;vtp=1&amp;vaab=1&amp;bbb=1&amp;hb=1"/>
          <p:cNvSpPr/>
          <p:nvPr/>
        </p:nvSpPr>
        <p:spPr>
          <a:xfrm>
            <a:off x="421801" y="5190181"/>
            <a:ext cx="11112011"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用喷雾器在纸板右侧喷水雾，观察反射光是否存在</a:t>
            </a:r>
            <a:endParaRPr lang="en-US" altLang="zh-CN" sz="2800" dirty="0"/>
          </a:p>
        </p:txBody>
      </p:sp>
      <p:sp>
        <p:nvSpPr>
          <p:cNvPr id="10" name="QB_9_BD.76_3#ab8285b51?htil=8&amp;sp=1&amp;vaa=1&amp;vcp=1&amp;vis=1&amp;pid=b7b3911d5&amp;color=0,0,0&amp;vtp=1&amp;vaab=1&amp;bt=1&amp;bbb=1&amp;hb=1&amp;hs=1"/>
          <p:cNvSpPr/>
          <p:nvPr/>
        </p:nvSpPr>
        <p:spPr>
          <a:xfrm>
            <a:off x="421801" y="5220661"/>
            <a:ext cx="11112011" cy="12013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反射光还存在吗</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请设计一种探究方法：</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9">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8" grpId="0" build="p" animBg="1"/>
      <p:bldP spid="9"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ec872dc3c?sp=1&amp;vcp=1&amp;pid=bac6b5f61&amp;color=68,178,231&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实验2</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探究平面镜成像的特点</a:t>
            </a:r>
            <a:endParaRPr lang="en-US" altLang="zh-CN" sz="3200" dirty="0"/>
          </a:p>
        </p:txBody>
      </p:sp>
      <mc:AlternateContent xmlns:mc="http://schemas.openxmlformats.org/markup-compatibility/2006" xmlns:a14="http://schemas.microsoft.com/office/drawing/2010/main">
        <mc:Choice Requires="a14">
          <p:graphicFrame>
            <p:nvGraphicFramePr>
              <p:cNvPr id="50" name="P_7_BD#361eea3ec?colgroup=2,21,5&amp;vcp=1&amp;pid=ec872dc3c&amp;color=0,0,0&amp;vtp=1&amp;vaab=1&amp;bbb=1&amp;hb=1"/>
              <p:cNvGraphicFramePr>
                <a:graphicFrameLocks noGrp="1"/>
              </p:cNvGraphicFramePr>
              <p:nvPr/>
            </p:nvGraphicFramePr>
            <p:xfrm>
              <a:off x="539496" y="1324401"/>
              <a:ext cx="11082528" cy="4707509"/>
            </p:xfrm>
            <a:graphic>
              <a:graphicData uri="http://schemas.openxmlformats.org/drawingml/2006/table">
                <a:tbl>
                  <a:tblPr/>
                  <a:tblGrid>
                    <a:gridCol w="1188720">
                      <a:extLst>
                        <a:ext uri="{9D8B030D-6E8A-4147-A177-3AD203B41FA5}">
                          <a16:colId xmlns:a16="http://schemas.microsoft.com/office/drawing/2014/main" val="20000"/>
                        </a:ext>
                      </a:extLst>
                    </a:gridCol>
                    <a:gridCol w="7900416">
                      <a:extLst>
                        <a:ext uri="{9D8B030D-6E8A-4147-A177-3AD203B41FA5}">
                          <a16:colId xmlns:a16="http://schemas.microsoft.com/office/drawing/2014/main" val="20001"/>
                        </a:ext>
                      </a:extLst>
                    </a:gridCol>
                    <a:gridCol w="1993392">
                      <a:extLst>
                        <a:ext uri="{9D8B030D-6E8A-4147-A177-3AD203B41FA5}">
                          <a16:colId xmlns:a16="http://schemas.microsoft.com/office/drawing/2014/main" val="20002"/>
                        </a:ext>
                      </a:extLst>
                    </a:gridCol>
                  </a:tblGrid>
                  <a:tr h="1675956">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注意</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事项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ct val="100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玻璃板要与水平桌面垂直</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确保蜡烛</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的像</a:t>
                          </a:r>
                        </a:p>
                        <a:p>
                          <a:pPr marL="0" indent="0" algn="l" latinLnBrk="1" hangingPunct="0">
                            <a:lnSpc>
                              <a:spcPct val="1000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的下端在水平桌面上</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便于确定蜡烛</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的像的位</a:t>
                          </a:r>
                        </a:p>
                        <a:p>
                          <a:pPr marL="0" indent="0" algn="l" latinLnBrk="1" hangingPunct="0">
                            <a:lnSpc>
                              <a:spcPct val="1000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marL="0" indent="0" algn="l" latinLnBrk="1" hangingPunct="0">
                            <a:lnSpc>
                              <a:spcPct val="100000"/>
                            </a:lnSpc>
                          </a:pP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（2</a:t>
                          </a: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r>
                            <a:rPr lang="en-US" altLang="zh-CN" sz="280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选用两支完全相同的蜡烛</a:t>
                          </a: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r>
                            <a:rPr lang="en-US" altLang="zh-CN" sz="280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便于比较像与物</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ct val="100000"/>
                            </a:lnSpc>
                          </a:pPr>
                          <a:r>
                            <a:rPr lang="en-US" altLang="zh-CN" sz="280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的大小关系</a:t>
                          </a: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endParaRPr lang="en-US" altLang="zh-CN" sz="2800" dirty="0"/>
                        </a:p>
                        <a:p>
                          <a:pPr marL="0" indent="0" algn="l" latinLnBrk="1" hangingPunct="0">
                            <a:lnSpc>
                              <a:spcPct val="100000"/>
                            </a:lnSpc>
                          </a:pP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3）</a:t>
                          </a:r>
                          <a:r>
                            <a:rPr lang="en-US" altLang="zh-CN" sz="280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用透明玻璃板代替平面镜</a:t>
                          </a: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r>
                            <a:rPr lang="en-US" altLang="zh-CN" sz="280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便于确定像的位</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ct val="100000"/>
                            </a:lnSpc>
                          </a:pPr>
                          <a:r>
                            <a:rPr lang="en-US" altLang="zh-CN" sz="280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置</a:t>
                          </a: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endParaRPr lang="en-US" altLang="zh-CN" sz="2800" dirty="0"/>
                        </a:p>
                        <a:p>
                          <a:pPr marL="0" indent="0" algn="l" latinLnBrk="1" hangingPunct="0">
                            <a:lnSpc>
                              <a:spcPct val="100000"/>
                            </a:lnSpc>
                          </a:pP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4）</a:t>
                          </a:r>
                          <a:r>
                            <a:rPr lang="en-US" altLang="zh-CN" sz="28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选择薄玻璃板进行实验</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r>
                            <a:rPr lang="en-US" altLang="zh-CN" sz="28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玻璃板前</a:t>
                          </a:r>
                          <a:r>
                            <a:rPr lang="en-US" altLang="zh-CN" sz="280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r>
                            <a:rPr lang="en-US" altLang="zh-CN" sz="280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后表面</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ct val="100000"/>
                            </a:lnSpc>
                          </a:pPr>
                          <a:r>
                            <a:rPr lang="en-US" altLang="zh-CN" sz="280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都会成像</a:t>
                          </a:r>
                          <a:r>
                            <a:rPr lang="en-US" altLang="zh-CN" sz="280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r>
                            <a:rPr lang="en-US" altLang="zh-CN" sz="280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太厚的玻璃板产生的重影明显</a:t>
                          </a:r>
                          <a:r>
                            <a:rPr lang="en-US" altLang="zh-CN" sz="280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r>
                            <a:rPr lang="en-US" altLang="zh-CN" sz="280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影响</a:t>
                          </a:r>
                          <a:endPar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ct val="100000"/>
                            </a:lnSpc>
                          </a:pPr>
                          <a:r>
                            <a:rPr lang="en-US" altLang="zh-CN" sz="2800">
                              <a:solidFill>
                                <a:srgbClr val="000000"/>
                              </a:solidFill>
                              <a:latin typeface="Times New Roman" panose="02020603050405020304" pitchFamily="34" charset="0"/>
                              <a:ea typeface="楷体" panose="02010609060101010101" pitchFamily="34" charset="-122"/>
                              <a:cs typeface="Times New Roman" panose="02020603050405020304" pitchFamily="34" charset="-120"/>
                              <a:sym typeface="+mn-ea"/>
                            </a:rPr>
                            <a:t>实验效果</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endPar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2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实验装置</a:t>
                          </a:r>
                        </a:p>
                        <a:p>
                          <a:pPr algn="ctr" latinLnBrk="1" hangingPunct="0">
                            <a:lnSpc>
                              <a:spcPts val="4300"/>
                            </a:lnSpc>
                          </a:pP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ctr" latinLnBrk="1" hangingPunct="0">
                            <a:lnSpc>
                              <a:spcPts val="4300"/>
                            </a:lnSpc>
                          </a:pP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ctr" latinLnBrk="1" hangingPunct="0">
                            <a:lnSpc>
                              <a:spcPts val="4300"/>
                            </a:lnSpc>
                          </a:pPr>
                          <a:endParaRPr lang="en-US" altLang="zh-CN" sz="1200" dirty="0"/>
                        </a:p>
                        <a:p>
                          <a:pPr algn="ctr" latinLnBrk="1" hangingPunct="0">
                            <a:lnSpc>
                              <a:spcPts val="4300"/>
                            </a:lnSpc>
                          </a:pPr>
                          <a:endParaRPr lang="en-US" altLang="zh-CN" sz="1200" dirty="0"/>
                        </a:p>
                        <a:p>
                          <a:pPr algn="ctr" latinLnBrk="1" hangingPunct="0">
                            <a:lnSpc>
                              <a:spcPts val="4300"/>
                            </a:lnSpc>
                          </a:pPr>
                          <a:endParaRPr lang="en-US" altLang="zh-CN" sz="1200" dirty="0"/>
                        </a:p>
                        <a:p>
                          <a:pPr algn="ctr" latinLnBrk="1" hangingPunct="0">
                            <a:lnSpc>
                              <a:spcPts val="4300"/>
                            </a:lnSpc>
                          </a:pPr>
                          <a:endParaRPr lang="en-US" altLang="zh-CN" sz="1200" dirty="0"/>
                        </a:p>
                        <a:p>
                          <a:pPr algn="ctr" latinLnBrk="1" hangingPunct="0">
                            <a:lnSpc>
                              <a:spcPts val="43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Choice>
        <mc:Fallback xmlns="">
          <p:graphicFrame>
            <p:nvGraphicFramePr>
              <p:cNvPr id="50" name="P_7_BD#361eea3ec?colgroup=2,21,5&amp;vcp=1&amp;pid=ec872dc3c&amp;color=0,0,0&amp;vtp=1&amp;vaab=1&amp;bbb=1&amp;hb=1"/>
              <p:cNvGraphicFramePr>
                <a:graphicFrameLocks noGrp="1"/>
              </p:cNvGraphicFramePr>
              <p:nvPr/>
            </p:nvGraphicFramePr>
            <p:xfrm>
              <a:off x="539496" y="1324401"/>
              <a:ext cx="11082528" cy="1675956"/>
            </p:xfrm>
            <a:graphic>
              <a:graphicData uri="http://schemas.openxmlformats.org/drawingml/2006/table">
                <a:tbl>
                  <a:tblPr/>
                  <a:tblGrid>
                    <a:gridCol w="1188720"/>
                    <a:gridCol w="7900416"/>
                    <a:gridCol w="1993392"/>
                  </a:tblGrid>
                  <a:tr h="480060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注意</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事项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实验装置</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ctr" latinLnBrk="1" hangingPunct="0">
                            <a:lnSpc>
                              <a:spcPts val="4300"/>
                            </a:lnSpc>
                          </a:pP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ctr" latinLnBrk="1" hangingPunct="0">
                            <a:lnSpc>
                              <a:spcPts val="4300"/>
                            </a:lnSpc>
                          </a:pP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ctr" latinLnBrk="1" hangingPunct="0">
                            <a:lnSpc>
                              <a:spcPts val="4300"/>
                            </a:lnSpc>
                          </a:pPr>
                          <a:endParaRPr lang="en-US" altLang="zh-CN" sz="1200" dirty="0"/>
                        </a:p>
                        <a:p>
                          <a:pPr algn="ctr" latinLnBrk="1" hangingPunct="0">
                            <a:lnSpc>
                              <a:spcPts val="4300"/>
                            </a:lnSpc>
                          </a:pPr>
                          <a:endParaRPr lang="en-US" altLang="zh-CN" sz="1200" dirty="0"/>
                        </a:p>
                        <a:p>
                          <a:pPr algn="ctr" latinLnBrk="1" hangingPunct="0">
                            <a:lnSpc>
                              <a:spcPts val="4300"/>
                            </a:lnSpc>
                          </a:pPr>
                          <a:endParaRPr lang="en-US" altLang="zh-CN" sz="1200" dirty="0"/>
                        </a:p>
                        <a:p>
                          <a:pPr algn="ctr" latinLnBrk="1" hangingPunct="0">
                            <a:lnSpc>
                              <a:spcPts val="4300"/>
                            </a:lnSpc>
                          </a:pPr>
                          <a:endParaRPr lang="en-US" altLang="zh-CN" sz="1200" dirty="0"/>
                        </a:p>
                        <a:p>
                          <a:pPr algn="ctr" latinLnBrk="1" hangingPunct="0">
                            <a:lnSpc>
                              <a:spcPts val="43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3" name="P_7_BD#361eea3ec?colgroup=2,21,5&amp;vcp=1&amp;pid=ec872dc3c&amp;color=0,0,0&amp;vtp=1&amp;vaab=1&amp;bbb=1&amp;hb=1&amp;uw=1"/>
          <p:cNvSpPr/>
          <p:nvPr/>
        </p:nvSpPr>
        <p:spPr>
          <a:xfrm>
            <a:off x="5343516" y="1915871"/>
            <a:ext cx="3861118"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4" name="P_7_BD#361eea3ec?colgroup=2,21,5&amp;vcp=1&amp;pid=ec872dc3c&amp;color=0,0,0&amp;vtp=1&amp;vaab=1&amp;bbb=1&amp;hb=1&amp;uw=1"/>
          <p:cNvSpPr/>
          <p:nvPr/>
        </p:nvSpPr>
        <p:spPr>
          <a:xfrm>
            <a:off x="1728216" y="2476863"/>
            <a:ext cx="427600" cy="4886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4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pic>
        <p:nvPicPr>
          <p:cNvPr id="5" name="P_7_BD#361eea3ec.table_image?tii=2&amp;vcp=1&amp;pid=ec872dc3c&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788652" y="2967736"/>
            <a:ext cx="1673352" cy="16550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52" name="P_7_BD#361eea3ec?colgroup=2,21,5&amp;vcp=1&amp;pid=ec872dc3c&amp;color=0,0,0&amp;mp=1&amp;vtp=1&amp;vaab=1&amp;bt=1&amp;bbb=1&amp;hb=1"/>
              <p:cNvGraphicFramePr>
                <a:graphicFrameLocks noGrp="1"/>
              </p:cNvGraphicFramePr>
              <p:nvPr/>
            </p:nvGraphicFramePr>
            <p:xfrm>
              <a:off x="539496" y="2835148"/>
              <a:ext cx="11082528" cy="1892300"/>
            </p:xfrm>
            <a:graphic>
              <a:graphicData uri="http://schemas.openxmlformats.org/drawingml/2006/table">
                <a:tbl>
                  <a:tblPr/>
                  <a:tblGrid>
                    <a:gridCol w="1188720">
                      <a:extLst>
                        <a:ext uri="{9D8B030D-6E8A-4147-A177-3AD203B41FA5}">
                          <a16:colId xmlns:a16="http://schemas.microsoft.com/office/drawing/2014/main" val="20000"/>
                        </a:ext>
                      </a:extLst>
                    </a:gridCol>
                    <a:gridCol w="7900416">
                      <a:extLst>
                        <a:ext uri="{9D8B030D-6E8A-4147-A177-3AD203B41FA5}">
                          <a16:colId xmlns:a16="http://schemas.microsoft.com/office/drawing/2014/main" val="20001"/>
                        </a:ext>
                      </a:extLst>
                    </a:gridCol>
                    <a:gridCol w="1993392">
                      <a:extLst>
                        <a:ext uri="{9D8B030D-6E8A-4147-A177-3AD203B41FA5}">
                          <a16:colId xmlns:a16="http://schemas.microsoft.com/office/drawing/2014/main" val="20002"/>
                        </a:ext>
                      </a:extLst>
                    </a:gridCol>
                  </a:tblGrid>
                  <a:tr h="189230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注意</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事项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在较暗的环境中进行实验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使实验现象更加</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明显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200" dirty="0"/>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观察像时眼睛在蜡烛</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的一侧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4700"/>
                            </a:lnSpc>
                          </a:pPr>
                          <a:r>
                            <a:rPr lang="en-US" altLang="zh-CN" sz="82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Choice>
        <mc:Fallback xmlns="">
          <p:graphicFrame>
            <p:nvGraphicFramePr>
              <p:cNvPr id="52" name="P_7_BD#361eea3ec?colgroup=2,21,5&amp;vcp=1&amp;pid=ec872dc3c&amp;color=0,0,0&amp;mp=1&amp;vtp=1&amp;vaab=1&amp;bt=1&amp;bbb=1&amp;hb=1"/>
              <p:cNvGraphicFramePr>
                <a:graphicFrameLocks noGrp="1"/>
              </p:cNvGraphicFramePr>
              <p:nvPr/>
            </p:nvGraphicFramePr>
            <p:xfrm>
              <a:off x="539496" y="2835148"/>
              <a:ext cx="11082528" cy="1892300"/>
            </p:xfrm>
            <a:graphic>
              <a:graphicData uri="http://schemas.openxmlformats.org/drawingml/2006/table">
                <a:tbl>
                  <a:tblPr/>
                  <a:tblGrid>
                    <a:gridCol w="1188720"/>
                    <a:gridCol w="7900416"/>
                    <a:gridCol w="1993392"/>
                  </a:tblGrid>
                  <a:tr h="189230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注意</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事项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14700"/>
                            </a:lnSpc>
                          </a:pPr>
                          <a:r>
                            <a:rPr lang="en-US" altLang="zh-CN" sz="82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pic>
        <p:nvPicPr>
          <p:cNvPr id="3" name="P_7_BD#361eea3ec.table_image?tii=3&amp;vcp=1&amp;pid=ec872dc3c&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788652" y="2953766"/>
            <a:ext cx="1673352" cy="16550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2" name="P_7_BD#361eea3ec?colgroup=2,21,5&amp;vcp=1&amp;pid=ec872dc3c&amp;color=0,0,0&amp;mp=1&amp;vtp=1&amp;vaab=1&amp;bt=1&amp;bbb=1"/>
          <p:cNvSpPr txBox="1"/>
          <p:nvPr/>
        </p:nvSpPr>
        <p:spPr>
          <a:xfrm>
            <a:off x="10903879" y="212674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
        <p:nvSpPr>
          <p:cNvPr id="4" name="P_7_BD#361eea3ec?colgroup=2,21,5&amp;vcp=1&amp;pid=ec872dc3c&amp;color=0,0,0&amp;mp=1&amp;vtp=1&amp;vaab=1&amp;bt=1&amp;bbb=1&amp;hb=1&amp;uw=1"/>
          <p:cNvSpPr/>
          <p:nvPr/>
        </p:nvSpPr>
        <p:spPr>
          <a:xfrm>
            <a:off x="6956416" y="2969640"/>
            <a:ext cx="25781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5" name="P_7_BD#361eea3ec?colgroup=2,21,5&amp;vcp=1&amp;pid=ec872dc3c&amp;color=0,0,0&amp;mp=1&amp;vtp=1&amp;vaab=1&amp;bt=1&amp;bbb=1&amp;hb=1&amp;uw=1"/>
          <p:cNvSpPr/>
          <p:nvPr/>
        </p:nvSpPr>
        <p:spPr>
          <a:xfrm>
            <a:off x="1728216" y="3528440"/>
            <a:ext cx="7832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Tree>
  </p:cSld>
  <p:clrMapOvr>
    <a:masterClrMapping/>
  </p:clrMapOvr>
  <p:transition>
    <p:split dir="in"/>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53" name="P_7_BD#361eea3ec?colgroup=2,26&amp;vcp=1&amp;pid=ec872dc3c&amp;color=0,0,0&amp;vtp=1&amp;vaab=1&amp;bt=1&amp;bbb=1&amp;hb=1"/>
              <p:cNvGraphicFramePr>
                <a:graphicFrameLocks noGrp="1"/>
              </p:cNvGraphicFramePr>
              <p:nvPr/>
            </p:nvGraphicFramePr>
            <p:xfrm>
              <a:off x="539496" y="2409634"/>
              <a:ext cx="11112603" cy="2743328"/>
            </p:xfrm>
            <a:graphic>
              <a:graphicData uri="http://schemas.openxmlformats.org/drawingml/2006/table">
                <a:tbl>
                  <a:tblPr/>
                  <a:tblGrid>
                    <a:gridCol w="1181499">
                      <a:extLst>
                        <a:ext uri="{9D8B030D-6E8A-4147-A177-3AD203B41FA5}">
                          <a16:colId xmlns:a16="http://schemas.microsoft.com/office/drawing/2014/main" val="20000"/>
                        </a:ext>
                      </a:extLst>
                    </a:gridCol>
                    <a:gridCol w="9931104">
                      <a:extLst>
                        <a:ext uri="{9D8B030D-6E8A-4147-A177-3AD203B41FA5}">
                          <a16:colId xmlns:a16="http://schemas.microsoft.com/office/drawing/2014/main" val="20001"/>
                        </a:ext>
                      </a:extLst>
                    </a:gridCol>
                  </a:tblGrid>
                  <a:tr h="1094296">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探究</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像与物大小相等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像与物到镜面的距离相等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像与物关于镜面</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3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对称</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平面镜成的像是虚像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49032">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评估</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交流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物</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像到平面镜的距离不相等的原因</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玻璃板与桌面不垂直</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蜡烛</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没有与蜡烛</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的像完全重合</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玻璃板的厚度较大</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测量误</a:t>
                          </a:r>
                        </a:p>
                        <a:p>
                          <a:pPr marL="0" lvl="0" indent="0" algn="l" latinLnBrk="1" hangingPunct="0">
                            <a:lnSpc>
                              <a:spcPts val="43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差等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53" name="P_7_BD#361eea3ec?colgroup=2,26&amp;vcp=1&amp;pid=ec872dc3c&amp;color=0,0,0&amp;vtp=1&amp;vaab=1&amp;bt=1&amp;bbb=1&amp;hb=1"/>
              <p:cNvGraphicFramePr>
                <a:graphicFrameLocks noGrp="1"/>
              </p:cNvGraphicFramePr>
              <p:nvPr/>
            </p:nvGraphicFramePr>
            <p:xfrm>
              <a:off x="539496" y="2409634"/>
              <a:ext cx="11112603" cy="2743328"/>
            </p:xfrm>
            <a:graphic>
              <a:graphicData uri="http://schemas.openxmlformats.org/drawingml/2006/table">
                <a:tbl>
                  <a:tblPr/>
                  <a:tblGrid>
                    <a:gridCol w="1181499"/>
                    <a:gridCol w="9931104"/>
                  </a:tblGrid>
                  <a:tr h="1094296">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探究</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像与物大小相等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像与物到镜面的距离相等</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像与物关于镜面</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l" latinLnBrk="1" hangingPunct="0">
                            <a:lnSpc>
                              <a:spcPts val="43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对称</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平面镜成的像是虚像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66370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评估</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交流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sp>
        <p:nvSpPr>
          <p:cNvPr id="2" name="P_7_BD#361eea3ec?colgroup=2,26&amp;vcp=1&amp;pid=ec872dc3c&amp;color=0,0,0&amp;vtp=1&amp;vaab=1&amp;bt=1&amp;bbb=1"/>
          <p:cNvSpPr txBox="1"/>
          <p:nvPr/>
        </p:nvSpPr>
        <p:spPr>
          <a:xfrm>
            <a:off x="10933954" y="170122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
        <p:nvSpPr>
          <p:cNvPr id="3" name="P_7_BD#361eea3ec?colgroup=2,26&amp;vcp=1&amp;pid=ec872dc3c&amp;color=0,0,0&amp;vtp=1&amp;vaab=1&amp;bt=1&amp;bbb=1&amp;hb=1&amp;uw=1"/>
          <p:cNvSpPr/>
          <p:nvPr/>
        </p:nvSpPr>
        <p:spPr>
          <a:xfrm>
            <a:off x="3215395" y="2439574"/>
            <a:ext cx="1066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4" name="P_7_BD#361eea3ec?colgroup=2,26&amp;vcp=1&amp;pid=ec872dc3c&amp;color=0,0,0&amp;vtp=1&amp;vaab=1&amp;bt=1&amp;bbb=1&amp;hb=1&amp;uw=1"/>
          <p:cNvSpPr/>
          <p:nvPr/>
        </p:nvSpPr>
        <p:spPr>
          <a:xfrm>
            <a:off x="7469894" y="2439574"/>
            <a:ext cx="10668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5" name="P_7_BD#361eea3ec?colgroup=2,26&amp;vcp=1&amp;pid=ec872dc3c&amp;color=0,0,0&amp;vtp=1&amp;vaab=1&amp;bt=1&amp;bbb=1&amp;hb=1&amp;uw=1"/>
          <p:cNvSpPr/>
          <p:nvPr/>
        </p:nvSpPr>
        <p:spPr>
          <a:xfrm>
            <a:off x="1792995" y="3001390"/>
            <a:ext cx="711264" cy="46958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6" name="P_7_BD#361eea3ec?colgroup=2,26&amp;vcp=1&amp;pid=ec872dc3c&amp;color=0,0,0&amp;vtp=1&amp;vaab=1&amp;bt=1&amp;bbb=1&amp;hb=1&amp;uw=1"/>
          <p:cNvSpPr/>
          <p:nvPr/>
        </p:nvSpPr>
        <p:spPr>
          <a:xfrm>
            <a:off x="5336295" y="3001390"/>
            <a:ext cx="711264" cy="46958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7" name="P_7_BD#361eea3ec?colgroup=2,26&amp;vcp=1&amp;pid=ec872dc3c&amp;color=0,0,0&amp;vtp=1&amp;vaab=1&amp;bt=1&amp;bbb=1&amp;hb=1&amp;uw=1"/>
          <p:cNvSpPr/>
          <p:nvPr/>
        </p:nvSpPr>
        <p:spPr>
          <a:xfrm>
            <a:off x="3215395" y="2439574"/>
            <a:ext cx="1066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8" name="P_7_BD#361eea3ec?colgroup=2,26&amp;vcp=1&amp;pid=ec872dc3c&amp;color=0,0,0&amp;vtp=1&amp;vaab=1&amp;bt=1&amp;bbb=1&amp;hb=1&amp;uw=1"/>
          <p:cNvSpPr/>
          <p:nvPr/>
        </p:nvSpPr>
        <p:spPr>
          <a:xfrm>
            <a:off x="7469894" y="2439574"/>
            <a:ext cx="10668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9" name="P_7_BD#361eea3ec?colgroup=2,26&amp;vcp=1&amp;pid=ec872dc3c&amp;color=0,0,0&amp;vtp=1&amp;vaab=1&amp;bt=1&amp;bbb=1&amp;hb=1&amp;uw=1"/>
          <p:cNvSpPr/>
          <p:nvPr/>
        </p:nvSpPr>
        <p:spPr>
          <a:xfrm>
            <a:off x="1792995" y="3001390"/>
            <a:ext cx="711264" cy="46958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0" name="P_7_BD#361eea3ec?colgroup=2,26&amp;vcp=1&amp;pid=ec872dc3c&amp;color=0,0,0&amp;vtp=1&amp;vaab=1&amp;bt=1&amp;bbb=1&amp;hb=1&amp;uw=1"/>
          <p:cNvSpPr/>
          <p:nvPr/>
        </p:nvSpPr>
        <p:spPr>
          <a:xfrm>
            <a:off x="5336295" y="3001390"/>
            <a:ext cx="711264" cy="46958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1" name="P_7_BD#361eea3ec?colgroup=2,26&amp;vcp=1&amp;pid=ec872dc3c&amp;color=0,0,0&amp;vtp=1&amp;vaab=1&amp;bt=1&amp;bbb=1&amp;hb=1&amp;uw=1"/>
          <p:cNvSpPr/>
          <p:nvPr/>
        </p:nvSpPr>
        <p:spPr>
          <a:xfrm>
            <a:off x="8181094" y="3531838"/>
            <a:ext cx="2844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2" name="P_7_BD#361eea3ec?colgroup=2,26&amp;vcp=1&amp;pid=ec872dc3c&amp;color=0,0,0&amp;vtp=1&amp;vaab=1&amp;bt=1&amp;bbb=1&amp;hb=1&amp;uw=1"/>
          <p:cNvSpPr/>
          <p:nvPr/>
        </p:nvSpPr>
        <p:spPr>
          <a:xfrm>
            <a:off x="1792995" y="4090638"/>
            <a:ext cx="5069269"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3" name="P_7_BD#361eea3ec?colgroup=2,26&amp;vcp=1&amp;pid=ec872dc3c&amp;color=0,0,0&amp;vtp=1&amp;vaab=1&amp;bt=1&amp;bbb=1&amp;hb=1&amp;uw=1"/>
          <p:cNvSpPr/>
          <p:nvPr/>
        </p:nvSpPr>
        <p:spPr>
          <a:xfrm>
            <a:off x="7205100" y="4090638"/>
            <a:ext cx="2844863"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4" name="P_7_BD#361eea3ec?colgroup=2,26&amp;vcp=1&amp;pid=ec872dc3c&amp;color=0,0,0&amp;vtp=1&amp;vaab=1&amp;bt=1&amp;bbb=1&amp;hb=1&amp;uw=1"/>
          <p:cNvSpPr/>
          <p:nvPr/>
        </p:nvSpPr>
        <p:spPr>
          <a:xfrm>
            <a:off x="10392800" y="4090638"/>
            <a:ext cx="11557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5" name="P_7_BD#361eea3ec?colgroup=2,26&amp;vcp=1&amp;pid=ec872dc3c&amp;color=0,0,0&amp;vtp=1&amp;vaab=1&amp;bt=1&amp;bbb=1&amp;hb=1&amp;uw=1"/>
          <p:cNvSpPr/>
          <p:nvPr/>
        </p:nvSpPr>
        <p:spPr>
          <a:xfrm>
            <a:off x="1720995" y="4652454"/>
            <a:ext cx="783200" cy="46958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6" name="P_7_BD#361eea3ec?colgroup=2,26&amp;vcp=1&amp;pid=ec872dc3c&amp;color=0,0,0&amp;vtp=1&amp;vaab=1&amp;bt=1&amp;bbb=1&amp;hb=1&amp;uw=1"/>
          <p:cNvSpPr/>
          <p:nvPr/>
        </p:nvSpPr>
        <p:spPr>
          <a:xfrm>
            <a:off x="8181094" y="3531838"/>
            <a:ext cx="28448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7" name="P_7_BD#361eea3ec?colgroup=2,26&amp;vcp=1&amp;pid=ec872dc3c&amp;color=0,0,0&amp;vtp=1&amp;vaab=1&amp;bt=1&amp;bbb=1&amp;hb=1&amp;uw=1"/>
          <p:cNvSpPr/>
          <p:nvPr/>
        </p:nvSpPr>
        <p:spPr>
          <a:xfrm>
            <a:off x="1792995" y="4090638"/>
            <a:ext cx="5069269"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8" name="P_7_BD#361eea3ec?colgroup=2,26&amp;vcp=1&amp;pid=ec872dc3c&amp;color=0,0,0&amp;vtp=1&amp;vaab=1&amp;bt=1&amp;bbb=1&amp;hb=1&amp;uw=1"/>
          <p:cNvSpPr/>
          <p:nvPr/>
        </p:nvSpPr>
        <p:spPr>
          <a:xfrm>
            <a:off x="7205100" y="4090638"/>
            <a:ext cx="2844863"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9" name="P_7_BD#361eea3ec?colgroup=2,26&amp;vcp=1&amp;pid=ec872dc3c&amp;color=0,0,0&amp;vtp=1&amp;vaab=1&amp;bt=1&amp;bbb=1&amp;hb=1&amp;uw=1"/>
          <p:cNvSpPr/>
          <p:nvPr/>
        </p:nvSpPr>
        <p:spPr>
          <a:xfrm>
            <a:off x="10392800" y="4090638"/>
            <a:ext cx="11557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20" name="P_7_BD#361eea3ec?colgroup=2,26&amp;vcp=1&amp;pid=ec872dc3c&amp;color=0,0,0&amp;vtp=1&amp;vaab=1&amp;bt=1&amp;bbb=1&amp;hb=1&amp;uw=1"/>
          <p:cNvSpPr/>
          <p:nvPr/>
        </p:nvSpPr>
        <p:spPr>
          <a:xfrm>
            <a:off x="1720995" y="4652454"/>
            <a:ext cx="783200" cy="46958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Tree>
  </p:cSld>
  <p:clrMapOvr>
    <a:masterClrMapping/>
  </p:clrMapOvr>
  <p:transition>
    <p:split dir="in"/>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54" name="P_7_BD#361eea3ec?colgroup=2,26&amp;vcp=1&amp;pid=ec872dc3c&amp;color=0,0,0&amp;vtp=1&amp;vaab=1&amp;bt=1&amp;bbb=1&amp;hb=1"/>
              <p:cNvGraphicFramePr>
                <a:graphicFrameLocks noGrp="1"/>
              </p:cNvGraphicFramePr>
              <p:nvPr/>
            </p:nvGraphicFramePr>
            <p:xfrm>
              <a:off x="539496" y="2375884"/>
              <a:ext cx="11112603" cy="2810828"/>
            </p:xfrm>
            <a:graphic>
              <a:graphicData uri="http://schemas.openxmlformats.org/drawingml/2006/table">
                <a:tbl>
                  <a:tblPr/>
                  <a:tblGrid>
                    <a:gridCol w="1181499">
                      <a:extLst>
                        <a:ext uri="{9D8B030D-6E8A-4147-A177-3AD203B41FA5}">
                          <a16:colId xmlns:a16="http://schemas.microsoft.com/office/drawing/2014/main" val="20000"/>
                        </a:ext>
                      </a:extLst>
                    </a:gridCol>
                    <a:gridCol w="9931104">
                      <a:extLst>
                        <a:ext uri="{9D8B030D-6E8A-4147-A177-3AD203B41FA5}">
                          <a16:colId xmlns:a16="http://schemas.microsoft.com/office/drawing/2014/main" val="20001"/>
                        </a:ext>
                      </a:extLst>
                    </a:gridCol>
                  </a:tblGrid>
                  <a:tr h="2810828">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深入</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拓展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刻度尺的作用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测量物</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像到平面镜的距离</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移去蜡烛</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在蜡烛</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原来的位置上放一</a:t>
                          </a:r>
                          <a:r>
                            <a:rPr lang="zh-CN" altLang="en-US"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个</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光屏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目的是探究像的虚实</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保持玻璃板位置不变</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调整蜡烛</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的位置</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进行多次实</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验</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目的是寻找普遍性规律</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避免结论的偶然性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Choice>
        <mc:Fallback xmlns="">
          <p:graphicFrame>
            <p:nvGraphicFramePr>
              <p:cNvPr id="54" name="P_7_BD#361eea3ec?colgroup=2,26&amp;vcp=1&amp;pid=ec872dc3c&amp;color=0,0,0&amp;vtp=1&amp;vaab=1&amp;bt=1&amp;bbb=1&amp;hb=1"/>
              <p:cNvGraphicFramePr>
                <a:graphicFrameLocks noGrp="1"/>
              </p:cNvGraphicFramePr>
              <p:nvPr/>
            </p:nvGraphicFramePr>
            <p:xfrm>
              <a:off x="539496" y="2375884"/>
              <a:ext cx="11112603" cy="2810828"/>
            </p:xfrm>
            <a:graphic>
              <a:graphicData uri="http://schemas.openxmlformats.org/drawingml/2006/table">
                <a:tbl>
                  <a:tblPr/>
                  <a:tblGrid>
                    <a:gridCol w="1181499"/>
                    <a:gridCol w="9931104"/>
                  </a:tblGrid>
                  <a:tr h="2811145">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深入</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拓展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sp>
        <p:nvSpPr>
          <p:cNvPr id="2" name="P_7_BD#361eea3ec?colgroup=2,26&amp;vcp=1&amp;pid=ec872dc3c&amp;color=0,0,0&amp;vtp=1&amp;vaab=1&amp;bt=1&amp;bbb=1"/>
          <p:cNvSpPr txBox="1"/>
          <p:nvPr/>
        </p:nvSpPr>
        <p:spPr>
          <a:xfrm>
            <a:off x="10933954" y="1667478"/>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
        <p:nvSpPr>
          <p:cNvPr id="3" name="P_7_BD#361eea3ec?colgroup=2,26&amp;vcp=1&amp;pid=ec872dc3c&amp;color=0,0,0&amp;vtp=1&amp;vaab=1&amp;bt=1&amp;bbb=1&amp;hb=1&amp;uw=1"/>
          <p:cNvSpPr/>
          <p:nvPr/>
        </p:nvSpPr>
        <p:spPr>
          <a:xfrm>
            <a:off x="5171195" y="2404490"/>
            <a:ext cx="42545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4" name="P_7_BD#361eea3ec?colgroup=2,26&amp;vcp=1&amp;pid=ec872dc3c&amp;color=0,0,0&amp;vtp=1&amp;vaab=1&amp;bt=1&amp;bbb=1&amp;hb=1&amp;uw=1"/>
          <p:cNvSpPr/>
          <p:nvPr/>
        </p:nvSpPr>
        <p:spPr>
          <a:xfrm>
            <a:off x="10940169" y="2975990"/>
            <a:ext cx="4445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5" name="P_7_BD#361eea3ec?colgroup=2,26&amp;vcp=1&amp;pid=ec872dc3c&amp;color=0,0,0&amp;vtp=1&amp;vaab=1&amp;bt=1&amp;bbb=1&amp;hb=1&amp;uw=1"/>
          <p:cNvSpPr/>
          <p:nvPr/>
        </p:nvSpPr>
        <p:spPr>
          <a:xfrm>
            <a:off x="1720995" y="3534790"/>
            <a:ext cx="18500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6" name="P_7_BD#361eea3ec?colgroup=2,26&amp;vcp=1&amp;pid=ec872dc3c&amp;color=0,0,0&amp;vtp=1&amp;vaab=1&amp;bt=1&amp;bbb=1&amp;hb=1&amp;uw=1"/>
          <p:cNvSpPr/>
          <p:nvPr/>
        </p:nvSpPr>
        <p:spPr>
          <a:xfrm>
            <a:off x="6936495" y="4106290"/>
            <a:ext cx="1994281"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7" name="P_7_BD#361eea3ec?colgroup=2,26&amp;vcp=1&amp;pid=ec872dc3c&amp;color=0,0,0&amp;vtp=1&amp;vaab=1&amp;bt=1&amp;bbb=1&amp;hb=1&amp;uw=1"/>
          <p:cNvSpPr/>
          <p:nvPr/>
        </p:nvSpPr>
        <p:spPr>
          <a:xfrm>
            <a:off x="3558295" y="4667281"/>
            <a:ext cx="2489264" cy="4886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4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8" name="P_7_BD#361eea3ec?colgroup=2,26&amp;vcp=1&amp;pid=ec872dc3c&amp;color=0,0,0&amp;vtp=1&amp;vaab=1&amp;bt=1&amp;bbb=1&amp;hb=1&amp;uw=1"/>
          <p:cNvSpPr/>
          <p:nvPr/>
        </p:nvSpPr>
        <p:spPr>
          <a:xfrm>
            <a:off x="5171195" y="2404490"/>
            <a:ext cx="42545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9" name="P_7_BD#361eea3ec?colgroup=2,26&amp;vcp=1&amp;pid=ec872dc3c&amp;color=0,0,0&amp;vtp=1&amp;vaab=1&amp;bt=1&amp;bbb=1&amp;hb=1&amp;uw=1"/>
          <p:cNvSpPr/>
          <p:nvPr/>
        </p:nvSpPr>
        <p:spPr>
          <a:xfrm>
            <a:off x="10940169" y="2975990"/>
            <a:ext cx="4445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0" name="P_7_BD#361eea3ec?colgroup=2,26&amp;vcp=1&amp;pid=ec872dc3c&amp;color=0,0,0&amp;vtp=1&amp;vaab=1&amp;bt=1&amp;bbb=1&amp;hb=1&amp;uw=1"/>
          <p:cNvSpPr/>
          <p:nvPr/>
        </p:nvSpPr>
        <p:spPr>
          <a:xfrm>
            <a:off x="1720995" y="3534790"/>
            <a:ext cx="18500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1" name="P_7_BD#361eea3ec?colgroup=2,26&amp;vcp=1&amp;pid=ec872dc3c&amp;color=0,0,0&amp;vtp=1&amp;vaab=1&amp;bt=1&amp;bbb=1&amp;hb=1&amp;uw=1"/>
          <p:cNvSpPr/>
          <p:nvPr/>
        </p:nvSpPr>
        <p:spPr>
          <a:xfrm>
            <a:off x="6936495" y="4106290"/>
            <a:ext cx="1994281"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2" name="P_7_BD#361eea3ec?colgroup=2,26&amp;vcp=1&amp;pid=ec872dc3c&amp;color=0,0,0&amp;vtp=1&amp;vaab=1&amp;bt=1&amp;bbb=1&amp;hb=1&amp;uw=1"/>
          <p:cNvSpPr/>
          <p:nvPr/>
        </p:nvSpPr>
        <p:spPr>
          <a:xfrm>
            <a:off x="3558295" y="4667281"/>
            <a:ext cx="2489264" cy="4886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4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55" name="P_7_BD#361eea3ec?colgroup=2,26&amp;vcp=1&amp;pid=ec872dc3c&amp;color=0,0,0&amp;mp=1&amp;vtp=1&amp;vaab=1&amp;bt=1&amp;bbb=1&amp;hb=1"/>
              <p:cNvGraphicFramePr>
                <a:graphicFrameLocks noGrp="1"/>
              </p:cNvGraphicFramePr>
              <p:nvPr/>
            </p:nvGraphicFramePr>
            <p:xfrm>
              <a:off x="539496" y="2098516"/>
              <a:ext cx="11112603" cy="3365564"/>
            </p:xfrm>
            <a:graphic>
              <a:graphicData uri="http://schemas.openxmlformats.org/drawingml/2006/table">
                <a:tbl>
                  <a:tblPr/>
                  <a:tblGrid>
                    <a:gridCol w="1181499">
                      <a:extLst>
                        <a:ext uri="{9D8B030D-6E8A-4147-A177-3AD203B41FA5}">
                          <a16:colId xmlns:a16="http://schemas.microsoft.com/office/drawing/2014/main" val="20000"/>
                        </a:ext>
                      </a:extLst>
                    </a:gridCol>
                    <a:gridCol w="9931104">
                      <a:extLst>
                        <a:ext uri="{9D8B030D-6E8A-4147-A177-3AD203B41FA5}">
                          <a16:colId xmlns:a16="http://schemas.microsoft.com/office/drawing/2014/main" val="20001"/>
                        </a:ext>
                      </a:extLst>
                    </a:gridCol>
                  </a:tblGrid>
                  <a:tr h="3365564">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深入</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拓展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无论怎么移动蜡烛</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都不能使之与</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的像完全重合</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原</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因可能是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：①</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玻璃板与桌面不垂直</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实验时间过长</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蜡烛</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燃烧变短</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实验中出现两个明显分开的像</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是玻璃板较厚的缘故</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将桌面上的白纸换成方格纸进行实验</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其优点是便于比较</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蜡烛</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和它的像到玻璃板的距离</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mc:Choice>
        <mc:Fallback xmlns="">
          <p:graphicFrame>
            <p:nvGraphicFramePr>
              <p:cNvPr id="55" name="P_7_BD#361eea3ec?colgroup=2,26&amp;vcp=1&amp;pid=ec872dc3c&amp;color=0,0,0&amp;mp=1&amp;vtp=1&amp;vaab=1&amp;bt=1&amp;bbb=1&amp;hb=1"/>
              <p:cNvGraphicFramePr>
                <a:graphicFrameLocks noGrp="1"/>
              </p:cNvGraphicFramePr>
              <p:nvPr/>
            </p:nvGraphicFramePr>
            <p:xfrm>
              <a:off x="539496" y="2098516"/>
              <a:ext cx="11112603" cy="3365564"/>
            </p:xfrm>
            <a:graphic>
              <a:graphicData uri="http://schemas.openxmlformats.org/drawingml/2006/table">
                <a:tbl>
                  <a:tblPr/>
                  <a:tblGrid>
                    <a:gridCol w="1181499"/>
                    <a:gridCol w="9931104"/>
                  </a:tblGrid>
                  <a:tr h="336550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深入</a:t>
                          </a:r>
                          <a:endPar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拓展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r>
                </a:tbl>
              </a:graphicData>
            </a:graphic>
          </p:graphicFrame>
        </mc:Fallback>
      </mc:AlternateContent>
      <p:sp>
        <p:nvSpPr>
          <p:cNvPr id="2" name="P_7_BD#361eea3ec?colgroup=2,26&amp;vcp=1&amp;pid=ec872dc3c&amp;color=0,0,0&amp;mp=1&amp;vtp=1&amp;vaab=1&amp;bt=1&amp;bbb=1"/>
          <p:cNvSpPr txBox="1"/>
          <p:nvPr/>
        </p:nvSpPr>
        <p:spPr>
          <a:xfrm>
            <a:off x="10933954" y="139011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34" charset="0"/>
              </a:rPr>
              <a:t>续表</a:t>
            </a:r>
          </a:p>
        </p:txBody>
      </p:sp>
      <p:sp>
        <p:nvSpPr>
          <p:cNvPr id="3" name="P_7_BD#361eea3ec?colgroup=2,26&amp;vcp=1&amp;pid=ec872dc3c&amp;color=0,0,0&amp;mp=1&amp;vtp=1&amp;vaab=1&amp;bt=1&amp;bbb=1&amp;hb=1&amp;uw=1"/>
          <p:cNvSpPr/>
          <p:nvPr/>
        </p:nvSpPr>
        <p:spPr>
          <a:xfrm>
            <a:off x="3926595" y="2683890"/>
            <a:ext cx="32004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4" name="P_7_BD#361eea3ec?colgroup=2,26&amp;vcp=1&amp;pid=ec872dc3c&amp;color=0,0,0&amp;mp=1&amp;vtp=1&amp;vaab=1&amp;bt=1&amp;bbb=1&amp;hb=1&amp;uw=1"/>
          <p:cNvSpPr/>
          <p:nvPr/>
        </p:nvSpPr>
        <p:spPr>
          <a:xfrm>
            <a:off x="7825494" y="2683890"/>
            <a:ext cx="3403918"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5" name="P_7_BD#361eea3ec?colgroup=2,26&amp;vcp=1&amp;pid=ec872dc3c&amp;color=0,0,0&amp;mp=1&amp;vtp=1&amp;vaab=1&amp;bt=1&amp;bbb=1&amp;hb=1&amp;uw=1"/>
          <p:cNvSpPr/>
          <p:nvPr/>
        </p:nvSpPr>
        <p:spPr>
          <a:xfrm>
            <a:off x="1720995" y="3242690"/>
            <a:ext cx="14944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6" name="P_7_BD#361eea3ec?colgroup=2,26&amp;vcp=1&amp;pid=ec872dc3c&amp;color=0,0,0&amp;mp=1&amp;vtp=1&amp;vaab=1&amp;bt=1&amp;bbb=1&amp;hb=1&amp;uw=1"/>
          <p:cNvSpPr/>
          <p:nvPr/>
        </p:nvSpPr>
        <p:spPr>
          <a:xfrm>
            <a:off x="8003294" y="3814190"/>
            <a:ext cx="17780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7" name="P_7_BD#361eea3ec?colgroup=2,26&amp;vcp=1&amp;pid=ec872dc3c&amp;color=0,0,0&amp;mp=1&amp;vtp=1&amp;vaab=1&amp;bt=1&amp;bbb=1&amp;hb=1&amp;uw=1"/>
          <p:cNvSpPr/>
          <p:nvPr/>
        </p:nvSpPr>
        <p:spPr>
          <a:xfrm>
            <a:off x="3926595" y="2683890"/>
            <a:ext cx="32004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8" name="P_7_BD#361eea3ec?colgroup=2,26&amp;vcp=1&amp;pid=ec872dc3c&amp;color=0,0,0&amp;mp=1&amp;vtp=1&amp;vaab=1&amp;bt=1&amp;bbb=1&amp;hb=1&amp;uw=1"/>
          <p:cNvSpPr/>
          <p:nvPr/>
        </p:nvSpPr>
        <p:spPr>
          <a:xfrm>
            <a:off x="7825494" y="2683890"/>
            <a:ext cx="3403918"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9" name="P_7_BD#361eea3ec?colgroup=2,26&amp;vcp=1&amp;pid=ec872dc3c&amp;color=0,0,0&amp;mp=1&amp;vtp=1&amp;vaab=1&amp;bt=1&amp;bbb=1&amp;hb=1&amp;uw=1"/>
          <p:cNvSpPr/>
          <p:nvPr/>
        </p:nvSpPr>
        <p:spPr>
          <a:xfrm>
            <a:off x="1720995" y="3242690"/>
            <a:ext cx="14944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0" name="P_7_BD#361eea3ec?colgroup=2,26&amp;vcp=1&amp;pid=ec872dc3c&amp;color=0,0,0&amp;mp=1&amp;vtp=1&amp;vaab=1&amp;bt=1&amp;bbb=1&amp;hb=1&amp;uw=1"/>
          <p:cNvSpPr/>
          <p:nvPr/>
        </p:nvSpPr>
        <p:spPr>
          <a:xfrm>
            <a:off x="8003294" y="3814190"/>
            <a:ext cx="17780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Tree>
  </p:cSld>
  <p:clrMapOvr>
    <a:masterClrMapping/>
  </p:clrMapOvr>
  <p:transition>
    <p:split dir="in"/>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6_BD#588061cdb?vcp=1&amp;pid=d3781d116&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626364"/>
            <a:ext cx="10177272" cy="56052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QB_7_AN.40_1#89bcaf548.blank?vaa=1&amp;vcp=1&amp;vis=1&amp;pid=e21a53df0&amp;color=0,0,0&amp;vpa=26&amp;vtp=1&amp;vaab=1&amp;bbb=1">
            <a:extLst>
              <a:ext uri="{FF2B5EF4-FFF2-40B4-BE49-F238E27FC236}">
                <a16:creationId xmlns:a16="http://schemas.microsoft.com/office/drawing/2014/main" id="{2F491549-561D-44A8-882E-CAAE9E3216AE}"/>
              </a:ext>
            </a:extLst>
          </p:cNvPr>
          <p:cNvSpPr/>
          <p:nvPr/>
        </p:nvSpPr>
        <p:spPr>
          <a:xfrm>
            <a:off x="810223" y="1736158"/>
            <a:ext cx="3808935" cy="2112384"/>
          </a:xfrm>
          <a:prstGeom prst="rect">
            <a:avLst/>
          </a:prstGeom>
          <a:noFill/>
        </p:spPr>
        <p:txBody>
          <a:bodyPr wrap="square" lIns="0" tIns="0" rIns="0" bIns="0" rtlCol="0" anchor="t"/>
          <a:lstStyle/>
          <a:p>
            <a:pPr algn="just" latinLnBrk="1">
              <a:lnSpc>
                <a:spcPts val="4900"/>
              </a:lnSpc>
            </a:pPr>
            <a:r>
              <a:rPr lang="zh-CN" altLang="en-US" sz="2800" b="1"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扫描二维码或者在</a:t>
            </a:r>
            <a:r>
              <a:rPr lang="en-US" altLang="zh-CN" sz="2800" b="1"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PPT</a:t>
            </a:r>
            <a:r>
              <a:rPr lang="zh-CN" altLang="en-US" sz="2800" b="1"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播放下点击二维码即可观看实验微课</a:t>
            </a:r>
            <a:endParaRPr lang="en-US" altLang="zh-CN" sz="2800" b="1" dirty="0"/>
          </a:p>
        </p:txBody>
      </p:sp>
      <p:sp>
        <p:nvSpPr>
          <p:cNvPr id="5" name="箭头: 右 42">
            <a:extLst>
              <a:ext uri="{FF2B5EF4-FFF2-40B4-BE49-F238E27FC236}">
                <a16:creationId xmlns:a16="http://schemas.microsoft.com/office/drawing/2014/main" id="{AA6F6178-9B82-4C1F-A2FA-71AE2F58F9B2}"/>
              </a:ext>
            </a:extLst>
          </p:cNvPr>
          <p:cNvSpPr>
            <a:spLocks noChangeAspect="1"/>
          </p:cNvSpPr>
          <p:nvPr/>
        </p:nvSpPr>
        <p:spPr>
          <a:xfrm>
            <a:off x="5288070" y="2289815"/>
            <a:ext cx="900691" cy="720552"/>
          </a:xfrm>
          <a:prstGeom prst="rightArrow">
            <a:avLst/>
          </a:prstGeom>
          <a:solidFill>
            <a:srgbClr val="92D050"/>
          </a:solidFill>
          <a:ln w="6055" cap="flat">
            <a:noFill/>
            <a:prstDash val="solid"/>
            <a:miter/>
          </a:ln>
        </p:spPr>
        <p:txBody>
          <a:bodyPr rtlCol="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a:hlinkClick r:id="rId2"/>
            <a:extLst>
              <a:ext uri="{FF2B5EF4-FFF2-40B4-BE49-F238E27FC236}">
                <a16:creationId xmlns:a16="http://schemas.microsoft.com/office/drawing/2014/main" id="{D527F095-0E43-43D5-954C-DAA7EFC4FA4A}"/>
              </a:ext>
            </a:extLst>
          </p:cNvPr>
          <p:cNvPicPr>
            <a:picLocks noChangeAspect="1"/>
          </p:cNvPicPr>
          <p:nvPr/>
        </p:nvPicPr>
        <p:blipFill>
          <a:blip r:embed="rId3"/>
          <a:stretch>
            <a:fillRect/>
          </a:stretch>
        </p:blipFill>
        <p:spPr>
          <a:xfrm>
            <a:off x="6471139" y="1302401"/>
            <a:ext cx="2524490" cy="2546141"/>
          </a:xfrm>
          <a:prstGeom prst="rect">
            <a:avLst/>
          </a:prstGeom>
        </p:spPr>
      </p:pic>
      <p:sp>
        <p:nvSpPr>
          <p:cNvPr id="9" name="文本框 8">
            <a:extLst>
              <a:ext uri="{FF2B5EF4-FFF2-40B4-BE49-F238E27FC236}">
                <a16:creationId xmlns:a16="http://schemas.microsoft.com/office/drawing/2014/main" id="{6269743C-DE9E-4A74-B00E-0529E78374A4}"/>
              </a:ext>
            </a:extLst>
          </p:cNvPr>
          <p:cNvSpPr txBox="1"/>
          <p:nvPr/>
        </p:nvSpPr>
        <p:spPr>
          <a:xfrm>
            <a:off x="6500712" y="3848542"/>
            <a:ext cx="2524490" cy="954107"/>
          </a:xfrm>
          <a:prstGeom prst="rect">
            <a:avLst/>
          </a:prstGeom>
          <a:noFill/>
        </p:spPr>
        <p:txBody>
          <a:bodyPr wrap="square">
            <a:spAutoFit/>
          </a:bodyPr>
          <a:lstStyle/>
          <a:p>
            <a:pPr algn="ctr"/>
            <a:r>
              <a:rPr lang="zh-CN" altLang="en-US" sz="2800" dirty="0"/>
              <a:t>探究平面镜成像的特点</a:t>
            </a:r>
          </a:p>
        </p:txBody>
      </p:sp>
    </p:spTree>
    <p:extLst>
      <p:ext uri="{BB962C8B-B14F-4D97-AF65-F5344CB8AC3E}">
        <p14:creationId xmlns:p14="http://schemas.microsoft.com/office/powerpoint/2010/main" val="23011349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79_1#b00613fe9?vaa=1&amp;vcp=1&amp;vis=1&amp;pid=ec872dc3c&amp;color=0,0,0&amp;vtp=1&amp;vaab=1&amp;bt=1&amp;bbb=1"/>
          <p:cNvSpPr/>
          <p:nvPr/>
        </p:nvSpPr>
        <p:spPr>
          <a:xfrm>
            <a:off x="539496" y="38712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（2024·江苏常州·中考）小华探究“平面镜成像特点”。</a:t>
            </a:r>
            <a:endParaRPr lang="en-US" altLang="zh-CN" sz="2800" dirty="0"/>
          </a:p>
        </p:txBody>
      </p:sp>
      <mc:AlternateContent xmlns:mc="http://schemas.openxmlformats.org/markup-compatibility/2006" xmlns:a14="http://schemas.microsoft.com/office/drawing/2010/main">
        <mc:Choice Requires="a14">
          <p:sp>
            <p:nvSpPr>
              <p:cNvPr id="3" name="QB_8_BD.80_1#0c6866ce3?sp=1&amp;vaa=1&amp;vcp=1&amp;vis=1&amp;pid=b00613fe9&amp;color=0,0,0&amp;vtp=1&amp;vaab=1&amp;bbb=1&amp;hb=1"/>
              <p:cNvSpPr/>
              <p:nvPr/>
            </p:nvSpPr>
            <p:spPr>
              <a:xfrm>
                <a:off x="539496" y="94173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1）实验装置如图2-12甲所示，为顺利完成实验，</a:t>
                </a:r>
                <a14:m>
                  <m:oMath xmlns:m="http://schemas.openxmlformats.org/officeDocument/2006/math">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𝑀𝑁</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应选择</a:t>
                </a:r>
                <a:r>
                  <a:rPr lang="en-US" altLang="zh-CN" sz="280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p>
              <a:p>
                <a:pPr latinLnBrk="1">
                  <a:lnSpc>
                    <a:spcPts val="4900"/>
                  </a:lnSpc>
                </a:pP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（选填“透明玻璃板”或“平面镜”），</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并将其</a:t>
                </a:r>
                <a:r>
                  <a:rPr lang="en-US" altLang="zh-CN" sz="280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放置在水平桌面上</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50" dirty="0"/>
              </a:p>
            </p:txBody>
          </p:sp>
        </mc:Choice>
        <mc:Fallback xmlns="">
          <p:sp>
            <p:nvSpPr>
              <p:cNvPr id="3" name="QB_8_BD.80_1#0c6866ce3?sp=1&amp;vaa=1&amp;vcp=1&amp;vis=1&amp;pid=b00613fe9&amp;color=0,0,0&amp;vtp=1&amp;vaab=1&amp;bbb=1&amp;hb=1"/>
              <p:cNvSpPr>
                <a:spLocks noRot="1" noChangeAspect="1" noMove="1" noResize="1" noEditPoints="1" noAdjustHandles="1" noChangeArrowheads="1" noChangeShapeType="1" noTextEdit="1"/>
              </p:cNvSpPr>
              <p:nvPr/>
            </p:nvSpPr>
            <p:spPr>
              <a:xfrm>
                <a:off x="539496" y="941736"/>
                <a:ext cx="11109960" cy="1201357"/>
              </a:xfrm>
              <a:prstGeom prst="rect">
                <a:avLst/>
              </a:prstGeom>
              <a:blipFill rotWithShape="1">
                <a:blip r:embed="rId3"/>
                <a:stretch>
                  <a:fillRect l="-3" t="-3" r="3" b="-5711"/>
                </a:stretch>
              </a:blipFill>
            </p:spPr>
            <p:txBody>
              <a:bodyPr/>
              <a:lstStyle/>
              <a:p>
                <a:r>
                  <a:rPr lang="zh-CN" altLang="en-US">
                    <a:noFill/>
                  </a:rPr>
                  <a:t> </a:t>
                </a:r>
              </a:p>
            </p:txBody>
          </p:sp>
        </mc:Fallback>
      </mc:AlternateContent>
      <p:pic>
        <p:nvPicPr>
          <p:cNvPr id="4" name="QB_8_BD.80_2#0c6866ce3?iti=21&amp;vaa=1&amp;vcp=1&amp;vis=1&amp;pid=b00613fe9&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470059" y="2409221"/>
            <a:ext cx="5513832" cy="23682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8_BD.80_3#0c6866ce3?iti=21&amp;vaa=1&amp;vcp=1&amp;vis=1&amp;pid=b00613fe9&amp;color=0,0,0&amp;vtp=1&amp;vaab=1&amp;bbb=1"/>
          <p:cNvSpPr/>
          <p:nvPr/>
        </p:nvSpPr>
        <p:spPr>
          <a:xfrm>
            <a:off x="8682463" y="4904517"/>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图2-12</a:t>
            </a:r>
            <a:endParaRPr lang="en-US" altLang="zh-CN" sz="2800" dirty="0"/>
          </a:p>
        </p:txBody>
      </p:sp>
      <mc:AlternateContent xmlns:mc="http://schemas.openxmlformats.org/markup-compatibility/2006" xmlns:a14="http://schemas.microsoft.com/office/drawing/2010/main">
        <mc:Choice Requires="a14">
          <p:sp>
            <p:nvSpPr>
              <p:cNvPr id="9" name="QB_8_BD.85_1#37b32a6fd?vaa=1&amp;vcp=1&amp;vis=1&amp;pid=b00613fe9&amp;color=0,0,0&amp;vtp=1&amp;vaab=1&amp;bt=1&amp;bbb=1&amp;hb=1"/>
              <p:cNvSpPr/>
              <p:nvPr/>
            </p:nvSpPr>
            <p:spPr>
              <a:xfrm>
                <a:off x="539496" y="2282221"/>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（2）将点燃的蜡烛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放置在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𝑀𝑁</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前面，</a:t>
                </a:r>
              </a:p>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将外形相同、没有点燃的蜡烛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𝑀𝑁</m:t>
                    </m:r>
                  </m:oMath>
                </a14:m>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后面移动，直至与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的像完全重合</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重合现象说明</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此时，蜡烛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所处的位置即为像的位置。</a:t>
                </a:r>
                <a:endParaRPr lang="en-US" altLang="zh-CN" sz="2800" dirty="0"/>
              </a:p>
            </p:txBody>
          </p:sp>
        </mc:Choice>
        <mc:Fallback xmlns="">
          <p:sp>
            <p:nvSpPr>
              <p:cNvPr id="9" name="QB_8_BD.85_1#37b32a6fd?vaa=1&amp;vcp=1&amp;vis=1&amp;pid=b00613fe9&amp;color=0,0,0&amp;vtp=1&amp;vaab=1&amp;bt=1&amp;bbb=1&amp;hb=1"/>
              <p:cNvSpPr>
                <a:spLocks noRot="1" noChangeAspect="1" noMove="1" noResize="1" noEditPoints="1" noAdjustHandles="1" noChangeArrowheads="1" noChangeShapeType="1" noTextEdit="1"/>
              </p:cNvSpPr>
              <p:nvPr/>
            </p:nvSpPr>
            <p:spPr>
              <a:xfrm>
                <a:off x="539496" y="2282221"/>
                <a:ext cx="11109960" cy="1849057"/>
              </a:xfrm>
              <a:prstGeom prst="rect">
                <a:avLst/>
              </a:prstGeom>
              <a:blipFill rotWithShape="1">
                <a:blip r:embed="rId5"/>
                <a:stretch>
                  <a:fillRect l="-3" t="-2" r="3" b="-75142"/>
                </a:stretch>
              </a:blipFill>
            </p:spPr>
            <p:txBody>
              <a:bodyPr/>
              <a:lstStyle/>
              <a:p>
                <a:r>
                  <a:rPr lang="zh-CN" altLang="en-US">
                    <a:noFill/>
                  </a:rPr>
                  <a:t> </a:t>
                </a:r>
              </a:p>
            </p:txBody>
          </p:sp>
        </mc:Fallback>
      </mc:AlternateContent>
    </p:spTree>
  </p:cSld>
  <p:clrMapOvr>
    <a:masterClrMapping/>
  </p:clrMapOvr>
  <p:transition>
    <p:split dir="in"/>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89_1#1e70256c5?vaa=1&amp;vcp=1&amp;vis=1&amp;pid=b00613fe9&amp;color=0,0,0&amp;vtp=1&amp;vaab=1&amp;bt=1&amp;bbb=1&amp;hb=1"/>
              <p:cNvSpPr/>
              <p:nvPr/>
            </p:nvSpPr>
            <p:spPr>
              <a:xfrm>
                <a:off x="421801" y="798025"/>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（3）改变蜡烛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的位置，重复步骤（2），可得三组像与物的位置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2-12乙所示。由此可知：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平面镜成像时，</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8_BD.89_1#1e70256c5?vaa=1&amp;vcp=1&amp;vis=1&amp;pid=b00613fe9&amp;color=0,0,0&amp;vtp=1&amp;vaab=1&amp;bt=1&amp;bbb=1&amp;hb=1"/>
              <p:cNvSpPr>
                <a:spLocks noRot="1" noChangeAspect="1" noMove="1" noResize="1" noEditPoints="1" noAdjustHandles="1" noChangeArrowheads="1" noChangeShapeType="1" noTextEdit="1"/>
              </p:cNvSpPr>
              <p:nvPr/>
            </p:nvSpPr>
            <p:spPr>
              <a:xfrm>
                <a:off x="421801" y="798025"/>
                <a:ext cx="11109960" cy="1201357"/>
              </a:xfrm>
              <a:prstGeom prst="rect">
                <a:avLst/>
              </a:prstGeom>
              <a:blipFill rotWithShape="1">
                <a:blip r:embed="rId3"/>
                <a:stretch>
                  <a:fillRect l="-1" t="-39" r="-2622" b="-5675"/>
                </a:stretch>
              </a:blipFill>
            </p:spPr>
            <p:txBody>
              <a:bodyPr/>
              <a:lstStyle/>
              <a:p>
                <a:r>
                  <a:rPr lang="zh-CN" altLang="en-US">
                    <a:noFill/>
                  </a:rPr>
                  <a:t> </a:t>
                </a:r>
              </a:p>
            </p:txBody>
          </p:sp>
        </mc:Fallback>
      </mc:AlternateContent>
      <p:pic>
        <p:nvPicPr>
          <p:cNvPr id="5" name="QB_8_BD.80_2#0c6866ce3?iti=21&amp;vaa=1&amp;vcp=1&amp;vis=1&amp;pid=b00613fe9&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470059" y="2409221"/>
            <a:ext cx="5513832" cy="23682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8_BD.80_3#0c6866ce3?iti=21&amp;vaa=1&amp;vcp=1&amp;vis=1&amp;pid=b00613fe9&amp;color=0,0,0&amp;vtp=1&amp;vaab=1&amp;bbb=1"/>
          <p:cNvSpPr/>
          <p:nvPr/>
        </p:nvSpPr>
        <p:spPr>
          <a:xfrm>
            <a:off x="8682463" y="4904517"/>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图2-12</a:t>
            </a:r>
            <a:endParaRPr lang="en-US" altLang="zh-CN" sz="2800" dirty="0"/>
          </a:p>
        </p:txBody>
      </p:sp>
      <mc:AlternateContent xmlns:mc="http://schemas.openxmlformats.org/markup-compatibility/2006" xmlns:a14="http://schemas.microsoft.com/office/drawing/2010/main">
        <mc:Choice Requires="a14">
          <p:sp>
            <p:nvSpPr>
              <p:cNvPr id="7" name="QB_8_BD.93_1#dcd0f17de?vaa=1&amp;vcp=1&amp;vis=1&amp;pid=b00613fe9&amp;color=0,0,0&amp;vtp=1&amp;vaab=1&amp;bt=1&amp;bbb=1&amp;hb=1"/>
              <p:cNvSpPr/>
              <p:nvPr/>
            </p:nvSpPr>
            <p:spPr>
              <a:xfrm>
                <a:off x="458015" y="1999382"/>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（4）为判断平面镜成像的虚实，</a:t>
                </a:r>
              </a:p>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用光屏替代蜡烛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然后</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（选填“直接”或“隔着</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𝑀𝑁</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观察</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光屏上有无像，根据实验现象可得</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平面镜所成的像是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像。</a:t>
                </a:r>
                <a:endParaRPr lang="en-US" altLang="zh-CN" sz="2800" dirty="0"/>
              </a:p>
            </p:txBody>
          </p:sp>
        </mc:Choice>
        <mc:Fallback xmlns="">
          <p:sp>
            <p:nvSpPr>
              <p:cNvPr id="7" name="QB_8_BD.93_1#dcd0f17de?vaa=1&amp;vcp=1&amp;vis=1&amp;pid=b00613fe9&amp;color=0,0,0&amp;vtp=1&amp;vaab=1&amp;bt=1&amp;bbb=1&amp;hb=1"/>
              <p:cNvSpPr>
                <a:spLocks noRot="1" noChangeAspect="1" noMove="1" noResize="1" noEditPoints="1" noAdjustHandles="1" noChangeArrowheads="1" noChangeShapeType="1" noTextEdit="1"/>
              </p:cNvSpPr>
              <p:nvPr/>
            </p:nvSpPr>
            <p:spPr>
              <a:xfrm>
                <a:off x="458015" y="1999382"/>
                <a:ext cx="11109960" cy="1849057"/>
              </a:xfrm>
              <a:prstGeom prst="rect">
                <a:avLst/>
              </a:prstGeom>
              <a:blipFill rotWithShape="1">
                <a:blip r:embed="rId5"/>
                <a:stretch>
                  <a:fillRect l="-2" t="-22" r="2" b="-75122"/>
                </a:stretch>
              </a:blipFill>
            </p:spPr>
            <p:txBody>
              <a:bodyPr/>
              <a:lstStyle/>
              <a:p>
                <a:r>
                  <a:rPr lang="zh-CN" altLang="en-US">
                    <a:noFill/>
                  </a:rPr>
                  <a:t> </a:t>
                </a:r>
              </a:p>
            </p:txBody>
          </p:sp>
        </mc:Fallback>
      </mc:AlternateContent>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79_1#b00613fe9?vaa=1&amp;vcp=1&amp;vis=1&amp;pid=ec872dc3c&amp;color=0,0,0&amp;vtp=1&amp;vaab=1&amp;bt=1&amp;bbb=1"/>
          <p:cNvSpPr/>
          <p:nvPr/>
        </p:nvSpPr>
        <p:spPr>
          <a:xfrm>
            <a:off x="539496" y="38712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（2024·江苏常州·中考）小华探究“平面镜成像特点”。</a:t>
            </a:r>
            <a:endParaRPr lang="en-US" altLang="zh-CN" sz="2800" dirty="0"/>
          </a:p>
        </p:txBody>
      </p:sp>
      <mc:AlternateContent xmlns:mc="http://schemas.openxmlformats.org/markup-compatibility/2006" xmlns:a14="http://schemas.microsoft.com/office/drawing/2010/main">
        <mc:Choice Requires="a14">
          <p:sp>
            <p:nvSpPr>
              <p:cNvPr id="3" name="QB_8_BD.80_1#0c6866ce3?sp=1&amp;vaa=1&amp;vcp=1&amp;vis=1&amp;pid=b00613fe9&amp;color=0,0,0&amp;vtp=1&amp;vaab=1&amp;bbb=1&amp;hb=1"/>
              <p:cNvSpPr/>
              <p:nvPr/>
            </p:nvSpPr>
            <p:spPr>
              <a:xfrm>
                <a:off x="539496" y="94173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1）实验装置如图2-12甲所示，为顺利完成实验，</a:t>
                </a:r>
                <a14:m>
                  <m:oMath xmlns:m="http://schemas.openxmlformats.org/officeDocument/2006/math">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𝑀𝑁</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应选择</a:t>
                </a:r>
                <a:r>
                  <a:rPr lang="en-US" altLang="zh-CN" sz="280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p>
              <a:p>
                <a:pPr latinLnBrk="1">
                  <a:lnSpc>
                    <a:spcPts val="4900"/>
                  </a:lnSpc>
                </a:pP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（选填“透明玻璃板”或“平面镜”），</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并将其</a:t>
                </a:r>
                <a:r>
                  <a:rPr lang="en-US" altLang="zh-CN" sz="280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放置在水平桌面上</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50" dirty="0"/>
              </a:p>
            </p:txBody>
          </p:sp>
        </mc:Choice>
        <mc:Fallback xmlns="">
          <p:sp>
            <p:nvSpPr>
              <p:cNvPr id="3" name="QB_8_BD.80_1#0c6866ce3?sp=1&amp;vaa=1&amp;vcp=1&amp;vis=1&amp;pid=b00613fe9&amp;color=0,0,0&amp;vtp=1&amp;vaab=1&amp;bbb=1&amp;hb=1"/>
              <p:cNvSpPr>
                <a:spLocks noRot="1" noChangeAspect="1" noMove="1" noResize="1" noEditPoints="1" noAdjustHandles="1" noChangeArrowheads="1" noChangeShapeType="1" noTextEdit="1"/>
              </p:cNvSpPr>
              <p:nvPr/>
            </p:nvSpPr>
            <p:spPr>
              <a:xfrm>
                <a:off x="539496" y="941736"/>
                <a:ext cx="11109960" cy="1201357"/>
              </a:xfrm>
              <a:prstGeom prst="rect">
                <a:avLst/>
              </a:prstGeom>
              <a:blipFill rotWithShape="1">
                <a:blip r:embed="rId3"/>
                <a:stretch>
                  <a:fillRect l="-3" t="-3" r="3" b="-5711"/>
                </a:stretch>
              </a:blipFill>
            </p:spPr>
            <p:txBody>
              <a:bodyPr/>
              <a:lstStyle/>
              <a:p>
                <a:r>
                  <a:rPr lang="zh-CN" altLang="en-US">
                    <a:noFill/>
                  </a:rPr>
                  <a:t> </a:t>
                </a:r>
              </a:p>
            </p:txBody>
          </p:sp>
        </mc:Fallback>
      </mc:AlternateContent>
      <p:pic>
        <p:nvPicPr>
          <p:cNvPr id="4" name="QB_8_BD.80_2#0c6866ce3?iti=21&amp;vaa=1&amp;vcp=1&amp;vis=1&amp;pid=b00613fe9&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470059" y="2409221"/>
            <a:ext cx="5513832" cy="23682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8_BD.80_3#0c6866ce3?iti=21&amp;vaa=1&amp;vcp=1&amp;vis=1&amp;pid=b00613fe9&amp;color=0,0,0&amp;vtp=1&amp;vaab=1&amp;bbb=1"/>
          <p:cNvSpPr/>
          <p:nvPr/>
        </p:nvSpPr>
        <p:spPr>
          <a:xfrm>
            <a:off x="8682463" y="4904517"/>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图2-12</a:t>
            </a:r>
            <a:endParaRPr lang="en-US" altLang="zh-CN" sz="2800" dirty="0"/>
          </a:p>
        </p:txBody>
      </p:sp>
      <p:sp>
        <p:nvSpPr>
          <p:cNvPr id="6" name="QB_8_AN.2_1#0c6866ce3?vaa=1&amp;vcp=1&amp;vis=1&amp;pid=b00613fe9&amp;color=0,0,0&amp;vtp=1&amp;vaab=1&amp;bbb=1"/>
          <p:cNvSpPr/>
          <p:nvPr/>
        </p:nvSpPr>
        <p:spPr>
          <a:xfrm>
            <a:off x="9983299" y="948568"/>
            <a:ext cx="2773330" cy="553657"/>
          </a:xfrm>
          <a:prstGeom prst="rect">
            <a:avLst/>
          </a:prstGeom>
          <a:noFill/>
        </p:spPr>
        <p:txBody>
          <a:bodyPr wrap="none" lIns="0" tIns="0" rIns="0" bIns="0" rtlCol="0" anchor="t"/>
          <a:lstStyle/>
          <a:p>
            <a:pPr algn="l"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透明玻璃板</a:t>
            </a:r>
            <a:endParaRPr lang="en-US" altLang="zh-CN" sz="2800" dirty="0"/>
          </a:p>
        </p:txBody>
      </p:sp>
      <p:sp>
        <p:nvSpPr>
          <p:cNvPr id="7" name="QB_8_AN.2_1#0c6866ce3?vaa=1&amp;vcp=1&amp;vis=1&amp;pid=b00613fe9&amp;color=0,0,0&amp;vtp=1&amp;vaab=1&amp;bbb=1"/>
          <p:cNvSpPr/>
          <p:nvPr/>
        </p:nvSpPr>
        <p:spPr>
          <a:xfrm>
            <a:off x="7209969" y="1542414"/>
            <a:ext cx="2773330" cy="553657"/>
          </a:xfrm>
          <a:prstGeom prst="rect">
            <a:avLst/>
          </a:prstGeom>
          <a:noFill/>
        </p:spPr>
        <p:txBody>
          <a:bodyPr wrap="none" lIns="0" tIns="0" rIns="0" bIns="0" rtlCol="0" anchor="t"/>
          <a:lstStyle/>
          <a:p>
            <a:pPr algn="l"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竖直</a:t>
            </a:r>
            <a:endParaRPr lang="en-US" altLang="zh-CN" sz="2800" dirty="0"/>
          </a:p>
        </p:txBody>
      </p:sp>
      <mc:AlternateContent xmlns:mc="http://schemas.openxmlformats.org/markup-compatibility/2006" xmlns:a14="http://schemas.microsoft.com/office/drawing/2010/main">
        <mc:Choice Requires="a14">
          <p:sp>
            <p:nvSpPr>
              <p:cNvPr id="8" name="QB_8_AS.1_1#0c6866ce3?vaa=1&amp;vcp=1&amp;vis=1&amp;pid=b00613fe9&amp;color=0,0,0&amp;vtp=1&amp;vaab=1&amp;bt=1&amp;bbb=1&amp;hb=1"/>
              <p:cNvSpPr/>
              <p:nvPr/>
            </p:nvSpPr>
            <p:spPr>
              <a:xfrm>
                <a:off x="260004" y="2409221"/>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在探究平面镜成像特点的实验</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中，为方便确定像的位置，应用透明玻</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璃板代替平面镜，因为玻璃板是透明的</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直接通过玻璃板既可观察到成像情况，</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又可以看到玻璃板后面的蜡烛</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便于确定像的位置</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透明玻璃板应竖直放置在水平桌面上，以确保物体和像都在水平桌面上</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8" name="QB_8_AS.1_1#0c6866ce3?vaa=1&amp;vcp=1&amp;vis=1&amp;pid=b00613fe9&amp;color=0,0,0&amp;vtp=1&amp;vaab=1&amp;bt=1&amp;bbb=1&amp;hb=1"/>
              <p:cNvSpPr>
                <a:spLocks noRot="1" noChangeAspect="1" noMove="1" noResize="1" noEditPoints="1" noAdjustHandles="1" noChangeArrowheads="1" noChangeShapeType="1" noTextEdit="1"/>
              </p:cNvSpPr>
              <p:nvPr/>
            </p:nvSpPr>
            <p:spPr>
              <a:xfrm>
                <a:off x="260004" y="2409221"/>
                <a:ext cx="11109960" cy="2496757"/>
              </a:xfrm>
              <a:prstGeom prst="rect">
                <a:avLst/>
              </a:prstGeom>
              <a:blipFill rotWithShape="1">
                <a:blip r:embed="rId5"/>
                <a:stretch>
                  <a:fillRect l="-3" t="-1" r="-3158" b="-5463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85_1#37b32a6fd?vaa=1&amp;vcp=1&amp;vis=1&amp;pid=b00613fe9&amp;color=0,0,0&amp;vtp=1&amp;vaab=1&amp;bt=1&amp;bbb=1&amp;hb=1"/>
              <p:cNvSpPr/>
              <p:nvPr/>
            </p:nvSpPr>
            <p:spPr>
              <a:xfrm>
                <a:off x="349374" y="534381"/>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（2）将点燃的蜡烛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放置在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𝑀𝑁</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前面，将外形相同、没有点燃的蜡烛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𝑀𝑁</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后面移动，直至与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的像完全重合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，重合现象说明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此时，蜡烛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所处的位置即为像的位置。</a:t>
                </a:r>
                <a:endParaRPr lang="en-US" altLang="zh-CN" sz="2800" dirty="0"/>
              </a:p>
            </p:txBody>
          </p:sp>
        </mc:Choice>
        <mc:Fallback xmlns="">
          <p:sp>
            <p:nvSpPr>
              <p:cNvPr id="2" name="QB_8_BD.85_1#37b32a6fd?vaa=1&amp;vcp=1&amp;vis=1&amp;pid=b00613fe9&amp;color=0,0,0&amp;vtp=1&amp;vaab=1&amp;bt=1&amp;bbb=1&amp;hb=1"/>
              <p:cNvSpPr>
                <a:spLocks noRot="1" noChangeAspect="1" noMove="1" noResize="1" noEditPoints="1" noAdjustHandles="1" noChangeArrowheads="1" noChangeShapeType="1" noTextEdit="1"/>
              </p:cNvSpPr>
              <p:nvPr/>
            </p:nvSpPr>
            <p:spPr>
              <a:xfrm>
                <a:off x="349374" y="534381"/>
                <a:ext cx="11109960" cy="1849057"/>
              </a:xfrm>
              <a:prstGeom prst="rect">
                <a:avLst/>
              </a:prstGeom>
              <a:blipFill rotWithShape="1">
                <a:blip r:embed="rId3"/>
                <a:stretch>
                  <a:fillRect l="-1" t="-19" r="1" b="-3694"/>
                </a:stretch>
              </a:blipFill>
            </p:spPr>
            <p:txBody>
              <a:bodyPr/>
              <a:lstStyle/>
              <a:p>
                <a:r>
                  <a:rPr lang="zh-CN" altLang="en-US">
                    <a:noFill/>
                  </a:rPr>
                  <a:t> </a:t>
                </a:r>
              </a:p>
            </p:txBody>
          </p:sp>
        </mc:Fallback>
      </mc:AlternateContent>
      <p:sp>
        <p:nvSpPr>
          <p:cNvPr id="3" name="QB_8_AN.87_1#37b32a6fd.blank?vaa=1&amp;vcp=1&amp;vis=1&amp;pid=b00613fe9&amp;color=0,0,0&amp;vpa=39&amp;vtp=1&amp;vaab=1&amp;bbb=1&amp;hb=1"/>
          <p:cNvSpPr/>
          <p:nvPr/>
        </p:nvSpPr>
        <p:spPr>
          <a:xfrm>
            <a:off x="349374" y="1151601"/>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像与物大小相等</a:t>
            </a:r>
            <a:endParaRPr lang="en-US" altLang="zh-CN" sz="2800" dirty="0"/>
          </a:p>
        </p:txBody>
      </p:sp>
      <mc:AlternateContent xmlns:mc="http://schemas.openxmlformats.org/markup-compatibility/2006" xmlns:a14="http://schemas.microsoft.com/office/drawing/2010/main">
        <mc:Choice Requires="a14">
          <p:sp>
            <p:nvSpPr>
              <p:cNvPr id="4" name="QB_8_AS.1_1#37b32a6fd?vaa=1&amp;vcp=1&amp;vis=1&amp;pid=b00613fe9&amp;color=0,0,0&amp;vtp=1&amp;vaab=1&amp;bbb=1&amp;hb=1"/>
              <p:cNvSpPr/>
              <p:nvPr/>
            </p:nvSpPr>
            <p:spPr>
              <a:xfrm>
                <a:off x="349374" y="2846842"/>
                <a:ext cx="6341137"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蜡烛</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外形相同，</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a:t>
                </a:r>
              </a:p>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像完全重合，说明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的像大小相等</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的像与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大小相等，可得结论：在</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平面镜成像中，像与物的大小相等</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8_AS.1_1#37b32a6fd?vaa=1&amp;vcp=1&amp;vis=1&amp;pid=b00613fe9&amp;color=0,0,0&amp;vtp=1&amp;vaab=1&amp;bbb=1&amp;hb=1"/>
              <p:cNvSpPr>
                <a:spLocks noRot="1" noChangeAspect="1" noMove="1" noResize="1" noEditPoints="1" noAdjustHandles="1" noChangeArrowheads="1" noChangeShapeType="1" noTextEdit="1"/>
              </p:cNvSpPr>
              <p:nvPr/>
            </p:nvSpPr>
            <p:spPr>
              <a:xfrm>
                <a:off x="349374" y="2846842"/>
                <a:ext cx="6341137" cy="1849057"/>
              </a:xfrm>
              <a:prstGeom prst="rect">
                <a:avLst/>
              </a:prstGeom>
              <a:blipFill rotWithShape="1">
                <a:blip r:embed="rId4"/>
                <a:stretch>
                  <a:fillRect l="-2" t="-7" r="2" b="-40107"/>
                </a:stretch>
              </a:blipFill>
            </p:spPr>
            <p:txBody>
              <a:bodyPr/>
              <a:lstStyle/>
              <a:p>
                <a:r>
                  <a:rPr lang="zh-CN" altLang="en-US">
                    <a:noFill/>
                  </a:rPr>
                  <a:t> </a:t>
                </a:r>
              </a:p>
            </p:txBody>
          </p:sp>
        </mc:Fallback>
      </mc:AlternateContent>
      <p:pic>
        <p:nvPicPr>
          <p:cNvPr id="5" name="QB_8_BD.80_2#0c6866ce3?iti=21&amp;vaa=1&amp;vcp=1&amp;vis=1&amp;pid=b00613fe9&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470059" y="2409221"/>
            <a:ext cx="5513832" cy="23682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8_BD.80_3#0c6866ce3?iti=21&amp;vaa=1&amp;vcp=1&amp;vis=1&amp;pid=b00613fe9&amp;color=0,0,0&amp;vtp=1&amp;vaab=1&amp;bbb=1"/>
          <p:cNvSpPr/>
          <p:nvPr/>
        </p:nvSpPr>
        <p:spPr>
          <a:xfrm>
            <a:off x="8682463" y="4904517"/>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89_1#1e70256c5?vaa=1&amp;vcp=1&amp;vis=1&amp;pid=b00613fe9&amp;color=0,0,0&amp;vtp=1&amp;vaab=1&amp;bt=1&amp;bbb=1&amp;hb=1"/>
              <p:cNvSpPr/>
              <p:nvPr/>
            </p:nvSpPr>
            <p:spPr>
              <a:xfrm>
                <a:off x="421801" y="798025"/>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（3）改变蜡烛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的位置，重复步骤（2），可得三组像与物的位置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2-12乙所示。由此可知：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平面镜成像时，</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8_BD.89_1#1e70256c5?vaa=1&amp;vcp=1&amp;vis=1&amp;pid=b00613fe9&amp;color=0,0,0&amp;vtp=1&amp;vaab=1&amp;bt=1&amp;bbb=1&amp;hb=1"/>
              <p:cNvSpPr>
                <a:spLocks noRot="1" noChangeAspect="1" noMove="1" noResize="1" noEditPoints="1" noAdjustHandles="1" noChangeArrowheads="1" noChangeShapeType="1" noTextEdit="1"/>
              </p:cNvSpPr>
              <p:nvPr/>
            </p:nvSpPr>
            <p:spPr>
              <a:xfrm>
                <a:off x="421801" y="798025"/>
                <a:ext cx="11109960" cy="1201357"/>
              </a:xfrm>
              <a:prstGeom prst="rect">
                <a:avLst/>
              </a:prstGeom>
              <a:blipFill rotWithShape="1">
                <a:blip r:embed="rId3"/>
                <a:stretch>
                  <a:fillRect l="-1" t="-39" r="-2622" b="-5675"/>
                </a:stretch>
              </a:blipFill>
            </p:spPr>
            <p:txBody>
              <a:bodyPr/>
              <a:lstStyle/>
              <a:p>
                <a:r>
                  <a:rPr lang="zh-CN" altLang="en-US">
                    <a:noFill/>
                  </a:rPr>
                  <a:t> </a:t>
                </a:r>
              </a:p>
            </p:txBody>
          </p:sp>
        </mc:Fallback>
      </mc:AlternateContent>
      <p:sp>
        <p:nvSpPr>
          <p:cNvPr id="3" name="QB_8_AN.91_1#1e70256c5.blank?vaa=1&amp;vcp=1&amp;vis=1&amp;pid=b00613fe9&amp;color=0,0,0&amp;vpa=40&amp;vtp=1&amp;vaab=1&amp;bbb=1"/>
          <p:cNvSpPr/>
          <p:nvPr/>
        </p:nvSpPr>
        <p:spPr>
          <a:xfrm>
            <a:off x="7129783" y="1394290"/>
            <a:ext cx="4170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像与物到镜面的距离相等</a:t>
            </a:r>
            <a:endParaRPr lang="en-US" altLang="zh-CN" sz="2800" dirty="0"/>
          </a:p>
        </p:txBody>
      </p:sp>
      <mc:AlternateContent xmlns:mc="http://schemas.openxmlformats.org/markup-compatibility/2006" xmlns:a14="http://schemas.microsoft.com/office/drawing/2010/main">
        <mc:Choice Requires="a14">
          <p:sp>
            <p:nvSpPr>
              <p:cNvPr id="4" name="QB_8_AS.1_1#1e70256c5?vaa=1&amp;vcp=1&amp;vis=1&amp;pid=b00613fe9&amp;color=0,0,0&amp;vtp=1&amp;vaab=1&amp;bbb=1&amp;hb=1"/>
              <p:cNvSpPr/>
              <p:nvPr/>
            </p:nvSpPr>
            <p:spPr>
              <a:xfrm>
                <a:off x="421801" y="200439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题图乙中，每组记录的物点</a:t>
                </a:r>
              </a:p>
              <a:p>
                <a:pPr algn="l"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及其像点</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到镜面的距离都相等，可</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得结论：在平面镜成像时，像与物到</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镜面的距离相等</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B_8_AS.1_1#1e70256c5?vaa=1&amp;vcp=1&amp;vis=1&amp;pid=b00613fe9&amp;color=0,0,0&amp;vtp=1&amp;vaab=1&amp;bbb=1&amp;hb=1"/>
              <p:cNvSpPr>
                <a:spLocks noRot="1" noChangeAspect="1" noMove="1" noResize="1" noEditPoints="1" noAdjustHandles="1" noChangeArrowheads="1" noChangeShapeType="1" noTextEdit="1"/>
              </p:cNvSpPr>
              <p:nvPr/>
            </p:nvSpPr>
            <p:spPr>
              <a:xfrm>
                <a:off x="421801" y="2004398"/>
                <a:ext cx="11109960" cy="1201357"/>
              </a:xfrm>
              <a:prstGeom prst="rect">
                <a:avLst/>
              </a:prstGeom>
              <a:blipFill rotWithShape="1">
                <a:blip r:embed="rId4"/>
                <a:stretch>
                  <a:fillRect l="-1" t="-28" r="1" b="-115628"/>
                </a:stretch>
              </a:blipFill>
            </p:spPr>
            <p:txBody>
              <a:bodyPr/>
              <a:lstStyle/>
              <a:p>
                <a:r>
                  <a:rPr lang="zh-CN" altLang="en-US">
                    <a:noFill/>
                  </a:rPr>
                  <a:t> </a:t>
                </a:r>
              </a:p>
            </p:txBody>
          </p:sp>
        </mc:Fallback>
      </mc:AlternateContent>
      <p:pic>
        <p:nvPicPr>
          <p:cNvPr id="5" name="QB_8_BD.80_2#0c6866ce3?iti=21&amp;vaa=1&amp;vcp=1&amp;vis=1&amp;pid=b00613fe9&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470059" y="2409221"/>
            <a:ext cx="5513832" cy="23682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8_BD.80_3#0c6866ce3?iti=21&amp;vaa=1&amp;vcp=1&amp;vis=1&amp;pid=b00613fe9&amp;color=0,0,0&amp;vtp=1&amp;vaab=1&amp;bbb=1"/>
          <p:cNvSpPr/>
          <p:nvPr/>
        </p:nvSpPr>
        <p:spPr>
          <a:xfrm>
            <a:off x="8682463" y="4904517"/>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93_1#dcd0f17de?vaa=1&amp;vcp=1&amp;vis=1&amp;pid=b00613fe9&amp;color=0,0,0&amp;vtp=1&amp;vaab=1&amp;bt=1&amp;bbb=1&amp;hb=1"/>
              <p:cNvSpPr/>
              <p:nvPr/>
            </p:nvSpPr>
            <p:spPr>
              <a:xfrm>
                <a:off x="458015" y="925353"/>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（4）为判断平面镜成像的虚实，用光屏替代蜡烛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，然后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选填“直接”或“隔着</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𝑀𝑁</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”）观察光屏上有无像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，根据实验现象可得平</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面镜所成的像是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8_BD.93_1#dcd0f17de?vaa=1&amp;vcp=1&amp;vis=1&amp;pid=b00613fe9&amp;color=0,0,0&amp;vtp=1&amp;vaab=1&amp;bt=1&amp;bbb=1&amp;hb=1"/>
              <p:cNvSpPr>
                <a:spLocks noRot="1" noChangeAspect="1" noMove="1" noResize="1" noEditPoints="1" noAdjustHandles="1" noChangeArrowheads="1" noChangeShapeType="1" noTextEdit="1"/>
              </p:cNvSpPr>
              <p:nvPr/>
            </p:nvSpPr>
            <p:spPr>
              <a:xfrm>
                <a:off x="458015" y="925353"/>
                <a:ext cx="11109960" cy="1849057"/>
              </a:xfrm>
              <a:prstGeom prst="rect">
                <a:avLst/>
              </a:prstGeom>
              <a:blipFill rotWithShape="1">
                <a:blip r:embed="rId3"/>
                <a:stretch>
                  <a:fillRect l="-2" t="-9" r="2" b="-3704"/>
                </a:stretch>
              </a:blipFill>
            </p:spPr>
            <p:txBody>
              <a:bodyPr/>
              <a:lstStyle/>
              <a:p>
                <a:r>
                  <a:rPr lang="zh-CN" altLang="en-US">
                    <a:noFill/>
                  </a:rPr>
                  <a:t> </a:t>
                </a:r>
              </a:p>
            </p:txBody>
          </p:sp>
        </mc:Fallback>
      </mc:AlternateContent>
      <p:sp>
        <p:nvSpPr>
          <p:cNvPr id="3" name="QB_8_AN.95_1#dcd0f17de.blank?vaa=1&amp;vcp=1&amp;vis=1&amp;pid=b00613fe9&amp;color=0,0,0&amp;vpa=41&amp;vtp=1&amp;vaab=1&amp;bbb=1"/>
          <p:cNvSpPr/>
          <p:nvPr/>
        </p:nvSpPr>
        <p:spPr>
          <a:xfrm>
            <a:off x="9423422" y="894873"/>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直接</a:t>
            </a:r>
            <a:endParaRPr lang="en-US" altLang="zh-CN" sz="2800" dirty="0"/>
          </a:p>
        </p:txBody>
      </p:sp>
      <p:sp>
        <p:nvSpPr>
          <p:cNvPr id="4" name="QB_8_AN.96_1#dcd0f17de.blank?vaa=1&amp;vcp=1&amp;vis=1&amp;pid=b00613fe9&amp;color=0,0,0&amp;vpa=42&amp;vtp=1&amp;vaab=1"/>
          <p:cNvSpPr/>
          <p:nvPr/>
        </p:nvSpPr>
        <p:spPr>
          <a:xfrm>
            <a:off x="2957533" y="2169318"/>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虚</a:t>
            </a:r>
            <a:endParaRPr lang="en-US" altLang="zh-CN" sz="2800" dirty="0"/>
          </a:p>
        </p:txBody>
      </p:sp>
      <p:sp>
        <p:nvSpPr>
          <p:cNvPr id="5" name="QB_8_AS.1_1#dcd0f17de?vaa=1&amp;vcp=1&amp;vis=1&amp;pid=b00613fe9&amp;color=0,0,0&amp;vtp=1&amp;vaab=1&amp;bbb=1&amp;hb=1"/>
          <p:cNvSpPr/>
          <p:nvPr/>
        </p:nvSpPr>
        <p:spPr>
          <a:xfrm>
            <a:off x="458015" y="2853657"/>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确定像的虚实时，直接观察</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光屏，发现光屏上不能呈现像，说</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明平面镜所成的像是虚像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6" name="QB_8_BD.80_2#0c6866ce3?iti=21&amp;vaa=1&amp;vcp=1&amp;vis=1&amp;pid=b00613fe9&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470059" y="2409221"/>
            <a:ext cx="5513832" cy="23682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B_8_BD.80_3#0c6866ce3?iti=21&amp;vaa=1&amp;vcp=1&amp;vis=1&amp;pid=b00613fe9&amp;color=0,0,0&amp;vtp=1&amp;vaab=1&amp;bbb=1"/>
          <p:cNvSpPr/>
          <p:nvPr/>
        </p:nvSpPr>
        <p:spPr>
          <a:xfrm>
            <a:off x="8682463" y="4904517"/>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06a8e186c?vcp=1&amp;pid=ec872dc3c&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拓展考问</a:t>
            </a:r>
            <a:endParaRPr lang="en-US" altLang="zh-CN" sz="3200" dirty="0"/>
          </a:p>
        </p:txBody>
      </p:sp>
      <p:sp>
        <p:nvSpPr>
          <p:cNvPr id="3" name="QO_8_BD.98_1#f933e4ca5?vaa=1&amp;vcp=1&amp;vis=1&amp;pid=06a8e186c&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在例2实验中：</a:t>
            </a:r>
            <a:endParaRPr lang="en-US" altLang="zh-CN" sz="2800" dirty="0"/>
          </a:p>
        </p:txBody>
      </p:sp>
      <p:sp>
        <p:nvSpPr>
          <p:cNvPr id="4" name="QB_9_BD.99_1#612956a2b?vaa=1&amp;vcp=1&amp;vis=1&amp;pid=f933e4ca5&amp;color=0,0,0&amp;vtp=1&amp;vaab=1&amp;bbb=1&amp;hb=1"/>
          <p:cNvSpPr/>
          <p:nvPr/>
        </p:nvSpPr>
        <p:spPr>
          <a:xfrm>
            <a:off x="539496" y="1908029"/>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（1）要想取得较好的实验效果</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，最好在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选填“较亮”或“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较暗”）</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的环境中进行实验；实验中所用的玻璃板</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选填“厚一点</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薄一点”）比较好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，选择玻璃板而不是平面镜的目的是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9_AN.1_1#612956a2b.blank?vaa=1&amp;vcp=1&amp;vis=1&amp;pid=f933e4ca5&amp;color=0,0,0&amp;vpa=43&amp;vtp=1&amp;vaab=1&amp;bbb=1"/>
          <p:cNvSpPr/>
          <p:nvPr/>
        </p:nvSpPr>
        <p:spPr>
          <a:xfrm>
            <a:off x="6772814" y="1877549"/>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较暗</a:t>
            </a:r>
            <a:endParaRPr lang="en-US" altLang="zh-CN" sz="2800" dirty="0"/>
          </a:p>
        </p:txBody>
      </p:sp>
      <p:sp>
        <p:nvSpPr>
          <p:cNvPr id="6" name="QB_9_AN.2_1#612956a2b.blank?vaa=1&amp;vcp=1&amp;vis=1&amp;pid=f933e4ca5&amp;color=0,0,0&amp;vpa=44&amp;vtp=1&amp;vaab=1&amp;bbb=1"/>
          <p:cNvSpPr/>
          <p:nvPr/>
        </p:nvSpPr>
        <p:spPr>
          <a:xfrm>
            <a:off x="6950614" y="2525249"/>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薄一点</a:t>
            </a:r>
            <a:endParaRPr lang="en-US" altLang="zh-CN" sz="2800" dirty="0"/>
          </a:p>
        </p:txBody>
      </p:sp>
      <p:sp>
        <p:nvSpPr>
          <p:cNvPr id="7" name="QB_9_AN.3_1#612956a2b.blank?vaa=1&amp;vcp=1&amp;vis=1&amp;pid=f933e4ca5&amp;color=0,0,0&amp;vpa=45&amp;vtp=1&amp;vaab=1&amp;bbb=1&amp;hb=1"/>
          <p:cNvSpPr/>
          <p:nvPr/>
        </p:nvSpPr>
        <p:spPr>
          <a:xfrm>
            <a:off x="539496" y="3172949"/>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便于确定像的位置和大小</a:t>
            </a:r>
            <a:endParaRPr lang="en-US" altLang="zh-CN" sz="2800" dirty="0"/>
          </a:p>
        </p:txBody>
      </p:sp>
      <mc:AlternateContent xmlns:mc="http://schemas.openxmlformats.org/markup-compatibility/2006" xmlns:a14="http://schemas.microsoft.com/office/drawing/2010/main">
        <mc:Choice Requires="a14">
          <p:sp>
            <p:nvSpPr>
              <p:cNvPr id="8" name="QB_9_BD.103_1#b346ad5fc?vaa=1&amp;vcp=1&amp;vis=1&amp;pid=f933e4ca5&amp;color=0,0,0&amp;vtp=1&amp;vaab=1&amp;bbb=1&amp;hb=1"/>
              <p:cNvSpPr/>
              <p:nvPr/>
            </p:nvSpPr>
            <p:spPr>
              <a:xfrm>
                <a:off x="539496" y="4400341"/>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（2）某同学让蜡烛以</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的速度远离玻璃板时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，像会以</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的速度</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选填“靠近”或“远离”）玻璃板；在移动的过程中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，像的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8" name="QB_9_BD.103_1#b346ad5fc?vaa=1&amp;vcp=1&amp;vis=1&amp;pid=f933e4ca5&amp;color=0,0,0&amp;vtp=1&amp;vaab=1&amp;bbb=1&amp;hb=1"/>
              <p:cNvSpPr>
                <a:spLocks noRot="1" noChangeAspect="1" noMove="1" noResize="1" noEditPoints="1" noAdjustHandles="1" noChangeArrowheads="1" noChangeShapeType="1" noTextEdit="1"/>
              </p:cNvSpPr>
              <p:nvPr/>
            </p:nvSpPr>
            <p:spPr>
              <a:xfrm>
                <a:off x="539496" y="4400341"/>
                <a:ext cx="11109960" cy="1849057"/>
              </a:xfrm>
              <a:prstGeom prst="rect">
                <a:avLst/>
              </a:prstGeom>
              <a:blipFill rotWithShape="1">
                <a:blip r:embed="rId3"/>
                <a:stretch>
                  <a:fillRect l="-3" t="-23" r="3" b="-3689"/>
                </a:stretch>
              </a:blipFill>
            </p:spPr>
            <p:txBody>
              <a:bodyPr/>
              <a:lstStyle/>
              <a:p>
                <a:r>
                  <a:rPr lang="zh-CN" altLang="en-US">
                    <a:noFill/>
                  </a:rPr>
                  <a:t> </a:t>
                </a:r>
              </a:p>
            </p:txBody>
          </p:sp>
        </mc:Fallback>
      </mc:AlternateContent>
      <p:sp>
        <p:nvSpPr>
          <p:cNvPr id="9" name="QB_9_AN.104_1#b346ad5fc.blank?vaa=1&amp;vcp=1&amp;vis=1&amp;pid=f933e4ca5&amp;color=0,0,0&amp;vpa=46&amp;vtp=1&amp;vaab=1&amp;bbb=1"/>
          <p:cNvSpPr/>
          <p:nvPr/>
        </p:nvSpPr>
        <p:spPr>
          <a:xfrm>
            <a:off x="9836689" y="4369861"/>
            <a:ext cx="7032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0.5</a:t>
            </a:r>
            <a:endParaRPr lang="en-US" altLang="zh-CN" sz="2800" dirty="0"/>
          </a:p>
        </p:txBody>
      </p:sp>
      <p:sp>
        <p:nvSpPr>
          <p:cNvPr id="10" name="QB_9_AN.105_1#b346ad5fc.blank?vaa=1&amp;vcp=1&amp;vis=1&amp;pid=f933e4ca5&amp;color=0,0,0&amp;vpa=47&amp;vtp=1&amp;vaab=1&amp;bbb=1"/>
          <p:cNvSpPr/>
          <p:nvPr/>
        </p:nvSpPr>
        <p:spPr>
          <a:xfrm>
            <a:off x="1616614" y="501756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远离</a:t>
            </a:r>
            <a:endParaRPr lang="en-US" altLang="zh-CN" sz="2800" dirty="0"/>
          </a:p>
        </p:txBody>
      </p:sp>
      <p:sp>
        <p:nvSpPr>
          <p:cNvPr id="11" name="QB_9_AN.106_1#b346ad5fc.blank?vaa=1&amp;vcp=1&amp;vis=1&amp;pid=f933e4ca5&amp;color=0,0,0&amp;vpa=48&amp;vtp=1&amp;vaab=1&amp;bbb=1"/>
          <p:cNvSpPr/>
          <p:nvPr/>
        </p:nvSpPr>
        <p:spPr>
          <a:xfrm>
            <a:off x="1261015" y="564430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不变</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9">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0">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1">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9" grpId="0" build="p" animBg="1"/>
      <p:bldP spid="10" grpId="0" build="p" animBg="1"/>
      <p:bldP spid="11"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9_BD.107_1#03ca48698?sp=1&amp;vaa=1&amp;vcp=1&amp;vis=1&amp;pid=f933e4ca5&amp;color=0,0,0&amp;vtp=1&amp;vaab=1&amp;bt=1&amp;bbb=1&amp;hb=1"/>
              <p:cNvSpPr/>
              <p:nvPr/>
            </p:nvSpPr>
            <p:spPr>
              <a:xfrm>
                <a:off x="539496" y="554400"/>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（3）如图2-13所示，将玻璃板与水平桌面成</a:t>
                </a:r>
                <a14:m>
                  <m:oMath xmlns:m="http://schemas.openxmlformats.org/officeDocument/2006/math">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45</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角固定在水平桌面上，</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让蜡烛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沿着桌面向右做直线运动，将看到蜡烛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在玻璃板后的像的运</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动方向为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填字母代号）。</a:t>
                </a:r>
                <a:endParaRPr lang="en-US" altLang="zh-CN" sz="2800" dirty="0"/>
              </a:p>
            </p:txBody>
          </p:sp>
        </mc:Choice>
        <mc:Fallback xmlns="">
          <p:sp>
            <p:nvSpPr>
              <p:cNvPr id="2" name="QC_9_BD.107_1#03ca48698?sp=1&amp;vaa=1&amp;vcp=1&amp;vis=1&amp;pid=f933e4ca5&amp;color=0,0,0&amp;vtp=1&amp;vaab=1&amp;bt=1&amp;bbb=1&amp;hb=1"/>
              <p:cNvSpPr>
                <a:spLocks noRot="1" noChangeAspect="1" noMove="1" noResize="1" noEditPoints="1" noAdjustHandles="1" noChangeArrowheads="1" noChangeShapeType="1" noTextEdit="1"/>
              </p:cNvSpPr>
              <p:nvPr/>
            </p:nvSpPr>
            <p:spPr>
              <a:xfrm>
                <a:off x="539496" y="554400"/>
                <a:ext cx="11109960" cy="1849057"/>
              </a:xfrm>
              <a:prstGeom prst="rect">
                <a:avLst/>
              </a:prstGeom>
              <a:blipFill rotWithShape="1">
                <a:blip r:embed="rId3"/>
                <a:stretch>
                  <a:fillRect l="-3" t="-2" r="-1054" b="-3710"/>
                </a:stretch>
              </a:blipFill>
            </p:spPr>
            <p:txBody>
              <a:bodyPr/>
              <a:lstStyle/>
              <a:p>
                <a:r>
                  <a:rPr lang="zh-CN" altLang="en-US">
                    <a:noFill/>
                  </a:rPr>
                  <a:t> </a:t>
                </a:r>
              </a:p>
            </p:txBody>
          </p:sp>
        </mc:Fallback>
      </mc:AlternateContent>
      <p:sp>
        <p:nvSpPr>
          <p:cNvPr id="3" name="QC_9_AN.108_1#03ca48698.blank?vaa=1&amp;vcp=1&amp;vis=1&amp;pid=f933e4ca5&amp;color=0,0,0&amp;vpa=49&amp;vtp=1&amp;vaab=1"/>
          <p:cNvSpPr/>
          <p:nvPr/>
        </p:nvSpPr>
        <p:spPr>
          <a:xfrm>
            <a:off x="1946814" y="179836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pic>
        <p:nvPicPr>
          <p:cNvPr id="4" name="QC_9_BD.107_2#03ca48698?iti=23&amp;vaa=1&amp;vcp=1&amp;vis=1&amp;pid=f933e4ca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913632" y="2541188"/>
            <a:ext cx="4361688" cy="24140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9_BD.107_3#03ca48698?iti=23&amp;vaa=1&amp;vcp=1&amp;vis=1&amp;pid=f933e4ca5&amp;color=0,0,0&amp;vtp=1&amp;vaab=1&amp;bbb=1"/>
          <p:cNvSpPr/>
          <p:nvPr/>
        </p:nvSpPr>
        <p:spPr>
          <a:xfrm>
            <a:off x="5549964" y="5082204"/>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图2-13</a:t>
            </a:r>
            <a:endParaRPr lang="en-US" altLang="zh-CN" sz="2800" dirty="0"/>
          </a:p>
        </p:txBody>
      </p:sp>
      <p:sp>
        <p:nvSpPr>
          <p:cNvPr id="6" name="QC_9_BD.107_4#03ca48698.choices?vaa=1&amp;vcp=1&amp;vis=1&amp;pid=f933e4ca5&amp;color=0,0,0&amp;vtp=1&amp;vaab=1&amp;bbb=1"/>
          <p:cNvSpPr/>
          <p:nvPr/>
        </p:nvSpPr>
        <p:spPr>
          <a:xfrm>
            <a:off x="539496" y="5717966"/>
            <a:ext cx="11109960" cy="553657"/>
          </a:xfrm>
          <a:prstGeom prst="rect">
            <a:avLst/>
          </a:prstGeom>
          <a:noFill/>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.水平向右</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B.水平向左</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C.竖直向下</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.竖直向上</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8#831ba44a4?vcp=1&amp;pid=06a8e186c&amp;color=0,0,0&amp;vtp=1&amp;vaab=1&amp;bt=1&amp;bbb=1"/>
          <p:cNvSpPr/>
          <p:nvPr/>
        </p:nvSpPr>
        <p:spPr>
          <a:xfrm>
            <a:off x="539496" y="3145504"/>
            <a:ext cx="11109960" cy="553657"/>
          </a:xfrm>
          <a:prstGeom prst="rect">
            <a:avLst/>
          </a:prstGeom>
          <a:noFill/>
        </p:spPr>
        <p:txBody>
          <a:bodyPr wrap="none" lIns="0" tIns="0" rIns="0" bIns="0" rtlCol="0" anchor="t"/>
          <a:lstStyle/>
          <a:p>
            <a:pPr algn="ctr" latinLnBrk="1">
              <a:lnSpc>
                <a:spcPts val="49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请完成第159~161页</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【备考练习】习题</a:t>
            </a:r>
            <a:endParaRPr lang="en-US" altLang="zh-CN" sz="28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6_BD#588061cdb?vcp=1&amp;pid=d3781d116&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726948"/>
            <a:ext cx="9811512" cy="540410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cb60b0f52.fixed?vcp=1&amp;pid=3cf5afd2d&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光的直线传播、反射与折射</a:t>
            </a:r>
            <a:endParaRPr lang="en-US" altLang="zh-CN" sz="4000" dirty="0"/>
          </a:p>
        </p:txBody>
      </p:sp>
      <p:sp>
        <p:nvSpPr>
          <p:cNvPr id="3" name="C_5_BD#cb60b0f52.fixed?vcp=1&amp;pid=3cf5afd2d&amp;color=86,186,157&amp;vtp=1&amp;vaab=1&amp;bbb=1"/>
          <p:cNvSpPr/>
          <p:nvPr/>
        </p:nvSpPr>
        <p:spPr>
          <a:xfrm>
            <a:off x="320040" y="3419856"/>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备考练习</a:t>
            </a:r>
            <a:r>
              <a:rPr lang="en-US" altLang="zh-CN" sz="40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第2讲</a:t>
            </a:r>
            <a:r>
              <a:rPr lang="en-US" altLang="zh-CN" sz="40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光的直线传播、反射与折射</a:t>
            </a:r>
            <a:endParaRPr lang="en-US" altLang="zh-CN" sz="4000" dirty="0"/>
          </a:p>
        </p:txBody>
      </p:sp>
    </p:spTree>
  </p:cSld>
  <p:clrMapOvr>
    <a:masterClrMapping/>
  </p:clrMapOvr>
  <p:transition>
    <p:split dir="in"/>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a59005ae0?vcp=1&amp;pid=cb60b0f52&amp;color=68,178,231&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达标练</a:t>
            </a:r>
            <a:endParaRPr lang="en-US" altLang="zh-CN" sz="3200" dirty="0"/>
          </a:p>
        </p:txBody>
      </p:sp>
      <p:sp>
        <p:nvSpPr>
          <p:cNvPr id="3" name="QC_7_BD.109_1#a38dc35c9?vaa=1&amp;vcp=1&amp;vis=1&amp;pid=a59005ae0&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（2024·广西柳州·模拟）下列光现象中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，由于光的直线传播形成的是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110_1#a38dc35c9.bracket?vaa=1&amp;vcp=1&amp;vis=1&amp;pid=a59005ae0&amp;color=0,0,0&amp;vpa=50&amp;vtp=1&amp;vaab=1"/>
          <p:cNvSpPr/>
          <p:nvPr/>
        </p:nvSpPr>
        <p:spPr>
          <a:xfrm>
            <a:off x="816515" y="19016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pic>
        <p:nvPicPr>
          <p:cNvPr id="5" name="QC_7_BD.109_2#a38dc35c9.choice_image?htil=1&amp;vaa=1&amp;vcp=1&amp;vis=1&amp;pid=a59005ae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2604561"/>
            <a:ext cx="2276856" cy="17007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7_BD.109_3#a38dc35c9?htil=1&amp;vaa=1&amp;vcp=1&amp;vis=1&amp;pid=a59005ae0&amp;color=0,0,0&amp;vtp=1&amp;vaab=1&amp;bbb=1"/>
          <p:cNvSpPr/>
          <p:nvPr/>
        </p:nvSpPr>
        <p:spPr>
          <a:xfrm>
            <a:off x="539496" y="4433361"/>
            <a:ext cx="2761488"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A.雨后彩虹</a:t>
            </a:r>
            <a:endParaRPr lang="en-US" altLang="zh-CN" sz="2800" dirty="0"/>
          </a:p>
        </p:txBody>
      </p:sp>
      <p:pic>
        <p:nvPicPr>
          <p:cNvPr id="7" name="QC_7_BD.109_4#a38dc35c9.choice_image?htil=1&amp;vaa=1&amp;vcp=1&amp;vis=1&amp;pid=a59005ae0&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00984" y="2604561"/>
            <a:ext cx="2514600" cy="17007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C_7_BD.109_5#a38dc35c9?htil=1&amp;vaa=1&amp;vcp=1&amp;vis=1&amp;pid=a59005ae0&amp;color=0,0,0&amp;vtp=1&amp;vaab=1&amp;bbb=1&amp;hb=1"/>
          <p:cNvSpPr/>
          <p:nvPr/>
        </p:nvSpPr>
        <p:spPr>
          <a:xfrm>
            <a:off x="3300984" y="4433361"/>
            <a:ext cx="2761488"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B.水中的筷子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折</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9" name="QC_7_BD.109_6#a38dc35c9.choice_image?htil=1&amp;vaa=1&amp;vcp=1&amp;vis=1&amp;pid=a59005ae0&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053328" y="2604561"/>
            <a:ext cx="2798064" cy="17007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0" name="QC_7_BD.109_7#a38dc35c9?htil=1&amp;vaa=1&amp;vcp=1&amp;vis=1&amp;pid=a59005ae0&amp;color=0,0,0&amp;vtp=1&amp;vaab=1&amp;bbb=1"/>
          <p:cNvSpPr/>
          <p:nvPr/>
        </p:nvSpPr>
        <p:spPr>
          <a:xfrm>
            <a:off x="6053328" y="4433361"/>
            <a:ext cx="283464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C.手影游戏</a:t>
            </a:r>
            <a:endParaRPr lang="en-US" altLang="zh-CN" sz="2800" dirty="0"/>
          </a:p>
        </p:txBody>
      </p:sp>
      <p:pic>
        <p:nvPicPr>
          <p:cNvPr id="11" name="QC_7_BD.109_8#a38dc35c9.choice_image?htil=1&amp;vaa=1&amp;vcp=1&amp;vis=1&amp;pid=a59005ae0&amp;color=0,0,0&amp;tib=255,255,255&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8897112" y="2604561"/>
            <a:ext cx="2249424" cy="17007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2" name="QC_7_BD.109_9#a38dc35c9?htil=1&amp;vaa=1&amp;vcp=1&amp;vis=1&amp;pid=a59005ae0&amp;color=0,0,0&amp;vtp=1&amp;vaab=1&amp;bbb=1"/>
          <p:cNvSpPr/>
          <p:nvPr/>
        </p:nvSpPr>
        <p:spPr>
          <a:xfrm>
            <a:off x="8897112" y="4433361"/>
            <a:ext cx="2761488"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D.水中的倒影</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11_1#aee9558c2?vaa=1&amp;vcp=1&amp;vis=1&amp;pid=a59005ae0&amp;color=0,0,0&amp;vtp=1&amp;vaab=1&amp;bt=1&amp;bbb=1&amp;hb=1"/>
          <p:cNvSpPr/>
          <p:nvPr/>
        </p:nvSpPr>
        <p:spPr>
          <a:xfrm>
            <a:off x="539496" y="152196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（2024·广西贵港·模拟）打雷时，我们总是先看到闪电，</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后听到雷声，</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这是由于(</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112_1#aee9558c2.bracket?vaa=1&amp;vcp=1&amp;vis=1&amp;pid=a59005ae0&amp;color=0,0,0&amp;vpa=51&amp;vtp=1&amp;vaab=1"/>
          <p:cNvSpPr/>
          <p:nvPr/>
        </p:nvSpPr>
        <p:spPr>
          <a:xfrm>
            <a:off x="2238914" y="215633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7_BD.111_2#aee9558c2.choices?vaa=1&amp;vcp=1&amp;vis=1&amp;pid=a59005ae0&amp;color=0,0,0&amp;vtp=1&amp;vaab=1&amp;bbb=1"/>
          <p:cNvSpPr/>
          <p:nvPr/>
        </p:nvSpPr>
        <p:spPr>
          <a:xfrm>
            <a:off x="539496" y="280498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A.光在空气中传播不需要时间</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.在空气中传播时，光速比声速大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.打雷时，总是先发生闪电后发生打雷</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.闪电和打雷发生的地点离人的距离不同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13_1#23fca23c9?vaa=1&amp;vcp=1&amp;vis=1&amp;pid=a59005ae0&amp;color=0,0,0&amp;vtp=1&amp;vaab=1&amp;bt=1&amp;bbb=1&amp;hb=1"/>
          <p:cNvSpPr/>
          <p:nvPr/>
        </p:nvSpPr>
        <p:spPr>
          <a:xfrm>
            <a:off x="539496" y="1521968"/>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（2024·重庆A卷·中考）</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传统文化</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下列关于白居易的《暮江吟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》中描</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述的光现象解释正确的是(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114_1#23fca23c9.bracket?vaa=1&amp;vcp=1&amp;vis=1&amp;pid=a59005ae0&amp;color=0,0,0&amp;vpa=52&amp;vtp=1&amp;vaab=1"/>
          <p:cNvSpPr/>
          <p:nvPr/>
        </p:nvSpPr>
        <p:spPr>
          <a:xfrm>
            <a:off x="4728115" y="215633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sp>
        <p:nvSpPr>
          <p:cNvPr id="4" name="QC_7_BD.113_2#23fca23c9.choices?vaa=1&amp;vcp=1&amp;vis=1&amp;pid=a59005ae0&amp;color=0,0,0&amp;vtp=1&amp;vaab=1&amp;bbb=1"/>
          <p:cNvSpPr/>
          <p:nvPr/>
        </p:nvSpPr>
        <p:spPr>
          <a:xfrm>
            <a:off x="539496" y="2804985"/>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A.一道残阳铺水中——水中的“夕阳”是由于光的折射形成的</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.半江瑟瑟半江红——江面呈现出红色是江面反射红光的结果</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.可怜九月初三夜——九月初三夜空的弯月是自然界中的光源</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.露似珍珠月似弓——露珠特别明亮是白光发生了色散的结果</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BD.115_1#2633e0e5a?iti=24&amp;htil=9&amp;vaa=1&amp;vcp=1&amp;vis=1&amp;pid=a59005ae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44868" y="1806416"/>
            <a:ext cx="2569464" cy="25694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BD.115_2#2633e0e5a?iti=24&amp;htil=9&amp;vaa=1&amp;vcp=1&amp;vis=1&amp;pid=a59005ae0&amp;color=0,0,0&amp;vtp=1&amp;vaab=1&amp;bbb=1"/>
          <p:cNvSpPr/>
          <p:nvPr/>
        </p:nvSpPr>
        <p:spPr>
          <a:xfrm>
            <a:off x="9655719" y="4502880"/>
            <a:ext cx="11477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图B2-1</a:t>
            </a:r>
            <a:endParaRPr lang="en-US" altLang="zh-CN" sz="2800" dirty="0"/>
          </a:p>
        </p:txBody>
      </p:sp>
      <p:sp>
        <p:nvSpPr>
          <p:cNvPr id="4" name="QC_7_BD.115_3#2633e0e5a?htil=9&amp;sp=1&amp;vaa=1&amp;vcp=1&amp;vis=1&amp;pid=a59005ae0&amp;color=0,0,0&amp;vtp=1&amp;vaab=1&amp;bt=1&amp;bbb=1&amp;hb=1"/>
          <p:cNvSpPr/>
          <p:nvPr/>
        </p:nvSpPr>
        <p:spPr>
          <a:xfrm>
            <a:off x="539496" y="1788128"/>
            <a:ext cx="8403336"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（2024·宁夏·中考）</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传统文化</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如图B2-1所示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，中国</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名画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《妆靓仕女图》（局部），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女子利用铜镜梳妆，</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铜镜成像的原理是(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7_AN.116_1#2633e0e5a.bracket?vaa=1&amp;vcp=1&amp;vis=1&amp;pid=a59005ae0&amp;color=0,0,0&amp;vpa=53&amp;vtp=1&amp;vaab=1"/>
          <p:cNvSpPr/>
          <p:nvPr/>
        </p:nvSpPr>
        <p:spPr>
          <a:xfrm>
            <a:off x="3661315" y="3070193"/>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6" name="QC_7_BD.115_4#2633e0e5a.choices?htil=9&amp;vaa=1&amp;vcp=1&amp;vis=1&amp;pid=a59005ae0&amp;color=0,0,0&amp;vtp=1&amp;vaab=1&amp;bbb=1"/>
          <p:cNvSpPr/>
          <p:nvPr/>
        </p:nvSpPr>
        <p:spPr>
          <a:xfrm>
            <a:off x="539496" y="3711860"/>
            <a:ext cx="8403336" cy="1201357"/>
          </a:xfrm>
          <a:prstGeom prst="rect">
            <a:avLst/>
          </a:prstGeom>
          <a:noFill/>
        </p:spPr>
        <p:txBody>
          <a:bodyPr wrap="none" lIns="0" tIns="0" rIns="0" bIns="0" rtlCol="0" anchor="t"/>
          <a:lstStyle/>
          <a:p>
            <a:pPr latinLnBrk="1">
              <a:lnSpc>
                <a:spcPts val="5100"/>
              </a:lnSpc>
              <a:tabLst>
                <a:tab pos="430911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.光的直线传播</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.光的折射</a:t>
            </a:r>
            <a:endParaRPr lang="en-US" altLang="zh-CN" sz="2800" dirty="0"/>
          </a:p>
          <a:p>
            <a:pPr latinLnBrk="1">
              <a:lnSpc>
                <a:spcPts val="4900"/>
              </a:lnSpc>
              <a:tabLst>
                <a:tab pos="430911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C.光的反射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.光的色散</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BD.117_1#bbadb5723?iti=25&amp;htil=10&amp;vaa=1&amp;vcp=1&amp;vis=1&amp;pid=a59005ae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677976" y="921766"/>
            <a:ext cx="1792224" cy="18288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BD.117_2#bbadb5723?iti=25&amp;htil=10&amp;vaa=1&amp;vcp=1&amp;vis=1&amp;pid=a59005ae0&amp;color=0,0,0&amp;vtp=1&amp;vaab=1&amp;bbb=1"/>
          <p:cNvSpPr/>
          <p:nvPr/>
        </p:nvSpPr>
        <p:spPr>
          <a:xfrm>
            <a:off x="10000207" y="2858516"/>
            <a:ext cx="11477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图B2-2</a:t>
            </a:r>
            <a:endParaRPr lang="en-US" altLang="zh-CN" sz="2800" dirty="0"/>
          </a:p>
        </p:txBody>
      </p:sp>
      <p:sp>
        <p:nvSpPr>
          <p:cNvPr id="4" name="QC_7_BD.117_3#bbadb5723?htil=10&amp;sp=1&amp;vaa=1&amp;vcp=1&amp;vis=1&amp;pid=a59005ae0&amp;color=0,0,0&amp;vtp=1&amp;vaab=1&amp;bt=1&amp;bbb=1&amp;hb=1"/>
          <p:cNvSpPr/>
          <p:nvPr/>
        </p:nvSpPr>
        <p:spPr>
          <a:xfrm>
            <a:off x="539496" y="903478"/>
            <a:ext cx="918972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（2024·贵州·中考）</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日常生活</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从平面镜中看到的挂钟如</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B2-2所示，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挂钟显示的实际时间为(</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7_AN.119_1#bbadb5723.bracket?vaa=1&amp;vcp=1&amp;vis=1&amp;pid=a59005ae0&amp;color=0,0,0&amp;vpa=54&amp;vtp=1&amp;vaab=1"/>
          <p:cNvSpPr/>
          <p:nvPr/>
        </p:nvSpPr>
        <p:spPr>
          <a:xfrm>
            <a:off x="6506114" y="1537843"/>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6" name="QC_7_BD.117_4#bbadb5723.choices?htil=10&amp;vaa=1&amp;vcp=1&amp;vis=1&amp;pid=a59005ae0&amp;color=0,0,0&amp;vtp=1&amp;vaab=1&amp;bbb=1"/>
          <p:cNvSpPr/>
          <p:nvPr/>
        </p:nvSpPr>
        <p:spPr>
          <a:xfrm>
            <a:off x="539496" y="2178685"/>
            <a:ext cx="9189720" cy="553657"/>
          </a:xfrm>
          <a:prstGeom prst="rect">
            <a:avLst/>
          </a:prstGeom>
          <a:noFill/>
        </p:spPr>
        <p:txBody>
          <a:bodyPr wrap="none" lIns="0" tIns="0" rIns="0" bIns="0" rtlCol="0" anchor="t"/>
          <a:lstStyle/>
          <a:p>
            <a:pPr latinLnBrk="1">
              <a:lnSpc>
                <a:spcPts val="4900"/>
              </a:lnSpc>
              <a:tabLst>
                <a:tab pos="2370455" algn="l"/>
                <a:tab pos="4702810" algn="l"/>
                <a:tab pos="703516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.3：00</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B.3：30</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C.9：00</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.9：30</a:t>
            </a:r>
            <a:endParaRPr lang="en-US" altLang="zh-CN" sz="2800" dirty="0"/>
          </a:p>
        </p:txBody>
      </p:sp>
      <mc:AlternateContent xmlns:mc="http://schemas.openxmlformats.org/markup-compatibility/2006" xmlns:a14="http://schemas.microsoft.com/office/drawing/2010/main">
        <mc:Choice Requires="a14">
          <p:sp>
            <p:nvSpPr>
              <p:cNvPr id="7" name="QC_7_AS.1_1#bbadb5723?htil=10&amp;vaa=1&amp;vcp=1&amp;vis=1&amp;pid=a59005ae0&amp;color=0,0,0&amp;vtp=1&amp;vaab=1&amp;bbb=1&amp;hb=1"/>
              <p:cNvSpPr/>
              <p:nvPr/>
            </p:nvSpPr>
            <p:spPr>
              <a:xfrm>
                <a:off x="539496" y="2808160"/>
                <a:ext cx="9189720" cy="31444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根据平面镜成像特点，</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即物像关于平面镜对称，</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可知从平面镜中看到挂钟指示的时间为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，则实际时间</a:t>
                </a:r>
              </a:p>
              <a:p>
                <a:pPr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00−9</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00=3</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。（可根据对称性</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，以钟面竖</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直对称轴为轴线</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，画出分针和时针的对称图</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，则对称图所</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指示的时间即为实际时间</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7" name="QC_7_AS.1_1#bbadb5723?htil=10&amp;vaa=1&amp;vcp=1&amp;vis=1&amp;pid=a59005ae0&amp;color=0,0,0&amp;vtp=1&amp;vaab=1&amp;bbb=1&amp;hb=1"/>
              <p:cNvSpPr>
                <a:spLocks noRot="1" noChangeAspect="1" noMove="1" noResize="1" noEditPoints="1" noAdjustHandles="1" noChangeArrowheads="1" noChangeShapeType="1" noTextEdit="1"/>
              </p:cNvSpPr>
              <p:nvPr/>
            </p:nvSpPr>
            <p:spPr>
              <a:xfrm>
                <a:off x="539496" y="2808160"/>
                <a:ext cx="9189720" cy="3144457"/>
              </a:xfrm>
              <a:prstGeom prst="rect">
                <a:avLst/>
              </a:prstGeom>
              <a:blipFill rotWithShape="1">
                <a:blip r:embed="rId4"/>
                <a:stretch>
                  <a:fillRect l="-4" t="-6" r="-369" b="-217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5">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21_1#d12af1f32?sp=1&amp;vaa=1&amp;vcp=1&amp;vis=1&amp;pid=a59005ae0&amp;color=0,0,0&amp;vtp=1&amp;vaab=1&amp;bt=1&amp;bbb=1&amp;hb=1"/>
          <p:cNvSpPr/>
          <p:nvPr/>
        </p:nvSpPr>
        <p:spPr>
          <a:xfrm>
            <a:off x="539496" y="1508093"/>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（2024·广东广州·中考）</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科技应用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如图B2-3所示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，光导纤维在传递信</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息时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，光从内芯的一端传输到另一端，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其原理应用了光的(</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122_1#d12af1f32.bracket?vaa=1&amp;vcp=1&amp;vis=1&amp;pid=a59005ae0&amp;color=0,0,0&amp;vpa=55&amp;vtp=1&amp;vaab=1"/>
          <p:cNvSpPr/>
          <p:nvPr/>
        </p:nvSpPr>
        <p:spPr>
          <a:xfrm>
            <a:off x="9706514" y="2142458"/>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endParaRPr lang="en-US" altLang="zh-CN" sz="2800" dirty="0"/>
          </a:p>
        </p:txBody>
      </p:sp>
      <p:pic>
        <p:nvPicPr>
          <p:cNvPr id="4" name="QC_7_BD.121_2#d12af1f32?iti=26&amp;vaa=1&amp;vcp=1&amp;vis=1&amp;pid=a59005ae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86784" y="2845022"/>
            <a:ext cx="4206240" cy="11704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121_3#d12af1f32?iti=26&amp;vaa=1&amp;vcp=1&amp;vis=1&amp;pid=a59005ae0&amp;color=0,0,0&amp;vtp=1&amp;vaab=1&amp;bbb=1"/>
          <p:cNvSpPr/>
          <p:nvPr/>
        </p:nvSpPr>
        <p:spPr>
          <a:xfrm>
            <a:off x="5516023" y="4142454"/>
            <a:ext cx="11477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图B2-3</a:t>
            </a:r>
            <a:endParaRPr lang="en-US" altLang="zh-CN" sz="2800" dirty="0"/>
          </a:p>
        </p:txBody>
      </p:sp>
      <p:sp>
        <p:nvSpPr>
          <p:cNvPr id="6" name="QC_7_BD.121_4#d12af1f32.choices?vaa=1&amp;vcp=1&amp;vis=1&amp;pid=a59005ae0&amp;color=0,0,0&amp;vtp=1&amp;vaab=1&amp;bbb=1"/>
          <p:cNvSpPr/>
          <p:nvPr/>
        </p:nvSpPr>
        <p:spPr>
          <a:xfrm>
            <a:off x="539496" y="4777200"/>
            <a:ext cx="11109960" cy="553657"/>
          </a:xfrm>
          <a:prstGeom prst="rect">
            <a:avLst/>
          </a:prstGeom>
          <a:noFill/>
        </p:spPr>
        <p:txBody>
          <a:bodyPr wrap="none" lIns="0" tIns="0" rIns="0" bIns="0" rtlCol="0" anchor="t"/>
          <a:lstStyle/>
          <a:p>
            <a:pPr latinLnBrk="1">
              <a:lnSpc>
                <a:spcPts val="4900"/>
              </a:lnSpc>
              <a:tabLst>
                <a:tab pos="2672715" algn="l"/>
                <a:tab pos="5307330" algn="l"/>
                <a:tab pos="79419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.折射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B.反射</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C.色散</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.直线传播</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23_1#9cabd08de?sp=1&amp;vaa=1&amp;vcp=1&amp;vis=1&amp;pid=a59005ae0&amp;color=0,0,0&amp;vtp=1&amp;vaab=1&amp;bt=1&amp;bbb=1&amp;hb=1"/>
          <p:cNvSpPr/>
          <p:nvPr/>
        </p:nvSpPr>
        <p:spPr>
          <a:xfrm>
            <a:off x="539496" y="554400"/>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（原创题）（</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多选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科技应用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2024年</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10月1日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，在浙江杭州市钱塘</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区无人机灯光秀现场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，主办方通过1</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500架无人机开展了一场为新中国</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周年华诞献礼的表演，其中“飞龙在天”（如图B2-4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）的场景展现了祖</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国腾飞的壮美愿景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，震撼世人！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124_1#9cabd08de.bracket?vaa=1&amp;vcp=1&amp;vis=1&amp;pid=a59005ae0&amp;color=0,0,0&amp;vpa=56&amp;vtp=1&amp;vaab=1&amp;bbb=1"/>
          <p:cNvSpPr/>
          <p:nvPr/>
        </p:nvSpPr>
        <p:spPr>
          <a:xfrm>
            <a:off x="8690514" y="2484165"/>
            <a:ext cx="752475"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CD</a:t>
            </a:r>
            <a:endParaRPr lang="en-US" altLang="zh-CN" sz="2800" dirty="0"/>
          </a:p>
        </p:txBody>
      </p:sp>
      <p:pic>
        <p:nvPicPr>
          <p:cNvPr id="4" name="QC_7_BD.123_2#9cabd08de?iti=27&amp;htil=11&amp;vaa=1&amp;vcp=1&amp;vis=1&amp;pid=a59005ae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49285" y="3137535"/>
            <a:ext cx="3346450" cy="253682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123_3#9cabd08de?iti=27&amp;htil=11&amp;vaa=1&amp;vcp=1&amp;vis=1&amp;pid=a59005ae0&amp;color=0,0,0&amp;vtp=1&amp;vaab=1&amp;bbb=1"/>
          <p:cNvSpPr/>
          <p:nvPr/>
        </p:nvSpPr>
        <p:spPr>
          <a:xfrm>
            <a:off x="10153401" y="5559470"/>
            <a:ext cx="11477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图B2-4</a:t>
            </a:r>
            <a:endParaRPr lang="en-US" altLang="zh-CN" sz="2800" dirty="0"/>
          </a:p>
        </p:txBody>
      </p:sp>
      <p:sp>
        <p:nvSpPr>
          <p:cNvPr id="6" name="QC_7_BD.123_4#9cabd08de.choices?htil=11&amp;vaa=1&amp;vcp=1&amp;vis=1&amp;pid=a59005ae0&amp;color=0,0,0&amp;vtp=1&amp;vaab=1&amp;bbb=1&amp;hb=1"/>
          <p:cNvSpPr/>
          <p:nvPr/>
        </p:nvSpPr>
        <p:spPr>
          <a:xfrm>
            <a:off x="539496" y="3125832"/>
            <a:ext cx="923544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A.观众看到五光十色的图景是光的折射现象</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.展现“巨龙腾飞”的光通过空气传播到观众的</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眼睛</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，说明光的传播需要介质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.在夜空中展现各种图景的无人机是人造光源</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.呈现绚丽图景的各种颜色的光在空气中传播的速度相同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BD.125_1#6ae656d3e?iti=28&amp;htil=12&amp;vaa=1&amp;vcp=1&amp;vis=1&amp;pid=a59005ae0&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38944" y="572688"/>
            <a:ext cx="1792224" cy="14996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BD.125_2#6ae656d3e?iti=28&amp;htil=12&amp;vaa=1&amp;vcp=1&amp;vis=1&amp;pid=a59005ae0&amp;color=0,0,0&amp;vtp=1&amp;vaab=1&amp;bbb=1"/>
          <p:cNvSpPr/>
          <p:nvPr/>
        </p:nvSpPr>
        <p:spPr>
          <a:xfrm>
            <a:off x="10161174" y="2199304"/>
            <a:ext cx="11477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图B2-5</a:t>
            </a:r>
            <a:endParaRPr lang="en-US" altLang="zh-CN" sz="2800" dirty="0"/>
          </a:p>
        </p:txBody>
      </p:sp>
      <mc:AlternateContent xmlns:mc="http://schemas.openxmlformats.org/markup-compatibility/2006" xmlns:a14="http://schemas.microsoft.com/office/drawing/2010/main">
        <mc:Choice Requires="a14">
          <p:sp>
            <p:nvSpPr>
              <p:cNvPr id="4" name="QC_7_BD.125_3#6ae656d3e?htil=12&amp;sp=1&amp;vaa=1&amp;vcp=1&amp;vis=1&amp;pid=a59005ae0&amp;color=0,0,0&amp;vtp=1&amp;vaab=1&amp;bt=1&amp;bbb=1&amp;hb=1&amp;hs=1"/>
              <p:cNvSpPr/>
              <p:nvPr/>
            </p:nvSpPr>
            <p:spPr>
              <a:xfrm>
                <a:off x="539496" y="554400"/>
                <a:ext cx="918972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（2024·广西钦州·模拟）（</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多选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）如图B2-5所示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，在探究</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平面镜成像特点”的实验中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，小马同学选取一块薄平板玻</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璃</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、两个完全相同的跳棋子</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大小不同的跳棋子</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𝐶</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刻度尺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、白纸进行实验。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C_7_BD.125_3#6ae656d3e?htil=12&amp;sp=1&amp;vaa=1&amp;vcp=1&amp;vis=1&amp;pid=a59005ae0&amp;color=0,0,0&amp;vtp=1&amp;vaab=1&amp;bt=1&amp;bbb=1&amp;hb=1&amp;hs=1"/>
              <p:cNvSpPr>
                <a:spLocks noRot="1" noChangeAspect="1" noMove="1" noResize="1" noEditPoints="1" noAdjustHandles="1" noChangeArrowheads="1" noChangeShapeType="1" noTextEdit="1"/>
              </p:cNvSpPr>
              <p:nvPr/>
            </p:nvSpPr>
            <p:spPr>
              <a:xfrm>
                <a:off x="539496" y="554400"/>
                <a:ext cx="9189720" cy="2496757"/>
              </a:xfrm>
              <a:prstGeom prst="rect">
                <a:avLst/>
              </a:prstGeom>
              <a:blipFill rotWithShape="1">
                <a:blip r:embed="rId4"/>
                <a:stretch>
                  <a:fillRect l="-4" t="-2" r="-3700" b="-274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C_7_BD.125_4#6ae656d3e.choices?vaa=1&amp;vcp=1&amp;vis=1&amp;pid=a59005ae0&amp;color=0,0,0&amp;vtp=1&amp;vaab=1&amp;bbb=1&amp;hb=1&amp;hs=1"/>
              <p:cNvSpPr/>
              <p:nvPr/>
            </p:nvSpPr>
            <p:spPr>
              <a:xfrm>
                <a:off x="539496" y="3114720"/>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A.选用薄平板玻璃替代平面镜是为了便于确定像的位置</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.利用现有器材可研究：像的大小与物体大小是否有关</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.通过该实验可得结论：像的大小随物距的增大而减小</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.将棋子</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放在距玻璃板</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处，则棋子</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与镜面相距</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就可以与</a:t>
                </a:r>
              </a:p>
              <a:p>
                <a:pPr latinLnBrk="1">
                  <a:lnSpc>
                    <a:spcPts val="49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的像重合</a:t>
                </a:r>
                <a:endParaRPr lang="en-US" altLang="zh-CN" sz="2800" dirty="0"/>
              </a:p>
            </p:txBody>
          </p:sp>
        </mc:Choice>
        <mc:Fallback xmlns="">
          <p:sp>
            <p:nvSpPr>
              <p:cNvPr id="6" name="QC_7_BD.125_4#6ae656d3e.choices?vaa=1&amp;vcp=1&amp;vis=1&amp;pid=a59005ae0&amp;color=0,0,0&amp;vtp=1&amp;vaab=1&amp;bbb=1&amp;hb=1&amp;hs=1"/>
              <p:cNvSpPr>
                <a:spLocks noRot="1" noChangeAspect="1" noMove="1" noResize="1" noEditPoints="1" noAdjustHandles="1" noChangeArrowheads="1" noChangeShapeType="1" noTextEdit="1"/>
              </p:cNvSpPr>
              <p:nvPr/>
            </p:nvSpPr>
            <p:spPr>
              <a:xfrm>
                <a:off x="539496" y="3114720"/>
                <a:ext cx="11109960" cy="3144457"/>
              </a:xfrm>
              <a:prstGeom prst="rect">
                <a:avLst/>
              </a:prstGeom>
              <a:blipFill rotWithShape="1">
                <a:blip r:embed="rId5"/>
                <a:stretch>
                  <a:fillRect l="-3" t="-1" r="3" b="-2182"/>
                </a:stretch>
              </a:blipFill>
            </p:spPr>
            <p:txBody>
              <a:bodyPr/>
              <a:lstStyle/>
              <a:p>
                <a:r>
                  <a:rPr lang="zh-CN" altLang="en-US">
                    <a:noFill/>
                  </a:rPr>
                  <a:t> </a:t>
                </a:r>
              </a:p>
            </p:txBody>
          </p:sp>
        </mc:Fallback>
      </mc:AlternateContent>
    </p:spTree>
  </p:cSld>
  <p:clrMapOvr>
    <a:masterClrMapping/>
  </p:clrMapOvr>
  <p:transition>
    <p:split dir="in"/>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AS.1_1#6ae656d3e?iti=29&amp;htil=13&amp;vaa=1&amp;vcp=1&amp;vis=1&amp;pid=a59005ae0&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88607" y="923131"/>
            <a:ext cx="2688336" cy="21945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AS.1_1#6ae656d3e?iti=29&amp;htil=13&amp;vaa=1&amp;vcp=1&amp;vis=1&amp;pid=a59005ae0&amp;color=0,0,0&amp;vtp=1&amp;vaab=1&amp;bbb=1"/>
          <p:cNvSpPr/>
          <p:nvPr/>
        </p:nvSpPr>
        <p:spPr>
          <a:xfrm>
            <a:off x="9658894" y="3244691"/>
            <a:ext cx="11477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图B2-5</a:t>
            </a:r>
            <a:endParaRPr lang="en-US" altLang="zh-CN" sz="2800" dirty="0"/>
          </a:p>
        </p:txBody>
      </p:sp>
      <p:sp>
        <p:nvSpPr>
          <p:cNvPr id="4" name="QC_7_AS.1_1#6ae656d3e?htil=13&amp;vaa=1&amp;vcp=1&amp;vis=1&amp;pid=a59005ae0&amp;color=0,0,0&amp;vtp=1&amp;vaab=1&amp;bt=1&amp;bbb=1&amp;hb=1&amp;hs=1"/>
          <p:cNvSpPr/>
          <p:nvPr/>
        </p:nvSpPr>
        <p:spPr>
          <a:xfrm>
            <a:off x="539496" y="904843"/>
            <a:ext cx="8293608" cy="31444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选用薄平板玻璃替代平面镜，既能看到物体</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的像，又能看到镜面另一侧的物体，便于确定像的位</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置，选项A正确；棋子A和B完全相同，棋子C与棋子</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A大小不同，可探究像的大小与物体大小是否有关</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选项B正确；平面镜成像中，物与像的大小相等，与</a:t>
            </a:r>
            <a:endParaRPr lang="en-US" altLang="zh-CN" sz="2800" dirty="0"/>
          </a:p>
        </p:txBody>
      </p:sp>
      <p:sp>
        <p:nvSpPr>
          <p:cNvPr id="5" name="QC_7_AN.2_1#6ae656d3e?vaa=1&amp;vcp=1&amp;vis=1&amp;pid=a59005ae0&amp;color=0,0,0&amp;vtp=1&amp;vaab=1&amp;bbb=1&amp;hs=1"/>
          <p:cNvSpPr/>
          <p:nvPr/>
        </p:nvSpPr>
        <p:spPr>
          <a:xfrm>
            <a:off x="539496" y="538045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AB</a:t>
            </a:r>
            <a:endParaRPr lang="en-US" altLang="zh-CN" sz="2800" dirty="0"/>
          </a:p>
        </p:txBody>
      </p:sp>
      <p:sp>
        <p:nvSpPr>
          <p:cNvPr id="6" name="QC_7_AS.1_1#6ae656d3e?htil=13&amp;vaa=1&amp;vcp=1&amp;vis=1&amp;pid=a59005ae0&amp;color=0,0,0&amp;vtp=1&amp;vaab=1&amp;bt=1&amp;bbb=1&amp;hb=1&amp;hs=1"/>
          <p:cNvSpPr/>
          <p:nvPr/>
        </p:nvSpPr>
        <p:spPr>
          <a:xfrm>
            <a:off x="539496" y="4111275"/>
            <a:ext cx="11112011" cy="1201357"/>
          </a:xfrm>
          <a:prstGeom prst="rect">
            <a:avLst/>
          </a:prstGeom>
          <a:noFill/>
        </p:spPr>
        <p:txBody>
          <a:bodyPr wrap="none" lIns="0" tIns="0" rIns="0" bIns="0" rtlCol="0" anchor="t"/>
          <a:lstStyle/>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物距无关，选项C错误；棋子A与棋子B到镜面的距离相等，只有当玻璃</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板和白纸垂直时，B才会与A的像重合，选项D错误</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6">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5">
                                            <p:bg/>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9e2ea0108?vcp=1&amp;pid=d3781d116&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易错集锦</a:t>
            </a:r>
            <a:endParaRPr lang="en-US" altLang="zh-CN" sz="3200" dirty="0">
              <a:solidFill>
                <a:srgbClr val="000000"/>
              </a:solidFill>
            </a:endParaRPr>
          </a:p>
        </p:txBody>
      </p:sp>
      <mc:AlternateContent xmlns:mc="http://schemas.openxmlformats.org/markup-compatibility/2006" xmlns:a14="http://schemas.microsoft.com/office/drawing/2010/main">
        <mc:Choice Requires="a14">
          <p:sp>
            <p:nvSpPr>
              <p:cNvPr id="3" name="QB_7_BD.1_1#1a756d013?vaa=1&amp;vcp=1&amp;vis=1&amp;pid=9e2ea0108&amp;color=0,0,0&amp;vtp=1&amp;vaab=1&amp;bbb=1&amp;hb=1"/>
              <p:cNvSpPr/>
              <p:nvPr/>
            </p:nvSpPr>
            <p:spPr>
              <a:xfrm>
                <a:off x="539496" y="1267240"/>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月亮</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选填“是”或“不是”）光源；小孔成像中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，像的形状与小</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孔的形状</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选填“有关”或“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无关”）。</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当入射光线与镜面的夹角为</a:t>
                </a:r>
                <a14:m>
                  <m:oMath xmlns:m="http://schemas.openxmlformats.org/officeDocument/2006/math">
                    <m:sSup>
                      <m:sSupPr>
                        <m:ctrlPr>
                          <a:rPr kumimoji="0" lang="en-US" altLang="zh-CN" sz="2800" b="0" i="1" u="none" strike="noStrike" kern="1200" cap="none" spc="0" normalizeH="0" baseline="0" noProof="0" dirty="0" smtClean="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ctrlPr>
                      </m:sSupPr>
                      <m:e>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30</m:t>
                        </m:r>
                      </m:e>
                      <m:sup>
                        <m: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m:t>
                        </m:r>
                      </m:sup>
                    </m:sSup>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 </a:t>
                </a: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时</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，反射角为</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；当入射光线垂直</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于界面时，反射角为</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3" name="QB_7_BD.1_1#1a756d013?vaa=1&amp;vcp=1&amp;vis=1&amp;pid=9e2ea0108&amp;color=0,0,0&amp;vtp=1&amp;vaab=1&amp;bbb=1&amp;hb=1"/>
              <p:cNvSpPr>
                <a:spLocks noRot="1" noChangeAspect="1" noMove="1" noResize="1" noEditPoints="1" noAdjustHandles="1" noChangeArrowheads="1" noChangeShapeType="1" noTextEdit="1"/>
              </p:cNvSpPr>
              <p:nvPr/>
            </p:nvSpPr>
            <p:spPr>
              <a:xfrm>
                <a:off x="539496" y="1267240"/>
                <a:ext cx="11109960" cy="2496757"/>
              </a:xfrm>
              <a:prstGeom prst="rect">
                <a:avLst/>
              </a:prstGeom>
              <a:blipFill rotWithShape="1">
                <a:blip r:embed="rId3"/>
                <a:stretch>
                  <a:fillRect l="-3" t="-17" r="3" b="-2733"/>
                </a:stretch>
              </a:blipFill>
            </p:spPr>
            <p:txBody>
              <a:bodyPr/>
              <a:lstStyle/>
              <a:p>
                <a:r>
                  <a:rPr lang="zh-CN" altLang="en-US">
                    <a:noFill/>
                  </a:rPr>
                  <a:t> </a:t>
                </a:r>
              </a:p>
            </p:txBody>
          </p:sp>
        </mc:Fallback>
      </mc:AlternateContent>
      <p:sp>
        <p:nvSpPr>
          <p:cNvPr id="4" name="QB_7_AN.1_1#1a756d013.blank?vaa=1&amp;vcp=1&amp;vis=1&amp;pid=9e2ea0108&amp;color=0,0,0&amp;vpa=1&amp;vtp=1&amp;vaab=1&amp;bbb=1"/>
          <p:cNvSpPr/>
          <p:nvPr/>
        </p:nvSpPr>
        <p:spPr>
          <a:xfrm>
            <a:off x="1527714" y="123676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不是</a:t>
            </a:r>
            <a:endParaRPr lang="en-US" altLang="zh-CN" sz="2800" dirty="0">
              <a:solidFill>
                <a:srgbClr val="FF0000"/>
              </a:solidFill>
            </a:endParaRPr>
          </a:p>
        </p:txBody>
      </p:sp>
      <p:sp>
        <p:nvSpPr>
          <p:cNvPr id="5" name="QB_7_AN.2_1#1a756d013.blank?vaa=1&amp;vcp=1&amp;vis=1&amp;pid=9e2ea0108&amp;color=0,0,0&amp;vpa=2&amp;vtp=1&amp;vaab=1&amp;bbb=1"/>
          <p:cNvSpPr/>
          <p:nvPr/>
        </p:nvSpPr>
        <p:spPr>
          <a:xfrm>
            <a:off x="1972214" y="188446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无关</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7" name="QB_7_AN.3_1#1a756d013.blank?vaa=1&amp;vcp=1&amp;vis=1&amp;pid=9e2ea0108&amp;color=0,0,0&amp;vpa=3&amp;vtp=1&amp;vaab=1&amp;bbb=1"/>
              <p:cNvSpPr/>
              <p:nvPr/>
            </p:nvSpPr>
            <p:spPr>
              <a:xfrm>
                <a:off x="7918641" y="2660758"/>
                <a:ext cx="703707" cy="402844"/>
              </a:xfrm>
              <a:prstGeom prst="rect">
                <a:avLst/>
              </a:prstGeom>
              <a:noFill/>
            </p:spPr>
            <p:txBody>
              <a:bodyPr wrap="none" lIns="0" tIns="0" rIns="0" bIns="0" rtlCol="0" anchor="t"/>
              <a:lstStyle/>
              <a:p>
                <a:pPr algn="ctr" latinLnBrk="1">
                  <a:lnSpc>
                    <a:spcPts val="3400"/>
                  </a:lnSpc>
                </a:pPr>
                <a14:m>
                  <m:oMath xmlns:m="http://schemas.openxmlformats.org/officeDocument/2006/math">
                    <m:sSup>
                      <m:sSup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7_AN.3_1#1a756d013.blank?vaa=1&amp;vcp=1&amp;vis=1&amp;pid=9e2ea0108&amp;color=0,0,0&amp;vpa=3&amp;vtp=1&amp;vaab=1&amp;bbb=1"/>
              <p:cNvSpPr>
                <a:spLocks noRot="1" noChangeAspect="1" noMove="1" noResize="1" noEditPoints="1" noAdjustHandles="1" noChangeArrowheads="1" noChangeShapeType="1" noTextEdit="1"/>
              </p:cNvSpPr>
              <p:nvPr/>
            </p:nvSpPr>
            <p:spPr>
              <a:xfrm>
                <a:off x="7918641" y="2660758"/>
                <a:ext cx="703707" cy="402844"/>
              </a:xfrm>
              <a:prstGeom prst="rect">
                <a:avLst/>
              </a:prstGeom>
              <a:blipFill rotWithShape="1">
                <a:blip r:embed="rId4"/>
                <a:stretch>
                  <a:fillRect l="-27" t="-27" r="45" b="-716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QB_7_AN.4_1#1a756d013.blank?vaa=1&amp;vcp=1&amp;vis=1&amp;pid=9e2ea0108&amp;color=0,0,0&amp;vpa=4&amp;vtp=1&amp;vaab=1&amp;bbb=1"/>
              <p:cNvSpPr/>
              <p:nvPr/>
            </p:nvSpPr>
            <p:spPr>
              <a:xfrm>
                <a:off x="3763709" y="3285217"/>
                <a:ext cx="506857" cy="402844"/>
              </a:xfrm>
              <a:prstGeom prst="rect">
                <a:avLst/>
              </a:prstGeom>
              <a:noFill/>
            </p:spPr>
            <p:txBody>
              <a:bodyPr wrap="none" lIns="0" tIns="0" rIns="0" bIns="0" rtlCol="0" anchor="t"/>
              <a:lstStyle/>
              <a:p>
                <a:pPr algn="ctr" latinLnBrk="1">
                  <a:lnSpc>
                    <a:spcPts val="3400"/>
                  </a:lnSpc>
                </a:pPr>
                <a14:m>
                  <m:oMath xmlns:m="http://schemas.openxmlformats.org/officeDocument/2006/math">
                    <m:sSup>
                      <m:sSup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8" name="QB_7_AN.4_1#1a756d013.blank?vaa=1&amp;vcp=1&amp;vis=1&amp;pid=9e2ea0108&amp;color=0,0,0&amp;vpa=4&amp;vtp=1&amp;vaab=1&amp;bbb=1"/>
              <p:cNvSpPr>
                <a:spLocks noRot="1" noChangeAspect="1" noMove="1" noResize="1" noEditPoints="1" noAdjustHandles="1" noChangeArrowheads="1" noChangeShapeType="1" noTextEdit="1"/>
              </p:cNvSpPr>
              <p:nvPr/>
            </p:nvSpPr>
            <p:spPr>
              <a:xfrm>
                <a:off x="3763709" y="3285217"/>
                <a:ext cx="506857" cy="402844"/>
              </a:xfrm>
              <a:prstGeom prst="rect">
                <a:avLst/>
              </a:prstGeom>
              <a:blipFill rotWithShape="1">
                <a:blip r:embed="rId5"/>
                <a:stretch>
                  <a:fillRect l="-13" t="-90" r="38" b="-7098"/>
                </a:stretch>
              </a:blipFill>
            </p:spPr>
            <p:txBody>
              <a:bodyPr/>
              <a:lstStyle/>
              <a:p>
                <a:r>
                  <a:rPr lang="zh-CN" altLang="en-US">
                    <a:noFill/>
                  </a:rPr>
                  <a:t> </a:t>
                </a:r>
              </a:p>
            </p:txBody>
          </p:sp>
        </mc:Fallback>
      </mc:AlternateContent>
      <p:sp>
        <p:nvSpPr>
          <p:cNvPr id="9" name="QB_7_BD.7_1#f3224c82f?vaa=1&amp;vcp=1&amp;vis=1&amp;pid=9e2ea0108&amp;color=0,0,0&amp;vtp=1&amp;vaab=1&amp;bbb=1&amp;hb=1"/>
          <p:cNvSpPr/>
          <p:nvPr/>
        </p:nvSpPr>
        <p:spPr>
          <a:xfrm>
            <a:off x="539496" y="3839064"/>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在暗室里的桌面上铺上一张白纸，把一块小平面镜放在白纸上</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，用手</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电筒的白光正对着平面镜和白纸照射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，从侧面看去</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，白纸是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色，平</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面镜是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色</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10" name="QB_7_AN.8_1#f3224c82f.blank?vaa=1&amp;vcp=1&amp;vis=1&amp;pid=9e2ea0108&amp;color=0,0,0&amp;vpa=5&amp;vtp=1&amp;vaab=1"/>
          <p:cNvSpPr/>
          <p:nvPr/>
        </p:nvSpPr>
        <p:spPr>
          <a:xfrm>
            <a:off x="9795414" y="445628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白</a:t>
            </a:r>
            <a:endParaRPr lang="en-US" altLang="zh-CN" sz="2800" dirty="0">
              <a:solidFill>
                <a:srgbClr val="FF0000"/>
              </a:solidFill>
            </a:endParaRPr>
          </a:p>
        </p:txBody>
      </p:sp>
      <p:sp>
        <p:nvSpPr>
          <p:cNvPr id="11" name="QB_7_AN.9_1#f3224c82f.blank?vaa=1&amp;vcp=1&amp;vis=1&amp;pid=9e2ea0108&amp;color=0,0,0&amp;vpa=6&amp;vtp=1&amp;vaab=1"/>
          <p:cNvSpPr/>
          <p:nvPr/>
        </p:nvSpPr>
        <p:spPr>
          <a:xfrm>
            <a:off x="1616614" y="5083029"/>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黑</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8">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0">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1">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10" grpId="0" build="p" animBg="1"/>
      <p:bldP spid="11"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29_1#d1fa20afc?vaa=1&amp;vcp=1&amp;vis=1&amp;pid=a59005ae0&amp;color=0,0,0&amp;vtp=1&amp;vaab=1&amp;bt=1&amp;bbb=1&amp;hb=1"/>
              <p:cNvSpPr/>
              <p:nvPr/>
            </p:nvSpPr>
            <p:spPr>
              <a:xfrm>
                <a:off x="539496" y="1538986"/>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（2024·江苏连云港·中考）小明身高</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1.7 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，距离平面镜</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，他在平</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面镜中的像高是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，像到平面镜的距离是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。当他向平面镜缓慢</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走近时，他在平面镜中像的大小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选填“变大”“不变”或“变小”）。</a:t>
                </a:r>
                <a:endParaRPr lang="en-US" altLang="zh-CN" sz="2800" dirty="0"/>
              </a:p>
            </p:txBody>
          </p:sp>
        </mc:Choice>
        <mc:Fallback xmlns="">
          <p:sp>
            <p:nvSpPr>
              <p:cNvPr id="2" name="QB_7_BD.129_1#d1fa20afc?vaa=1&amp;vcp=1&amp;vis=1&amp;pid=a59005ae0&amp;color=0,0,0&amp;vtp=1&amp;vaab=1&amp;bt=1&amp;bbb=1&amp;hb=1"/>
              <p:cNvSpPr>
                <a:spLocks noRot="1" noChangeAspect="1" noMove="1" noResize="1" noEditPoints="1" noAdjustHandles="1" noChangeArrowheads="1" noChangeShapeType="1" noTextEdit="1"/>
              </p:cNvSpPr>
              <p:nvPr/>
            </p:nvSpPr>
            <p:spPr>
              <a:xfrm>
                <a:off x="539496" y="1538986"/>
                <a:ext cx="11109960" cy="1849057"/>
              </a:xfrm>
              <a:prstGeom prst="rect">
                <a:avLst/>
              </a:prstGeom>
              <a:blipFill rotWithShape="1">
                <a:blip r:embed="rId3"/>
                <a:stretch>
                  <a:fillRect l="-3" t="-21" r="-2094" b="-3692"/>
                </a:stretch>
              </a:blipFill>
            </p:spPr>
            <p:txBody>
              <a:bodyPr/>
              <a:lstStyle/>
              <a:p>
                <a:r>
                  <a:rPr lang="zh-CN" altLang="en-US">
                    <a:noFill/>
                  </a:rPr>
                  <a:t> </a:t>
                </a:r>
              </a:p>
            </p:txBody>
          </p:sp>
        </mc:Fallback>
      </mc:AlternateContent>
      <p:sp>
        <p:nvSpPr>
          <p:cNvPr id="3" name="QB_7_AN.1_1#d1fa20afc.blank?vaa=1&amp;vcp=1&amp;vis=1&amp;pid=a59005ae0&amp;color=0,0,0&amp;vpa=58&amp;vtp=1&amp;vaab=1&amp;bbb=1"/>
          <p:cNvSpPr/>
          <p:nvPr/>
        </p:nvSpPr>
        <p:spPr>
          <a:xfrm>
            <a:off x="3000914" y="2156206"/>
            <a:ext cx="7032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1.7</a:t>
            </a:r>
            <a:endParaRPr lang="en-US" altLang="zh-CN" sz="2800" dirty="0"/>
          </a:p>
        </p:txBody>
      </p:sp>
      <p:sp>
        <p:nvSpPr>
          <p:cNvPr id="4" name="QB_7_AN.2_1#d1fa20afc.blank?vaa=1&amp;vcp=1&amp;vis=1&amp;pid=a59005ae0&amp;color=0,0,0&amp;vpa=59&amp;vtp=1&amp;vaab=1"/>
          <p:cNvSpPr/>
          <p:nvPr/>
        </p:nvSpPr>
        <p:spPr>
          <a:xfrm>
            <a:off x="7601489" y="2156206"/>
            <a:ext cx="43656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2800" dirty="0"/>
          </a:p>
        </p:txBody>
      </p:sp>
      <p:sp>
        <p:nvSpPr>
          <p:cNvPr id="5" name="QB_7_AN.3_1#d1fa20afc.blank?vaa=1&amp;vcp=1&amp;vis=1&amp;pid=a59005ae0&amp;color=0,0,0&amp;vpa=60&amp;vtp=1&amp;vaab=1&amp;bbb=1"/>
          <p:cNvSpPr/>
          <p:nvPr/>
        </p:nvSpPr>
        <p:spPr>
          <a:xfrm>
            <a:off x="5528215" y="278295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不变</a:t>
            </a:r>
            <a:endParaRPr lang="en-US" altLang="zh-CN" sz="2800" dirty="0"/>
          </a:p>
        </p:txBody>
      </p:sp>
      <p:sp>
        <p:nvSpPr>
          <p:cNvPr id="6" name="QB_7_BD.133_1#7c73a4881?vaa=1&amp;vcp=1&amp;vis=1&amp;pid=a59005ae0&amp;color=0,0,0&amp;vtp=1&amp;vaab=1&amp;bbb=1&amp;hb=1"/>
          <p:cNvSpPr/>
          <p:nvPr/>
        </p:nvSpPr>
        <p:spPr>
          <a:xfrm>
            <a:off x="539496" y="3471862"/>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（2024·广西钦州·模拟）唐代卢仝《月蚀》诗：“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烂银盘从海底出，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出来照我草屋东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。”（烂：光洁灿烂）诗句中描述的“烂银盘</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”是月亮在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海水中的</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选填“实”或“虚”）像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，是由光的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B_7_AN.134_1#7c73a4881.blank?vaa=1&amp;vcp=1&amp;vis=1&amp;pid=a59005ae0&amp;color=0,0,0&amp;vpa=61&amp;vtp=1&amp;vaab=1"/>
          <p:cNvSpPr/>
          <p:nvPr/>
        </p:nvSpPr>
        <p:spPr>
          <a:xfrm>
            <a:off x="2150014" y="4715827"/>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虚</a:t>
            </a:r>
            <a:endParaRPr lang="en-US" altLang="zh-CN" sz="2800" dirty="0"/>
          </a:p>
        </p:txBody>
      </p:sp>
      <p:sp>
        <p:nvSpPr>
          <p:cNvPr id="8" name="QB_7_AN.135_1#7c73a4881.blank?vaa=1&amp;vcp=1&amp;vis=1&amp;pid=a59005ae0&amp;color=0,0,0&amp;vpa=62&amp;vtp=1&amp;vaab=1&amp;bbb=1"/>
          <p:cNvSpPr/>
          <p:nvPr/>
        </p:nvSpPr>
        <p:spPr>
          <a:xfrm>
            <a:off x="8112664" y="4715827"/>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反射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8">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7" grpId="0" build="p" animBg="1"/>
      <p:bldP spid="8"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36_1#da4556ad7?vaa=1&amp;vcp=1&amp;vis=1&amp;pid=a59005ae0&amp;color=0,0,0&amp;mp=1&amp;vtp=1&amp;vaab=1&amp;bt=1&amp;bbb=1&amp;hb=1"/>
          <p:cNvSpPr/>
          <p:nvPr/>
        </p:nvSpPr>
        <p:spPr>
          <a:xfrm>
            <a:off x="539496" y="2505424"/>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（2023·广西河池·模拟）生活中处处有物理</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。我们在平静的湖边常看</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“云在水中飘，鱼在云上游”的美景，其中看到的“鱼”</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是由于光的</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形成的</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选填“实”或“虚”）像。</a:t>
            </a:r>
            <a:endParaRPr lang="en-US" altLang="zh-CN" sz="2800" dirty="0"/>
          </a:p>
        </p:txBody>
      </p:sp>
      <p:sp>
        <p:nvSpPr>
          <p:cNvPr id="3" name="QB_7_AN.137_1#da4556ad7.blank?vaa=1&amp;vcp=1&amp;vis=1&amp;pid=a59005ae0&amp;color=0,0,0&amp;mp=1&amp;vpa=63&amp;vtp=1&amp;vaab=1&amp;bbb=1"/>
          <p:cNvSpPr/>
          <p:nvPr/>
        </p:nvSpPr>
        <p:spPr>
          <a:xfrm>
            <a:off x="549815" y="3749389"/>
            <a:ext cx="9699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折射</a:t>
            </a:r>
            <a:endParaRPr lang="en-US" altLang="zh-CN" sz="2800" dirty="0"/>
          </a:p>
        </p:txBody>
      </p:sp>
      <p:sp>
        <p:nvSpPr>
          <p:cNvPr id="4" name="QB_7_AN.138_1#da4556ad7.blank?vaa=1&amp;vcp=1&amp;vis=1&amp;pid=a59005ae0&amp;color=0,0,0&amp;mp=1&amp;vpa=64&amp;vtp=1&amp;vaab=1"/>
          <p:cNvSpPr/>
          <p:nvPr/>
        </p:nvSpPr>
        <p:spPr>
          <a:xfrm>
            <a:off x="2861214" y="3749389"/>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虚</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39_1#c15a31435?sp=1&amp;vaa=1&amp;vcp=1&amp;vis=1&amp;pid=a59005ae0&amp;color=0,0,0&amp;vtp=1&amp;vaab=1&amp;bt=1&amp;bbb=1&amp;hb=1"/>
              <p:cNvSpPr/>
              <p:nvPr/>
            </p:nvSpPr>
            <p:spPr>
              <a:xfrm>
                <a:off x="539496" y="55440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（2024·甘肃武威·中考）如图B2-6所示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，小强在纸杯上蒙上一层塑料</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膜做小孔成像实验</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，请在图中作出烛焰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𝐴𝐵</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在塑料膜上成的像</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用箭头表示）及光路图。</a:t>
                </a:r>
                <a:endParaRPr lang="en-US" altLang="zh-CN" sz="2800" dirty="0"/>
              </a:p>
            </p:txBody>
          </p:sp>
        </mc:Choice>
        <mc:Fallback xmlns="">
          <p:sp>
            <p:nvSpPr>
              <p:cNvPr id="2" name="QO_7_BD.139_1#c15a31435?sp=1&amp;vaa=1&amp;vcp=1&amp;vis=1&amp;pid=a59005ae0&amp;color=0,0,0&amp;vtp=1&amp;vaab=1&amp;bt=1&amp;bbb=1&amp;hb=1"/>
              <p:cNvSpPr>
                <a:spLocks noRot="1" noChangeAspect="1" noMove="1" noResize="1" noEditPoints="1" noAdjustHandles="1" noChangeArrowheads="1" noChangeShapeType="1" noTextEdit="1"/>
              </p:cNvSpPr>
              <p:nvPr/>
            </p:nvSpPr>
            <p:spPr>
              <a:xfrm>
                <a:off x="539496" y="554400"/>
                <a:ext cx="11109960" cy="1849057"/>
              </a:xfrm>
              <a:prstGeom prst="rect">
                <a:avLst/>
              </a:prstGeom>
              <a:blipFill rotWithShape="1">
                <a:blip r:embed="rId3"/>
                <a:stretch>
                  <a:fillRect l="-3" t="-2" r="3" b="-3710"/>
                </a:stretch>
              </a:blipFill>
            </p:spPr>
            <p:txBody>
              <a:bodyPr/>
              <a:lstStyle/>
              <a:p>
                <a:r>
                  <a:rPr lang="zh-CN" altLang="en-US">
                    <a:noFill/>
                  </a:rPr>
                  <a:t> </a:t>
                </a:r>
              </a:p>
            </p:txBody>
          </p:sp>
        </mc:Fallback>
      </mc:AlternateContent>
      <p:pic>
        <p:nvPicPr>
          <p:cNvPr id="3" name="QO_7_BD.139_2#c15a31435?iti=30&amp;htil=14&amp;vaa=1&amp;vcp=1&amp;vis=1&amp;pid=a59005ae0&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042416" y="3233275"/>
            <a:ext cx="4462272" cy="22677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39_3#c15a31435?iti=30&amp;htil=14&amp;vaa=1&amp;vcp=1&amp;vis=1&amp;pid=a59005ae0&amp;color=0,0,0&amp;vtp=1&amp;vaab=1&amp;bbb=1"/>
          <p:cNvSpPr/>
          <p:nvPr/>
        </p:nvSpPr>
        <p:spPr>
          <a:xfrm>
            <a:off x="2699671" y="5627987"/>
            <a:ext cx="11477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a:t>
            </a:r>
            <a:endParaRPr lang="en-US" altLang="zh-CN" sz="2800" dirty="0"/>
          </a:p>
        </p:txBody>
      </p:sp>
      <p:sp>
        <p:nvSpPr>
          <p:cNvPr id="5" name="QO_7_AN.1_1#c15a31435?htil=14&amp;vaa=1&amp;vcp=1&amp;vis=1&amp;pid=a59005ae0&amp;color=0,0,0&amp;vtp=1&amp;vaab=1&amp;bbb=1"/>
          <p:cNvSpPr/>
          <p:nvPr/>
        </p:nvSpPr>
        <p:spPr>
          <a:xfrm>
            <a:off x="6080760" y="2470322"/>
            <a:ext cx="5550408"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如答图2-1所示</a:t>
            </a:r>
            <a:endParaRPr lang="en-US" altLang="zh-CN" sz="2800" dirty="0"/>
          </a:p>
        </p:txBody>
      </p:sp>
      <p:pic>
        <p:nvPicPr>
          <p:cNvPr id="6" name="QO_7_AN.1_1#c15a31435?iti=31&amp;htil=14&amp;vaa=1&amp;vcp=1&amp;vis=1&amp;pid=a59005ae0&amp;color=0,0,0&amp;tib=255,255,255&amp;vtp=1&amp;vaab=1" descr="preencoded.png"/>
          <p:cNvPicPr>
            <a:picLocks noChangeAspect="1"/>
          </p:cNvPicPr>
          <p:nvPr/>
        </p:nvPicPr>
        <p:blipFill>
          <a:blip r:embed="rId5">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099048" y="3150979"/>
            <a:ext cx="3813048" cy="23500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7_AN.1_1#c15a31435?iti=31&amp;htil=14&amp;vaa=1&amp;vcp=1&amp;vis=1&amp;pid=a59005ae0&amp;color=0,0,0&amp;vtp=1&amp;vaab=1&amp;bbb=1"/>
          <p:cNvSpPr/>
          <p:nvPr/>
        </p:nvSpPr>
        <p:spPr>
          <a:xfrm>
            <a:off x="7372159" y="5627987"/>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答图2-1</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41_1#3826b94d9?sp=1&amp;vaa=1&amp;vcp=1&amp;vis=1&amp;pid=a59005ae0&amp;color=0,0,0&amp;vtp=1&amp;vaab=1&amp;bt=1&amp;bbb=1&amp;hb=1"/>
              <p:cNvSpPr/>
              <p:nvPr/>
            </p:nvSpPr>
            <p:spPr>
              <a:xfrm>
                <a:off x="439908" y="523357"/>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（2024·广西北海·模拟）如图B2-7所示，从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𝑆</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点发出的一条光线，经</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平面镜反射后，其反射光线恰好通过</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𝑃</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点。请你作出这条入射光线并完</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成光路图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7_BD.141_1#3826b94d9?sp=1&amp;vaa=1&amp;vcp=1&amp;vis=1&amp;pid=a59005ae0&amp;color=0,0,0&amp;vtp=1&amp;vaab=1&amp;bt=1&amp;bbb=1&amp;hb=1"/>
              <p:cNvSpPr>
                <a:spLocks noRot="1" noChangeAspect="1" noMove="1" noResize="1" noEditPoints="1" noAdjustHandles="1" noChangeArrowheads="1" noChangeShapeType="1" noTextEdit="1"/>
              </p:cNvSpPr>
              <p:nvPr/>
            </p:nvSpPr>
            <p:spPr>
              <a:xfrm>
                <a:off x="439908" y="523357"/>
                <a:ext cx="11109960" cy="1849057"/>
              </a:xfrm>
              <a:prstGeom prst="rect">
                <a:avLst/>
              </a:prstGeom>
              <a:blipFill rotWithShape="1">
                <a:blip r:embed="rId3"/>
                <a:stretch>
                  <a:fillRect l="-4" t="-6" r="4" b="-3706"/>
                </a:stretch>
              </a:blipFill>
            </p:spPr>
            <p:txBody>
              <a:bodyPr/>
              <a:lstStyle/>
              <a:p>
                <a:r>
                  <a:rPr lang="zh-CN" altLang="en-US">
                    <a:noFill/>
                  </a:rPr>
                  <a:t> </a:t>
                </a:r>
              </a:p>
            </p:txBody>
          </p:sp>
        </mc:Fallback>
      </mc:AlternateContent>
      <p:pic>
        <p:nvPicPr>
          <p:cNvPr id="3" name="QO_7_BD.141_2#3826b94d9?iti=32&amp;vaa=1&amp;vcp=1&amp;vis=1&amp;pid=a59005ae0&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39908" y="2931515"/>
            <a:ext cx="4533085" cy="135157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41_3#3826b94d9?iti=32&amp;vaa=1&amp;vcp=1&amp;vis=1&amp;pid=a59005ae0&amp;color=0,0,0&amp;vtp=1&amp;vaab=1&amp;bbb=1"/>
          <p:cNvSpPr/>
          <p:nvPr/>
        </p:nvSpPr>
        <p:spPr>
          <a:xfrm>
            <a:off x="1690164" y="4428791"/>
            <a:ext cx="11477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图B2-7</a:t>
            </a:r>
            <a:endParaRPr lang="en-US" altLang="zh-CN" sz="2800" dirty="0"/>
          </a:p>
        </p:txBody>
      </p:sp>
      <mc:AlternateContent xmlns:mc="http://schemas.openxmlformats.org/markup-compatibility/2006" xmlns:a14="http://schemas.microsoft.com/office/drawing/2010/main">
        <mc:Choice Requires="a14">
          <p:sp>
            <p:nvSpPr>
              <p:cNvPr id="8" name="QO_7_AS.1_1#3826b94d9?vaa=1&amp;vcp=1&amp;vis=1&amp;pid=a59005ae0&amp;color=0,0,0&amp;vtp=1&amp;vaab=1&amp;bt=1&amp;bbb=1&amp;hb=1"/>
              <p:cNvSpPr/>
              <p:nvPr/>
            </p:nvSpPr>
            <p:spPr>
              <a:xfrm>
                <a:off x="5521071" y="2006986"/>
                <a:ext cx="5223129"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由于反射光线的反向延长线过</a:t>
                </a:r>
              </a:p>
              <a:p>
                <a:pPr algn="l"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𝑆</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的像</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𝑆</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所以先根据平面镜成像特点作</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𝑆</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的对称点</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𝑆</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𝑆</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𝑆</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的虚像；然后连</a:t>
                </a:r>
              </a:p>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接</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𝑆</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𝑃</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𝑆</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𝑃</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与平面镜的交点就是入射点</a:t>
                </a:r>
                <a:endPar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algn="l"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𝑂</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𝑂𝑆</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画虚线</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，连接</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𝑆𝑂</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作出入射光线，标</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上箭头</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8" name="QO_7_AS.1_1#3826b94d9?vaa=1&amp;vcp=1&amp;vis=1&amp;pid=a59005ae0&amp;color=0,0,0&amp;vtp=1&amp;vaab=1&amp;bt=1&amp;bbb=1&amp;hb=1"/>
              <p:cNvSpPr>
                <a:spLocks noRot="1" noChangeAspect="1" noMove="1" noResize="1" noEditPoints="1" noAdjustHandles="1" noChangeArrowheads="1" noChangeShapeType="1" noTextEdit="1"/>
              </p:cNvSpPr>
              <p:nvPr/>
            </p:nvSpPr>
            <p:spPr>
              <a:xfrm>
                <a:off x="5521071" y="2006986"/>
                <a:ext cx="5223129" cy="1849057"/>
              </a:xfrm>
              <a:prstGeom prst="rect">
                <a:avLst/>
              </a:prstGeom>
              <a:blipFill rotWithShape="1">
                <a:blip r:embed="rId5"/>
                <a:stretch>
                  <a:fillRect l="-7" t="-21" r="-25628" b="-11015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AN.1_1#3826b94d9?vaa=1&amp;vcp=1&amp;vis=1&amp;pid=a59005ae0&amp;color=0,0,0&amp;vtp=1&amp;vaab=1&amp;bt=1&amp;bbb=1"/>
          <p:cNvSpPr/>
          <p:nvPr/>
        </p:nvSpPr>
        <p:spPr>
          <a:xfrm>
            <a:off x="539496" y="1792700"/>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如答图2-2所示</a:t>
            </a:r>
            <a:endParaRPr lang="en-US" altLang="zh-CN" sz="2800" dirty="0"/>
          </a:p>
        </p:txBody>
      </p:sp>
      <p:pic>
        <p:nvPicPr>
          <p:cNvPr id="3" name="QO_7_AN.1_1#3826b94d9?iti=33&amp;vaa=1&amp;vcp=1&amp;vis=1&amp;pid=a59005ae0&amp;color=0,0,0&amp;tib=255,255,255&amp;vtp=1&amp;vaab=1" descr="preencoded.png"/>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233672" y="2474309"/>
            <a:ext cx="3730752" cy="18836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AN.1_1#3826b94d9?iti=33&amp;vaa=1&amp;vcp=1&amp;vis=1&amp;pid=a59005ae0&amp;color=0,0,0&amp;vtp=1&amp;vaab=1&amp;bbb=1"/>
          <p:cNvSpPr/>
          <p:nvPr/>
        </p:nvSpPr>
        <p:spPr>
          <a:xfrm>
            <a:off x="5465635" y="4484973"/>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答图2-2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44_1#fddeab8c0?sp=1&amp;vaa=1&amp;vcp=1&amp;vis=1&amp;pid=a59005ae0&amp;color=0,0,0&amp;vtp=1&amp;vaab=1&amp;bt=1&amp;bbb=1&amp;hb=1"/>
          <p:cNvSpPr/>
          <p:nvPr/>
        </p:nvSpPr>
        <p:spPr>
          <a:xfrm>
            <a:off x="539496" y="1129855"/>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（2024·广西南宁·模拟）如图B2-8所示，光从空气斜射入玻璃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图中画出反射光线和折射光线的大致位置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O_7_BD.144_2#fddeab8c0?iti=35&amp;htil=15&amp;vaa=1&amp;vcp=1&amp;vis=1&amp;pid=a59005ae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993392" y="3149727"/>
            <a:ext cx="2542032" cy="18653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44_3#fddeab8c0?iti=35&amp;htil=15&amp;vaa=1&amp;vcp=1&amp;vis=1&amp;pid=a59005ae0&amp;color=0,0,0&amp;vtp=1&amp;vaab=1&amp;bbb=1"/>
          <p:cNvSpPr/>
          <p:nvPr/>
        </p:nvSpPr>
        <p:spPr>
          <a:xfrm>
            <a:off x="2690527" y="5142103"/>
            <a:ext cx="11477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图B2-8</a:t>
            </a:r>
            <a:endParaRPr lang="en-US" altLang="zh-CN" sz="2800" dirty="0"/>
          </a:p>
        </p:txBody>
      </p:sp>
      <p:sp>
        <p:nvSpPr>
          <p:cNvPr id="5" name="QO_7_AN.1_1#fddeab8c0?htil=15&amp;vaa=1&amp;vcp=1&amp;vis=1&amp;pid=a59005ae0&amp;color=0,0,0&amp;vtp=1&amp;vaab=1&amp;bbb=1"/>
          <p:cNvSpPr/>
          <p:nvPr/>
        </p:nvSpPr>
        <p:spPr>
          <a:xfrm>
            <a:off x="6080760" y="2405062"/>
            <a:ext cx="5550408"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如答图2-3所示</a:t>
            </a:r>
            <a:endParaRPr lang="en-US" altLang="zh-CN" sz="2800" dirty="0"/>
          </a:p>
        </p:txBody>
      </p:sp>
      <p:pic>
        <p:nvPicPr>
          <p:cNvPr id="6" name="QO_7_AN.1_1#fddeab8c0?iti=36&amp;htil=15&amp;vaa=1&amp;vcp=1&amp;vis=1&amp;pid=a59005ae0&amp;color=0,0,0&amp;tib=255,255,255&amp;vtp=1&amp;vaab=1" descr="preencoded.png"/>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099048" y="3085719"/>
            <a:ext cx="2651760" cy="19293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7_AN.1_1#fddeab8c0?iti=36&amp;htil=15&amp;vaa=1&amp;vcp=1&amp;vis=1&amp;pid=a59005ae0&amp;color=0,0,0&amp;vtp=1&amp;vaab=1&amp;bbb=1"/>
          <p:cNvSpPr/>
          <p:nvPr/>
        </p:nvSpPr>
        <p:spPr>
          <a:xfrm>
            <a:off x="6791516" y="5142103"/>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答图2-3</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fce816663?vcp=1&amp;pid=cb60b0f52&amp;color=68,178,231&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提分练</a:t>
            </a:r>
            <a:endParaRPr lang="en-US" altLang="zh-CN" sz="3200" dirty="0"/>
          </a:p>
        </p:txBody>
      </p:sp>
      <p:pic>
        <p:nvPicPr>
          <p:cNvPr id="3" name="QC_7_BD.146_1#737a0d649?iti=37&amp;htil=16&amp;vaa=1&amp;vcp=1&amp;vis=1&amp;pid=fce816663&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71432" y="1254540"/>
            <a:ext cx="2356700" cy="24618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146_2#737a0d649?iti=37&amp;htil=16&amp;vaa=1&amp;vcp=1&amp;vis=1&amp;pid=fce816663&amp;color=0,0,0&amp;vtp=1&amp;vaab=1&amp;bbb=1"/>
          <p:cNvSpPr/>
          <p:nvPr/>
        </p:nvSpPr>
        <p:spPr>
          <a:xfrm>
            <a:off x="9775901" y="3843372"/>
            <a:ext cx="11477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图B2-9</a:t>
            </a:r>
            <a:endParaRPr lang="en-US" altLang="zh-CN" sz="2800" dirty="0"/>
          </a:p>
        </p:txBody>
      </p:sp>
      <p:sp>
        <p:nvSpPr>
          <p:cNvPr id="5" name="QC_7_BD.146_3#737a0d649?htil=16&amp;sp=1&amp;vaa=1&amp;vcp=1&amp;vis=1&amp;pid=fce816663&amp;color=0,0,0&amp;vtp=1&amp;vaab=1&amp;bbb=1&amp;hb=1&amp;hs=1"/>
          <p:cNvSpPr/>
          <p:nvPr/>
        </p:nvSpPr>
        <p:spPr>
          <a:xfrm>
            <a:off x="539496" y="1267240"/>
            <a:ext cx="8522208"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（2024·广西柳州·模拟）晚上</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，小明在客厅的窗户玻</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璃上看到了客厅里边灯的像，他水平向左缓缓推动玻</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璃窗</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（如图B2-9</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），则小明通过玻璃所看到灯的像的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运动和大小情况是(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7_AN.147_1#737a0d649.bracket?vaa=1&amp;vcp=1&amp;vis=1&amp;pid=fce816663&amp;color=0,0,0&amp;vpa=65&amp;vtp=1&amp;vaab=1"/>
          <p:cNvSpPr/>
          <p:nvPr/>
        </p:nvSpPr>
        <p:spPr>
          <a:xfrm>
            <a:off x="3661315" y="31970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7" name="QC_7_BD.146_4#737a0d649.choices?vaa=1&amp;vcp=1&amp;vis=1&amp;pid=fce816663&amp;color=0,0,0&amp;vtp=1&amp;vaab=1&amp;bbb=1&amp;hs=1"/>
          <p:cNvSpPr/>
          <p:nvPr/>
        </p:nvSpPr>
        <p:spPr>
          <a:xfrm>
            <a:off x="539496" y="4626464"/>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A.水平向左运动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，像的大小不变</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.水平向左运动，像的大小变大</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.静止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，像的大小不变</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.静止，像的大小变大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BD.148_1#5a77f4ee5?iti=38&amp;htil=17&amp;vaa=1&amp;vcp=1&amp;vis=1&amp;pid=fce81666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24352" y="1222756"/>
            <a:ext cx="2496312" cy="28163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BD.148_2#5a77f4ee5?iti=38&amp;htil=17&amp;vaa=1&amp;vcp=1&amp;vis=1&amp;pid=fce816663&amp;color=0,0,0&amp;vtp=1&amp;vaab=1&amp;bbb=1"/>
          <p:cNvSpPr/>
          <p:nvPr/>
        </p:nvSpPr>
        <p:spPr>
          <a:xfrm>
            <a:off x="9709727" y="4166108"/>
            <a:ext cx="13255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图B2-10</a:t>
            </a:r>
            <a:endParaRPr lang="en-US" altLang="zh-CN" sz="2800" dirty="0"/>
          </a:p>
        </p:txBody>
      </p:sp>
      <p:sp>
        <p:nvSpPr>
          <p:cNvPr id="4" name="QC_7_BD.148_3#5a77f4ee5?htil=17&amp;sp=1&amp;vaa=1&amp;vcp=1&amp;vis=1&amp;pid=fce816663&amp;color=0,0,0&amp;vtp=1&amp;vaab=1&amp;bt=1&amp;bbb=1&amp;hb=1"/>
          <p:cNvSpPr/>
          <p:nvPr/>
        </p:nvSpPr>
        <p:spPr>
          <a:xfrm>
            <a:off x="539496" y="1204468"/>
            <a:ext cx="8485632"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（2024·广西梧州·模拟）（</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多选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）如图B2-10</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一只白鹤静立在平静的水中，在岸边可以看到白鹤的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两个</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“影”——影子和倒影，</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下列分析正确的是(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C_7_AN.149_1#5a77f4ee5.bracket?vaa=1&amp;vcp=1&amp;vis=1&amp;pid=fce816663&amp;color=0,0,0&amp;vpa=66&amp;vtp=1&amp;vaab=1&amp;bbb=1"/>
          <p:cNvSpPr/>
          <p:nvPr/>
        </p:nvSpPr>
        <p:spPr>
          <a:xfrm>
            <a:off x="7938039" y="2486533"/>
            <a:ext cx="752475"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AC</a:t>
            </a:r>
            <a:endParaRPr lang="en-US" altLang="zh-CN" sz="2800" dirty="0"/>
          </a:p>
        </p:txBody>
      </p:sp>
      <p:sp>
        <p:nvSpPr>
          <p:cNvPr id="6" name="QC_7_BD.148_4#5a77f4ee5.choices?htil=17&amp;vaa=1&amp;vcp=1&amp;vis=1&amp;pid=fce816663&amp;color=0,0,0&amp;vtp=1&amp;vaab=1&amp;bbb=1"/>
          <p:cNvSpPr/>
          <p:nvPr/>
        </p:nvSpPr>
        <p:spPr>
          <a:xfrm>
            <a:off x="539496" y="3128200"/>
            <a:ext cx="8485632"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A.白鹤在水中的倒影是虚像</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.白鹤的倒影是由于光的折射形成的</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.白鹤飞离水面时，它的倒影大小不变</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.白鹤的影子是由于光的反射形成的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50_1#acd407c61?sp=1&amp;vaa=1&amp;vcp=1&amp;vis=1&amp;pid=fce816663&amp;color=0,0,0&amp;vtp=1&amp;vaab=1&amp;bt=1&amp;bbb=1&amp;hb=1"/>
              <p:cNvSpPr/>
              <p:nvPr/>
            </p:nvSpPr>
            <p:spPr>
              <a:xfrm>
                <a:off x="539496" y="1865344"/>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（2024·山东临沂·中考）实验创新</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小明在某购物中心前</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，可以看到</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玻璃幕墙中自己的像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，进入购物中心后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，又可以透过玻璃幕墙看到外面</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的街景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。心存疑惑的小明通过查阅资料得知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，该商店的玻璃幕墙使用了</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一种具有单面透视作用的镀膜玻璃</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。他用一块</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厚的镀膜玻璃和两</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支相同的中性笔等器材探究镀膜玻璃成像的特点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7_BD.150_1#acd407c61?sp=1&amp;vaa=1&amp;vcp=1&amp;vis=1&amp;pid=fce816663&amp;color=0,0,0&amp;vtp=1&amp;vaab=1&amp;bt=1&amp;bbb=1&amp;hb=1"/>
              <p:cNvSpPr>
                <a:spLocks noRot="1" noChangeAspect="1" noMove="1" noResize="1" noEditPoints="1" noAdjustHandles="1" noChangeArrowheads="1" noChangeShapeType="1" noTextEdit="1"/>
              </p:cNvSpPr>
              <p:nvPr/>
            </p:nvSpPr>
            <p:spPr>
              <a:xfrm>
                <a:off x="539496" y="1865344"/>
                <a:ext cx="11109960" cy="3144457"/>
              </a:xfrm>
              <a:prstGeom prst="rect">
                <a:avLst/>
              </a:prstGeom>
              <a:blipFill rotWithShape="1">
                <a:blip r:embed="rId3"/>
                <a:stretch>
                  <a:fillRect l="-3" t="-11" r="-111" b="-2172"/>
                </a:stretch>
              </a:blipFill>
            </p:spPr>
            <p:txBody>
              <a:bodyPr/>
              <a:lstStyle/>
              <a:p>
                <a:r>
                  <a:rPr lang="zh-CN" altLang="en-US">
                    <a:noFill/>
                  </a:rPr>
                  <a:t> </a:t>
                </a:r>
              </a:p>
            </p:txBody>
          </p:sp>
        </mc:Fallback>
      </mc:AlternateContent>
    </p:spTree>
  </p:cSld>
  <p:clrMapOvr>
    <a:masterClrMapping/>
  </p:clrMapOvr>
  <p:transition>
    <p:split dir="in"/>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150_2#acd407c61?iti=39&amp;htil=18&amp;vaa=1&amp;vcp=1&amp;vis=1&amp;pid=fce816663&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55223" y="3192527"/>
            <a:ext cx="4729498" cy="204971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7_BD.150_3#acd407c61?iti=39&amp;htil=18&amp;vaa=1&amp;vcp=1&amp;vis=1&amp;pid=fce816663&amp;color=0,0,0&amp;vtp=1&amp;vaab=1&amp;bbb=1"/>
          <p:cNvSpPr/>
          <p:nvPr/>
        </p:nvSpPr>
        <p:spPr>
          <a:xfrm>
            <a:off x="8263795" y="5369241"/>
            <a:ext cx="1312354" cy="470980"/>
          </a:xfrm>
          <a:prstGeom prst="rect">
            <a:avLst/>
          </a:prstGeom>
          <a:noFill/>
        </p:spPr>
        <p:txBody>
          <a:bodyPr wrap="none" lIns="0" tIns="0" rIns="0" bIns="0" rtlCol="0" anchor="t"/>
          <a:lstStyle/>
          <a:p>
            <a:pPr algn="ctr" latinLnBrk="1">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图B2-11</a:t>
            </a:r>
            <a:endParaRPr lang="en-US" altLang="zh-CN" sz="2800" dirty="0"/>
          </a:p>
        </p:txBody>
      </p:sp>
      <mc:AlternateContent xmlns:mc="http://schemas.openxmlformats.org/markup-compatibility/2006" xmlns:a14="http://schemas.microsoft.com/office/drawing/2010/main">
        <mc:Choice Requires="a14">
          <p:sp>
            <p:nvSpPr>
              <p:cNvPr id="4" name="QB_8_BD.151_1#edd21ecf9?htil=18&amp;vaa=1&amp;vcp=1&amp;vis=1&amp;pid=acd407c61&amp;color=0,0,0&amp;vtp=1&amp;vaab=1&amp;bt=1&amp;bbb=1&amp;hb=1&amp;hs=1"/>
              <p:cNvSpPr/>
              <p:nvPr/>
            </p:nvSpPr>
            <p:spPr>
              <a:xfrm>
                <a:off x="539995" y="1014731"/>
                <a:ext cx="11112011" cy="1509332"/>
              </a:xfrm>
              <a:prstGeom prst="rect">
                <a:avLst/>
              </a:prstGeom>
              <a:noFill/>
            </p:spPr>
            <p:txBody>
              <a:bodyPr wrap="none" lIns="0" tIns="0" rIns="0" bIns="0" rtlCol="0" anchor="t"/>
              <a:lstStyle/>
              <a:p>
                <a:pPr algn="l"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（1）如图B2-11甲所示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，让玻璃板的镀膜面向前并把玻璃板竖直放在水</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平桌面的白纸上</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，让中性笔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的笔尖紧贴在玻璃板前，在玻璃板后面无</a:t>
                </a:r>
              </a:p>
              <a:p>
                <a:pPr latinLnBrk="1">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论怎么移动中性笔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，都不能</a:t>
                </a:r>
                <a:endParaRPr lang="en-US" altLang="zh-CN" sz="2800" dirty="0"/>
              </a:p>
            </p:txBody>
          </p:sp>
        </mc:Choice>
        <mc:Fallback xmlns="">
          <p:sp>
            <p:nvSpPr>
              <p:cNvPr id="4" name="QB_8_BD.151_1#edd21ecf9?htil=18&amp;vaa=1&amp;vcp=1&amp;vis=1&amp;pid=acd407c61&amp;color=0,0,0&amp;vtp=1&amp;vaab=1&amp;bt=1&amp;bbb=1&amp;hb=1&amp;hs=1"/>
              <p:cNvSpPr>
                <a:spLocks noRot="1" noChangeAspect="1" noMove="1" noResize="1" noEditPoints="1" noAdjustHandles="1" noChangeArrowheads="1" noChangeShapeType="1" noTextEdit="1"/>
              </p:cNvSpPr>
              <p:nvPr/>
            </p:nvSpPr>
            <p:spPr>
              <a:xfrm>
                <a:off x="539995" y="1014731"/>
                <a:ext cx="11112011" cy="1509332"/>
              </a:xfrm>
              <a:prstGeom prst="rect">
                <a:avLst/>
              </a:prstGeom>
              <a:blipFill rotWithShape="1">
                <a:blip r:embed="rId4"/>
                <a:stretch>
                  <a:fillRect l="-2" r="4" b="-2655"/>
                </a:stretch>
              </a:blipFill>
            </p:spPr>
            <p:txBody>
              <a:bodyPr/>
              <a:lstStyle/>
              <a:p>
                <a:r>
                  <a:rPr lang="zh-CN" altLang="en-US">
                    <a:noFill/>
                  </a:rPr>
                  <a:t> </a:t>
                </a:r>
              </a:p>
            </p:txBody>
          </p:sp>
        </mc:Fallback>
      </mc:AlternateContent>
      <p:sp>
        <p:nvSpPr>
          <p:cNvPr id="5" name="QB_8_AN.1_1#edd21ecf9.blank?vaa=1&amp;vcp=1&amp;vis=1&amp;pid=acd407c61&amp;color=0,0,0&amp;vpa=67&amp;vtp=1&amp;vaab=1&amp;bbb=1"/>
          <p:cNvSpPr/>
          <p:nvPr/>
        </p:nvSpPr>
        <p:spPr>
          <a:xfrm>
            <a:off x="5378218" y="2546605"/>
            <a:ext cx="3103563" cy="467932"/>
          </a:xfrm>
          <a:prstGeom prst="rect">
            <a:avLst/>
          </a:prstGeom>
          <a:noFill/>
        </p:spPr>
        <p:txBody>
          <a:bodyPr wrap="none" lIns="0" tIns="0" rIns="0" bIns="0" rtlCol="0" anchor="t"/>
          <a:lstStyle/>
          <a:p>
            <a:pPr algn="ctr" latinLnBrk="1">
              <a:lnSpc>
                <a:spcPts val="4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玻璃板厚度的影响</a:t>
            </a:r>
            <a:endParaRPr lang="en-US" altLang="zh-CN" sz="2800" dirty="0"/>
          </a:p>
        </p:txBody>
      </p:sp>
      <mc:AlternateContent xmlns:mc="http://schemas.openxmlformats.org/markup-compatibility/2006" xmlns:a14="http://schemas.microsoft.com/office/drawing/2010/main">
        <mc:Choice Requires="a14">
          <p:sp>
            <p:nvSpPr>
              <p:cNvPr id="6" name="QB_8_BD.151_1#edd21ecf9?htil=18&amp;vaa=1&amp;vcp=1&amp;vis=1&amp;pid=acd407c61&amp;color=0,0,0&amp;vtp=1&amp;vaab=1&amp;bt=1&amp;bbb=1&amp;hb=1&amp;hs=1"/>
              <p:cNvSpPr/>
              <p:nvPr/>
            </p:nvSpPr>
            <p:spPr>
              <a:xfrm>
                <a:off x="539995" y="2587753"/>
                <a:ext cx="11112011" cy="467932"/>
              </a:xfrm>
              <a:prstGeom prst="rect">
                <a:avLst/>
              </a:prstGeom>
              <a:noFill/>
            </p:spPr>
            <p:txBody>
              <a:bodyPr wrap="none" lIns="0" tIns="0" rIns="0" bIns="0" rtlCol="0" anchor="t"/>
              <a:lstStyle/>
              <a:p>
                <a:pPr latinLnBrk="1">
                  <a:lnSpc>
                    <a:spcPts val="4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让</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的像完全重合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B_8_BD.151_1#edd21ecf9?htil=18&amp;vaa=1&amp;vcp=1&amp;vis=1&amp;pid=acd407c61&amp;color=0,0,0&amp;vtp=1&amp;vaab=1&amp;bt=1&amp;bbb=1&amp;hb=1&amp;hs=1"/>
              <p:cNvSpPr>
                <a:spLocks noRot="1" noChangeAspect="1" noMove="1" noResize="1" noEditPoints="1" noAdjustHandles="1" noChangeArrowheads="1" noChangeShapeType="1" noTextEdit="1"/>
              </p:cNvSpPr>
              <p:nvPr/>
            </p:nvSpPr>
            <p:spPr>
              <a:xfrm>
                <a:off x="539995" y="2587753"/>
                <a:ext cx="11112011" cy="467932"/>
              </a:xfrm>
              <a:prstGeom prst="rect">
                <a:avLst/>
              </a:prstGeom>
              <a:blipFill rotWithShape="1">
                <a:blip r:embed="rId5"/>
                <a:stretch>
                  <a:fillRect l="-2" t="-27" r="4" b="-853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0_1#4345c8e50?vaa=1&amp;vcp=1&amp;vis=1&amp;pid=9e2ea0108&amp;color=0,0,0&amp;vtp=1&amp;vaab=1&amp;bt=1&amp;bbb=1&amp;hb=1"/>
          <p:cNvSpPr/>
          <p:nvPr/>
        </p:nvSpPr>
        <p:spPr>
          <a:xfrm>
            <a:off x="539496" y="1564354"/>
            <a:ext cx="11109960" cy="37921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照镜子时，人离镜子越远，感觉镜子中的像越小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小了，实际上像的大小</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选填“变大”“变小”或“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不变”）。</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5.</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光在空气与水或其他介质之间发生折射时，在</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一侧的光线与法</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线的夹角较大；当光垂直界面入射时，折射角为</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kumimoji="0" lang="en-US" altLang="zh-CN" sz="28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6.</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平面镜成的像</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用光屏承接，</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用摄像机拍摄。（均选填“能”</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或“不能”）</a:t>
            </a:r>
            <a:endParaRPr lang="en-US" altLang="zh-CN" sz="2800" dirty="0">
              <a:solidFill>
                <a:srgbClr val="000000"/>
              </a:solidFill>
            </a:endParaRPr>
          </a:p>
        </p:txBody>
      </p:sp>
      <p:sp>
        <p:nvSpPr>
          <p:cNvPr id="3" name="QB_7_AN.1_1#4345c8e50.blank?vaa=1&amp;vcp=1&amp;vis=1&amp;pid=9e2ea0108&amp;color=0,0,0&amp;vpa=7&amp;vtp=1&amp;vaab=1&amp;bbb=1"/>
          <p:cNvSpPr/>
          <p:nvPr/>
        </p:nvSpPr>
        <p:spPr>
          <a:xfrm>
            <a:off x="10062114" y="153387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视角</a:t>
            </a:r>
            <a:endParaRPr lang="en-US" altLang="zh-CN" sz="2800" dirty="0">
              <a:solidFill>
                <a:srgbClr val="FF0000"/>
              </a:solidFill>
            </a:endParaRPr>
          </a:p>
        </p:txBody>
      </p:sp>
      <p:sp>
        <p:nvSpPr>
          <p:cNvPr id="4" name="QB_7_AN.2_1#4345c8e50.blank?vaa=1&amp;vcp=1&amp;vis=1&amp;pid=9e2ea0108&amp;color=0,0,0&amp;vpa=8&amp;vtp=1&amp;vaab=1&amp;bbb=1"/>
          <p:cNvSpPr/>
          <p:nvPr/>
        </p:nvSpPr>
        <p:spPr>
          <a:xfrm>
            <a:off x="4105815" y="218157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不变</a:t>
            </a:r>
            <a:endParaRPr lang="en-US" altLang="zh-CN" sz="2800" dirty="0">
              <a:solidFill>
                <a:srgbClr val="FF0000"/>
              </a:solidFill>
            </a:endParaRPr>
          </a:p>
        </p:txBody>
      </p:sp>
      <p:sp>
        <p:nvSpPr>
          <p:cNvPr id="6" name="QB_7_AN.3_1#4345c8e50.blank?vaa=1&amp;vcp=1&amp;vis=1&amp;pid=9e2ea0108&amp;color=0,0,0&amp;vpa=9&amp;vtp=1&amp;vaab=1&amp;bbb=1"/>
          <p:cNvSpPr/>
          <p:nvPr/>
        </p:nvSpPr>
        <p:spPr>
          <a:xfrm>
            <a:off x="7928514" y="282927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空气</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7" name="QB_7_AN.4_1#4345c8e50.blank?vaa=1&amp;vcp=1&amp;vis=1&amp;pid=9e2ea0108&amp;color=0,0,0&amp;vpa=10&amp;vtp=1&amp;vaab=1&amp;bbb=1"/>
              <p:cNvSpPr/>
              <p:nvPr/>
            </p:nvSpPr>
            <p:spPr>
              <a:xfrm>
                <a:off x="8030908" y="3604418"/>
                <a:ext cx="506857" cy="402844"/>
              </a:xfrm>
              <a:prstGeom prst="rect">
                <a:avLst/>
              </a:prstGeom>
              <a:noFill/>
            </p:spPr>
            <p:txBody>
              <a:bodyPr wrap="none" lIns="0" tIns="0" rIns="0" bIns="0" rtlCol="0" anchor="t"/>
              <a:lstStyle/>
              <a:p>
                <a:pPr algn="ctr" latinLnBrk="1">
                  <a:lnSpc>
                    <a:spcPts val="3400"/>
                  </a:lnSpc>
                </a:pPr>
                <a14:m>
                  <m:oMath xmlns:m="http://schemas.openxmlformats.org/officeDocument/2006/math">
                    <m:sSup>
                      <m:sSupPr>
                        <m:ctrlPr>
                          <a:rPr lang="en-US" altLang="zh-CN" sz="2800" b="0" i="1"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7" name="QB_7_AN.4_1#4345c8e50.blank?vaa=1&amp;vcp=1&amp;vis=1&amp;pid=9e2ea0108&amp;color=0,0,0&amp;vpa=10&amp;vtp=1&amp;vaab=1&amp;bbb=1"/>
              <p:cNvSpPr>
                <a:spLocks noRot="1" noChangeAspect="1" noMove="1" noResize="1" noEditPoints="1" noAdjustHandles="1" noChangeArrowheads="1" noChangeShapeType="1" noTextEdit="1"/>
              </p:cNvSpPr>
              <p:nvPr/>
            </p:nvSpPr>
            <p:spPr>
              <a:xfrm>
                <a:off x="8030908" y="3604418"/>
                <a:ext cx="506857" cy="402844"/>
              </a:xfrm>
              <a:prstGeom prst="rect">
                <a:avLst/>
              </a:prstGeom>
              <a:blipFill rotWithShape="1">
                <a:blip r:embed="rId3"/>
                <a:stretch>
                  <a:fillRect l="-12" t="-39" r="37" b="-7149"/>
                </a:stretch>
              </a:blipFill>
            </p:spPr>
            <p:txBody>
              <a:bodyPr/>
              <a:lstStyle/>
              <a:p>
                <a:r>
                  <a:rPr lang="zh-CN" altLang="en-US">
                    <a:noFill/>
                  </a:rPr>
                  <a:t> </a:t>
                </a:r>
              </a:p>
            </p:txBody>
          </p:sp>
        </mc:Fallback>
      </mc:AlternateContent>
      <p:sp>
        <p:nvSpPr>
          <p:cNvPr id="9" name="QB_7_AN.17_1#4345c8e50.blank?vaa=1&amp;vcp=1&amp;vis=1&amp;pid=9e2ea0108&amp;color=0,0,0&amp;vpa=11&amp;vtp=1&amp;vaab=1&amp;bbb=1"/>
          <p:cNvSpPr/>
          <p:nvPr/>
        </p:nvSpPr>
        <p:spPr>
          <a:xfrm>
            <a:off x="2950114" y="412467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a:t>
            </a:r>
            <a:endParaRPr lang="en-US" altLang="zh-CN" sz="2800" dirty="0">
              <a:solidFill>
                <a:srgbClr val="FF0000"/>
              </a:solidFill>
            </a:endParaRPr>
          </a:p>
        </p:txBody>
      </p:sp>
      <p:sp>
        <p:nvSpPr>
          <p:cNvPr id="10" name="QB_7_AN.18_1#4345c8e50.blank?vaa=1&amp;vcp=1&amp;vis=1&amp;pid=9e2ea0108&amp;color=0,0,0&amp;vpa=12&amp;vtp=1&amp;vaab=1"/>
          <p:cNvSpPr/>
          <p:nvPr/>
        </p:nvSpPr>
        <p:spPr>
          <a:xfrm>
            <a:off x="6150515" y="412467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9">
                                            <p:bg/>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0">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P spid="9" grpId="0" build="p" animBg="1"/>
      <p:bldP spid="10"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153_1#2ecaf4a11?iti=40&amp;htil=19&amp;vaa=1&amp;vcp=1&amp;vis=1&amp;pid=acd407c61&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08776" y="667480"/>
            <a:ext cx="5422392" cy="23500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7_BD.153_2#2ecaf4a11?iti=40&amp;htil=19&amp;vaa=1&amp;vcp=1&amp;vis=1&amp;pid=acd407c61&amp;color=0,0,0&amp;vtp=1&amp;vaab=1&amp;bbb=1"/>
          <p:cNvSpPr/>
          <p:nvPr/>
        </p:nvSpPr>
        <p:spPr>
          <a:xfrm>
            <a:off x="8263795" y="3144488"/>
            <a:ext cx="1312354"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图B2-11</a:t>
            </a:r>
            <a:endParaRPr lang="en-US" altLang="zh-CN" sz="2800" dirty="0"/>
          </a:p>
        </p:txBody>
      </p:sp>
      <mc:AlternateContent xmlns:mc="http://schemas.openxmlformats.org/markup-compatibility/2006" xmlns:a14="http://schemas.microsoft.com/office/drawing/2010/main">
        <mc:Choice Requires="a14">
          <p:sp>
            <p:nvSpPr>
              <p:cNvPr id="4" name="QB_8_BD.153_3#2ecaf4a11?htil=19&amp;vaa=1&amp;vcp=1&amp;vis=1&amp;pid=acd407c61&amp;color=0,0,0&amp;mp=1&amp;vtp=1&amp;vaab=1&amp;bt=1&amp;bbb=1&amp;hb=1&amp;hs=1"/>
              <p:cNvSpPr/>
              <p:nvPr/>
            </p:nvSpPr>
            <p:spPr>
              <a:xfrm>
                <a:off x="539496" y="649192"/>
                <a:ext cx="5559552"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（2）如图B2-11乙所示，让中性笔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离开玻璃板一小段距离，在玻璃板</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后移动中性笔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，直至</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的像完</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全重合，这样做既可以</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，又可以比较像与物</a:t>
                </a:r>
                <a:endParaRPr lang="en-US" altLang="zh-CN" sz="2800" dirty="0"/>
              </a:p>
            </p:txBody>
          </p:sp>
        </mc:Choice>
        <mc:Fallback xmlns="">
          <p:sp>
            <p:nvSpPr>
              <p:cNvPr id="4" name="QB_8_BD.153_3#2ecaf4a11?htil=19&amp;vaa=1&amp;vcp=1&amp;vis=1&amp;pid=acd407c61&amp;color=0,0,0&amp;mp=1&amp;vtp=1&amp;vaab=1&amp;bt=1&amp;bbb=1&amp;hb=1&amp;hs=1"/>
              <p:cNvSpPr>
                <a:spLocks noRot="1" noChangeAspect="1" noMove="1" noResize="1" noEditPoints="1" noAdjustHandles="1" noChangeArrowheads="1" noChangeShapeType="1" noTextEdit="1"/>
              </p:cNvSpPr>
              <p:nvPr/>
            </p:nvSpPr>
            <p:spPr>
              <a:xfrm>
                <a:off x="539496" y="649192"/>
                <a:ext cx="5559552" cy="3144457"/>
              </a:xfrm>
              <a:prstGeom prst="rect">
                <a:avLst/>
              </a:prstGeom>
              <a:blipFill rotWithShape="1">
                <a:blip r:embed="rId4"/>
                <a:stretch>
                  <a:fillRect l="-7" t="-7" r="-2332" b="-21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8_AN.1_1#2ecaf4a11.blank?vaa=1&amp;vcp=1&amp;vis=1&amp;pid=acd407c61&amp;color=0,0,0&amp;mp=1&amp;vpa=68&amp;vtp=1&amp;vaab=1&amp;bbb=1&amp;hb=1"/>
              <p:cNvSpPr/>
              <p:nvPr/>
            </p:nvSpPr>
            <p:spPr>
              <a:xfrm>
                <a:off x="539496" y="2554192"/>
                <a:ext cx="5559552" cy="1220407"/>
              </a:xfrm>
              <a:prstGeom prst="rect">
                <a:avLst/>
              </a:prstGeom>
              <a:noFill/>
            </p:spPr>
            <p:txBody>
              <a:bodyPr wrap="square" lIns="0" tIns="0" rIns="0" bIns="0" rtlCol="0" anchor="t"/>
              <a:lstStyle/>
              <a:p>
                <a:pPr latinLnBrk="1">
                  <a:lnSpc>
                    <a:spcPts val="5095"/>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确定中性笔</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的像的位置</a:t>
                </a:r>
                <a:endParaRPr lang="en-US" altLang="zh-CN" sz="2800" dirty="0"/>
              </a:p>
            </p:txBody>
          </p:sp>
        </mc:Choice>
        <mc:Fallback xmlns="">
          <p:sp>
            <p:nvSpPr>
              <p:cNvPr id="5" name="QB_8_AN.1_1#2ecaf4a11.blank?vaa=1&amp;vcp=1&amp;vis=1&amp;pid=acd407c61&amp;color=0,0,0&amp;mp=1&amp;vpa=68&amp;vtp=1&amp;vaab=1&amp;bbb=1&amp;hb=1"/>
              <p:cNvSpPr>
                <a:spLocks noRot="1" noChangeAspect="1" noMove="1" noResize="1" noEditPoints="1" noAdjustHandles="1" noChangeArrowheads="1" noChangeShapeType="1" noTextEdit="1"/>
              </p:cNvSpPr>
              <p:nvPr/>
            </p:nvSpPr>
            <p:spPr>
              <a:xfrm>
                <a:off x="539496" y="2554192"/>
                <a:ext cx="5559552" cy="1220407"/>
              </a:xfrm>
              <a:prstGeom prst="rect">
                <a:avLst/>
              </a:prstGeom>
              <a:blipFill rotWithShape="1">
                <a:blip r:embed="rId5"/>
                <a:stretch>
                  <a:fillRect l="-7" t="-18" r="9" b="-6023"/>
                </a:stretch>
              </a:blipFill>
            </p:spPr>
            <p:txBody>
              <a:bodyPr/>
              <a:lstStyle/>
              <a:p>
                <a:r>
                  <a:rPr lang="zh-CN" altLang="en-US">
                    <a:noFill/>
                  </a:rPr>
                  <a:t> </a:t>
                </a:r>
              </a:p>
            </p:txBody>
          </p:sp>
        </mc:Fallback>
      </mc:AlternateContent>
      <p:sp>
        <p:nvSpPr>
          <p:cNvPr id="6" name="QB_8_AN.2_1#2ecaf4a11.blank?vaa=1&amp;vcp=1&amp;vis=1&amp;pid=acd407c61&amp;color=0,0,0&amp;mp=1&amp;vpa=69&amp;vtp=1&amp;vaab=1&amp;bbb=1"/>
          <p:cNvSpPr/>
          <p:nvPr/>
        </p:nvSpPr>
        <p:spPr>
          <a:xfrm>
            <a:off x="8616402" y="3752056"/>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不能</a:t>
            </a:r>
            <a:endParaRPr lang="en-US" altLang="zh-CN" sz="2800" dirty="0"/>
          </a:p>
        </p:txBody>
      </p:sp>
      <mc:AlternateContent xmlns:mc="http://schemas.openxmlformats.org/markup-compatibility/2006" xmlns:a14="http://schemas.microsoft.com/office/drawing/2010/main">
        <mc:Choice Requires="a14">
          <p:sp>
            <p:nvSpPr>
              <p:cNvPr id="7" name="QB_8_BD.156_1#9fb46aa76?vaa=1&amp;vcp=1&amp;vis=1&amp;pid=acd407c61&amp;color=0,0,0&amp;vtp=1&amp;vaab=1&amp;bbb=1&amp;hb=1&amp;hs=1"/>
              <p:cNvSpPr/>
              <p:nvPr/>
            </p:nvSpPr>
            <p:spPr>
              <a:xfrm>
                <a:off x="539496" y="4996021"/>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（3）让中性笔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远离玻璃板时，中性笔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应</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选填“远离”或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“靠</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”）玻璃板，才能与中性笔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的像完全重合。</a:t>
                </a:r>
                <a:endParaRPr lang="en-US" altLang="zh-CN" sz="2800" dirty="0"/>
              </a:p>
            </p:txBody>
          </p:sp>
        </mc:Choice>
        <mc:Fallback xmlns="">
          <p:sp>
            <p:nvSpPr>
              <p:cNvPr id="7" name="QB_8_BD.156_1#9fb46aa76?vaa=1&amp;vcp=1&amp;vis=1&amp;pid=acd407c61&amp;color=0,0,0&amp;vtp=1&amp;vaab=1&amp;bbb=1&amp;hb=1&amp;hs=1"/>
              <p:cNvSpPr>
                <a:spLocks noRot="1" noChangeAspect="1" noMove="1" noResize="1" noEditPoints="1" noAdjustHandles="1" noChangeArrowheads="1" noChangeShapeType="1" noTextEdit="1"/>
              </p:cNvSpPr>
              <p:nvPr/>
            </p:nvSpPr>
            <p:spPr>
              <a:xfrm>
                <a:off x="539496" y="4996021"/>
                <a:ext cx="11109960" cy="1201357"/>
              </a:xfrm>
              <a:prstGeom prst="rect">
                <a:avLst/>
              </a:prstGeom>
              <a:blipFill rotWithShape="1">
                <a:blip r:embed="rId6"/>
                <a:stretch>
                  <a:fillRect l="-3" t="-40" r="3" b="-5674"/>
                </a:stretch>
              </a:blipFill>
            </p:spPr>
            <p:txBody>
              <a:bodyPr/>
              <a:lstStyle/>
              <a:p>
                <a:r>
                  <a:rPr lang="zh-CN" altLang="en-US">
                    <a:noFill/>
                  </a:rPr>
                  <a:t> </a:t>
                </a:r>
              </a:p>
            </p:txBody>
          </p:sp>
        </mc:Fallback>
      </mc:AlternateContent>
      <p:sp>
        <p:nvSpPr>
          <p:cNvPr id="8" name="QB_8_AN.157_1#9fb46aa76.blank?vaa=1&amp;vcp=1&amp;vis=1&amp;pid=acd407c61&amp;color=0,0,0&amp;vpa=70&amp;vtp=1&amp;vaab=1&amp;bbb=1"/>
          <p:cNvSpPr/>
          <p:nvPr/>
        </p:nvSpPr>
        <p:spPr>
          <a:xfrm>
            <a:off x="7244620" y="4965541"/>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远离</a:t>
            </a:r>
            <a:endParaRPr lang="en-US" altLang="zh-CN" sz="2800" dirty="0"/>
          </a:p>
        </p:txBody>
      </p:sp>
      <mc:AlternateContent xmlns:mc="http://schemas.openxmlformats.org/markup-compatibility/2006" xmlns:a14="http://schemas.microsoft.com/office/drawing/2010/main">
        <mc:Choice Requires="a14">
          <p:sp>
            <p:nvSpPr>
              <p:cNvPr id="9" name="QB_8_BD.153_3#2ecaf4a11?htil=19&amp;vaa=1&amp;vcp=1&amp;vis=1&amp;pid=acd407c61&amp;color=0,0,0&amp;mp=1&amp;vtp=1&amp;vaab=1&amp;bt=1&amp;bbb=1&amp;hb=1&amp;hs=1"/>
              <p:cNvSpPr/>
              <p:nvPr/>
            </p:nvSpPr>
            <p:spPr>
              <a:xfrm>
                <a:off x="539995" y="3782536"/>
                <a:ext cx="11112011" cy="12013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体的大小关系；将光屏放在中性笔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的位置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，光屏上</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选填“能”或“不能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”）承接到中性笔</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的像。</a:t>
                </a:r>
                <a:endParaRPr lang="en-US" altLang="zh-CN" sz="2800" dirty="0"/>
              </a:p>
            </p:txBody>
          </p:sp>
        </mc:Choice>
        <mc:Fallback xmlns="">
          <p:sp>
            <p:nvSpPr>
              <p:cNvPr id="9" name="QB_8_BD.153_3#2ecaf4a11?htil=19&amp;vaa=1&amp;vcp=1&amp;vis=1&amp;pid=acd407c61&amp;color=0,0,0&amp;mp=1&amp;vtp=1&amp;vaab=1&amp;bt=1&amp;bbb=1&amp;hb=1&amp;hs=1"/>
              <p:cNvSpPr>
                <a:spLocks noRot="1" noChangeAspect="1" noMove="1" noResize="1" noEditPoints="1" noAdjustHandles="1" noChangeArrowheads="1" noChangeShapeType="1" noTextEdit="1"/>
              </p:cNvSpPr>
              <p:nvPr/>
            </p:nvSpPr>
            <p:spPr>
              <a:xfrm>
                <a:off x="539995" y="3782536"/>
                <a:ext cx="11112011" cy="1201357"/>
              </a:xfrm>
              <a:prstGeom prst="rect">
                <a:avLst/>
              </a:prstGeom>
              <a:blipFill rotWithShape="1">
                <a:blip r:embed="rId7"/>
                <a:stretch>
                  <a:fillRect l="-2" t="-40" r="4" b="-567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8"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58_1#c0bfc860b?sp=1&amp;vaa=1&amp;vcp=1&amp;vis=1&amp;pid=fce816663&amp;color=0,0,0&amp;vtp=1&amp;vaab=1&amp;bt=1&amp;bbb=1&amp;hb=1"/>
          <p:cNvSpPr/>
          <p:nvPr/>
        </p:nvSpPr>
        <p:spPr>
          <a:xfrm>
            <a:off x="539496" y="554400"/>
            <a:ext cx="11109960" cy="1709357"/>
          </a:xfrm>
          <a:prstGeom prst="rect">
            <a:avLst/>
          </a:prstGeom>
          <a:noFill/>
        </p:spPr>
        <p:txBody>
          <a:bodyPr wrap="none" lIns="0" tIns="0" rIns="0" bIns="0" rtlCol="0" anchor="t"/>
          <a:lstStyle/>
          <a:p>
            <a:pPr algn="l" latinLnBrk="1">
              <a:lnSpc>
                <a:spcPts val="47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（2024·广西玉林·模拟）如图B2-12所示，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为了探究光折射时的特点，</a:t>
            </a:r>
          </a:p>
          <a:p>
            <a:pPr latinLnBrk="1">
              <a:lnSpc>
                <a:spcPts val="4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某实验小组将一束光斜射到一块平行板玻璃砖的上表面，并让其出射光</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线从玻璃砖下表面射出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。通过实验得出以下结论：</a:t>
            </a:r>
            <a:endParaRPr lang="en-US" altLang="zh-CN" sz="2800" dirty="0"/>
          </a:p>
        </p:txBody>
      </p:sp>
      <p:pic>
        <p:nvPicPr>
          <p:cNvPr id="3" name="QO_7_BD.158_2#c0bfc860b?iti=41&amp;htil=20&amp;vaa=1&amp;vcp=1&amp;vis=1&amp;pid=fce81666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088632" y="2396281"/>
            <a:ext cx="2459736" cy="22128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58_3#c0bfc860b?iti=41&amp;htil=20&amp;vaa=1&amp;vcp=1&amp;vis=1&amp;pid=fce816663&amp;color=0,0,0&amp;vtp=1&amp;vaab=1&amp;bbb=1"/>
          <p:cNvSpPr/>
          <p:nvPr/>
        </p:nvSpPr>
        <p:spPr>
          <a:xfrm>
            <a:off x="9655719" y="4691108"/>
            <a:ext cx="1325562" cy="531813"/>
          </a:xfrm>
          <a:prstGeom prst="rect">
            <a:avLst/>
          </a:prstGeom>
          <a:noFill/>
        </p:spPr>
        <p:txBody>
          <a:bodyPr wrap="none" lIns="0" tIns="0" rIns="0" bIns="0" rtlCol="0" anchor="t"/>
          <a:lstStyle/>
          <a:p>
            <a:pPr algn="ctr"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图B2-12</a:t>
            </a:r>
            <a:endParaRPr lang="en-US" altLang="zh-CN" sz="2800" dirty="0"/>
          </a:p>
        </p:txBody>
      </p:sp>
      <mc:AlternateContent xmlns:mc="http://schemas.openxmlformats.org/markup-compatibility/2006" xmlns:a14="http://schemas.microsoft.com/office/drawing/2010/main">
        <mc:Choice Requires="a14">
          <p:sp>
            <p:nvSpPr>
              <p:cNvPr id="5" name="QB_8_BD.159_1#ed8a51fa7?htil=20&amp;vaa=1&amp;vcp=1&amp;vis=1&amp;pid=c0bfc860b&amp;color=0,0,0&amp;vtp=1&amp;vaab=1&amp;bbb=1"/>
              <p:cNvSpPr/>
              <p:nvPr/>
            </p:nvSpPr>
            <p:spPr>
              <a:xfrm>
                <a:off x="539496" y="2334559"/>
                <a:ext cx="8522208" cy="515557"/>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（1）当入射角</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𝜃</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减小时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，折射角</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B_8_BD.159_1#ed8a51fa7?htil=20&amp;vaa=1&amp;vcp=1&amp;vis=1&amp;pid=c0bfc860b&amp;color=0,0,0&amp;vtp=1&amp;vaab=1&amp;bbb=1"/>
              <p:cNvSpPr>
                <a:spLocks noRot="1" noChangeAspect="1" noMove="1" noResize="1" noEditPoints="1" noAdjustHandles="1" noChangeArrowheads="1" noChangeShapeType="1" noTextEdit="1"/>
              </p:cNvSpPr>
              <p:nvPr/>
            </p:nvSpPr>
            <p:spPr>
              <a:xfrm>
                <a:off x="539496" y="2334559"/>
                <a:ext cx="8522208" cy="515557"/>
              </a:xfrm>
              <a:prstGeom prst="rect">
                <a:avLst/>
              </a:prstGeom>
              <a:blipFill rotWithShape="1">
                <a:blip r:embed="rId4"/>
                <a:stretch>
                  <a:fillRect l="-4" t="-58" r="3" b="-10793"/>
                </a:stretch>
              </a:blipFill>
            </p:spPr>
            <p:txBody>
              <a:bodyPr/>
              <a:lstStyle/>
              <a:p>
                <a:r>
                  <a:rPr lang="zh-CN" altLang="en-US">
                    <a:noFill/>
                  </a:rPr>
                  <a:t> </a:t>
                </a:r>
              </a:p>
            </p:txBody>
          </p:sp>
        </mc:Fallback>
      </mc:AlternateContent>
      <p:sp>
        <p:nvSpPr>
          <p:cNvPr id="6" name="QB_8_AN.1_1#ed8a51fa7.blank?vaa=1&amp;vcp=1&amp;vis=1&amp;pid=c0bfc860b&amp;color=0,0,0&amp;vpa=71&amp;vtp=1&amp;vaab=1&amp;bbb=1"/>
          <p:cNvSpPr/>
          <p:nvPr/>
        </p:nvSpPr>
        <p:spPr>
          <a:xfrm>
            <a:off x="5738653" y="2280203"/>
            <a:ext cx="969963" cy="515557"/>
          </a:xfrm>
          <a:prstGeom prst="rect">
            <a:avLst/>
          </a:prstGeom>
          <a:noFill/>
        </p:spPr>
        <p:txBody>
          <a:bodyPr wrap="none" lIns="0" tIns="0" rIns="0" bIns="0" rtlCol="0" anchor="t"/>
          <a:lstStyle/>
          <a:p>
            <a:pPr algn="ctr"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减小</a:t>
            </a:r>
            <a:endParaRPr lang="en-US" altLang="zh-CN" sz="2800" dirty="0"/>
          </a:p>
        </p:txBody>
      </p:sp>
      <p:sp>
        <p:nvSpPr>
          <p:cNvPr id="7" name="QB_8_BD.161_1#84808458d?htil=20&amp;vaa=1&amp;vcp=1&amp;vis=1&amp;pid=c0bfc860b&amp;color=0,0,0&amp;vtp=1&amp;vaab=1&amp;bbb=1"/>
          <p:cNvSpPr/>
          <p:nvPr/>
        </p:nvSpPr>
        <p:spPr>
          <a:xfrm>
            <a:off x="539496" y="2862625"/>
            <a:ext cx="8522208" cy="515557"/>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（2）在光的折射现象中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，光路是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B_8_AN.2_1#84808458d.blank?vaa=1&amp;vcp=1&amp;vis=1&amp;pid=c0bfc860b&amp;color=0,0,0&amp;vpa=72&amp;vtp=1&amp;vaab=1&amp;bbb=1"/>
          <p:cNvSpPr/>
          <p:nvPr/>
        </p:nvSpPr>
        <p:spPr>
          <a:xfrm>
            <a:off x="5706015" y="2808269"/>
            <a:ext cx="969963" cy="515557"/>
          </a:xfrm>
          <a:prstGeom prst="rect">
            <a:avLst/>
          </a:prstGeom>
          <a:noFill/>
        </p:spPr>
        <p:txBody>
          <a:bodyPr wrap="none" lIns="0" tIns="0" rIns="0" bIns="0" rtlCol="0" anchor="t"/>
          <a:lstStyle/>
          <a:p>
            <a:pPr algn="ctr"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可逆</a:t>
            </a:r>
            <a:endParaRPr lang="en-US" altLang="zh-CN" sz="2800" dirty="0"/>
          </a:p>
        </p:txBody>
      </p:sp>
      <p:sp>
        <p:nvSpPr>
          <p:cNvPr id="9" name="QB_8_BD.163_1#70e5e7fd3?htil=20&amp;vaa=1&amp;vcp=1&amp;vis=1&amp;pid=c0bfc860b&amp;color=0,0,0&amp;vtp=1&amp;vaab=1&amp;bbb=1&amp;hb=1"/>
          <p:cNvSpPr/>
          <p:nvPr/>
        </p:nvSpPr>
        <p:spPr>
          <a:xfrm>
            <a:off x="539496" y="3441110"/>
            <a:ext cx="8522208" cy="1112457"/>
          </a:xfrm>
          <a:prstGeom prst="rect">
            <a:avLst/>
          </a:prstGeom>
          <a:noFill/>
        </p:spPr>
        <p:txBody>
          <a:bodyPr wrap="none" lIns="0" tIns="0" rIns="0" bIns="0" rtlCol="0" anchor="t"/>
          <a:lstStyle/>
          <a:p>
            <a:pPr algn="l" latinLnBrk="1">
              <a:lnSpc>
                <a:spcPts val="4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）一束光在进入玻璃砖前的光线与离开玻璃砖后的</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光线的方向是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10" name="QB_8_AN.3_1#70e5e7fd3.blank?vaa=1&amp;vcp=1&amp;vis=1&amp;pid=c0bfc860b&amp;color=0,0,0&amp;vpa=73&amp;vtp=1&amp;vaab=1&amp;bbb=1"/>
          <p:cNvSpPr/>
          <p:nvPr/>
        </p:nvSpPr>
        <p:spPr>
          <a:xfrm>
            <a:off x="2683414" y="3983655"/>
            <a:ext cx="969963" cy="515557"/>
          </a:xfrm>
          <a:prstGeom prst="rect">
            <a:avLst/>
          </a:prstGeom>
          <a:noFill/>
        </p:spPr>
        <p:txBody>
          <a:bodyPr wrap="none" lIns="0" tIns="0" rIns="0" bIns="0" rtlCol="0" anchor="t"/>
          <a:lstStyle/>
          <a:p>
            <a:pPr algn="ctr"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平行</a:t>
            </a:r>
            <a:endParaRPr lang="en-US" altLang="zh-CN" sz="2800" dirty="0"/>
          </a:p>
        </p:txBody>
      </p:sp>
      <p:sp>
        <p:nvSpPr>
          <p:cNvPr id="11" name="QB_8_BD.165_1#a88ab8618?htil=20&amp;vaa=1&amp;vcp=1&amp;vis=1&amp;pid=c0bfc860b&amp;color=0,0,0&amp;vtp=1&amp;vaab=1&amp;bbb=1&amp;hb=1"/>
          <p:cNvSpPr/>
          <p:nvPr/>
        </p:nvSpPr>
        <p:spPr>
          <a:xfrm>
            <a:off x="539496" y="4622402"/>
            <a:ext cx="8522208" cy="1709357"/>
          </a:xfrm>
          <a:prstGeom prst="rect">
            <a:avLst/>
          </a:prstGeom>
          <a:noFill/>
        </p:spPr>
        <p:txBody>
          <a:bodyPr wrap="none" lIns="0" tIns="0" rIns="0" bIns="0" rtlCol="0" anchor="t"/>
          <a:lstStyle/>
          <a:p>
            <a:pPr algn="l" latinLnBrk="1">
              <a:lnSpc>
                <a:spcPts val="47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）若透过玻璃砖上表面观察置于玻璃砖下表面的一</a:t>
            </a:r>
          </a:p>
          <a:p>
            <a:pPr latinLnBrk="1">
              <a:lnSpc>
                <a:spcPts val="47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枚硬币，则看到硬币的位置比实际的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选填“深</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浅”）。</a:t>
            </a:r>
            <a:endParaRPr lang="en-US" altLang="zh-CN" sz="2800" dirty="0"/>
          </a:p>
        </p:txBody>
      </p:sp>
      <p:sp>
        <p:nvSpPr>
          <p:cNvPr id="12" name="QB_8_AN.166_1#a88ab8618.blank?vaa=1&amp;vcp=1&amp;vis=1&amp;pid=c0bfc860b&amp;color=0,0,0&amp;vpa=74&amp;vtp=1&amp;vaab=1"/>
          <p:cNvSpPr/>
          <p:nvPr/>
        </p:nvSpPr>
        <p:spPr>
          <a:xfrm>
            <a:off x="6239415" y="5184949"/>
            <a:ext cx="614363" cy="515557"/>
          </a:xfrm>
          <a:prstGeom prst="rect">
            <a:avLst/>
          </a:prstGeom>
          <a:noFill/>
        </p:spPr>
        <p:txBody>
          <a:bodyPr wrap="none" lIns="0" tIns="0" rIns="0" bIns="0" rtlCol="0" anchor="t"/>
          <a:lstStyle/>
          <a:p>
            <a:pPr algn="ctr" latinLnBrk="1">
              <a:lnSpc>
                <a:spcPts val="45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浅</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8">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0">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2">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P spid="10" grpId="0" build="p" animBg="1"/>
      <p:bldP spid="12"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9d2403195?vcp=1&amp;pid=cb60b0f52&amp;color=68,178,231&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冲刺练</a:t>
            </a:r>
            <a:endParaRPr lang="en-US" altLang="zh-CN" sz="3200" dirty="0"/>
          </a:p>
        </p:txBody>
      </p:sp>
      <mc:AlternateContent xmlns:mc="http://schemas.openxmlformats.org/markup-compatibility/2006" xmlns:a14="http://schemas.microsoft.com/office/drawing/2010/main">
        <mc:Choice Requires="a14">
          <p:sp>
            <p:nvSpPr>
              <p:cNvPr id="3" name="QB_7_BD.167_1#6ecbc3cf4?vaa=1&amp;vcp=1&amp;vis=1&amp;pid=9d2403195&amp;color=0,0,0&amp;vtp=1&amp;vaab=1&amp;bbb=1&amp;hb=1"/>
              <p:cNvSpPr/>
              <p:nvPr/>
            </p:nvSpPr>
            <p:spPr>
              <a:xfrm>
                <a:off x="539496" y="1267240"/>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（2024·广西柳州·模拟）在纸板上扎一个小孔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，将纸板与地面平行放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，当阳光直射地面时，在地面上可观察到圆形的光斑。经测量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，光斑</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的直径为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，纸板与地面的距离为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。已知太阳光从太阳传到地球</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表面需要</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，光的传播速度为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8</m:t>
                        </m:r>
                      </m:sup>
                    </m:s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，根据以上信息估算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，太</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阳到地球的距离为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，太阳的直径为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B_7_BD.167_1#6ecbc3cf4?vaa=1&amp;vcp=1&amp;vis=1&amp;pid=9d2403195&amp;color=0,0,0&amp;vtp=1&amp;vaab=1&amp;bbb=1&amp;hb=1"/>
              <p:cNvSpPr>
                <a:spLocks noRot="1" noChangeAspect="1" noMove="1" noResize="1" noEditPoints="1" noAdjustHandles="1" noChangeArrowheads="1" noChangeShapeType="1" noTextEdit="1"/>
              </p:cNvSpPr>
              <p:nvPr/>
            </p:nvSpPr>
            <p:spPr>
              <a:xfrm>
                <a:off x="539496" y="1267240"/>
                <a:ext cx="11109960" cy="3144457"/>
              </a:xfrm>
              <a:prstGeom prst="rect">
                <a:avLst/>
              </a:prstGeom>
              <a:blipFill rotWithShape="1">
                <a:blip r:embed="rId3"/>
                <a:stretch>
                  <a:fillRect l="-3" t="-13" r="-111" b="-2170"/>
                </a:stretch>
              </a:blipFill>
            </p:spPr>
            <p:txBody>
              <a:bodyPr/>
              <a:lstStyle/>
              <a:p>
                <a:r>
                  <a:rPr lang="zh-CN" altLang="en-US">
                    <a:noFill/>
                  </a:rPr>
                  <a:t> </a:t>
                </a:r>
              </a:p>
            </p:txBody>
          </p:sp>
        </mc:Fallback>
      </mc:AlternateContent>
    </p:spTree>
  </p:cSld>
  <p:clrMapOvr>
    <a:masterClrMapping/>
  </p:clrMapOvr>
  <p:transition>
    <p:split dir="in"/>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AS.1_1#6ecbc3cf4?vaa=1&amp;vcp=1&amp;vis=1&amp;pid=9d2403195&amp;color=0,0,0&amp;vtp=1&amp;vaab=1&amp;bt=1&amp;bbb=1&amp;hb=1"/>
              <p:cNvSpPr/>
              <p:nvPr/>
            </p:nvSpPr>
            <p:spPr>
              <a:xfrm>
                <a:off x="341376" y="1078103"/>
                <a:ext cx="11109960" cy="4132326"/>
              </a:xfrm>
              <a:prstGeom prst="rect">
                <a:avLst/>
              </a:prstGeom>
              <a:noFill/>
            </p:spPr>
            <p:txBody>
              <a:bodyPr wrap="none" lIns="0" tIns="0" rIns="0" bIns="0" rtlCol="0" anchor="t"/>
              <a:lstStyle/>
              <a:p>
                <a:pPr algn="l" latinLnBrk="1">
                  <a:lnSpc>
                    <a:spcPts val="68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太阳与地球之间的距离s=vt=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8</m:t>
                        </m:r>
                      </m:sup>
                    </m:s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sym typeface="+mn-ea"/>
                  </a:rPr>
                  <a:t> </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m:t>
                        </m:r>
                      </m:sup>
                    </m:s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ts val="68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由小孔成像的原理和几何知识（相似三角形的性质）可知</a:t>
                </a:r>
                <a:endParaRPr lang="en-US" altLang="zh-CN" sz="2800" dirty="0"/>
              </a:p>
              <a:p>
                <a:pPr algn="l" latinLnBrk="1">
                  <a:lnSpc>
                    <a:spcPts val="71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光斑的直径</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光斑到小孔的距离</m:t>
                        </m:r>
                      </m:den>
                    </m:f>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太阳的直径</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太阳到小孔的距离</m:t>
                        </m:r>
                      </m:den>
                    </m:f>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7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则太阳的直径</a:t>
                </a:r>
                <a:r>
                  <a:rPr lang="zh-CN" altLang="en-US"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70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𝑑</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cm</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m:t>
                        </m:r>
                      </m:sup>
                    </m:s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m:t>
                        </m:r>
                      </m:sup>
                    </m:s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7_AS.1_1#6ecbc3cf4?vaa=1&amp;vcp=1&amp;vis=1&amp;pid=9d2403195&amp;color=0,0,0&amp;vtp=1&amp;vaab=1&amp;bt=1&amp;bbb=1&amp;hb=1"/>
              <p:cNvSpPr>
                <a:spLocks noRot="1" noChangeAspect="1" noMove="1" noResize="1" noEditPoints="1" noAdjustHandles="1" noChangeArrowheads="1" noChangeShapeType="1" noTextEdit="1"/>
              </p:cNvSpPr>
              <p:nvPr/>
            </p:nvSpPr>
            <p:spPr>
              <a:xfrm>
                <a:off x="341376" y="1078103"/>
                <a:ext cx="11109960" cy="4132326"/>
              </a:xfrm>
              <a:prstGeom prst="rect">
                <a:avLst/>
              </a:prstGeom>
              <a:blipFill rotWithShape="1">
                <a:blip r:embed="rId3"/>
                <a:stretch>
                  <a:fillRect l="-3" t="-12" r="-5678" b="-694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9d2403195?vcp=1&amp;pid=cb60b0f52&amp;color=68,178,231&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冲刺练</a:t>
            </a:r>
            <a:endParaRPr lang="en-US" altLang="zh-CN" sz="3200" dirty="0"/>
          </a:p>
        </p:txBody>
      </p:sp>
      <mc:AlternateContent xmlns:mc="http://schemas.openxmlformats.org/markup-compatibility/2006" xmlns:a14="http://schemas.microsoft.com/office/drawing/2010/main">
        <mc:Choice Requires="a14">
          <p:sp>
            <p:nvSpPr>
              <p:cNvPr id="3" name="QB_7_BD.167_1#6ecbc3cf4?vaa=1&amp;vcp=1&amp;vis=1&amp;pid=9d2403195&amp;color=0,0,0&amp;vtp=1&amp;vaab=1&amp;bbb=1&amp;hb=1"/>
              <p:cNvSpPr/>
              <p:nvPr/>
            </p:nvSpPr>
            <p:spPr>
              <a:xfrm>
                <a:off x="539496" y="1267240"/>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（2024·广西柳州·模拟）在纸板上扎一个小孔</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，将纸板与地面平行放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，当阳光直射地面时，在地面上可观察到圆形的光斑。经测量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，光斑</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的直径为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cm</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，纸板与地面的距离为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。已知太阳光从太阳传到地球</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表面需要</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，光的传播速度为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m:t>
                    </m:r>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8</m:t>
                        </m:r>
                      </m:sup>
                    </m:s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，根据以上信息估算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，太</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阳到地球的距离为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，太阳的直径为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B_7_BD.167_1#6ecbc3cf4?vaa=1&amp;vcp=1&amp;vis=1&amp;pid=9d2403195&amp;color=0,0,0&amp;vtp=1&amp;vaab=1&amp;bbb=1&amp;hb=1"/>
              <p:cNvSpPr>
                <a:spLocks noRot="1" noChangeAspect="1" noMove="1" noResize="1" noEditPoints="1" noAdjustHandles="1" noChangeArrowheads="1" noChangeShapeType="1" noTextEdit="1"/>
              </p:cNvSpPr>
              <p:nvPr/>
            </p:nvSpPr>
            <p:spPr>
              <a:xfrm>
                <a:off x="539496" y="1267240"/>
                <a:ext cx="11109960" cy="3144457"/>
              </a:xfrm>
              <a:prstGeom prst="rect">
                <a:avLst/>
              </a:prstGeom>
              <a:blipFill rotWithShape="1">
                <a:blip r:embed="rId3"/>
                <a:stretch>
                  <a:fillRect l="-3" t="-13" r="-111" b="-217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QB_7_AN.2_1#6ecbc3cf4?vaa=1&amp;vcp=1&amp;vis=1&amp;pid=9d2403195&amp;color=0,0,0&amp;vtp=1&amp;vaab=1&amp;bbb=1"/>
              <p:cNvSpPr/>
              <p:nvPr/>
            </p:nvSpPr>
            <p:spPr>
              <a:xfrm>
                <a:off x="3103989" y="3846663"/>
                <a:ext cx="2428556" cy="555244"/>
              </a:xfrm>
              <a:prstGeom prst="rect">
                <a:avLst/>
              </a:prstGeom>
              <a:noFill/>
            </p:spPr>
            <p:txBody>
              <a:bodyPr wrap="none" lIns="0" tIns="0" rIns="0" bIns="0" rtlCol="0" anchor="t"/>
              <a:lstStyle/>
              <a:p>
                <a:pPr algn="l" latinLnBrk="1">
                  <a:lnSpc>
                    <a:spcPts val="5000"/>
                  </a:lnSpc>
                </a:pPr>
                <a14:m>
                  <m:oMathPara xmlns:m="http://schemas.openxmlformats.org/officeDocument/2006/math">
                    <m:oMathParaPr>
                      <m:jc m:val="centerGroup"/>
                    </m:oMathParaPr>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m:t>
                          </m:r>
                        </m:sup>
                      </m:sSup>
                    </m:oMath>
                  </m:oMathPara>
                </a14:m>
                <a:endParaRPr lang="en-US" altLang="zh-CN" sz="2800" dirty="0"/>
              </a:p>
            </p:txBody>
          </p:sp>
        </mc:Choice>
        <mc:Fallback xmlns="">
          <p:sp>
            <p:nvSpPr>
              <p:cNvPr id="4" name="QB_7_AN.2_1#6ecbc3cf4?vaa=1&amp;vcp=1&amp;vis=1&amp;pid=9d2403195&amp;color=0,0,0&amp;vtp=1&amp;vaab=1&amp;bbb=1"/>
              <p:cNvSpPr>
                <a:spLocks noRot="1" noChangeAspect="1" noMove="1" noResize="1" noEditPoints="1" noAdjustHandles="1" noChangeArrowheads="1" noChangeShapeType="1" noTextEdit="1"/>
              </p:cNvSpPr>
              <p:nvPr/>
            </p:nvSpPr>
            <p:spPr>
              <a:xfrm>
                <a:off x="3103989" y="3846663"/>
                <a:ext cx="2428556" cy="555244"/>
              </a:xfrm>
              <a:prstGeom prst="rect">
                <a:avLst/>
              </a:prstGeom>
              <a:blipFill rotWithShape="1">
                <a:blip r:embed="rId4"/>
                <a:stretch>
                  <a:fillRect l="-4" t="-84" r="18" b="-1428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2_1#6ecbc3cf4?vaa=1&amp;vcp=1&amp;vis=1&amp;pid=9d2403195&amp;color=0,0,0&amp;vtp=1&amp;vaab=1&amp;bbb=1"/>
              <p:cNvSpPr/>
              <p:nvPr/>
            </p:nvSpPr>
            <p:spPr>
              <a:xfrm>
                <a:off x="8097037" y="3852807"/>
                <a:ext cx="2428556" cy="555244"/>
              </a:xfrm>
              <a:prstGeom prst="rect">
                <a:avLst/>
              </a:prstGeom>
              <a:noFill/>
            </p:spPr>
            <p:txBody>
              <a:bodyPr wrap="none" lIns="0" tIns="0" rIns="0" bIns="0" rtlCol="0" anchor="t"/>
              <a:lstStyle/>
              <a:p>
                <a:pPr algn="l" latinLnBrk="1">
                  <a:lnSpc>
                    <a:spcPts val="50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m:t>
                        </m:r>
                      </m:sup>
                    </m:sSup>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B_7_AN.2_1#6ecbc3cf4?vaa=1&amp;vcp=1&amp;vis=1&amp;pid=9d2403195&amp;color=0,0,0&amp;vtp=1&amp;vaab=1&amp;bbb=1"/>
              <p:cNvSpPr>
                <a:spLocks noRot="1" noChangeAspect="1" noMove="1" noResize="1" noEditPoints="1" noAdjustHandles="1" noChangeArrowheads="1" noChangeShapeType="1" noTextEdit="1"/>
              </p:cNvSpPr>
              <p:nvPr/>
            </p:nvSpPr>
            <p:spPr>
              <a:xfrm>
                <a:off x="8097037" y="3852807"/>
                <a:ext cx="2428556" cy="555244"/>
              </a:xfrm>
              <a:prstGeom prst="rect">
                <a:avLst/>
              </a:prstGeom>
              <a:blipFill rotWithShape="1">
                <a:blip r:embed="rId5"/>
                <a:stretch>
                  <a:fillRect l="-6" t="-47" r="19" b="-14317"/>
                </a:stretch>
              </a:blipFill>
            </p:spPr>
            <p:txBody>
              <a:bodyPr/>
              <a:lstStyle/>
              <a:p>
                <a:r>
                  <a:rPr lang="zh-CN" altLang="en-US">
                    <a:noFill/>
                  </a:rPr>
                  <a:t> </a:t>
                </a:r>
              </a:p>
            </p:txBody>
          </p:sp>
        </mc:Fallback>
      </mc:AlternateContent>
    </p:spTree>
  </p:cSld>
  <p:clrMapOvr>
    <a:masterClrMapping/>
  </p:clrMapOvr>
  <p:transition>
    <p:split dir="in"/>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72_1#a1964c646?sp=1&amp;vaa=1&amp;vcp=1&amp;vis=1&amp;pid=9d2403195&amp;color=0,0,0&amp;vtp=1&amp;vaab=1&amp;bt=1&amp;bbb=1&amp;hb=1"/>
              <p:cNvSpPr/>
              <p:nvPr/>
            </p:nvSpPr>
            <p:spPr>
              <a:xfrm>
                <a:off x="541020" y="699484"/>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（2024·山东潍坊·中考）如图B2-13所示，水槽内装满水</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，槽底有一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点光源</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𝑆</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，紧贴右侧槽壁竖直固定一平面镜。</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𝑆</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发出的一条光线经水面折</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射</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，又经平面镜反射后过</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𝑃</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点。要求：①画出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𝑃</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点在平面镜中所成的像</a:t>
                </a:r>
              </a:p>
              <a:p>
                <a:pPr latinLnBrk="1">
                  <a:lnSpc>
                    <a:spcPts val="49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𝑃</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；②将</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𝑆</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𝑃</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点的光路图补充完整。</a:t>
                </a:r>
                <a:endParaRPr lang="en-US" altLang="zh-CN" sz="2800" dirty="0"/>
              </a:p>
            </p:txBody>
          </p:sp>
        </mc:Choice>
        <mc:Fallback xmlns="">
          <p:sp>
            <p:nvSpPr>
              <p:cNvPr id="2" name="QO_7_BD.172_1#a1964c646?sp=1&amp;vaa=1&amp;vcp=1&amp;vis=1&amp;pid=9d2403195&amp;color=0,0,0&amp;vtp=1&amp;vaab=1&amp;bt=1&amp;bbb=1&amp;hb=1"/>
              <p:cNvSpPr>
                <a:spLocks noRot="1" noChangeAspect="1" noMove="1" noResize="1" noEditPoints="1" noAdjustHandles="1" noChangeArrowheads="1" noChangeShapeType="1" noTextEdit="1"/>
              </p:cNvSpPr>
              <p:nvPr/>
            </p:nvSpPr>
            <p:spPr>
              <a:xfrm>
                <a:off x="541020" y="699484"/>
                <a:ext cx="11109960" cy="2496757"/>
              </a:xfrm>
              <a:prstGeom prst="rect">
                <a:avLst/>
              </a:prstGeom>
              <a:blipFill rotWithShape="1">
                <a:blip r:embed="rId3"/>
                <a:stretch>
                  <a:fillRect t="-14" r="-297" b="-2735"/>
                </a:stretch>
              </a:blipFill>
            </p:spPr>
            <p:txBody>
              <a:bodyPr/>
              <a:lstStyle/>
              <a:p>
                <a:r>
                  <a:rPr lang="zh-CN" altLang="en-US">
                    <a:noFill/>
                  </a:rPr>
                  <a:t> </a:t>
                </a:r>
              </a:p>
            </p:txBody>
          </p:sp>
        </mc:Fallback>
      </mc:AlternateContent>
      <p:pic>
        <p:nvPicPr>
          <p:cNvPr id="3" name="QO_7_BD.172_2#a1964c646?iti=42&amp;htil=21&amp;vaa=1&amp;vcp=1&amp;vis=1&amp;pid=9d240319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752600" y="3371412"/>
            <a:ext cx="2017178" cy="250870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72_3#a1964c646?iti=42&amp;htil=21&amp;vaa=1&amp;vcp=1&amp;vis=1&amp;pid=9d2403195&amp;color=0,0,0&amp;vtp=1&amp;vaab=1&amp;bbb=1"/>
          <p:cNvSpPr/>
          <p:nvPr/>
        </p:nvSpPr>
        <p:spPr>
          <a:xfrm>
            <a:off x="1963071" y="5880117"/>
            <a:ext cx="872422" cy="695089"/>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图B2-13</a:t>
            </a:r>
            <a:endParaRPr lang="en-US" altLang="zh-CN" sz="2800" dirty="0"/>
          </a:p>
        </p:txBody>
      </p:sp>
      <p:sp>
        <p:nvSpPr>
          <p:cNvPr id="5" name="QO_7_AN.1_1#a1964c646?htil=21&amp;vaa=1&amp;vcp=1&amp;vis=1&amp;pid=9d2403195&amp;color=0,0,0&amp;vtp=1&amp;vaab=1&amp;bt=1&amp;bbb=1"/>
          <p:cNvSpPr/>
          <p:nvPr/>
        </p:nvSpPr>
        <p:spPr>
          <a:xfrm>
            <a:off x="6820472" y="2642584"/>
            <a:ext cx="5550408"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如答图2-4所示</a:t>
            </a:r>
            <a:endParaRPr lang="en-US" altLang="zh-CN" sz="2800" dirty="0"/>
          </a:p>
        </p:txBody>
      </p:sp>
      <p:pic>
        <p:nvPicPr>
          <p:cNvPr id="6" name="QO_7_AN.1_1#a1964c646?iti=43&amp;htil=21&amp;vaa=1&amp;vcp=1&amp;vis=1&amp;pid=9d2403195&amp;color=0,0,0&amp;tib=255,255,255&amp;vtp=1&amp;vaab=1" descr="preencoded.png"/>
          <p:cNvPicPr>
            <a:picLocks noChangeAspect="1"/>
          </p:cNvPicPr>
          <p:nvPr/>
        </p:nvPicPr>
        <p:blipFill>
          <a:blip r:embed="rId5">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022848" y="3409714"/>
            <a:ext cx="2795961" cy="24704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7_AN.1_1#a1964c646?iti=43&amp;htil=21&amp;vaa=1&amp;vcp=1&amp;vis=1&amp;pid=9d2403195&amp;color=0,0,0&amp;vtp=1&amp;vaab=1&amp;bbb=1"/>
          <p:cNvSpPr/>
          <p:nvPr/>
        </p:nvSpPr>
        <p:spPr>
          <a:xfrm>
            <a:off x="6820472" y="5880117"/>
            <a:ext cx="833764" cy="695089"/>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答图2-4</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0cf84df44.fixed?vcp=1&amp;pid=3cf5afd2d&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光的直线传播、反射与折射</a:t>
            </a:r>
            <a:endParaRPr lang="en-US" altLang="zh-CN" sz="4000" dirty="0"/>
          </a:p>
        </p:txBody>
      </p:sp>
      <p:sp>
        <p:nvSpPr>
          <p:cNvPr id="3" name="C_5_BD#0cf84df44.fixed?vcp=1&amp;pid=3cf5afd2d&amp;color=86,186,157&amp;vtp=1&amp;vaab=1&amp;bbb=1"/>
          <p:cNvSpPr/>
          <p:nvPr/>
        </p:nvSpPr>
        <p:spPr>
          <a:xfrm>
            <a:off x="320040" y="3419856"/>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theme/theme1.xml><?xml version="1.0" encoding="utf-8"?>
<a:theme xmlns:a="http://schemas.openxmlformats.org/drawingml/2006/main">
  <a:themeElements>
    <a:clrScheme name="自定义 2">
      <a:dk1>
        <a:sysClr val="windowText" lastClr="000000"/>
      </a:dk1>
      <a:lt1>
        <a:sysClr val="window" lastClr="FFFFFF"/>
      </a:lt1>
      <a:dk2>
        <a:srgbClr val="44546A"/>
      </a:dk2>
      <a:lt2>
        <a:srgbClr val="E7E6E6"/>
      </a:lt2>
      <a:accent1>
        <a:srgbClr val="4472C4"/>
      </a:accent1>
      <a:accent2>
        <a:srgbClr val="FF0000"/>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3473</Words>
  <Application>Microsoft Office PowerPoint</Application>
  <PresentationFormat>宽屏</PresentationFormat>
  <Paragraphs>815</Paragraphs>
  <Slides>85</Slides>
  <Notes>84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85</vt:i4>
      </vt:variant>
    </vt:vector>
  </HeadingPairs>
  <TitlesOfParts>
    <vt:vector size="95" baseType="lpstr">
      <vt:lpstr>Arial (正文)</vt:lpstr>
      <vt:lpstr>等线</vt:lpstr>
      <vt:lpstr>华文隶书</vt:lpstr>
      <vt:lpstr>宋体</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ssm</cp:lastModifiedBy>
  <cp:revision>12</cp:revision>
  <dcterms:created xsi:type="dcterms:W3CDTF">2024-12-04T15:08:00Z</dcterms:created>
  <dcterms:modified xsi:type="dcterms:W3CDTF">2025-07-24T01:29:10Z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1A29D580D2C7411D97DBEDEB0EB9A3A8_12</vt:lpwstr>
  </property>
  <property fmtid="{D5CDD505-2E9C-101B-9397-08002B2CF9AE}" pid="3" name="KSOProductBuildVer">
    <vt:lpwstr>2052-12.1.0.18912</vt:lpwstr>
  </property>
</Properties>
</file>