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30"/>
  </p:notesMasterIdLst>
  <p:sldIdLst>
    <p:sldId id="378" r:id="rId4"/>
    <p:sldId id="379" r:id="rId5"/>
    <p:sldId id="299" r:id="rId6"/>
    <p:sldId id="350" r:id="rId7"/>
    <p:sldId id="300" r:id="rId8"/>
    <p:sldId id="356" r:id="rId9"/>
    <p:sldId id="357" r:id="rId10"/>
    <p:sldId id="358" r:id="rId11"/>
    <p:sldId id="359" r:id="rId12"/>
    <p:sldId id="360" r:id="rId13"/>
    <p:sldId id="361" r:id="rId14"/>
    <p:sldId id="362" r:id="rId15"/>
    <p:sldId id="363" r:id="rId16"/>
    <p:sldId id="364" r:id="rId17"/>
    <p:sldId id="365" r:id="rId18"/>
    <p:sldId id="348" r:id="rId19"/>
    <p:sldId id="368" r:id="rId20"/>
    <p:sldId id="367" r:id="rId21"/>
    <p:sldId id="366" r:id="rId22"/>
    <p:sldId id="369" r:id="rId23"/>
    <p:sldId id="370" r:id="rId24"/>
    <p:sldId id="371" r:id="rId25"/>
    <p:sldId id="372" r:id="rId26"/>
    <p:sldId id="373" r:id="rId27"/>
    <p:sldId id="374" r:id="rId28"/>
    <p:sldId id="314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78" y="102"/>
      </p:cViewPr>
      <p:guideLst>
        <p:guide orient="horz" pos="212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39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tags" Target="../tags/tag2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tags" Target="../tags/tag2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3.png"/><Relationship Id="rId2" Type="http://schemas.openxmlformats.org/officeDocument/2006/relationships/tags" Target="../tags/tag27.xml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png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5.png"/><Relationship Id="rId1" Type="http://schemas.openxmlformats.org/officeDocument/2006/relationships/tags" Target="../tags/tag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png"/><Relationship Id="rId1" Type="http://schemas.openxmlformats.org/officeDocument/2006/relationships/tags" Target="../tags/tag30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tags" Target="../tags/tag3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tags" Target="../tags/tag3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tags" Target="../tags/tag34.xml"/><Relationship Id="rId1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tags" Target="../tags/tag3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3.png"/><Relationship Id="rId1" Type="http://schemas.openxmlformats.org/officeDocument/2006/relationships/tags" Target="../tags/tag3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png"/><Relationship Id="rId1" Type="http://schemas.openxmlformats.org/officeDocument/2006/relationships/tags" Target="../tags/tag37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5.png"/><Relationship Id="rId3" Type="http://schemas.openxmlformats.org/officeDocument/2006/relationships/image" Target="../media/image16.wmf"/><Relationship Id="rId2" Type="http://schemas.openxmlformats.org/officeDocument/2006/relationships/oleObject" Target="../embeddings/oleObject8.bin"/><Relationship Id="rId1" Type="http://schemas.openxmlformats.org/officeDocument/2006/relationships/tags" Target="../tags/tag3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wmf"/><Relationship Id="rId8" Type="http://schemas.openxmlformats.org/officeDocument/2006/relationships/oleObject" Target="../embeddings/oleObject3.bin"/><Relationship Id="rId7" Type="http://schemas.openxmlformats.org/officeDocument/2006/relationships/image" Target="../media/image8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9" Type="http://schemas.openxmlformats.org/officeDocument/2006/relationships/vmlDrawing" Target="../drawings/vmlDrawing1.vml"/><Relationship Id="rId18" Type="http://schemas.openxmlformats.org/officeDocument/2006/relationships/slideLayout" Target="../slideLayouts/slideLayout4.xml"/><Relationship Id="rId17" Type="http://schemas.openxmlformats.org/officeDocument/2006/relationships/image" Target="../media/image14.png"/><Relationship Id="rId16" Type="http://schemas.openxmlformats.org/officeDocument/2006/relationships/image" Target="../media/image13.wmf"/><Relationship Id="rId15" Type="http://schemas.openxmlformats.org/officeDocument/2006/relationships/oleObject" Target="../embeddings/oleObject6.bin"/><Relationship Id="rId14" Type="http://schemas.openxmlformats.org/officeDocument/2006/relationships/image" Target="../media/image12.wmf"/><Relationship Id="rId13" Type="http://schemas.openxmlformats.org/officeDocument/2006/relationships/oleObject" Target="../embeddings/oleObject5.bin"/><Relationship Id="rId12" Type="http://schemas.openxmlformats.org/officeDocument/2006/relationships/image" Target="../media/image11.wmf"/><Relationship Id="rId11" Type="http://schemas.openxmlformats.org/officeDocument/2006/relationships/oleObject" Target="../embeddings/oleObject4.bin"/><Relationship Id="rId10" Type="http://schemas.openxmlformats.org/officeDocument/2006/relationships/image" Target="../media/image10.png"/><Relationship Id="rId1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7.png"/><Relationship Id="rId3" Type="http://schemas.openxmlformats.org/officeDocument/2006/relationships/image" Target="../media/image16.wmf"/><Relationship Id="rId2" Type="http://schemas.openxmlformats.org/officeDocument/2006/relationships/oleObject" Target="../embeddings/oleObject7.bin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7675" y="2511425"/>
            <a:ext cx="8676640" cy="175323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第三章</a:t>
            </a:r>
            <a:endParaRPr lang="zh-CN" altLang="en-US" sz="54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  <a:p>
            <a:r>
              <a:rPr lang="zh-CN" altLang="en-US" sz="54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微分中值定理与导数的应用</a:t>
            </a:r>
            <a:endParaRPr lang="zh-CN" altLang="en-US" sz="54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15732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" y="1272540"/>
            <a:ext cx="5670550" cy="11709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r="30923" b="-149"/>
          <a:stretch>
            <a:fillRect/>
          </a:stretch>
        </p:blipFill>
        <p:spPr>
          <a:xfrm>
            <a:off x="0" y="2443480"/>
            <a:ext cx="8309610" cy="12820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69077" t="-2133"/>
          <a:stretch>
            <a:fillRect/>
          </a:stretch>
        </p:blipFill>
        <p:spPr>
          <a:xfrm>
            <a:off x="4643120" y="3691890"/>
            <a:ext cx="3719830" cy="1307465"/>
          </a:xfrm>
          <a:prstGeom prst="rect">
            <a:avLst/>
          </a:prstGeom>
        </p:spPr>
      </p:pic>
      <p:sp>
        <p:nvSpPr>
          <p:cNvPr id="13" name="线形标注 1 12"/>
          <p:cNvSpPr/>
          <p:nvPr/>
        </p:nvSpPr>
        <p:spPr>
          <a:xfrm>
            <a:off x="8986520" y="2495550"/>
            <a:ext cx="3008630" cy="1039495"/>
          </a:xfrm>
          <a:prstGeom prst="borderCallout1">
            <a:avLst>
              <a:gd name="adj1" fmla="val 50030"/>
              <a:gd name="adj2" fmla="val 105"/>
              <a:gd name="adj3" fmla="val 66646"/>
              <a:gd name="adj4" fmla="val -22731"/>
            </a:avLst>
          </a:prstGeom>
          <a:ln>
            <a:solidFill>
              <a:srgbClr val="FF0000"/>
            </a:solidFill>
            <a:headEnd type="none"/>
            <a:tailEnd type="arrow" w="med" len="me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时刻谨记：分子、分母分别</a:t>
            </a:r>
            <a:r>
              <a:rPr lang="zh-CN" altLang="en-US"/>
              <a:t>求导</a:t>
            </a:r>
            <a:endParaRPr lang="zh-CN" altLang="en-US"/>
          </a:p>
        </p:txBody>
      </p:sp>
      <p:sp>
        <p:nvSpPr>
          <p:cNvPr id="14" name="线形标注 1 13"/>
          <p:cNvSpPr/>
          <p:nvPr/>
        </p:nvSpPr>
        <p:spPr>
          <a:xfrm>
            <a:off x="8975725" y="3780790"/>
            <a:ext cx="3008630" cy="1039495"/>
          </a:xfrm>
          <a:prstGeom prst="borderCallout1">
            <a:avLst>
              <a:gd name="adj1" fmla="val 50030"/>
              <a:gd name="adj2" fmla="val 105"/>
              <a:gd name="adj3" fmla="val 75870"/>
              <a:gd name="adj4" fmla="val -21422"/>
            </a:avLst>
          </a:prstGeom>
          <a:ln>
            <a:solidFill>
              <a:srgbClr val="FF0000"/>
            </a:solidFill>
            <a:headEnd type="none"/>
            <a:tailEnd type="arrow" w="med" len="me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此时不属于未定式的极限，直接代入法</a:t>
            </a:r>
            <a:r>
              <a:rPr lang="zh-CN" altLang="en-US"/>
              <a:t>求解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15732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r="69429" b="-4447"/>
          <a:stretch>
            <a:fillRect/>
          </a:stretch>
        </p:blipFill>
        <p:spPr>
          <a:xfrm>
            <a:off x="805180" y="1318260"/>
            <a:ext cx="1733550" cy="12230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4420" y="1387475"/>
            <a:ext cx="8169910" cy="105600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47625" y="2353310"/>
            <a:ext cx="12239625" cy="996950"/>
            <a:chOff x="-75" y="4186"/>
            <a:chExt cx="19275" cy="157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rcRect r="-220" b="75179"/>
            <a:stretch>
              <a:fillRect/>
            </a:stretch>
          </p:blipFill>
          <p:spPr>
            <a:xfrm>
              <a:off x="1456" y="4266"/>
              <a:ext cx="17744" cy="138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75" y="4186"/>
              <a:ext cx="1835" cy="157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t="18853" r="73301" b="46676"/>
          <a:stretch>
            <a:fillRect/>
          </a:stretch>
        </p:blipFill>
        <p:spPr>
          <a:xfrm>
            <a:off x="521335" y="3286125"/>
            <a:ext cx="3001645" cy="12249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rcRect t="50465" r="52138" b="-429"/>
          <a:stretch>
            <a:fillRect/>
          </a:stretch>
        </p:blipFill>
        <p:spPr>
          <a:xfrm>
            <a:off x="467995" y="4565015"/>
            <a:ext cx="5380990" cy="17754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rcRect l="26699" t="18567" r="44987" b="47105"/>
          <a:stretch>
            <a:fillRect/>
          </a:stretch>
        </p:blipFill>
        <p:spPr>
          <a:xfrm>
            <a:off x="3522980" y="3299460"/>
            <a:ext cx="3183255" cy="12198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rcRect l="54730" t="17155" r="-401" b="42959"/>
          <a:stretch>
            <a:fillRect/>
          </a:stretch>
        </p:blipFill>
        <p:spPr>
          <a:xfrm>
            <a:off x="6706235" y="3286125"/>
            <a:ext cx="5134610" cy="14173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rcRect l="47506" t="50465" r="29404" b="-340"/>
          <a:stretch>
            <a:fillRect/>
          </a:stretch>
        </p:blipFill>
        <p:spPr>
          <a:xfrm>
            <a:off x="5801360" y="4575810"/>
            <a:ext cx="2595880" cy="17722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rcRect l="70596" t="51680" r="-260"/>
          <a:stretch>
            <a:fillRect/>
          </a:stretch>
        </p:blipFill>
        <p:spPr>
          <a:xfrm>
            <a:off x="8404860" y="4623435"/>
            <a:ext cx="3335020" cy="1717040"/>
          </a:xfrm>
          <a:prstGeom prst="rect">
            <a:avLst/>
          </a:prstGeom>
        </p:spPr>
      </p:pic>
      <p:sp>
        <p:nvSpPr>
          <p:cNvPr id="21" name="矩形标注 20"/>
          <p:cNvSpPr/>
          <p:nvPr/>
        </p:nvSpPr>
        <p:spPr>
          <a:xfrm>
            <a:off x="7912735" y="2820670"/>
            <a:ext cx="2270125" cy="548005"/>
          </a:xfrm>
          <a:prstGeom prst="wedgeRectCallout">
            <a:avLst>
              <a:gd name="adj1" fmla="val -249160"/>
              <a:gd name="adj2" fmla="val 120451"/>
            </a:avLst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rgbClr val="FF0000"/>
                </a:solidFill>
              </a:rPr>
              <a:t>进行等价无穷小替换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矩形标注 21"/>
          <p:cNvSpPr/>
          <p:nvPr/>
        </p:nvSpPr>
        <p:spPr>
          <a:xfrm>
            <a:off x="9921875" y="2145665"/>
            <a:ext cx="2270125" cy="548005"/>
          </a:xfrm>
          <a:prstGeom prst="wedgeRectCallout">
            <a:avLst>
              <a:gd name="adj1" fmla="val -223286"/>
              <a:gd name="adj2" fmla="val 273986"/>
            </a:avLst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rgbClr val="FF0000"/>
                </a:solidFill>
              </a:rPr>
              <a:t>使用洛必达</a:t>
            </a:r>
            <a:r>
              <a:rPr lang="zh-CN" altLang="en-US">
                <a:solidFill>
                  <a:srgbClr val="FF0000"/>
                </a:solidFill>
              </a:rPr>
              <a:t>法则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标注 22"/>
          <p:cNvSpPr/>
          <p:nvPr/>
        </p:nvSpPr>
        <p:spPr>
          <a:xfrm>
            <a:off x="9072880" y="6109970"/>
            <a:ext cx="2270125" cy="548005"/>
          </a:xfrm>
          <a:prstGeom prst="wedgeRectCallout">
            <a:avLst>
              <a:gd name="adj1" fmla="val -43594"/>
              <a:gd name="adj2" fmla="val -343047"/>
            </a:avLst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rgbClr val="FF0000"/>
                </a:solidFill>
              </a:rPr>
              <a:t>分母求导注意复合函数求导</a:t>
            </a:r>
            <a:r>
              <a:rPr lang="zh-CN" altLang="en-US">
                <a:solidFill>
                  <a:srgbClr val="FF0000"/>
                </a:solidFill>
              </a:rPr>
              <a:t>法则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矩形标注 23"/>
          <p:cNvSpPr/>
          <p:nvPr/>
        </p:nvSpPr>
        <p:spPr>
          <a:xfrm>
            <a:off x="738505" y="6309995"/>
            <a:ext cx="2270125" cy="548005"/>
          </a:xfrm>
          <a:prstGeom prst="wedgeRectCallout">
            <a:avLst>
              <a:gd name="adj1" fmla="val 128405"/>
              <a:gd name="adj2" fmla="val -108400"/>
            </a:avLst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rgbClr val="FF0000"/>
                </a:solidFill>
              </a:rPr>
              <a:t>洛必达后要</a:t>
            </a:r>
            <a:r>
              <a:rPr lang="zh-CN" altLang="en-US">
                <a:solidFill>
                  <a:srgbClr val="FF0000"/>
                </a:solidFill>
              </a:rPr>
              <a:t>整理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矩形标注 24"/>
          <p:cNvSpPr/>
          <p:nvPr/>
        </p:nvSpPr>
        <p:spPr>
          <a:xfrm>
            <a:off x="4643120" y="6357620"/>
            <a:ext cx="2270125" cy="548005"/>
          </a:xfrm>
          <a:prstGeom prst="wedgeRectCallout">
            <a:avLst>
              <a:gd name="adj1" fmla="val 66167"/>
              <a:gd name="adj2" fmla="val -212688"/>
            </a:avLst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rgbClr val="FF0000"/>
                </a:solidFill>
              </a:rPr>
              <a:t>整理能约分就</a:t>
            </a:r>
            <a:r>
              <a:rPr lang="zh-CN" altLang="en-US">
                <a:solidFill>
                  <a:srgbClr val="FF0000"/>
                </a:solidFill>
              </a:rPr>
              <a:t>约分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bldLvl="0" animBg="1"/>
      <p:bldP spid="22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5" grpId="0" bldLvl="0" animBg="1"/>
      <p:bldP spid="25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15732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1245235"/>
            <a:ext cx="6063615" cy="15284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r="-2662" b="73401"/>
          <a:stretch>
            <a:fillRect/>
          </a:stretch>
        </p:blipFill>
        <p:spPr>
          <a:xfrm>
            <a:off x="467995" y="2479040"/>
            <a:ext cx="10971530" cy="10960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208" t="20881" r="29477" b="28541"/>
          <a:stretch>
            <a:fillRect/>
          </a:stretch>
        </p:blipFill>
        <p:spPr>
          <a:xfrm>
            <a:off x="490220" y="3414395"/>
            <a:ext cx="7514590" cy="20840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t="68393" r="-570"/>
          <a:stretch>
            <a:fillRect/>
          </a:stretch>
        </p:blipFill>
        <p:spPr>
          <a:xfrm>
            <a:off x="490220" y="5443855"/>
            <a:ext cx="10748010" cy="13023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70523" t="20357" r="-778" b="28541"/>
          <a:stretch>
            <a:fillRect/>
          </a:stretch>
        </p:blipFill>
        <p:spPr>
          <a:xfrm>
            <a:off x="8004810" y="3392805"/>
            <a:ext cx="3233420" cy="2105660"/>
          </a:xfrm>
          <a:prstGeom prst="rect">
            <a:avLst/>
          </a:prstGeom>
        </p:spPr>
      </p:pic>
      <p:sp>
        <p:nvSpPr>
          <p:cNvPr id="27" name="矩形标注 26"/>
          <p:cNvSpPr/>
          <p:nvPr/>
        </p:nvSpPr>
        <p:spPr>
          <a:xfrm>
            <a:off x="8676640" y="1438275"/>
            <a:ext cx="2720340" cy="824865"/>
          </a:xfrm>
          <a:prstGeom prst="wedgeRectCallout">
            <a:avLst>
              <a:gd name="adj1" fmla="val -222735"/>
              <a:gd name="adj2" fmla="val 274172"/>
            </a:avLst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rgbClr val="FF0000"/>
                </a:solidFill>
              </a:rPr>
              <a:t>使用洛必达的时候要注意分子复合函数求导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9" name="矩形标注 28"/>
          <p:cNvSpPr/>
          <p:nvPr/>
        </p:nvSpPr>
        <p:spPr>
          <a:xfrm>
            <a:off x="9471660" y="2589530"/>
            <a:ext cx="2720340" cy="824865"/>
          </a:xfrm>
          <a:prstGeom prst="wedgeRectCallout">
            <a:avLst>
              <a:gd name="adj1" fmla="val -113048"/>
              <a:gd name="adj2" fmla="val 93264"/>
            </a:avLst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rgbClr val="FF0000"/>
                </a:solidFill>
              </a:rPr>
              <a:t>洛必达之后要整理</a:t>
            </a:r>
            <a:r>
              <a:rPr lang="zh-CN" altLang="en-US">
                <a:solidFill>
                  <a:srgbClr val="FF0000"/>
                </a:solidFill>
              </a:rPr>
              <a:t>结果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矩形标注 29"/>
          <p:cNvSpPr/>
          <p:nvPr/>
        </p:nvSpPr>
        <p:spPr>
          <a:xfrm>
            <a:off x="338455" y="5307965"/>
            <a:ext cx="2720340" cy="824865"/>
          </a:xfrm>
          <a:prstGeom prst="wedgeRectCallout">
            <a:avLst>
              <a:gd name="adj1" fmla="val 279878"/>
              <a:gd name="adj2" fmla="val -92725"/>
            </a:avLst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rgbClr val="FF0000"/>
                </a:solidFill>
              </a:rPr>
              <a:t>利用函数极限四则运算法则分成</a:t>
            </a:r>
            <a:r>
              <a:rPr lang="zh-CN" altLang="en-US">
                <a:solidFill>
                  <a:srgbClr val="FF0000"/>
                </a:solidFill>
              </a:rPr>
              <a:t>两部分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27" grpId="1" animBg="1"/>
      <p:bldP spid="30" grpId="0" animBg="1"/>
      <p:bldP spid="30" grpId="1" animBg="1"/>
      <p:bldP spid="2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15732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967105"/>
            <a:ext cx="4719955" cy="12947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b="67949"/>
          <a:stretch>
            <a:fillRect/>
          </a:stretch>
        </p:blipFill>
        <p:spPr>
          <a:xfrm>
            <a:off x="0" y="2079625"/>
            <a:ext cx="12186285" cy="1349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29276" r="62493" b="44555"/>
          <a:stretch>
            <a:fillRect/>
          </a:stretch>
        </p:blipFill>
        <p:spPr>
          <a:xfrm>
            <a:off x="5715" y="3312160"/>
            <a:ext cx="4570730" cy="1101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t="50060" r="59643" b="24208"/>
          <a:stretch>
            <a:fillRect/>
          </a:stretch>
        </p:blipFill>
        <p:spPr>
          <a:xfrm>
            <a:off x="0" y="4187190"/>
            <a:ext cx="4918075" cy="10833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t="72368" r="51618"/>
          <a:stretch>
            <a:fillRect/>
          </a:stretch>
        </p:blipFill>
        <p:spPr>
          <a:xfrm>
            <a:off x="0" y="5126355"/>
            <a:ext cx="5895975" cy="11633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37507" t="29276" b="44555"/>
          <a:stretch>
            <a:fillRect/>
          </a:stretch>
        </p:blipFill>
        <p:spPr>
          <a:xfrm>
            <a:off x="4576445" y="3312160"/>
            <a:ext cx="7615555" cy="11017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40311" t="50060" r="-47" b="22036"/>
          <a:stretch>
            <a:fillRect/>
          </a:stretch>
        </p:blipFill>
        <p:spPr>
          <a:xfrm>
            <a:off x="4918075" y="4187190"/>
            <a:ext cx="7279640" cy="1174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48288" t="72368"/>
          <a:stretch>
            <a:fillRect/>
          </a:stretch>
        </p:blipFill>
        <p:spPr>
          <a:xfrm>
            <a:off x="5895975" y="5126355"/>
            <a:ext cx="6301740" cy="1163320"/>
          </a:xfrm>
          <a:prstGeom prst="rect">
            <a:avLst/>
          </a:prstGeom>
        </p:spPr>
      </p:pic>
      <p:sp>
        <p:nvSpPr>
          <p:cNvPr id="18" name="圆角矩形标注 17"/>
          <p:cNvSpPr/>
          <p:nvPr/>
        </p:nvSpPr>
        <p:spPr>
          <a:xfrm>
            <a:off x="3457575" y="2750185"/>
            <a:ext cx="3175000" cy="624205"/>
          </a:xfrm>
          <a:prstGeom prst="wedgeRoundRectCallout">
            <a:avLst>
              <a:gd name="adj1" fmla="val -82160"/>
              <a:gd name="adj2" fmla="val 162614"/>
              <a:gd name="adj3" fmla="val 16667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只能分母进行无穷小替换！！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8940165" y="2750185"/>
            <a:ext cx="3175000" cy="624205"/>
          </a:xfrm>
          <a:prstGeom prst="wedgeRoundRectCallout">
            <a:avLst>
              <a:gd name="adj1" fmla="val -54160"/>
              <a:gd name="adj2" fmla="val 145727"/>
              <a:gd name="adj3" fmla="val 16667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仍然属于未定式，继续使用洛必达</a:t>
            </a:r>
            <a:r>
              <a:rPr lang="zh-CN" altLang="en-US" sz="2000" b="1">
                <a:solidFill>
                  <a:srgbClr val="FF0000"/>
                </a:solidFill>
              </a:rPr>
              <a:t>法则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9022715" y="4284980"/>
            <a:ext cx="3175000" cy="624205"/>
          </a:xfrm>
          <a:prstGeom prst="wedgeRoundRectCallout">
            <a:avLst>
              <a:gd name="adj1" fmla="val -182500"/>
              <a:gd name="adj2" fmla="val -152"/>
              <a:gd name="adj3" fmla="val 16667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分子求导注意复合函数求导</a:t>
            </a:r>
            <a:r>
              <a:rPr lang="zh-CN" altLang="en-US" sz="2000" b="1">
                <a:solidFill>
                  <a:srgbClr val="FF0000"/>
                </a:solidFill>
              </a:rPr>
              <a:t>法则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bldLvl="0" animBg="1"/>
      <p:bldP spid="19" grpId="1" bldLvl="0" animBg="1"/>
      <p:bldP spid="20" grpId="0" bldLvl="0" animBg="1"/>
      <p:bldP spid="20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795020"/>
            <a:ext cx="4410710" cy="1474470"/>
          </a:xfrm>
          <a:prstGeom prst="rect">
            <a:avLst/>
          </a:prstGeom>
        </p:spPr>
      </p:pic>
      <p:sp>
        <p:nvSpPr>
          <p:cNvPr id="4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15732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r="131" b="70275"/>
          <a:stretch>
            <a:fillRect/>
          </a:stretch>
        </p:blipFill>
        <p:spPr>
          <a:xfrm>
            <a:off x="395605" y="2077720"/>
            <a:ext cx="10626090" cy="13512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t="71714" r="54530"/>
          <a:stretch>
            <a:fillRect/>
          </a:stretch>
        </p:blipFill>
        <p:spPr>
          <a:xfrm>
            <a:off x="379095" y="5416550"/>
            <a:ext cx="4838065" cy="12858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t="27769" r="46425" b="46571"/>
          <a:stretch>
            <a:fillRect/>
          </a:stretch>
        </p:blipFill>
        <p:spPr>
          <a:xfrm>
            <a:off x="395605" y="3340100"/>
            <a:ext cx="5700395" cy="11664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t="48079" r="-1212" b="28188"/>
          <a:stretch>
            <a:fillRect/>
          </a:stretch>
        </p:blipFill>
        <p:spPr>
          <a:xfrm>
            <a:off x="395605" y="4337685"/>
            <a:ext cx="10768965" cy="10788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52035" t="27266" r="131" b="46571"/>
          <a:stretch>
            <a:fillRect/>
          </a:stretch>
        </p:blipFill>
        <p:spPr>
          <a:xfrm>
            <a:off x="5915660" y="3300730"/>
            <a:ext cx="5089525" cy="11893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l="45626" t="69870" r="-24"/>
          <a:stretch>
            <a:fillRect/>
          </a:stretch>
        </p:blipFill>
        <p:spPr>
          <a:xfrm>
            <a:off x="5217160" y="5332730"/>
            <a:ext cx="5788025" cy="136969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15732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40" y="2082800"/>
            <a:ext cx="11666855" cy="322072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63169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三、其他类型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的未定式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5" y="2035175"/>
            <a:ext cx="11335385" cy="23749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-707" b="84809"/>
          <a:stretch>
            <a:fillRect/>
          </a:stretch>
        </p:blipFill>
        <p:spPr>
          <a:xfrm>
            <a:off x="73660" y="1239520"/>
            <a:ext cx="12172950" cy="6565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12915" r="71659"/>
          <a:stretch>
            <a:fillRect/>
          </a:stretch>
        </p:blipFill>
        <p:spPr>
          <a:xfrm>
            <a:off x="73660" y="1772920"/>
            <a:ext cx="3449955" cy="3596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28341" t="15898" r="1758" b="49554"/>
          <a:stretch>
            <a:fillRect/>
          </a:stretch>
        </p:blipFill>
        <p:spPr>
          <a:xfrm>
            <a:off x="3523615" y="1896110"/>
            <a:ext cx="8509000" cy="14268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7820" t="47617" r="2801" b="29812"/>
          <a:stretch>
            <a:fillRect/>
          </a:stretch>
        </p:blipFill>
        <p:spPr>
          <a:xfrm>
            <a:off x="3460115" y="3206115"/>
            <a:ext cx="8445500" cy="9321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27820" t="66867"/>
          <a:stretch>
            <a:fillRect/>
          </a:stretch>
        </p:blipFill>
        <p:spPr>
          <a:xfrm>
            <a:off x="3460115" y="4001135"/>
            <a:ext cx="8786495" cy="136842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-515" b="81171"/>
          <a:stretch>
            <a:fillRect/>
          </a:stretch>
        </p:blipFill>
        <p:spPr>
          <a:xfrm>
            <a:off x="10160" y="1108075"/>
            <a:ext cx="12393930" cy="8496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19392" r="74642" b="60597"/>
          <a:stretch>
            <a:fillRect/>
          </a:stretch>
        </p:blipFill>
        <p:spPr>
          <a:xfrm>
            <a:off x="-26670" y="2115185"/>
            <a:ext cx="3126740" cy="902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35956" r="-1720"/>
          <a:stretch>
            <a:fillRect/>
          </a:stretch>
        </p:blipFill>
        <p:spPr>
          <a:xfrm>
            <a:off x="-10160" y="3992245"/>
            <a:ext cx="12542520" cy="28898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36214" t="17042" r="51859" b="60526"/>
          <a:stretch>
            <a:fillRect/>
          </a:stretch>
        </p:blipFill>
        <p:spPr>
          <a:xfrm>
            <a:off x="4500880" y="2051685"/>
            <a:ext cx="1470660" cy="101219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圆角矩形标注 5"/>
              <p:cNvSpPr/>
              <p:nvPr/>
            </p:nvSpPr>
            <p:spPr>
              <a:xfrm>
                <a:off x="1987550" y="3629660"/>
                <a:ext cx="5027295" cy="624205"/>
              </a:xfrm>
              <a:prstGeom prst="wedgeRoundRectCallout">
                <a:avLst>
                  <a:gd name="adj1" fmla="val -40819"/>
                  <a:gd name="adj2" fmla="val -208697"/>
                  <a:gd name="adj3" fmla="val 16667"/>
                </a:avLst>
              </a:prstGeom>
              <a:noFill/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sz="2000" b="1">
                    <a:solidFill>
                      <a:srgbClr val="FF0000"/>
                    </a:solidFill>
                  </a:rPr>
                  <a:t>把负指数变正指数即可变成</a:t>
                </a:r>
                <a14:m>
                  <m:oMath xmlns:m="http://schemas.openxmlformats.org/officeDocument/2006/math">
                    <m:r>
                      <a:rPr lang="en-US" altLang="zh-CN" sz="2000" b="1">
                        <a:solidFill>
                          <a:srgbClr val="FF0000"/>
                        </a:solidFill>
                        <a:latin typeface="Cambria Math" panose="02040503050406030204" charset="0"/>
                      </a:rPr>
                      <m:t>“</m:t>
                    </m:r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∞</m:t>
                        </m:r>
                      </m:num>
                      <m:den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∞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F0000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”</a:t>
                </a:r>
                <a:r>
                  <a:rPr lang="zh-CN" altLang="en-US" sz="2000">
                    <a:solidFill>
                      <a:srgbClr val="FF0000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型</a:t>
                </a:r>
                <a:r>
                  <a:rPr lang="zh-CN" altLang="en-US" sz="2000">
                    <a:solidFill>
                      <a:srgbClr val="FF0000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未定式</a:t>
                </a:r>
                <a:endParaRPr lang="zh-CN" altLang="en-US" sz="2000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6" name="圆角矩形标注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7550" y="3629660"/>
                <a:ext cx="5027295" cy="624205"/>
              </a:xfrm>
              <a:prstGeom prst="wedgeRoundRectCallout">
                <a:avLst>
                  <a:gd name="adj1" fmla="val -40819"/>
                  <a:gd name="adj2" fmla="val -208697"/>
                  <a:gd name="adj3" fmla="val 16667"/>
                </a:avLst>
              </a:prstGeom>
              <a:blipFill rotWithShape="1">
                <a:blip r:embed="rId3"/>
                <a:stretch>
                  <a:fillRect l="-189" t="-162360" r="-189" b="-1526"/>
                </a:stretch>
              </a:blipFill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25013" t="18928" r="63652" b="60597"/>
          <a:stretch>
            <a:fillRect/>
          </a:stretch>
        </p:blipFill>
        <p:spPr>
          <a:xfrm>
            <a:off x="3103245" y="2139950"/>
            <a:ext cx="1397635" cy="923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48141" t="17042" b="60526"/>
          <a:stretch>
            <a:fillRect/>
          </a:stretch>
        </p:blipFill>
        <p:spPr>
          <a:xfrm>
            <a:off x="5971540" y="2051685"/>
            <a:ext cx="6394450" cy="101219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圆角矩形标注 8"/>
              <p:cNvSpPr/>
              <p:nvPr/>
            </p:nvSpPr>
            <p:spPr>
              <a:xfrm>
                <a:off x="3852545" y="3776980"/>
                <a:ext cx="5027295" cy="624205"/>
              </a:xfrm>
              <a:prstGeom prst="wedgeRoundRectCallout">
                <a:avLst>
                  <a:gd name="adj1" fmla="val -40819"/>
                  <a:gd name="adj2" fmla="val -208697"/>
                  <a:gd name="adj3" fmla="val 16667"/>
                </a:avLst>
              </a:prstGeom>
              <a:noFill/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14:m>
                  <m:oMath xmlns:m="http://schemas.openxmlformats.org/officeDocument/2006/math"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“</m:t>
                    </m:r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∞</m:t>
                        </m:r>
                      </m:num>
                      <m:den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∞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F0000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”</a:t>
                </a:r>
                <a:r>
                  <a:rPr lang="zh-CN" altLang="en-US" sz="2000">
                    <a:solidFill>
                      <a:srgbClr val="FF0000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型未定式，使用洛必达</a:t>
                </a:r>
                <a:r>
                  <a:rPr lang="zh-CN" altLang="en-US" sz="2000">
                    <a:solidFill>
                      <a:srgbClr val="FF0000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法则</a:t>
                </a:r>
                <a:endParaRPr lang="zh-CN" altLang="en-US" sz="2000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9" name="圆角矩形标注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2545" y="3776980"/>
                <a:ext cx="5027295" cy="624205"/>
              </a:xfrm>
              <a:prstGeom prst="wedgeRoundRectCallout">
                <a:avLst>
                  <a:gd name="adj1" fmla="val -40819"/>
                  <a:gd name="adj2" fmla="val -208697"/>
                  <a:gd name="adj3" fmla="val 16667"/>
                </a:avLst>
              </a:prstGeom>
              <a:blipFill rotWithShape="1">
                <a:blip r:embed="rId4"/>
                <a:stretch>
                  <a:fillRect l="-189" t="-162360" r="-189" b="-1526"/>
                </a:stretch>
              </a:blipFill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圆角矩形标注 9"/>
              <p:cNvSpPr/>
              <p:nvPr/>
            </p:nvSpPr>
            <p:spPr>
              <a:xfrm>
                <a:off x="5396865" y="3776980"/>
                <a:ext cx="5027295" cy="624205"/>
              </a:xfrm>
              <a:prstGeom prst="wedgeRoundRectCallout">
                <a:avLst>
                  <a:gd name="adj1" fmla="val -40819"/>
                  <a:gd name="adj2" fmla="val -208697"/>
                  <a:gd name="adj3" fmla="val 16667"/>
                </a:avLst>
              </a:prstGeom>
              <a:noFill/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14:m>
                  <m:oMath xmlns:m="http://schemas.openxmlformats.org/officeDocument/2006/math"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“</m:t>
                    </m:r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∞</m:t>
                        </m:r>
                      </m:num>
                      <m:den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∞</m:t>
                        </m:r>
                      </m:den>
                    </m:f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”</m:t>
                    </m:r>
                  </m:oMath>
                </a14:m>
                <a:r>
                  <a:rPr lang="zh-CN" altLang="en-US" sz="2000">
                    <a:solidFill>
                      <a:srgbClr val="FF0000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型未定式，使用洛必达</a:t>
                </a:r>
                <a:r>
                  <a:rPr lang="zh-CN" altLang="en-US" sz="2000">
                    <a:solidFill>
                      <a:srgbClr val="FF0000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法则</a:t>
                </a:r>
                <a:endParaRPr lang="zh-CN" altLang="en-US" sz="2000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0" name="圆角矩形标注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6865" y="3776980"/>
                <a:ext cx="5027295" cy="624205"/>
              </a:xfrm>
              <a:prstGeom prst="wedgeRoundRectCallout">
                <a:avLst>
                  <a:gd name="adj1" fmla="val -40819"/>
                  <a:gd name="adj2" fmla="val -208697"/>
                  <a:gd name="adj3" fmla="val 16667"/>
                </a:avLst>
              </a:prstGeom>
              <a:blipFill rotWithShape="1">
                <a:blip r:embed="rId5"/>
                <a:stretch>
                  <a:fillRect l="-189" t="-162360" r="-189" b="-1526"/>
                </a:stretch>
              </a:blipFill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bldLvl="0" animBg="1"/>
      <p:bldP spid="9" grpId="0" bldLvl="0" animBg="1"/>
      <p:bldP spid="9" grpId="1" bldLvl="0" animBg="1"/>
      <p:bldP spid="10" grpId="0" animBg="1"/>
      <p:bldP spid="10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4607" b="76909"/>
          <a:stretch>
            <a:fillRect/>
          </a:stretch>
        </p:blipFill>
        <p:spPr>
          <a:xfrm>
            <a:off x="132080" y="1149350"/>
            <a:ext cx="11607800" cy="9467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46150" r="4158" b="3463"/>
          <a:stretch>
            <a:fillRect/>
          </a:stretch>
        </p:blipFill>
        <p:spPr>
          <a:xfrm>
            <a:off x="218440" y="4676775"/>
            <a:ext cx="11475720" cy="18199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4204" t="23679" r="48344" b="52936"/>
          <a:stretch>
            <a:fillRect/>
          </a:stretch>
        </p:blipFill>
        <p:spPr>
          <a:xfrm>
            <a:off x="218440" y="2044700"/>
            <a:ext cx="6450330" cy="958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51226" t="21944" r="33746" b="50411"/>
          <a:stretch>
            <a:fillRect/>
          </a:stretch>
        </p:blipFill>
        <p:spPr>
          <a:xfrm>
            <a:off x="6646545" y="2004060"/>
            <a:ext cx="2042795" cy="1133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66016" t="21805" r="9992" b="52409"/>
          <a:stretch>
            <a:fillRect/>
          </a:stretch>
        </p:blipFill>
        <p:spPr>
          <a:xfrm>
            <a:off x="8689340" y="2044700"/>
            <a:ext cx="3261360" cy="1057275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2666365" y="4112895"/>
            <a:ext cx="2688590" cy="563880"/>
          </a:xfrm>
          <a:prstGeom prst="wedgeRoundRectCallout">
            <a:avLst>
              <a:gd name="adj1" fmla="val -7487"/>
              <a:gd name="adj2" fmla="val -477027"/>
              <a:gd name="adj3" fmla="val 16667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割化弦、切化</a:t>
            </a:r>
            <a:r>
              <a:rPr lang="zh-CN" altLang="en-US" sz="2000" b="1">
                <a:solidFill>
                  <a:srgbClr val="FF0000"/>
                </a:solidFill>
              </a:rPr>
              <a:t>弦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440045" y="4063365"/>
            <a:ext cx="1312545" cy="613410"/>
          </a:xfrm>
          <a:prstGeom prst="wedgeRoundRectCallout">
            <a:avLst>
              <a:gd name="adj1" fmla="val -31132"/>
              <a:gd name="adj2" fmla="val -246583"/>
              <a:gd name="adj3" fmla="val 16667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通分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圆角矩形标注 8"/>
              <p:cNvSpPr/>
              <p:nvPr/>
            </p:nvSpPr>
            <p:spPr>
              <a:xfrm>
                <a:off x="7111365" y="4063365"/>
                <a:ext cx="3788410" cy="614045"/>
              </a:xfrm>
              <a:prstGeom prst="wedgeRoundRectCallout">
                <a:avLst>
                  <a:gd name="adj1" fmla="val -21415"/>
                  <a:gd name="adj2" fmla="val -247828"/>
                  <a:gd name="adj3" fmla="val 16667"/>
                </a:avLst>
              </a:prstGeom>
              <a:noFill/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14:m>
                  <m:oMath xmlns:m="http://schemas.openxmlformats.org/officeDocument/2006/math"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“</m:t>
                    </m:r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𝟎</m:t>
                        </m:r>
                      </m:num>
                      <m:den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𝟎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F0000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”</a:t>
                </a:r>
                <a:r>
                  <a:rPr lang="zh-CN" altLang="en-US" sz="2000">
                    <a:solidFill>
                      <a:srgbClr val="FF0000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型未定式，使用洛必达</a:t>
                </a:r>
                <a:r>
                  <a:rPr lang="zh-CN" altLang="en-US" sz="2000">
                    <a:solidFill>
                      <a:srgbClr val="FF0000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法则</a:t>
                </a:r>
                <a:endParaRPr lang="zh-CN" altLang="en-US" sz="2000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9" name="圆角矩形标注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1365" y="4063365"/>
                <a:ext cx="3788410" cy="614045"/>
              </a:xfrm>
              <a:prstGeom prst="wedgeRoundRectCallout">
                <a:avLst>
                  <a:gd name="adj1" fmla="val -21415"/>
                  <a:gd name="adj2" fmla="val -247828"/>
                  <a:gd name="adj3" fmla="val 16667"/>
                </a:avLst>
              </a:prstGeom>
              <a:blipFill rotWithShape="1">
                <a:blip r:embed="rId3"/>
                <a:stretch>
                  <a:fillRect l="-251" t="-202172" r="-251" b="-1551"/>
                </a:stretch>
              </a:blipFill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bldLvl="0" animBg="1"/>
      <p:bldP spid="9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09445" y="280856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îṥḷiḋe"/>
          <p:cNvSpPr/>
          <p:nvPr>
            <p:custDataLst>
              <p:tags r:id="rId7"/>
            </p:custDataLst>
          </p:nvPr>
        </p:nvSpPr>
        <p:spPr>
          <a:xfrm>
            <a:off x="956894" y="1547662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2800" b="1" kern="0" dirty="0">
                <a:solidFill>
                  <a:schemeClr val="lt1"/>
                </a:solidFill>
                <a:cs typeface="+mn-ea"/>
                <a:sym typeface="+mn-lt"/>
              </a:rPr>
              <a:t>O1</a:t>
            </a:r>
            <a:endParaRPr lang="en-US" altLang="zh-CN" sz="2800" b="1" kern="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>
            <p:custDataLst>
              <p:tags r:id="rId8"/>
            </p:custDataLst>
          </p:nvPr>
        </p:nvSpPr>
        <p:spPr>
          <a:xfrm>
            <a:off x="2290445" y="1783080"/>
            <a:ext cx="54921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第一节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微分中值定理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îṡlîḓè"/>
          <p:cNvSpPr/>
          <p:nvPr>
            <p:custDataLst>
              <p:tags r:id="rId9"/>
            </p:custDataLst>
          </p:nvPr>
        </p:nvSpPr>
        <p:spPr>
          <a:xfrm>
            <a:off x="956894" y="2879959"/>
            <a:ext cx="1094172" cy="109410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O2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iS1iḓè"/>
          <p:cNvSpPr txBox="1"/>
          <p:nvPr>
            <p:custDataLst>
              <p:tags r:id="rId10"/>
            </p:custDataLst>
          </p:nvPr>
        </p:nvSpPr>
        <p:spPr>
          <a:xfrm>
            <a:off x="2290445" y="3115310"/>
            <a:ext cx="371157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第二节</a:t>
            </a:r>
            <a:r>
              <a:rPr lang="en-US" altLang="zh-CN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洛必达法则</a:t>
            </a:r>
            <a:endParaRPr lang="zh-CN" altLang="en-US" sz="3200" kern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iś1îḋe"/>
          <p:cNvSpPr/>
          <p:nvPr>
            <p:custDataLst>
              <p:tags r:id="rId11"/>
            </p:custDataLst>
          </p:nvPr>
        </p:nvSpPr>
        <p:spPr>
          <a:xfrm>
            <a:off x="956894" y="4212189"/>
            <a:ext cx="1094172" cy="1094105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O3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îṧḻiḍê"/>
          <p:cNvSpPr txBox="1"/>
          <p:nvPr>
            <p:custDataLst>
              <p:tags r:id="rId12"/>
            </p:custDataLst>
          </p:nvPr>
        </p:nvSpPr>
        <p:spPr>
          <a:xfrm>
            <a:off x="2290445" y="4447540"/>
            <a:ext cx="738187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第三节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导数在研究函数中的应用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26280" y="1119505"/>
            <a:ext cx="3308985" cy="723265"/>
          </a:xfrm>
          <a:prstGeom prst="rect">
            <a:avLst/>
          </a:prstGeom>
        </p:spPr>
        <p:txBody>
          <a:bodyPr wrap="none">
            <a:noAutofit/>
          </a:bodyPr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  <a:endParaRPr lang="en-US" altLang="zh-CN" sz="4800" b="1" dirty="0">
              <a:solidFill>
                <a:srgbClr val="000000">
                  <a:alpha val="1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b="77006"/>
          <a:stretch>
            <a:fillRect/>
          </a:stretch>
        </p:blipFill>
        <p:spPr>
          <a:xfrm>
            <a:off x="0" y="935990"/>
            <a:ext cx="12192000" cy="10388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t="19550" r="59990" b="53985"/>
          <a:stretch>
            <a:fillRect/>
          </a:stretch>
        </p:blipFill>
        <p:spPr>
          <a:xfrm>
            <a:off x="0" y="1819275"/>
            <a:ext cx="4878070" cy="11957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t="45594" r="32339" b="22895"/>
          <a:stretch>
            <a:fillRect/>
          </a:stretch>
        </p:blipFill>
        <p:spPr>
          <a:xfrm>
            <a:off x="0" y="2995930"/>
            <a:ext cx="8249285" cy="14236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t="72958" r="36641"/>
          <a:stretch>
            <a:fillRect/>
          </a:stretch>
        </p:blipFill>
        <p:spPr>
          <a:xfrm>
            <a:off x="-95250" y="4419600"/>
            <a:ext cx="7724775" cy="12217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40010" t="19550" r="36245" b="53759"/>
          <a:stretch>
            <a:fillRect/>
          </a:stretch>
        </p:blipFill>
        <p:spPr>
          <a:xfrm>
            <a:off x="4878070" y="1819275"/>
            <a:ext cx="2894965" cy="12058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63755" t="22993" b="52874"/>
          <a:stretch>
            <a:fillRect/>
          </a:stretch>
        </p:blipFill>
        <p:spPr>
          <a:xfrm>
            <a:off x="7773035" y="1974850"/>
            <a:ext cx="4418965" cy="10902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67661" t="45594" b="22895"/>
          <a:stretch>
            <a:fillRect/>
          </a:stretch>
        </p:blipFill>
        <p:spPr>
          <a:xfrm>
            <a:off x="8249285" y="2995930"/>
            <a:ext cx="3942715" cy="14236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63359" t="72958"/>
          <a:stretch>
            <a:fillRect/>
          </a:stretch>
        </p:blipFill>
        <p:spPr>
          <a:xfrm>
            <a:off x="7629525" y="4419600"/>
            <a:ext cx="4467225" cy="1221740"/>
          </a:xfrm>
          <a:prstGeom prst="rect">
            <a:avLst/>
          </a:prstGeom>
        </p:spPr>
      </p:pic>
      <p:sp>
        <p:nvSpPr>
          <p:cNvPr id="18" name="圆角矩形标注 17"/>
          <p:cNvSpPr/>
          <p:nvPr/>
        </p:nvSpPr>
        <p:spPr>
          <a:xfrm>
            <a:off x="1893570" y="5440680"/>
            <a:ext cx="1250315" cy="542925"/>
          </a:xfrm>
          <a:prstGeom prst="wedgeRoundRectCallout">
            <a:avLst>
              <a:gd name="adj1" fmla="val 92407"/>
              <a:gd name="adj2" fmla="val -513976"/>
              <a:gd name="adj3" fmla="val 16667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通分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3428365" y="5916930"/>
            <a:ext cx="2097405" cy="669925"/>
          </a:xfrm>
          <a:prstGeom prst="wedgeRoundRectCallout">
            <a:avLst>
              <a:gd name="adj1" fmla="val 92407"/>
              <a:gd name="adj2" fmla="val -513976"/>
              <a:gd name="adj3" fmla="val 16667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分母进行</a:t>
            </a:r>
            <a:r>
              <a:rPr lang="zh-CN" altLang="en-US" sz="2000" b="1">
                <a:solidFill>
                  <a:srgbClr val="FF0000"/>
                </a:solidFill>
              </a:rPr>
              <a:t>等价无穷小替换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圆角矩形标注 19"/>
              <p:cNvSpPr/>
              <p:nvPr/>
            </p:nvSpPr>
            <p:spPr>
              <a:xfrm>
                <a:off x="6833870" y="6158865"/>
                <a:ext cx="3798570" cy="614045"/>
              </a:xfrm>
              <a:prstGeom prst="wedgeRoundRectCallout">
                <a:avLst>
                  <a:gd name="adj1" fmla="val 17177"/>
                  <a:gd name="adj2" fmla="val -625284"/>
                  <a:gd name="adj3" fmla="val 16667"/>
                </a:avLst>
              </a:prstGeom>
              <a:noFill/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14:m>
                  <m:oMath xmlns:m="http://schemas.openxmlformats.org/officeDocument/2006/math"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“</m:t>
                    </m:r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𝟎</m:t>
                        </m:r>
                      </m:num>
                      <m:den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𝟎</m:t>
                        </m:r>
                      </m:den>
                    </m:f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”</m:t>
                    </m:r>
                  </m:oMath>
                </a14:m>
                <a:r>
                  <a:rPr lang="zh-CN" altLang="en-US" sz="2000">
                    <a:solidFill>
                      <a:srgbClr val="FF0000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型未定式，使用洛必达</a:t>
                </a:r>
                <a:r>
                  <a:rPr lang="zh-CN" altLang="en-US" sz="2000">
                    <a:solidFill>
                      <a:srgbClr val="FF0000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法则</a:t>
                </a:r>
                <a:endParaRPr lang="zh-CN" altLang="en-US" sz="2000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0" name="圆角矩形标注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3870" y="6158865"/>
                <a:ext cx="3798570" cy="614045"/>
              </a:xfrm>
              <a:prstGeom prst="wedgeRoundRectCallout">
                <a:avLst>
                  <a:gd name="adj1" fmla="val 17177"/>
                  <a:gd name="adj2" fmla="val -625284"/>
                  <a:gd name="adj3" fmla="val 16667"/>
                </a:avLst>
              </a:prstGeom>
              <a:blipFill rotWithShape="1">
                <a:blip r:embed="rId3"/>
                <a:stretch>
                  <a:fillRect l="-251" t="-586970" r="-251" b="-1551"/>
                </a:stretch>
              </a:blipFill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圆角矩形标注 20"/>
          <p:cNvSpPr/>
          <p:nvPr/>
        </p:nvSpPr>
        <p:spPr>
          <a:xfrm>
            <a:off x="10255250" y="5650865"/>
            <a:ext cx="1162685" cy="508000"/>
          </a:xfrm>
          <a:prstGeom prst="wedgeRoundRectCallout">
            <a:avLst>
              <a:gd name="adj1" fmla="val -57646"/>
              <a:gd name="adj2" fmla="val -358875"/>
              <a:gd name="adj3" fmla="val 16667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  <a:latin typeface="Cambria Math" panose="02040503050406030204" charset="0"/>
                <a:cs typeface="Cambria Math" panose="02040503050406030204" charset="0"/>
              </a:rPr>
              <a:t>整理</a:t>
            </a:r>
            <a:endParaRPr lang="zh-CN" altLang="en-US" sz="2000" b="1">
              <a:solidFill>
                <a:srgbClr val="FF0000"/>
              </a:solidFill>
              <a:latin typeface="Cambria Math" panose="02040503050406030204" charset="0"/>
              <a:cs typeface="Cambria Math" panose="02040503050406030204" charset="0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5598795" y="6350000"/>
            <a:ext cx="1162685" cy="508000"/>
          </a:xfrm>
          <a:prstGeom prst="wedgeRoundRectCallout">
            <a:avLst>
              <a:gd name="adj1" fmla="val 22474"/>
              <a:gd name="adj2" fmla="val -233875"/>
              <a:gd name="adj3" fmla="val 16667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  <a:latin typeface="Cambria Math" panose="02040503050406030204" charset="0"/>
                <a:cs typeface="Cambria Math" panose="02040503050406030204" charset="0"/>
              </a:rPr>
              <a:t>约分</a:t>
            </a:r>
            <a:endParaRPr lang="zh-CN" altLang="en-US" sz="2000" b="1">
              <a:solidFill>
                <a:srgbClr val="FF0000"/>
              </a:solidFill>
              <a:latin typeface="Cambria Math" panose="02040503050406030204" charset="0"/>
              <a:cs typeface="Cambria Math" panose="0204050305040603020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0" grpId="0" bldLvl="0" animBg="1"/>
      <p:bldP spid="20" grpId="1" bldLvl="0" animBg="1"/>
      <p:bldP spid="21" grpId="0" animBg="1"/>
      <p:bldP spid="21" grpId="1" animBg="1"/>
      <p:bldP spid="22" grpId="0" animBg="1"/>
      <p:bldP spid="2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780" y="1808480"/>
            <a:ext cx="5678805" cy="1659890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-712" r="48783" b="83118"/>
          <a:stretch>
            <a:fillRect/>
          </a:stretch>
        </p:blipFill>
        <p:spPr>
          <a:xfrm>
            <a:off x="0" y="935990"/>
            <a:ext cx="6228080" cy="10045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64624" r="52"/>
          <a:stretch>
            <a:fillRect/>
          </a:stretch>
        </p:blipFill>
        <p:spPr>
          <a:xfrm>
            <a:off x="0" y="4839970"/>
            <a:ext cx="12153900" cy="20199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790" y="2165350"/>
            <a:ext cx="5369560" cy="1263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 t="-1440" r="43212"/>
          <a:stretch>
            <a:fillRect/>
          </a:stretch>
        </p:blipFill>
        <p:spPr>
          <a:xfrm>
            <a:off x="652780" y="3429000"/>
            <a:ext cx="5344160" cy="1342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 l="56788" t="-1440"/>
          <a:stretch>
            <a:fillRect/>
          </a:stretch>
        </p:blipFill>
        <p:spPr>
          <a:xfrm>
            <a:off x="5996940" y="3429000"/>
            <a:ext cx="4066540" cy="134239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41714" b="50985"/>
          <a:stretch>
            <a:fillRect/>
          </a:stretch>
        </p:blipFill>
        <p:spPr>
          <a:xfrm>
            <a:off x="133350" y="946150"/>
            <a:ext cx="7157720" cy="11372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4949" t="53045" r="64520" b="-876"/>
          <a:stretch>
            <a:fillRect/>
          </a:stretch>
        </p:blipFill>
        <p:spPr>
          <a:xfrm>
            <a:off x="370205" y="2012315"/>
            <a:ext cx="4110355" cy="12166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35566" t="45893" r="50962" b="-956"/>
          <a:stretch>
            <a:fillRect/>
          </a:stretch>
        </p:blipFill>
        <p:spPr>
          <a:xfrm>
            <a:off x="4490720" y="1871345"/>
            <a:ext cx="1703070" cy="13150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48732" t="42357" r="39132" b="-397"/>
          <a:stretch>
            <a:fillRect/>
          </a:stretch>
        </p:blipFill>
        <p:spPr>
          <a:xfrm>
            <a:off x="2602865" y="3208020"/>
            <a:ext cx="1534160" cy="13862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60487" t="41027" r="25614" b="28"/>
          <a:stretch>
            <a:fillRect/>
          </a:stretch>
        </p:blipFill>
        <p:spPr>
          <a:xfrm>
            <a:off x="4126865" y="3186430"/>
            <a:ext cx="1757045" cy="14077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74466" t="41905" r="1241" b="-876"/>
          <a:stretch>
            <a:fillRect/>
          </a:stretch>
        </p:blipFill>
        <p:spPr>
          <a:xfrm>
            <a:off x="5833745" y="3228975"/>
            <a:ext cx="3070860" cy="14084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8" name="圆角矩形标注 17"/>
              <p:cNvSpPr/>
              <p:nvPr/>
            </p:nvSpPr>
            <p:spPr>
              <a:xfrm>
                <a:off x="0" y="5853430"/>
                <a:ext cx="2827020" cy="542925"/>
              </a:xfrm>
              <a:prstGeom prst="wedgeRoundRectCallout">
                <a:avLst>
                  <a:gd name="adj1" fmla="val 73382"/>
                  <a:gd name="adj2" fmla="val -812222"/>
                  <a:gd name="adj3" fmla="val 16667"/>
                </a:avLst>
              </a:prstGeom>
              <a:noFill/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sz="2800" b="1">
                    <a:solidFill>
                      <a:srgbClr val="FF0000"/>
                    </a:solidFill>
                  </a:rPr>
                  <a:t>因为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sSupPr>
                      <m:e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𝒙</m:t>
                        </m:r>
                      </m:e>
                      <m:sup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𝒙</m:t>
                        </m:r>
                      </m:sup>
                    </m:sSup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=</m:t>
                    </m:r>
                    <m:sSup>
                      <m:sSup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sSupPr>
                      <m:e>
                        <m:r>
                          <a:rPr lang="en-US" altLang="zh-CN" sz="28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𝐞</m:t>
                        </m:r>
                      </m:e>
                      <m:sup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𝒙</m:t>
                        </m:r>
                        <m:r>
                          <a:rPr lang="en-US" altLang="zh-CN" sz="28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𝐥𝐧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𝒙</m:t>
                        </m:r>
                      </m:sup>
                    </m:sSup>
                  </m:oMath>
                </a14:m>
                <a:endParaRPr lang="zh-CN" altLang="en-US" sz="2800" b="1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圆角矩形标注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853430"/>
                <a:ext cx="2827020" cy="542925"/>
              </a:xfrm>
              <a:prstGeom prst="wedgeRoundRectCallout">
                <a:avLst>
                  <a:gd name="adj1" fmla="val 73382"/>
                  <a:gd name="adj2" fmla="val -812222"/>
                  <a:gd name="adj3" fmla="val 16667"/>
                </a:avLst>
              </a:prstGeom>
              <a:blipFill rotWithShape="1">
                <a:blip r:embed="rId3"/>
                <a:stretch>
                  <a:fillRect l="-337" t="-775789" r="-24394" b="-1754"/>
                </a:stretch>
              </a:blipFill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圆角矩形标注 14"/>
              <p:cNvSpPr/>
              <p:nvPr/>
            </p:nvSpPr>
            <p:spPr>
              <a:xfrm>
                <a:off x="7599045" y="2012315"/>
                <a:ext cx="2827020" cy="542925"/>
              </a:xfrm>
              <a:prstGeom prst="wedgeRoundRectCallout">
                <a:avLst>
                  <a:gd name="adj1" fmla="val -99932"/>
                  <a:gd name="adj2" fmla="val 45321"/>
                  <a:gd name="adj3" fmla="val 16667"/>
                </a:avLst>
              </a:prstGeom>
              <a:noFill/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sSupPr>
                        <m:e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“</m:t>
                          </m:r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𝟎</m:t>
                          </m:r>
                        </m:e>
                        <m:sup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∞</m:t>
                          </m:r>
                        </m:sup>
                      </m:sSup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cs typeface="Cambria Math" panose="02040503050406030204" charset="0"/>
                        </a:rPr>
                        <m:t>”</m:t>
                      </m:r>
                      <m:r>
                        <a:rPr lang="zh-CN" altLang="en-US" sz="28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cs typeface="Cambria Math" panose="02040503050406030204" charset="0"/>
                        </a:rPr>
                        <m:t>型未定式</m:t>
                      </m:r>
                    </m:oMath>
                  </m:oMathPara>
                </a14:m>
                <a:endParaRPr lang="zh-CN" altLang="en-US" sz="2800" b="1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5" name="圆角矩形标注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9045" y="2012315"/>
                <a:ext cx="2827020" cy="542925"/>
              </a:xfrm>
              <a:prstGeom prst="wedgeRoundRectCallout">
                <a:avLst>
                  <a:gd name="adj1" fmla="val -99932"/>
                  <a:gd name="adj2" fmla="val 45321"/>
                  <a:gd name="adj3" fmla="val 16667"/>
                </a:avLst>
              </a:prstGeom>
              <a:blipFill rotWithShape="1">
                <a:blip r:embed="rId4"/>
                <a:stretch>
                  <a:fillRect l="-52650" t="-1754" r="-337" b="-1754"/>
                </a:stretch>
              </a:blipFill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圆角矩形标注 15"/>
              <p:cNvSpPr/>
              <p:nvPr/>
            </p:nvSpPr>
            <p:spPr>
              <a:xfrm>
                <a:off x="3289300" y="5951855"/>
                <a:ext cx="4001770" cy="722630"/>
              </a:xfrm>
              <a:prstGeom prst="wedgeRoundRectCallout">
                <a:avLst>
                  <a:gd name="adj1" fmla="val -35099"/>
                  <a:gd name="adj2" fmla="val -278910"/>
                  <a:gd name="adj3" fmla="val 16667"/>
                </a:avLst>
              </a:prstGeom>
              <a:noFill/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8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cs typeface="Cambria Math" panose="02040503050406030204" charset="0"/>
                        </a:rPr>
                        <m:t>取倒数转成</m:t>
                      </m:r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cs typeface="Cambria Math" panose="02040503050406030204" charset="0"/>
                        </a:rPr>
                        <m:t>“</m:t>
                      </m:r>
                      <m:f>
                        <m:fPr>
                          <m:ctrlPr>
                            <a:rPr lang="zh-CN" altLang="en-US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∞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∞</m:t>
                          </m:r>
                        </m:den>
                      </m:f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cs typeface="Cambria Math" panose="02040503050406030204" charset="0"/>
                        </a:rPr>
                        <m:t>”</m:t>
                      </m:r>
                      <m:r>
                        <a:rPr lang="zh-CN" altLang="en-US" sz="28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cs typeface="Cambria Math" panose="02040503050406030204" charset="0"/>
                        </a:rPr>
                        <m:t>型未定式</m:t>
                      </m:r>
                    </m:oMath>
                  </m:oMathPara>
                </a14:m>
                <a:endParaRPr lang="zh-CN" altLang="en-US" sz="2800" b="1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6" name="圆角矩形标注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9300" y="5951855"/>
                <a:ext cx="4001770" cy="722630"/>
              </a:xfrm>
              <a:prstGeom prst="wedgeRoundRectCallout">
                <a:avLst>
                  <a:gd name="adj1" fmla="val -35099"/>
                  <a:gd name="adj2" fmla="val -278910"/>
                  <a:gd name="adj3" fmla="val 16667"/>
                </a:avLst>
              </a:prstGeom>
              <a:blipFill rotWithShape="1">
                <a:blip r:embed="rId5"/>
                <a:stretch>
                  <a:fillRect l="-238" t="-233743" r="-365" b="-1318"/>
                </a:stretch>
              </a:blipFill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圆角矩形标注 16"/>
          <p:cNvSpPr/>
          <p:nvPr/>
        </p:nvSpPr>
        <p:spPr>
          <a:xfrm>
            <a:off x="7753350" y="5951855"/>
            <a:ext cx="4001770" cy="722630"/>
          </a:xfrm>
          <a:prstGeom prst="wedgeRoundRectCallout">
            <a:avLst>
              <a:gd name="adj1" fmla="val -104649"/>
              <a:gd name="adj2" fmla="val -283304"/>
              <a:gd name="adj3" fmla="val 16667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  <a:latin typeface="Cambria Math" panose="02040503050406030204" charset="0"/>
                <a:cs typeface="Cambria Math" panose="02040503050406030204" charset="0"/>
              </a:rPr>
              <a:t>使用洛必达后</a:t>
            </a:r>
            <a:r>
              <a:rPr lang="zh-CN" altLang="en-US" sz="2800" b="1">
                <a:solidFill>
                  <a:srgbClr val="FF0000"/>
                </a:solidFill>
                <a:latin typeface="Cambria Math" panose="02040503050406030204" charset="0"/>
                <a:cs typeface="Cambria Math" panose="02040503050406030204" charset="0"/>
              </a:rPr>
              <a:t>要整理</a:t>
            </a:r>
            <a:endParaRPr lang="zh-CN" altLang="en-US" sz="2800" b="1">
              <a:solidFill>
                <a:srgbClr val="FF0000"/>
              </a:solidFill>
              <a:latin typeface="Cambria Math" panose="02040503050406030204" charset="0"/>
              <a:cs typeface="Cambria Math" panose="0204050305040603020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5" grpId="0" animBg="1"/>
      <p:bldP spid="16" grpId="0" animBg="1"/>
      <p:bldP spid="15" grpId="1" animBg="1"/>
      <p:bldP spid="16" grpId="1" animBg="1"/>
      <p:bldP spid="17" grpId="0" animBg="1"/>
      <p:bldP spid="1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0894" b="77306"/>
          <a:stretch>
            <a:fillRect/>
          </a:stretch>
        </p:blipFill>
        <p:spPr>
          <a:xfrm>
            <a:off x="0" y="1087120"/>
            <a:ext cx="8822055" cy="103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6179" t="22117" r="52302" b="57356"/>
          <a:stretch>
            <a:fillRect/>
          </a:stretch>
        </p:blipFill>
        <p:spPr>
          <a:xfrm>
            <a:off x="777875" y="2124075"/>
            <a:ext cx="6606540" cy="831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7745" t="46494" r="59220" b="21076"/>
          <a:stretch>
            <a:fillRect/>
          </a:stretch>
        </p:blipFill>
        <p:spPr>
          <a:xfrm>
            <a:off x="1044575" y="2945765"/>
            <a:ext cx="4617720" cy="11544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40615" t="37577" r="43713" b="20211"/>
          <a:stretch>
            <a:fillRect/>
          </a:stretch>
        </p:blipFill>
        <p:spPr>
          <a:xfrm>
            <a:off x="5641340" y="2735580"/>
            <a:ext cx="1989455" cy="13646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56082" t="38146" r="28996" b="17991"/>
          <a:stretch>
            <a:fillRect/>
          </a:stretch>
        </p:blipFill>
        <p:spPr>
          <a:xfrm>
            <a:off x="3876040" y="4066540"/>
            <a:ext cx="1894205" cy="1417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70924" t="47162" r="1143" b="17481"/>
          <a:stretch>
            <a:fillRect/>
          </a:stretch>
        </p:blipFill>
        <p:spPr>
          <a:xfrm>
            <a:off x="5768975" y="4341495"/>
            <a:ext cx="3545840" cy="1143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2853" t="77353" r="42607" b="-21"/>
          <a:stretch>
            <a:fillRect/>
          </a:stretch>
        </p:blipFill>
        <p:spPr>
          <a:xfrm>
            <a:off x="1044575" y="5725795"/>
            <a:ext cx="7313295" cy="77406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52707" b="78034"/>
          <a:stretch>
            <a:fillRect/>
          </a:stretch>
        </p:blipFill>
        <p:spPr>
          <a:xfrm>
            <a:off x="213360" y="1019810"/>
            <a:ext cx="7809230" cy="1036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1437" t="47248" r="45694" b="32389"/>
          <a:stretch>
            <a:fillRect/>
          </a:stretch>
        </p:blipFill>
        <p:spPr>
          <a:xfrm>
            <a:off x="213360" y="3766185"/>
            <a:ext cx="8505825" cy="9366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6099" t="18442" r="42081" b="49274"/>
          <a:stretch>
            <a:fillRect/>
          </a:stretch>
        </p:blipFill>
        <p:spPr>
          <a:xfrm>
            <a:off x="756920" y="2130425"/>
            <a:ext cx="8556625" cy="1524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4944" t="66253" r="46014" b="6240"/>
          <a:stretch>
            <a:fillRect/>
          </a:stretch>
        </p:blipFill>
        <p:spPr>
          <a:xfrm>
            <a:off x="756920" y="4702810"/>
            <a:ext cx="6463665" cy="10363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53913" t="64963" r="4279" b="2778"/>
          <a:stretch>
            <a:fillRect/>
          </a:stretch>
        </p:blipFill>
        <p:spPr>
          <a:xfrm>
            <a:off x="3775710" y="5662930"/>
            <a:ext cx="5472430" cy="120713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10845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小结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76855" y="1381125"/>
          <a:ext cx="5717540" cy="1202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2" imgW="2234565" imgH="469900" progId="Equation.KSEE3">
                  <p:embed/>
                </p:oleObj>
              </mc:Choice>
              <mc:Fallback>
                <p:oleObj name="" r:id="rId2" imgW="2234565" imgH="469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76855" y="1381125"/>
                        <a:ext cx="5717540" cy="1202690"/>
                      </a:xfrm>
                      <a:prstGeom prst="rect">
                        <a:avLst/>
                      </a:prstGeom>
                      <a:ln w="381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845" y="2747645"/>
            <a:ext cx="10957560" cy="380936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8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谢谢</a:t>
            </a:r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聆听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387096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TWO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1112520" y="2568575"/>
            <a:ext cx="8288655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0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第二节</a:t>
            </a:r>
            <a:r>
              <a:rPr lang="en-US" altLang="zh-CN" sz="60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60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洛必达法则</a:t>
            </a:r>
            <a:endParaRPr lang="zh-CN" altLang="en-US" sz="60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219835" y="4053205"/>
            <a:ext cx="54032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洛必达法则是用来未定式函数极限的一个重要且有效的方法.</a:t>
            </a: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标题 3"/>
          <p:cNvSpPr txBox="1"/>
          <p:nvPr/>
        </p:nvSpPr>
        <p:spPr>
          <a:xfrm>
            <a:off x="1549400" y="713740"/>
            <a:ext cx="7378065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学习目标：</a:t>
            </a:r>
            <a:endParaRPr lang="zh-CN" altLang="en-US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615" y="2249805"/>
            <a:ext cx="11785600" cy="156083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íSľïḑe"/>
              <p:cNvSpPr txBox="1"/>
              <p:nvPr/>
            </p:nvSpPr>
            <p:spPr>
              <a:xfrm>
                <a:off x="1044575" y="248285"/>
                <a:ext cx="4518660" cy="791845"/>
              </a:xfrm>
              <a:prstGeom prst="rect">
                <a:avLst/>
              </a:prstGeom>
              <a:noFill/>
              <a:ln w="12700" cap="rnd" cmpd="sng" algn="ctr">
                <a:noFill/>
                <a:prstDash val="solid"/>
                <a:round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spAutoFit/>
              </a:bodyPr>
              <a:lstStyle>
                <a:defPPr>
                  <a:defRPr lang="zh-CN"/>
                </a:defPPr>
                <a:lvl1pPr algn="ctr" defTabSz="914400">
                  <a:defRPr sz="1400" b="1">
                    <a:solidFill>
                      <a:schemeClr val="tx1">
                        <a:lumMod val="90000"/>
                        <a:lumOff val="10000"/>
                      </a:schemeClr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3200" b="1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cs typeface="Cambria Math" panose="02040503050406030204" charset="0"/>
                        <a:sym typeface="+mn-lt"/>
                      </a:rPr>
                      <m:t>一、“</m:t>
                    </m:r>
                    <m:f>
                      <m:fPr>
                        <m:ctrlPr>
                          <a:rPr kumimoji="0" lang="en-US" altLang="zh-CN" sz="3200" b="1" i="1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chemeClr val="accent1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cs typeface="Cambria Math" panose="02040503050406030204" charset="0"/>
                            <a:sym typeface="+mn-lt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chemeClr val="accent1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cs typeface="Cambria Math" panose="02040503050406030204" charset="0"/>
                            <a:sym typeface="+mn-lt"/>
                          </a:rPr>
                          <m:t>𝟎</m:t>
                        </m:r>
                      </m:num>
                      <m:den>
                        <m:r>
                          <a:rPr kumimoji="0" lang="en-US" altLang="zh-CN" sz="3200" b="1" i="1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chemeClr val="accent1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cs typeface="Cambria Math" panose="02040503050406030204" charset="0"/>
                            <a:sym typeface="+mn-lt"/>
                          </a:rPr>
                          <m:t>𝟎</m:t>
                        </m:r>
                      </m:den>
                    </m:f>
                    <m:r>
                      <a:rPr kumimoji="0" lang="en-US" altLang="zh-CN" sz="3200" b="1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cs typeface="Cambria Math" panose="02040503050406030204" charset="0"/>
                        <a:sym typeface="+mn-lt"/>
                      </a:rPr>
                      <m:t>”与“</m:t>
                    </m:r>
                    <m:f>
                      <m:fPr>
                        <m:ctrlPr>
                          <a:rPr kumimoji="0" lang="en-US" altLang="zh-CN" sz="3200" b="1" i="1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chemeClr val="accent1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cs typeface="Cambria Math" panose="02040503050406030204" charset="0"/>
                            <a:sym typeface="+mn-lt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chemeClr val="accent1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cs typeface="Cambria Math" panose="02040503050406030204" charset="0"/>
                            <a:sym typeface="+mn-lt"/>
                          </a:rPr>
                          <m:t>∞</m:t>
                        </m:r>
                      </m:num>
                      <m:den>
                        <m:r>
                          <a:rPr kumimoji="0" lang="en-US" altLang="zh-CN" sz="3200" b="1" i="1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chemeClr val="accent1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cs typeface="Cambria Math" panose="02040503050406030204" charset="0"/>
                            <a:sym typeface="+mn-lt"/>
                          </a:rPr>
                          <m:t>∞</m:t>
                        </m:r>
                      </m:den>
                    </m:f>
                  </m:oMath>
                </a14:m>
                <a:r>
                  <a:rPr kumimoji="0" lang="en-US" altLang="zh-CN" sz="3200" b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mbria Math" panose="02040503050406030204" charset="0"/>
                    <a:cs typeface="Cambria Math" panose="02040503050406030204" charset="0"/>
                    <a:sym typeface="+mn-lt"/>
                  </a:rPr>
                  <a:t>”</a:t>
                </a:r>
                <a:r>
                  <a:rPr kumimoji="0" lang="zh-CN" altLang="en-US" sz="3200" b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mbria Math" panose="02040503050406030204" charset="0"/>
                    <a:cs typeface="Cambria Math" panose="02040503050406030204" charset="0"/>
                    <a:sym typeface="+mn-lt"/>
                  </a:rPr>
                  <a:t>型</a:t>
                </a:r>
                <a:r>
                  <a:rPr kumimoji="0" lang="zh-CN" altLang="en-US" sz="3200" b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mbria Math" panose="02040503050406030204" charset="0"/>
                    <a:cs typeface="Cambria Math" panose="02040503050406030204" charset="0"/>
                    <a:sym typeface="+mn-lt"/>
                  </a:rPr>
                  <a:t>未定式</a:t>
                </a:r>
                <a:endParaRPr kumimoji="0" lang="zh-CN" altLang="en-US" sz="3200" b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Cambria Math" panose="02040503050406030204" charset="0"/>
                  <a:cs typeface="Cambria Math" panose="02040503050406030204" charset="0"/>
                  <a:sym typeface="+mn-lt"/>
                </a:endParaRPr>
              </a:p>
            </p:txBody>
          </p:sp>
        </mc:Choice>
        <mc:Fallback>
          <p:sp>
            <p:nvSpPr>
              <p:cNvPr id="5" name="íSľïḑe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4575" y="248285"/>
                <a:ext cx="4518660" cy="79184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12700" cap="rnd" cmpd="sng" algn="ctr">
                <a:noFill/>
                <a:prstDash val="solid"/>
                <a:round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20" y="1240790"/>
            <a:ext cx="11200130" cy="18421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0550" y="3629026"/>
            <a:ext cx="89789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如：</a:t>
            </a:r>
            <a:endParaRPr lang="zh-CN" altLang="en-US"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81113" y="3460433"/>
          <a:ext cx="1413510" cy="859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4" imgW="647700" imgH="393700" progId="Equation.KSEE3">
                  <p:embed/>
                </p:oleObj>
              </mc:Choice>
              <mc:Fallback>
                <p:oleObj name="" r:id="rId4" imgW="6477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81113" y="3460433"/>
                        <a:ext cx="1413510" cy="859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89860" y="3417253"/>
          <a:ext cx="2162175" cy="915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6" imgW="990600" imgH="419100" progId="Equation.KSEE3">
                  <p:embed/>
                </p:oleObj>
              </mc:Choice>
              <mc:Fallback>
                <p:oleObj name="" r:id="rId6" imgW="990600" imgH="419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89860" y="3417253"/>
                        <a:ext cx="2162175" cy="915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42511" y="3430271"/>
          <a:ext cx="1053465" cy="1330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8" imgW="482600" imgH="609600" progId="Equation.KSEE3">
                  <p:embed/>
                </p:oleObj>
              </mc:Choice>
              <mc:Fallback>
                <p:oleObj name="" r:id="rId8" imgW="482600" imgH="609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42511" y="3430271"/>
                        <a:ext cx="1053465" cy="1330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5" name="íSľïḑe"/>
              <p:cNvSpPr txBox="1"/>
              <p:nvPr/>
            </p:nvSpPr>
            <p:spPr>
              <a:xfrm>
                <a:off x="6312535" y="3543300"/>
                <a:ext cx="3598545" cy="791845"/>
              </a:xfrm>
              <a:prstGeom prst="rect">
                <a:avLst/>
              </a:prstGeom>
              <a:noFill/>
              <a:ln w="12700" cap="rnd" cmpd="sng" algn="ctr">
                <a:noFill/>
                <a:prstDash val="solid"/>
                <a:round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spAutoFit/>
              </a:bodyPr>
              <a:lstStyle>
                <a:defPPr>
                  <a:defRPr lang="zh-CN"/>
                </a:defPPr>
                <a:lvl1pPr algn="ctr" defTabSz="914400">
                  <a:defRPr sz="1400" b="1">
                    <a:solidFill>
                      <a:schemeClr val="tx1">
                        <a:lumMod val="90000"/>
                        <a:lumOff val="10000"/>
                      </a:schemeClr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3200" b="1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cs typeface="Cambria Math" panose="02040503050406030204" charset="0"/>
                        <a:sym typeface="+mn-lt"/>
                      </a:rPr>
                      <m:t>“</m:t>
                    </m:r>
                    <m:f>
                      <m:fPr>
                        <m:ctrlPr>
                          <a:rPr kumimoji="0" lang="en-US" altLang="zh-CN" sz="3200" b="1" i="1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chemeClr val="accent1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cs typeface="Cambria Math" panose="02040503050406030204" charset="0"/>
                            <a:sym typeface="+mn-lt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chemeClr val="accent1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cs typeface="Cambria Math" panose="02040503050406030204" charset="0"/>
                            <a:sym typeface="+mn-lt"/>
                          </a:rPr>
                          <m:t>𝟎</m:t>
                        </m:r>
                      </m:num>
                      <m:den>
                        <m:r>
                          <a:rPr kumimoji="0" lang="en-US" altLang="zh-CN" sz="3200" b="1" i="1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chemeClr val="accent1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cs typeface="Cambria Math" panose="02040503050406030204" charset="0"/>
                            <a:sym typeface="+mn-lt"/>
                          </a:rPr>
                          <m:t>𝟎</m:t>
                        </m:r>
                      </m:den>
                    </m:f>
                    <m:r>
                      <a:rPr kumimoji="0" lang="en-US" altLang="zh-CN" sz="3200" b="1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cs typeface="Cambria Math" panose="02040503050406030204" charset="0"/>
                        <a:sym typeface="+mn-lt"/>
                      </a:rPr>
                      <m:t>”</m:t>
                    </m:r>
                  </m:oMath>
                </a14:m>
                <a:r>
                  <a:rPr kumimoji="0" lang="zh-CN" altLang="en-US" sz="3200" b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mbria Math" panose="02040503050406030204" charset="0"/>
                    <a:cs typeface="Cambria Math" panose="02040503050406030204" charset="0"/>
                    <a:sym typeface="+mn-lt"/>
                  </a:rPr>
                  <a:t>型</a:t>
                </a:r>
                <a:r>
                  <a:rPr kumimoji="0" lang="zh-CN" altLang="en-US" sz="3200" b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mbria Math" panose="02040503050406030204" charset="0"/>
                    <a:cs typeface="Cambria Math" panose="02040503050406030204" charset="0"/>
                    <a:sym typeface="+mn-lt"/>
                  </a:rPr>
                  <a:t>未定式</a:t>
                </a:r>
                <a:endParaRPr kumimoji="0" lang="zh-CN" altLang="en-US" sz="3200" b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Cambria Math" panose="02040503050406030204" charset="0"/>
                  <a:cs typeface="Cambria Math" panose="02040503050406030204" charset="0"/>
                  <a:sym typeface="+mn-lt"/>
                </a:endParaRPr>
              </a:p>
            </p:txBody>
          </p:sp>
        </mc:Choice>
        <mc:Fallback>
          <p:sp>
            <p:nvSpPr>
              <p:cNvPr id="15" name="íSľïḑe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535" y="3543300"/>
                <a:ext cx="3598545" cy="79184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 w="12700" cap="rnd" cmpd="sng" algn="ctr">
                <a:noFill/>
                <a:prstDash val="solid"/>
                <a:round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859155" y="4906646"/>
            <a:ext cx="30988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endParaRPr lang="zh-CN" altLang="en-US"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67155" y="4710113"/>
          <a:ext cx="1190625" cy="915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11" imgW="545465" imgH="419100" progId="Equation.KSEE3">
                  <p:embed/>
                </p:oleObj>
              </mc:Choice>
              <mc:Fallback>
                <p:oleObj name="" r:id="rId11" imgW="545465" imgH="419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67155" y="4710113"/>
                        <a:ext cx="1190625" cy="915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26373" y="4773296"/>
          <a:ext cx="1276350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13" imgW="584200" imgH="584200" progId="Equation.KSEE3">
                  <p:embed/>
                </p:oleObj>
              </mc:Choice>
              <mc:Fallback>
                <p:oleObj name="" r:id="rId13" imgW="584200" imgH="5842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26373" y="4773296"/>
                        <a:ext cx="1276350" cy="1276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48748" y="4771074"/>
          <a:ext cx="2134870" cy="915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" name="" r:id="rId15" imgW="977900" imgH="419100" progId="Equation.KSEE3">
                  <p:embed/>
                </p:oleObj>
              </mc:Choice>
              <mc:Fallback>
                <p:oleObj name="" r:id="rId15" imgW="977900" imgH="419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48748" y="4771074"/>
                        <a:ext cx="2134870" cy="915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34" name="íSľïḑe"/>
              <p:cNvSpPr txBox="1"/>
              <p:nvPr/>
            </p:nvSpPr>
            <p:spPr>
              <a:xfrm>
                <a:off x="6312535" y="4849813"/>
                <a:ext cx="3598545" cy="734060"/>
              </a:xfrm>
              <a:prstGeom prst="rect">
                <a:avLst/>
              </a:prstGeom>
              <a:noFill/>
              <a:ln w="12700" cap="rnd" cmpd="sng" algn="ctr">
                <a:noFill/>
                <a:prstDash val="solid"/>
                <a:round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spAutoFit/>
              </a:bodyPr>
              <a:lstStyle>
                <a:defPPr>
                  <a:defRPr lang="zh-CN"/>
                </a:defPPr>
                <a:lvl1pPr algn="ctr" defTabSz="914400">
                  <a:defRPr sz="1400" b="1">
                    <a:solidFill>
                      <a:schemeClr val="tx1">
                        <a:lumMod val="90000"/>
                        <a:lumOff val="10000"/>
                      </a:schemeClr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3200" b="1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cs typeface="Cambria Math" panose="02040503050406030204" charset="0"/>
                        <a:sym typeface="+mn-lt"/>
                      </a:rPr>
                      <m:t>“</m:t>
                    </m:r>
                    <m:f>
                      <m:fPr>
                        <m:ctrlPr>
                          <a:rPr kumimoji="0" lang="en-US" altLang="zh-CN" sz="3200" b="1" i="1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chemeClr val="accent1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cs typeface="Cambria Math" panose="02040503050406030204" charset="0"/>
                            <a:sym typeface="+mn-lt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chemeClr val="accent1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cs typeface="Cambria Math" panose="02040503050406030204" charset="0"/>
                            <a:sym typeface="+mn-lt"/>
                          </a:rPr>
                          <m:t>∞</m:t>
                        </m:r>
                      </m:num>
                      <m:den>
                        <m:r>
                          <a:rPr kumimoji="0" lang="en-US" altLang="zh-CN" sz="3200" b="1" i="1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chemeClr val="accent1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cs typeface="Cambria Math" panose="02040503050406030204" charset="0"/>
                            <a:sym typeface="+mn-lt"/>
                          </a:rPr>
                          <m:t>∞</m:t>
                        </m:r>
                      </m:den>
                    </m:f>
                  </m:oMath>
                </a14:m>
                <a:r>
                  <a:rPr kumimoji="0" lang="en-US" altLang="zh-CN" sz="3200" b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mbria Math" panose="02040503050406030204" charset="0"/>
                    <a:cs typeface="Cambria Math" panose="02040503050406030204" charset="0"/>
                    <a:sym typeface="+mn-lt"/>
                  </a:rPr>
                  <a:t>”</a:t>
                </a:r>
                <a:r>
                  <a:rPr kumimoji="0" lang="zh-CN" altLang="en-US" sz="3200" b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mbria Math" panose="02040503050406030204" charset="0"/>
                    <a:cs typeface="Cambria Math" panose="02040503050406030204" charset="0"/>
                    <a:sym typeface="+mn-lt"/>
                  </a:rPr>
                  <a:t>型</a:t>
                </a:r>
                <a:r>
                  <a:rPr kumimoji="0" lang="zh-CN" altLang="en-US" sz="3200" b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mbria Math" panose="02040503050406030204" charset="0"/>
                    <a:cs typeface="Cambria Math" panose="02040503050406030204" charset="0"/>
                    <a:sym typeface="+mn-lt"/>
                  </a:rPr>
                  <a:t>未定式</a:t>
                </a:r>
                <a:endParaRPr kumimoji="0" lang="zh-CN" altLang="en-US" sz="3200" b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Cambria Math" panose="02040503050406030204" charset="0"/>
                  <a:cs typeface="Cambria Math" panose="02040503050406030204" charset="0"/>
                  <a:sym typeface="+mn-lt"/>
                </a:endParaRPr>
              </a:p>
            </p:txBody>
          </p:sp>
        </mc:Choice>
        <mc:Fallback>
          <p:sp>
            <p:nvSpPr>
              <p:cNvPr id="34" name="íSľïḑe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535" y="4849813"/>
                <a:ext cx="3598545" cy="734060"/>
              </a:xfrm>
              <a:prstGeom prst="rect">
                <a:avLst/>
              </a:prstGeom>
              <a:blipFill rotWithShape="1">
                <a:blip r:embed="rId17"/>
                <a:stretch>
                  <a:fillRect t="-43" b="43"/>
                </a:stretch>
              </a:blipFill>
              <a:ln w="12700" cap="rnd" cmpd="sng" algn="ctr">
                <a:noFill/>
                <a:prstDash val="solid"/>
                <a:round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 bldLvl="0" animBg="1"/>
      <p:bldP spid="34" grpId="0" bldLvl="0" animBg="1"/>
      <p:bldP spid="6" grpId="0"/>
      <p:bldP spid="15" grpId="1" bldLvl="0" animBg="1"/>
      <p:bldP spid="3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52425"/>
            <a:ext cx="359854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mbria Math" panose="02040503050406030204" charset="0"/>
                <a:cs typeface="Cambria Math" panose="02040503050406030204" charset="0"/>
                <a:sym typeface="+mn-lt"/>
              </a:rPr>
              <a:t>二、洛必达法则</a:t>
            </a:r>
            <a:endParaRPr kumimoji="0" lang="zh-CN" altLang="en-US" sz="3200" b="1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mbria Math" panose="02040503050406030204" charset="0"/>
              <a:cs typeface="Cambria Math" panose="02040503050406030204" charset="0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1280795"/>
            <a:ext cx="11199495" cy="32670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6735" y="4656455"/>
            <a:ext cx="11304905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这种在一定条件下通过分子、分母</a:t>
            </a:r>
            <a:r>
              <a:rPr lang="zh-CN" altLang="en-US" sz="28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分别求导</a:t>
            </a:r>
            <a:r>
              <a:rPr lang="zh-CN" altLang="en-US" sz="28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再求极限的方法</a:t>
            </a:r>
            <a:endParaRPr lang="zh-CN" altLang="en-US" sz="280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称为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洛必达法则</a:t>
            </a:r>
            <a:r>
              <a:rPr lang="en-US" altLang="zh-CN" sz="28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151755" y="4704715"/>
            <a:ext cx="1762125" cy="7461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98520" y="83185"/>
          <a:ext cx="5353685" cy="1125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2" imgW="2234565" imgH="469900" progId="Equation.KSEE3">
                  <p:embed/>
                </p:oleObj>
              </mc:Choice>
              <mc:Fallback>
                <p:oleObj name="" r:id="rId2" imgW="2234565" imgH="469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398520" y="83185"/>
                        <a:ext cx="5353685" cy="1125855"/>
                      </a:xfrm>
                      <a:prstGeom prst="rect">
                        <a:avLst/>
                      </a:prstGeom>
                      <a:ln w="381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-717" b="53790"/>
          <a:stretch>
            <a:fillRect/>
          </a:stretch>
        </p:blipFill>
        <p:spPr>
          <a:xfrm>
            <a:off x="718820" y="816610"/>
            <a:ext cx="10789285" cy="2705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46210" r="-1387" b="30604"/>
          <a:stretch>
            <a:fillRect/>
          </a:stretch>
        </p:blipFill>
        <p:spPr>
          <a:xfrm>
            <a:off x="718820" y="3522345"/>
            <a:ext cx="10861040" cy="13576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67227"/>
          <a:stretch>
            <a:fillRect/>
          </a:stretch>
        </p:blipFill>
        <p:spPr>
          <a:xfrm>
            <a:off x="718820" y="4752975"/>
            <a:ext cx="10720705" cy="184277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15732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60" y="1296670"/>
            <a:ext cx="11344275" cy="20967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r="53225" b="54372"/>
          <a:stretch>
            <a:fillRect/>
          </a:stretch>
        </p:blipFill>
        <p:spPr>
          <a:xfrm>
            <a:off x="490220" y="3389630"/>
            <a:ext cx="5295265" cy="9410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835458" y="1731646"/>
            <a:ext cx="36258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8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46769" t="-3356" r="26587" b="54557"/>
          <a:stretch>
            <a:fillRect/>
          </a:stretch>
        </p:blipFill>
        <p:spPr>
          <a:xfrm>
            <a:off x="5785485" y="3324225"/>
            <a:ext cx="3016250" cy="10064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16900" t="40117" r="35854" b="216"/>
          <a:stretch>
            <a:fillRect/>
          </a:stretch>
        </p:blipFill>
        <p:spPr>
          <a:xfrm>
            <a:off x="1697355" y="4330700"/>
            <a:ext cx="5348605" cy="12306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63799" t="31466" r="19094" b="400"/>
          <a:stretch>
            <a:fillRect/>
          </a:stretch>
        </p:blipFill>
        <p:spPr>
          <a:xfrm>
            <a:off x="6984365" y="4156075"/>
            <a:ext cx="1936750" cy="14052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80559" t="43935"/>
          <a:stretch>
            <a:fillRect/>
          </a:stretch>
        </p:blipFill>
        <p:spPr>
          <a:xfrm>
            <a:off x="8921115" y="4404995"/>
            <a:ext cx="2200910" cy="1156335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4928870" y="4259580"/>
            <a:ext cx="2055495" cy="13017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线形标注 1 15"/>
          <p:cNvSpPr/>
          <p:nvPr/>
        </p:nvSpPr>
        <p:spPr>
          <a:xfrm>
            <a:off x="1887855" y="5848350"/>
            <a:ext cx="3326130" cy="904875"/>
          </a:xfrm>
          <a:prstGeom prst="borderCallout1">
            <a:avLst>
              <a:gd name="adj1" fmla="val 280"/>
              <a:gd name="adj2" fmla="val 51584"/>
              <a:gd name="adj3" fmla="val -40070"/>
              <a:gd name="adj4" fmla="val 92993"/>
            </a:avLst>
          </a:prstGeom>
          <a:noFill/>
          <a:ln w="28575">
            <a:solidFill>
              <a:srgbClr val="FF0000"/>
            </a:solidFill>
            <a:headEnd type="none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089150" y="6015355"/>
            <a:ext cx="3030855" cy="8509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分子、分母分别</a:t>
            </a:r>
            <a:r>
              <a:rPr lang="zh-CN" altLang="en-US" sz="2400" b="1">
                <a:solidFill>
                  <a:srgbClr val="FF0000"/>
                </a:solidFill>
              </a:rPr>
              <a:t>求导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341870" y="4386580"/>
            <a:ext cx="1666240" cy="11741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线形标注 1 21"/>
          <p:cNvSpPr/>
          <p:nvPr/>
        </p:nvSpPr>
        <p:spPr>
          <a:xfrm>
            <a:off x="7198360" y="5975350"/>
            <a:ext cx="4865370" cy="904875"/>
          </a:xfrm>
          <a:prstGeom prst="borderCallout1">
            <a:avLst>
              <a:gd name="adj1" fmla="val 280"/>
              <a:gd name="adj2" fmla="val 51584"/>
              <a:gd name="adj3" fmla="val -46175"/>
              <a:gd name="adj4" fmla="val 33411"/>
            </a:avLst>
          </a:prstGeom>
          <a:noFill/>
          <a:ln w="28575">
            <a:solidFill>
              <a:srgbClr val="FF0000"/>
            </a:solidFill>
            <a:headEnd type="none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198360" y="6015355"/>
            <a:ext cx="4802505" cy="7378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此时的不属于未定式，可以用代入法求解极限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 animBg="1"/>
      <p:bldP spid="15" grpId="0" animBg="1"/>
      <p:bldP spid="22" grpId="0" bldLvl="0" animBg="1"/>
      <p:bldP spid="21" grpId="0" bldLvl="0" animBg="1"/>
      <p:bldP spid="17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15732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42835" b="-1360"/>
          <a:stretch>
            <a:fillRect/>
          </a:stretch>
        </p:blipFill>
        <p:spPr>
          <a:xfrm>
            <a:off x="1391285" y="3916998"/>
            <a:ext cx="3728720" cy="17037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56688" t="-1624"/>
          <a:stretch>
            <a:fillRect/>
          </a:stretch>
        </p:blipFill>
        <p:spPr>
          <a:xfrm>
            <a:off x="5120005" y="3914775"/>
            <a:ext cx="2825115" cy="170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82788" b="37008"/>
          <a:stretch>
            <a:fillRect/>
          </a:stretch>
        </p:blipFill>
        <p:spPr>
          <a:xfrm>
            <a:off x="467360" y="1296670"/>
            <a:ext cx="1952625" cy="1320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r="89337" b="68165"/>
          <a:stretch>
            <a:fillRect/>
          </a:stretch>
        </p:blipFill>
        <p:spPr>
          <a:xfrm>
            <a:off x="604520" y="2940050"/>
            <a:ext cx="1207135" cy="65659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3997960" y="4096385"/>
            <a:ext cx="1122045" cy="61087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线形标注 1 15"/>
          <p:cNvSpPr/>
          <p:nvPr/>
        </p:nvSpPr>
        <p:spPr>
          <a:xfrm>
            <a:off x="1887855" y="5848350"/>
            <a:ext cx="3326130" cy="904875"/>
          </a:xfrm>
          <a:prstGeom prst="borderCallout1">
            <a:avLst>
              <a:gd name="adj1" fmla="val 280"/>
              <a:gd name="adj2" fmla="val 51584"/>
              <a:gd name="adj3" fmla="val -125192"/>
              <a:gd name="adj4" fmla="val 67945"/>
            </a:avLst>
          </a:prstGeom>
          <a:noFill/>
          <a:ln w="28575">
            <a:solidFill>
              <a:srgbClr val="FF0000"/>
            </a:solidFill>
            <a:headEnd type="none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089150" y="6015355"/>
            <a:ext cx="3030855" cy="8509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要留意复合函数</a:t>
            </a:r>
            <a:r>
              <a:rPr lang="zh-CN" altLang="en-US" sz="2400" b="1">
                <a:solidFill>
                  <a:srgbClr val="FF0000"/>
                </a:solidFill>
              </a:rPr>
              <a:t>求导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373370" y="4096385"/>
            <a:ext cx="1539240" cy="11430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线形标注 1 21"/>
          <p:cNvSpPr/>
          <p:nvPr/>
        </p:nvSpPr>
        <p:spPr>
          <a:xfrm>
            <a:off x="7198360" y="5975350"/>
            <a:ext cx="4865370" cy="904875"/>
          </a:xfrm>
          <a:prstGeom prst="borderCallout1">
            <a:avLst>
              <a:gd name="adj1" fmla="val 280"/>
              <a:gd name="adj2" fmla="val 51584"/>
              <a:gd name="adj3" fmla="val -86526"/>
              <a:gd name="adj4" fmla="val -7870"/>
            </a:avLst>
          </a:prstGeom>
          <a:noFill/>
          <a:ln w="28575">
            <a:solidFill>
              <a:srgbClr val="FF0000"/>
            </a:solidFill>
            <a:headEnd type="none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198360" y="6015355"/>
            <a:ext cx="4802505" cy="7378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此时的不属于未定式，可以用代入法求解极限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6485" y="1403350"/>
            <a:ext cx="5343525" cy="13055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7355" y="2781935"/>
            <a:ext cx="5792470" cy="114998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5" grpId="0" bldLvl="0" animBg="1"/>
      <p:bldP spid="22" grpId="0" bldLvl="0" animBg="1"/>
      <p:bldP spid="21" grpId="0" bldLvl="0" animBg="1"/>
      <p:bldP spid="17" grpId="0"/>
      <p:bldP spid="23" grpId="0"/>
    </p:bld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1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2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4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5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6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7.xml><?xml version="1.0" encoding="utf-8"?>
<p:tagLst xmlns:p="http://schemas.openxmlformats.org/presentationml/2006/main">
  <p:tag name="PA" val="v5.1.0"/>
</p:tagLst>
</file>

<file path=ppt/tags/tag1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commondata" val="eyJoZGlkIjoiMDJiNWIzNzI3NmQ5Yjk5NGQ2ZmM1NjVmMTFmOGVkODcifQ=="/>
</p:tagLst>
</file>

<file path=ppt/tags/tag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638</Words>
  <Application>WPS 演示</Application>
  <PresentationFormat>宽屏</PresentationFormat>
  <Paragraphs>112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26</vt:i4>
      </vt:variant>
    </vt:vector>
  </HeadingPairs>
  <TitlesOfParts>
    <vt:vector size="49" baseType="lpstr">
      <vt:lpstr>Arial</vt:lpstr>
      <vt:lpstr>宋体</vt:lpstr>
      <vt:lpstr>Wingdings</vt:lpstr>
      <vt:lpstr>思源黑体 CN Heavy</vt:lpstr>
      <vt:lpstr>黑体</vt:lpstr>
      <vt:lpstr>方正兰亭大黑_GBK</vt:lpstr>
      <vt:lpstr>Source Han Sans CN Bold</vt:lpstr>
      <vt:lpstr>思源黑体 CN Light</vt:lpstr>
      <vt:lpstr>Cambria Math</vt:lpstr>
      <vt:lpstr>思源黑体 CN</vt:lpstr>
      <vt:lpstr>微软雅黑</vt:lpstr>
      <vt:lpstr>Arial Unicode MS</vt:lpstr>
      <vt:lpstr>Calibri</vt:lpstr>
      <vt:lpstr>1_Office 主题​​</vt:lpstr>
      <vt:lpstr>2_Office 主题​​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60</cp:revision>
  <dcterms:created xsi:type="dcterms:W3CDTF">2023-11-08T11:26:00Z</dcterms:created>
  <dcterms:modified xsi:type="dcterms:W3CDTF">2024-09-20T06:44:35Z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2052-12.1.0.18276</vt:lpwstr>
  </property>
</Properties>
</file>