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36"/>
  </p:notesMasterIdLst>
  <p:sldIdLst>
    <p:sldId id="297" r:id="rId4"/>
    <p:sldId id="298" r:id="rId5"/>
    <p:sldId id="299" r:id="rId6"/>
    <p:sldId id="300" r:id="rId7"/>
    <p:sldId id="301" r:id="rId8"/>
    <p:sldId id="302" r:id="rId9"/>
    <p:sldId id="305" r:id="rId10"/>
    <p:sldId id="319" r:id="rId11"/>
    <p:sldId id="303" r:id="rId12"/>
    <p:sldId id="320" r:id="rId13"/>
    <p:sldId id="321" r:id="rId14"/>
    <p:sldId id="322" r:id="rId15"/>
    <p:sldId id="343" r:id="rId16"/>
    <p:sldId id="324" r:id="rId17"/>
    <p:sldId id="325" r:id="rId18"/>
    <p:sldId id="326" r:id="rId19"/>
    <p:sldId id="327" r:id="rId20"/>
    <p:sldId id="328" r:id="rId21"/>
    <p:sldId id="329" r:id="rId22"/>
    <p:sldId id="306" r:id="rId23"/>
    <p:sldId id="330" r:id="rId24"/>
    <p:sldId id="331" r:id="rId25"/>
    <p:sldId id="332" r:id="rId26"/>
    <p:sldId id="333" r:id="rId27"/>
    <p:sldId id="334" r:id="rId28"/>
    <p:sldId id="335" r:id="rId29"/>
    <p:sldId id="336" r:id="rId30"/>
    <p:sldId id="338" r:id="rId31"/>
    <p:sldId id="339" r:id="rId32"/>
    <p:sldId id="340" r:id="rId33"/>
    <p:sldId id="341" r:id="rId34"/>
    <p:sldId id="304" r:id="rId35"/>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0" userDrawn="1">
          <p15:clr>
            <a:srgbClr val="A4A3A4"/>
          </p15:clr>
        </p15:guide>
        <p15:guide id="2" pos="38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5AFED"/>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112" d="100"/>
          <a:sy n="112" d="100"/>
        </p:scale>
        <p:origin x="678" y="102"/>
      </p:cViewPr>
      <p:guideLst>
        <p:guide orient="horz" pos="2170"/>
        <p:guide pos="382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243.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notesMaster" Target="notesMasters/notes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endParaRPr lang="en-US">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endParaRPr lang="en-US">
              <a:solidFill>
                <a:schemeClr val="lt1"/>
              </a:solidFill>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3.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image" Target="../media/image5.jpeg"/><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3" Type="http://schemas.openxmlformats.org/officeDocument/2006/relationships/slideLayout" Target="../slideLayouts/slideLayout4.xml"/><Relationship Id="rId12" Type="http://schemas.openxmlformats.org/officeDocument/2006/relationships/tags" Target="../tags/tag101.xml"/><Relationship Id="rId11" Type="http://schemas.openxmlformats.org/officeDocument/2006/relationships/image" Target="../media/image6.jpeg"/><Relationship Id="rId10" Type="http://schemas.openxmlformats.org/officeDocument/2006/relationships/tags" Target="../tags/tag100.xml"/><Relationship Id="rId1" Type="http://schemas.openxmlformats.org/officeDocument/2006/relationships/tags" Target="../tags/tag92.xml"/></Relationships>
</file>

<file path=ppt/slides/_rels/slide11.xml.rels><?xml version="1.0" encoding="UTF-8" standalone="yes"?>
<Relationships xmlns="http://schemas.openxmlformats.org/package/2006/relationships"><Relationship Id="rId9" Type="http://schemas.openxmlformats.org/officeDocument/2006/relationships/image" Target="../media/image5.jpeg"/><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3" Type="http://schemas.openxmlformats.org/officeDocument/2006/relationships/slideLayout" Target="../slideLayouts/slideLayout4.xml"/><Relationship Id="rId12" Type="http://schemas.openxmlformats.org/officeDocument/2006/relationships/tags" Target="../tags/tag111.xml"/><Relationship Id="rId11" Type="http://schemas.openxmlformats.org/officeDocument/2006/relationships/image" Target="../media/image6.jpeg"/><Relationship Id="rId10" Type="http://schemas.openxmlformats.org/officeDocument/2006/relationships/tags" Target="../tags/tag110.xml"/><Relationship Id="rId1" Type="http://schemas.openxmlformats.org/officeDocument/2006/relationships/tags" Target="../tags/tag102.xml"/></Relationships>
</file>

<file path=ppt/slides/_rels/slide12.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image" Target="../media/image8.jpeg"/><Relationship Id="rId2" Type="http://schemas.openxmlformats.org/officeDocument/2006/relationships/tags" Target="../tags/tag113.xml"/><Relationship Id="rId10" Type="http://schemas.openxmlformats.org/officeDocument/2006/relationships/slideLayout" Target="../slideLayouts/slideLayout4.xml"/><Relationship Id="rId1" Type="http://schemas.openxmlformats.org/officeDocument/2006/relationships/tags" Target="../tags/tag11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8.jpeg"/><Relationship Id="rId2" Type="http://schemas.openxmlformats.org/officeDocument/2006/relationships/tags" Target="../tags/tag121.xml"/><Relationship Id="rId1" Type="http://schemas.openxmlformats.org/officeDocument/2006/relationships/tags" Target="../tags/tag120.xml"/></Relationships>
</file>

<file path=ppt/slides/_rels/slide14.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2" Type="http://schemas.openxmlformats.org/officeDocument/2006/relationships/slideLayout" Target="../slideLayouts/slideLayout4.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2.xml"/></Relationships>
</file>

<file path=ppt/slides/_rels/slide15.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2" Type="http://schemas.openxmlformats.org/officeDocument/2006/relationships/slideLayout" Target="../slideLayouts/slideLayout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3.xml"/></Relationships>
</file>

<file path=ppt/slides/_rels/slide16.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2" Type="http://schemas.openxmlformats.org/officeDocument/2006/relationships/slideLayout" Target="../slideLayouts/slideLayout4.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4.xml"/></Relationships>
</file>

<file path=ppt/slides/_rels/slide17.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2" Type="http://schemas.openxmlformats.org/officeDocument/2006/relationships/slideLayout" Target="../slideLayouts/slideLayout4.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tags" Target="../tags/tag155.xml"/></Relationships>
</file>

<file path=ppt/slides/_rels/slide18.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2" Type="http://schemas.openxmlformats.org/officeDocument/2006/relationships/slideLayout" Target="../slideLayouts/slideLayout4.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tags" Target="../tags/tag166.xml"/></Relationships>
</file>

<file path=ppt/slides/_rels/slide19.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2" Type="http://schemas.openxmlformats.org/officeDocument/2006/relationships/slideLayout" Target="../slideLayouts/slideLayout4.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7.xml"/></Relationships>
</file>

<file path=ppt/slides/_rels/slide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6" Type="http://schemas.openxmlformats.org/officeDocument/2006/relationships/slideLayout" Target="../slideLayouts/slideLayout4.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6" Type="http://schemas.openxmlformats.org/officeDocument/2006/relationships/slideLayout" Target="../slideLayouts/slideLayout4.xml"/><Relationship Id="rId25" Type="http://schemas.openxmlformats.org/officeDocument/2006/relationships/tags" Target="../tags/tag212.xml"/><Relationship Id="rId24" Type="http://schemas.openxmlformats.org/officeDocument/2006/relationships/tags" Target="../tags/tag211.xml"/><Relationship Id="rId23" Type="http://schemas.openxmlformats.org/officeDocument/2006/relationships/tags" Target="../tags/tag210.xml"/><Relationship Id="rId22" Type="http://schemas.openxmlformats.org/officeDocument/2006/relationships/tags" Target="../tags/tag209.xml"/><Relationship Id="rId21" Type="http://schemas.openxmlformats.org/officeDocument/2006/relationships/tags" Target="../tags/tag208.xml"/><Relationship Id="rId20" Type="http://schemas.openxmlformats.org/officeDocument/2006/relationships/tags" Target="../tags/tag207.xml"/><Relationship Id="rId2" Type="http://schemas.openxmlformats.org/officeDocument/2006/relationships/tags" Target="../tags/tag189.xml"/><Relationship Id="rId19" Type="http://schemas.openxmlformats.org/officeDocument/2006/relationships/tags" Target="../tags/tag206.xml"/><Relationship Id="rId18" Type="http://schemas.openxmlformats.org/officeDocument/2006/relationships/tags" Target="../tags/tag205.xml"/><Relationship Id="rId17" Type="http://schemas.openxmlformats.org/officeDocument/2006/relationships/tags" Target="../tags/tag204.xml"/><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8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jpeg"/><Relationship Id="rId2" Type="http://schemas.openxmlformats.org/officeDocument/2006/relationships/tags" Target="../tags/tag214.xml"/><Relationship Id="rId1" Type="http://schemas.openxmlformats.org/officeDocument/2006/relationships/tags" Target="../tags/tag213.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jpeg"/><Relationship Id="rId2" Type="http://schemas.openxmlformats.org/officeDocument/2006/relationships/tags" Target="../tags/tag216.xml"/><Relationship Id="rId1" Type="http://schemas.openxmlformats.org/officeDocument/2006/relationships/tags" Target="../tags/tag215.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jpeg"/><Relationship Id="rId2" Type="http://schemas.openxmlformats.org/officeDocument/2006/relationships/tags" Target="../tags/tag218.xml"/><Relationship Id="rId1" Type="http://schemas.openxmlformats.org/officeDocument/2006/relationships/tags" Target="../tags/tag21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jpeg"/><Relationship Id="rId1" Type="http://schemas.openxmlformats.org/officeDocument/2006/relationships/tags" Target="../tags/tag219.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jpeg"/><Relationship Id="rId2" Type="http://schemas.openxmlformats.org/officeDocument/2006/relationships/tags" Target="../tags/tag221.xml"/><Relationship Id="rId1" Type="http://schemas.openxmlformats.org/officeDocument/2006/relationships/tags" Target="../tags/tag220.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227.xml"/><Relationship Id="rId6" Type="http://schemas.openxmlformats.org/officeDocument/2006/relationships/image" Target="../media/image9.jpeg"/><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30.xml"/><Relationship Id="rId3" Type="http://schemas.openxmlformats.org/officeDocument/2006/relationships/image" Target="../media/image9.jpeg"/><Relationship Id="rId2" Type="http://schemas.openxmlformats.org/officeDocument/2006/relationships/tags" Target="../tags/tag229.xml"/><Relationship Id="rId1" Type="http://schemas.openxmlformats.org/officeDocument/2006/relationships/tags" Target="../tags/tag228.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33.xml"/><Relationship Id="rId3" Type="http://schemas.openxmlformats.org/officeDocument/2006/relationships/image" Target="../media/image9.jpeg"/><Relationship Id="rId2" Type="http://schemas.openxmlformats.org/officeDocument/2006/relationships/tags" Target="../tags/tag232.xml"/><Relationship Id="rId1" Type="http://schemas.openxmlformats.org/officeDocument/2006/relationships/tags" Target="../tags/tag2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36.xml"/><Relationship Id="rId3" Type="http://schemas.openxmlformats.org/officeDocument/2006/relationships/image" Target="../media/image9.jpeg"/><Relationship Id="rId2" Type="http://schemas.openxmlformats.org/officeDocument/2006/relationships/tags" Target="../tags/tag235.xml"/><Relationship Id="rId1" Type="http://schemas.openxmlformats.org/officeDocument/2006/relationships/tags" Target="../tags/tag234.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239.xml"/><Relationship Id="rId3" Type="http://schemas.openxmlformats.org/officeDocument/2006/relationships/image" Target="../media/image9.jpeg"/><Relationship Id="rId2" Type="http://schemas.openxmlformats.org/officeDocument/2006/relationships/tags" Target="../tags/tag238.xml"/><Relationship Id="rId1" Type="http://schemas.openxmlformats.org/officeDocument/2006/relationships/tags" Target="../tags/tag237.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9" Type="http://schemas.openxmlformats.org/officeDocument/2006/relationships/slideLayout" Target="../slideLayouts/slideLayout4.xml"/><Relationship Id="rId38" Type="http://schemas.openxmlformats.org/officeDocument/2006/relationships/tags" Target="../tags/tag55.xml"/><Relationship Id="rId37" Type="http://schemas.openxmlformats.org/officeDocument/2006/relationships/tags" Target="../tags/tag54.xml"/><Relationship Id="rId36" Type="http://schemas.openxmlformats.org/officeDocument/2006/relationships/tags" Target="../tags/tag53.xml"/><Relationship Id="rId35" Type="http://schemas.openxmlformats.org/officeDocument/2006/relationships/tags" Target="../tags/tag52.xml"/><Relationship Id="rId34" Type="http://schemas.openxmlformats.org/officeDocument/2006/relationships/tags" Target="../tags/tag51.xml"/><Relationship Id="rId33" Type="http://schemas.openxmlformats.org/officeDocument/2006/relationships/tags" Target="../tags/tag50.xml"/><Relationship Id="rId32" Type="http://schemas.openxmlformats.org/officeDocument/2006/relationships/tags" Target="../tags/tag49.xml"/><Relationship Id="rId31" Type="http://schemas.openxmlformats.org/officeDocument/2006/relationships/tags" Target="../tags/tag48.xml"/><Relationship Id="rId30" Type="http://schemas.openxmlformats.org/officeDocument/2006/relationships/tags" Target="../tags/tag47.xml"/><Relationship Id="rId3" Type="http://schemas.openxmlformats.org/officeDocument/2006/relationships/tags" Target="../tags/tag20.xml"/><Relationship Id="rId29" Type="http://schemas.openxmlformats.org/officeDocument/2006/relationships/tags" Target="../tags/tag46.xml"/><Relationship Id="rId28" Type="http://schemas.openxmlformats.org/officeDocument/2006/relationships/tags" Target="../tags/tag45.xml"/><Relationship Id="rId27" Type="http://schemas.openxmlformats.org/officeDocument/2006/relationships/tags" Target="../tags/tag44.xml"/><Relationship Id="rId26" Type="http://schemas.openxmlformats.org/officeDocument/2006/relationships/tags" Target="../tags/tag43.xml"/><Relationship Id="rId25" Type="http://schemas.openxmlformats.org/officeDocument/2006/relationships/tags" Target="../tags/tag42.xml"/><Relationship Id="rId24" Type="http://schemas.openxmlformats.org/officeDocument/2006/relationships/tags" Target="../tags/tag41.xml"/><Relationship Id="rId23" Type="http://schemas.openxmlformats.org/officeDocument/2006/relationships/tags" Target="../tags/tag40.xml"/><Relationship Id="rId22" Type="http://schemas.openxmlformats.org/officeDocument/2006/relationships/tags" Target="../tags/tag39.xml"/><Relationship Id="rId21" Type="http://schemas.openxmlformats.org/officeDocument/2006/relationships/tags" Target="../tags/tag38.xml"/><Relationship Id="rId20" Type="http://schemas.openxmlformats.org/officeDocument/2006/relationships/tags" Target="../tags/tag37.xml"/><Relationship Id="rId2" Type="http://schemas.openxmlformats.org/officeDocument/2006/relationships/tags" Target="../tags/tag19.xml"/><Relationship Id="rId19" Type="http://schemas.openxmlformats.org/officeDocument/2006/relationships/tags" Target="../tags/tag36.xml"/><Relationship Id="rId18" Type="http://schemas.openxmlformats.org/officeDocument/2006/relationships/tags" Target="../tags/tag35.xml"/><Relationship Id="rId17" Type="http://schemas.openxmlformats.org/officeDocument/2006/relationships/tags" Target="../tags/tag34.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8" Type="http://schemas.openxmlformats.org/officeDocument/2006/relationships/slideLayout" Target="../slideLayouts/slideLayout4.xml"/><Relationship Id="rId17" Type="http://schemas.openxmlformats.org/officeDocument/2006/relationships/tags" Target="../tags/tag77.xml"/><Relationship Id="rId16" Type="http://schemas.openxmlformats.org/officeDocument/2006/relationships/image" Target="../media/image7.jpeg"/><Relationship Id="rId15" Type="http://schemas.openxmlformats.org/officeDocument/2006/relationships/tags" Target="../tags/tag76.xml"/><Relationship Id="rId14" Type="http://schemas.openxmlformats.org/officeDocument/2006/relationships/image" Target="../media/image6.jpeg"/><Relationship Id="rId13" Type="http://schemas.openxmlformats.org/officeDocument/2006/relationships/tags" Target="../tags/tag75.xml"/><Relationship Id="rId12" Type="http://schemas.openxmlformats.org/officeDocument/2006/relationships/image" Target="../media/image5.jpeg"/><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9.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8" Type="http://schemas.openxmlformats.org/officeDocument/2006/relationships/slideLayout" Target="../slideLayouts/slideLayout4.xml"/><Relationship Id="rId17" Type="http://schemas.openxmlformats.org/officeDocument/2006/relationships/tags" Target="../tags/tag91.xml"/><Relationship Id="rId16" Type="http://schemas.openxmlformats.org/officeDocument/2006/relationships/image" Target="../media/image7.jpeg"/><Relationship Id="rId15" Type="http://schemas.openxmlformats.org/officeDocument/2006/relationships/tags" Target="../tags/tag90.xml"/><Relationship Id="rId14" Type="http://schemas.openxmlformats.org/officeDocument/2006/relationships/image" Target="../media/image6.jpeg"/><Relationship Id="rId13" Type="http://schemas.openxmlformats.org/officeDocument/2006/relationships/tags" Target="../tags/tag89.xml"/><Relationship Id="rId12" Type="http://schemas.openxmlformats.org/officeDocument/2006/relationships/image" Target="../media/image5.jpeg"/><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tags" Target="../tags/tag7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2842415" y="2579529"/>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第六章</a:t>
            </a:r>
            <a:r>
              <a:rPr lang="en-US" altLang="zh-CN" sz="6600" b="1" dirty="0">
                <a:solidFill>
                  <a:schemeClr val="accent1"/>
                </a:solidFill>
                <a:latin typeface="方正兰亭大黑_GBK" panose="02000000000000000000" charset="-122"/>
                <a:ea typeface="方正兰亭大黑_GBK" panose="02000000000000000000" charset="-122"/>
                <a:cs typeface="+mn-ea"/>
                <a:sym typeface="+mn-lt"/>
              </a:rPr>
              <a:t> </a:t>
            </a: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管理创新</a:t>
            </a:r>
            <a:endParaRPr lang="zh-CN" altLang="en-US" sz="6600" b="1" dirty="0">
              <a:solidFill>
                <a:schemeClr val="accent1"/>
              </a:solidFill>
              <a:latin typeface="方正兰亭大黑_GBK" panose="02000000000000000000" charset="-122"/>
              <a:ea typeface="方正兰亭大黑_GBK" panose="02000000000000000000"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1000"/>
                                        <p:tgtEl>
                                          <p:spTgt spid="26"/>
                                        </p:tgtEl>
                                      </p:cBhvr>
                                    </p:animEffect>
                                    <p:anim calcmode="lin" valueType="num">
                                      <p:cBhvr>
                                        <p:cTn id="11" dur="1000" fill="hold"/>
                                        <p:tgtEl>
                                          <p:spTgt spid="26"/>
                                        </p:tgtEl>
                                        <p:attrNameLst>
                                          <p:attrName>ppt_x</p:attrName>
                                        </p:attrNameLst>
                                      </p:cBhvr>
                                      <p:tavLst>
                                        <p:tav tm="0">
                                          <p:val>
                                            <p:strVal val="#ppt_x"/>
                                          </p:val>
                                        </p:tav>
                                        <p:tav tm="100000">
                                          <p:val>
                                            <p:strVal val="#ppt_x"/>
                                          </p:val>
                                        </p:tav>
                                      </p:tavLst>
                                    </p:anim>
                                    <p:anim calcmode="lin" valueType="num">
                                      <p:cBhvr>
                                        <p:cTn id="1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íSľïḑe"/>
          <p:cNvSpPr txBox="1"/>
          <p:nvPr/>
        </p:nvSpPr>
        <p:spPr>
          <a:xfrm>
            <a:off x="1044575" y="383223"/>
            <a:ext cx="36309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管理创新的内容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圆角矩形 2"/>
          <p:cNvSpPr/>
          <p:nvPr>
            <p:custDataLst>
              <p:tags r:id="rId2"/>
            </p:custDataLst>
          </p:nvPr>
        </p:nvSpPr>
        <p:spPr>
          <a:xfrm>
            <a:off x="843280" y="1629410"/>
            <a:ext cx="10799445" cy="2018030"/>
          </a:xfrm>
          <a:prstGeom prst="roundRect">
            <a:avLst>
              <a:gd name="adj" fmla="val 12012"/>
            </a:avLst>
          </a:prstGeom>
          <a:solidFill>
            <a:srgbClr val="FFFFFF"/>
          </a:solidFill>
          <a:ln>
            <a:solidFill>
              <a:schemeClr val="accent1">
                <a:lumMod val="40000"/>
                <a:lumOff val="60000"/>
              </a:schemeClr>
            </a:solidFill>
          </a:ln>
          <a:effectLst>
            <a:outerShdw blurRad="63500" dist="63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r>
              <a:rPr lang="zh-CN" altLang="en-US" sz="1600">
                <a:solidFill>
                  <a:schemeClr val="lt1"/>
                </a:solidFill>
                <a:sym typeface="+mn-ea"/>
              </a:rPr>
              <a:t>管理理念创新</a:t>
            </a:r>
            <a:endParaRPr lang="zh-CN" altLang="en-US" sz="1600">
              <a:solidFill>
                <a:schemeClr val="lt1"/>
              </a:solidFill>
              <a:sym typeface="+mn-ea"/>
            </a:endParaRPr>
          </a:p>
        </p:txBody>
      </p:sp>
      <p:sp>
        <p:nvSpPr>
          <p:cNvPr id="5" name="矩形 4"/>
          <p:cNvSpPr/>
          <p:nvPr>
            <p:custDataLst>
              <p:tags r:id="rId3"/>
            </p:custDataLst>
          </p:nvPr>
        </p:nvSpPr>
        <p:spPr>
          <a:xfrm>
            <a:off x="4737735" y="2102485"/>
            <a:ext cx="6694805" cy="926465"/>
          </a:xfrm>
          <a:prstGeom prst="rect">
            <a:avLst/>
          </a:prstGeom>
          <a:noFill/>
        </p:spPr>
        <p:txBody>
          <a:bodyPr wrap="square" rtlCol="0" anchor="t" anchorCtr="0">
            <a:noAutofit/>
          </a:bodyPr>
          <a:p>
            <a:pPr algn="just">
              <a:lnSpc>
                <a:spcPct val="150000"/>
              </a:lnSpc>
              <a:spcBef>
                <a:spcPct val="0"/>
              </a:spcBef>
              <a:spcAft>
                <a:spcPct val="0"/>
              </a:spcAft>
            </a:pPr>
            <a:r>
              <a:rPr lang="zh-CN" altLang="en-US" sz="1600" dirty="0">
                <a:solidFill>
                  <a:schemeClr val="dk1">
                    <a:lumMod val="85000"/>
                    <a:lumOff val="15000"/>
                  </a:schemeClr>
                </a:solidFill>
                <a:latin typeface="+mn-ea"/>
                <a:cs typeface="+mn-ea"/>
                <a:sym typeface="+mn-ea"/>
              </a:rPr>
              <a:t>指企业价值创造提供基本逻辑的变化，即把新的商业模式引入社会的生产体系，并为客户和自身创造价值。</a:t>
            </a:r>
            <a:endParaRPr lang="zh-CN" altLang="en-US" sz="1600" dirty="0">
              <a:solidFill>
                <a:schemeClr val="dk1">
                  <a:lumMod val="85000"/>
                  <a:lumOff val="15000"/>
                </a:schemeClr>
              </a:solidFill>
              <a:latin typeface="+mn-ea"/>
              <a:cs typeface="+mn-ea"/>
              <a:sym typeface="+mn-ea"/>
            </a:endParaRPr>
          </a:p>
        </p:txBody>
      </p:sp>
      <p:sp>
        <p:nvSpPr>
          <p:cNvPr id="42" name="矩形 41"/>
          <p:cNvSpPr/>
          <p:nvPr>
            <p:custDataLst>
              <p:tags r:id="rId4"/>
            </p:custDataLst>
          </p:nvPr>
        </p:nvSpPr>
        <p:spPr>
          <a:xfrm>
            <a:off x="4737418" y="170370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商业模式创新</a:t>
            </a:r>
            <a:endParaRPr lang="zh-CN" altLang="en-US" sz="2000" b="1">
              <a:solidFill>
                <a:schemeClr val="accent1"/>
              </a:solidFill>
              <a:latin typeface="+mn-ea"/>
              <a:cs typeface="+mn-ea"/>
              <a:sym typeface="+mn-ea"/>
            </a:endParaRPr>
          </a:p>
        </p:txBody>
      </p:sp>
      <p:sp>
        <p:nvSpPr>
          <p:cNvPr id="44" name="圆角矩形 37"/>
          <p:cNvSpPr/>
          <p:nvPr>
            <p:custDataLst>
              <p:tags r:id="rId5"/>
            </p:custDataLst>
          </p:nvPr>
        </p:nvSpPr>
        <p:spPr>
          <a:xfrm>
            <a:off x="843280" y="3801110"/>
            <a:ext cx="10799445" cy="2169160"/>
          </a:xfrm>
          <a:prstGeom prst="roundRect">
            <a:avLst>
              <a:gd name="adj" fmla="val 12646"/>
            </a:avLst>
          </a:prstGeom>
          <a:solidFill>
            <a:srgbClr val="FFFFFF"/>
          </a:solidFill>
          <a:ln>
            <a:solidFill>
              <a:schemeClr val="accent2">
                <a:lumMod val="40000"/>
                <a:lumOff val="60000"/>
              </a:schemeClr>
            </a:solidFill>
          </a:ln>
          <a:effectLst>
            <a:outerShdw blurRad="635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r>
              <a:rPr lang="zh-CN" altLang="en-US" sz="1600">
                <a:solidFill>
                  <a:schemeClr val="lt1"/>
                </a:solidFill>
                <a:sym typeface="+mn-ea"/>
              </a:rPr>
              <a:t>经营战略是对企业长远发展的全局性谋划 。企业经营战略大体可分为三个层次：总体 战略 、经营单位战略和职能部门战略 。</a:t>
            </a:r>
            <a:endParaRPr lang="zh-CN" altLang="en-US" sz="1600">
              <a:solidFill>
                <a:schemeClr val="lt1"/>
              </a:solidFill>
              <a:sym typeface="+mn-ea"/>
            </a:endParaRPr>
          </a:p>
        </p:txBody>
      </p:sp>
      <p:sp>
        <p:nvSpPr>
          <p:cNvPr id="46" name="矩形 45"/>
          <p:cNvSpPr/>
          <p:nvPr>
            <p:custDataLst>
              <p:tags r:id="rId6"/>
            </p:custDataLst>
          </p:nvPr>
        </p:nvSpPr>
        <p:spPr>
          <a:xfrm>
            <a:off x="1295083" y="4358005"/>
            <a:ext cx="6366602" cy="926379"/>
          </a:xfrm>
          <a:prstGeom prst="rect">
            <a:avLst/>
          </a:prstGeom>
          <a:noFill/>
        </p:spPr>
        <p:txBody>
          <a:bodyPr wrap="square" rtlCol="0" anchor="t" anchorCtr="0">
            <a:noAutofit/>
          </a:bodyPr>
          <a:p>
            <a:pPr algn="just">
              <a:lnSpc>
                <a:spcPct val="150000"/>
              </a:lnSpc>
              <a:spcBef>
                <a:spcPct val="0"/>
              </a:spcBef>
              <a:spcAft>
                <a:spcPct val="0"/>
              </a:spcAft>
            </a:pPr>
            <a:r>
              <a:rPr lang="zh-CN" altLang="en-US" sz="1600">
                <a:solidFill>
                  <a:schemeClr val="dk1">
                    <a:lumMod val="85000"/>
                    <a:lumOff val="15000"/>
                  </a:schemeClr>
                </a:solidFill>
                <a:latin typeface="+mn-ea"/>
                <a:cs typeface="+mn-ea"/>
                <a:sym typeface="+mn-ea"/>
              </a:rPr>
              <a:t>必须关注企业文化建设，在实践中不断完善、创新。</a:t>
            </a:r>
            <a:endParaRPr lang="zh-CN" altLang="en-US" sz="1600">
              <a:solidFill>
                <a:schemeClr val="dk1">
                  <a:lumMod val="85000"/>
                  <a:lumOff val="15000"/>
                </a:schemeClr>
              </a:solidFill>
              <a:latin typeface="+mn-ea"/>
              <a:cs typeface="+mn-ea"/>
              <a:sym typeface="+mn-ea"/>
            </a:endParaRPr>
          </a:p>
        </p:txBody>
      </p:sp>
      <p:sp>
        <p:nvSpPr>
          <p:cNvPr id="47" name="矩形 46"/>
          <p:cNvSpPr/>
          <p:nvPr>
            <p:custDataLst>
              <p:tags r:id="rId7"/>
            </p:custDataLst>
          </p:nvPr>
        </p:nvSpPr>
        <p:spPr>
          <a:xfrm>
            <a:off x="1295083" y="3959225"/>
            <a:ext cx="6366602" cy="398780"/>
          </a:xfrm>
          <a:prstGeom prst="rect">
            <a:avLst/>
          </a:prstGeom>
          <a:noFill/>
        </p:spPr>
        <p:txBody>
          <a:bodyPr wrap="square" rtlCol="0" anchor="t">
            <a:noAutofit/>
          </a:bodyPr>
          <a:p>
            <a:pPr>
              <a:spcBef>
                <a:spcPct val="0"/>
              </a:spcBef>
              <a:spcAft>
                <a:spcPct val="0"/>
              </a:spcAft>
            </a:pPr>
            <a:r>
              <a:rPr lang="zh-CN" altLang="en-US" sz="2000" b="1">
                <a:solidFill>
                  <a:schemeClr val="accent2"/>
                </a:solidFill>
                <a:latin typeface="+mn-ea"/>
                <a:cs typeface="+mn-ea"/>
                <a:sym typeface="+mn-ea"/>
              </a:rPr>
              <a:t>企业文化创新</a:t>
            </a:r>
            <a:endParaRPr lang="zh-CN" altLang="en-US" sz="2000" b="1">
              <a:solidFill>
                <a:schemeClr val="accent2"/>
              </a:solidFill>
              <a:latin typeface="+mn-ea"/>
              <a:cs typeface="+mn-ea"/>
              <a:sym typeface="+mn-ea"/>
            </a:endParaRPr>
          </a:p>
        </p:txBody>
      </p:sp>
      <p:pic>
        <p:nvPicPr>
          <p:cNvPr id="50" name="图片 49"/>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rcRect l="890" t="11817" r="890" b="28915"/>
          <a:stretch>
            <a:fillRect/>
          </a:stretch>
        </p:blipFill>
        <p:spPr>
          <a:xfrm>
            <a:off x="924560" y="1672590"/>
            <a:ext cx="3309620" cy="1889760"/>
          </a:xfrm>
          <a:prstGeom prst="roundRect">
            <a:avLst>
              <a:gd name="adj" fmla="val 6993"/>
            </a:avLst>
          </a:prstGeom>
          <a:ln w="9525" cap="flat" cmpd="sng" algn="ctr">
            <a:solidFill>
              <a:schemeClr val="dk1">
                <a:lumMod val="40000"/>
                <a:lumOff val="60000"/>
                <a:alpha val="50000"/>
              </a:schemeClr>
            </a:solidFill>
            <a:prstDash val="solid"/>
            <a:round/>
            <a:headEnd type="none" w="med" len="med"/>
            <a:tailEnd type="none" w="med" len="med"/>
          </a:ln>
        </p:spPr>
      </p:pic>
      <p:pic>
        <p:nvPicPr>
          <p:cNvPr id="51" name="图片 50"/>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rcRect l="2368" t="19173" r="1982" b="23068"/>
          <a:stretch>
            <a:fillRect/>
          </a:stretch>
        </p:blipFill>
        <p:spPr>
          <a:xfrm>
            <a:off x="8253730" y="3886200"/>
            <a:ext cx="3309620" cy="2084070"/>
          </a:xfrm>
          <a:prstGeom prst="roundRect">
            <a:avLst>
              <a:gd name="adj" fmla="val 6993"/>
            </a:avLst>
          </a:prstGeom>
          <a:ln w="9525" cap="flat" cmpd="sng" algn="ctr">
            <a:solidFill>
              <a:schemeClr val="dk1">
                <a:lumMod val="40000"/>
                <a:lumOff val="60000"/>
                <a:alpha val="50000"/>
              </a:schemeClr>
            </a:solidFill>
            <a:prstDash val="solid"/>
            <a:round/>
            <a:headEnd type="none" w="med" len="med"/>
            <a:tailEnd type="none" w="med" len="med"/>
          </a:ln>
        </p:spPr>
      </p:pic>
    </p:spTree>
    <p:custDataLst>
      <p:tags r:id="rId12"/>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íSľïḑe"/>
          <p:cNvSpPr txBox="1"/>
          <p:nvPr/>
        </p:nvSpPr>
        <p:spPr>
          <a:xfrm>
            <a:off x="1044575" y="383223"/>
            <a:ext cx="36309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管理创新的内容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圆角矩形 2"/>
          <p:cNvSpPr/>
          <p:nvPr>
            <p:custDataLst>
              <p:tags r:id="rId2"/>
            </p:custDataLst>
          </p:nvPr>
        </p:nvSpPr>
        <p:spPr>
          <a:xfrm>
            <a:off x="843280" y="1629410"/>
            <a:ext cx="10799445" cy="2018030"/>
          </a:xfrm>
          <a:prstGeom prst="roundRect">
            <a:avLst>
              <a:gd name="adj" fmla="val 12012"/>
            </a:avLst>
          </a:prstGeom>
          <a:solidFill>
            <a:srgbClr val="FFFFFF"/>
          </a:solidFill>
          <a:ln>
            <a:solidFill>
              <a:schemeClr val="accent1">
                <a:lumMod val="40000"/>
                <a:lumOff val="60000"/>
              </a:schemeClr>
            </a:solidFill>
          </a:ln>
          <a:effectLst>
            <a:outerShdw blurRad="63500" dist="63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r>
              <a:rPr lang="zh-CN" altLang="en-US" sz="1600">
                <a:solidFill>
                  <a:schemeClr val="lt1"/>
                </a:solidFill>
                <a:sym typeface="+mn-ea"/>
              </a:rPr>
              <a:t>管理理念创新</a:t>
            </a:r>
            <a:endParaRPr lang="zh-CN" altLang="en-US" sz="1600">
              <a:solidFill>
                <a:schemeClr val="lt1"/>
              </a:solidFill>
              <a:sym typeface="+mn-ea"/>
            </a:endParaRPr>
          </a:p>
        </p:txBody>
      </p:sp>
      <p:sp>
        <p:nvSpPr>
          <p:cNvPr id="5" name="矩形 4"/>
          <p:cNvSpPr/>
          <p:nvPr>
            <p:custDataLst>
              <p:tags r:id="rId3"/>
            </p:custDataLst>
          </p:nvPr>
        </p:nvSpPr>
        <p:spPr>
          <a:xfrm>
            <a:off x="4737735" y="2102485"/>
            <a:ext cx="6694805" cy="926465"/>
          </a:xfrm>
          <a:prstGeom prst="rect">
            <a:avLst/>
          </a:prstGeom>
          <a:noFill/>
        </p:spPr>
        <p:txBody>
          <a:bodyPr wrap="square" rtlCol="0" anchor="t" anchorCtr="0">
            <a:noAutofit/>
          </a:bodyPr>
          <a:p>
            <a:pPr algn="just">
              <a:lnSpc>
                <a:spcPct val="150000"/>
              </a:lnSpc>
              <a:spcBef>
                <a:spcPct val="0"/>
              </a:spcBef>
              <a:spcAft>
                <a:spcPct val="0"/>
              </a:spcAft>
            </a:pPr>
            <a:r>
              <a:rPr lang="zh-CN" altLang="en-US" sz="1600" dirty="0">
                <a:solidFill>
                  <a:schemeClr val="dk1">
                    <a:lumMod val="85000"/>
                    <a:lumOff val="15000"/>
                  </a:schemeClr>
                </a:solidFill>
                <a:latin typeface="+mn-ea"/>
                <a:cs typeface="+mn-ea"/>
                <a:sym typeface="+mn-ea"/>
              </a:rPr>
              <a:t>指通过积极的创新活动去改造环境，引导环境朝着有利于企业经营的方向变化。</a:t>
            </a:r>
            <a:endParaRPr lang="zh-CN" altLang="en-US" sz="1600" dirty="0">
              <a:solidFill>
                <a:schemeClr val="dk1">
                  <a:lumMod val="85000"/>
                  <a:lumOff val="15000"/>
                </a:schemeClr>
              </a:solidFill>
              <a:latin typeface="+mn-ea"/>
              <a:cs typeface="+mn-ea"/>
              <a:sym typeface="+mn-ea"/>
            </a:endParaRPr>
          </a:p>
        </p:txBody>
      </p:sp>
      <p:sp>
        <p:nvSpPr>
          <p:cNvPr id="42" name="矩形 41"/>
          <p:cNvSpPr/>
          <p:nvPr>
            <p:custDataLst>
              <p:tags r:id="rId4"/>
            </p:custDataLst>
          </p:nvPr>
        </p:nvSpPr>
        <p:spPr>
          <a:xfrm>
            <a:off x="4737418" y="170370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管理环境创新</a:t>
            </a:r>
            <a:endParaRPr lang="zh-CN" altLang="en-US" sz="2000" b="1">
              <a:solidFill>
                <a:schemeClr val="accent1"/>
              </a:solidFill>
              <a:latin typeface="+mn-ea"/>
              <a:cs typeface="+mn-ea"/>
              <a:sym typeface="+mn-ea"/>
            </a:endParaRPr>
          </a:p>
        </p:txBody>
      </p:sp>
      <p:sp>
        <p:nvSpPr>
          <p:cNvPr id="44" name="圆角矩形 37"/>
          <p:cNvSpPr/>
          <p:nvPr>
            <p:custDataLst>
              <p:tags r:id="rId5"/>
            </p:custDataLst>
          </p:nvPr>
        </p:nvSpPr>
        <p:spPr>
          <a:xfrm>
            <a:off x="843280" y="3801110"/>
            <a:ext cx="10799445" cy="2169160"/>
          </a:xfrm>
          <a:prstGeom prst="roundRect">
            <a:avLst>
              <a:gd name="adj" fmla="val 12646"/>
            </a:avLst>
          </a:prstGeom>
          <a:solidFill>
            <a:srgbClr val="FFFFFF"/>
          </a:solidFill>
          <a:ln>
            <a:solidFill>
              <a:schemeClr val="accent2">
                <a:lumMod val="40000"/>
                <a:lumOff val="60000"/>
              </a:schemeClr>
            </a:solidFill>
          </a:ln>
          <a:effectLst>
            <a:outerShdw blurRad="635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r>
              <a:rPr lang="zh-CN" altLang="en-US" sz="1600">
                <a:solidFill>
                  <a:schemeClr val="lt1"/>
                </a:solidFill>
                <a:sym typeface="+mn-ea"/>
              </a:rPr>
              <a:t>经营战略是对企业长远发展的全局性谋划 。企业经营战略大体可分为三个层次：总体 战略 、经营单位战略和职能部门战略 。</a:t>
            </a:r>
            <a:endParaRPr lang="zh-CN" altLang="en-US" sz="1600">
              <a:solidFill>
                <a:schemeClr val="lt1"/>
              </a:solidFill>
              <a:sym typeface="+mn-ea"/>
            </a:endParaRPr>
          </a:p>
        </p:txBody>
      </p:sp>
      <p:sp>
        <p:nvSpPr>
          <p:cNvPr id="46" name="矩形 45"/>
          <p:cNvSpPr/>
          <p:nvPr>
            <p:custDataLst>
              <p:tags r:id="rId6"/>
            </p:custDataLst>
          </p:nvPr>
        </p:nvSpPr>
        <p:spPr>
          <a:xfrm>
            <a:off x="1295083" y="4358005"/>
            <a:ext cx="6366602" cy="926379"/>
          </a:xfrm>
          <a:prstGeom prst="rect">
            <a:avLst/>
          </a:prstGeom>
          <a:noFill/>
        </p:spPr>
        <p:txBody>
          <a:bodyPr wrap="square" rtlCol="0" anchor="t" anchorCtr="0">
            <a:noAutofit/>
          </a:bodyPr>
          <a:p>
            <a:pPr algn="just">
              <a:lnSpc>
                <a:spcPct val="150000"/>
              </a:lnSpc>
              <a:spcBef>
                <a:spcPct val="0"/>
              </a:spcBef>
              <a:spcAft>
                <a:spcPct val="0"/>
              </a:spcAft>
            </a:pPr>
            <a:r>
              <a:rPr lang="zh-CN" altLang="en-US" sz="1600">
                <a:solidFill>
                  <a:schemeClr val="dk1">
                    <a:lumMod val="85000"/>
                    <a:lumOff val="15000"/>
                  </a:schemeClr>
                </a:solidFill>
                <a:latin typeface="+mn-ea"/>
                <a:cs typeface="+mn-ea"/>
                <a:sym typeface="+mn-ea"/>
              </a:rPr>
              <a:t>把管理理念创新、管理组织创新、管理方式创新活动制度化、规范化，是管理创新的最高层次，是管理创新实现的根本保证。</a:t>
            </a:r>
            <a:endParaRPr lang="zh-CN" altLang="en-US" sz="1600">
              <a:solidFill>
                <a:schemeClr val="dk1">
                  <a:lumMod val="85000"/>
                  <a:lumOff val="15000"/>
                </a:schemeClr>
              </a:solidFill>
              <a:latin typeface="+mn-ea"/>
              <a:cs typeface="+mn-ea"/>
              <a:sym typeface="+mn-ea"/>
            </a:endParaRPr>
          </a:p>
        </p:txBody>
      </p:sp>
      <p:sp>
        <p:nvSpPr>
          <p:cNvPr id="47" name="矩形 46"/>
          <p:cNvSpPr/>
          <p:nvPr>
            <p:custDataLst>
              <p:tags r:id="rId7"/>
            </p:custDataLst>
          </p:nvPr>
        </p:nvSpPr>
        <p:spPr>
          <a:xfrm>
            <a:off x="1295083" y="3959225"/>
            <a:ext cx="6366602" cy="398780"/>
          </a:xfrm>
          <a:prstGeom prst="rect">
            <a:avLst/>
          </a:prstGeom>
          <a:noFill/>
        </p:spPr>
        <p:txBody>
          <a:bodyPr wrap="square" rtlCol="0" anchor="t">
            <a:noAutofit/>
          </a:bodyPr>
          <a:p>
            <a:pPr>
              <a:spcBef>
                <a:spcPct val="0"/>
              </a:spcBef>
              <a:spcAft>
                <a:spcPct val="0"/>
              </a:spcAft>
            </a:pPr>
            <a:r>
              <a:rPr lang="zh-CN" altLang="en-US" sz="2000" b="1">
                <a:solidFill>
                  <a:schemeClr val="accent2"/>
                </a:solidFill>
                <a:latin typeface="+mn-ea"/>
                <a:cs typeface="+mn-ea"/>
                <a:sym typeface="+mn-ea"/>
              </a:rPr>
              <a:t>管理制度创新</a:t>
            </a:r>
            <a:endParaRPr lang="zh-CN" altLang="en-US" sz="2000" b="1">
              <a:solidFill>
                <a:schemeClr val="accent2"/>
              </a:solidFill>
              <a:latin typeface="+mn-ea"/>
              <a:cs typeface="+mn-ea"/>
              <a:sym typeface="+mn-ea"/>
            </a:endParaRPr>
          </a:p>
        </p:txBody>
      </p:sp>
      <p:pic>
        <p:nvPicPr>
          <p:cNvPr id="50" name="图片 49"/>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rcRect l="890" t="11817" r="890" b="28915"/>
          <a:stretch>
            <a:fillRect/>
          </a:stretch>
        </p:blipFill>
        <p:spPr>
          <a:xfrm>
            <a:off x="924560" y="1672590"/>
            <a:ext cx="3309620" cy="1889760"/>
          </a:xfrm>
          <a:prstGeom prst="roundRect">
            <a:avLst>
              <a:gd name="adj" fmla="val 6993"/>
            </a:avLst>
          </a:prstGeom>
          <a:ln w="9525" cap="flat" cmpd="sng" algn="ctr">
            <a:solidFill>
              <a:schemeClr val="dk1">
                <a:lumMod val="40000"/>
                <a:lumOff val="60000"/>
                <a:alpha val="50000"/>
              </a:schemeClr>
            </a:solidFill>
            <a:prstDash val="solid"/>
            <a:round/>
            <a:headEnd type="none" w="med" len="med"/>
            <a:tailEnd type="none" w="med" len="med"/>
          </a:ln>
        </p:spPr>
      </p:pic>
      <p:pic>
        <p:nvPicPr>
          <p:cNvPr id="51" name="图片 50"/>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rcRect l="2368" t="19173" r="1982" b="23068"/>
          <a:stretch>
            <a:fillRect/>
          </a:stretch>
        </p:blipFill>
        <p:spPr>
          <a:xfrm>
            <a:off x="8253730" y="3886200"/>
            <a:ext cx="3309620" cy="2084070"/>
          </a:xfrm>
          <a:prstGeom prst="roundRect">
            <a:avLst>
              <a:gd name="adj" fmla="val 6993"/>
            </a:avLst>
          </a:prstGeom>
          <a:ln w="9525" cap="flat" cmpd="sng" algn="ctr">
            <a:solidFill>
              <a:schemeClr val="dk1">
                <a:lumMod val="40000"/>
                <a:lumOff val="60000"/>
                <a:alpha val="50000"/>
              </a:schemeClr>
            </a:solidFill>
            <a:prstDash val="solid"/>
            <a:round/>
            <a:headEnd type="none" w="med" len="med"/>
            <a:tailEnd type="none" w="med" len="med"/>
          </a:ln>
        </p:spPr>
      </p:pic>
    </p:spTree>
    <p:custDataLst>
      <p:tags r:id="rId12"/>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0741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2" name="矩形 41"/>
          <p:cNvSpPr/>
          <p:nvPr>
            <p:custDataLst>
              <p:tags r:id="rId2"/>
            </p:custDataLst>
          </p:nvPr>
        </p:nvSpPr>
        <p:spPr>
          <a:xfrm>
            <a:off x="7636828" y="1264920"/>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头脑风暴法</a:t>
            </a:r>
            <a:endParaRPr lang="zh-CN" altLang="en-US" sz="2000" b="1">
              <a:solidFill>
                <a:schemeClr val="accent1"/>
              </a:solidFill>
              <a:latin typeface="+mn-ea"/>
              <a:cs typeface="+mn-ea"/>
              <a:sym typeface="+mn-ea"/>
            </a:endParaRPr>
          </a:p>
        </p:txBody>
      </p:sp>
      <p:pic>
        <p:nvPicPr>
          <p:cNvPr id="47" name="图片 46" descr="p-1624442-11985690-3840x2543"/>
          <p:cNvPicPr>
            <a:picLocks noChangeAspect="1"/>
          </p:cNvPicPr>
          <p:nvPr/>
        </p:nvPicPr>
        <p:blipFill>
          <a:blip r:embed="rId3"/>
          <a:srcRect t="15731"/>
          <a:stretch>
            <a:fillRect/>
          </a:stretch>
        </p:blipFill>
        <p:spPr>
          <a:xfrm>
            <a:off x="1003935" y="1875155"/>
            <a:ext cx="5688965" cy="3175000"/>
          </a:xfrm>
          <a:prstGeom prst="rect">
            <a:avLst/>
          </a:prstGeom>
        </p:spPr>
      </p:pic>
      <p:sp>
        <p:nvSpPr>
          <p:cNvPr id="2" name="矩形 1"/>
          <p:cNvSpPr/>
          <p:nvPr>
            <p:custDataLst>
              <p:tags r:id="rId4"/>
            </p:custDataLst>
          </p:nvPr>
        </p:nvSpPr>
        <p:spPr>
          <a:xfrm>
            <a:off x="7672388" y="187515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综摄法</a:t>
            </a:r>
            <a:endParaRPr lang="zh-CN" altLang="en-US" sz="2000" b="1">
              <a:solidFill>
                <a:schemeClr val="accent1"/>
              </a:solidFill>
              <a:latin typeface="+mn-ea"/>
              <a:cs typeface="+mn-ea"/>
              <a:sym typeface="+mn-ea"/>
            </a:endParaRPr>
          </a:p>
        </p:txBody>
      </p:sp>
      <p:sp>
        <p:nvSpPr>
          <p:cNvPr id="3" name="矩形 2"/>
          <p:cNvSpPr/>
          <p:nvPr>
            <p:custDataLst>
              <p:tags r:id="rId5"/>
            </p:custDataLst>
          </p:nvPr>
        </p:nvSpPr>
        <p:spPr>
          <a:xfrm>
            <a:off x="7636828" y="249872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逆向思考法</a:t>
            </a:r>
            <a:endParaRPr lang="zh-CN" altLang="en-US" sz="2000" b="1">
              <a:solidFill>
                <a:schemeClr val="accent1"/>
              </a:solidFill>
              <a:latin typeface="+mn-ea"/>
              <a:cs typeface="+mn-ea"/>
              <a:sym typeface="+mn-ea"/>
            </a:endParaRPr>
          </a:p>
        </p:txBody>
      </p:sp>
      <p:sp>
        <p:nvSpPr>
          <p:cNvPr id="7" name="矩形 6"/>
          <p:cNvSpPr/>
          <p:nvPr>
            <p:custDataLst>
              <p:tags r:id="rId6"/>
            </p:custDataLst>
          </p:nvPr>
        </p:nvSpPr>
        <p:spPr>
          <a:xfrm>
            <a:off x="7672388" y="3144520"/>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检核表法</a:t>
            </a:r>
            <a:endParaRPr lang="zh-CN" altLang="en-US" sz="2000" b="1">
              <a:solidFill>
                <a:schemeClr val="accent1"/>
              </a:solidFill>
              <a:latin typeface="+mn-ea"/>
              <a:cs typeface="+mn-ea"/>
              <a:sym typeface="+mn-ea"/>
            </a:endParaRPr>
          </a:p>
        </p:txBody>
      </p:sp>
      <p:sp>
        <p:nvSpPr>
          <p:cNvPr id="9" name="矩形 8"/>
          <p:cNvSpPr/>
          <p:nvPr>
            <p:custDataLst>
              <p:tags r:id="rId7"/>
            </p:custDataLst>
          </p:nvPr>
        </p:nvSpPr>
        <p:spPr>
          <a:xfrm>
            <a:off x="7636828" y="379031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类比创新法</a:t>
            </a:r>
            <a:endParaRPr lang="zh-CN" altLang="en-US" sz="2000" b="1">
              <a:solidFill>
                <a:schemeClr val="accent1"/>
              </a:solidFill>
              <a:latin typeface="+mn-ea"/>
              <a:cs typeface="+mn-ea"/>
              <a:sym typeface="+mn-ea"/>
            </a:endParaRPr>
          </a:p>
        </p:txBody>
      </p:sp>
      <p:sp>
        <p:nvSpPr>
          <p:cNvPr id="10" name="矩形 9"/>
          <p:cNvSpPr/>
          <p:nvPr>
            <p:custDataLst>
              <p:tags r:id="rId8"/>
            </p:custDataLst>
          </p:nvPr>
        </p:nvSpPr>
        <p:spPr>
          <a:xfrm>
            <a:off x="7636828" y="4436110"/>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信息交合法</a:t>
            </a:r>
            <a:endParaRPr lang="zh-CN" altLang="en-US" sz="2000" b="1">
              <a:solidFill>
                <a:schemeClr val="accent1"/>
              </a:solidFill>
              <a:latin typeface="+mn-ea"/>
              <a:cs typeface="+mn-ea"/>
              <a:sym typeface="+mn-ea"/>
            </a:endParaRPr>
          </a:p>
        </p:txBody>
      </p:sp>
      <p:sp>
        <p:nvSpPr>
          <p:cNvPr id="12" name="矩形 11"/>
          <p:cNvSpPr/>
          <p:nvPr>
            <p:custDataLst>
              <p:tags r:id="rId9"/>
            </p:custDataLst>
          </p:nvPr>
        </p:nvSpPr>
        <p:spPr>
          <a:xfrm>
            <a:off x="7636828" y="508190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模仿创新法</a:t>
            </a:r>
            <a:endParaRPr lang="zh-CN" altLang="en-US" sz="2000" b="1">
              <a:solidFill>
                <a:schemeClr val="accent1"/>
              </a:solidFill>
              <a:latin typeface="+mn-ea"/>
              <a:cs typeface="+mn-ea"/>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0741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5181600" y="1633855"/>
            <a:ext cx="5916295" cy="4224655"/>
          </a:xfrm>
          <a:prstGeom prst="rect">
            <a:avLst/>
          </a:prstGeom>
        </p:spPr>
        <p:txBody>
          <a:bodyPr wrap="square">
            <a:noAutofit/>
          </a:bodyPr>
          <a:lstStyle/>
          <a:p>
            <a:pPr algn="just">
              <a:lnSpc>
                <a:spcPct val="150000"/>
              </a:lnSpc>
              <a:buSzPct val="25000"/>
              <a:defRPr/>
            </a:pPr>
            <a:r>
              <a:rPr lang="zh-CN" altLang="en-US" sz="1600" cap="all" dirty="0">
                <a:solidFill>
                  <a:srgbClr val="000000"/>
                </a:solidFill>
                <a:cs typeface="+mn-ea"/>
                <a:sym typeface="+mn-lt"/>
              </a:rPr>
              <a:t>这种方法的</a:t>
            </a:r>
            <a:r>
              <a:rPr lang="zh-CN" altLang="en-US" sz="1600" cap="all" dirty="0">
                <a:solidFill>
                  <a:srgbClr val="FF0000"/>
                </a:solidFill>
                <a:cs typeface="+mn-ea"/>
                <a:sym typeface="+mn-lt"/>
              </a:rPr>
              <a:t>规则如下</a:t>
            </a:r>
            <a:r>
              <a:rPr lang="zh-CN" altLang="en-US" sz="1600" cap="all" dirty="0">
                <a:solidFill>
                  <a:srgbClr val="000000"/>
                </a:solidFill>
                <a:cs typeface="+mn-ea"/>
                <a:sym typeface="+mn-lt"/>
              </a:rPr>
              <a:t>：</a:t>
            </a:r>
            <a:endParaRPr lang="zh-CN" altLang="en-US" sz="1600" cap="all" dirty="0">
              <a:solidFill>
                <a:srgbClr val="000000"/>
              </a:solidFill>
              <a:cs typeface="+mn-ea"/>
              <a:sym typeface="+mn-lt"/>
            </a:endParaRPr>
          </a:p>
          <a:p>
            <a:pPr algn="just">
              <a:lnSpc>
                <a:spcPct val="150000"/>
              </a:lnSpc>
              <a:buSzPct val="25000"/>
              <a:defRPr/>
            </a:pPr>
            <a:r>
              <a:rPr lang="zh-CN" altLang="en-US" sz="1600" cap="all" dirty="0">
                <a:solidFill>
                  <a:srgbClr val="000000"/>
                </a:solidFill>
                <a:cs typeface="+mn-ea"/>
                <a:sym typeface="+mn-lt"/>
              </a:rPr>
              <a:t>（1）不允许对别人的意见进行批评或反驳，任何人不作判断性结论。</a:t>
            </a:r>
            <a:endParaRPr lang="zh-CN" altLang="en-US" sz="1600" cap="all" dirty="0">
              <a:solidFill>
                <a:srgbClr val="000000"/>
              </a:solidFill>
              <a:cs typeface="+mn-ea"/>
              <a:sym typeface="+mn-lt"/>
            </a:endParaRPr>
          </a:p>
          <a:p>
            <a:pPr algn="just">
              <a:lnSpc>
                <a:spcPct val="150000"/>
              </a:lnSpc>
              <a:buSzPct val="25000"/>
              <a:defRPr/>
            </a:pPr>
            <a:r>
              <a:rPr lang="zh-CN" altLang="en-US" sz="1600" cap="all" dirty="0">
                <a:solidFill>
                  <a:srgbClr val="000000"/>
                </a:solidFill>
                <a:cs typeface="+mn-ea"/>
                <a:sym typeface="+mn-lt"/>
              </a:rPr>
              <a:t>（2）鼓励每个人独立思考，广开思路，提出的改进设想越多越好、越新越好。</a:t>
            </a:r>
            <a:endParaRPr lang="zh-CN" altLang="en-US" sz="1600" cap="all" dirty="0">
              <a:solidFill>
                <a:srgbClr val="000000"/>
              </a:solidFill>
              <a:cs typeface="+mn-ea"/>
              <a:sym typeface="+mn-lt"/>
            </a:endParaRPr>
          </a:p>
          <a:p>
            <a:pPr algn="just">
              <a:lnSpc>
                <a:spcPct val="150000"/>
              </a:lnSpc>
              <a:buSzPct val="25000"/>
              <a:defRPr/>
            </a:pPr>
            <a:r>
              <a:rPr lang="zh-CN" altLang="en-US" sz="1600" cap="all" dirty="0">
                <a:solidFill>
                  <a:srgbClr val="000000"/>
                </a:solidFill>
                <a:cs typeface="+mn-ea"/>
                <a:sym typeface="+mn-lt"/>
              </a:rPr>
              <a:t>（3）允许相互之间的矛盾存在。</a:t>
            </a:r>
            <a:endParaRPr lang="zh-CN" altLang="en-US" sz="1600" cap="all" dirty="0">
              <a:solidFill>
                <a:srgbClr val="000000"/>
              </a:solidFill>
              <a:cs typeface="+mn-ea"/>
              <a:sym typeface="+mn-lt"/>
            </a:endParaRPr>
          </a:p>
          <a:p>
            <a:pPr algn="just">
              <a:lnSpc>
                <a:spcPct val="150000"/>
              </a:lnSpc>
              <a:buSzPct val="25000"/>
              <a:defRPr/>
            </a:pPr>
            <a:r>
              <a:rPr lang="zh-CN" altLang="en-US" sz="1600" cap="all" dirty="0">
                <a:solidFill>
                  <a:srgbClr val="000000"/>
                </a:solidFill>
                <a:cs typeface="+mn-ea"/>
                <a:sym typeface="+mn-lt"/>
              </a:rPr>
              <a:t>（4）集中注意力于目标，不私下交谈，不干扰别人的思维活动。</a:t>
            </a:r>
            <a:endParaRPr lang="zh-CN" altLang="en-US" sz="1600" cap="all" dirty="0">
              <a:solidFill>
                <a:srgbClr val="000000"/>
              </a:solidFill>
              <a:cs typeface="+mn-ea"/>
              <a:sym typeface="+mn-lt"/>
            </a:endParaRPr>
          </a:p>
          <a:p>
            <a:pPr algn="just">
              <a:lnSpc>
                <a:spcPct val="150000"/>
              </a:lnSpc>
              <a:buSzPct val="25000"/>
              <a:defRPr/>
            </a:pPr>
            <a:r>
              <a:rPr lang="zh-CN" altLang="en-US" sz="1600" cap="all" dirty="0">
                <a:solidFill>
                  <a:srgbClr val="000000"/>
                </a:solidFill>
                <a:cs typeface="+mn-ea"/>
                <a:sym typeface="+mn-lt"/>
              </a:rPr>
              <a:t>（5）可以补充和发表相同的意见，使某种意见更具说服力。</a:t>
            </a:r>
            <a:endParaRPr lang="zh-CN" altLang="en-US" sz="1600" cap="all" dirty="0">
              <a:solidFill>
                <a:srgbClr val="000000"/>
              </a:solidFill>
              <a:cs typeface="+mn-ea"/>
              <a:sym typeface="+mn-lt"/>
            </a:endParaRPr>
          </a:p>
          <a:p>
            <a:pPr algn="just">
              <a:lnSpc>
                <a:spcPct val="150000"/>
              </a:lnSpc>
              <a:buSzPct val="25000"/>
              <a:defRPr/>
            </a:pPr>
            <a:r>
              <a:rPr lang="zh-CN" altLang="en-US" sz="1600" cap="all" dirty="0">
                <a:solidFill>
                  <a:srgbClr val="000000"/>
                </a:solidFill>
                <a:cs typeface="+mn-ea"/>
                <a:sym typeface="+mn-lt"/>
              </a:rPr>
              <a:t>（6）参加会议的人员不分上下级，平等相待。</a:t>
            </a:r>
            <a:endParaRPr lang="zh-CN" altLang="en-US" sz="1600" cap="all" dirty="0">
              <a:solidFill>
                <a:srgbClr val="000000"/>
              </a:solidFill>
              <a:cs typeface="+mn-ea"/>
              <a:sym typeface="+mn-lt"/>
            </a:endParaRPr>
          </a:p>
          <a:p>
            <a:pPr algn="just">
              <a:lnSpc>
                <a:spcPct val="150000"/>
              </a:lnSpc>
              <a:buSzPct val="25000"/>
              <a:defRPr/>
            </a:pPr>
            <a:r>
              <a:rPr lang="zh-CN" altLang="en-US" sz="1600" cap="all" dirty="0">
                <a:solidFill>
                  <a:srgbClr val="000000"/>
                </a:solidFill>
                <a:cs typeface="+mn-ea"/>
                <a:sym typeface="+mn-lt"/>
              </a:rPr>
              <a:t>（7）不允许以集体意见来阻碍个人的创造性设想</a:t>
            </a:r>
            <a:r>
              <a:rPr lang="zh-CN" altLang="en-US" sz="1400" cap="all" dirty="0">
                <a:solidFill>
                  <a:srgbClr val="000000"/>
                </a:solidFill>
                <a:cs typeface="+mn-ea"/>
                <a:sym typeface="+mn-lt"/>
              </a:rPr>
              <a:t>。</a:t>
            </a:r>
            <a:endParaRPr lang="zh-CN" altLang="en-US" sz="1400" cap="all" dirty="0">
              <a:solidFill>
                <a:srgbClr val="000000"/>
              </a:solidFill>
              <a:cs typeface="+mn-ea"/>
              <a:sym typeface="+mn-lt"/>
            </a:endParaRPr>
          </a:p>
          <a:p>
            <a:pPr algn="just">
              <a:lnSpc>
                <a:spcPct val="150000"/>
              </a:lnSpc>
              <a:buSzPct val="25000"/>
              <a:defRPr/>
            </a:pPr>
            <a:r>
              <a:rPr lang="zh-CN" altLang="en-US" sz="1600" cap="all" dirty="0">
                <a:solidFill>
                  <a:srgbClr val="000000"/>
                </a:solidFill>
                <a:cs typeface="+mn-ea"/>
                <a:sym typeface="+mn-lt"/>
              </a:rPr>
              <a:t>（8）参加会议的人数不超过10人，时间限制在20分钟至1小时。</a:t>
            </a:r>
            <a:endParaRPr lang="zh-CN" altLang="en-US" sz="1600" cap="all" dirty="0">
              <a:solidFill>
                <a:srgbClr val="000000"/>
              </a:solidFill>
              <a:cs typeface="+mn-ea"/>
              <a:sym typeface="+mn-lt"/>
            </a:endParaRPr>
          </a:p>
        </p:txBody>
      </p:sp>
      <p:sp>
        <p:nvSpPr>
          <p:cNvPr id="42" name="矩形 41"/>
          <p:cNvSpPr/>
          <p:nvPr>
            <p:custDataLst>
              <p:tags r:id="rId2"/>
            </p:custDataLst>
          </p:nvPr>
        </p:nvSpPr>
        <p:spPr>
          <a:xfrm>
            <a:off x="976313" y="123507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头脑风暴法</a:t>
            </a:r>
            <a:endParaRPr lang="zh-CN" altLang="en-US" sz="2000" b="1">
              <a:solidFill>
                <a:schemeClr val="accent1"/>
              </a:solidFill>
              <a:latin typeface="+mn-ea"/>
              <a:cs typeface="+mn-ea"/>
              <a:sym typeface="+mn-ea"/>
            </a:endParaRPr>
          </a:p>
        </p:txBody>
      </p:sp>
      <p:sp>
        <p:nvSpPr>
          <p:cNvPr id="46" name="矩形 45"/>
          <p:cNvSpPr/>
          <p:nvPr/>
        </p:nvSpPr>
        <p:spPr>
          <a:xfrm>
            <a:off x="1607185" y="1943735"/>
            <a:ext cx="3145790" cy="3769360"/>
          </a:xfrm>
          <a:prstGeom prst="rect">
            <a:avLst/>
          </a:prstGeom>
        </p:spPr>
        <p:txBody>
          <a:bodyPr wrap="square">
            <a:noAutofit/>
          </a:bodyPr>
          <a:p>
            <a:pPr indent="406400" fontAlgn="auto">
              <a:lnSpc>
                <a:spcPct val="150000"/>
              </a:lnSpc>
              <a:buSzPct val="25000"/>
              <a:defRPr/>
              <a:extLst>
                <a:ext uri="{35155182-B16C-46BC-9424-99874614C6A1}">
                  <wpsdc:indentchars xmlns:wpsdc="http://www.wps.cn/officeDocument/2017/drawingmlCustomData" val="200" checksum="1740828767"/>
                </a:ext>
              </a:extLst>
            </a:pPr>
            <a:r>
              <a:rPr lang="zh-CN" altLang="en-US" sz="1600" cap="all" dirty="0">
                <a:solidFill>
                  <a:srgbClr val="000000"/>
                </a:solidFill>
                <a:cs typeface="+mn-ea"/>
                <a:sym typeface="+mn-lt"/>
              </a:rPr>
              <a:t>头脑风暴法是通过一种别开生面的小组畅谈会，在较短的时间内充分发挥群体的创造力，从而获得较多的创新设想。</a:t>
            </a:r>
            <a:endParaRPr lang="zh-CN" altLang="en-US" sz="1400" cap="all" dirty="0">
              <a:solidFill>
                <a:srgbClr val="000000"/>
              </a:solidFill>
              <a:cs typeface="+mn-ea"/>
              <a:sym typeface="+mn-lt"/>
            </a:endParaRPr>
          </a:p>
        </p:txBody>
      </p:sp>
      <p:pic>
        <p:nvPicPr>
          <p:cNvPr id="47" name="图片 46" descr="p-1624442-11985690-3840x2543"/>
          <p:cNvPicPr>
            <a:picLocks noChangeAspect="1"/>
          </p:cNvPicPr>
          <p:nvPr/>
        </p:nvPicPr>
        <p:blipFill>
          <a:blip r:embed="rId3"/>
          <a:srcRect t="15731"/>
          <a:stretch>
            <a:fillRect/>
          </a:stretch>
        </p:blipFill>
        <p:spPr>
          <a:xfrm>
            <a:off x="1540510" y="3662680"/>
            <a:ext cx="3279140" cy="183007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0741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6072505" y="2280920"/>
            <a:ext cx="4627880" cy="2827655"/>
          </a:xfrm>
          <a:prstGeom prst="rect">
            <a:avLst/>
          </a:prstGeom>
        </p:spPr>
        <p:txBody>
          <a:bodyPr wrap="square">
            <a:noAutofit/>
          </a:bodyPr>
          <a:lstStyle/>
          <a:p>
            <a:pPr indent="406400" algn="just" fontAlgn="auto">
              <a:lnSpc>
                <a:spcPct val="150000"/>
              </a:lnSpc>
              <a:buSzPct val="25000"/>
              <a:defRPr/>
              <a:extLst>
                <a:ext uri="{35155182-B16C-46BC-9424-99874614C6A1}">
                  <wpsdc:indentchars xmlns:wpsdc="http://www.wps.cn/officeDocument/2017/drawingmlCustomData" val="200" checksum="1740828767"/>
                </a:ext>
              </a:extLst>
            </a:pPr>
            <a:r>
              <a:rPr lang="zh-CN" altLang="en-US" sz="1600" cap="all" dirty="0">
                <a:solidFill>
                  <a:srgbClr val="000000"/>
                </a:solidFill>
                <a:cs typeface="+mn-ea"/>
                <a:sym typeface="+mn-lt"/>
              </a:rPr>
              <a:t>以已知的信息为媒介，把毫不关联、互不相同的知识要素结合起来创造出新的设想。</a:t>
            </a:r>
            <a:endParaRPr lang="zh-CN" altLang="en-US" sz="1600" cap="all" dirty="0">
              <a:solidFill>
                <a:srgbClr val="000000"/>
              </a:solidFill>
              <a:cs typeface="+mn-ea"/>
              <a:sym typeface="+mn-lt"/>
            </a:endParaRPr>
          </a:p>
          <a:p>
            <a:pPr indent="406400" algn="just" fontAlgn="auto">
              <a:lnSpc>
                <a:spcPct val="150000"/>
              </a:lnSpc>
              <a:buSzPct val="25000"/>
              <a:defRPr/>
              <a:extLst>
                <a:ext uri="{35155182-B16C-46BC-9424-99874614C6A1}">
                  <wpsdc:indentchars xmlns:wpsdc="http://www.wps.cn/officeDocument/2017/drawingmlCustomData" val="200" checksum="1740828767"/>
                </a:ext>
              </a:extLst>
            </a:pPr>
            <a:r>
              <a:rPr lang="zh-CN" altLang="en-US" sz="1600" cap="all" dirty="0">
                <a:solidFill>
                  <a:srgbClr val="FF0000"/>
                </a:solidFill>
                <a:cs typeface="+mn-ea"/>
                <a:sym typeface="+mn-lt"/>
              </a:rPr>
              <a:t>两个基本原则</a:t>
            </a:r>
            <a:r>
              <a:rPr lang="zh-CN" altLang="en-US" sz="1600" cap="all" dirty="0">
                <a:solidFill>
                  <a:srgbClr val="000000"/>
                </a:solidFill>
                <a:cs typeface="+mn-ea"/>
                <a:sym typeface="+mn-lt"/>
              </a:rPr>
              <a:t>：</a:t>
            </a:r>
            <a:r>
              <a:rPr lang="zh-CN" altLang="en-US" sz="1600" cap="all" dirty="0">
                <a:solidFill>
                  <a:srgbClr val="FF0000"/>
                </a:solidFill>
                <a:cs typeface="+mn-ea"/>
                <a:sym typeface="+mn-lt"/>
              </a:rPr>
              <a:t>异质同化</a:t>
            </a:r>
            <a:r>
              <a:rPr lang="zh-CN" altLang="en-US" sz="1600" cap="all" dirty="0">
                <a:solidFill>
                  <a:srgbClr val="000000"/>
                </a:solidFill>
                <a:cs typeface="+mn-ea"/>
                <a:sym typeface="+mn-lt"/>
              </a:rPr>
              <a:t>，即“变陌生为熟悉”，是综摄法的准备阶段；</a:t>
            </a:r>
            <a:r>
              <a:rPr lang="zh-CN" altLang="en-US" sz="1600" cap="all" dirty="0">
                <a:solidFill>
                  <a:srgbClr val="FF0000"/>
                </a:solidFill>
                <a:cs typeface="+mn-ea"/>
                <a:sym typeface="+mn-lt"/>
              </a:rPr>
              <a:t>同质异化</a:t>
            </a:r>
            <a:r>
              <a:rPr lang="zh-CN" altLang="en-US" sz="1600" cap="all" dirty="0">
                <a:solidFill>
                  <a:srgbClr val="000000"/>
                </a:solidFill>
                <a:cs typeface="+mn-ea"/>
                <a:sym typeface="+mn-lt"/>
              </a:rPr>
              <a:t>，即“ 变熟悉为陌生”，是综摄法的核心。</a:t>
            </a:r>
            <a:endParaRPr lang="zh-CN" altLang="en-US" sz="1600" cap="all" dirty="0">
              <a:solidFill>
                <a:srgbClr val="000000"/>
              </a:solidFill>
              <a:cs typeface="+mn-ea"/>
              <a:sym typeface="+mn-lt"/>
            </a:endParaRPr>
          </a:p>
        </p:txBody>
      </p:sp>
      <p:sp>
        <p:nvSpPr>
          <p:cNvPr id="42" name="矩形 41"/>
          <p:cNvSpPr/>
          <p:nvPr>
            <p:custDataLst>
              <p:tags r:id="rId2"/>
            </p:custDataLst>
          </p:nvPr>
        </p:nvSpPr>
        <p:spPr>
          <a:xfrm>
            <a:off x="1373823" y="123507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sp>
        <p:nvSpPr>
          <p:cNvPr id="85" name="右箭头 84"/>
          <p:cNvSpPr/>
          <p:nvPr>
            <p:custDataLst>
              <p:tags r:id="rId3"/>
            </p:custDataLst>
          </p:nvPr>
        </p:nvSpPr>
        <p:spPr>
          <a:xfrm>
            <a:off x="5096885" y="3302751"/>
            <a:ext cx="440041" cy="378942"/>
          </a:xfrm>
          <a:prstGeom prst="rightArrow">
            <a:avLst/>
          </a:prstGeom>
          <a:gradFill>
            <a:gsLst>
              <a:gs pos="3000">
                <a:schemeClr val="accent1">
                  <a:lumMod val="60000"/>
                  <a:lumOff val="40000"/>
                  <a:alpha val="0"/>
                </a:schemeClr>
              </a:gs>
              <a:gs pos="50000">
                <a:schemeClr val="accent1">
                  <a:lumMod val="60000"/>
                  <a:lumOff val="40000"/>
                  <a:alpha val="80000"/>
                </a:schemeClr>
              </a:gs>
              <a:gs pos="100000">
                <a:schemeClr val="accent1">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49" name="椭圆 48"/>
          <p:cNvSpPr/>
          <p:nvPr>
            <p:custDataLst>
              <p:tags r:id="rId4"/>
            </p:custDataLst>
          </p:nvPr>
        </p:nvSpPr>
        <p:spPr>
          <a:xfrm>
            <a:off x="1433831" y="1814283"/>
            <a:ext cx="3356528" cy="3356528"/>
          </a:xfrm>
          <a:prstGeom prst="ellipse">
            <a:avLst/>
          </a:prstGeom>
          <a:noFill/>
          <a:ln>
            <a:gradFill>
              <a:gsLst>
                <a:gs pos="0">
                  <a:schemeClr val="accent1">
                    <a:lumMod val="40000"/>
                    <a:lumOff val="60000"/>
                    <a:alpha val="100000"/>
                  </a:schemeClr>
                </a:gs>
                <a:gs pos="17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1828800" rtl="0" eaLnBrk="1" latinLnBrk="0" hangingPunct="1">
              <a:defRPr sz="3600" kern="1200">
                <a:solidFill>
                  <a:schemeClr val="lt1"/>
                </a:solidFill>
                <a:latin typeface="+mn-lt"/>
                <a:ea typeface="+mn-ea"/>
                <a:cs typeface="+mn-cs"/>
              </a:defRPr>
            </a:lvl1pPr>
            <a:lvl2pPr marL="914400" algn="l" defTabSz="1828800" rtl="0" eaLnBrk="1" latinLnBrk="0" hangingPunct="1">
              <a:defRPr sz="3600" kern="1200">
                <a:solidFill>
                  <a:schemeClr val="lt1"/>
                </a:solidFill>
                <a:latin typeface="+mn-lt"/>
                <a:ea typeface="+mn-ea"/>
                <a:cs typeface="+mn-cs"/>
              </a:defRPr>
            </a:lvl2pPr>
            <a:lvl3pPr marL="1828800" algn="l" defTabSz="1828800" rtl="0" eaLnBrk="1" latinLnBrk="0" hangingPunct="1">
              <a:defRPr sz="3600" kern="1200">
                <a:solidFill>
                  <a:schemeClr val="lt1"/>
                </a:solidFill>
                <a:latin typeface="+mn-lt"/>
                <a:ea typeface="+mn-ea"/>
                <a:cs typeface="+mn-cs"/>
              </a:defRPr>
            </a:lvl3pPr>
            <a:lvl4pPr marL="2743200" algn="l" defTabSz="1828800" rtl="0" eaLnBrk="1" latinLnBrk="0" hangingPunct="1">
              <a:defRPr sz="3600" kern="1200">
                <a:solidFill>
                  <a:schemeClr val="lt1"/>
                </a:solidFill>
                <a:latin typeface="+mn-lt"/>
                <a:ea typeface="+mn-ea"/>
                <a:cs typeface="+mn-cs"/>
              </a:defRPr>
            </a:lvl4pPr>
            <a:lvl5pPr marL="3657600" algn="l" defTabSz="1828800" rtl="0" eaLnBrk="1" latinLnBrk="0" hangingPunct="1">
              <a:defRPr sz="3600" kern="1200">
                <a:solidFill>
                  <a:schemeClr val="lt1"/>
                </a:solidFill>
                <a:latin typeface="+mn-lt"/>
                <a:ea typeface="+mn-ea"/>
                <a:cs typeface="+mn-cs"/>
              </a:defRPr>
            </a:lvl5pPr>
            <a:lvl6pPr marL="4572000" algn="l" defTabSz="1828800" rtl="0" eaLnBrk="1" latinLnBrk="0" hangingPunct="1">
              <a:defRPr sz="3600" kern="1200">
                <a:solidFill>
                  <a:schemeClr val="lt1"/>
                </a:solidFill>
                <a:latin typeface="+mn-lt"/>
                <a:ea typeface="+mn-ea"/>
                <a:cs typeface="+mn-cs"/>
              </a:defRPr>
            </a:lvl6pPr>
            <a:lvl7pPr marL="5486400" algn="l" defTabSz="1828800" rtl="0" eaLnBrk="1" latinLnBrk="0" hangingPunct="1">
              <a:defRPr sz="3600" kern="1200">
                <a:solidFill>
                  <a:schemeClr val="lt1"/>
                </a:solidFill>
                <a:latin typeface="+mn-lt"/>
                <a:ea typeface="+mn-ea"/>
                <a:cs typeface="+mn-cs"/>
              </a:defRPr>
            </a:lvl7pPr>
            <a:lvl8pPr marL="6400800" algn="l" defTabSz="1828800" rtl="0" eaLnBrk="1" latinLnBrk="0" hangingPunct="1">
              <a:defRPr sz="3600" kern="1200">
                <a:solidFill>
                  <a:schemeClr val="lt1"/>
                </a:solidFill>
                <a:latin typeface="+mn-lt"/>
                <a:ea typeface="+mn-ea"/>
                <a:cs typeface="+mn-cs"/>
              </a:defRPr>
            </a:lvl8pPr>
            <a:lvl9pPr marL="7315200" algn="l" defTabSz="1828800" rtl="0" eaLnBrk="1" latinLnBrk="0" hangingPunct="1">
              <a:defRPr sz="3600" kern="1200">
                <a:solidFill>
                  <a:schemeClr val="lt1"/>
                </a:solidFill>
                <a:latin typeface="+mn-lt"/>
                <a:ea typeface="+mn-ea"/>
                <a:cs typeface="+mn-cs"/>
              </a:defRPr>
            </a:lvl9pPr>
          </a:lstStyle>
          <a:p>
            <a:pPr lvl="0" algn="ctr">
              <a:buClrTx/>
              <a:buSzTx/>
              <a:buFontTx/>
            </a:pPr>
            <a:endParaRPr lang="zh-CN" altLang="en-US" sz="1600">
              <a:solidFill>
                <a:schemeClr val="lt1"/>
              </a:solidFill>
              <a:cs typeface="江城圆体 400W" panose="020B0500000000000000" charset="-122"/>
              <a:sym typeface="+mn-ea"/>
            </a:endParaRPr>
          </a:p>
        </p:txBody>
      </p:sp>
      <p:sp>
        <p:nvSpPr>
          <p:cNvPr id="50" name="椭圆 49"/>
          <p:cNvSpPr/>
          <p:nvPr>
            <p:custDataLst>
              <p:tags r:id="rId5"/>
            </p:custDataLst>
          </p:nvPr>
        </p:nvSpPr>
        <p:spPr>
          <a:xfrm>
            <a:off x="1586577" y="1967029"/>
            <a:ext cx="3051035" cy="3051035"/>
          </a:xfrm>
          <a:prstGeom prst="ellipse">
            <a:avLst/>
          </a:prstGeom>
          <a:gradFill flip="none">
            <a:gsLst>
              <a:gs pos="0">
                <a:schemeClr val="accent1">
                  <a:lumMod val="60000"/>
                  <a:lumOff val="40000"/>
                  <a:alpha val="10000"/>
                </a:schemeClr>
              </a:gs>
              <a:gs pos="100000">
                <a:schemeClr val="accent1">
                  <a:alpha val="1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1" name="椭圆 50"/>
          <p:cNvSpPr/>
          <p:nvPr>
            <p:custDataLst>
              <p:tags r:id="rId6"/>
            </p:custDataLst>
          </p:nvPr>
        </p:nvSpPr>
        <p:spPr>
          <a:xfrm>
            <a:off x="1733474" y="2113926"/>
            <a:ext cx="2756591" cy="2756591"/>
          </a:xfrm>
          <a:prstGeom prst="ellipse">
            <a:avLst/>
          </a:prstGeom>
          <a:gradFill flip="none">
            <a:gsLst>
              <a:gs pos="0">
                <a:schemeClr val="accent1">
                  <a:lumMod val="60000"/>
                  <a:lumOff val="40000"/>
                  <a:alpha val="15000"/>
                </a:schemeClr>
              </a:gs>
              <a:gs pos="100000">
                <a:schemeClr val="accent1">
                  <a:alpha val="1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2" name="椭圆 51"/>
          <p:cNvSpPr/>
          <p:nvPr>
            <p:custDataLst>
              <p:tags r:id="rId7"/>
            </p:custDataLst>
          </p:nvPr>
        </p:nvSpPr>
        <p:spPr>
          <a:xfrm>
            <a:off x="1900521" y="2280973"/>
            <a:ext cx="2423148" cy="2423148"/>
          </a:xfrm>
          <a:prstGeom prst="ellipse">
            <a:avLst/>
          </a:prstGeom>
          <a:gradFill flip="none">
            <a:gsLst>
              <a:gs pos="0">
                <a:schemeClr val="accent1">
                  <a:lumMod val="60000"/>
                  <a:lumOff val="40000"/>
                  <a:alpha val="20000"/>
                </a:schemeClr>
              </a:gs>
              <a:gs pos="100000">
                <a:schemeClr val="accent1">
                  <a:alpha val="2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微软雅黑" panose="020B0503020204020204" charset="-122"/>
            </a:endParaRPr>
          </a:p>
        </p:txBody>
      </p:sp>
      <p:sp>
        <p:nvSpPr>
          <p:cNvPr id="53" name="椭圆 52"/>
          <p:cNvSpPr/>
          <p:nvPr>
            <p:custDataLst>
              <p:tags r:id="rId8"/>
            </p:custDataLst>
          </p:nvPr>
        </p:nvSpPr>
        <p:spPr>
          <a:xfrm>
            <a:off x="4752010" y="3450948"/>
            <a:ext cx="83198" cy="83198"/>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江城圆体 400W" panose="020B0500000000000000" charset="-122"/>
            </a:endParaRPr>
          </a:p>
        </p:txBody>
      </p:sp>
      <p:sp>
        <p:nvSpPr>
          <p:cNvPr id="54" name="椭圆 53"/>
          <p:cNvSpPr/>
          <p:nvPr>
            <p:custDataLst>
              <p:tags r:id="rId9"/>
            </p:custDataLst>
          </p:nvPr>
        </p:nvSpPr>
        <p:spPr>
          <a:xfrm>
            <a:off x="2063667" y="2444119"/>
            <a:ext cx="2096205" cy="2096205"/>
          </a:xfrm>
          <a:prstGeom prst="ellipse">
            <a:avLst/>
          </a:prstGeom>
          <a:solidFill>
            <a:schemeClr val="tx2">
              <a:lumMod val="75000"/>
              <a:lumOff val="25000"/>
              <a:alpha val="17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4795" tIns="117474" rIns="264160" bIns="118111" numCol="1" spcCol="0" rtlCol="0" fromWordArt="0" anchor="ctr" anchorCtr="0" forceAA="0" compatLnSpc="1">
            <a:noAutofit/>
          </a:bodyPr>
          <a:lstStyle/>
          <a:p>
            <a:pPr lvl="0" algn="ctr">
              <a:spcBef>
                <a:spcPts val="0"/>
              </a:spcBef>
              <a:spcAft>
                <a:spcPts val="0"/>
              </a:spcAft>
              <a:buClrTx/>
              <a:buSzTx/>
              <a:buFontTx/>
            </a:pPr>
            <a:endParaRPr lang="zh-CN" altLang="zh-CN" sz="1600" b="1" spc="100" dirty="0">
              <a:solidFill>
                <a:schemeClr val="bg2"/>
              </a:solidFill>
              <a:effectLst/>
              <a:latin typeface="+mn-ea"/>
              <a:cs typeface="微软雅黑" panose="020B0503020204020204" charset="-122"/>
              <a:sym typeface="+mn-ea"/>
            </a:endParaRPr>
          </a:p>
        </p:txBody>
      </p:sp>
      <p:sp>
        <p:nvSpPr>
          <p:cNvPr id="55" name="椭圆 54"/>
          <p:cNvSpPr/>
          <p:nvPr>
            <p:custDataLst>
              <p:tags r:id="rId10"/>
            </p:custDataLst>
          </p:nvPr>
        </p:nvSpPr>
        <p:spPr>
          <a:xfrm>
            <a:off x="2063667" y="2444119"/>
            <a:ext cx="2096205" cy="2096205"/>
          </a:xfrm>
          <a:prstGeom prst="ellipse">
            <a:avLst/>
          </a:prstGeom>
          <a:gradFill>
            <a:gsLst>
              <a:gs pos="74000">
                <a:schemeClr val="accent1">
                  <a:alpha val="100000"/>
                </a:schemeClr>
              </a:gs>
              <a:gs pos="0">
                <a:schemeClr val="accent1">
                  <a:alpha val="19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6" name="文本框 55"/>
          <p:cNvSpPr txBox="1"/>
          <p:nvPr>
            <p:custDataLst>
              <p:tags r:id="rId11"/>
            </p:custDataLst>
          </p:nvPr>
        </p:nvSpPr>
        <p:spPr>
          <a:xfrm>
            <a:off x="2154750" y="3210739"/>
            <a:ext cx="1854410" cy="471240"/>
          </a:xfrm>
          <a:prstGeom prst="rect">
            <a:avLst/>
          </a:prstGeom>
          <a:noFill/>
        </p:spPr>
        <p:txBody>
          <a:bodyPr wrap="square" rtlCol="0">
            <a:noAutofit/>
          </a:bodyPr>
          <a:lstStyle/>
          <a:p>
            <a:pPr algn="ctr">
              <a:spcBef>
                <a:spcPct val="0"/>
              </a:spcBef>
              <a:spcAft>
                <a:spcPct val="0"/>
              </a:spcAft>
            </a:pPr>
            <a:r>
              <a:rPr lang="zh-CN" altLang="en-US" sz="2400" b="1">
                <a:solidFill>
                  <a:schemeClr val="bg1"/>
                </a:solidFill>
                <a:latin typeface="+mn-ea"/>
                <a:cs typeface="+mn-ea"/>
                <a:sym typeface="+mn-ea"/>
              </a:rPr>
              <a:t>综摄法</a:t>
            </a:r>
            <a:endParaRPr lang="zh-CN" altLang="en-US" sz="2400" b="1" dirty="0">
              <a:solidFill>
                <a:schemeClr val="bg1"/>
              </a:solidFill>
              <a:latin typeface="+mn-ea"/>
              <a:cs typeface="+mn-ea"/>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0741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5830570" y="1720850"/>
            <a:ext cx="5157470" cy="4224655"/>
          </a:xfrm>
          <a:prstGeom prst="rect">
            <a:avLst/>
          </a:prstGeom>
        </p:spPr>
        <p:txBody>
          <a:bodyPr wrap="square">
            <a:noAutofit/>
          </a:bodyPr>
          <a:lstStyle/>
          <a:p>
            <a:pPr indent="457200" algn="just" fontAlgn="auto">
              <a:lnSpc>
                <a:spcPct val="150000"/>
              </a:lnSpc>
              <a:buSzPct val="25000"/>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是一种反常规、反传统的思维。</a:t>
            </a:r>
            <a:endParaRPr lang="zh-CN" altLang="en-US" cap="all" dirty="0">
              <a:solidFill>
                <a:srgbClr val="000000"/>
              </a:solidFill>
              <a:cs typeface="+mn-ea"/>
              <a:sym typeface="+mn-lt"/>
            </a:endParaRPr>
          </a:p>
          <a:p>
            <a:pPr indent="457200" algn="just" fontAlgn="auto">
              <a:lnSpc>
                <a:spcPct val="150000"/>
              </a:lnSpc>
              <a:buSzPct val="25000"/>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顺向思维的常规性、传统性往往导致人们形成思维定式，是一种从众心理的反映，因而往往成为一种思维“框框”，阻碍着人们创造力的发挥。</a:t>
            </a:r>
            <a:endParaRPr lang="zh-CN" altLang="en-US" cap="all" dirty="0">
              <a:solidFill>
                <a:srgbClr val="000000"/>
              </a:solidFill>
              <a:cs typeface="+mn-ea"/>
              <a:sym typeface="+mn-lt"/>
            </a:endParaRPr>
          </a:p>
          <a:p>
            <a:pPr indent="457200" algn="just" fontAlgn="auto">
              <a:lnSpc>
                <a:spcPct val="150000"/>
              </a:lnSpc>
              <a:buSzPct val="25000"/>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如果转换一下思路，用逆向法来考虑，就可能突破“框框”，取得出乎意料的成功。</a:t>
            </a:r>
            <a:endParaRPr lang="zh-CN" altLang="en-US" cap="all" dirty="0">
              <a:solidFill>
                <a:srgbClr val="000000"/>
              </a:solidFill>
              <a:cs typeface="+mn-ea"/>
              <a:sym typeface="+mn-lt"/>
            </a:endParaRPr>
          </a:p>
        </p:txBody>
      </p:sp>
      <p:sp>
        <p:nvSpPr>
          <p:cNvPr id="42" name="矩形 41"/>
          <p:cNvSpPr/>
          <p:nvPr>
            <p:custDataLst>
              <p:tags r:id="rId2"/>
            </p:custDataLst>
          </p:nvPr>
        </p:nvSpPr>
        <p:spPr>
          <a:xfrm>
            <a:off x="976313" y="123507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sp>
        <p:nvSpPr>
          <p:cNvPr id="85" name="右箭头 84"/>
          <p:cNvSpPr/>
          <p:nvPr>
            <p:custDataLst>
              <p:tags r:id="rId3"/>
            </p:custDataLst>
          </p:nvPr>
        </p:nvSpPr>
        <p:spPr>
          <a:xfrm>
            <a:off x="5096885" y="3302751"/>
            <a:ext cx="440041" cy="378942"/>
          </a:xfrm>
          <a:prstGeom prst="rightArrow">
            <a:avLst/>
          </a:prstGeom>
          <a:gradFill>
            <a:gsLst>
              <a:gs pos="3000">
                <a:schemeClr val="accent1">
                  <a:lumMod val="60000"/>
                  <a:lumOff val="40000"/>
                  <a:alpha val="0"/>
                </a:schemeClr>
              </a:gs>
              <a:gs pos="50000">
                <a:schemeClr val="accent1">
                  <a:lumMod val="60000"/>
                  <a:lumOff val="40000"/>
                  <a:alpha val="80000"/>
                </a:schemeClr>
              </a:gs>
              <a:gs pos="100000">
                <a:schemeClr val="accent1">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49" name="椭圆 48"/>
          <p:cNvSpPr/>
          <p:nvPr>
            <p:custDataLst>
              <p:tags r:id="rId4"/>
            </p:custDataLst>
          </p:nvPr>
        </p:nvSpPr>
        <p:spPr>
          <a:xfrm>
            <a:off x="1433831" y="1814283"/>
            <a:ext cx="3356528" cy="3356528"/>
          </a:xfrm>
          <a:prstGeom prst="ellipse">
            <a:avLst/>
          </a:prstGeom>
          <a:noFill/>
          <a:ln>
            <a:gradFill>
              <a:gsLst>
                <a:gs pos="0">
                  <a:schemeClr val="accent1">
                    <a:lumMod val="40000"/>
                    <a:lumOff val="60000"/>
                    <a:alpha val="100000"/>
                  </a:schemeClr>
                </a:gs>
                <a:gs pos="17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1828800" rtl="0" eaLnBrk="1" latinLnBrk="0" hangingPunct="1">
              <a:defRPr sz="3600" kern="1200">
                <a:solidFill>
                  <a:schemeClr val="lt1"/>
                </a:solidFill>
                <a:latin typeface="+mn-lt"/>
                <a:ea typeface="+mn-ea"/>
                <a:cs typeface="+mn-cs"/>
              </a:defRPr>
            </a:lvl1pPr>
            <a:lvl2pPr marL="914400" algn="l" defTabSz="1828800" rtl="0" eaLnBrk="1" latinLnBrk="0" hangingPunct="1">
              <a:defRPr sz="3600" kern="1200">
                <a:solidFill>
                  <a:schemeClr val="lt1"/>
                </a:solidFill>
                <a:latin typeface="+mn-lt"/>
                <a:ea typeface="+mn-ea"/>
                <a:cs typeface="+mn-cs"/>
              </a:defRPr>
            </a:lvl2pPr>
            <a:lvl3pPr marL="1828800" algn="l" defTabSz="1828800" rtl="0" eaLnBrk="1" latinLnBrk="0" hangingPunct="1">
              <a:defRPr sz="3600" kern="1200">
                <a:solidFill>
                  <a:schemeClr val="lt1"/>
                </a:solidFill>
                <a:latin typeface="+mn-lt"/>
                <a:ea typeface="+mn-ea"/>
                <a:cs typeface="+mn-cs"/>
              </a:defRPr>
            </a:lvl3pPr>
            <a:lvl4pPr marL="2743200" algn="l" defTabSz="1828800" rtl="0" eaLnBrk="1" latinLnBrk="0" hangingPunct="1">
              <a:defRPr sz="3600" kern="1200">
                <a:solidFill>
                  <a:schemeClr val="lt1"/>
                </a:solidFill>
                <a:latin typeface="+mn-lt"/>
                <a:ea typeface="+mn-ea"/>
                <a:cs typeface="+mn-cs"/>
              </a:defRPr>
            </a:lvl4pPr>
            <a:lvl5pPr marL="3657600" algn="l" defTabSz="1828800" rtl="0" eaLnBrk="1" latinLnBrk="0" hangingPunct="1">
              <a:defRPr sz="3600" kern="1200">
                <a:solidFill>
                  <a:schemeClr val="lt1"/>
                </a:solidFill>
                <a:latin typeface="+mn-lt"/>
                <a:ea typeface="+mn-ea"/>
                <a:cs typeface="+mn-cs"/>
              </a:defRPr>
            </a:lvl5pPr>
            <a:lvl6pPr marL="4572000" algn="l" defTabSz="1828800" rtl="0" eaLnBrk="1" latinLnBrk="0" hangingPunct="1">
              <a:defRPr sz="3600" kern="1200">
                <a:solidFill>
                  <a:schemeClr val="lt1"/>
                </a:solidFill>
                <a:latin typeface="+mn-lt"/>
                <a:ea typeface="+mn-ea"/>
                <a:cs typeface="+mn-cs"/>
              </a:defRPr>
            </a:lvl6pPr>
            <a:lvl7pPr marL="5486400" algn="l" defTabSz="1828800" rtl="0" eaLnBrk="1" latinLnBrk="0" hangingPunct="1">
              <a:defRPr sz="3600" kern="1200">
                <a:solidFill>
                  <a:schemeClr val="lt1"/>
                </a:solidFill>
                <a:latin typeface="+mn-lt"/>
                <a:ea typeface="+mn-ea"/>
                <a:cs typeface="+mn-cs"/>
              </a:defRPr>
            </a:lvl7pPr>
            <a:lvl8pPr marL="6400800" algn="l" defTabSz="1828800" rtl="0" eaLnBrk="1" latinLnBrk="0" hangingPunct="1">
              <a:defRPr sz="3600" kern="1200">
                <a:solidFill>
                  <a:schemeClr val="lt1"/>
                </a:solidFill>
                <a:latin typeface="+mn-lt"/>
                <a:ea typeface="+mn-ea"/>
                <a:cs typeface="+mn-cs"/>
              </a:defRPr>
            </a:lvl8pPr>
            <a:lvl9pPr marL="7315200" algn="l" defTabSz="1828800" rtl="0" eaLnBrk="1" latinLnBrk="0" hangingPunct="1">
              <a:defRPr sz="3600" kern="1200">
                <a:solidFill>
                  <a:schemeClr val="lt1"/>
                </a:solidFill>
                <a:latin typeface="+mn-lt"/>
                <a:ea typeface="+mn-ea"/>
                <a:cs typeface="+mn-cs"/>
              </a:defRPr>
            </a:lvl9pPr>
          </a:lstStyle>
          <a:p>
            <a:pPr lvl="0" algn="ctr">
              <a:buClrTx/>
              <a:buSzTx/>
              <a:buFontTx/>
            </a:pPr>
            <a:endParaRPr lang="zh-CN" altLang="en-US" sz="1600">
              <a:solidFill>
                <a:schemeClr val="lt1"/>
              </a:solidFill>
              <a:cs typeface="江城圆体 400W" panose="020B0500000000000000" charset="-122"/>
              <a:sym typeface="+mn-ea"/>
            </a:endParaRPr>
          </a:p>
        </p:txBody>
      </p:sp>
      <p:sp>
        <p:nvSpPr>
          <p:cNvPr id="50" name="椭圆 49"/>
          <p:cNvSpPr/>
          <p:nvPr>
            <p:custDataLst>
              <p:tags r:id="rId5"/>
            </p:custDataLst>
          </p:nvPr>
        </p:nvSpPr>
        <p:spPr>
          <a:xfrm>
            <a:off x="1586577" y="1967029"/>
            <a:ext cx="3051035" cy="3051035"/>
          </a:xfrm>
          <a:prstGeom prst="ellipse">
            <a:avLst/>
          </a:prstGeom>
          <a:gradFill flip="none">
            <a:gsLst>
              <a:gs pos="0">
                <a:schemeClr val="accent1">
                  <a:lumMod val="60000"/>
                  <a:lumOff val="40000"/>
                  <a:alpha val="10000"/>
                </a:schemeClr>
              </a:gs>
              <a:gs pos="100000">
                <a:schemeClr val="accent1">
                  <a:alpha val="1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1" name="椭圆 50"/>
          <p:cNvSpPr/>
          <p:nvPr>
            <p:custDataLst>
              <p:tags r:id="rId6"/>
            </p:custDataLst>
          </p:nvPr>
        </p:nvSpPr>
        <p:spPr>
          <a:xfrm>
            <a:off x="1733474" y="2113926"/>
            <a:ext cx="2756591" cy="2756591"/>
          </a:xfrm>
          <a:prstGeom prst="ellipse">
            <a:avLst/>
          </a:prstGeom>
          <a:gradFill flip="none">
            <a:gsLst>
              <a:gs pos="0">
                <a:schemeClr val="accent1">
                  <a:lumMod val="60000"/>
                  <a:lumOff val="40000"/>
                  <a:alpha val="15000"/>
                </a:schemeClr>
              </a:gs>
              <a:gs pos="100000">
                <a:schemeClr val="accent1">
                  <a:alpha val="1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2" name="椭圆 51"/>
          <p:cNvSpPr/>
          <p:nvPr>
            <p:custDataLst>
              <p:tags r:id="rId7"/>
            </p:custDataLst>
          </p:nvPr>
        </p:nvSpPr>
        <p:spPr>
          <a:xfrm>
            <a:off x="1900521" y="2280973"/>
            <a:ext cx="2423148" cy="2423148"/>
          </a:xfrm>
          <a:prstGeom prst="ellipse">
            <a:avLst/>
          </a:prstGeom>
          <a:gradFill flip="none">
            <a:gsLst>
              <a:gs pos="0">
                <a:schemeClr val="accent1">
                  <a:lumMod val="60000"/>
                  <a:lumOff val="40000"/>
                  <a:alpha val="20000"/>
                </a:schemeClr>
              </a:gs>
              <a:gs pos="100000">
                <a:schemeClr val="accent1">
                  <a:alpha val="2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微软雅黑" panose="020B0503020204020204" charset="-122"/>
            </a:endParaRPr>
          </a:p>
        </p:txBody>
      </p:sp>
      <p:sp>
        <p:nvSpPr>
          <p:cNvPr id="53" name="椭圆 52"/>
          <p:cNvSpPr/>
          <p:nvPr>
            <p:custDataLst>
              <p:tags r:id="rId8"/>
            </p:custDataLst>
          </p:nvPr>
        </p:nvSpPr>
        <p:spPr>
          <a:xfrm>
            <a:off x="4752010" y="3450948"/>
            <a:ext cx="83198" cy="83198"/>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江城圆体 400W" panose="020B0500000000000000" charset="-122"/>
            </a:endParaRPr>
          </a:p>
        </p:txBody>
      </p:sp>
      <p:sp>
        <p:nvSpPr>
          <p:cNvPr id="54" name="椭圆 53"/>
          <p:cNvSpPr/>
          <p:nvPr>
            <p:custDataLst>
              <p:tags r:id="rId9"/>
            </p:custDataLst>
          </p:nvPr>
        </p:nvSpPr>
        <p:spPr>
          <a:xfrm>
            <a:off x="2063667" y="2444119"/>
            <a:ext cx="2096205" cy="2096205"/>
          </a:xfrm>
          <a:prstGeom prst="ellipse">
            <a:avLst/>
          </a:prstGeom>
          <a:solidFill>
            <a:schemeClr val="tx2">
              <a:lumMod val="75000"/>
              <a:lumOff val="25000"/>
              <a:alpha val="17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4795" tIns="117474" rIns="264160" bIns="118111" numCol="1" spcCol="0" rtlCol="0" fromWordArt="0" anchor="ctr" anchorCtr="0" forceAA="0" compatLnSpc="1">
            <a:noAutofit/>
          </a:bodyPr>
          <a:lstStyle/>
          <a:p>
            <a:pPr lvl="0" algn="ctr">
              <a:spcBef>
                <a:spcPts val="0"/>
              </a:spcBef>
              <a:spcAft>
                <a:spcPts val="0"/>
              </a:spcAft>
              <a:buClrTx/>
              <a:buSzTx/>
              <a:buFontTx/>
            </a:pPr>
            <a:endParaRPr lang="zh-CN" altLang="zh-CN" sz="1600" b="1" spc="100" dirty="0">
              <a:solidFill>
                <a:schemeClr val="bg2"/>
              </a:solidFill>
              <a:effectLst/>
              <a:latin typeface="+mn-ea"/>
              <a:cs typeface="微软雅黑" panose="020B0503020204020204" charset="-122"/>
              <a:sym typeface="+mn-ea"/>
            </a:endParaRPr>
          </a:p>
        </p:txBody>
      </p:sp>
      <p:sp>
        <p:nvSpPr>
          <p:cNvPr id="55" name="椭圆 54"/>
          <p:cNvSpPr/>
          <p:nvPr>
            <p:custDataLst>
              <p:tags r:id="rId10"/>
            </p:custDataLst>
          </p:nvPr>
        </p:nvSpPr>
        <p:spPr>
          <a:xfrm>
            <a:off x="2063667" y="2444119"/>
            <a:ext cx="2096205" cy="2096205"/>
          </a:xfrm>
          <a:prstGeom prst="ellipse">
            <a:avLst/>
          </a:prstGeom>
          <a:gradFill>
            <a:gsLst>
              <a:gs pos="74000">
                <a:schemeClr val="accent1">
                  <a:alpha val="100000"/>
                </a:schemeClr>
              </a:gs>
              <a:gs pos="0">
                <a:schemeClr val="accent1">
                  <a:alpha val="19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6" name="文本框 55"/>
          <p:cNvSpPr txBox="1"/>
          <p:nvPr>
            <p:custDataLst>
              <p:tags r:id="rId11"/>
            </p:custDataLst>
          </p:nvPr>
        </p:nvSpPr>
        <p:spPr>
          <a:xfrm>
            <a:off x="2154750" y="3210739"/>
            <a:ext cx="1854410" cy="471240"/>
          </a:xfrm>
          <a:prstGeom prst="rect">
            <a:avLst/>
          </a:prstGeom>
          <a:noFill/>
        </p:spPr>
        <p:txBody>
          <a:bodyPr wrap="square" rtlCol="0">
            <a:noAutofit/>
          </a:bodyPr>
          <a:lstStyle/>
          <a:p>
            <a:pPr algn="ctr">
              <a:spcBef>
                <a:spcPct val="0"/>
              </a:spcBef>
              <a:spcAft>
                <a:spcPct val="0"/>
              </a:spcAft>
            </a:pPr>
            <a:r>
              <a:rPr lang="zh-CN" altLang="en-US" sz="2400" b="1">
                <a:solidFill>
                  <a:schemeClr val="bg1"/>
                </a:solidFill>
                <a:latin typeface="+mn-ea"/>
                <a:cs typeface="+mn-ea"/>
                <a:sym typeface="+mn-ea"/>
              </a:rPr>
              <a:t>逆向思考法</a:t>
            </a:r>
            <a:endParaRPr lang="zh-CN" altLang="en-US" sz="2400" b="1" dirty="0">
              <a:solidFill>
                <a:schemeClr val="bg1"/>
              </a:solidFill>
              <a:latin typeface="+mn-ea"/>
              <a:cs typeface="+mn-ea"/>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0741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5805170" y="1961515"/>
            <a:ext cx="5664835" cy="422465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适用于绝大多数类型与场合，因此又被称为</a:t>
            </a:r>
            <a:r>
              <a:rPr lang="zh-CN" altLang="en-US" cap="all" dirty="0">
                <a:solidFill>
                  <a:srgbClr val="FF0000"/>
                </a:solidFill>
                <a:cs typeface="+mn-ea"/>
                <a:sym typeface="+mn-lt"/>
              </a:rPr>
              <a:t>“创造技法之母”</a:t>
            </a:r>
            <a:r>
              <a:rPr lang="zh-CN" altLang="en-US" cap="all" dirty="0">
                <a:solidFill>
                  <a:srgbClr val="000000"/>
                </a:solidFill>
                <a:cs typeface="+mn-ea"/>
                <a:sym typeface="+mn-lt"/>
              </a:rPr>
              <a:t>。</a:t>
            </a:r>
            <a:endParaRPr lang="zh-CN" altLang="en-US" cap="all" dirty="0">
              <a:solidFill>
                <a:srgbClr val="000000"/>
              </a:solidFill>
              <a:cs typeface="+mn-ea"/>
              <a:sym typeface="+mn-lt"/>
            </a:endParaRPr>
          </a:p>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用一张</a:t>
            </a:r>
            <a:r>
              <a:rPr lang="zh-CN" altLang="en-US" cap="all" dirty="0">
                <a:solidFill>
                  <a:srgbClr val="FF0000"/>
                </a:solidFill>
                <a:cs typeface="+mn-ea"/>
                <a:sym typeface="+mn-lt"/>
              </a:rPr>
              <a:t>一览表</a:t>
            </a:r>
            <a:r>
              <a:rPr lang="zh-CN" altLang="en-US" cap="all" dirty="0">
                <a:solidFill>
                  <a:srgbClr val="000000"/>
                </a:solidFill>
                <a:cs typeface="+mn-ea"/>
                <a:sym typeface="+mn-lt"/>
              </a:rPr>
              <a:t>对需要解决的问题逐项进行核对，从各个角度诱发多种创造性设想。</a:t>
            </a:r>
            <a:endParaRPr lang="zh-CN" altLang="en-US" cap="all" dirty="0">
              <a:solidFill>
                <a:srgbClr val="000000"/>
              </a:solidFill>
              <a:cs typeface="+mn-ea"/>
              <a:sym typeface="+mn-lt"/>
            </a:endParaRPr>
          </a:p>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包括以下创造技法：迁移法、引入法、改变法、添加法 、替代法、缩减法、扩大法、组合法和颠倒法。</a:t>
            </a:r>
            <a:endParaRPr lang="zh-CN" altLang="en-US" cap="all" dirty="0">
              <a:solidFill>
                <a:srgbClr val="000000"/>
              </a:solidFill>
              <a:cs typeface="+mn-ea"/>
              <a:sym typeface="+mn-lt"/>
            </a:endParaRPr>
          </a:p>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它的要害是一个“ 变”字。</a:t>
            </a:r>
            <a:endParaRPr lang="zh-CN" altLang="en-US" cap="all" dirty="0">
              <a:solidFill>
                <a:srgbClr val="000000"/>
              </a:solidFill>
              <a:cs typeface="+mn-ea"/>
              <a:sym typeface="+mn-lt"/>
            </a:endParaRPr>
          </a:p>
        </p:txBody>
      </p:sp>
      <p:sp>
        <p:nvSpPr>
          <p:cNvPr id="42" name="矩形 41"/>
          <p:cNvSpPr/>
          <p:nvPr>
            <p:custDataLst>
              <p:tags r:id="rId2"/>
            </p:custDataLst>
          </p:nvPr>
        </p:nvSpPr>
        <p:spPr>
          <a:xfrm>
            <a:off x="806768" y="1337310"/>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sp>
        <p:nvSpPr>
          <p:cNvPr id="85" name="右箭头 84"/>
          <p:cNvSpPr/>
          <p:nvPr>
            <p:custDataLst>
              <p:tags r:id="rId3"/>
            </p:custDataLst>
          </p:nvPr>
        </p:nvSpPr>
        <p:spPr>
          <a:xfrm>
            <a:off x="5096885" y="3302751"/>
            <a:ext cx="440041" cy="378942"/>
          </a:xfrm>
          <a:prstGeom prst="rightArrow">
            <a:avLst/>
          </a:prstGeom>
          <a:gradFill>
            <a:gsLst>
              <a:gs pos="3000">
                <a:schemeClr val="accent1">
                  <a:lumMod val="60000"/>
                  <a:lumOff val="40000"/>
                  <a:alpha val="0"/>
                </a:schemeClr>
              </a:gs>
              <a:gs pos="50000">
                <a:schemeClr val="accent1">
                  <a:lumMod val="60000"/>
                  <a:lumOff val="40000"/>
                  <a:alpha val="80000"/>
                </a:schemeClr>
              </a:gs>
              <a:gs pos="100000">
                <a:schemeClr val="accent1">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49" name="椭圆 48"/>
          <p:cNvSpPr/>
          <p:nvPr>
            <p:custDataLst>
              <p:tags r:id="rId4"/>
            </p:custDataLst>
          </p:nvPr>
        </p:nvSpPr>
        <p:spPr>
          <a:xfrm>
            <a:off x="1433831" y="1814283"/>
            <a:ext cx="3356528" cy="3356528"/>
          </a:xfrm>
          <a:prstGeom prst="ellipse">
            <a:avLst/>
          </a:prstGeom>
          <a:noFill/>
          <a:ln>
            <a:gradFill>
              <a:gsLst>
                <a:gs pos="0">
                  <a:schemeClr val="accent1">
                    <a:lumMod val="40000"/>
                    <a:lumOff val="60000"/>
                    <a:alpha val="100000"/>
                  </a:schemeClr>
                </a:gs>
                <a:gs pos="17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1828800" rtl="0" eaLnBrk="1" latinLnBrk="0" hangingPunct="1">
              <a:defRPr sz="3600" kern="1200">
                <a:solidFill>
                  <a:schemeClr val="lt1"/>
                </a:solidFill>
                <a:latin typeface="+mn-lt"/>
                <a:ea typeface="+mn-ea"/>
                <a:cs typeface="+mn-cs"/>
              </a:defRPr>
            </a:lvl1pPr>
            <a:lvl2pPr marL="914400" algn="l" defTabSz="1828800" rtl="0" eaLnBrk="1" latinLnBrk="0" hangingPunct="1">
              <a:defRPr sz="3600" kern="1200">
                <a:solidFill>
                  <a:schemeClr val="lt1"/>
                </a:solidFill>
                <a:latin typeface="+mn-lt"/>
                <a:ea typeface="+mn-ea"/>
                <a:cs typeface="+mn-cs"/>
              </a:defRPr>
            </a:lvl2pPr>
            <a:lvl3pPr marL="1828800" algn="l" defTabSz="1828800" rtl="0" eaLnBrk="1" latinLnBrk="0" hangingPunct="1">
              <a:defRPr sz="3600" kern="1200">
                <a:solidFill>
                  <a:schemeClr val="lt1"/>
                </a:solidFill>
                <a:latin typeface="+mn-lt"/>
                <a:ea typeface="+mn-ea"/>
                <a:cs typeface="+mn-cs"/>
              </a:defRPr>
            </a:lvl3pPr>
            <a:lvl4pPr marL="2743200" algn="l" defTabSz="1828800" rtl="0" eaLnBrk="1" latinLnBrk="0" hangingPunct="1">
              <a:defRPr sz="3600" kern="1200">
                <a:solidFill>
                  <a:schemeClr val="lt1"/>
                </a:solidFill>
                <a:latin typeface="+mn-lt"/>
                <a:ea typeface="+mn-ea"/>
                <a:cs typeface="+mn-cs"/>
              </a:defRPr>
            </a:lvl4pPr>
            <a:lvl5pPr marL="3657600" algn="l" defTabSz="1828800" rtl="0" eaLnBrk="1" latinLnBrk="0" hangingPunct="1">
              <a:defRPr sz="3600" kern="1200">
                <a:solidFill>
                  <a:schemeClr val="lt1"/>
                </a:solidFill>
                <a:latin typeface="+mn-lt"/>
                <a:ea typeface="+mn-ea"/>
                <a:cs typeface="+mn-cs"/>
              </a:defRPr>
            </a:lvl5pPr>
            <a:lvl6pPr marL="4572000" algn="l" defTabSz="1828800" rtl="0" eaLnBrk="1" latinLnBrk="0" hangingPunct="1">
              <a:defRPr sz="3600" kern="1200">
                <a:solidFill>
                  <a:schemeClr val="lt1"/>
                </a:solidFill>
                <a:latin typeface="+mn-lt"/>
                <a:ea typeface="+mn-ea"/>
                <a:cs typeface="+mn-cs"/>
              </a:defRPr>
            </a:lvl6pPr>
            <a:lvl7pPr marL="5486400" algn="l" defTabSz="1828800" rtl="0" eaLnBrk="1" latinLnBrk="0" hangingPunct="1">
              <a:defRPr sz="3600" kern="1200">
                <a:solidFill>
                  <a:schemeClr val="lt1"/>
                </a:solidFill>
                <a:latin typeface="+mn-lt"/>
                <a:ea typeface="+mn-ea"/>
                <a:cs typeface="+mn-cs"/>
              </a:defRPr>
            </a:lvl7pPr>
            <a:lvl8pPr marL="6400800" algn="l" defTabSz="1828800" rtl="0" eaLnBrk="1" latinLnBrk="0" hangingPunct="1">
              <a:defRPr sz="3600" kern="1200">
                <a:solidFill>
                  <a:schemeClr val="lt1"/>
                </a:solidFill>
                <a:latin typeface="+mn-lt"/>
                <a:ea typeface="+mn-ea"/>
                <a:cs typeface="+mn-cs"/>
              </a:defRPr>
            </a:lvl8pPr>
            <a:lvl9pPr marL="7315200" algn="l" defTabSz="1828800" rtl="0" eaLnBrk="1" latinLnBrk="0" hangingPunct="1">
              <a:defRPr sz="3600" kern="1200">
                <a:solidFill>
                  <a:schemeClr val="lt1"/>
                </a:solidFill>
                <a:latin typeface="+mn-lt"/>
                <a:ea typeface="+mn-ea"/>
                <a:cs typeface="+mn-cs"/>
              </a:defRPr>
            </a:lvl9pPr>
          </a:lstStyle>
          <a:p>
            <a:pPr lvl="0" algn="ctr">
              <a:buClrTx/>
              <a:buSzTx/>
              <a:buFontTx/>
            </a:pPr>
            <a:endParaRPr lang="zh-CN" altLang="en-US" sz="1600">
              <a:solidFill>
                <a:schemeClr val="lt1"/>
              </a:solidFill>
              <a:cs typeface="江城圆体 400W" panose="020B0500000000000000" charset="-122"/>
              <a:sym typeface="+mn-ea"/>
            </a:endParaRPr>
          </a:p>
        </p:txBody>
      </p:sp>
      <p:sp>
        <p:nvSpPr>
          <p:cNvPr id="50" name="椭圆 49"/>
          <p:cNvSpPr/>
          <p:nvPr>
            <p:custDataLst>
              <p:tags r:id="rId5"/>
            </p:custDataLst>
          </p:nvPr>
        </p:nvSpPr>
        <p:spPr>
          <a:xfrm>
            <a:off x="1586577" y="1967029"/>
            <a:ext cx="3051035" cy="3051035"/>
          </a:xfrm>
          <a:prstGeom prst="ellipse">
            <a:avLst/>
          </a:prstGeom>
          <a:gradFill flip="none">
            <a:gsLst>
              <a:gs pos="0">
                <a:schemeClr val="accent1">
                  <a:lumMod val="60000"/>
                  <a:lumOff val="40000"/>
                  <a:alpha val="10000"/>
                </a:schemeClr>
              </a:gs>
              <a:gs pos="100000">
                <a:schemeClr val="accent1">
                  <a:alpha val="1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1" name="椭圆 50"/>
          <p:cNvSpPr/>
          <p:nvPr>
            <p:custDataLst>
              <p:tags r:id="rId6"/>
            </p:custDataLst>
          </p:nvPr>
        </p:nvSpPr>
        <p:spPr>
          <a:xfrm>
            <a:off x="1733474" y="2113926"/>
            <a:ext cx="2756591" cy="2756591"/>
          </a:xfrm>
          <a:prstGeom prst="ellipse">
            <a:avLst/>
          </a:prstGeom>
          <a:gradFill flip="none">
            <a:gsLst>
              <a:gs pos="0">
                <a:schemeClr val="accent1">
                  <a:lumMod val="60000"/>
                  <a:lumOff val="40000"/>
                  <a:alpha val="15000"/>
                </a:schemeClr>
              </a:gs>
              <a:gs pos="100000">
                <a:schemeClr val="accent1">
                  <a:alpha val="1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2" name="椭圆 51"/>
          <p:cNvSpPr/>
          <p:nvPr>
            <p:custDataLst>
              <p:tags r:id="rId7"/>
            </p:custDataLst>
          </p:nvPr>
        </p:nvSpPr>
        <p:spPr>
          <a:xfrm>
            <a:off x="1900521" y="2280973"/>
            <a:ext cx="2423148" cy="2423148"/>
          </a:xfrm>
          <a:prstGeom prst="ellipse">
            <a:avLst/>
          </a:prstGeom>
          <a:gradFill flip="none">
            <a:gsLst>
              <a:gs pos="0">
                <a:schemeClr val="accent1">
                  <a:lumMod val="60000"/>
                  <a:lumOff val="40000"/>
                  <a:alpha val="20000"/>
                </a:schemeClr>
              </a:gs>
              <a:gs pos="100000">
                <a:schemeClr val="accent1">
                  <a:alpha val="2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微软雅黑" panose="020B0503020204020204" charset="-122"/>
            </a:endParaRPr>
          </a:p>
        </p:txBody>
      </p:sp>
      <p:sp>
        <p:nvSpPr>
          <p:cNvPr id="53" name="椭圆 52"/>
          <p:cNvSpPr/>
          <p:nvPr>
            <p:custDataLst>
              <p:tags r:id="rId8"/>
            </p:custDataLst>
          </p:nvPr>
        </p:nvSpPr>
        <p:spPr>
          <a:xfrm>
            <a:off x="4752010" y="3450948"/>
            <a:ext cx="83198" cy="83198"/>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江城圆体 400W" panose="020B0500000000000000" charset="-122"/>
            </a:endParaRPr>
          </a:p>
        </p:txBody>
      </p:sp>
      <p:sp>
        <p:nvSpPr>
          <p:cNvPr id="54" name="椭圆 53"/>
          <p:cNvSpPr/>
          <p:nvPr>
            <p:custDataLst>
              <p:tags r:id="rId9"/>
            </p:custDataLst>
          </p:nvPr>
        </p:nvSpPr>
        <p:spPr>
          <a:xfrm>
            <a:off x="2063667" y="2444119"/>
            <a:ext cx="2096205" cy="2096205"/>
          </a:xfrm>
          <a:prstGeom prst="ellipse">
            <a:avLst/>
          </a:prstGeom>
          <a:solidFill>
            <a:schemeClr val="tx2">
              <a:lumMod val="75000"/>
              <a:lumOff val="25000"/>
              <a:alpha val="17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4795" tIns="117474" rIns="264160" bIns="118111" numCol="1" spcCol="0" rtlCol="0" fromWordArt="0" anchor="ctr" anchorCtr="0" forceAA="0" compatLnSpc="1">
            <a:noAutofit/>
          </a:bodyPr>
          <a:lstStyle/>
          <a:p>
            <a:pPr lvl="0" algn="ctr">
              <a:spcBef>
                <a:spcPts val="0"/>
              </a:spcBef>
              <a:spcAft>
                <a:spcPts val="0"/>
              </a:spcAft>
              <a:buClrTx/>
              <a:buSzTx/>
              <a:buFontTx/>
            </a:pPr>
            <a:endParaRPr lang="zh-CN" altLang="zh-CN" sz="1600" b="1" spc="100" dirty="0">
              <a:solidFill>
                <a:schemeClr val="bg2"/>
              </a:solidFill>
              <a:effectLst/>
              <a:latin typeface="+mn-ea"/>
              <a:cs typeface="微软雅黑" panose="020B0503020204020204" charset="-122"/>
              <a:sym typeface="+mn-ea"/>
            </a:endParaRPr>
          </a:p>
        </p:txBody>
      </p:sp>
      <p:sp>
        <p:nvSpPr>
          <p:cNvPr id="55" name="椭圆 54"/>
          <p:cNvSpPr/>
          <p:nvPr>
            <p:custDataLst>
              <p:tags r:id="rId10"/>
            </p:custDataLst>
          </p:nvPr>
        </p:nvSpPr>
        <p:spPr>
          <a:xfrm>
            <a:off x="2063667" y="2444119"/>
            <a:ext cx="2096205" cy="2096205"/>
          </a:xfrm>
          <a:prstGeom prst="ellipse">
            <a:avLst/>
          </a:prstGeom>
          <a:gradFill>
            <a:gsLst>
              <a:gs pos="74000">
                <a:schemeClr val="accent1">
                  <a:alpha val="100000"/>
                </a:schemeClr>
              </a:gs>
              <a:gs pos="0">
                <a:schemeClr val="accent1">
                  <a:alpha val="19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6" name="文本框 55"/>
          <p:cNvSpPr txBox="1"/>
          <p:nvPr>
            <p:custDataLst>
              <p:tags r:id="rId11"/>
            </p:custDataLst>
          </p:nvPr>
        </p:nvSpPr>
        <p:spPr>
          <a:xfrm>
            <a:off x="2154750" y="3210739"/>
            <a:ext cx="1854410" cy="471240"/>
          </a:xfrm>
          <a:prstGeom prst="rect">
            <a:avLst/>
          </a:prstGeom>
          <a:noFill/>
        </p:spPr>
        <p:txBody>
          <a:bodyPr wrap="square" rtlCol="0">
            <a:noAutofit/>
          </a:bodyPr>
          <a:lstStyle/>
          <a:p>
            <a:pPr algn="ctr">
              <a:spcBef>
                <a:spcPct val="0"/>
              </a:spcBef>
              <a:spcAft>
                <a:spcPct val="0"/>
              </a:spcAft>
            </a:pPr>
            <a:r>
              <a:rPr lang="zh-CN" altLang="en-US" sz="2400" b="1">
                <a:solidFill>
                  <a:schemeClr val="bg1"/>
                </a:solidFill>
                <a:latin typeface="+mn-ea"/>
                <a:cs typeface="+mn-ea"/>
                <a:sym typeface="+mn-ea"/>
              </a:rPr>
              <a:t>检核表法</a:t>
            </a:r>
            <a:endParaRPr lang="zh-CN" altLang="en-US" sz="2400" b="1" dirty="0">
              <a:solidFill>
                <a:schemeClr val="bg1"/>
              </a:solidFill>
              <a:latin typeface="+mn-ea"/>
              <a:cs typeface="+mn-ea"/>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0741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6012815" y="2239010"/>
            <a:ext cx="5664835" cy="422465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在两个事物之间进行</a:t>
            </a:r>
            <a:r>
              <a:rPr lang="zh-CN" altLang="en-US" cap="all" dirty="0">
                <a:solidFill>
                  <a:srgbClr val="FF0000"/>
                </a:solidFill>
                <a:cs typeface="+mn-ea"/>
                <a:sym typeface="+mn-lt"/>
              </a:rPr>
              <a:t>比较</a:t>
            </a:r>
            <a:r>
              <a:rPr lang="zh-CN" altLang="en-US" cap="all" dirty="0">
                <a:solidFill>
                  <a:srgbClr val="000000"/>
                </a:solidFill>
                <a:cs typeface="+mn-ea"/>
                <a:sym typeface="+mn-lt"/>
              </a:rPr>
              <a:t>，找出两个事物的类似之处，再据此推出它们在其他方面的类似之处。</a:t>
            </a:r>
            <a:endParaRPr lang="zh-CN" altLang="en-US" cap="all" dirty="0">
              <a:solidFill>
                <a:srgbClr val="000000"/>
              </a:solidFill>
              <a:cs typeface="+mn-ea"/>
              <a:sym typeface="+mn-lt"/>
            </a:endParaRPr>
          </a:p>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有拟人类比法、直接类比法、象征类比法、因果类比法、对称类比法、综合类比法等。</a:t>
            </a:r>
            <a:endParaRPr lang="zh-CN" altLang="en-US" cap="all" dirty="0">
              <a:solidFill>
                <a:srgbClr val="000000"/>
              </a:solidFill>
              <a:cs typeface="+mn-ea"/>
              <a:sym typeface="+mn-lt"/>
            </a:endParaRPr>
          </a:p>
        </p:txBody>
      </p:sp>
      <p:sp>
        <p:nvSpPr>
          <p:cNvPr id="42" name="矩形 41"/>
          <p:cNvSpPr/>
          <p:nvPr>
            <p:custDataLst>
              <p:tags r:id="rId2"/>
            </p:custDataLst>
          </p:nvPr>
        </p:nvSpPr>
        <p:spPr>
          <a:xfrm>
            <a:off x="816293" y="1493520"/>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sp>
        <p:nvSpPr>
          <p:cNvPr id="85" name="右箭头 84"/>
          <p:cNvSpPr/>
          <p:nvPr>
            <p:custDataLst>
              <p:tags r:id="rId3"/>
            </p:custDataLst>
          </p:nvPr>
        </p:nvSpPr>
        <p:spPr>
          <a:xfrm>
            <a:off x="5096885" y="3302751"/>
            <a:ext cx="440041" cy="378942"/>
          </a:xfrm>
          <a:prstGeom prst="rightArrow">
            <a:avLst/>
          </a:prstGeom>
          <a:gradFill>
            <a:gsLst>
              <a:gs pos="3000">
                <a:schemeClr val="accent1">
                  <a:lumMod val="60000"/>
                  <a:lumOff val="40000"/>
                  <a:alpha val="0"/>
                </a:schemeClr>
              </a:gs>
              <a:gs pos="50000">
                <a:schemeClr val="accent1">
                  <a:lumMod val="60000"/>
                  <a:lumOff val="40000"/>
                  <a:alpha val="80000"/>
                </a:schemeClr>
              </a:gs>
              <a:gs pos="100000">
                <a:schemeClr val="accent1">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49" name="椭圆 48"/>
          <p:cNvSpPr/>
          <p:nvPr>
            <p:custDataLst>
              <p:tags r:id="rId4"/>
            </p:custDataLst>
          </p:nvPr>
        </p:nvSpPr>
        <p:spPr>
          <a:xfrm>
            <a:off x="1433831" y="1814283"/>
            <a:ext cx="3356528" cy="3356528"/>
          </a:xfrm>
          <a:prstGeom prst="ellipse">
            <a:avLst/>
          </a:prstGeom>
          <a:noFill/>
          <a:ln>
            <a:gradFill>
              <a:gsLst>
                <a:gs pos="0">
                  <a:schemeClr val="accent1">
                    <a:lumMod val="40000"/>
                    <a:lumOff val="60000"/>
                    <a:alpha val="100000"/>
                  </a:schemeClr>
                </a:gs>
                <a:gs pos="17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1828800" rtl="0" eaLnBrk="1" latinLnBrk="0" hangingPunct="1">
              <a:defRPr sz="3600" kern="1200">
                <a:solidFill>
                  <a:schemeClr val="lt1"/>
                </a:solidFill>
                <a:latin typeface="+mn-lt"/>
                <a:ea typeface="+mn-ea"/>
                <a:cs typeface="+mn-cs"/>
              </a:defRPr>
            </a:lvl1pPr>
            <a:lvl2pPr marL="914400" algn="l" defTabSz="1828800" rtl="0" eaLnBrk="1" latinLnBrk="0" hangingPunct="1">
              <a:defRPr sz="3600" kern="1200">
                <a:solidFill>
                  <a:schemeClr val="lt1"/>
                </a:solidFill>
                <a:latin typeface="+mn-lt"/>
                <a:ea typeface="+mn-ea"/>
                <a:cs typeface="+mn-cs"/>
              </a:defRPr>
            </a:lvl2pPr>
            <a:lvl3pPr marL="1828800" algn="l" defTabSz="1828800" rtl="0" eaLnBrk="1" latinLnBrk="0" hangingPunct="1">
              <a:defRPr sz="3600" kern="1200">
                <a:solidFill>
                  <a:schemeClr val="lt1"/>
                </a:solidFill>
                <a:latin typeface="+mn-lt"/>
                <a:ea typeface="+mn-ea"/>
                <a:cs typeface="+mn-cs"/>
              </a:defRPr>
            </a:lvl3pPr>
            <a:lvl4pPr marL="2743200" algn="l" defTabSz="1828800" rtl="0" eaLnBrk="1" latinLnBrk="0" hangingPunct="1">
              <a:defRPr sz="3600" kern="1200">
                <a:solidFill>
                  <a:schemeClr val="lt1"/>
                </a:solidFill>
                <a:latin typeface="+mn-lt"/>
                <a:ea typeface="+mn-ea"/>
                <a:cs typeface="+mn-cs"/>
              </a:defRPr>
            </a:lvl4pPr>
            <a:lvl5pPr marL="3657600" algn="l" defTabSz="1828800" rtl="0" eaLnBrk="1" latinLnBrk="0" hangingPunct="1">
              <a:defRPr sz="3600" kern="1200">
                <a:solidFill>
                  <a:schemeClr val="lt1"/>
                </a:solidFill>
                <a:latin typeface="+mn-lt"/>
                <a:ea typeface="+mn-ea"/>
                <a:cs typeface="+mn-cs"/>
              </a:defRPr>
            </a:lvl5pPr>
            <a:lvl6pPr marL="4572000" algn="l" defTabSz="1828800" rtl="0" eaLnBrk="1" latinLnBrk="0" hangingPunct="1">
              <a:defRPr sz="3600" kern="1200">
                <a:solidFill>
                  <a:schemeClr val="lt1"/>
                </a:solidFill>
                <a:latin typeface="+mn-lt"/>
                <a:ea typeface="+mn-ea"/>
                <a:cs typeface="+mn-cs"/>
              </a:defRPr>
            </a:lvl6pPr>
            <a:lvl7pPr marL="5486400" algn="l" defTabSz="1828800" rtl="0" eaLnBrk="1" latinLnBrk="0" hangingPunct="1">
              <a:defRPr sz="3600" kern="1200">
                <a:solidFill>
                  <a:schemeClr val="lt1"/>
                </a:solidFill>
                <a:latin typeface="+mn-lt"/>
                <a:ea typeface="+mn-ea"/>
                <a:cs typeface="+mn-cs"/>
              </a:defRPr>
            </a:lvl7pPr>
            <a:lvl8pPr marL="6400800" algn="l" defTabSz="1828800" rtl="0" eaLnBrk="1" latinLnBrk="0" hangingPunct="1">
              <a:defRPr sz="3600" kern="1200">
                <a:solidFill>
                  <a:schemeClr val="lt1"/>
                </a:solidFill>
                <a:latin typeface="+mn-lt"/>
                <a:ea typeface="+mn-ea"/>
                <a:cs typeface="+mn-cs"/>
              </a:defRPr>
            </a:lvl8pPr>
            <a:lvl9pPr marL="7315200" algn="l" defTabSz="1828800" rtl="0" eaLnBrk="1" latinLnBrk="0" hangingPunct="1">
              <a:defRPr sz="3600" kern="1200">
                <a:solidFill>
                  <a:schemeClr val="lt1"/>
                </a:solidFill>
                <a:latin typeface="+mn-lt"/>
                <a:ea typeface="+mn-ea"/>
                <a:cs typeface="+mn-cs"/>
              </a:defRPr>
            </a:lvl9pPr>
          </a:lstStyle>
          <a:p>
            <a:pPr lvl="0" algn="ctr">
              <a:buClrTx/>
              <a:buSzTx/>
              <a:buFontTx/>
            </a:pPr>
            <a:endParaRPr lang="zh-CN" altLang="en-US" sz="1600">
              <a:solidFill>
                <a:schemeClr val="lt1"/>
              </a:solidFill>
              <a:cs typeface="江城圆体 400W" panose="020B0500000000000000" charset="-122"/>
              <a:sym typeface="+mn-ea"/>
            </a:endParaRPr>
          </a:p>
        </p:txBody>
      </p:sp>
      <p:sp>
        <p:nvSpPr>
          <p:cNvPr id="50" name="椭圆 49"/>
          <p:cNvSpPr/>
          <p:nvPr>
            <p:custDataLst>
              <p:tags r:id="rId5"/>
            </p:custDataLst>
          </p:nvPr>
        </p:nvSpPr>
        <p:spPr>
          <a:xfrm>
            <a:off x="1586577" y="1967029"/>
            <a:ext cx="3051035" cy="3051035"/>
          </a:xfrm>
          <a:prstGeom prst="ellipse">
            <a:avLst/>
          </a:prstGeom>
          <a:gradFill flip="none">
            <a:gsLst>
              <a:gs pos="0">
                <a:schemeClr val="accent1">
                  <a:lumMod val="60000"/>
                  <a:lumOff val="40000"/>
                  <a:alpha val="10000"/>
                </a:schemeClr>
              </a:gs>
              <a:gs pos="100000">
                <a:schemeClr val="accent1">
                  <a:alpha val="1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1" name="椭圆 50"/>
          <p:cNvSpPr/>
          <p:nvPr>
            <p:custDataLst>
              <p:tags r:id="rId6"/>
            </p:custDataLst>
          </p:nvPr>
        </p:nvSpPr>
        <p:spPr>
          <a:xfrm>
            <a:off x="1733474" y="2113926"/>
            <a:ext cx="2756591" cy="2756591"/>
          </a:xfrm>
          <a:prstGeom prst="ellipse">
            <a:avLst/>
          </a:prstGeom>
          <a:gradFill flip="none">
            <a:gsLst>
              <a:gs pos="0">
                <a:schemeClr val="accent1">
                  <a:lumMod val="60000"/>
                  <a:lumOff val="40000"/>
                  <a:alpha val="15000"/>
                </a:schemeClr>
              </a:gs>
              <a:gs pos="100000">
                <a:schemeClr val="accent1">
                  <a:alpha val="1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2" name="椭圆 51"/>
          <p:cNvSpPr/>
          <p:nvPr>
            <p:custDataLst>
              <p:tags r:id="rId7"/>
            </p:custDataLst>
          </p:nvPr>
        </p:nvSpPr>
        <p:spPr>
          <a:xfrm>
            <a:off x="1900521" y="2280973"/>
            <a:ext cx="2423148" cy="2423148"/>
          </a:xfrm>
          <a:prstGeom prst="ellipse">
            <a:avLst/>
          </a:prstGeom>
          <a:gradFill flip="none">
            <a:gsLst>
              <a:gs pos="0">
                <a:schemeClr val="accent1">
                  <a:lumMod val="60000"/>
                  <a:lumOff val="40000"/>
                  <a:alpha val="20000"/>
                </a:schemeClr>
              </a:gs>
              <a:gs pos="100000">
                <a:schemeClr val="accent1">
                  <a:alpha val="2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微软雅黑" panose="020B0503020204020204" charset="-122"/>
            </a:endParaRPr>
          </a:p>
        </p:txBody>
      </p:sp>
      <p:sp>
        <p:nvSpPr>
          <p:cNvPr id="53" name="椭圆 52"/>
          <p:cNvSpPr/>
          <p:nvPr>
            <p:custDataLst>
              <p:tags r:id="rId8"/>
            </p:custDataLst>
          </p:nvPr>
        </p:nvSpPr>
        <p:spPr>
          <a:xfrm>
            <a:off x="4752010" y="3450948"/>
            <a:ext cx="83198" cy="83198"/>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江城圆体 400W" panose="020B0500000000000000" charset="-122"/>
            </a:endParaRPr>
          </a:p>
        </p:txBody>
      </p:sp>
      <p:sp>
        <p:nvSpPr>
          <p:cNvPr id="54" name="椭圆 53"/>
          <p:cNvSpPr/>
          <p:nvPr>
            <p:custDataLst>
              <p:tags r:id="rId9"/>
            </p:custDataLst>
          </p:nvPr>
        </p:nvSpPr>
        <p:spPr>
          <a:xfrm>
            <a:off x="2063667" y="2444119"/>
            <a:ext cx="2096205" cy="2096205"/>
          </a:xfrm>
          <a:prstGeom prst="ellipse">
            <a:avLst/>
          </a:prstGeom>
          <a:solidFill>
            <a:schemeClr val="tx2">
              <a:lumMod val="75000"/>
              <a:lumOff val="25000"/>
              <a:alpha val="17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4795" tIns="117474" rIns="264160" bIns="118111" numCol="1" spcCol="0" rtlCol="0" fromWordArt="0" anchor="ctr" anchorCtr="0" forceAA="0" compatLnSpc="1">
            <a:noAutofit/>
          </a:bodyPr>
          <a:lstStyle/>
          <a:p>
            <a:pPr lvl="0" algn="ctr">
              <a:spcBef>
                <a:spcPts val="0"/>
              </a:spcBef>
              <a:spcAft>
                <a:spcPts val="0"/>
              </a:spcAft>
              <a:buClrTx/>
              <a:buSzTx/>
              <a:buFontTx/>
            </a:pPr>
            <a:endParaRPr lang="zh-CN" altLang="zh-CN" sz="1600" b="1" spc="100" dirty="0">
              <a:solidFill>
                <a:schemeClr val="bg2"/>
              </a:solidFill>
              <a:effectLst/>
              <a:latin typeface="+mn-ea"/>
              <a:cs typeface="微软雅黑" panose="020B0503020204020204" charset="-122"/>
              <a:sym typeface="+mn-ea"/>
            </a:endParaRPr>
          </a:p>
        </p:txBody>
      </p:sp>
      <p:sp>
        <p:nvSpPr>
          <p:cNvPr id="55" name="椭圆 54"/>
          <p:cNvSpPr/>
          <p:nvPr>
            <p:custDataLst>
              <p:tags r:id="rId10"/>
            </p:custDataLst>
          </p:nvPr>
        </p:nvSpPr>
        <p:spPr>
          <a:xfrm>
            <a:off x="2063667" y="2444119"/>
            <a:ext cx="2096205" cy="2096205"/>
          </a:xfrm>
          <a:prstGeom prst="ellipse">
            <a:avLst/>
          </a:prstGeom>
          <a:gradFill>
            <a:gsLst>
              <a:gs pos="74000">
                <a:schemeClr val="accent1">
                  <a:alpha val="100000"/>
                </a:schemeClr>
              </a:gs>
              <a:gs pos="0">
                <a:schemeClr val="accent1">
                  <a:alpha val="19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6" name="文本框 55"/>
          <p:cNvSpPr txBox="1"/>
          <p:nvPr>
            <p:custDataLst>
              <p:tags r:id="rId11"/>
            </p:custDataLst>
          </p:nvPr>
        </p:nvSpPr>
        <p:spPr>
          <a:xfrm>
            <a:off x="2154750" y="3210739"/>
            <a:ext cx="1854410" cy="471240"/>
          </a:xfrm>
          <a:prstGeom prst="rect">
            <a:avLst/>
          </a:prstGeom>
          <a:noFill/>
        </p:spPr>
        <p:txBody>
          <a:bodyPr wrap="square" rtlCol="0">
            <a:noAutofit/>
          </a:bodyPr>
          <a:lstStyle/>
          <a:p>
            <a:pPr algn="ctr">
              <a:spcBef>
                <a:spcPct val="0"/>
              </a:spcBef>
              <a:spcAft>
                <a:spcPct val="0"/>
              </a:spcAft>
            </a:pPr>
            <a:r>
              <a:rPr lang="zh-CN" altLang="en-US" sz="2400" b="1">
                <a:solidFill>
                  <a:schemeClr val="bg1"/>
                </a:solidFill>
                <a:latin typeface="+mn-ea"/>
                <a:cs typeface="+mn-ea"/>
                <a:sym typeface="+mn-ea"/>
              </a:rPr>
              <a:t>类比创新法</a:t>
            </a:r>
            <a:endParaRPr lang="zh-CN" altLang="en-US" sz="2400" b="1" dirty="0">
              <a:solidFill>
                <a:schemeClr val="bg1"/>
              </a:solidFill>
              <a:latin typeface="+mn-ea"/>
              <a:cs typeface="+mn-ea"/>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0741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5303520" y="1925320"/>
            <a:ext cx="6172200" cy="422465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（1）收集信息。重点放在收集新的信息，新的信息反映科技、经济活动中的最新动态、最新成果，对企业有直接的利害关系。</a:t>
            </a:r>
            <a:endParaRPr lang="zh-CN" altLang="en-US" cap="all" dirty="0">
              <a:solidFill>
                <a:srgbClr val="000000"/>
              </a:solidFill>
              <a:cs typeface="+mn-ea"/>
              <a:sym typeface="+mn-lt"/>
            </a:endParaRPr>
          </a:p>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（2）简选信息。包含核对信息、整理信息、积累信息等内容。</a:t>
            </a:r>
            <a:endParaRPr lang="zh-CN" altLang="en-US" cap="all" dirty="0">
              <a:solidFill>
                <a:srgbClr val="000000"/>
              </a:solidFill>
              <a:cs typeface="+mn-ea"/>
              <a:sym typeface="+mn-lt"/>
            </a:endParaRPr>
          </a:p>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（3）运用信息。一要快，抓住时机；二要交合，把信息和所要解决的目标联系起来思考。信息交合可通过本体交合、功能拓展、杂交、立体动态四个原则进行交合。</a:t>
            </a:r>
            <a:endParaRPr lang="zh-CN" altLang="en-US" cap="all" dirty="0">
              <a:solidFill>
                <a:srgbClr val="000000"/>
              </a:solidFill>
              <a:cs typeface="+mn-ea"/>
              <a:sym typeface="+mn-lt"/>
            </a:endParaRPr>
          </a:p>
        </p:txBody>
      </p:sp>
      <p:sp>
        <p:nvSpPr>
          <p:cNvPr id="42" name="矩形 41"/>
          <p:cNvSpPr/>
          <p:nvPr>
            <p:custDataLst>
              <p:tags r:id="rId2"/>
            </p:custDataLst>
          </p:nvPr>
        </p:nvSpPr>
        <p:spPr>
          <a:xfrm>
            <a:off x="816293" y="1094740"/>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sp>
        <p:nvSpPr>
          <p:cNvPr id="2" name="矩形 1"/>
          <p:cNvSpPr/>
          <p:nvPr/>
        </p:nvSpPr>
        <p:spPr>
          <a:xfrm>
            <a:off x="893445" y="5064125"/>
            <a:ext cx="3575685" cy="136461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通过若干类信息在一定方向上的扩展与交合来激发创造性思维，提出创新性设想。</a:t>
            </a:r>
            <a:endParaRPr lang="zh-CN" altLang="en-US" cap="all" dirty="0">
              <a:solidFill>
                <a:srgbClr val="000000"/>
              </a:solidFill>
              <a:cs typeface="+mn-ea"/>
              <a:sym typeface="+mn-lt"/>
            </a:endParaRPr>
          </a:p>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endParaRPr lang="zh-CN" altLang="en-US" cap="all" dirty="0">
              <a:solidFill>
                <a:srgbClr val="000000"/>
              </a:solidFill>
              <a:cs typeface="+mn-ea"/>
              <a:sym typeface="+mn-lt"/>
            </a:endParaRPr>
          </a:p>
        </p:txBody>
      </p:sp>
      <p:sp>
        <p:nvSpPr>
          <p:cNvPr id="85" name="右箭头 84"/>
          <p:cNvSpPr/>
          <p:nvPr>
            <p:custDataLst>
              <p:tags r:id="rId3"/>
            </p:custDataLst>
          </p:nvPr>
        </p:nvSpPr>
        <p:spPr>
          <a:xfrm>
            <a:off x="4403465" y="3196071"/>
            <a:ext cx="440041" cy="378942"/>
          </a:xfrm>
          <a:prstGeom prst="rightArrow">
            <a:avLst/>
          </a:prstGeom>
          <a:gradFill>
            <a:gsLst>
              <a:gs pos="3000">
                <a:schemeClr val="accent1">
                  <a:lumMod val="60000"/>
                  <a:lumOff val="40000"/>
                  <a:alpha val="0"/>
                </a:schemeClr>
              </a:gs>
              <a:gs pos="50000">
                <a:schemeClr val="accent1">
                  <a:lumMod val="60000"/>
                  <a:lumOff val="40000"/>
                  <a:alpha val="80000"/>
                </a:schemeClr>
              </a:gs>
              <a:gs pos="100000">
                <a:schemeClr val="accent1">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49" name="椭圆 48"/>
          <p:cNvSpPr/>
          <p:nvPr>
            <p:custDataLst>
              <p:tags r:id="rId4"/>
            </p:custDataLst>
          </p:nvPr>
        </p:nvSpPr>
        <p:spPr>
          <a:xfrm>
            <a:off x="740411" y="1707603"/>
            <a:ext cx="3356528" cy="3356528"/>
          </a:xfrm>
          <a:prstGeom prst="ellipse">
            <a:avLst/>
          </a:prstGeom>
          <a:noFill/>
          <a:ln>
            <a:gradFill>
              <a:gsLst>
                <a:gs pos="0">
                  <a:schemeClr val="accent1">
                    <a:lumMod val="40000"/>
                    <a:lumOff val="60000"/>
                    <a:alpha val="100000"/>
                  </a:schemeClr>
                </a:gs>
                <a:gs pos="17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1828800" rtl="0" eaLnBrk="1" latinLnBrk="0" hangingPunct="1">
              <a:defRPr sz="3600" kern="1200">
                <a:solidFill>
                  <a:schemeClr val="lt1"/>
                </a:solidFill>
                <a:latin typeface="+mn-lt"/>
                <a:ea typeface="+mn-ea"/>
                <a:cs typeface="+mn-cs"/>
              </a:defRPr>
            </a:lvl1pPr>
            <a:lvl2pPr marL="914400" algn="l" defTabSz="1828800" rtl="0" eaLnBrk="1" latinLnBrk="0" hangingPunct="1">
              <a:defRPr sz="3600" kern="1200">
                <a:solidFill>
                  <a:schemeClr val="lt1"/>
                </a:solidFill>
                <a:latin typeface="+mn-lt"/>
                <a:ea typeface="+mn-ea"/>
                <a:cs typeface="+mn-cs"/>
              </a:defRPr>
            </a:lvl2pPr>
            <a:lvl3pPr marL="1828800" algn="l" defTabSz="1828800" rtl="0" eaLnBrk="1" latinLnBrk="0" hangingPunct="1">
              <a:defRPr sz="3600" kern="1200">
                <a:solidFill>
                  <a:schemeClr val="lt1"/>
                </a:solidFill>
                <a:latin typeface="+mn-lt"/>
                <a:ea typeface="+mn-ea"/>
                <a:cs typeface="+mn-cs"/>
              </a:defRPr>
            </a:lvl3pPr>
            <a:lvl4pPr marL="2743200" algn="l" defTabSz="1828800" rtl="0" eaLnBrk="1" latinLnBrk="0" hangingPunct="1">
              <a:defRPr sz="3600" kern="1200">
                <a:solidFill>
                  <a:schemeClr val="lt1"/>
                </a:solidFill>
                <a:latin typeface="+mn-lt"/>
                <a:ea typeface="+mn-ea"/>
                <a:cs typeface="+mn-cs"/>
              </a:defRPr>
            </a:lvl4pPr>
            <a:lvl5pPr marL="3657600" algn="l" defTabSz="1828800" rtl="0" eaLnBrk="1" latinLnBrk="0" hangingPunct="1">
              <a:defRPr sz="3600" kern="1200">
                <a:solidFill>
                  <a:schemeClr val="lt1"/>
                </a:solidFill>
                <a:latin typeface="+mn-lt"/>
                <a:ea typeface="+mn-ea"/>
                <a:cs typeface="+mn-cs"/>
              </a:defRPr>
            </a:lvl5pPr>
            <a:lvl6pPr marL="4572000" algn="l" defTabSz="1828800" rtl="0" eaLnBrk="1" latinLnBrk="0" hangingPunct="1">
              <a:defRPr sz="3600" kern="1200">
                <a:solidFill>
                  <a:schemeClr val="lt1"/>
                </a:solidFill>
                <a:latin typeface="+mn-lt"/>
                <a:ea typeface="+mn-ea"/>
                <a:cs typeface="+mn-cs"/>
              </a:defRPr>
            </a:lvl6pPr>
            <a:lvl7pPr marL="5486400" algn="l" defTabSz="1828800" rtl="0" eaLnBrk="1" latinLnBrk="0" hangingPunct="1">
              <a:defRPr sz="3600" kern="1200">
                <a:solidFill>
                  <a:schemeClr val="lt1"/>
                </a:solidFill>
                <a:latin typeface="+mn-lt"/>
                <a:ea typeface="+mn-ea"/>
                <a:cs typeface="+mn-cs"/>
              </a:defRPr>
            </a:lvl7pPr>
            <a:lvl8pPr marL="6400800" algn="l" defTabSz="1828800" rtl="0" eaLnBrk="1" latinLnBrk="0" hangingPunct="1">
              <a:defRPr sz="3600" kern="1200">
                <a:solidFill>
                  <a:schemeClr val="lt1"/>
                </a:solidFill>
                <a:latin typeface="+mn-lt"/>
                <a:ea typeface="+mn-ea"/>
                <a:cs typeface="+mn-cs"/>
              </a:defRPr>
            </a:lvl8pPr>
            <a:lvl9pPr marL="7315200" algn="l" defTabSz="1828800" rtl="0" eaLnBrk="1" latinLnBrk="0" hangingPunct="1">
              <a:defRPr sz="3600" kern="1200">
                <a:solidFill>
                  <a:schemeClr val="lt1"/>
                </a:solidFill>
                <a:latin typeface="+mn-lt"/>
                <a:ea typeface="+mn-ea"/>
                <a:cs typeface="+mn-cs"/>
              </a:defRPr>
            </a:lvl9pPr>
          </a:lstStyle>
          <a:p>
            <a:pPr lvl="0" algn="ctr">
              <a:buClrTx/>
              <a:buSzTx/>
              <a:buFontTx/>
            </a:pPr>
            <a:endParaRPr lang="zh-CN" altLang="en-US" sz="1600">
              <a:solidFill>
                <a:schemeClr val="lt1"/>
              </a:solidFill>
              <a:cs typeface="江城圆体 400W" panose="020B0500000000000000" charset="-122"/>
              <a:sym typeface="+mn-ea"/>
            </a:endParaRPr>
          </a:p>
        </p:txBody>
      </p:sp>
      <p:sp>
        <p:nvSpPr>
          <p:cNvPr id="50" name="椭圆 49"/>
          <p:cNvSpPr/>
          <p:nvPr>
            <p:custDataLst>
              <p:tags r:id="rId5"/>
            </p:custDataLst>
          </p:nvPr>
        </p:nvSpPr>
        <p:spPr>
          <a:xfrm>
            <a:off x="893157" y="1860349"/>
            <a:ext cx="3051035" cy="3051035"/>
          </a:xfrm>
          <a:prstGeom prst="ellipse">
            <a:avLst/>
          </a:prstGeom>
          <a:gradFill flip="none">
            <a:gsLst>
              <a:gs pos="0">
                <a:schemeClr val="accent1">
                  <a:lumMod val="60000"/>
                  <a:lumOff val="40000"/>
                  <a:alpha val="10000"/>
                </a:schemeClr>
              </a:gs>
              <a:gs pos="100000">
                <a:schemeClr val="accent1">
                  <a:alpha val="1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1" name="椭圆 50"/>
          <p:cNvSpPr/>
          <p:nvPr>
            <p:custDataLst>
              <p:tags r:id="rId6"/>
            </p:custDataLst>
          </p:nvPr>
        </p:nvSpPr>
        <p:spPr>
          <a:xfrm>
            <a:off x="1040054" y="2007246"/>
            <a:ext cx="2756591" cy="2756591"/>
          </a:xfrm>
          <a:prstGeom prst="ellipse">
            <a:avLst/>
          </a:prstGeom>
          <a:gradFill flip="none">
            <a:gsLst>
              <a:gs pos="0">
                <a:schemeClr val="accent1">
                  <a:lumMod val="60000"/>
                  <a:lumOff val="40000"/>
                  <a:alpha val="15000"/>
                </a:schemeClr>
              </a:gs>
              <a:gs pos="100000">
                <a:schemeClr val="accent1">
                  <a:alpha val="1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2" name="椭圆 51"/>
          <p:cNvSpPr/>
          <p:nvPr>
            <p:custDataLst>
              <p:tags r:id="rId7"/>
            </p:custDataLst>
          </p:nvPr>
        </p:nvSpPr>
        <p:spPr>
          <a:xfrm>
            <a:off x="1207101" y="2174293"/>
            <a:ext cx="2423148" cy="2423148"/>
          </a:xfrm>
          <a:prstGeom prst="ellipse">
            <a:avLst/>
          </a:prstGeom>
          <a:gradFill flip="none">
            <a:gsLst>
              <a:gs pos="0">
                <a:schemeClr val="accent1">
                  <a:lumMod val="60000"/>
                  <a:lumOff val="40000"/>
                  <a:alpha val="20000"/>
                </a:schemeClr>
              </a:gs>
              <a:gs pos="100000">
                <a:schemeClr val="accent1">
                  <a:alpha val="2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微软雅黑" panose="020B0503020204020204" charset="-122"/>
            </a:endParaRPr>
          </a:p>
        </p:txBody>
      </p:sp>
      <p:sp>
        <p:nvSpPr>
          <p:cNvPr id="53" name="椭圆 52"/>
          <p:cNvSpPr/>
          <p:nvPr>
            <p:custDataLst>
              <p:tags r:id="rId8"/>
            </p:custDataLst>
          </p:nvPr>
        </p:nvSpPr>
        <p:spPr>
          <a:xfrm>
            <a:off x="4058590" y="3344268"/>
            <a:ext cx="83198" cy="83198"/>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江城圆体 400W" panose="020B0500000000000000" charset="-122"/>
            </a:endParaRPr>
          </a:p>
        </p:txBody>
      </p:sp>
      <p:sp>
        <p:nvSpPr>
          <p:cNvPr id="54" name="椭圆 53"/>
          <p:cNvSpPr/>
          <p:nvPr>
            <p:custDataLst>
              <p:tags r:id="rId9"/>
            </p:custDataLst>
          </p:nvPr>
        </p:nvSpPr>
        <p:spPr>
          <a:xfrm>
            <a:off x="1370247" y="2337439"/>
            <a:ext cx="2096205" cy="2096205"/>
          </a:xfrm>
          <a:prstGeom prst="ellipse">
            <a:avLst/>
          </a:prstGeom>
          <a:solidFill>
            <a:schemeClr val="tx2">
              <a:lumMod val="75000"/>
              <a:lumOff val="25000"/>
              <a:alpha val="17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4795" tIns="117474" rIns="264160" bIns="118111" numCol="1" spcCol="0" rtlCol="0" fromWordArt="0" anchor="ctr" anchorCtr="0" forceAA="0" compatLnSpc="1">
            <a:noAutofit/>
          </a:bodyPr>
          <a:lstStyle/>
          <a:p>
            <a:pPr lvl="0" algn="ctr">
              <a:spcBef>
                <a:spcPts val="0"/>
              </a:spcBef>
              <a:spcAft>
                <a:spcPts val="0"/>
              </a:spcAft>
              <a:buClrTx/>
              <a:buSzTx/>
              <a:buFontTx/>
            </a:pPr>
            <a:endParaRPr lang="zh-CN" altLang="zh-CN" sz="1600" b="1" spc="100" dirty="0">
              <a:solidFill>
                <a:schemeClr val="bg2"/>
              </a:solidFill>
              <a:effectLst/>
              <a:latin typeface="+mn-ea"/>
              <a:cs typeface="微软雅黑" panose="020B0503020204020204" charset="-122"/>
              <a:sym typeface="+mn-ea"/>
            </a:endParaRPr>
          </a:p>
        </p:txBody>
      </p:sp>
      <p:sp>
        <p:nvSpPr>
          <p:cNvPr id="55" name="椭圆 54"/>
          <p:cNvSpPr/>
          <p:nvPr>
            <p:custDataLst>
              <p:tags r:id="rId10"/>
            </p:custDataLst>
          </p:nvPr>
        </p:nvSpPr>
        <p:spPr>
          <a:xfrm>
            <a:off x="1370247" y="2337439"/>
            <a:ext cx="2096205" cy="2096205"/>
          </a:xfrm>
          <a:prstGeom prst="ellipse">
            <a:avLst/>
          </a:prstGeom>
          <a:gradFill>
            <a:gsLst>
              <a:gs pos="74000">
                <a:schemeClr val="accent1">
                  <a:alpha val="100000"/>
                </a:schemeClr>
              </a:gs>
              <a:gs pos="0">
                <a:schemeClr val="accent1">
                  <a:alpha val="19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6" name="文本框 55"/>
          <p:cNvSpPr txBox="1"/>
          <p:nvPr>
            <p:custDataLst>
              <p:tags r:id="rId11"/>
            </p:custDataLst>
          </p:nvPr>
        </p:nvSpPr>
        <p:spPr>
          <a:xfrm>
            <a:off x="1461330" y="3104059"/>
            <a:ext cx="1854410" cy="471240"/>
          </a:xfrm>
          <a:prstGeom prst="rect">
            <a:avLst/>
          </a:prstGeom>
          <a:noFill/>
        </p:spPr>
        <p:txBody>
          <a:bodyPr wrap="square" rtlCol="0">
            <a:noAutofit/>
          </a:bodyPr>
          <a:lstStyle/>
          <a:p>
            <a:pPr algn="ctr">
              <a:spcBef>
                <a:spcPct val="0"/>
              </a:spcBef>
              <a:spcAft>
                <a:spcPct val="0"/>
              </a:spcAft>
            </a:pPr>
            <a:r>
              <a:rPr lang="zh-CN" altLang="en-US" sz="2400" b="1">
                <a:solidFill>
                  <a:schemeClr val="bg1"/>
                </a:solidFill>
                <a:latin typeface="+mn-ea"/>
                <a:cs typeface="+mn-ea"/>
                <a:sym typeface="+mn-ea"/>
              </a:rPr>
              <a:t>信息交合法</a:t>
            </a:r>
            <a:endParaRPr lang="zh-CN" altLang="en-US" sz="2400" b="1">
              <a:solidFill>
                <a:schemeClr val="accent1"/>
              </a:solidFill>
              <a:latin typeface="+mn-ea"/>
              <a:cs typeface="+mn-ea"/>
              <a:sym typeface="+mn-ea"/>
            </a:endParaRPr>
          </a:p>
          <a:p>
            <a:pPr algn="ctr">
              <a:spcBef>
                <a:spcPct val="0"/>
              </a:spcBef>
              <a:spcAft>
                <a:spcPct val="0"/>
              </a:spcAft>
            </a:pPr>
            <a:endParaRPr lang="zh-CN" altLang="en-US" sz="2400" b="1" dirty="0">
              <a:solidFill>
                <a:schemeClr val="bg1"/>
              </a:solidFill>
              <a:latin typeface="+mn-ea"/>
              <a:cs typeface="+mn-ea"/>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0741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5964555" y="2136775"/>
            <a:ext cx="4772660" cy="422465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创造发明大多是由模仿开始的，然后再进入独创。</a:t>
            </a:r>
            <a:endParaRPr lang="zh-CN" altLang="en-US" cap="all" dirty="0">
              <a:solidFill>
                <a:srgbClr val="000000"/>
              </a:solidFill>
              <a:cs typeface="+mn-ea"/>
              <a:sym typeface="+mn-lt"/>
            </a:endParaRPr>
          </a:p>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当今有许多项目模仿了生物的一些特征，称之为仿生学。模仿不仅用于工程技术、艺术，而且也用于管理方面。</a:t>
            </a:r>
            <a:endParaRPr lang="zh-CN" altLang="en-US" cap="all" dirty="0">
              <a:solidFill>
                <a:srgbClr val="000000"/>
              </a:solidFill>
              <a:cs typeface="+mn-ea"/>
              <a:sym typeface="+mn-lt"/>
            </a:endParaRPr>
          </a:p>
        </p:txBody>
      </p:sp>
      <p:sp>
        <p:nvSpPr>
          <p:cNvPr id="42" name="矩形 41"/>
          <p:cNvSpPr/>
          <p:nvPr>
            <p:custDataLst>
              <p:tags r:id="rId2"/>
            </p:custDataLst>
          </p:nvPr>
        </p:nvSpPr>
        <p:spPr>
          <a:xfrm>
            <a:off x="1533208" y="1493520"/>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sp>
        <p:nvSpPr>
          <p:cNvPr id="85" name="右箭头 84"/>
          <p:cNvSpPr/>
          <p:nvPr>
            <p:custDataLst>
              <p:tags r:id="rId3"/>
            </p:custDataLst>
          </p:nvPr>
        </p:nvSpPr>
        <p:spPr>
          <a:xfrm>
            <a:off x="5096885" y="3302751"/>
            <a:ext cx="440041" cy="378942"/>
          </a:xfrm>
          <a:prstGeom prst="rightArrow">
            <a:avLst/>
          </a:prstGeom>
          <a:gradFill>
            <a:gsLst>
              <a:gs pos="3000">
                <a:schemeClr val="accent1">
                  <a:lumMod val="60000"/>
                  <a:lumOff val="40000"/>
                  <a:alpha val="0"/>
                </a:schemeClr>
              </a:gs>
              <a:gs pos="50000">
                <a:schemeClr val="accent1">
                  <a:lumMod val="60000"/>
                  <a:lumOff val="40000"/>
                  <a:alpha val="80000"/>
                </a:schemeClr>
              </a:gs>
              <a:gs pos="100000">
                <a:schemeClr val="accent1">
                  <a:alpha val="10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49" name="椭圆 48"/>
          <p:cNvSpPr/>
          <p:nvPr>
            <p:custDataLst>
              <p:tags r:id="rId4"/>
            </p:custDataLst>
          </p:nvPr>
        </p:nvSpPr>
        <p:spPr>
          <a:xfrm>
            <a:off x="1433831" y="1814283"/>
            <a:ext cx="3356528" cy="3356528"/>
          </a:xfrm>
          <a:prstGeom prst="ellipse">
            <a:avLst/>
          </a:prstGeom>
          <a:noFill/>
          <a:ln>
            <a:gradFill>
              <a:gsLst>
                <a:gs pos="0">
                  <a:schemeClr val="accent1">
                    <a:lumMod val="40000"/>
                    <a:lumOff val="60000"/>
                    <a:alpha val="100000"/>
                  </a:schemeClr>
                </a:gs>
                <a:gs pos="17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1828800" rtl="0" eaLnBrk="1" latinLnBrk="0" hangingPunct="1">
              <a:defRPr sz="3600" kern="1200">
                <a:solidFill>
                  <a:schemeClr val="lt1"/>
                </a:solidFill>
                <a:latin typeface="+mn-lt"/>
                <a:ea typeface="+mn-ea"/>
                <a:cs typeface="+mn-cs"/>
              </a:defRPr>
            </a:lvl1pPr>
            <a:lvl2pPr marL="914400" algn="l" defTabSz="1828800" rtl="0" eaLnBrk="1" latinLnBrk="0" hangingPunct="1">
              <a:defRPr sz="3600" kern="1200">
                <a:solidFill>
                  <a:schemeClr val="lt1"/>
                </a:solidFill>
                <a:latin typeface="+mn-lt"/>
                <a:ea typeface="+mn-ea"/>
                <a:cs typeface="+mn-cs"/>
              </a:defRPr>
            </a:lvl2pPr>
            <a:lvl3pPr marL="1828800" algn="l" defTabSz="1828800" rtl="0" eaLnBrk="1" latinLnBrk="0" hangingPunct="1">
              <a:defRPr sz="3600" kern="1200">
                <a:solidFill>
                  <a:schemeClr val="lt1"/>
                </a:solidFill>
                <a:latin typeface="+mn-lt"/>
                <a:ea typeface="+mn-ea"/>
                <a:cs typeface="+mn-cs"/>
              </a:defRPr>
            </a:lvl3pPr>
            <a:lvl4pPr marL="2743200" algn="l" defTabSz="1828800" rtl="0" eaLnBrk="1" latinLnBrk="0" hangingPunct="1">
              <a:defRPr sz="3600" kern="1200">
                <a:solidFill>
                  <a:schemeClr val="lt1"/>
                </a:solidFill>
                <a:latin typeface="+mn-lt"/>
                <a:ea typeface="+mn-ea"/>
                <a:cs typeface="+mn-cs"/>
              </a:defRPr>
            </a:lvl4pPr>
            <a:lvl5pPr marL="3657600" algn="l" defTabSz="1828800" rtl="0" eaLnBrk="1" latinLnBrk="0" hangingPunct="1">
              <a:defRPr sz="3600" kern="1200">
                <a:solidFill>
                  <a:schemeClr val="lt1"/>
                </a:solidFill>
                <a:latin typeface="+mn-lt"/>
                <a:ea typeface="+mn-ea"/>
                <a:cs typeface="+mn-cs"/>
              </a:defRPr>
            </a:lvl5pPr>
            <a:lvl6pPr marL="4572000" algn="l" defTabSz="1828800" rtl="0" eaLnBrk="1" latinLnBrk="0" hangingPunct="1">
              <a:defRPr sz="3600" kern="1200">
                <a:solidFill>
                  <a:schemeClr val="lt1"/>
                </a:solidFill>
                <a:latin typeface="+mn-lt"/>
                <a:ea typeface="+mn-ea"/>
                <a:cs typeface="+mn-cs"/>
              </a:defRPr>
            </a:lvl6pPr>
            <a:lvl7pPr marL="5486400" algn="l" defTabSz="1828800" rtl="0" eaLnBrk="1" latinLnBrk="0" hangingPunct="1">
              <a:defRPr sz="3600" kern="1200">
                <a:solidFill>
                  <a:schemeClr val="lt1"/>
                </a:solidFill>
                <a:latin typeface="+mn-lt"/>
                <a:ea typeface="+mn-ea"/>
                <a:cs typeface="+mn-cs"/>
              </a:defRPr>
            </a:lvl7pPr>
            <a:lvl8pPr marL="6400800" algn="l" defTabSz="1828800" rtl="0" eaLnBrk="1" latinLnBrk="0" hangingPunct="1">
              <a:defRPr sz="3600" kern="1200">
                <a:solidFill>
                  <a:schemeClr val="lt1"/>
                </a:solidFill>
                <a:latin typeface="+mn-lt"/>
                <a:ea typeface="+mn-ea"/>
                <a:cs typeface="+mn-cs"/>
              </a:defRPr>
            </a:lvl8pPr>
            <a:lvl9pPr marL="7315200" algn="l" defTabSz="1828800" rtl="0" eaLnBrk="1" latinLnBrk="0" hangingPunct="1">
              <a:defRPr sz="3600" kern="1200">
                <a:solidFill>
                  <a:schemeClr val="lt1"/>
                </a:solidFill>
                <a:latin typeface="+mn-lt"/>
                <a:ea typeface="+mn-ea"/>
                <a:cs typeface="+mn-cs"/>
              </a:defRPr>
            </a:lvl9pPr>
          </a:lstStyle>
          <a:p>
            <a:pPr lvl="0" algn="ctr">
              <a:buClrTx/>
              <a:buSzTx/>
              <a:buFontTx/>
            </a:pPr>
            <a:endParaRPr lang="zh-CN" altLang="en-US" sz="1600">
              <a:solidFill>
                <a:schemeClr val="lt1"/>
              </a:solidFill>
              <a:cs typeface="江城圆体 400W" panose="020B0500000000000000" charset="-122"/>
              <a:sym typeface="+mn-ea"/>
            </a:endParaRPr>
          </a:p>
        </p:txBody>
      </p:sp>
      <p:sp>
        <p:nvSpPr>
          <p:cNvPr id="50" name="椭圆 49"/>
          <p:cNvSpPr/>
          <p:nvPr>
            <p:custDataLst>
              <p:tags r:id="rId5"/>
            </p:custDataLst>
          </p:nvPr>
        </p:nvSpPr>
        <p:spPr>
          <a:xfrm>
            <a:off x="1586577" y="1967029"/>
            <a:ext cx="3051035" cy="3051035"/>
          </a:xfrm>
          <a:prstGeom prst="ellipse">
            <a:avLst/>
          </a:prstGeom>
          <a:gradFill flip="none">
            <a:gsLst>
              <a:gs pos="0">
                <a:schemeClr val="accent1">
                  <a:lumMod val="60000"/>
                  <a:lumOff val="40000"/>
                  <a:alpha val="10000"/>
                </a:schemeClr>
              </a:gs>
              <a:gs pos="100000">
                <a:schemeClr val="accent1">
                  <a:alpha val="1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1" name="椭圆 50"/>
          <p:cNvSpPr/>
          <p:nvPr>
            <p:custDataLst>
              <p:tags r:id="rId6"/>
            </p:custDataLst>
          </p:nvPr>
        </p:nvSpPr>
        <p:spPr>
          <a:xfrm>
            <a:off x="1733474" y="2113926"/>
            <a:ext cx="2756591" cy="2756591"/>
          </a:xfrm>
          <a:prstGeom prst="ellipse">
            <a:avLst/>
          </a:prstGeom>
          <a:gradFill flip="none">
            <a:gsLst>
              <a:gs pos="0">
                <a:schemeClr val="accent1">
                  <a:lumMod val="60000"/>
                  <a:lumOff val="40000"/>
                  <a:alpha val="15000"/>
                </a:schemeClr>
              </a:gs>
              <a:gs pos="100000">
                <a:schemeClr val="accent1">
                  <a:alpha val="1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2" name="椭圆 51"/>
          <p:cNvSpPr/>
          <p:nvPr>
            <p:custDataLst>
              <p:tags r:id="rId7"/>
            </p:custDataLst>
          </p:nvPr>
        </p:nvSpPr>
        <p:spPr>
          <a:xfrm>
            <a:off x="1900521" y="2280973"/>
            <a:ext cx="2423148" cy="2423148"/>
          </a:xfrm>
          <a:prstGeom prst="ellipse">
            <a:avLst/>
          </a:prstGeom>
          <a:gradFill flip="none">
            <a:gsLst>
              <a:gs pos="0">
                <a:schemeClr val="accent1">
                  <a:lumMod val="60000"/>
                  <a:lumOff val="40000"/>
                  <a:alpha val="20000"/>
                </a:schemeClr>
              </a:gs>
              <a:gs pos="100000">
                <a:schemeClr val="accent1">
                  <a:alpha val="2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微软雅黑" panose="020B0503020204020204" charset="-122"/>
            </a:endParaRPr>
          </a:p>
        </p:txBody>
      </p:sp>
      <p:sp>
        <p:nvSpPr>
          <p:cNvPr id="53" name="椭圆 52"/>
          <p:cNvSpPr/>
          <p:nvPr>
            <p:custDataLst>
              <p:tags r:id="rId8"/>
            </p:custDataLst>
          </p:nvPr>
        </p:nvSpPr>
        <p:spPr>
          <a:xfrm>
            <a:off x="4752010" y="3450948"/>
            <a:ext cx="83198" cy="83198"/>
          </a:xfrm>
          <a:prstGeom prst="ellipse">
            <a:avLst/>
          </a:prstGeom>
          <a:gradFill>
            <a:gsLst>
              <a:gs pos="0">
                <a:schemeClr val="accent1">
                  <a:lumMod val="60000"/>
                  <a:lumOff val="40000"/>
                  <a:alpha val="100000"/>
                </a:schemeClr>
              </a:gs>
              <a:gs pos="100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江城圆体 400W" panose="020B0500000000000000" charset="-122"/>
            </a:endParaRPr>
          </a:p>
        </p:txBody>
      </p:sp>
      <p:sp>
        <p:nvSpPr>
          <p:cNvPr id="54" name="椭圆 53"/>
          <p:cNvSpPr/>
          <p:nvPr>
            <p:custDataLst>
              <p:tags r:id="rId9"/>
            </p:custDataLst>
          </p:nvPr>
        </p:nvSpPr>
        <p:spPr>
          <a:xfrm>
            <a:off x="2063667" y="2444119"/>
            <a:ext cx="2096205" cy="2096205"/>
          </a:xfrm>
          <a:prstGeom prst="ellipse">
            <a:avLst/>
          </a:prstGeom>
          <a:solidFill>
            <a:schemeClr val="tx2">
              <a:lumMod val="75000"/>
              <a:lumOff val="25000"/>
              <a:alpha val="17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64795" tIns="117474" rIns="264160" bIns="118111" numCol="1" spcCol="0" rtlCol="0" fromWordArt="0" anchor="ctr" anchorCtr="0" forceAA="0" compatLnSpc="1">
            <a:noAutofit/>
          </a:bodyPr>
          <a:lstStyle/>
          <a:p>
            <a:pPr lvl="0" algn="ctr">
              <a:spcBef>
                <a:spcPts val="0"/>
              </a:spcBef>
              <a:spcAft>
                <a:spcPts val="0"/>
              </a:spcAft>
              <a:buClrTx/>
              <a:buSzTx/>
              <a:buFontTx/>
            </a:pPr>
            <a:endParaRPr lang="zh-CN" altLang="zh-CN" sz="1600" b="1" spc="100" dirty="0">
              <a:solidFill>
                <a:schemeClr val="bg2"/>
              </a:solidFill>
              <a:effectLst/>
              <a:latin typeface="+mn-ea"/>
              <a:cs typeface="微软雅黑" panose="020B0503020204020204" charset="-122"/>
              <a:sym typeface="+mn-ea"/>
            </a:endParaRPr>
          </a:p>
        </p:txBody>
      </p:sp>
      <p:sp>
        <p:nvSpPr>
          <p:cNvPr id="55" name="椭圆 54"/>
          <p:cNvSpPr/>
          <p:nvPr>
            <p:custDataLst>
              <p:tags r:id="rId10"/>
            </p:custDataLst>
          </p:nvPr>
        </p:nvSpPr>
        <p:spPr>
          <a:xfrm>
            <a:off x="2063667" y="2444119"/>
            <a:ext cx="2096205" cy="2096205"/>
          </a:xfrm>
          <a:prstGeom prst="ellipse">
            <a:avLst/>
          </a:prstGeom>
          <a:gradFill>
            <a:gsLst>
              <a:gs pos="74000">
                <a:schemeClr val="accent1">
                  <a:alpha val="100000"/>
                </a:schemeClr>
              </a:gs>
              <a:gs pos="0">
                <a:schemeClr val="accent1">
                  <a:alpha val="19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panose="020B0503020204020204" charset="-122"/>
              <a:sym typeface="+mn-ea"/>
            </a:endParaRPr>
          </a:p>
        </p:txBody>
      </p:sp>
      <p:sp>
        <p:nvSpPr>
          <p:cNvPr id="56" name="文本框 55"/>
          <p:cNvSpPr txBox="1"/>
          <p:nvPr>
            <p:custDataLst>
              <p:tags r:id="rId11"/>
            </p:custDataLst>
          </p:nvPr>
        </p:nvSpPr>
        <p:spPr>
          <a:xfrm>
            <a:off x="2154750" y="3210739"/>
            <a:ext cx="1854410" cy="471240"/>
          </a:xfrm>
          <a:prstGeom prst="rect">
            <a:avLst/>
          </a:prstGeom>
          <a:noFill/>
        </p:spPr>
        <p:txBody>
          <a:bodyPr wrap="square" rtlCol="0">
            <a:noAutofit/>
          </a:bodyPr>
          <a:lstStyle/>
          <a:p>
            <a:pPr algn="ctr">
              <a:spcBef>
                <a:spcPct val="0"/>
              </a:spcBef>
              <a:spcAft>
                <a:spcPct val="0"/>
              </a:spcAft>
            </a:pPr>
            <a:r>
              <a:rPr lang="zh-CN" altLang="en-US" sz="2400" b="1">
                <a:solidFill>
                  <a:schemeClr val="bg1"/>
                </a:solidFill>
                <a:latin typeface="+mn-ea"/>
                <a:cs typeface="+mn-ea"/>
                <a:sym typeface="+mn-ea"/>
              </a:rPr>
              <a:t>模仿创新法</a:t>
            </a:r>
            <a:endParaRPr lang="zh-CN" altLang="en-US" sz="2400" b="1" dirty="0">
              <a:solidFill>
                <a:schemeClr val="bg1"/>
              </a:solidFill>
              <a:latin typeface="+mn-ea"/>
              <a:cs typeface="+mn-ea"/>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endParaRPr lang="en-US" altLang="zh-CN" sz="4800" b="1" dirty="0">
              <a:solidFill>
                <a:srgbClr val="000000">
                  <a:alpha val="10000"/>
                </a:srgbClr>
              </a:solidFill>
              <a:cs typeface="+mn-ea"/>
              <a:sym typeface="+mn-lt"/>
            </a:endParaRP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endParaRPr lang="zh-CN" altLang="en-US" sz="6000" dirty="0">
              <a:solidFill>
                <a:schemeClr val="accent1"/>
              </a:solidFill>
              <a:cs typeface="+mn-ea"/>
              <a:sym typeface="+mn-lt"/>
            </a:endParaRP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4"/>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5"/>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6"/>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7"/>
            </p:custDataLst>
          </p:nvPr>
        </p:nvSpPr>
        <p:spPr>
          <a:xfrm>
            <a:off x="1175116" y="4611235"/>
            <a:ext cx="1549769" cy="1549769"/>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endParaRPr lang="en-US" altLang="zh-CN" sz="2800" b="1" kern="0" dirty="0">
              <a:solidFill>
                <a:schemeClr val="lt1"/>
              </a:solidFill>
              <a:cs typeface="+mn-ea"/>
              <a:sym typeface="+mn-lt"/>
            </a:endParaRPr>
          </a:p>
        </p:txBody>
      </p:sp>
      <p:sp>
        <p:nvSpPr>
          <p:cNvPr id="14" name="íSľïḑe"/>
          <p:cNvSpPr txBox="1"/>
          <p:nvPr>
            <p:custDataLst>
              <p:tags r:id="rId8"/>
            </p:custDataLst>
          </p:nvPr>
        </p:nvSpPr>
        <p:spPr>
          <a:xfrm>
            <a:off x="3098520" y="2210266"/>
            <a:ext cx="3363245" cy="267652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管</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理</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创</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新</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的</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内</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涵</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p:nvPr>
            <p:custDataLst>
              <p:tags r:id="rId9"/>
            </p:custDataLst>
          </p:nvPr>
        </p:nvCxnSpPr>
        <p:spPr>
          <a:xfrm flipV="1">
            <a:off x="1950001" y="2563623"/>
            <a:ext cx="0" cy="2047612"/>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10"/>
            </p:custDataLst>
          </p:nvPr>
        </p:nvSpPr>
        <p:spPr>
          <a:xfrm>
            <a:off x="4760452" y="4611235"/>
            <a:ext cx="1549769" cy="1549769"/>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18" name="iS1iḓè"/>
          <p:cNvSpPr txBox="1"/>
          <p:nvPr>
            <p:custDataLst>
              <p:tags r:id="rId11"/>
            </p:custDataLst>
          </p:nvPr>
        </p:nvSpPr>
        <p:spPr>
          <a:xfrm>
            <a:off x="6835775" y="2210435"/>
            <a:ext cx="845185" cy="23069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管</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理</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创</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新</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的</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endParaRPr lang="zh-CN" altLang="en-US" sz="2400" kern="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12"/>
            </p:custDataLst>
          </p:nvPr>
        </p:nvCxnSpPr>
        <p:spPr>
          <a:xfrm flipV="1">
            <a:off x="5535337" y="2563623"/>
            <a:ext cx="0" cy="2047612"/>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13"/>
            </p:custDataLst>
          </p:nvPr>
        </p:nvSpPr>
        <p:spPr>
          <a:xfrm>
            <a:off x="8345788" y="4611235"/>
            <a:ext cx="1549769" cy="1549769"/>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2" name="îṧḻiḍê"/>
          <p:cNvSpPr txBox="1"/>
          <p:nvPr>
            <p:custDataLst>
              <p:tags r:id="rId14"/>
            </p:custDataLst>
          </p:nvPr>
        </p:nvSpPr>
        <p:spPr>
          <a:xfrm>
            <a:off x="9730740" y="2075815"/>
            <a:ext cx="3030220" cy="230695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企</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业</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管</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理</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创</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新</a:t>
            </a:r>
            <a:endParaRPr lang="zh-CN" altLang="en-US" sz="2400" kern="0" noProof="0" dirty="0">
              <a:ln>
                <a:noFill/>
              </a:ln>
              <a:solidFill>
                <a:schemeClr val="accent6">
                  <a:lumMod val="75000"/>
                </a:schemeClr>
              </a:solidFill>
              <a:effectLst/>
              <a:uLnTx/>
              <a:uFillTx/>
              <a:cs typeface="+mn-ea"/>
              <a:sym typeface="+mn-lt"/>
            </a:endParaRPr>
          </a:p>
        </p:txBody>
      </p:sp>
      <p:cxnSp>
        <p:nvCxnSpPr>
          <p:cNvPr id="24" name="iśľíḑê"/>
          <p:cNvCxnSpPr/>
          <p:nvPr>
            <p:custDataLst>
              <p:tags r:id="rId15"/>
            </p:custDataLst>
          </p:nvPr>
        </p:nvCxnSpPr>
        <p:spPr>
          <a:xfrm flipV="1">
            <a:off x="9120673" y="2563623"/>
            <a:ext cx="0" cy="2047612"/>
          </a:xfrm>
          <a:prstGeom prst="line">
            <a:avLst/>
          </a:prstGeom>
          <a:noFill/>
          <a:ln w="15875" cap="flat" cmpd="sng" algn="ctr">
            <a:solidFill>
              <a:srgbClr val="ED7D31"/>
            </a:solidFill>
            <a:prstDash val="solid"/>
            <a:miter lim="800000"/>
            <a:tailEnd type="oval"/>
          </a:ln>
          <a:effectLst/>
        </p:spPr>
      </p:cxnSp>
      <p:sp>
        <p:nvSpPr>
          <p:cNvPr id="2" name="文本框 1"/>
          <p:cNvSpPr txBox="1"/>
          <p:nvPr/>
        </p:nvSpPr>
        <p:spPr>
          <a:xfrm>
            <a:off x="6207760" y="2698750"/>
            <a:ext cx="1712595" cy="1938020"/>
          </a:xfrm>
          <a:prstGeom prst="rect">
            <a:avLst/>
          </a:prstGeom>
          <a:noFill/>
        </p:spPr>
        <p:txBody>
          <a:bodyPr wrap="square" rtlCol="0" anchor="t">
            <a:spAutoFit/>
          </a:bodyPr>
          <a:p>
            <a:pPr marL="0" marR="0" lvl="0" indent="0" algn="l" defTabSz="914400" eaLnBrk="1" fontAlgn="auto" latinLnBrk="0" hangingPunct="1">
              <a:lnSpc>
                <a:spcPct val="100000"/>
              </a:lnSpc>
              <a:spcBef>
                <a:spcPts val="0"/>
              </a:spcBef>
              <a:spcAft>
                <a:spcPts val="0"/>
              </a:spcAft>
              <a:buClrTx/>
              <a:buSzTx/>
              <a:buFontTx/>
              <a:buNone/>
              <a:defRPr/>
            </a:pPr>
            <a:r>
              <a:rPr lang="zh-CN" altLang="en-US" sz="2400" b="1" kern="0" noProof="0" dirty="0">
                <a:ln>
                  <a:noFill/>
                </a:ln>
                <a:solidFill>
                  <a:schemeClr val="accent6">
                    <a:lumMod val="75000"/>
                  </a:schemeClr>
                </a:solidFill>
                <a:effectLst/>
                <a:uLnTx/>
                <a:uFillTx/>
                <a:cs typeface="+mn-ea"/>
                <a:sym typeface="+mn-lt"/>
              </a:rPr>
              <a:t>内</a:t>
            </a:r>
            <a:endParaRPr lang="zh-CN" altLang="en-US" sz="2400" b="1"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b="1" kern="0" noProof="0" dirty="0">
                <a:ln>
                  <a:noFill/>
                </a:ln>
                <a:solidFill>
                  <a:schemeClr val="accent6">
                    <a:lumMod val="75000"/>
                  </a:schemeClr>
                </a:solidFill>
                <a:effectLst/>
                <a:uLnTx/>
                <a:uFillTx/>
                <a:cs typeface="+mn-ea"/>
                <a:sym typeface="+mn-lt"/>
              </a:rPr>
              <a:t>容</a:t>
            </a:r>
            <a:endParaRPr lang="zh-CN" altLang="en-US" sz="2400" b="1"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b="1" kern="0" noProof="0" dirty="0">
                <a:ln>
                  <a:noFill/>
                </a:ln>
                <a:solidFill>
                  <a:schemeClr val="accent6">
                    <a:lumMod val="75000"/>
                  </a:schemeClr>
                </a:solidFill>
                <a:effectLst/>
                <a:uLnTx/>
                <a:uFillTx/>
                <a:cs typeface="+mn-ea"/>
                <a:sym typeface="+mn-lt"/>
              </a:rPr>
              <a:t>与</a:t>
            </a:r>
            <a:endParaRPr lang="zh-CN" altLang="en-US" sz="2400" b="1"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b="1" kern="0" noProof="0" dirty="0">
                <a:ln>
                  <a:noFill/>
                </a:ln>
                <a:solidFill>
                  <a:schemeClr val="accent6">
                    <a:lumMod val="75000"/>
                  </a:schemeClr>
                </a:solidFill>
                <a:effectLst/>
                <a:uLnTx/>
                <a:uFillTx/>
                <a:cs typeface="+mn-ea"/>
                <a:sym typeface="+mn-lt"/>
              </a:rPr>
              <a:t>方</a:t>
            </a:r>
            <a:endParaRPr lang="zh-CN" altLang="en-US" sz="2400" b="1"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b="1" kern="0" noProof="0" dirty="0">
                <a:ln>
                  <a:noFill/>
                </a:ln>
                <a:solidFill>
                  <a:schemeClr val="accent6">
                    <a:lumMod val="75000"/>
                  </a:schemeClr>
                </a:solidFill>
                <a:effectLst/>
                <a:uLnTx/>
                <a:uFillTx/>
                <a:cs typeface="+mn-ea"/>
                <a:sym typeface="+mn-lt"/>
              </a:rPr>
              <a:t>法</a:t>
            </a:r>
            <a:endParaRPr lang="zh-CN" altLang="en-US" sz="2400" b="1" kern="0" noProof="0" dirty="0">
              <a:ln>
                <a:noFill/>
              </a:ln>
              <a:solidFill>
                <a:schemeClr val="accent6">
                  <a:lumMod val="75000"/>
                </a:schemeClr>
              </a:solidFill>
              <a:effectLst/>
              <a:uLnTx/>
              <a:uFillTx/>
              <a:cs typeface="+mn-ea"/>
              <a:sym typeface="+mn-lt"/>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custDataLst>
              <p:tags r:id="rId1"/>
            </p:custDataLst>
          </p:nvPr>
        </p:nvGrpSpPr>
        <p:grpSpPr>
          <a:xfrm>
            <a:off x="2847500" y="1200994"/>
            <a:ext cx="6659880" cy="1046480"/>
            <a:chOff x="2234578" y="944425"/>
            <a:chExt cx="4772575" cy="749925"/>
          </a:xfrm>
        </p:grpSpPr>
        <p:sp>
          <p:nvSpPr>
            <p:cNvPr id="26" name="矩形 25"/>
            <p:cNvSpPr/>
            <p:nvPr>
              <p:custDataLst>
                <p:tags r:id="rId2"/>
              </p:custDataLst>
            </p:nvPr>
          </p:nvSpPr>
          <p:spPr>
            <a:xfrm>
              <a:off x="2241404" y="1103238"/>
              <a:ext cx="4765749" cy="591112"/>
            </a:xfrm>
            <a:prstGeom prst="rect">
              <a:avLst/>
            </a:prstGeom>
          </p:spPr>
          <p:txBody>
            <a:bodyPr wrap="square" lIns="0" tIns="0" rIns="0" bIns="0" anchor="t" anchorCtr="0">
              <a:noAutofit/>
            </a:bodyPr>
            <a:lstStyle/>
            <a:p>
              <a:pPr lvl="0">
                <a:lnSpc>
                  <a:spcPct val="130000"/>
                </a:lnSpc>
                <a:spcBef>
                  <a:spcPts val="0"/>
                </a:spcBef>
                <a:spcAft>
                  <a:spcPts val="0"/>
                </a:spcAft>
              </a:pPr>
              <a:r>
                <a:rPr lang="zh-CN" altLang="en-US" sz="1600" dirty="0">
                  <a:solidFill>
                    <a:srgbClr val="000000"/>
                  </a:solidFill>
                  <a:cs typeface="+mn-ea"/>
                  <a:sym typeface="+mn-lt"/>
                </a:rPr>
                <a:t>彼得 · 德鲁克提出了七个创新的源泉：（1）出乎意料的事件；（2）无法协调的矛盾；（3）流程的需要；（4）产业和市场结构的改变；（5）人口结构的改变；（6）观念的变化；（7）新知识。</a:t>
              </a:r>
              <a:endParaRPr lang="zh-CN" altLang="en-US" sz="1600" dirty="0">
                <a:solidFill>
                  <a:srgbClr val="000000"/>
                </a:solidFill>
                <a:cs typeface="+mn-ea"/>
                <a:sym typeface="+mn-lt"/>
              </a:endParaRPr>
            </a:p>
          </p:txBody>
        </p:sp>
        <p:sp>
          <p:nvSpPr>
            <p:cNvPr id="27" name="矩形 26"/>
            <p:cNvSpPr/>
            <p:nvPr>
              <p:custDataLst>
                <p:tags r:id="rId3"/>
              </p:custDataLst>
            </p:nvPr>
          </p:nvSpPr>
          <p:spPr>
            <a:xfrm>
              <a:off x="2234578" y="944425"/>
              <a:ext cx="1411505" cy="166199"/>
            </a:xfrm>
            <a:prstGeom prst="rect">
              <a:avLst/>
            </a:prstGeom>
          </p:spPr>
          <p:txBody>
            <a:bodyPr wrap="none" lIns="0" tIns="0" rIns="0" bIns="0" anchor="t" anchorCtr="0">
              <a:normAutofit lnSpcReduction="10000"/>
            </a:bodyPr>
            <a:lstStyle/>
            <a:p>
              <a:pPr lvl="0" algn="l">
                <a:defRPr/>
              </a:pPr>
              <a:r>
                <a:rPr lang="zh-CN" altLang="en-US" sz="1600" b="1" cap="all" dirty="0">
                  <a:solidFill>
                    <a:srgbClr val="FF0000"/>
                  </a:solidFill>
                  <a:cs typeface="+mn-ea"/>
                  <a:sym typeface="+mn-lt"/>
                </a:rPr>
                <a:t>寻找机会</a:t>
              </a:r>
              <a:endParaRPr lang="zh-CN" altLang="en-US" sz="1600" b="1" cap="all" dirty="0">
                <a:solidFill>
                  <a:srgbClr val="FF0000"/>
                </a:solidFill>
                <a:cs typeface="+mn-ea"/>
                <a:sym typeface="+mn-lt"/>
              </a:endParaRPr>
            </a:p>
          </p:txBody>
        </p:sp>
      </p:grpSp>
      <p:grpSp>
        <p:nvGrpSpPr>
          <p:cNvPr id="28" name="组合 27"/>
          <p:cNvGrpSpPr/>
          <p:nvPr>
            <p:custDataLst>
              <p:tags r:id="rId4"/>
            </p:custDataLst>
          </p:nvPr>
        </p:nvGrpSpPr>
        <p:grpSpPr>
          <a:xfrm>
            <a:off x="4005811" y="2607026"/>
            <a:ext cx="5501004" cy="965201"/>
            <a:chOff x="3064641" y="1952010"/>
            <a:chExt cx="3942107" cy="691679"/>
          </a:xfrm>
        </p:grpSpPr>
        <p:sp>
          <p:nvSpPr>
            <p:cNvPr id="29" name="矩形 28"/>
            <p:cNvSpPr/>
            <p:nvPr>
              <p:custDataLst>
                <p:tags r:id="rId5"/>
              </p:custDataLst>
            </p:nvPr>
          </p:nvSpPr>
          <p:spPr>
            <a:xfrm>
              <a:off x="3064641" y="2107638"/>
              <a:ext cx="3942107" cy="536051"/>
            </a:xfrm>
            <a:prstGeom prst="rect">
              <a:avLst/>
            </a:prstGeom>
          </p:spPr>
          <p:txBody>
            <a:bodyPr wrap="square" lIns="0" tIns="0" rIns="0" bIns="0" anchor="t" anchorCtr="0">
              <a:noAutofit/>
            </a:bodyPr>
            <a:lstStyle/>
            <a:p>
              <a:pPr lvl="0" algn="l">
                <a:lnSpc>
                  <a:spcPct val="130000"/>
                </a:lnSpc>
                <a:spcBef>
                  <a:spcPts val="0"/>
                </a:spcBef>
                <a:spcAft>
                  <a:spcPts val="0"/>
                </a:spcAft>
                <a:buClrTx/>
                <a:buSzTx/>
                <a:buFontTx/>
              </a:pPr>
              <a:r>
                <a:rPr lang="zh-CN" altLang="en-US" sz="1600" dirty="0">
                  <a:solidFill>
                    <a:srgbClr val="000000"/>
                  </a:solidFill>
                  <a:cs typeface="+mn-ea"/>
                  <a:sym typeface="+mn-lt"/>
                </a:rPr>
                <a:t>要透过现象研究其原因，找出解决问题的办法，提出管理创新构想，对创新信息进行评估、做出选择制定管理创新计划。 </a:t>
              </a:r>
              <a:endParaRPr lang="zh-CN" altLang="en-US" sz="1600" dirty="0">
                <a:solidFill>
                  <a:srgbClr val="000000"/>
                </a:solidFill>
                <a:cs typeface="+mn-ea"/>
                <a:sym typeface="+mn-lt"/>
              </a:endParaRPr>
            </a:p>
          </p:txBody>
        </p:sp>
        <p:sp>
          <p:nvSpPr>
            <p:cNvPr id="30" name="矩形 29"/>
            <p:cNvSpPr/>
            <p:nvPr>
              <p:custDataLst>
                <p:tags r:id="rId6"/>
              </p:custDataLst>
            </p:nvPr>
          </p:nvSpPr>
          <p:spPr>
            <a:xfrm>
              <a:off x="3064641" y="1952010"/>
              <a:ext cx="1411505" cy="166199"/>
            </a:xfrm>
            <a:prstGeom prst="rect">
              <a:avLst/>
            </a:prstGeom>
          </p:spPr>
          <p:txBody>
            <a:bodyPr wrap="none" lIns="0" tIns="0" rIns="0" bIns="0" anchor="t" anchorCtr="0">
              <a:normAutofit lnSpcReduction="10000"/>
            </a:bodyPr>
            <a:lstStyle/>
            <a:p>
              <a:pPr algn="l">
                <a:defRPr/>
              </a:pPr>
              <a:r>
                <a:rPr lang="zh-CN" altLang="en-US" sz="1600" b="1" cap="all" dirty="0">
                  <a:solidFill>
                    <a:srgbClr val="FF0000"/>
                  </a:solidFill>
                  <a:cs typeface="+mn-ea"/>
                  <a:sym typeface="+mn-lt"/>
                </a:rPr>
                <a:t>提出构想</a:t>
              </a:r>
              <a:endParaRPr lang="zh-CN" altLang="en-US" sz="1600" b="1" cap="all" dirty="0">
                <a:solidFill>
                  <a:srgbClr val="FF0000"/>
                </a:solidFill>
                <a:cs typeface="+mn-ea"/>
                <a:sym typeface="+mn-lt"/>
              </a:endParaRPr>
            </a:p>
          </p:txBody>
        </p:sp>
      </p:grpSp>
      <p:grpSp>
        <p:nvGrpSpPr>
          <p:cNvPr id="31" name="组合 30"/>
          <p:cNvGrpSpPr/>
          <p:nvPr>
            <p:custDataLst>
              <p:tags r:id="rId7"/>
            </p:custDataLst>
          </p:nvPr>
        </p:nvGrpSpPr>
        <p:grpSpPr>
          <a:xfrm>
            <a:off x="3523739" y="3929237"/>
            <a:ext cx="6765925" cy="1059815"/>
            <a:chOff x="2719181" y="2825354"/>
            <a:chExt cx="4848569" cy="759480"/>
          </a:xfrm>
        </p:grpSpPr>
        <p:sp>
          <p:nvSpPr>
            <p:cNvPr id="32" name="矩形 31"/>
            <p:cNvSpPr/>
            <p:nvPr>
              <p:custDataLst>
                <p:tags r:id="rId8"/>
              </p:custDataLst>
            </p:nvPr>
          </p:nvSpPr>
          <p:spPr>
            <a:xfrm>
              <a:off x="2719181" y="2996453"/>
              <a:ext cx="4848569" cy="588381"/>
            </a:xfrm>
            <a:prstGeom prst="rect">
              <a:avLst/>
            </a:prstGeom>
          </p:spPr>
          <p:txBody>
            <a:bodyPr wrap="square" lIns="0" tIns="0" rIns="0" bIns="0" anchor="t" anchorCtr="0">
              <a:noAutofit/>
            </a:bodyPr>
            <a:lstStyle/>
            <a:p>
              <a:pPr lvl="0" algn="l">
                <a:lnSpc>
                  <a:spcPct val="130000"/>
                </a:lnSpc>
                <a:spcBef>
                  <a:spcPts val="0"/>
                </a:spcBef>
                <a:spcAft>
                  <a:spcPts val="0"/>
                </a:spcAft>
                <a:buClrTx/>
                <a:buSzTx/>
                <a:buFontTx/>
              </a:pPr>
              <a:r>
                <a:rPr lang="zh-CN" altLang="en-US" sz="1600" dirty="0">
                  <a:solidFill>
                    <a:srgbClr val="000000"/>
                  </a:solidFill>
                  <a:cs typeface="+mn-ea"/>
                  <a:sym typeface="+mn-lt"/>
                </a:rPr>
                <a:t>只有迅速行动才能有效地利用“不协调”提供的机会。</a:t>
              </a:r>
              <a:endParaRPr lang="zh-CN" altLang="en-US" sz="1600" dirty="0">
                <a:solidFill>
                  <a:srgbClr val="000000"/>
                </a:solidFill>
                <a:cs typeface="+mn-ea"/>
                <a:sym typeface="+mn-lt"/>
              </a:endParaRPr>
            </a:p>
          </p:txBody>
        </p:sp>
        <p:sp>
          <p:nvSpPr>
            <p:cNvPr id="33" name="矩形 32"/>
            <p:cNvSpPr/>
            <p:nvPr>
              <p:custDataLst>
                <p:tags r:id="rId9"/>
              </p:custDataLst>
            </p:nvPr>
          </p:nvSpPr>
          <p:spPr>
            <a:xfrm>
              <a:off x="2719182" y="2825354"/>
              <a:ext cx="1411505" cy="166199"/>
            </a:xfrm>
            <a:prstGeom prst="rect">
              <a:avLst/>
            </a:prstGeom>
          </p:spPr>
          <p:txBody>
            <a:bodyPr wrap="none" lIns="0" tIns="0" rIns="0" bIns="0" anchor="t" anchorCtr="0">
              <a:normAutofit lnSpcReduction="10000"/>
            </a:bodyPr>
            <a:lstStyle/>
            <a:p>
              <a:pPr lvl="0" algn="l">
                <a:defRPr/>
              </a:pPr>
              <a:r>
                <a:rPr lang="zh-CN" altLang="en-US" sz="1600" b="1" cap="all" dirty="0">
                  <a:solidFill>
                    <a:srgbClr val="FF0000"/>
                  </a:solidFill>
                  <a:cs typeface="+mn-ea"/>
                  <a:sym typeface="+mn-lt"/>
                </a:rPr>
                <a:t>迅速行动</a:t>
              </a:r>
              <a:endParaRPr lang="zh-CN" altLang="en-US" sz="1600" b="1" cap="all" dirty="0">
                <a:solidFill>
                  <a:srgbClr val="FF0000"/>
                </a:solidFill>
                <a:cs typeface="+mn-ea"/>
                <a:sym typeface="+mn-lt"/>
              </a:endParaRPr>
            </a:p>
          </p:txBody>
        </p:sp>
      </p:grpSp>
      <p:grpSp>
        <p:nvGrpSpPr>
          <p:cNvPr id="34" name="组合 33"/>
          <p:cNvGrpSpPr/>
          <p:nvPr>
            <p:custDataLst>
              <p:tags r:id="rId10"/>
            </p:custDataLst>
          </p:nvPr>
        </p:nvGrpSpPr>
        <p:grpSpPr>
          <a:xfrm>
            <a:off x="4005869" y="4963602"/>
            <a:ext cx="5901055" cy="1575436"/>
            <a:chOff x="3064683" y="3640770"/>
            <a:chExt cx="4228789" cy="1128983"/>
          </a:xfrm>
        </p:grpSpPr>
        <p:sp>
          <p:nvSpPr>
            <p:cNvPr id="35" name="矩形 34"/>
            <p:cNvSpPr/>
            <p:nvPr>
              <p:custDataLst>
                <p:tags r:id="rId11"/>
              </p:custDataLst>
            </p:nvPr>
          </p:nvSpPr>
          <p:spPr>
            <a:xfrm>
              <a:off x="3064683" y="3840993"/>
              <a:ext cx="4228789" cy="928760"/>
            </a:xfrm>
            <a:prstGeom prst="rect">
              <a:avLst/>
            </a:prstGeom>
          </p:spPr>
          <p:txBody>
            <a:bodyPr wrap="square" lIns="0" tIns="0" rIns="0" bIns="0" anchor="t" anchorCtr="0">
              <a:noAutofit/>
            </a:bodyPr>
            <a:lstStyle/>
            <a:p>
              <a:pPr lvl="0" algn="l">
                <a:lnSpc>
                  <a:spcPct val="130000"/>
                </a:lnSpc>
                <a:spcBef>
                  <a:spcPts val="0"/>
                </a:spcBef>
                <a:spcAft>
                  <a:spcPts val="0"/>
                </a:spcAft>
                <a:buClrTx/>
                <a:buSzTx/>
                <a:buFontTx/>
              </a:pPr>
              <a:r>
                <a:rPr lang="zh-CN" altLang="en-US" sz="1600" dirty="0">
                  <a:solidFill>
                    <a:srgbClr val="000000"/>
                  </a:solidFill>
                  <a:cs typeface="+mn-ea"/>
                  <a:sym typeface="+mn-lt"/>
                </a:rPr>
                <a:t>创新的过程是不断尝试、不断失败、不断提高的过程，要持续不断地对整改结果进行评价，总结、改进、完善实施方案，积极转化和推广创新成果，完善管理平台和指标体系。</a:t>
              </a:r>
              <a:endParaRPr lang="zh-CN" altLang="en-US" sz="1600" dirty="0">
                <a:solidFill>
                  <a:srgbClr val="000000"/>
                </a:solidFill>
                <a:cs typeface="+mn-ea"/>
                <a:sym typeface="+mn-lt"/>
              </a:endParaRPr>
            </a:p>
          </p:txBody>
        </p:sp>
        <p:sp>
          <p:nvSpPr>
            <p:cNvPr id="36" name="矩形 35"/>
            <p:cNvSpPr/>
            <p:nvPr>
              <p:custDataLst>
                <p:tags r:id="rId12"/>
              </p:custDataLst>
            </p:nvPr>
          </p:nvSpPr>
          <p:spPr>
            <a:xfrm>
              <a:off x="3064683" y="3640770"/>
              <a:ext cx="1411505" cy="166199"/>
            </a:xfrm>
            <a:prstGeom prst="rect">
              <a:avLst/>
            </a:prstGeom>
          </p:spPr>
          <p:txBody>
            <a:bodyPr wrap="none" lIns="0" tIns="0" rIns="0" bIns="0" anchor="t" anchorCtr="0">
              <a:noAutofit/>
            </a:bodyPr>
            <a:lstStyle/>
            <a:p>
              <a:pPr algn="l">
                <a:defRPr/>
              </a:pPr>
              <a:r>
                <a:rPr lang="zh-CN" altLang="en-US" sz="1600" b="1" cap="all" dirty="0">
                  <a:solidFill>
                    <a:srgbClr val="FF0000"/>
                  </a:solidFill>
                  <a:cs typeface="+mn-ea"/>
                  <a:sym typeface="+mn-lt"/>
                </a:rPr>
                <a:t>忍耐坚持</a:t>
              </a:r>
              <a:endParaRPr lang="zh-CN" altLang="en-US" sz="1600" b="1" cap="all" dirty="0">
                <a:solidFill>
                  <a:srgbClr val="FF0000"/>
                </a:solidFill>
                <a:cs typeface="+mn-ea"/>
                <a:sym typeface="+mn-lt"/>
              </a:endParaRPr>
            </a:p>
          </p:txBody>
        </p:sp>
      </p:grpSp>
      <p:grpSp>
        <p:nvGrpSpPr>
          <p:cNvPr id="37" name="组合 36"/>
          <p:cNvGrpSpPr/>
          <p:nvPr>
            <p:custDataLst>
              <p:tags r:id="rId13"/>
            </p:custDataLst>
          </p:nvPr>
        </p:nvGrpSpPr>
        <p:grpSpPr>
          <a:xfrm>
            <a:off x="1062222" y="1432631"/>
            <a:ext cx="1794372" cy="1794372"/>
            <a:chOff x="955219" y="1110420"/>
            <a:chExt cx="1285875" cy="1285875"/>
          </a:xfrm>
        </p:grpSpPr>
        <p:sp>
          <p:nvSpPr>
            <p:cNvPr id="38" name="菱形 37"/>
            <p:cNvSpPr/>
            <p:nvPr>
              <p:custDataLst>
                <p:tags r:id="rId14"/>
              </p:custDataLst>
            </p:nvPr>
          </p:nvSpPr>
          <p:spPr>
            <a:xfrm>
              <a:off x="955219" y="1110420"/>
              <a:ext cx="1285875" cy="1285875"/>
            </a:xfrm>
            <a:prstGeom prst="diamond">
              <a:avLst/>
            </a:prstGeom>
            <a:solidFill>
              <a:srgbClr val="ED7D31"/>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2800">
                <a:solidFill>
                  <a:schemeClr val="lt1"/>
                </a:solidFill>
                <a:cs typeface="+mn-ea"/>
                <a:sym typeface="+mn-lt"/>
              </a:endParaRPr>
            </a:p>
          </p:txBody>
        </p:sp>
        <p:sp>
          <p:nvSpPr>
            <p:cNvPr id="39" name="菱形 38"/>
            <p:cNvSpPr/>
            <p:nvPr>
              <p:custDataLst>
                <p:tags r:id="rId15"/>
              </p:custDataLst>
            </p:nvPr>
          </p:nvSpPr>
          <p:spPr>
            <a:xfrm>
              <a:off x="1148436" y="130689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grpSp>
        <p:nvGrpSpPr>
          <p:cNvPr id="40" name="组合 39"/>
          <p:cNvGrpSpPr/>
          <p:nvPr>
            <p:custDataLst>
              <p:tags r:id="rId16"/>
            </p:custDataLst>
          </p:nvPr>
        </p:nvGrpSpPr>
        <p:grpSpPr>
          <a:xfrm>
            <a:off x="2016012" y="2396587"/>
            <a:ext cx="1794372" cy="1794372"/>
            <a:chOff x="1638720" y="1801206"/>
            <a:chExt cx="1285875" cy="1285875"/>
          </a:xfrm>
        </p:grpSpPr>
        <p:sp>
          <p:nvSpPr>
            <p:cNvPr id="41" name="菱形 40"/>
            <p:cNvSpPr/>
            <p:nvPr>
              <p:custDataLst>
                <p:tags r:id="rId17"/>
              </p:custDataLst>
            </p:nvPr>
          </p:nvSpPr>
          <p:spPr>
            <a:xfrm>
              <a:off x="1638720" y="1801206"/>
              <a:ext cx="1285875" cy="1285875"/>
            </a:xfrm>
            <a:prstGeom prst="diamond">
              <a:avLst/>
            </a:prstGeom>
            <a:solidFill>
              <a:schemeClr val="accent6">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1450">
                <a:solidFill>
                  <a:schemeClr val="lt1"/>
                </a:solidFill>
                <a:cs typeface="+mn-ea"/>
                <a:sym typeface="+mn-lt"/>
              </a:endParaRPr>
            </a:p>
          </p:txBody>
        </p:sp>
        <p:sp>
          <p:nvSpPr>
            <p:cNvPr id="42" name="菱形 41"/>
            <p:cNvSpPr/>
            <p:nvPr>
              <p:custDataLst>
                <p:tags r:id="rId18"/>
              </p:custDataLst>
            </p:nvPr>
          </p:nvSpPr>
          <p:spPr>
            <a:xfrm>
              <a:off x="1835194" y="2001841"/>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grpSp>
      <p:grpSp>
        <p:nvGrpSpPr>
          <p:cNvPr id="43" name="组合 42"/>
          <p:cNvGrpSpPr/>
          <p:nvPr>
            <p:custDataLst>
              <p:tags r:id="rId19"/>
            </p:custDataLst>
          </p:nvPr>
        </p:nvGrpSpPr>
        <p:grpSpPr>
          <a:xfrm>
            <a:off x="1062222" y="3354043"/>
            <a:ext cx="1794372" cy="1794372"/>
            <a:chOff x="955219" y="2487334"/>
            <a:chExt cx="1285875" cy="1285875"/>
          </a:xfrm>
        </p:grpSpPr>
        <p:sp>
          <p:nvSpPr>
            <p:cNvPr id="44" name="菱形 43"/>
            <p:cNvSpPr/>
            <p:nvPr>
              <p:custDataLst>
                <p:tags r:id="rId20"/>
              </p:custDataLst>
            </p:nvPr>
          </p:nvSpPr>
          <p:spPr>
            <a:xfrm>
              <a:off x="955219" y="2487334"/>
              <a:ext cx="1285875" cy="1285875"/>
            </a:xfrm>
            <a:prstGeom prst="diamond">
              <a:avLst/>
            </a:prstGeom>
            <a:solidFill>
              <a:srgbClr val="ED7D31"/>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2800">
                <a:solidFill>
                  <a:schemeClr val="lt1"/>
                </a:solidFill>
                <a:cs typeface="+mn-ea"/>
                <a:sym typeface="+mn-lt"/>
              </a:endParaRPr>
            </a:p>
          </p:txBody>
        </p:sp>
        <p:sp>
          <p:nvSpPr>
            <p:cNvPr id="45" name="菱形 44"/>
            <p:cNvSpPr/>
            <p:nvPr>
              <p:custDataLst>
                <p:tags r:id="rId21"/>
              </p:custDataLst>
            </p:nvPr>
          </p:nvSpPr>
          <p:spPr>
            <a:xfrm>
              <a:off x="1149521" y="2688430"/>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grpSp>
        <p:nvGrpSpPr>
          <p:cNvPr id="46" name="组合 45"/>
          <p:cNvGrpSpPr/>
          <p:nvPr>
            <p:custDataLst>
              <p:tags r:id="rId22"/>
            </p:custDataLst>
          </p:nvPr>
        </p:nvGrpSpPr>
        <p:grpSpPr>
          <a:xfrm>
            <a:off x="2016012" y="4317998"/>
            <a:ext cx="1794372" cy="1794372"/>
            <a:chOff x="1638720" y="3178120"/>
            <a:chExt cx="1285875" cy="1285875"/>
          </a:xfrm>
        </p:grpSpPr>
        <p:sp>
          <p:nvSpPr>
            <p:cNvPr id="47" name="菱形 46"/>
            <p:cNvSpPr/>
            <p:nvPr>
              <p:custDataLst>
                <p:tags r:id="rId23"/>
              </p:custDataLst>
            </p:nvPr>
          </p:nvSpPr>
          <p:spPr>
            <a:xfrm>
              <a:off x="1638720" y="3178120"/>
              <a:ext cx="1285875" cy="1285875"/>
            </a:xfrm>
            <a:prstGeom prst="diamond">
              <a:avLst/>
            </a:prstGeom>
            <a:solidFill>
              <a:schemeClr val="accent6">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1450">
                <a:solidFill>
                  <a:schemeClr val="lt1"/>
                </a:solidFill>
                <a:cs typeface="+mn-ea"/>
                <a:sym typeface="+mn-lt"/>
              </a:endParaRPr>
            </a:p>
          </p:txBody>
        </p:sp>
        <p:sp>
          <p:nvSpPr>
            <p:cNvPr id="48" name="菱形 47"/>
            <p:cNvSpPr/>
            <p:nvPr>
              <p:custDataLst>
                <p:tags r:id="rId24"/>
              </p:custDataLst>
            </p:nvPr>
          </p:nvSpPr>
          <p:spPr>
            <a:xfrm>
              <a:off x="1835194" y="337013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grpSp>
      <p:sp>
        <p:nvSpPr>
          <p:cNvPr id="57" name="01"/>
          <p:cNvSpPr>
            <a:spLocks noChangeAspect="1"/>
          </p:cNvSpPr>
          <p:nvPr>
            <p:custDataLst>
              <p:tags r:id="rId2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29069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管理创新的过程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trips(downLeft)">
                                      <p:cBhvr>
                                        <p:cTn id="7" dur="500"/>
                                        <p:tgtEl>
                                          <p:spTgt spid="25"/>
                                        </p:tgtEl>
                                      </p:cBhvr>
                                    </p:animEffect>
                                  </p:childTnLst>
                                </p:cTn>
                              </p:par>
                              <p:par>
                                <p:cTn id="8" presetID="18" presetClass="entr" presetSubtype="12"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strips(downLeft)">
                                      <p:cBhvr>
                                        <p:cTn id="10" dur="500"/>
                                        <p:tgtEl>
                                          <p:spTgt spid="28"/>
                                        </p:tgtEl>
                                      </p:cBhvr>
                                    </p:animEffect>
                                  </p:childTnLst>
                                </p:cTn>
                              </p:par>
                              <p:par>
                                <p:cTn id="11" presetID="18" presetClass="entr" presetSubtype="12"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strips(downLeft)">
                                      <p:cBhvr>
                                        <p:cTn id="13" dur="500"/>
                                        <p:tgtEl>
                                          <p:spTgt spid="31"/>
                                        </p:tgtEl>
                                      </p:cBhvr>
                                    </p:animEffect>
                                  </p:childTnLst>
                                </p:cTn>
                              </p:par>
                              <p:par>
                                <p:cTn id="14" presetID="18" presetClass="entr" presetSubtype="12"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strips(downLeft)">
                                      <p:cBhvr>
                                        <p:cTn id="16" dur="500"/>
                                        <p:tgtEl>
                                          <p:spTgt spid="34"/>
                                        </p:tgtEl>
                                      </p:cBhvr>
                                    </p:animEffect>
                                  </p:childTnLst>
                                </p:cTn>
                              </p:par>
                              <p:par>
                                <p:cTn id="17" presetID="18" presetClass="entr" presetSubtype="12"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strips(downLeft)">
                                      <p:cBhvr>
                                        <p:cTn id="19" dur="500"/>
                                        <p:tgtEl>
                                          <p:spTgt spid="37"/>
                                        </p:tgtEl>
                                      </p:cBhvr>
                                    </p:animEffect>
                                  </p:childTnLst>
                                </p:cTn>
                              </p:par>
                              <p:par>
                                <p:cTn id="20" presetID="18" presetClass="entr" presetSubtype="12"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strips(downLeft)">
                                      <p:cBhvr>
                                        <p:cTn id="22" dur="500"/>
                                        <p:tgtEl>
                                          <p:spTgt spid="40"/>
                                        </p:tgtEl>
                                      </p:cBhvr>
                                    </p:animEffect>
                                  </p:childTnLst>
                                </p:cTn>
                              </p:par>
                              <p:par>
                                <p:cTn id="23" presetID="18" presetClass="entr" presetSubtype="12"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strips(downLeft)">
                                      <p:cBhvr>
                                        <p:cTn id="25" dur="500"/>
                                        <p:tgtEl>
                                          <p:spTgt spid="43"/>
                                        </p:tgtEl>
                                      </p:cBhvr>
                                    </p:animEffect>
                                  </p:childTnLst>
                                </p:cTn>
                              </p:par>
                              <p:par>
                                <p:cTn id="26" presetID="18" presetClass="entr" presetSubtype="12"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strips(downLeft)">
                                      <p:cBhvr>
                                        <p:cTn id="28" dur="500"/>
                                        <p:tgtEl>
                                          <p:spTgt spid="4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down)">
                                      <p:cBhvr>
                                        <p:cTn id="33" dur="500"/>
                                        <p:tgtEl>
                                          <p:spTgt spid="5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down)">
                                      <p:cBhvr>
                                        <p:cTn id="3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2343785" y="2202815"/>
            <a:ext cx="8304530" cy="205803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企</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业</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管</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理</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创</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新</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5396846" y="2041848"/>
            <a:ext cx="1554480" cy="645160"/>
          </a:xfrm>
          <a:prstGeom prst="rect">
            <a:avLst/>
          </a:prstGeom>
        </p:spPr>
        <p:txBody>
          <a:bodyPr wrap="none">
            <a:spAutoFit/>
          </a:bodyPr>
          <a:lstStyle/>
          <a:p>
            <a:r>
              <a:rPr lang="zh-CN" altLang="en-US" sz="3600" dirty="0">
                <a:solidFill>
                  <a:srgbClr val="000000"/>
                </a:solidFill>
                <a:cs typeface="+mn-ea"/>
                <a:sym typeface="+mn-lt"/>
              </a:rPr>
              <a:t>第三</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635698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Bef>
                <a:spcPct val="0"/>
              </a:spcBef>
              <a:spcAft>
                <a:spcPct val="0"/>
              </a:spcAft>
            </a:pPr>
            <a:r>
              <a:rPr lang="zh-CN" altLang="en-US" sz="2800">
                <a:solidFill>
                  <a:schemeClr val="accent1"/>
                </a:solidFill>
                <a:latin typeface="+mn-ea"/>
                <a:cs typeface="+mn-ea"/>
                <a:sym typeface="+mn-ea"/>
              </a:rPr>
              <a:t>以供应链管理为核心整合管理活动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5683250" y="2168525"/>
            <a:ext cx="5664835" cy="4224655"/>
          </a:xfrm>
          <a:prstGeom prst="rect">
            <a:avLst/>
          </a:prstGeom>
        </p:spPr>
        <p:txBody>
          <a:bodyPr wrap="square">
            <a:noAutofit/>
          </a:bodyPr>
          <a:lstStyle/>
          <a:p>
            <a:pPr indent="457200" algn="just" fontAlgn="auto">
              <a:lnSpc>
                <a:spcPct val="150000"/>
              </a:lnSpc>
              <a:buSzPct val="25000"/>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呈现出以下趋势：朝着集中计划与分散执行相结合的模式发展，即基于事件反应时间、集成高新信息技术的管理模式；减少供应商的数量，精简供应链组织，使得供应链更为紧凑和简约；重视客户服务与客户满意度，注重客户对服务水平的感受；终端消费品市场以零售商为主导的供应链管理模式；等等。</a:t>
            </a:r>
            <a:endParaRPr lang="zh-CN" altLang="en-US" cap="all" dirty="0">
              <a:solidFill>
                <a:srgbClr val="000000"/>
              </a:solidFill>
              <a:cs typeface="+mn-ea"/>
              <a:sym typeface="+mn-lt"/>
            </a:endParaRPr>
          </a:p>
        </p:txBody>
      </p:sp>
      <p:sp>
        <p:nvSpPr>
          <p:cNvPr id="42" name="矩形 41"/>
          <p:cNvSpPr/>
          <p:nvPr>
            <p:custDataLst>
              <p:tags r:id="rId2"/>
            </p:custDataLst>
          </p:nvPr>
        </p:nvSpPr>
        <p:spPr>
          <a:xfrm>
            <a:off x="816293" y="1493520"/>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pic>
        <p:nvPicPr>
          <p:cNvPr id="7" name="图片 6" descr="51miz-P1316423-2W3HIE98-1920x1080"/>
          <p:cNvPicPr>
            <a:picLocks noChangeAspect="1"/>
          </p:cNvPicPr>
          <p:nvPr/>
        </p:nvPicPr>
        <p:blipFill>
          <a:blip r:embed="rId3"/>
          <a:stretch>
            <a:fillRect/>
          </a:stretch>
        </p:blipFill>
        <p:spPr>
          <a:xfrm>
            <a:off x="976630" y="2168525"/>
            <a:ext cx="4476115" cy="251841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708787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Bef>
                <a:spcPct val="0"/>
              </a:spcBef>
              <a:spcAft>
                <a:spcPct val="0"/>
              </a:spcAft>
            </a:pPr>
            <a:r>
              <a:rPr lang="zh-CN" altLang="en-US" sz="2800">
                <a:solidFill>
                  <a:schemeClr val="accent1"/>
                </a:solidFill>
                <a:latin typeface="+mn-ea"/>
                <a:cs typeface="+mn-ea"/>
                <a:sym typeface="+mn-ea"/>
              </a:rPr>
              <a:t>以业务流程管理为核心,让管理简单化</a:t>
            </a:r>
            <a:endParaRPr lang="zh-CN" altLang="en-US" sz="2800">
              <a:solidFill>
                <a:schemeClr val="accent1"/>
              </a:solidFill>
              <a:latin typeface="+mn-ea"/>
              <a:cs typeface="+mn-ea"/>
              <a:sym typeface="+mn-ea"/>
            </a:endParaRPr>
          </a:p>
        </p:txBody>
      </p:sp>
      <p:sp>
        <p:nvSpPr>
          <p:cNvPr id="6" name="矩形 5"/>
          <p:cNvSpPr/>
          <p:nvPr/>
        </p:nvSpPr>
        <p:spPr>
          <a:xfrm>
            <a:off x="5834380" y="2308225"/>
            <a:ext cx="5316855" cy="422465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强调企业组织为流程而定，突破部门职能分工界限，按照企业特定的目标和任务，把全部业务流程当作整体，将有关部门管理职能进行集成和组合，强调全流程绩效表现取代个别部门或个别活动的绩效，实现全过程、连续性的管理和服务。</a:t>
            </a:r>
            <a:endParaRPr lang="zh-CN" altLang="en-US" cap="all" dirty="0">
              <a:solidFill>
                <a:srgbClr val="000000"/>
              </a:solidFill>
              <a:cs typeface="+mn-ea"/>
              <a:sym typeface="+mn-lt"/>
            </a:endParaRPr>
          </a:p>
        </p:txBody>
      </p:sp>
      <p:sp>
        <p:nvSpPr>
          <p:cNvPr id="42" name="矩形 41"/>
          <p:cNvSpPr/>
          <p:nvPr>
            <p:custDataLst>
              <p:tags r:id="rId2"/>
            </p:custDataLst>
          </p:nvPr>
        </p:nvSpPr>
        <p:spPr>
          <a:xfrm>
            <a:off x="762953" y="161861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pic>
        <p:nvPicPr>
          <p:cNvPr id="7" name="图片 6" descr="51miz-P1316423-2W3HIE98-1920x1080"/>
          <p:cNvPicPr>
            <a:picLocks noChangeAspect="1"/>
          </p:cNvPicPr>
          <p:nvPr/>
        </p:nvPicPr>
        <p:blipFill>
          <a:blip r:embed="rId3"/>
          <a:stretch>
            <a:fillRect/>
          </a:stretch>
        </p:blipFill>
        <p:spPr>
          <a:xfrm>
            <a:off x="976630" y="2168525"/>
            <a:ext cx="4476115" cy="251841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708787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Bef>
                <a:spcPct val="0"/>
              </a:spcBef>
              <a:spcAft>
                <a:spcPct val="0"/>
              </a:spcAft>
            </a:pPr>
            <a:r>
              <a:rPr lang="zh-CN" altLang="en-US" sz="2800">
                <a:solidFill>
                  <a:schemeClr val="accent1"/>
                </a:solidFill>
                <a:latin typeface="+mn-ea"/>
                <a:cs typeface="+mn-ea"/>
                <a:sym typeface="+mn-ea"/>
              </a:rPr>
              <a:t>企业文化管理走向量化</a:t>
            </a:r>
            <a:endParaRPr lang="zh-CN" altLang="en-US" sz="2800">
              <a:solidFill>
                <a:schemeClr val="accent1"/>
              </a:solidFill>
              <a:latin typeface="+mn-ea"/>
              <a:cs typeface="+mn-ea"/>
              <a:sym typeface="+mn-ea"/>
            </a:endParaRPr>
          </a:p>
        </p:txBody>
      </p:sp>
      <p:sp>
        <p:nvSpPr>
          <p:cNvPr id="6" name="矩形 5"/>
          <p:cNvSpPr/>
          <p:nvPr/>
        </p:nvSpPr>
        <p:spPr>
          <a:xfrm>
            <a:off x="5998845" y="1618615"/>
            <a:ext cx="5210175" cy="422465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企业竞争的硬性成本基本趋同，关键的影响因素变成了软成本，即企业文化成本</a:t>
            </a:r>
            <a:r>
              <a:rPr lang="en-US" altLang="zh-CN" cap="all" dirty="0">
                <a:solidFill>
                  <a:srgbClr val="000000"/>
                </a:solidFill>
                <a:cs typeface="+mn-ea"/>
                <a:sym typeface="+mn-lt"/>
              </a:rPr>
              <a:t>——</a:t>
            </a:r>
            <a:r>
              <a:rPr lang="zh-CN" altLang="en-US" cap="all" dirty="0">
                <a:solidFill>
                  <a:srgbClr val="000000"/>
                </a:solidFill>
                <a:cs typeface="+mn-ea"/>
                <a:sym typeface="+mn-lt"/>
              </a:rPr>
              <a:t>员工的情绪、投入、敬业精神、忠诚度等。</a:t>
            </a:r>
            <a:endParaRPr lang="zh-CN" altLang="en-US" cap="all" dirty="0">
              <a:solidFill>
                <a:srgbClr val="000000"/>
              </a:solidFill>
              <a:cs typeface="+mn-ea"/>
              <a:sym typeface="+mn-lt"/>
            </a:endParaRPr>
          </a:p>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近年来，企业文化管理开始从定性走向定量，但不是片面数据化，而是具体化和精细化</a:t>
            </a:r>
            <a:r>
              <a:rPr lang="zh-CN" altLang="en-US" cap="all" dirty="0">
                <a:solidFill>
                  <a:srgbClr val="000000"/>
                </a:solidFill>
                <a:cs typeface="+mn-ea"/>
                <a:sym typeface="+mn-lt"/>
              </a:rPr>
              <a:t>：</a:t>
            </a:r>
            <a:r>
              <a:rPr lang="zh-CN" altLang="en-US" cap="all" dirty="0">
                <a:solidFill>
                  <a:srgbClr val="000000"/>
                </a:solidFill>
                <a:cs typeface="+mn-ea"/>
                <a:sym typeface="+mn-lt"/>
              </a:rPr>
              <a:t>对企业的文化管理所表现出来的现状进行分析、评价量化，包括定序、定比、定量、定距等</a:t>
            </a:r>
            <a:r>
              <a:rPr lang="zh-CN" altLang="en-US" cap="all" dirty="0">
                <a:solidFill>
                  <a:srgbClr val="000000"/>
                </a:solidFill>
                <a:cs typeface="+mn-ea"/>
                <a:sym typeface="+mn-lt"/>
              </a:rPr>
              <a:t>；</a:t>
            </a:r>
            <a:r>
              <a:rPr lang="zh-CN" altLang="en-US" cap="all" dirty="0">
                <a:solidFill>
                  <a:srgbClr val="000000"/>
                </a:solidFill>
                <a:cs typeface="+mn-ea"/>
                <a:sym typeface="+mn-lt"/>
              </a:rPr>
              <a:t>对照差距找到文化管理的短板，将管理策略具体化和精细化。</a:t>
            </a:r>
            <a:endParaRPr lang="zh-CN" altLang="en-US" cap="all" dirty="0">
              <a:solidFill>
                <a:srgbClr val="000000"/>
              </a:solidFill>
              <a:cs typeface="+mn-ea"/>
              <a:sym typeface="+mn-lt"/>
            </a:endParaRPr>
          </a:p>
        </p:txBody>
      </p:sp>
      <p:sp>
        <p:nvSpPr>
          <p:cNvPr id="42" name="矩形 41"/>
          <p:cNvSpPr/>
          <p:nvPr>
            <p:custDataLst>
              <p:tags r:id="rId2"/>
            </p:custDataLst>
          </p:nvPr>
        </p:nvSpPr>
        <p:spPr>
          <a:xfrm>
            <a:off x="762953" y="161861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pic>
        <p:nvPicPr>
          <p:cNvPr id="7" name="图片 6" descr="51miz-P1316423-2W3HIE98-1920x1080"/>
          <p:cNvPicPr>
            <a:picLocks noChangeAspect="1"/>
          </p:cNvPicPr>
          <p:nvPr/>
        </p:nvPicPr>
        <p:blipFill>
          <a:blip r:embed="rId3"/>
          <a:stretch>
            <a:fillRect/>
          </a:stretch>
        </p:blipFill>
        <p:spPr>
          <a:xfrm>
            <a:off x="976630" y="2168525"/>
            <a:ext cx="4476115" cy="251841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708787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Bef>
                <a:spcPct val="0"/>
              </a:spcBef>
              <a:spcAft>
                <a:spcPct val="0"/>
              </a:spcAft>
            </a:pPr>
            <a:r>
              <a:rPr lang="zh-CN" altLang="en-US" sz="2800">
                <a:solidFill>
                  <a:schemeClr val="accent1"/>
                </a:solidFill>
                <a:latin typeface="+mn-ea"/>
                <a:cs typeface="+mn-ea"/>
                <a:sym typeface="+mn-ea"/>
              </a:rPr>
              <a:t>以业务营运为核心的战略化管理</a:t>
            </a:r>
            <a:endParaRPr lang="zh-CN" altLang="en-US" sz="2800">
              <a:solidFill>
                <a:schemeClr val="accent1"/>
              </a:solidFill>
              <a:latin typeface="+mn-ea"/>
              <a:cs typeface="+mn-ea"/>
              <a:sym typeface="+mn-ea"/>
            </a:endParaRPr>
          </a:p>
        </p:txBody>
      </p:sp>
      <p:sp>
        <p:nvSpPr>
          <p:cNvPr id="6" name="矩形 5"/>
          <p:cNvSpPr/>
          <p:nvPr/>
        </p:nvSpPr>
        <p:spPr>
          <a:xfrm>
            <a:off x="6024245" y="1316990"/>
            <a:ext cx="5379720" cy="422465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FF0000"/>
                </a:solidFill>
                <a:cs typeface="+mn-ea"/>
                <a:sym typeface="+mn-lt"/>
              </a:rPr>
              <a:t>要求企业具备更前瞻的眼光</a:t>
            </a:r>
            <a:r>
              <a:rPr lang="zh-CN" altLang="en-US" cap="all" dirty="0">
                <a:solidFill>
                  <a:srgbClr val="000000"/>
                </a:solidFill>
                <a:cs typeface="+mn-ea"/>
                <a:sym typeface="+mn-lt"/>
              </a:rPr>
              <a:t>，勇于和善于预测，积极构造战略架构；</a:t>
            </a:r>
            <a:r>
              <a:rPr lang="zh-CN" altLang="en-US" cap="all" dirty="0">
                <a:solidFill>
                  <a:srgbClr val="FF0000"/>
                </a:solidFill>
                <a:cs typeface="+mn-ea"/>
                <a:sym typeface="+mn-lt"/>
              </a:rPr>
              <a:t>要求企业更关注核心能力发展和资源沉淀</a:t>
            </a:r>
            <a:r>
              <a:rPr lang="zh-CN" altLang="en-US" cap="all" dirty="0">
                <a:solidFill>
                  <a:srgbClr val="000000"/>
                </a:solidFill>
                <a:cs typeface="+mn-ea"/>
                <a:sym typeface="+mn-lt"/>
              </a:rPr>
              <a:t>，必须从全国甚至全球、从产业的角度来考虑资源配置，以核心能力为龙头，在资金、人力资源、产品研发、生产制造、市场营销等方面进行有机整合；</a:t>
            </a:r>
            <a:r>
              <a:rPr lang="zh-CN" altLang="en-US" cap="all" dirty="0">
                <a:solidFill>
                  <a:srgbClr val="FF0000"/>
                </a:solidFill>
                <a:cs typeface="+mn-ea"/>
                <a:sym typeface="+mn-lt"/>
              </a:rPr>
              <a:t>要求企业成为产业新标准或规则的制定者</a:t>
            </a:r>
            <a:r>
              <a:rPr lang="zh-CN" altLang="en-US" cap="all" dirty="0">
                <a:solidFill>
                  <a:srgbClr val="000000"/>
                </a:solidFill>
                <a:cs typeface="+mn-ea"/>
                <a:sym typeface="+mn-lt"/>
              </a:rPr>
              <a:t>，在产业的核心竞争力方面领先，由市场份额、产品或服务的竞争转向对商业机会的竞合；</a:t>
            </a:r>
            <a:r>
              <a:rPr lang="zh-CN" altLang="en-US" cap="all" dirty="0">
                <a:solidFill>
                  <a:srgbClr val="FF0000"/>
                </a:solidFill>
                <a:cs typeface="+mn-ea"/>
                <a:sym typeface="+mn-lt"/>
              </a:rPr>
              <a:t>要求企业不必过多考虑战略目标是否与企业资源匹配</a:t>
            </a:r>
            <a:r>
              <a:rPr lang="zh-CN" altLang="en-US" cap="all" dirty="0">
                <a:solidFill>
                  <a:srgbClr val="FF0000"/>
                </a:solidFill>
                <a:cs typeface="+mn-ea"/>
                <a:sym typeface="+mn-lt"/>
              </a:rPr>
              <a:t>，而是根据业务的战略规划创造性地通过各种途径来整合资源</a:t>
            </a:r>
            <a:r>
              <a:rPr lang="zh-CN" altLang="en-US" cap="all" dirty="0">
                <a:solidFill>
                  <a:srgbClr val="000000"/>
                </a:solidFill>
                <a:cs typeface="+mn-ea"/>
                <a:sym typeface="+mn-lt"/>
              </a:rPr>
              <a:t>，从而为顾客创造价值。</a:t>
            </a:r>
            <a:endParaRPr lang="zh-CN" altLang="en-US" cap="all" dirty="0">
              <a:solidFill>
                <a:srgbClr val="000000"/>
              </a:solidFill>
              <a:cs typeface="+mn-ea"/>
              <a:sym typeface="+mn-lt"/>
            </a:endParaRPr>
          </a:p>
        </p:txBody>
      </p:sp>
      <p:pic>
        <p:nvPicPr>
          <p:cNvPr id="7" name="图片 6" descr="51miz-P1316423-2W3HIE98-1920x1080"/>
          <p:cNvPicPr>
            <a:picLocks noChangeAspect="1"/>
          </p:cNvPicPr>
          <p:nvPr/>
        </p:nvPicPr>
        <p:blipFill>
          <a:blip r:embed="rId2"/>
          <a:stretch>
            <a:fillRect/>
          </a:stretch>
        </p:blipFill>
        <p:spPr>
          <a:xfrm>
            <a:off x="976630" y="2168525"/>
            <a:ext cx="4476115" cy="281305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708787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Bef>
                <a:spcPct val="0"/>
              </a:spcBef>
              <a:spcAft>
                <a:spcPct val="0"/>
              </a:spcAft>
            </a:pPr>
            <a:r>
              <a:rPr lang="zh-CN" altLang="en-US" sz="2800">
                <a:solidFill>
                  <a:schemeClr val="accent1"/>
                </a:solidFill>
                <a:latin typeface="+mn-ea"/>
                <a:cs typeface="+mn-ea"/>
                <a:sym typeface="+mn-ea"/>
              </a:rPr>
              <a:t>由单一功能应用转向集成应用</a:t>
            </a:r>
            <a:endParaRPr lang="zh-CN" altLang="en-US" sz="2800">
              <a:solidFill>
                <a:schemeClr val="accent1"/>
              </a:solidFill>
              <a:latin typeface="+mn-ea"/>
              <a:cs typeface="+mn-ea"/>
              <a:sym typeface="+mn-ea"/>
            </a:endParaRPr>
          </a:p>
        </p:txBody>
      </p:sp>
      <p:sp>
        <p:nvSpPr>
          <p:cNvPr id="6" name="矩形 5"/>
          <p:cNvSpPr/>
          <p:nvPr/>
        </p:nvSpPr>
        <p:spPr>
          <a:xfrm>
            <a:off x="6096000" y="2288540"/>
            <a:ext cx="5379720" cy="422465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通过信息化集成更好地将市场、经营、生产的各种信息打通，积极协调企业现有和将来的应用程序、数据及员工与合作伙伴之间的互动，以便实现对关键业务流程实时的有效管理。</a:t>
            </a:r>
            <a:endParaRPr lang="zh-CN" altLang="en-US" cap="all" dirty="0">
              <a:solidFill>
                <a:srgbClr val="000000"/>
              </a:solidFill>
              <a:cs typeface="+mn-ea"/>
              <a:sym typeface="+mn-lt"/>
            </a:endParaRPr>
          </a:p>
        </p:txBody>
      </p:sp>
      <p:sp>
        <p:nvSpPr>
          <p:cNvPr id="42" name="矩形 41"/>
          <p:cNvSpPr/>
          <p:nvPr>
            <p:custDataLst>
              <p:tags r:id="rId2"/>
            </p:custDataLst>
          </p:nvPr>
        </p:nvSpPr>
        <p:spPr>
          <a:xfrm>
            <a:off x="762953" y="161861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pic>
        <p:nvPicPr>
          <p:cNvPr id="7" name="图片 6" descr="51miz-P1316423-2W3HIE98-1920x1080"/>
          <p:cNvPicPr>
            <a:picLocks noChangeAspect="1"/>
          </p:cNvPicPr>
          <p:nvPr/>
        </p:nvPicPr>
        <p:blipFill>
          <a:blip r:embed="rId3"/>
          <a:stretch>
            <a:fillRect/>
          </a:stretch>
        </p:blipFill>
        <p:spPr>
          <a:xfrm>
            <a:off x="976630" y="2168525"/>
            <a:ext cx="4476115" cy="281305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708787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Bef>
                <a:spcPct val="0"/>
              </a:spcBef>
              <a:spcAft>
                <a:spcPct val="0"/>
              </a:spcAft>
            </a:pPr>
            <a:r>
              <a:rPr lang="zh-CN" altLang="en-US" sz="2800">
                <a:solidFill>
                  <a:schemeClr val="accent1"/>
                </a:solidFill>
                <a:latin typeface="+mn-ea"/>
                <a:cs typeface="+mn-ea"/>
                <a:sym typeface="+mn-ea"/>
              </a:rPr>
              <a:t>由单一的管理功能转向管控与服务一体化</a:t>
            </a:r>
            <a:endParaRPr lang="zh-CN" altLang="en-US" sz="2800">
              <a:solidFill>
                <a:schemeClr val="accent1"/>
              </a:solidFill>
              <a:latin typeface="+mn-ea"/>
              <a:cs typeface="+mn-ea"/>
              <a:sym typeface="+mn-ea"/>
            </a:endParaRPr>
          </a:p>
        </p:txBody>
      </p:sp>
      <p:sp>
        <p:nvSpPr>
          <p:cNvPr id="42" name="矩形 41"/>
          <p:cNvSpPr/>
          <p:nvPr>
            <p:custDataLst>
              <p:tags r:id="rId2"/>
            </p:custDataLst>
          </p:nvPr>
        </p:nvSpPr>
        <p:spPr>
          <a:xfrm>
            <a:off x="762953" y="161861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sp>
        <p:nvSpPr>
          <p:cNvPr id="3" name="圆角矩形 2"/>
          <p:cNvSpPr/>
          <p:nvPr>
            <p:custDataLst>
              <p:tags r:id="rId3"/>
            </p:custDataLst>
          </p:nvPr>
        </p:nvSpPr>
        <p:spPr>
          <a:xfrm>
            <a:off x="510223" y="1692275"/>
            <a:ext cx="5196840" cy="3830320"/>
          </a:xfrm>
          <a:prstGeom prst="roundRect">
            <a:avLst>
              <a:gd name="adj" fmla="val 6714"/>
            </a:avLst>
          </a:prstGeom>
          <a:solidFill>
            <a:srgbClr val="FFFFFF"/>
          </a:solidFill>
          <a:ln w="3175" cap="flat" cmpd="sng" algn="ctr">
            <a:solidFill>
              <a:schemeClr val="accent1">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p>
            <a:pPr algn="ctr"/>
            <a:endParaRPr lang="zh-CN" altLang="en-US">
              <a:solidFill>
                <a:schemeClr val="tx1"/>
              </a:solidFill>
            </a:endParaRPr>
          </a:p>
        </p:txBody>
      </p:sp>
      <p:sp>
        <p:nvSpPr>
          <p:cNvPr id="2" name="任意多边形 1"/>
          <p:cNvSpPr/>
          <p:nvPr>
            <p:custDataLst>
              <p:tags r:id="rId4"/>
            </p:custDataLst>
          </p:nvPr>
        </p:nvSpPr>
        <p:spPr>
          <a:xfrm>
            <a:off x="762953" y="4872355"/>
            <a:ext cx="4646930" cy="73469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711" h="1157">
                <a:moveTo>
                  <a:pt x="193" y="0"/>
                </a:moveTo>
                <a:lnTo>
                  <a:pt x="4866" y="0"/>
                </a:lnTo>
                <a:cubicBezTo>
                  <a:pt x="4873" y="0"/>
                  <a:pt x="4879" y="0"/>
                  <a:pt x="4886" y="1"/>
                </a:cubicBezTo>
                <a:lnTo>
                  <a:pt x="4886" y="1"/>
                </a:lnTo>
                <a:lnTo>
                  <a:pt x="6711" y="1"/>
                </a:lnTo>
                <a:lnTo>
                  <a:pt x="6711" y="1156"/>
                </a:lnTo>
                <a:lnTo>
                  <a:pt x="4886" y="1156"/>
                </a:lnTo>
                <a:lnTo>
                  <a:pt x="4886" y="1156"/>
                </a:lnTo>
                <a:cubicBezTo>
                  <a:pt x="4879" y="1157"/>
                  <a:pt x="4873" y="1157"/>
                  <a:pt x="4866" y="1157"/>
                </a:cubicBezTo>
                <a:lnTo>
                  <a:pt x="193" y="1157"/>
                </a:lnTo>
                <a:cubicBezTo>
                  <a:pt x="86" y="1157"/>
                  <a:pt x="0" y="1071"/>
                  <a:pt x="0" y="964"/>
                </a:cubicBezTo>
                <a:lnTo>
                  <a:pt x="0" y="193"/>
                </a:lnTo>
                <a:cubicBezTo>
                  <a:pt x="0" y="86"/>
                  <a:pt x="86" y="0"/>
                  <a:pt x="193" y="0"/>
                </a:cubicBezTo>
                <a:close/>
              </a:path>
            </a:pathLst>
          </a:custGeom>
          <a:solidFill>
            <a:srgbClr val="F1A96E"/>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lIns="462598" tIns="83185" rIns="1012507" bIns="82550" rtlCol="0" anchor="ctr">
            <a:noAutofit/>
          </a:bodyPr>
          <a:p>
            <a:pPr algn="ctr"/>
            <a:r>
              <a:rPr lang="en-US" altLang="zh-CN" sz="2400" b="1" dirty="0">
                <a:solidFill>
                  <a:srgbClr val="FFFFFF"/>
                </a:solidFill>
                <a:latin typeface="+mn-ea"/>
                <a:cs typeface="+mn-ea"/>
                <a:sym typeface="+mn-ea"/>
              </a:rPr>
              <a:t>.........</a:t>
            </a:r>
            <a:endParaRPr lang="en-US" altLang="zh-CN" sz="2400" b="1" dirty="0">
              <a:solidFill>
                <a:srgbClr val="FFFFFF"/>
              </a:solidFill>
              <a:latin typeface="+mn-ea"/>
              <a:cs typeface="+mn-ea"/>
              <a:sym typeface="+mn-ea"/>
            </a:endParaRPr>
          </a:p>
        </p:txBody>
      </p:sp>
      <p:sp>
        <p:nvSpPr>
          <p:cNvPr id="15" name="矩形 14"/>
          <p:cNvSpPr/>
          <p:nvPr>
            <p:custDataLst>
              <p:tags r:id="rId5"/>
            </p:custDataLst>
          </p:nvPr>
        </p:nvSpPr>
        <p:spPr>
          <a:xfrm>
            <a:off x="6309360" y="2392680"/>
            <a:ext cx="3911600" cy="2479675"/>
          </a:xfrm>
          <a:prstGeom prst="rect">
            <a:avLst/>
          </a:prstGeom>
          <a:noFill/>
        </p:spPr>
        <p:txBody>
          <a:bodyPr wrap="square" lIns="0" tIns="0" rIns="0" bIns="0" rtlCol="0" anchor="t" anchorCtr="0">
            <a:noAutofit/>
          </a:bodyPr>
          <a:p>
            <a:pPr indent="457200" algn="l" fontAlgn="auto">
              <a:lnSpc>
                <a:spcPct val="150000"/>
              </a:lnSpc>
              <a:spcBef>
                <a:spcPct val="0"/>
              </a:spcBef>
              <a:spcAft>
                <a:spcPct val="0"/>
              </a:spcAft>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集成应用也带来信息管理模式的转变。过程数据的管理、调度指令的实时传送、计算机在线管理、资源优化管理等可以在业务节点和管控节点进行信息交换与共享，实现在线实时管控与服务。</a:t>
            </a:r>
            <a:endParaRPr lang="zh-CN" altLang="en-US" cap="all" dirty="0">
              <a:solidFill>
                <a:srgbClr val="000000"/>
              </a:solidFill>
              <a:cs typeface="+mn-ea"/>
              <a:sym typeface="+mn-lt"/>
            </a:endParaRPr>
          </a:p>
          <a:p>
            <a:pPr algn="l">
              <a:lnSpc>
                <a:spcPct val="150000"/>
              </a:lnSpc>
              <a:spcBef>
                <a:spcPct val="0"/>
              </a:spcBef>
              <a:spcAft>
                <a:spcPct val="0"/>
              </a:spcAft>
            </a:pPr>
            <a:endParaRPr lang="zh-CN" altLang="en-US" cap="all" dirty="0">
              <a:solidFill>
                <a:schemeClr val="bg1"/>
              </a:solidFill>
              <a:latin typeface="+mn-ea"/>
              <a:cs typeface="+mn-ea"/>
              <a:sym typeface="+mn-lt"/>
            </a:endParaRPr>
          </a:p>
        </p:txBody>
      </p:sp>
      <p:pic>
        <p:nvPicPr>
          <p:cNvPr id="7" name="图片 6" descr="51miz-P1316423-2W3HIE98-1920x1080"/>
          <p:cNvPicPr>
            <a:picLocks noChangeAspect="1"/>
          </p:cNvPicPr>
          <p:nvPr/>
        </p:nvPicPr>
        <p:blipFill>
          <a:blip r:embed="rId6"/>
          <a:stretch>
            <a:fillRect/>
          </a:stretch>
        </p:blipFill>
        <p:spPr>
          <a:xfrm>
            <a:off x="763270" y="1837055"/>
            <a:ext cx="4646295" cy="2952115"/>
          </a:xfrm>
          <a:prstGeom prst="rect">
            <a:avLst/>
          </a:prstGeom>
        </p:spPr>
      </p:pic>
    </p:spTree>
    <p:custDataLst>
      <p:tags r:id="rId7"/>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708787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Bef>
                <a:spcPct val="0"/>
              </a:spcBef>
              <a:spcAft>
                <a:spcPct val="0"/>
              </a:spcAft>
            </a:pPr>
            <a:r>
              <a:rPr lang="zh-CN" altLang="en-US" sz="2800">
                <a:solidFill>
                  <a:schemeClr val="accent1"/>
                </a:solidFill>
                <a:latin typeface="+mn-ea"/>
                <a:cs typeface="+mn-ea"/>
                <a:sym typeface="+mn-ea"/>
              </a:rPr>
              <a:t>创新人才两极竞争</a:t>
            </a:r>
            <a:endParaRPr lang="zh-CN" altLang="en-US" sz="2800">
              <a:solidFill>
                <a:schemeClr val="accent1"/>
              </a:solidFill>
              <a:latin typeface="+mn-ea"/>
              <a:cs typeface="+mn-ea"/>
              <a:sym typeface="+mn-ea"/>
            </a:endParaRPr>
          </a:p>
        </p:txBody>
      </p:sp>
      <p:sp>
        <p:nvSpPr>
          <p:cNvPr id="42" name="矩形 41"/>
          <p:cNvSpPr/>
          <p:nvPr>
            <p:custDataLst>
              <p:tags r:id="rId2"/>
            </p:custDataLst>
          </p:nvPr>
        </p:nvSpPr>
        <p:spPr>
          <a:xfrm>
            <a:off x="762953" y="161861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pic>
        <p:nvPicPr>
          <p:cNvPr id="7" name="图片 6" descr="51miz-P1316423-2W3HIE98-1920x1080"/>
          <p:cNvPicPr>
            <a:picLocks noChangeAspect="1"/>
          </p:cNvPicPr>
          <p:nvPr/>
        </p:nvPicPr>
        <p:blipFill>
          <a:blip r:embed="rId3"/>
          <a:stretch>
            <a:fillRect/>
          </a:stretch>
        </p:blipFill>
        <p:spPr>
          <a:xfrm>
            <a:off x="763270" y="1837055"/>
            <a:ext cx="4646295" cy="2952115"/>
          </a:xfrm>
          <a:prstGeom prst="rect">
            <a:avLst/>
          </a:prstGeom>
        </p:spPr>
      </p:pic>
      <p:sp>
        <p:nvSpPr>
          <p:cNvPr id="6" name="矩形 5"/>
          <p:cNvSpPr/>
          <p:nvPr/>
        </p:nvSpPr>
        <p:spPr>
          <a:xfrm>
            <a:off x="5892165" y="1424940"/>
            <a:ext cx="5689600" cy="422465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转向</a:t>
            </a:r>
            <a:r>
              <a:rPr lang="zh-CN" altLang="en-US" cap="all" dirty="0">
                <a:solidFill>
                  <a:srgbClr val="FF0000"/>
                </a:solidFill>
                <a:cs typeface="+mn-ea"/>
                <a:sym typeface="+mn-lt"/>
              </a:rPr>
              <a:t>务实的知识管理和创新人才竞争</a:t>
            </a:r>
            <a:r>
              <a:rPr lang="zh-CN" altLang="en-US" cap="all" dirty="0">
                <a:solidFill>
                  <a:srgbClr val="000000"/>
                </a:solidFill>
                <a:cs typeface="+mn-ea"/>
                <a:sym typeface="+mn-lt"/>
              </a:rPr>
              <a:t>。</a:t>
            </a:r>
            <a:endParaRPr lang="zh-CN" altLang="en-US" cap="all" dirty="0">
              <a:solidFill>
                <a:srgbClr val="000000"/>
              </a:solidFill>
              <a:cs typeface="+mn-ea"/>
              <a:sym typeface="+mn-lt"/>
            </a:endParaRPr>
          </a:p>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FF0000"/>
                </a:solidFill>
                <a:cs typeface="+mn-ea"/>
                <a:sym typeface="+mn-lt"/>
              </a:rPr>
              <a:t>知识管理</a:t>
            </a:r>
            <a:r>
              <a:rPr lang="zh-CN" altLang="en-US" cap="all" dirty="0">
                <a:solidFill>
                  <a:srgbClr val="000000"/>
                </a:solidFill>
                <a:cs typeface="+mn-ea"/>
                <a:sym typeface="+mn-lt"/>
              </a:rPr>
              <a:t>是对现有和潜在知识的获取、存储、学习、共享使用和创新的管理过程。知识管理可以降低成本、提高效率，提高组织成员的素质和能力，从而提高组织的持续发展能力和企业核心竞争力，让企业拥有更高层次上的竞争力。</a:t>
            </a:r>
            <a:endParaRPr lang="zh-CN" altLang="en-US" cap="all" dirty="0">
              <a:solidFill>
                <a:srgbClr val="000000"/>
              </a:solidFill>
              <a:cs typeface="+mn-ea"/>
              <a:sym typeface="+mn-lt"/>
            </a:endParaRPr>
          </a:p>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FF0000"/>
                </a:solidFill>
                <a:cs typeface="+mn-ea"/>
                <a:sym typeface="+mn-lt"/>
              </a:rPr>
              <a:t>创新人才的竞争</a:t>
            </a:r>
            <a:r>
              <a:rPr lang="zh-CN" altLang="en-US" cap="all" dirty="0">
                <a:solidFill>
                  <a:srgbClr val="000000"/>
                </a:solidFill>
                <a:cs typeface="+mn-ea"/>
                <a:sym typeface="+mn-lt"/>
              </a:rPr>
              <a:t>实质上是知识管理的延续，是超越现有和潜在的知识竞争。创新人才的开拓精神、永不满足的求知欲和强烈的竞争意识，能够提供解决问题的新知识和新技术，设计和创造新的知识管理，形成新的竞争力。</a:t>
            </a:r>
            <a:endParaRPr lang="zh-CN" altLang="en-US" cap="all" dirty="0">
              <a:solidFill>
                <a:srgbClr val="000000"/>
              </a:solidFill>
              <a:cs typeface="+mn-ea"/>
              <a:sym typeface="+mn-lt"/>
            </a:endParaRPr>
          </a:p>
        </p:txBody>
      </p:sp>
    </p:spTree>
    <p:custDataLst>
      <p:tags r:id="rId4"/>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708787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Bef>
                <a:spcPct val="0"/>
              </a:spcBef>
              <a:spcAft>
                <a:spcPct val="0"/>
              </a:spcAft>
            </a:pPr>
            <a:r>
              <a:rPr lang="zh-CN" altLang="en-US" sz="2800">
                <a:solidFill>
                  <a:schemeClr val="accent1"/>
                </a:solidFill>
                <a:latin typeface="+mn-ea"/>
                <a:cs typeface="+mn-ea"/>
                <a:sym typeface="+mn-ea"/>
              </a:rPr>
              <a:t>由部门竞争转向企业整体策略层次竞争</a:t>
            </a:r>
            <a:endParaRPr lang="zh-CN" altLang="en-US" sz="2800">
              <a:solidFill>
                <a:schemeClr val="accent1"/>
              </a:solidFill>
              <a:latin typeface="+mn-ea"/>
              <a:cs typeface="+mn-ea"/>
              <a:sym typeface="+mn-ea"/>
            </a:endParaRPr>
          </a:p>
        </p:txBody>
      </p:sp>
      <p:sp>
        <p:nvSpPr>
          <p:cNvPr id="42" name="矩形 41"/>
          <p:cNvSpPr/>
          <p:nvPr>
            <p:custDataLst>
              <p:tags r:id="rId2"/>
            </p:custDataLst>
          </p:nvPr>
        </p:nvSpPr>
        <p:spPr>
          <a:xfrm>
            <a:off x="762953" y="161861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pic>
        <p:nvPicPr>
          <p:cNvPr id="7" name="图片 6" descr="51miz-P1316423-2W3HIE98-1920x1080"/>
          <p:cNvPicPr>
            <a:picLocks noChangeAspect="1"/>
          </p:cNvPicPr>
          <p:nvPr/>
        </p:nvPicPr>
        <p:blipFill>
          <a:blip r:embed="rId3"/>
          <a:stretch>
            <a:fillRect/>
          </a:stretch>
        </p:blipFill>
        <p:spPr>
          <a:xfrm>
            <a:off x="763270" y="1837055"/>
            <a:ext cx="4646295" cy="2952115"/>
          </a:xfrm>
          <a:prstGeom prst="rect">
            <a:avLst/>
          </a:prstGeom>
        </p:spPr>
      </p:pic>
      <p:sp>
        <p:nvSpPr>
          <p:cNvPr id="6" name="矩形 5"/>
          <p:cNvSpPr/>
          <p:nvPr/>
        </p:nvSpPr>
        <p:spPr>
          <a:xfrm>
            <a:off x="5766435" y="1837055"/>
            <a:ext cx="5689600" cy="422465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企业在整体策略层面开始设计竞争手段，竞争的内容出现了许多新的变化，像品牌、客户满意度服务、公益广告、企业文化等因素组合。同时，在每一个竞争领域，由于企业的模仿能力强、竞争压力大，在同一内容的竞争中也出现了多种变化，所以在任何一个竞争领域，企业都必须跟上环境变化，不断地完善、提升、创新整体策略层面的竞争力。</a:t>
            </a:r>
            <a:endParaRPr lang="zh-CN" altLang="en-US" cap="all" dirty="0">
              <a:solidFill>
                <a:srgbClr val="000000"/>
              </a:solidFill>
              <a:cs typeface="+mn-ea"/>
              <a:sym typeface="+mn-lt"/>
            </a:endParaRPr>
          </a:p>
        </p:txBody>
      </p:sp>
    </p:spTree>
    <p:custDataLst>
      <p:tags r:id="rId4"/>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2239010" y="2468245"/>
            <a:ext cx="9109710" cy="192214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管</a:t>
            </a:r>
            <a:r>
              <a:rPr lang="en-US" altLang="zh-CN" sz="2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理</a:t>
            </a:r>
            <a:r>
              <a:rPr lang="en-US" altLang="zh-CN" sz="2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创</a:t>
            </a:r>
            <a:r>
              <a:rPr lang="en-US" altLang="zh-CN" sz="2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新</a:t>
            </a:r>
            <a:r>
              <a:rPr lang="en-US" altLang="zh-CN" sz="2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的</a:t>
            </a:r>
            <a:r>
              <a:rPr lang="en-US" altLang="zh-CN" sz="2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内</a:t>
            </a:r>
            <a:r>
              <a:rPr lang="en-US" altLang="zh-CN" sz="2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涵</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5232381" y="2013273"/>
            <a:ext cx="1554480" cy="645160"/>
          </a:xfrm>
          <a:prstGeom prst="rect">
            <a:avLst/>
          </a:prstGeom>
        </p:spPr>
        <p:txBody>
          <a:bodyPr wrap="none">
            <a:spAutoFit/>
          </a:bodyPr>
          <a:lstStyle/>
          <a:p>
            <a:r>
              <a:rPr lang="zh-CN" altLang="en-US" sz="3600" dirty="0">
                <a:solidFill>
                  <a:srgbClr val="000000"/>
                </a:solidFill>
                <a:cs typeface="+mn-ea"/>
                <a:sym typeface="+mn-lt"/>
              </a:rPr>
              <a:t>第一</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708787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Bef>
                <a:spcPct val="0"/>
              </a:spcBef>
              <a:spcAft>
                <a:spcPct val="0"/>
              </a:spcAft>
            </a:pPr>
            <a:r>
              <a:rPr lang="zh-CN" altLang="en-US" sz="2800">
                <a:solidFill>
                  <a:schemeClr val="accent1"/>
                </a:solidFill>
                <a:latin typeface="+mn-ea"/>
                <a:cs typeface="+mn-ea"/>
                <a:sym typeface="+mn-ea"/>
              </a:rPr>
              <a:t>由持续经营合作转向项目型经营合作</a:t>
            </a:r>
            <a:endParaRPr lang="zh-CN" altLang="en-US" sz="2800">
              <a:solidFill>
                <a:schemeClr val="accent1"/>
              </a:solidFill>
              <a:latin typeface="+mn-ea"/>
              <a:cs typeface="+mn-ea"/>
              <a:sym typeface="+mn-ea"/>
            </a:endParaRPr>
          </a:p>
        </p:txBody>
      </p:sp>
      <p:sp>
        <p:nvSpPr>
          <p:cNvPr id="42" name="矩形 41"/>
          <p:cNvSpPr/>
          <p:nvPr>
            <p:custDataLst>
              <p:tags r:id="rId2"/>
            </p:custDataLst>
          </p:nvPr>
        </p:nvSpPr>
        <p:spPr>
          <a:xfrm>
            <a:off x="762953" y="161861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pic>
        <p:nvPicPr>
          <p:cNvPr id="7" name="图片 6" descr="51miz-P1316423-2W3HIE98-1920x1080"/>
          <p:cNvPicPr>
            <a:picLocks noChangeAspect="1"/>
          </p:cNvPicPr>
          <p:nvPr/>
        </p:nvPicPr>
        <p:blipFill>
          <a:blip r:embed="rId3"/>
          <a:stretch>
            <a:fillRect/>
          </a:stretch>
        </p:blipFill>
        <p:spPr>
          <a:xfrm>
            <a:off x="763270" y="1837055"/>
            <a:ext cx="4646295" cy="2952115"/>
          </a:xfrm>
          <a:prstGeom prst="rect">
            <a:avLst/>
          </a:prstGeom>
        </p:spPr>
      </p:pic>
      <p:sp>
        <p:nvSpPr>
          <p:cNvPr id="6" name="矩形 5"/>
          <p:cNvSpPr/>
          <p:nvPr/>
        </p:nvSpPr>
        <p:spPr>
          <a:xfrm>
            <a:off x="5824220" y="2209800"/>
            <a:ext cx="5689600" cy="422465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FF0000"/>
                </a:solidFill>
                <a:cs typeface="+mn-ea"/>
                <a:sym typeface="+mn-lt"/>
              </a:rPr>
              <a:t>独特性和一次性业务活动在企业实践中所占价值比重越来越大。</a:t>
            </a:r>
            <a:r>
              <a:rPr lang="zh-CN" altLang="en-US" cap="all" dirty="0">
                <a:solidFill>
                  <a:srgbClr val="000000"/>
                </a:solidFill>
                <a:cs typeface="+mn-ea"/>
                <a:sym typeface="+mn-lt"/>
              </a:rPr>
              <a:t>这种环境因素和趋利性的本性使得企业趋向于选择短期合作形式即项目型经营合作，无论是同业间还是跨行业或产业，为某一营运事项成立法人组织，等事项一完成，法人组织也就依法解散。</a:t>
            </a:r>
            <a:endParaRPr lang="zh-CN" altLang="en-US" cap="all" dirty="0">
              <a:solidFill>
                <a:srgbClr val="000000"/>
              </a:solidFill>
              <a:cs typeface="+mn-ea"/>
              <a:sym typeface="+mn-lt"/>
            </a:endParaRPr>
          </a:p>
        </p:txBody>
      </p:sp>
    </p:spTree>
    <p:custDataLst>
      <p:tags r:id="rId4"/>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708787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spcBef>
                <a:spcPct val="0"/>
              </a:spcBef>
              <a:spcAft>
                <a:spcPct val="0"/>
              </a:spcAft>
            </a:pPr>
            <a:r>
              <a:rPr lang="zh-CN" altLang="en-US" sz="2800">
                <a:solidFill>
                  <a:schemeClr val="accent1"/>
                </a:solidFill>
                <a:latin typeface="+mn-ea"/>
                <a:cs typeface="+mn-ea"/>
                <a:sym typeface="+mn-ea"/>
              </a:rPr>
              <a:t>由资源互补合作转向资源交易合作</a:t>
            </a:r>
            <a:endParaRPr lang="zh-CN" altLang="en-US" sz="2800">
              <a:solidFill>
                <a:schemeClr val="accent1"/>
              </a:solidFill>
              <a:latin typeface="+mn-ea"/>
              <a:cs typeface="+mn-ea"/>
              <a:sym typeface="+mn-ea"/>
            </a:endParaRPr>
          </a:p>
        </p:txBody>
      </p:sp>
      <p:sp>
        <p:nvSpPr>
          <p:cNvPr id="42" name="矩形 41"/>
          <p:cNvSpPr/>
          <p:nvPr>
            <p:custDataLst>
              <p:tags r:id="rId2"/>
            </p:custDataLst>
          </p:nvPr>
        </p:nvSpPr>
        <p:spPr>
          <a:xfrm>
            <a:off x="762953" y="161861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a:t>
            </a:r>
            <a:endParaRPr lang="zh-CN" altLang="en-US" sz="2000" b="1">
              <a:solidFill>
                <a:schemeClr val="accent1"/>
              </a:solidFill>
              <a:latin typeface="+mn-ea"/>
              <a:cs typeface="+mn-ea"/>
              <a:sym typeface="+mn-ea"/>
            </a:endParaRPr>
          </a:p>
        </p:txBody>
      </p:sp>
      <p:pic>
        <p:nvPicPr>
          <p:cNvPr id="7" name="图片 6" descr="51miz-P1316423-2W3HIE98-1920x1080"/>
          <p:cNvPicPr>
            <a:picLocks noChangeAspect="1"/>
          </p:cNvPicPr>
          <p:nvPr/>
        </p:nvPicPr>
        <p:blipFill>
          <a:blip r:embed="rId3"/>
          <a:stretch>
            <a:fillRect/>
          </a:stretch>
        </p:blipFill>
        <p:spPr>
          <a:xfrm>
            <a:off x="763270" y="1837055"/>
            <a:ext cx="4646295" cy="2952115"/>
          </a:xfrm>
          <a:prstGeom prst="rect">
            <a:avLst/>
          </a:prstGeom>
        </p:spPr>
      </p:pic>
      <p:sp>
        <p:nvSpPr>
          <p:cNvPr id="6" name="矩形 5"/>
          <p:cNvSpPr/>
          <p:nvPr/>
        </p:nvSpPr>
        <p:spPr>
          <a:xfrm>
            <a:off x="5795010" y="1837055"/>
            <a:ext cx="5689600" cy="4224655"/>
          </a:xfrm>
          <a:prstGeom prst="rect">
            <a:avLst/>
          </a:prstGeom>
        </p:spPr>
        <p:txBody>
          <a:bodyPr wrap="square">
            <a:noAutofit/>
          </a:bodyPr>
          <a:lstStyle/>
          <a:p>
            <a:pPr lvl="0" indent="457200" algn="just">
              <a:lnSpc>
                <a:spcPct val="150000"/>
              </a:lnSpc>
              <a:buClrTx/>
              <a:buSzPct val="25000"/>
              <a:buFontTx/>
              <a:defRPr/>
              <a:extLst>
                <a:ext uri="{35155182-B16C-46BC-9424-99874614C6A1}">
                  <wpsdc:indentchars xmlns:wpsdc="http://www.wps.cn/officeDocument/2017/drawingmlCustomData" val="200" checksum="59296752"/>
                </a:ext>
              </a:extLst>
            </a:pPr>
            <a:r>
              <a:rPr lang="zh-CN" altLang="en-US" cap="all" dirty="0">
                <a:solidFill>
                  <a:srgbClr val="000000"/>
                </a:solidFill>
                <a:cs typeface="+mn-ea"/>
                <a:sym typeface="+mn-lt"/>
              </a:rPr>
              <a:t>持续经营合作模式的营运基础是资源和能力的优势互补。这种模式转向项目型经营合作时，合作关系就成为一种交易性合作，而资源交易往往成为项目型经营合作的制约要素。具体来说，一方往往为寻求有效资源而与拥有资源的另一方主动合作，并以交易的方式形成新的合作模式。</a:t>
            </a:r>
            <a:endParaRPr lang="zh-CN" altLang="en-US" cap="all" dirty="0">
              <a:solidFill>
                <a:srgbClr val="000000"/>
              </a:solidFill>
              <a:cs typeface="+mn-ea"/>
              <a:sym typeface="+mn-lt"/>
            </a:endParaRPr>
          </a:p>
        </p:txBody>
      </p:sp>
    </p:spTree>
    <p:custDataLst>
      <p:tags r:id="rId4"/>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本章小结 </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4" name="矩形 23"/>
          <p:cNvSpPr/>
          <p:nvPr>
            <p:custDataLst>
              <p:tags r:id="rId2"/>
            </p:custDataLst>
          </p:nvPr>
        </p:nvSpPr>
        <p:spPr>
          <a:xfrm>
            <a:off x="3996055" y="2569845"/>
            <a:ext cx="4379595" cy="1873885"/>
          </a:xfrm>
          <a:prstGeom prst="rect">
            <a:avLst/>
          </a:prstGeom>
        </p:spPr>
        <p:txBody>
          <a:bodyPr wrap="square" lIns="0" tIns="0" rIns="0" bIns="0">
            <a:noAutofit/>
          </a:bodyPr>
          <a:p>
            <a:pPr algn="ctr">
              <a:lnSpc>
                <a:spcPct val="150000"/>
              </a:lnSpc>
              <a:spcBef>
                <a:spcPct val="0"/>
              </a:spcBef>
              <a:spcAft>
                <a:spcPct val="0"/>
              </a:spcAft>
            </a:pPr>
            <a:r>
              <a:rPr lang="en-US" sz="2000" b="1" dirty="0">
                <a:solidFill>
                  <a:srgbClr val="FF0000"/>
                </a:solidFill>
                <a:latin typeface="+mn-ea"/>
                <a:cs typeface="+mn-ea"/>
              </a:rPr>
              <a:t>1.</a:t>
            </a:r>
            <a:r>
              <a:rPr lang="zh-CN" sz="2000" b="1" dirty="0">
                <a:solidFill>
                  <a:srgbClr val="FF0000"/>
                </a:solidFill>
                <a:latin typeface="+mn-ea"/>
                <a:cs typeface="+mn-ea"/>
              </a:rPr>
              <a:t>请同学回顾本章学习的内容。</a:t>
            </a:r>
            <a:endParaRPr lang="zh-CN" sz="2000" b="1" dirty="0">
              <a:solidFill>
                <a:srgbClr val="FF0000"/>
              </a:solidFill>
              <a:latin typeface="+mn-ea"/>
              <a:cs typeface="+mn-ea"/>
            </a:endParaRPr>
          </a:p>
          <a:p>
            <a:pPr algn="ctr">
              <a:lnSpc>
                <a:spcPct val="150000"/>
              </a:lnSpc>
              <a:spcBef>
                <a:spcPct val="0"/>
              </a:spcBef>
              <a:spcAft>
                <a:spcPct val="0"/>
              </a:spcAft>
            </a:pPr>
            <a:endParaRPr lang="zh-CN" sz="2000" b="1" dirty="0">
              <a:solidFill>
                <a:srgbClr val="FF0000"/>
              </a:solidFill>
              <a:latin typeface="+mn-ea"/>
              <a:cs typeface="+mn-ea"/>
            </a:endParaRPr>
          </a:p>
          <a:p>
            <a:pPr algn="ctr">
              <a:lnSpc>
                <a:spcPct val="150000"/>
              </a:lnSpc>
              <a:spcBef>
                <a:spcPct val="0"/>
              </a:spcBef>
              <a:spcAft>
                <a:spcPct val="0"/>
              </a:spcAft>
            </a:pPr>
            <a:r>
              <a:rPr lang="en-US" sz="2000" b="1" dirty="0">
                <a:solidFill>
                  <a:srgbClr val="FF0000"/>
                </a:solidFill>
                <a:latin typeface="+mn-ea"/>
                <a:cs typeface="+mn-ea"/>
              </a:rPr>
              <a:t>2.</a:t>
            </a:r>
            <a:r>
              <a:rPr lang="zh-CN" altLang="en-US" sz="2000" b="1" dirty="0">
                <a:solidFill>
                  <a:srgbClr val="FF0000"/>
                </a:solidFill>
                <a:latin typeface="+mn-ea"/>
                <a:cs typeface="+mn-ea"/>
              </a:rPr>
              <a:t>请同学完成课后练习。</a:t>
            </a:r>
            <a:endParaRPr lang="zh-CN" altLang="en-US" sz="2000" b="1" dirty="0">
              <a:solidFill>
                <a:srgbClr val="FF0000"/>
              </a:solidFill>
              <a:latin typeface="+mn-ea"/>
              <a:cs typeface="+mn-ea"/>
            </a:endParaRPr>
          </a:p>
        </p:txBody>
      </p:sp>
      <p:sp>
        <p:nvSpPr>
          <p:cNvPr id="2" name="矩形 1"/>
          <p:cNvSpPr/>
          <p:nvPr>
            <p:custDataLst>
              <p:tags r:id="rId3"/>
            </p:custDataLst>
          </p:nvPr>
        </p:nvSpPr>
        <p:spPr>
          <a:xfrm>
            <a:off x="2772410" y="1821180"/>
            <a:ext cx="6473825" cy="3682365"/>
          </a:xfrm>
          <a:prstGeom prst="rect">
            <a:avLst/>
          </a:prstGeom>
          <a:noFill/>
          <a:ln>
            <a:solidFill>
              <a:srgbClr val="F1A96E"/>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383223"/>
            <a:ext cx="40741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管理创新的概念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6258560" y="2336800"/>
            <a:ext cx="5528310" cy="3769360"/>
          </a:xfrm>
          <a:prstGeom prst="rect">
            <a:avLst/>
          </a:prstGeom>
        </p:spPr>
        <p:txBody>
          <a:bodyPr wrap="square">
            <a:noAutofit/>
          </a:bodyPr>
          <a:lstStyle/>
          <a:p>
            <a:pPr indent="508000" fontAlgn="auto">
              <a:lnSpc>
                <a:spcPct val="150000"/>
              </a:lnSpc>
              <a:buSzPct val="25000"/>
              <a:defRPr/>
              <a:extLst>
                <a:ext uri="{35155182-B16C-46BC-9424-99874614C6A1}">
                  <wpsdc:indentchars xmlns:wpsdc="http://www.wps.cn/officeDocument/2017/drawingmlCustomData" val="200" checksum="282533468"/>
                </a:ext>
              </a:extLst>
            </a:pPr>
            <a:r>
              <a:rPr lang="zh-CN" altLang="en-US" sz="2000" cap="all" dirty="0">
                <a:solidFill>
                  <a:srgbClr val="000000"/>
                </a:solidFill>
                <a:cs typeface="+mn-ea"/>
                <a:sym typeface="+mn-lt"/>
              </a:rPr>
              <a:t>指组织形成创造性思想并将其转换为有用的产品、服务或作业方法的过程。</a:t>
            </a:r>
            <a:endParaRPr lang="zh-CN" altLang="en-US" sz="2000" cap="all" dirty="0">
              <a:solidFill>
                <a:srgbClr val="000000"/>
              </a:solidFill>
              <a:cs typeface="+mn-ea"/>
              <a:sym typeface="+mn-lt"/>
            </a:endParaRPr>
          </a:p>
          <a:p>
            <a:pPr indent="508000" fontAlgn="auto">
              <a:lnSpc>
                <a:spcPct val="150000"/>
              </a:lnSpc>
              <a:buSzPct val="25000"/>
              <a:defRPr/>
              <a:extLst>
                <a:ext uri="{35155182-B16C-46BC-9424-99874614C6A1}">
                  <wpsdc:indentchars xmlns:wpsdc="http://www.wps.cn/officeDocument/2017/drawingmlCustomData" val="200" checksum="282533468"/>
                </a:ext>
              </a:extLst>
            </a:pPr>
            <a:r>
              <a:rPr lang="zh-CN" altLang="en-US" sz="2000" cap="all" dirty="0">
                <a:solidFill>
                  <a:srgbClr val="000000"/>
                </a:solidFill>
                <a:cs typeface="+mn-ea"/>
                <a:sym typeface="+mn-lt"/>
              </a:rPr>
              <a:t>具体地说，指组织把新的管理要素（如新的管理方法、新的管理手段、新的管理模式等）或要素组合引入组织管理系统以更有效地实现组织目标的创新活动。</a:t>
            </a:r>
            <a:endParaRPr lang="zh-CN" altLang="en-US" sz="2000" cap="all" dirty="0">
              <a:solidFill>
                <a:srgbClr val="000000"/>
              </a:solidFill>
              <a:cs typeface="+mn-ea"/>
              <a:sym typeface="+mn-lt"/>
            </a:endParaRPr>
          </a:p>
        </p:txBody>
      </p:sp>
      <p:pic>
        <p:nvPicPr>
          <p:cNvPr id="3" name="图片 2" descr="p-1669683-12097018"/>
          <p:cNvPicPr>
            <a:picLocks noChangeAspect="1"/>
          </p:cNvPicPr>
          <p:nvPr/>
        </p:nvPicPr>
        <p:blipFill>
          <a:blip r:embed="rId2"/>
          <a:stretch>
            <a:fillRect/>
          </a:stretch>
        </p:blipFill>
        <p:spPr>
          <a:xfrm>
            <a:off x="390525" y="2028190"/>
            <a:ext cx="5716270" cy="320357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83223"/>
            <a:ext cx="31286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a:t>
            </a:r>
            <a:r>
              <a:rPr kumimoji="0" lang="zh-CN" altLang="en-US" sz="2800" b="1" i="0" u="none" strike="noStrike" kern="0" cap="none" spc="0" normalizeH="0" baseline="0" noProof="0" dirty="0">
                <a:ln>
                  <a:noFill/>
                </a:ln>
                <a:solidFill>
                  <a:schemeClr val="accent1"/>
                </a:solidFill>
                <a:effectLst/>
                <a:uLnTx/>
                <a:uFillTx/>
                <a:cs typeface="+mn-ea"/>
                <a:sym typeface="+mn-lt"/>
              </a:rPr>
              <a:t>特质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cxnSp>
        <p:nvCxnSpPr>
          <p:cNvPr id="36" name="直接连接符 35"/>
          <p:cNvCxnSpPr/>
          <p:nvPr>
            <p:custDataLst>
              <p:tags r:id="rId2"/>
            </p:custDataLst>
          </p:nvPr>
        </p:nvCxnSpPr>
        <p:spPr>
          <a:xfrm flipH="1">
            <a:off x="7899400" y="1250950"/>
            <a:ext cx="5080" cy="2382349"/>
          </a:xfrm>
          <a:prstGeom prst="line">
            <a:avLst/>
          </a:prstGeom>
          <a:ln w="25400">
            <a:gradFill>
              <a:gsLst>
                <a:gs pos="17000">
                  <a:schemeClr val="accent1">
                    <a:alpha val="0"/>
                  </a:schemeClr>
                </a:gs>
                <a:gs pos="61000">
                  <a:schemeClr val="accent1">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3"/>
            </p:custDataLst>
          </p:nvPr>
        </p:nvCxnSpPr>
        <p:spPr>
          <a:xfrm flipH="1">
            <a:off x="4601210" y="1250950"/>
            <a:ext cx="5080" cy="2382349"/>
          </a:xfrm>
          <a:prstGeom prst="line">
            <a:avLst/>
          </a:prstGeom>
          <a:ln w="25400">
            <a:gradFill>
              <a:gsLst>
                <a:gs pos="17000">
                  <a:schemeClr val="accent1">
                    <a:alpha val="0"/>
                  </a:schemeClr>
                </a:gs>
                <a:gs pos="61000">
                  <a:schemeClr val="accent1">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custDataLst>
              <p:tags r:id="rId4"/>
            </p:custDataLst>
          </p:nvPr>
        </p:nvCxnSpPr>
        <p:spPr>
          <a:xfrm flipH="1" flipV="1">
            <a:off x="6274435" y="3224530"/>
            <a:ext cx="1905" cy="2382349"/>
          </a:xfrm>
          <a:prstGeom prst="line">
            <a:avLst/>
          </a:prstGeom>
          <a:ln w="25400">
            <a:gradFill>
              <a:gsLst>
                <a:gs pos="17000">
                  <a:schemeClr val="accent2">
                    <a:alpha val="0"/>
                  </a:schemeClr>
                </a:gs>
                <a:gs pos="61000">
                  <a:schemeClr val="accent2">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5"/>
            </p:custDataLst>
          </p:nvPr>
        </p:nvCxnSpPr>
        <p:spPr>
          <a:xfrm flipH="1" flipV="1">
            <a:off x="3867785" y="3224530"/>
            <a:ext cx="1905" cy="2382349"/>
          </a:xfrm>
          <a:prstGeom prst="line">
            <a:avLst/>
          </a:prstGeom>
          <a:ln w="25400">
            <a:gradFill>
              <a:gsLst>
                <a:gs pos="17000">
                  <a:schemeClr val="accent2">
                    <a:alpha val="0"/>
                  </a:schemeClr>
                </a:gs>
                <a:gs pos="61000">
                  <a:schemeClr val="accent2">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6" name="五边形 5"/>
          <p:cNvSpPr/>
          <p:nvPr>
            <p:custDataLst>
              <p:tags r:id="rId6"/>
            </p:custDataLst>
          </p:nvPr>
        </p:nvSpPr>
        <p:spPr>
          <a:xfrm>
            <a:off x="504825" y="3181985"/>
            <a:ext cx="10800080" cy="495931"/>
          </a:xfrm>
          <a:prstGeom prst="homePlate">
            <a:avLst/>
          </a:prstGeom>
          <a:solidFill>
            <a:schemeClr val="accent1"/>
          </a:solidFill>
          <a:ln w="19050">
            <a:gradFill>
              <a:gsLst>
                <a:gs pos="20000">
                  <a:schemeClr val="accent1">
                    <a:alpha val="0"/>
                  </a:schemeClr>
                </a:gs>
                <a:gs pos="90000">
                  <a:schemeClr val="accent1">
                    <a:alpha val="100000"/>
                  </a:schemeClr>
                </a:gs>
              </a:gsLst>
              <a:lin ang="0" scaled="1"/>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sym typeface="+mn-ea"/>
            </a:endParaRPr>
          </a:p>
        </p:txBody>
      </p:sp>
      <p:cxnSp>
        <p:nvCxnSpPr>
          <p:cNvPr id="2" name="直接箭头连接符 1"/>
          <p:cNvCxnSpPr/>
          <p:nvPr>
            <p:custDataLst>
              <p:tags r:id="rId7"/>
            </p:custDataLst>
          </p:nvPr>
        </p:nvCxnSpPr>
        <p:spPr>
          <a:xfrm>
            <a:off x="504825" y="3429635"/>
            <a:ext cx="10569575" cy="0"/>
          </a:xfrm>
          <a:prstGeom prst="straightConnector1">
            <a:avLst/>
          </a:prstGeom>
          <a:ln>
            <a:solidFill>
              <a:srgbClr val="FFFFFF"/>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8"/>
            </p:custDataLst>
          </p:nvPr>
        </p:nvCxnSpPr>
        <p:spPr>
          <a:xfrm flipH="1">
            <a:off x="678815" y="1250950"/>
            <a:ext cx="5080" cy="2382349"/>
          </a:xfrm>
          <a:prstGeom prst="line">
            <a:avLst/>
          </a:prstGeom>
          <a:ln w="25400">
            <a:gradFill>
              <a:gsLst>
                <a:gs pos="17000">
                  <a:schemeClr val="accent1">
                    <a:alpha val="0"/>
                  </a:schemeClr>
                </a:gs>
                <a:gs pos="61000">
                  <a:schemeClr val="accent1">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5" name="椭圆 4"/>
          <p:cNvSpPr/>
          <p:nvPr>
            <p:custDataLst>
              <p:tags r:id="rId9"/>
            </p:custDataLst>
          </p:nvPr>
        </p:nvSpPr>
        <p:spPr>
          <a:xfrm>
            <a:off x="625475" y="3382645"/>
            <a:ext cx="93345" cy="94542"/>
          </a:xfrm>
          <a:prstGeom prst="ellipse">
            <a:avLst/>
          </a:prstGeom>
          <a:solidFill>
            <a:schemeClr val="accent1">
              <a:lumMod val="40000"/>
              <a:lumOff val="6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cs typeface="微软雅黑" panose="020B0503020204020204" charset="-122"/>
            </a:endParaRPr>
          </a:p>
        </p:txBody>
      </p:sp>
      <p:cxnSp>
        <p:nvCxnSpPr>
          <p:cNvPr id="18" name="直接连接符 17"/>
          <p:cNvCxnSpPr/>
          <p:nvPr>
            <p:custDataLst>
              <p:tags r:id="rId10"/>
            </p:custDataLst>
          </p:nvPr>
        </p:nvCxnSpPr>
        <p:spPr>
          <a:xfrm flipH="1" flipV="1">
            <a:off x="9081770" y="3224530"/>
            <a:ext cx="1905" cy="2382349"/>
          </a:xfrm>
          <a:prstGeom prst="line">
            <a:avLst/>
          </a:prstGeom>
          <a:ln w="25400">
            <a:gradFill>
              <a:gsLst>
                <a:gs pos="17000">
                  <a:schemeClr val="accent2">
                    <a:alpha val="0"/>
                  </a:schemeClr>
                </a:gs>
                <a:gs pos="61000">
                  <a:schemeClr val="accent2">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25" name="矩形 24"/>
          <p:cNvSpPr/>
          <p:nvPr>
            <p:custDataLst>
              <p:tags r:id="rId11"/>
            </p:custDataLst>
          </p:nvPr>
        </p:nvSpPr>
        <p:spPr>
          <a:xfrm>
            <a:off x="1524000" y="1855470"/>
            <a:ext cx="2678430" cy="1056549"/>
          </a:xfrm>
          <a:prstGeom prst="rect">
            <a:avLst/>
          </a:prstGeom>
          <a:noFill/>
        </p:spPr>
        <p:txBody>
          <a:bodyPr wrap="square" lIns="0" tIns="0" rIns="0" bIns="0" rtlCol="0" anchor="t" anchorCtr="0">
            <a:noAutofit/>
          </a:bodyPr>
          <a:p>
            <a:pPr defTabSz="457200">
              <a:lnSpc>
                <a:spcPct val="150000"/>
              </a:lnSpc>
              <a:spcBef>
                <a:spcPct val="0"/>
              </a:spcBef>
              <a:spcAft>
                <a:spcPct val="0"/>
              </a:spcAft>
            </a:pPr>
            <a:r>
              <a:rPr lang="zh-CN" altLang="en-US" sz="1600">
                <a:solidFill>
                  <a:schemeClr val="tx1">
                    <a:lumMod val="85000"/>
                    <a:lumOff val="15000"/>
                  </a:schemeClr>
                </a:solidFill>
                <a:latin typeface="+mn-ea"/>
                <a:cs typeface="+mn-ea"/>
              </a:rPr>
              <a:t>市场的不确定性</a:t>
            </a:r>
            <a:endParaRPr lang="zh-CN" altLang="en-US" sz="1600">
              <a:solidFill>
                <a:schemeClr val="tx1">
                  <a:lumMod val="85000"/>
                  <a:lumOff val="15000"/>
                </a:schemeClr>
              </a:solidFill>
              <a:latin typeface="+mn-ea"/>
              <a:cs typeface="+mn-ea"/>
            </a:endParaRPr>
          </a:p>
          <a:p>
            <a:pPr defTabSz="457200">
              <a:lnSpc>
                <a:spcPct val="150000"/>
              </a:lnSpc>
              <a:spcBef>
                <a:spcPct val="0"/>
              </a:spcBef>
              <a:spcAft>
                <a:spcPct val="0"/>
              </a:spcAft>
            </a:pPr>
            <a:r>
              <a:rPr lang="zh-CN" altLang="en-US" sz="1600">
                <a:solidFill>
                  <a:schemeClr val="tx1">
                    <a:lumMod val="85000"/>
                    <a:lumOff val="15000"/>
                  </a:schemeClr>
                </a:solidFill>
                <a:latin typeface="+mn-ea"/>
                <a:cs typeface="+mn-ea"/>
              </a:rPr>
              <a:t>技术的不确定性</a:t>
            </a:r>
            <a:endParaRPr lang="zh-CN" altLang="en-US" sz="1600">
              <a:solidFill>
                <a:schemeClr val="tx1">
                  <a:lumMod val="85000"/>
                  <a:lumOff val="15000"/>
                </a:schemeClr>
              </a:solidFill>
              <a:latin typeface="+mn-ea"/>
              <a:cs typeface="+mn-ea"/>
            </a:endParaRPr>
          </a:p>
          <a:p>
            <a:pPr defTabSz="457200">
              <a:lnSpc>
                <a:spcPct val="150000"/>
              </a:lnSpc>
              <a:spcBef>
                <a:spcPct val="0"/>
              </a:spcBef>
              <a:spcAft>
                <a:spcPct val="0"/>
              </a:spcAft>
            </a:pPr>
            <a:r>
              <a:rPr lang="zh-CN" altLang="en-US" sz="1600">
                <a:solidFill>
                  <a:schemeClr val="tx1">
                    <a:lumMod val="85000"/>
                    <a:lumOff val="15000"/>
                  </a:schemeClr>
                </a:solidFill>
                <a:latin typeface="+mn-ea"/>
                <a:cs typeface="+mn-ea"/>
              </a:rPr>
              <a:t>战略的不确定性</a:t>
            </a:r>
            <a:endParaRPr lang="zh-CN" altLang="en-US" sz="1600">
              <a:solidFill>
                <a:schemeClr val="tx1">
                  <a:lumMod val="85000"/>
                  <a:lumOff val="15000"/>
                </a:schemeClr>
              </a:solidFill>
              <a:latin typeface="+mn-ea"/>
              <a:cs typeface="+mn-ea"/>
            </a:endParaRPr>
          </a:p>
        </p:txBody>
      </p:sp>
      <p:sp>
        <p:nvSpPr>
          <p:cNvPr id="26" name="流程图: 延期 25"/>
          <p:cNvSpPr/>
          <p:nvPr>
            <p:custDataLst>
              <p:tags r:id="rId12"/>
            </p:custDataLst>
          </p:nvPr>
        </p:nvSpPr>
        <p:spPr>
          <a:xfrm>
            <a:off x="683895" y="1251585"/>
            <a:ext cx="474345" cy="506989"/>
          </a:xfrm>
          <a:prstGeom prst="flowChartDelay">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p>
            <a:pPr algn="ctr">
              <a:spcBef>
                <a:spcPct val="0"/>
              </a:spcBef>
              <a:spcAft>
                <a:spcPct val="0"/>
              </a:spcAft>
            </a:pPr>
            <a:r>
              <a:rPr lang="en-US" altLang="zh-CN" sz="1600" b="1">
                <a:solidFill>
                  <a:srgbClr val="FFFFFF"/>
                </a:solidFill>
                <a:effectLst>
                  <a:outerShdw blurRad="50800" dist="38100" dir="5400000" algn="t" rotWithShape="0">
                    <a:schemeClr val="accent1">
                      <a:lumMod val="75000"/>
                      <a:alpha val="40000"/>
                    </a:schemeClr>
                  </a:outerShdw>
                </a:effectLst>
                <a:latin typeface="+mn-ea"/>
                <a:cs typeface="+mn-ea"/>
                <a:sym typeface="+mn-ea"/>
              </a:rPr>
              <a:t>01</a:t>
            </a:r>
            <a:endParaRPr lang="en-US" altLang="zh-CN" sz="1600" b="1">
              <a:solidFill>
                <a:srgbClr val="FFFFFF"/>
              </a:solidFill>
              <a:effectLst>
                <a:outerShdw blurRad="50800" dist="38100" dir="5400000" algn="t" rotWithShape="0">
                  <a:schemeClr val="accent1">
                    <a:lumMod val="75000"/>
                    <a:alpha val="40000"/>
                  </a:schemeClr>
                </a:outerShdw>
              </a:effectLst>
              <a:latin typeface="+mn-ea"/>
              <a:cs typeface="+mn-ea"/>
              <a:sym typeface="+mn-ea"/>
            </a:endParaRPr>
          </a:p>
        </p:txBody>
      </p:sp>
      <p:sp>
        <p:nvSpPr>
          <p:cNvPr id="27" name="矩形 26"/>
          <p:cNvSpPr/>
          <p:nvPr>
            <p:custDataLst>
              <p:tags r:id="rId13"/>
            </p:custDataLst>
          </p:nvPr>
        </p:nvSpPr>
        <p:spPr>
          <a:xfrm>
            <a:off x="1380490" y="1318260"/>
            <a:ext cx="2106295" cy="384803"/>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mn-ea"/>
                <a:cs typeface="+mn-ea"/>
              </a:rPr>
              <a:t>创新的不确定性</a:t>
            </a:r>
            <a:endParaRPr lang="zh-CN" altLang="en-US" b="1" dirty="0">
              <a:solidFill>
                <a:schemeClr val="accent1"/>
              </a:solidFill>
              <a:latin typeface="+mn-ea"/>
              <a:cs typeface="+mn-ea"/>
            </a:endParaRPr>
          </a:p>
        </p:txBody>
      </p:sp>
      <p:sp>
        <p:nvSpPr>
          <p:cNvPr id="29" name="椭圆 28"/>
          <p:cNvSpPr/>
          <p:nvPr>
            <p:custDataLst>
              <p:tags r:id="rId14"/>
            </p:custDataLst>
          </p:nvPr>
        </p:nvSpPr>
        <p:spPr>
          <a:xfrm>
            <a:off x="3814445" y="3382645"/>
            <a:ext cx="93345" cy="94542"/>
          </a:xfrm>
          <a:prstGeom prst="ellipse">
            <a:avLst/>
          </a:prstGeom>
          <a:solidFill>
            <a:schemeClr val="accent2">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cs typeface="微软雅黑" panose="020B0503020204020204" charset="-122"/>
            </a:endParaRPr>
          </a:p>
        </p:txBody>
      </p:sp>
      <p:sp>
        <p:nvSpPr>
          <p:cNvPr id="30" name="矩形 29"/>
          <p:cNvSpPr/>
          <p:nvPr>
            <p:custDataLst>
              <p:tags r:id="rId15"/>
            </p:custDataLst>
          </p:nvPr>
        </p:nvSpPr>
        <p:spPr>
          <a:xfrm>
            <a:off x="4004310" y="3870325"/>
            <a:ext cx="2135505" cy="1056640"/>
          </a:xfrm>
          <a:prstGeom prst="rect">
            <a:avLst/>
          </a:prstGeom>
          <a:noFill/>
        </p:spPr>
        <p:txBody>
          <a:bodyPr wrap="square" lIns="0" tIns="0" rIns="0" bIns="0" rtlCol="0" anchor="t" anchorCtr="0">
            <a:noAutofit/>
          </a:bodyPr>
          <a:p>
            <a:pPr lvl="0" indent="406400" algn="l" defTabSz="457200">
              <a:lnSpc>
                <a:spcPct val="150000"/>
              </a:lnSpc>
              <a:buClrTx/>
              <a:buSzTx/>
              <a:buFontTx/>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sym typeface="+mn-ea"/>
              </a:rPr>
              <a:t>必然性是由管理的不可复制性产生的；偶然的事件也</a:t>
            </a:r>
            <a:r>
              <a:rPr lang="zh-CN" altLang="en-US" sz="1600">
                <a:solidFill>
                  <a:schemeClr val="tx1">
                    <a:lumMod val="85000"/>
                    <a:lumOff val="15000"/>
                  </a:schemeClr>
                </a:solidFill>
                <a:latin typeface="+mn-ea"/>
                <a:cs typeface="+mn-ea"/>
                <a:sym typeface="+mn-ea"/>
              </a:rPr>
              <a:t>会引发创新</a:t>
            </a:r>
            <a:r>
              <a:rPr lang="zh-CN" altLang="en-US" sz="1600">
                <a:solidFill>
                  <a:schemeClr val="tx1">
                    <a:lumMod val="85000"/>
                    <a:lumOff val="15000"/>
                  </a:schemeClr>
                </a:solidFill>
                <a:latin typeface="+mn-ea"/>
                <a:cs typeface="+mn-ea"/>
                <a:sym typeface="+mn-ea"/>
              </a:rPr>
              <a:t>。</a:t>
            </a:r>
            <a:endParaRPr lang="zh-CN" altLang="en-US" sz="1600">
              <a:solidFill>
                <a:schemeClr val="tx1">
                  <a:lumMod val="85000"/>
                  <a:lumOff val="15000"/>
                </a:schemeClr>
              </a:solidFill>
              <a:latin typeface="+mn-ea"/>
              <a:cs typeface="+mn-ea"/>
              <a:sym typeface="+mn-ea"/>
            </a:endParaRPr>
          </a:p>
        </p:txBody>
      </p:sp>
      <p:sp>
        <p:nvSpPr>
          <p:cNvPr id="42" name="流程图: 延期 41"/>
          <p:cNvSpPr/>
          <p:nvPr>
            <p:custDataLst>
              <p:tags r:id="rId16"/>
            </p:custDataLst>
          </p:nvPr>
        </p:nvSpPr>
        <p:spPr>
          <a:xfrm>
            <a:off x="3881755" y="5101590"/>
            <a:ext cx="474345" cy="506989"/>
          </a:xfrm>
          <a:prstGeom prst="flowChartDelay">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spcBef>
                <a:spcPct val="0"/>
              </a:spcBef>
              <a:spcAft>
                <a:spcPct val="0"/>
              </a:spcAft>
              <a:buClrTx/>
              <a:buSzTx/>
              <a:buFontTx/>
            </a:pPr>
            <a:r>
              <a:rPr lang="en-US" altLang="zh-CN" sz="1600" b="1">
                <a:solidFill>
                  <a:srgbClr val="FFFFFF"/>
                </a:solidFill>
                <a:effectLst>
                  <a:outerShdw blurRad="50800" dist="38100" dir="5400000" algn="t" rotWithShape="0">
                    <a:schemeClr val="accent2">
                      <a:lumMod val="75000"/>
                      <a:alpha val="40000"/>
                    </a:schemeClr>
                  </a:outerShdw>
                </a:effectLst>
                <a:latin typeface="+mn-ea"/>
                <a:cs typeface="+mn-ea"/>
                <a:sym typeface="+mn-ea"/>
              </a:rPr>
              <a:t>03</a:t>
            </a:r>
            <a:endParaRPr lang="en-US" altLang="zh-CN" sz="1600" b="1" dirty="0">
              <a:solidFill>
                <a:srgbClr val="FFFFFF"/>
              </a:solidFill>
              <a:effectLst>
                <a:outerShdw blurRad="50800" dist="38100" dir="5400000" algn="t" rotWithShape="0">
                  <a:schemeClr val="accent2">
                    <a:lumMod val="75000"/>
                    <a:alpha val="40000"/>
                  </a:schemeClr>
                </a:outerShdw>
              </a:effectLst>
              <a:latin typeface="+mn-ea"/>
              <a:cs typeface="+mn-ea"/>
              <a:sym typeface="+mn-ea"/>
            </a:endParaRPr>
          </a:p>
        </p:txBody>
      </p:sp>
      <p:sp>
        <p:nvSpPr>
          <p:cNvPr id="32" name="矩形 31"/>
          <p:cNvSpPr/>
          <p:nvPr>
            <p:custDataLst>
              <p:tags r:id="rId17"/>
            </p:custDataLst>
          </p:nvPr>
        </p:nvSpPr>
        <p:spPr>
          <a:xfrm>
            <a:off x="4481195" y="5163185"/>
            <a:ext cx="2096135" cy="401389"/>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2"/>
                </a:solidFill>
                <a:latin typeface="+mn-ea"/>
                <a:cs typeface="+mn-ea"/>
              </a:rPr>
              <a:t>创新的必然性</a:t>
            </a:r>
            <a:endParaRPr lang="zh-CN" altLang="en-US" b="1" dirty="0">
              <a:solidFill>
                <a:schemeClr val="accent2"/>
              </a:solidFill>
              <a:latin typeface="+mn-ea"/>
              <a:cs typeface="+mn-ea"/>
            </a:endParaRPr>
          </a:p>
          <a:p>
            <a:pPr>
              <a:spcBef>
                <a:spcPct val="0"/>
              </a:spcBef>
              <a:spcAft>
                <a:spcPct val="0"/>
              </a:spcAft>
            </a:pPr>
            <a:r>
              <a:rPr lang="zh-CN" altLang="en-US" b="1" dirty="0">
                <a:solidFill>
                  <a:schemeClr val="accent2"/>
                </a:solidFill>
                <a:latin typeface="+mn-ea"/>
                <a:cs typeface="+mn-ea"/>
              </a:rPr>
              <a:t>和偶然性</a:t>
            </a:r>
            <a:endParaRPr lang="zh-CN" altLang="en-US" b="1" dirty="0">
              <a:solidFill>
                <a:schemeClr val="accent2"/>
              </a:solidFill>
              <a:latin typeface="+mn-ea"/>
              <a:cs typeface="+mn-ea"/>
            </a:endParaRPr>
          </a:p>
        </p:txBody>
      </p:sp>
      <p:sp>
        <p:nvSpPr>
          <p:cNvPr id="33" name="流程图: 延期 32"/>
          <p:cNvSpPr/>
          <p:nvPr>
            <p:custDataLst>
              <p:tags r:id="rId18"/>
            </p:custDataLst>
          </p:nvPr>
        </p:nvSpPr>
        <p:spPr>
          <a:xfrm>
            <a:off x="4606290" y="1249680"/>
            <a:ext cx="474345" cy="506989"/>
          </a:xfrm>
          <a:prstGeom prst="flowChartDelay">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spcBef>
                <a:spcPct val="0"/>
              </a:spcBef>
              <a:spcAft>
                <a:spcPct val="0"/>
              </a:spcAft>
              <a:buClrTx/>
              <a:buSzTx/>
              <a:buFontTx/>
            </a:pPr>
            <a:r>
              <a:rPr lang="en-US" altLang="zh-CN" sz="1600" b="1">
                <a:solidFill>
                  <a:srgbClr val="FFFFFF"/>
                </a:solidFill>
                <a:effectLst>
                  <a:outerShdw blurRad="50800" dist="38100" dir="5400000" algn="t" rotWithShape="0">
                    <a:schemeClr val="accent1">
                      <a:lumMod val="75000"/>
                      <a:alpha val="40000"/>
                    </a:schemeClr>
                  </a:outerShdw>
                </a:effectLst>
                <a:latin typeface="+mn-ea"/>
                <a:cs typeface="+mn-ea"/>
                <a:sym typeface="+mn-ea"/>
              </a:rPr>
              <a:t>04</a:t>
            </a:r>
            <a:endParaRPr lang="en-US" altLang="zh-CN" sz="1600" b="1" dirty="0">
              <a:solidFill>
                <a:srgbClr val="FFFFFF"/>
              </a:solidFill>
              <a:effectLst>
                <a:outerShdw blurRad="50800" dist="38100" dir="5400000" algn="t" rotWithShape="0">
                  <a:schemeClr val="accent1">
                    <a:lumMod val="75000"/>
                    <a:alpha val="40000"/>
                  </a:schemeClr>
                </a:outerShdw>
              </a:effectLst>
              <a:latin typeface="+mn-ea"/>
              <a:cs typeface="+mn-ea"/>
              <a:sym typeface="+mn-ea"/>
            </a:endParaRPr>
          </a:p>
        </p:txBody>
      </p:sp>
      <p:sp>
        <p:nvSpPr>
          <p:cNvPr id="34" name="矩形 33"/>
          <p:cNvSpPr/>
          <p:nvPr>
            <p:custDataLst>
              <p:tags r:id="rId19"/>
            </p:custDataLst>
          </p:nvPr>
        </p:nvSpPr>
        <p:spPr>
          <a:xfrm>
            <a:off x="4672965" y="1756410"/>
            <a:ext cx="3160395" cy="1056640"/>
          </a:xfrm>
          <a:prstGeom prst="rect">
            <a:avLst/>
          </a:prstGeom>
          <a:noFill/>
        </p:spPr>
        <p:txBody>
          <a:bodyPr wrap="square" lIns="0" tIns="0" rIns="0" bIns="0" rtlCol="0" anchor="t" anchorCtr="0">
            <a:noAutofit/>
          </a:bodyPr>
          <a:p>
            <a:pPr lvl="0" indent="406400" algn="l" defTabSz="457200" fontAlgn="auto">
              <a:lnSpc>
                <a:spcPct val="150000"/>
              </a:lnSpc>
              <a:buClrTx/>
              <a:buSzTx/>
              <a:buFontTx/>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sym typeface="+mn-ea"/>
              </a:rPr>
              <a:t>创新活动受到排斥、压力和抵制。习惯于原有生活方式和思维方式的人往往不欢迎改动和变革。</a:t>
            </a:r>
            <a:endParaRPr lang="zh-CN" altLang="en-US" sz="1600">
              <a:solidFill>
                <a:schemeClr val="tx1">
                  <a:lumMod val="85000"/>
                  <a:lumOff val="15000"/>
                </a:schemeClr>
              </a:solidFill>
              <a:latin typeface="+mn-ea"/>
              <a:cs typeface="+mn-ea"/>
              <a:sym typeface="+mn-ea"/>
            </a:endParaRPr>
          </a:p>
        </p:txBody>
      </p:sp>
      <p:sp>
        <p:nvSpPr>
          <p:cNvPr id="35" name="矩形 34"/>
          <p:cNvSpPr/>
          <p:nvPr>
            <p:custDataLst>
              <p:tags r:id="rId20"/>
            </p:custDataLst>
          </p:nvPr>
        </p:nvSpPr>
        <p:spPr>
          <a:xfrm>
            <a:off x="5302885" y="1310640"/>
            <a:ext cx="2114550" cy="384803"/>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mn-ea"/>
                <a:cs typeface="+mn-ea"/>
              </a:rPr>
              <a:t>创新的被排斥性</a:t>
            </a:r>
            <a:endParaRPr lang="zh-CN" altLang="en-US" b="1" dirty="0">
              <a:solidFill>
                <a:schemeClr val="accent1"/>
              </a:solidFill>
              <a:latin typeface="+mn-ea"/>
              <a:cs typeface="+mn-ea"/>
            </a:endParaRPr>
          </a:p>
        </p:txBody>
      </p:sp>
      <p:sp>
        <p:nvSpPr>
          <p:cNvPr id="37" name="椭圆 36"/>
          <p:cNvSpPr/>
          <p:nvPr>
            <p:custDataLst>
              <p:tags r:id="rId21"/>
            </p:custDataLst>
          </p:nvPr>
        </p:nvSpPr>
        <p:spPr>
          <a:xfrm>
            <a:off x="4549140" y="3382645"/>
            <a:ext cx="93345" cy="94542"/>
          </a:xfrm>
          <a:prstGeom prst="ellipse">
            <a:avLst/>
          </a:prstGeom>
          <a:solidFill>
            <a:schemeClr val="accent1">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cs typeface="微软雅黑" panose="020B0503020204020204" charset="-122"/>
            </a:endParaRPr>
          </a:p>
        </p:txBody>
      </p:sp>
      <p:sp>
        <p:nvSpPr>
          <p:cNvPr id="38" name="椭圆 37"/>
          <p:cNvSpPr/>
          <p:nvPr>
            <p:custDataLst>
              <p:tags r:id="rId22"/>
            </p:custDataLst>
          </p:nvPr>
        </p:nvSpPr>
        <p:spPr>
          <a:xfrm>
            <a:off x="9028430" y="3382645"/>
            <a:ext cx="93345" cy="94542"/>
          </a:xfrm>
          <a:prstGeom prst="ellipse">
            <a:avLst/>
          </a:prstGeom>
          <a:solidFill>
            <a:schemeClr val="accent2">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39" name="矩形 38"/>
          <p:cNvSpPr/>
          <p:nvPr>
            <p:custDataLst>
              <p:tags r:id="rId23"/>
            </p:custDataLst>
          </p:nvPr>
        </p:nvSpPr>
        <p:spPr>
          <a:xfrm>
            <a:off x="9185910" y="3947795"/>
            <a:ext cx="2558415" cy="1056640"/>
          </a:xfrm>
          <a:prstGeom prst="rect">
            <a:avLst/>
          </a:prstGeom>
          <a:noFill/>
        </p:spPr>
        <p:txBody>
          <a:bodyPr wrap="square" lIns="0" tIns="0" rIns="0" bIns="0" rtlCol="0" anchor="t" anchorCtr="0">
            <a:noAutofit/>
          </a:bodyPr>
          <a:p>
            <a:pPr lvl="0" indent="406400" algn="l" defTabSz="457200">
              <a:lnSpc>
                <a:spcPct val="150000"/>
              </a:lnSpc>
              <a:buClrTx/>
              <a:buSzTx/>
              <a:buFontTx/>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sym typeface="+mn-ea"/>
              </a:rPr>
              <a:t>不同时期组织的创新内容、方式、水平是不同的。</a:t>
            </a:r>
            <a:endParaRPr lang="zh-CN" altLang="en-US" sz="1600">
              <a:solidFill>
                <a:schemeClr val="tx1">
                  <a:lumMod val="85000"/>
                  <a:lumOff val="15000"/>
                </a:schemeClr>
              </a:solidFill>
              <a:latin typeface="+mn-ea"/>
              <a:cs typeface="+mn-ea"/>
              <a:sym typeface="+mn-ea"/>
            </a:endParaRPr>
          </a:p>
        </p:txBody>
      </p:sp>
      <p:sp>
        <p:nvSpPr>
          <p:cNvPr id="40" name="流程图: 延期 39"/>
          <p:cNvSpPr/>
          <p:nvPr>
            <p:custDataLst>
              <p:tags r:id="rId24"/>
            </p:custDataLst>
          </p:nvPr>
        </p:nvSpPr>
        <p:spPr>
          <a:xfrm>
            <a:off x="9081770" y="5102860"/>
            <a:ext cx="474345" cy="506989"/>
          </a:xfrm>
          <a:prstGeom prst="flowChartDelay">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spcBef>
                <a:spcPct val="0"/>
              </a:spcBef>
              <a:spcAft>
                <a:spcPct val="0"/>
              </a:spcAft>
              <a:buClrTx/>
              <a:buSzTx/>
              <a:buFontTx/>
            </a:pPr>
            <a:r>
              <a:rPr lang="en-US" altLang="zh-CN" sz="1600" b="1">
                <a:solidFill>
                  <a:srgbClr val="FFFFFF"/>
                </a:solidFill>
                <a:effectLst>
                  <a:outerShdw blurRad="50800" dist="38100" dir="5400000" algn="t" rotWithShape="0">
                    <a:schemeClr val="accent2">
                      <a:lumMod val="75000"/>
                      <a:alpha val="40000"/>
                    </a:schemeClr>
                  </a:outerShdw>
                </a:effectLst>
                <a:latin typeface="+mn-ea"/>
                <a:cs typeface="+mn-ea"/>
                <a:sym typeface="+mn-ea"/>
              </a:rPr>
              <a:t>07</a:t>
            </a:r>
            <a:endParaRPr lang="en-US" altLang="zh-CN" sz="1600" b="1" dirty="0">
              <a:solidFill>
                <a:srgbClr val="FFFFFF"/>
              </a:solidFill>
              <a:effectLst>
                <a:outerShdw blurRad="50800" dist="38100" dir="5400000" algn="t" rotWithShape="0">
                  <a:schemeClr val="accent2">
                    <a:lumMod val="75000"/>
                    <a:alpha val="40000"/>
                  </a:schemeClr>
                </a:outerShdw>
              </a:effectLst>
              <a:latin typeface="+mn-ea"/>
              <a:cs typeface="+mn-ea"/>
              <a:sym typeface="+mn-ea"/>
            </a:endParaRPr>
          </a:p>
        </p:txBody>
      </p:sp>
      <p:sp>
        <p:nvSpPr>
          <p:cNvPr id="44" name="矩形 43"/>
          <p:cNvSpPr/>
          <p:nvPr>
            <p:custDataLst>
              <p:tags r:id="rId25"/>
            </p:custDataLst>
          </p:nvPr>
        </p:nvSpPr>
        <p:spPr>
          <a:xfrm>
            <a:off x="9792970" y="5162550"/>
            <a:ext cx="2115184" cy="401389"/>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2"/>
                </a:solidFill>
                <a:latin typeface="+mn-ea"/>
                <a:cs typeface="+mn-ea"/>
              </a:rPr>
              <a:t>创新的动态性</a:t>
            </a:r>
            <a:endParaRPr lang="zh-CN" altLang="en-US" b="1" dirty="0">
              <a:solidFill>
                <a:schemeClr val="accent2"/>
              </a:solidFill>
              <a:latin typeface="+mn-ea"/>
              <a:cs typeface="+mn-ea"/>
            </a:endParaRPr>
          </a:p>
        </p:txBody>
      </p:sp>
      <p:sp>
        <p:nvSpPr>
          <p:cNvPr id="45" name="矩形 44"/>
          <p:cNvSpPr/>
          <p:nvPr>
            <p:custDataLst>
              <p:tags r:id="rId26"/>
            </p:custDataLst>
          </p:nvPr>
        </p:nvSpPr>
        <p:spPr>
          <a:xfrm>
            <a:off x="7815580" y="1758315"/>
            <a:ext cx="3230245" cy="1056640"/>
          </a:xfrm>
          <a:prstGeom prst="rect">
            <a:avLst/>
          </a:prstGeom>
          <a:noFill/>
        </p:spPr>
        <p:txBody>
          <a:bodyPr wrap="square" lIns="0" tIns="0" rIns="0" bIns="0" rtlCol="0" anchor="t" anchorCtr="0">
            <a:noAutofit/>
          </a:bodyPr>
          <a:p>
            <a:pPr lvl="0" indent="406400" algn="l" defTabSz="457200">
              <a:lnSpc>
                <a:spcPct val="150000"/>
              </a:lnSpc>
              <a:buClrTx/>
              <a:buSzTx/>
              <a:buFontTx/>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sym typeface="+mn-ea"/>
              </a:rPr>
              <a:t>不同时间段有不同的</a:t>
            </a:r>
            <a:r>
              <a:rPr lang="zh-CN" altLang="en-US" sz="1600">
                <a:solidFill>
                  <a:schemeClr val="tx1">
                    <a:lumMod val="85000"/>
                    <a:lumOff val="15000"/>
                  </a:schemeClr>
                </a:solidFill>
                <a:latin typeface="+mn-ea"/>
                <a:cs typeface="+mn-ea"/>
                <a:sym typeface="+mn-ea"/>
              </a:rPr>
              <a:t>创新重点</a:t>
            </a:r>
            <a:r>
              <a:rPr lang="zh-CN" altLang="en-US" sz="1600">
                <a:solidFill>
                  <a:schemeClr val="tx1">
                    <a:lumMod val="85000"/>
                    <a:lumOff val="15000"/>
                  </a:schemeClr>
                </a:solidFill>
                <a:latin typeface="+mn-ea"/>
                <a:cs typeface="+mn-ea"/>
                <a:sym typeface="+mn-ea"/>
              </a:rPr>
              <a:t>。</a:t>
            </a:r>
            <a:endParaRPr lang="zh-CN" altLang="en-US" sz="1600">
              <a:solidFill>
                <a:schemeClr val="tx1">
                  <a:lumMod val="85000"/>
                  <a:lumOff val="15000"/>
                </a:schemeClr>
              </a:solidFill>
              <a:latin typeface="+mn-ea"/>
              <a:cs typeface="+mn-ea"/>
              <a:sym typeface="+mn-ea"/>
            </a:endParaRPr>
          </a:p>
        </p:txBody>
      </p:sp>
      <p:sp>
        <p:nvSpPr>
          <p:cNvPr id="46" name="流程图: 延期 45"/>
          <p:cNvSpPr/>
          <p:nvPr>
            <p:custDataLst>
              <p:tags r:id="rId27"/>
            </p:custDataLst>
          </p:nvPr>
        </p:nvSpPr>
        <p:spPr>
          <a:xfrm>
            <a:off x="7904480" y="1250315"/>
            <a:ext cx="474345" cy="506989"/>
          </a:xfrm>
          <a:prstGeom prst="flowChartDelay">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spcBef>
                <a:spcPct val="0"/>
              </a:spcBef>
              <a:spcAft>
                <a:spcPct val="0"/>
              </a:spcAft>
              <a:buClrTx/>
              <a:buSzTx/>
              <a:buFontTx/>
            </a:pPr>
            <a:r>
              <a:rPr lang="en-US" altLang="zh-CN" sz="1600" b="1">
                <a:solidFill>
                  <a:srgbClr val="FFFFFF"/>
                </a:solidFill>
                <a:effectLst>
                  <a:outerShdw blurRad="50800" dist="38100" dir="5400000" algn="t" rotWithShape="0">
                    <a:schemeClr val="accent1">
                      <a:lumMod val="75000"/>
                      <a:alpha val="40000"/>
                    </a:schemeClr>
                  </a:outerShdw>
                </a:effectLst>
                <a:latin typeface="+mn-ea"/>
                <a:cs typeface="+mn-ea"/>
                <a:sym typeface="+mn-ea"/>
              </a:rPr>
              <a:t>06</a:t>
            </a:r>
            <a:endParaRPr lang="en-US" altLang="zh-CN" sz="1600" b="1" dirty="0">
              <a:solidFill>
                <a:srgbClr val="FFFFFF"/>
              </a:solidFill>
              <a:effectLst>
                <a:outerShdw blurRad="50800" dist="38100" dir="5400000" algn="t" rotWithShape="0">
                  <a:schemeClr val="accent1">
                    <a:lumMod val="75000"/>
                    <a:alpha val="40000"/>
                  </a:schemeClr>
                </a:outerShdw>
              </a:effectLst>
              <a:latin typeface="+mn-ea"/>
              <a:cs typeface="+mn-ea"/>
              <a:sym typeface="+mn-ea"/>
            </a:endParaRPr>
          </a:p>
        </p:txBody>
      </p:sp>
      <p:sp>
        <p:nvSpPr>
          <p:cNvPr id="47" name="矩形 46"/>
          <p:cNvSpPr/>
          <p:nvPr>
            <p:custDataLst>
              <p:tags r:id="rId28"/>
            </p:custDataLst>
          </p:nvPr>
        </p:nvSpPr>
        <p:spPr>
          <a:xfrm>
            <a:off x="8601075" y="1311275"/>
            <a:ext cx="2109470" cy="384803"/>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mn-ea"/>
                <a:cs typeface="+mn-ea"/>
              </a:rPr>
              <a:t>创新的时效性</a:t>
            </a:r>
            <a:endParaRPr lang="zh-CN" altLang="en-US" b="1" dirty="0">
              <a:solidFill>
                <a:schemeClr val="accent1"/>
              </a:solidFill>
              <a:latin typeface="+mn-ea"/>
              <a:cs typeface="+mn-ea"/>
            </a:endParaRPr>
          </a:p>
        </p:txBody>
      </p:sp>
      <p:sp>
        <p:nvSpPr>
          <p:cNvPr id="48" name="椭圆 47"/>
          <p:cNvSpPr/>
          <p:nvPr>
            <p:custDataLst>
              <p:tags r:id="rId29"/>
            </p:custDataLst>
          </p:nvPr>
        </p:nvSpPr>
        <p:spPr>
          <a:xfrm>
            <a:off x="7847330" y="3382645"/>
            <a:ext cx="93345" cy="94542"/>
          </a:xfrm>
          <a:prstGeom prst="ellipse">
            <a:avLst/>
          </a:prstGeom>
          <a:solidFill>
            <a:schemeClr val="accent1">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49" name="椭圆 48"/>
          <p:cNvSpPr/>
          <p:nvPr>
            <p:custDataLst>
              <p:tags r:id="rId30"/>
            </p:custDataLst>
          </p:nvPr>
        </p:nvSpPr>
        <p:spPr>
          <a:xfrm>
            <a:off x="6229350" y="3382645"/>
            <a:ext cx="93345" cy="94542"/>
          </a:xfrm>
          <a:prstGeom prst="ellipse">
            <a:avLst/>
          </a:prstGeom>
          <a:solidFill>
            <a:schemeClr val="accent2">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cs typeface="微软雅黑" panose="020B0503020204020204" charset="-122"/>
            </a:endParaRPr>
          </a:p>
        </p:txBody>
      </p:sp>
      <p:sp>
        <p:nvSpPr>
          <p:cNvPr id="50" name="矩形 49"/>
          <p:cNvSpPr/>
          <p:nvPr>
            <p:custDataLst>
              <p:tags r:id="rId31"/>
            </p:custDataLst>
          </p:nvPr>
        </p:nvSpPr>
        <p:spPr>
          <a:xfrm>
            <a:off x="6405880" y="3852545"/>
            <a:ext cx="2513965" cy="1056640"/>
          </a:xfrm>
          <a:prstGeom prst="rect">
            <a:avLst/>
          </a:prstGeom>
          <a:noFill/>
        </p:spPr>
        <p:txBody>
          <a:bodyPr wrap="square" lIns="0" tIns="0" rIns="0" bIns="0" rtlCol="0" anchor="t" anchorCtr="0">
            <a:noAutofit/>
          </a:bodyPr>
          <a:p>
            <a:pPr lvl="0" indent="406400" algn="l" defTabSz="457200">
              <a:lnSpc>
                <a:spcPct val="150000"/>
              </a:lnSpc>
              <a:buClrTx/>
              <a:buSzTx/>
              <a:buFontTx/>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sym typeface="+mn-ea"/>
              </a:rPr>
              <a:t>创新是诸多因素之间一系列复杂的、综合的相互渗透而共同作用的结果。</a:t>
            </a:r>
            <a:endParaRPr lang="zh-CN" altLang="en-US" sz="1600">
              <a:solidFill>
                <a:schemeClr val="tx1">
                  <a:lumMod val="85000"/>
                  <a:lumOff val="15000"/>
                </a:schemeClr>
              </a:solidFill>
              <a:latin typeface="+mn-ea"/>
              <a:cs typeface="+mn-ea"/>
              <a:sym typeface="+mn-ea"/>
            </a:endParaRPr>
          </a:p>
        </p:txBody>
      </p:sp>
      <p:sp>
        <p:nvSpPr>
          <p:cNvPr id="51" name="流程图: 延期 50"/>
          <p:cNvSpPr/>
          <p:nvPr>
            <p:custDataLst>
              <p:tags r:id="rId32"/>
            </p:custDataLst>
          </p:nvPr>
        </p:nvSpPr>
        <p:spPr>
          <a:xfrm>
            <a:off x="6287770" y="5101590"/>
            <a:ext cx="474345" cy="506989"/>
          </a:xfrm>
          <a:prstGeom prst="flowChartDelay">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spcBef>
                <a:spcPct val="0"/>
              </a:spcBef>
              <a:spcAft>
                <a:spcPct val="0"/>
              </a:spcAft>
              <a:buClrTx/>
              <a:buSzTx/>
              <a:buFontTx/>
            </a:pPr>
            <a:r>
              <a:rPr lang="en-US" altLang="zh-CN" sz="1600" b="1">
                <a:solidFill>
                  <a:srgbClr val="FFFFFF"/>
                </a:solidFill>
                <a:effectLst>
                  <a:outerShdw blurRad="50800" dist="38100" dir="5400000" algn="t" rotWithShape="0">
                    <a:schemeClr val="accent2">
                      <a:lumMod val="75000"/>
                      <a:alpha val="40000"/>
                    </a:schemeClr>
                  </a:outerShdw>
                </a:effectLst>
                <a:latin typeface="+mn-ea"/>
                <a:cs typeface="+mn-ea"/>
                <a:sym typeface="+mn-ea"/>
              </a:rPr>
              <a:t>05</a:t>
            </a:r>
            <a:endParaRPr lang="en-US" altLang="zh-CN" sz="1600" b="1" dirty="0">
              <a:solidFill>
                <a:srgbClr val="FFFFFF"/>
              </a:solidFill>
              <a:effectLst>
                <a:outerShdw blurRad="50800" dist="38100" dir="5400000" algn="t" rotWithShape="0">
                  <a:schemeClr val="accent2">
                    <a:lumMod val="75000"/>
                    <a:alpha val="40000"/>
                  </a:schemeClr>
                </a:outerShdw>
              </a:effectLst>
              <a:latin typeface="+mn-ea"/>
              <a:cs typeface="+mn-ea"/>
              <a:sym typeface="+mn-ea"/>
            </a:endParaRPr>
          </a:p>
        </p:txBody>
      </p:sp>
      <p:sp>
        <p:nvSpPr>
          <p:cNvPr id="52" name="矩形 51"/>
          <p:cNvSpPr/>
          <p:nvPr>
            <p:custDataLst>
              <p:tags r:id="rId33"/>
            </p:custDataLst>
          </p:nvPr>
        </p:nvSpPr>
        <p:spPr>
          <a:xfrm>
            <a:off x="6985635" y="5163185"/>
            <a:ext cx="2100580" cy="401389"/>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2"/>
                </a:solidFill>
                <a:latin typeface="+mn-ea"/>
                <a:cs typeface="+mn-ea"/>
              </a:rPr>
              <a:t>创新的复杂性</a:t>
            </a:r>
            <a:endParaRPr lang="zh-CN" altLang="en-US" b="1" dirty="0">
              <a:solidFill>
                <a:schemeClr val="accent2"/>
              </a:solidFill>
              <a:latin typeface="+mn-ea"/>
              <a:cs typeface="+mn-ea"/>
            </a:endParaRPr>
          </a:p>
        </p:txBody>
      </p:sp>
      <p:cxnSp>
        <p:nvCxnSpPr>
          <p:cNvPr id="28" name="直接连接符 27"/>
          <p:cNvCxnSpPr/>
          <p:nvPr>
            <p:custDataLst>
              <p:tags r:id="rId34"/>
            </p:custDataLst>
          </p:nvPr>
        </p:nvCxnSpPr>
        <p:spPr>
          <a:xfrm flipH="1" flipV="1">
            <a:off x="1556385" y="3152140"/>
            <a:ext cx="1905" cy="2382349"/>
          </a:xfrm>
          <a:prstGeom prst="line">
            <a:avLst/>
          </a:prstGeom>
          <a:ln w="25400">
            <a:gradFill>
              <a:gsLst>
                <a:gs pos="17000">
                  <a:schemeClr val="accent2">
                    <a:alpha val="0"/>
                  </a:schemeClr>
                </a:gs>
                <a:gs pos="61000">
                  <a:schemeClr val="accent2">
                    <a:alpha val="100000"/>
                  </a:schemeClr>
                </a:gs>
              </a:gsLst>
              <a:lin ang="16200000" scaled="1"/>
            </a:gradFill>
          </a:ln>
        </p:spPr>
        <p:style>
          <a:lnRef idx="1">
            <a:schemeClr val="accent1"/>
          </a:lnRef>
          <a:fillRef idx="0">
            <a:schemeClr val="accent1"/>
          </a:fillRef>
          <a:effectRef idx="0">
            <a:schemeClr val="accent1"/>
          </a:effectRef>
          <a:fontRef idx="minor">
            <a:schemeClr val="tx1"/>
          </a:fontRef>
        </p:style>
      </p:cxnSp>
      <p:sp>
        <p:nvSpPr>
          <p:cNvPr id="31" name="椭圆 30"/>
          <p:cNvSpPr/>
          <p:nvPr>
            <p:custDataLst>
              <p:tags r:id="rId35"/>
            </p:custDataLst>
          </p:nvPr>
        </p:nvSpPr>
        <p:spPr>
          <a:xfrm>
            <a:off x="1491615" y="3385820"/>
            <a:ext cx="93345" cy="94542"/>
          </a:xfrm>
          <a:prstGeom prst="ellipse">
            <a:avLst/>
          </a:prstGeom>
          <a:solidFill>
            <a:schemeClr val="accent2">
              <a:lumMod val="60000"/>
              <a:lumOff val="4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cs typeface="微软雅黑" panose="020B0503020204020204" charset="-122"/>
            </a:endParaRPr>
          </a:p>
        </p:txBody>
      </p:sp>
      <p:sp>
        <p:nvSpPr>
          <p:cNvPr id="53" name="流程图: 延期 52"/>
          <p:cNvSpPr/>
          <p:nvPr>
            <p:custDataLst>
              <p:tags r:id="rId36"/>
            </p:custDataLst>
          </p:nvPr>
        </p:nvSpPr>
        <p:spPr>
          <a:xfrm>
            <a:off x="1537970" y="5102860"/>
            <a:ext cx="474345" cy="506989"/>
          </a:xfrm>
          <a:prstGeom prst="flowChartDelay">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p>
            <a:pPr lvl="0" algn="ctr">
              <a:spcBef>
                <a:spcPct val="0"/>
              </a:spcBef>
              <a:spcAft>
                <a:spcPct val="0"/>
              </a:spcAft>
              <a:buClrTx/>
              <a:buSzTx/>
              <a:buFontTx/>
            </a:pPr>
            <a:r>
              <a:rPr lang="en-US" altLang="zh-CN" sz="1600" b="1">
                <a:solidFill>
                  <a:srgbClr val="FFFFFF"/>
                </a:solidFill>
                <a:effectLst>
                  <a:outerShdw blurRad="50800" dist="38100" dir="5400000" algn="t" rotWithShape="0">
                    <a:schemeClr val="accent2">
                      <a:lumMod val="75000"/>
                      <a:alpha val="40000"/>
                    </a:schemeClr>
                  </a:outerShdw>
                </a:effectLst>
                <a:latin typeface="+mn-ea"/>
                <a:cs typeface="+mn-ea"/>
                <a:sym typeface="+mn-ea"/>
              </a:rPr>
              <a:t>02</a:t>
            </a:r>
            <a:endParaRPr lang="en-US" altLang="zh-CN" sz="1600" b="1" dirty="0">
              <a:solidFill>
                <a:srgbClr val="FFFFFF"/>
              </a:solidFill>
              <a:effectLst>
                <a:outerShdw blurRad="50800" dist="38100" dir="5400000" algn="t" rotWithShape="0">
                  <a:schemeClr val="accent2">
                    <a:lumMod val="75000"/>
                    <a:alpha val="40000"/>
                  </a:schemeClr>
                </a:outerShdw>
              </a:effectLst>
              <a:latin typeface="+mn-ea"/>
              <a:cs typeface="+mn-ea"/>
              <a:sym typeface="+mn-ea"/>
            </a:endParaRPr>
          </a:p>
        </p:txBody>
      </p:sp>
      <p:sp>
        <p:nvSpPr>
          <p:cNvPr id="54" name="矩形 53"/>
          <p:cNvSpPr/>
          <p:nvPr>
            <p:custDataLst>
              <p:tags r:id="rId37"/>
            </p:custDataLst>
          </p:nvPr>
        </p:nvSpPr>
        <p:spPr>
          <a:xfrm>
            <a:off x="2041525" y="5163820"/>
            <a:ext cx="2096135" cy="401389"/>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2"/>
                </a:solidFill>
                <a:latin typeface="+mn-ea"/>
                <a:cs typeface="+mn-ea"/>
              </a:rPr>
              <a:t>创新的风险性</a:t>
            </a:r>
            <a:endParaRPr lang="zh-CN" altLang="en-US" b="1" dirty="0">
              <a:solidFill>
                <a:schemeClr val="accent2"/>
              </a:solidFill>
              <a:latin typeface="+mn-ea"/>
              <a:cs typeface="+mn-ea"/>
            </a:endParaRPr>
          </a:p>
        </p:txBody>
      </p:sp>
      <p:sp>
        <p:nvSpPr>
          <p:cNvPr id="57" name="矩形 56"/>
          <p:cNvSpPr/>
          <p:nvPr>
            <p:custDataLst>
              <p:tags r:id="rId38"/>
            </p:custDataLst>
          </p:nvPr>
        </p:nvSpPr>
        <p:spPr>
          <a:xfrm>
            <a:off x="1729740" y="3862070"/>
            <a:ext cx="2007870" cy="1056640"/>
          </a:xfrm>
          <a:prstGeom prst="rect">
            <a:avLst/>
          </a:prstGeom>
          <a:noFill/>
        </p:spPr>
        <p:txBody>
          <a:bodyPr wrap="square" lIns="0" tIns="0" rIns="0" bIns="0" rtlCol="0" anchor="t" anchorCtr="0">
            <a:noAutofit/>
          </a:bodyPr>
          <a:p>
            <a:pPr lvl="0" indent="406400" algn="l" defTabSz="457200">
              <a:lnSpc>
                <a:spcPct val="150000"/>
              </a:lnSpc>
              <a:buClrTx/>
              <a:buSzTx/>
              <a:buFontTx/>
              <a:extLst>
                <a:ext uri="{35155182-B16C-46BC-9424-99874614C6A1}">
                  <wpsdc:indentchars xmlns:wpsdc="http://www.wps.cn/officeDocument/2017/drawingmlCustomData" val="200" checksum="1740828767"/>
                </a:ext>
              </a:extLst>
            </a:pPr>
            <a:r>
              <a:rPr lang="zh-CN" altLang="en-US" sz="1600">
                <a:solidFill>
                  <a:schemeClr val="tx1">
                    <a:lumMod val="85000"/>
                    <a:lumOff val="15000"/>
                  </a:schemeClr>
                </a:solidFill>
                <a:latin typeface="+mn-ea"/>
                <a:cs typeface="+mn-ea"/>
                <a:sym typeface="+mn-ea"/>
              </a:rPr>
              <a:t>创新会成功也</a:t>
            </a:r>
            <a:r>
              <a:rPr lang="zh-CN" altLang="en-US" sz="1600">
                <a:solidFill>
                  <a:schemeClr val="tx1">
                    <a:lumMod val="85000"/>
                    <a:lumOff val="15000"/>
                  </a:schemeClr>
                </a:solidFill>
                <a:latin typeface="+mn-ea"/>
                <a:cs typeface="+mn-ea"/>
                <a:sym typeface="+mn-ea"/>
              </a:rPr>
              <a:t>会失败，这种不确定性构成创新的风险。</a:t>
            </a:r>
            <a:endParaRPr lang="zh-CN" altLang="en-US" sz="1600">
              <a:solidFill>
                <a:schemeClr val="tx1">
                  <a:lumMod val="85000"/>
                  <a:lumOff val="15000"/>
                </a:schemeClr>
              </a:solidFill>
              <a:latin typeface="+mn-ea"/>
              <a:cs typeface="+mn-ea"/>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43281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管理创新的类型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圆角矩形 1"/>
          <p:cNvSpPr/>
          <p:nvPr>
            <p:custDataLst>
              <p:tags r:id="rId2"/>
            </p:custDataLst>
          </p:nvPr>
        </p:nvSpPr>
        <p:spPr>
          <a:xfrm>
            <a:off x="1299845" y="1328420"/>
            <a:ext cx="5083810" cy="4509135"/>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矩形 2"/>
          <p:cNvSpPr/>
          <p:nvPr>
            <p:custDataLst>
              <p:tags r:id="rId3"/>
            </p:custDataLst>
          </p:nvPr>
        </p:nvSpPr>
        <p:spPr>
          <a:xfrm>
            <a:off x="3014345" y="2012315"/>
            <a:ext cx="1915160" cy="5065395"/>
          </a:xfrm>
          <a:prstGeom prst="rect">
            <a:avLst/>
          </a:prstGeom>
          <a:noFill/>
        </p:spPr>
        <p:txBody>
          <a:bodyPr wrap="square" lIns="0" tIns="0" rIns="0" bIns="0" rtlCol="0" anchor="t" anchorCtr="0">
            <a:noAutofit/>
          </a:bodyPr>
          <a:p>
            <a:pPr indent="0" algn="just" fontAlgn="auto">
              <a:lnSpc>
                <a:spcPct val="200000"/>
              </a:lnSpc>
              <a:spcBef>
                <a:spcPct val="0"/>
              </a:spcBef>
              <a:spcAft>
                <a:spcPct val="0"/>
              </a:spcAft>
            </a:pPr>
            <a:r>
              <a:rPr lang="zh-CN" altLang="en-US" dirty="0">
                <a:ln>
                  <a:noFill/>
                  <a:prstDash val="sysDot"/>
                </a:ln>
                <a:solidFill>
                  <a:srgbClr val="FF0000"/>
                </a:solidFill>
                <a:latin typeface="+mn-ea"/>
                <a:cs typeface="+mn-ea"/>
                <a:sym typeface="+mn-ea"/>
              </a:rPr>
              <a:t>知识创新</a:t>
            </a:r>
            <a:endParaRPr lang="zh-CN" altLang="en-US" dirty="0">
              <a:ln>
                <a:noFill/>
                <a:prstDash val="sysDot"/>
              </a:ln>
              <a:solidFill>
                <a:schemeClr val="tx1">
                  <a:lumMod val="85000"/>
                  <a:lumOff val="15000"/>
                </a:schemeClr>
              </a:solidFill>
              <a:latin typeface="+mn-ea"/>
              <a:cs typeface="+mn-ea"/>
              <a:sym typeface="+mn-ea"/>
            </a:endParaRPr>
          </a:p>
          <a:p>
            <a:pPr indent="0" algn="just" fontAlgn="auto">
              <a:lnSpc>
                <a:spcPct val="200000"/>
              </a:lnSpc>
              <a:spcBef>
                <a:spcPct val="0"/>
              </a:spcBef>
              <a:spcAft>
                <a:spcPct val="0"/>
              </a:spcAft>
            </a:pPr>
            <a:r>
              <a:rPr lang="zh-CN" altLang="en-US" dirty="0">
                <a:ln>
                  <a:noFill/>
                  <a:prstDash val="sysDot"/>
                </a:ln>
                <a:solidFill>
                  <a:srgbClr val="FF0000"/>
                </a:solidFill>
                <a:latin typeface="+mn-ea"/>
                <a:cs typeface="+mn-ea"/>
                <a:sym typeface="+mn-ea"/>
              </a:rPr>
              <a:t>产品创新</a:t>
            </a:r>
            <a:endParaRPr lang="zh-CN" altLang="en-US" dirty="0">
              <a:ln>
                <a:noFill/>
                <a:prstDash val="sysDot"/>
              </a:ln>
              <a:solidFill>
                <a:schemeClr val="tx1">
                  <a:lumMod val="85000"/>
                  <a:lumOff val="15000"/>
                </a:schemeClr>
              </a:solidFill>
              <a:latin typeface="+mn-ea"/>
              <a:cs typeface="+mn-ea"/>
              <a:sym typeface="+mn-ea"/>
            </a:endParaRPr>
          </a:p>
          <a:p>
            <a:pPr indent="0" algn="just" fontAlgn="auto">
              <a:lnSpc>
                <a:spcPct val="200000"/>
              </a:lnSpc>
              <a:spcBef>
                <a:spcPct val="0"/>
              </a:spcBef>
              <a:spcAft>
                <a:spcPct val="0"/>
              </a:spcAft>
            </a:pPr>
            <a:r>
              <a:rPr lang="zh-CN" altLang="en-US" dirty="0">
                <a:ln>
                  <a:noFill/>
                  <a:prstDash val="sysDot"/>
                </a:ln>
                <a:solidFill>
                  <a:srgbClr val="FF0000"/>
                </a:solidFill>
                <a:latin typeface="+mn-ea"/>
                <a:cs typeface="+mn-ea"/>
                <a:sym typeface="+mn-ea"/>
              </a:rPr>
              <a:t>工艺创新</a:t>
            </a:r>
            <a:endParaRPr lang="zh-CN" altLang="en-US" dirty="0">
              <a:ln>
                <a:noFill/>
                <a:prstDash val="sysDot"/>
              </a:ln>
              <a:solidFill>
                <a:schemeClr val="tx1">
                  <a:lumMod val="85000"/>
                  <a:lumOff val="15000"/>
                </a:schemeClr>
              </a:solidFill>
              <a:latin typeface="+mn-ea"/>
              <a:cs typeface="+mn-ea"/>
              <a:sym typeface="+mn-ea"/>
            </a:endParaRPr>
          </a:p>
          <a:p>
            <a:pPr indent="0" algn="just" fontAlgn="auto">
              <a:lnSpc>
                <a:spcPct val="200000"/>
              </a:lnSpc>
              <a:spcBef>
                <a:spcPct val="0"/>
              </a:spcBef>
              <a:spcAft>
                <a:spcPct val="0"/>
              </a:spcAft>
            </a:pPr>
            <a:r>
              <a:rPr lang="zh-CN" altLang="en-US" dirty="0">
                <a:ln>
                  <a:noFill/>
                  <a:prstDash val="sysDot"/>
                </a:ln>
                <a:solidFill>
                  <a:srgbClr val="FF0000"/>
                </a:solidFill>
                <a:latin typeface="+mn-ea"/>
                <a:cs typeface="+mn-ea"/>
                <a:sym typeface="+mn-ea"/>
              </a:rPr>
              <a:t>管理创新</a:t>
            </a:r>
            <a:endParaRPr lang="zh-CN" altLang="en-US" dirty="0">
              <a:ln>
                <a:noFill/>
                <a:prstDash val="sysDot"/>
              </a:ln>
              <a:solidFill>
                <a:schemeClr val="tx1">
                  <a:lumMod val="85000"/>
                  <a:lumOff val="15000"/>
                </a:schemeClr>
              </a:solidFill>
              <a:latin typeface="+mn-ea"/>
              <a:cs typeface="+mn-ea"/>
              <a:sym typeface="+mn-ea"/>
            </a:endParaRPr>
          </a:p>
          <a:p>
            <a:pPr indent="0" algn="just" fontAlgn="auto">
              <a:lnSpc>
                <a:spcPct val="200000"/>
              </a:lnSpc>
              <a:spcBef>
                <a:spcPct val="0"/>
              </a:spcBef>
              <a:spcAft>
                <a:spcPct val="0"/>
              </a:spcAft>
            </a:pPr>
            <a:r>
              <a:rPr lang="zh-CN" altLang="en-US" dirty="0">
                <a:ln>
                  <a:noFill/>
                  <a:prstDash val="sysDot"/>
                </a:ln>
                <a:solidFill>
                  <a:srgbClr val="FF0000"/>
                </a:solidFill>
                <a:latin typeface="+mn-ea"/>
                <a:cs typeface="+mn-ea"/>
                <a:sym typeface="+mn-ea"/>
              </a:rPr>
              <a:t>制度创新</a:t>
            </a:r>
            <a:endParaRPr lang="zh-CN" altLang="en-US" dirty="0">
              <a:ln>
                <a:noFill/>
                <a:prstDash val="sysDot"/>
              </a:ln>
              <a:solidFill>
                <a:schemeClr val="tx1">
                  <a:lumMod val="85000"/>
                  <a:lumOff val="15000"/>
                </a:schemeClr>
              </a:solidFill>
              <a:latin typeface="+mn-ea"/>
              <a:cs typeface="+mn-ea"/>
              <a:sym typeface="+mn-ea"/>
            </a:endParaRPr>
          </a:p>
          <a:p>
            <a:pPr indent="0" algn="just" fontAlgn="auto">
              <a:lnSpc>
                <a:spcPct val="200000"/>
              </a:lnSpc>
              <a:spcBef>
                <a:spcPct val="0"/>
              </a:spcBef>
              <a:spcAft>
                <a:spcPct val="0"/>
              </a:spcAft>
            </a:pPr>
            <a:r>
              <a:rPr lang="zh-CN" altLang="en-US" dirty="0">
                <a:ln>
                  <a:noFill/>
                  <a:prstDash val="sysDot"/>
                </a:ln>
                <a:solidFill>
                  <a:srgbClr val="FF0000"/>
                </a:solidFill>
                <a:latin typeface="+mn-ea"/>
                <a:cs typeface="+mn-ea"/>
                <a:sym typeface="+mn-ea"/>
              </a:rPr>
              <a:t>文化创新</a:t>
            </a:r>
            <a:endParaRPr lang="zh-CN" altLang="en-US" dirty="0">
              <a:ln>
                <a:noFill/>
                <a:prstDash val="sysDot"/>
              </a:ln>
              <a:solidFill>
                <a:schemeClr val="tx1">
                  <a:lumMod val="85000"/>
                  <a:lumOff val="15000"/>
                </a:schemeClr>
              </a:solidFill>
              <a:latin typeface="+mn-ea"/>
              <a:cs typeface="+mn-ea"/>
              <a:sym typeface="+mn-ea"/>
            </a:endParaRPr>
          </a:p>
        </p:txBody>
      </p:sp>
      <p:sp>
        <p:nvSpPr>
          <p:cNvPr id="4" name="矩形 3"/>
          <p:cNvSpPr/>
          <p:nvPr>
            <p:custDataLst>
              <p:tags r:id="rId4"/>
            </p:custDataLst>
          </p:nvPr>
        </p:nvSpPr>
        <p:spPr>
          <a:xfrm>
            <a:off x="2085975" y="1447800"/>
            <a:ext cx="3636000" cy="564204"/>
          </a:xfrm>
          <a:prstGeom prst="rect">
            <a:avLst/>
          </a:prstGeom>
          <a:noFill/>
        </p:spPr>
        <p:txBody>
          <a:bodyPr wrap="square" lIns="90000" tIns="46800" rIns="90000" bIns="0" rtlCol="0" anchor="ctr">
            <a:noAutofit/>
          </a:bodyPr>
          <a:p>
            <a:pPr>
              <a:spcBef>
                <a:spcPct val="0"/>
              </a:spcBef>
              <a:spcAft>
                <a:spcPct val="0"/>
              </a:spcAft>
            </a:pPr>
            <a:r>
              <a:rPr lang="en-US" altLang="zh-CN" sz="2400" b="1">
                <a:solidFill>
                  <a:schemeClr val="accent1"/>
                </a:solidFill>
                <a:latin typeface="+mn-ea"/>
                <a:cs typeface="+mn-ea"/>
                <a:sym typeface="+mn-ea"/>
              </a:rPr>
              <a:t>1.</a:t>
            </a:r>
            <a:r>
              <a:rPr lang="zh-CN" altLang="en-US" sz="2400" b="1">
                <a:solidFill>
                  <a:schemeClr val="accent1"/>
                </a:solidFill>
                <a:latin typeface="+mn-ea"/>
                <a:cs typeface="+mn-ea"/>
                <a:sym typeface="+mn-ea"/>
              </a:rPr>
              <a:t>按创新的内容分类</a:t>
            </a:r>
            <a:endParaRPr lang="zh-CN" altLang="en-US" sz="2400" b="1">
              <a:solidFill>
                <a:schemeClr val="accent1"/>
              </a:solidFill>
              <a:latin typeface="+mn-ea"/>
              <a:cs typeface="+mn-ea"/>
              <a:sym typeface="+mn-ea"/>
            </a:endParaRPr>
          </a:p>
        </p:txBody>
      </p:sp>
      <p:sp>
        <p:nvSpPr>
          <p:cNvPr id="22" name="圆角矩形 1"/>
          <p:cNvSpPr/>
          <p:nvPr>
            <p:custDataLst>
              <p:tags r:id="rId5"/>
            </p:custDataLst>
          </p:nvPr>
        </p:nvSpPr>
        <p:spPr>
          <a:xfrm>
            <a:off x="6986905" y="1328420"/>
            <a:ext cx="4509770" cy="4509135"/>
          </a:xfrm>
          <a:prstGeom prst="roundRect">
            <a:avLst>
              <a:gd name="adj" fmla="val 0"/>
            </a:avLst>
          </a:prstGeom>
          <a:solidFill>
            <a:schemeClr val="accent2">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矩形 22"/>
          <p:cNvSpPr/>
          <p:nvPr>
            <p:custDataLst>
              <p:tags r:id="rId6"/>
            </p:custDataLst>
          </p:nvPr>
        </p:nvSpPr>
        <p:spPr>
          <a:xfrm>
            <a:off x="8672830" y="2548255"/>
            <a:ext cx="1438275" cy="2845435"/>
          </a:xfrm>
          <a:prstGeom prst="rect">
            <a:avLst/>
          </a:prstGeom>
          <a:noFill/>
        </p:spPr>
        <p:txBody>
          <a:bodyPr wrap="square" lIns="0" tIns="0" rIns="0" bIns="0" rtlCol="0" anchor="t" anchorCtr="0">
            <a:noAutofit/>
          </a:bodyPr>
          <a:p>
            <a:pPr algn="just">
              <a:lnSpc>
                <a:spcPct val="200000"/>
              </a:lnSpc>
              <a:buClrTx/>
              <a:buSzTx/>
              <a:buFontTx/>
            </a:pPr>
            <a:r>
              <a:rPr lang="zh-CN" altLang="en-US" dirty="0">
                <a:ln>
                  <a:noFill/>
                  <a:prstDash val="sysDot"/>
                </a:ln>
                <a:solidFill>
                  <a:srgbClr val="FF0000"/>
                </a:solidFill>
                <a:latin typeface="+mn-ea"/>
                <a:cs typeface="+mn-ea"/>
                <a:sym typeface="+mn-ea"/>
              </a:rPr>
              <a:t>原始创新</a:t>
            </a:r>
            <a:endParaRPr lang="zh-CN" altLang="en-US" dirty="0">
              <a:ln>
                <a:noFill/>
                <a:prstDash val="sysDot"/>
              </a:ln>
              <a:solidFill>
                <a:srgbClr val="FF0000"/>
              </a:solidFill>
              <a:latin typeface="+mn-ea"/>
              <a:cs typeface="+mn-ea"/>
              <a:sym typeface="+mn-ea"/>
            </a:endParaRPr>
          </a:p>
          <a:p>
            <a:pPr algn="just">
              <a:lnSpc>
                <a:spcPct val="200000"/>
              </a:lnSpc>
              <a:buClrTx/>
              <a:buSzTx/>
              <a:buFontTx/>
            </a:pPr>
            <a:r>
              <a:rPr lang="zh-CN" altLang="en-US" dirty="0">
                <a:ln>
                  <a:noFill/>
                  <a:prstDash val="sysDot"/>
                </a:ln>
                <a:solidFill>
                  <a:srgbClr val="FF0000"/>
                </a:solidFill>
                <a:latin typeface="+mn-ea"/>
                <a:cs typeface="+mn-ea"/>
                <a:sym typeface="+mn-ea"/>
              </a:rPr>
              <a:t>模仿创新</a:t>
            </a:r>
            <a:endParaRPr lang="zh-CN" altLang="en-US" dirty="0">
              <a:ln>
                <a:noFill/>
                <a:prstDash val="sysDot"/>
              </a:ln>
              <a:solidFill>
                <a:srgbClr val="FF0000"/>
              </a:solidFill>
              <a:latin typeface="+mn-ea"/>
              <a:cs typeface="+mn-ea"/>
              <a:sym typeface="+mn-ea"/>
            </a:endParaRPr>
          </a:p>
        </p:txBody>
      </p:sp>
      <p:sp>
        <p:nvSpPr>
          <p:cNvPr id="25" name="矩形 24"/>
          <p:cNvSpPr/>
          <p:nvPr>
            <p:custDataLst>
              <p:tags r:id="rId7"/>
            </p:custDataLst>
          </p:nvPr>
        </p:nvSpPr>
        <p:spPr>
          <a:xfrm>
            <a:off x="7423150" y="1447800"/>
            <a:ext cx="4316095" cy="564515"/>
          </a:xfrm>
          <a:prstGeom prst="rect">
            <a:avLst/>
          </a:prstGeom>
          <a:noFill/>
        </p:spPr>
        <p:txBody>
          <a:bodyPr wrap="square" lIns="90000" tIns="46800" rIns="90000" bIns="0" rtlCol="0" anchor="ctr">
            <a:noAutofit/>
          </a:bodyPr>
          <a:p>
            <a:pPr lvl="0" algn="l">
              <a:buClrTx/>
              <a:buSzTx/>
              <a:buFontTx/>
            </a:pPr>
            <a:r>
              <a:rPr lang="en-US" altLang="zh-CN" sz="2400" b="1">
                <a:solidFill>
                  <a:schemeClr val="accent1"/>
                </a:solidFill>
                <a:latin typeface="+mn-ea"/>
                <a:cs typeface="+mn-ea"/>
                <a:sym typeface="+mn-ea"/>
              </a:rPr>
              <a:t>2.按创新的思维方式分类</a:t>
            </a:r>
            <a:endParaRPr lang="en-US" altLang="zh-CN" sz="2400" b="1">
              <a:solidFill>
                <a:schemeClr val="accent1"/>
              </a:solidFill>
              <a:latin typeface="+mn-ea"/>
              <a:cs typeface="+mn-ea"/>
              <a:sym typeface="+mn-ea"/>
            </a:endParaRPr>
          </a:p>
        </p:txBody>
      </p:sp>
    </p:spTree>
    <p:custDataLst>
      <p:tags r:id="rId8"/>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1054100" y="1993900"/>
            <a:ext cx="10786745" cy="21844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管</a:t>
            </a:r>
            <a:r>
              <a:rPr lang="en-US" altLang="zh-CN" sz="1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理</a:t>
            </a:r>
            <a:r>
              <a:rPr lang="en-US" altLang="zh-CN" sz="1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创</a:t>
            </a:r>
            <a:r>
              <a:rPr lang="en-US" altLang="zh-CN" sz="1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新</a:t>
            </a:r>
            <a:r>
              <a:rPr lang="en-US" altLang="zh-CN" sz="1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的</a:t>
            </a:r>
            <a:r>
              <a:rPr lang="en-US" altLang="zh-CN" sz="1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内</a:t>
            </a:r>
            <a:r>
              <a:rPr lang="en-US" altLang="zh-CN" sz="1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容</a:t>
            </a:r>
            <a:r>
              <a:rPr lang="en-US" altLang="zh-CN" sz="1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与</a:t>
            </a:r>
            <a:r>
              <a:rPr lang="en-US" altLang="zh-CN" sz="1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方</a:t>
            </a:r>
            <a:r>
              <a:rPr lang="en-US" altLang="zh-CN" sz="10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法</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4864081" y="2100268"/>
            <a:ext cx="1554480" cy="645160"/>
          </a:xfrm>
          <a:prstGeom prst="rect">
            <a:avLst/>
          </a:prstGeom>
        </p:spPr>
        <p:txBody>
          <a:bodyPr wrap="none">
            <a:spAutoFit/>
          </a:bodyPr>
          <a:lstStyle/>
          <a:p>
            <a:r>
              <a:rPr lang="zh-CN" altLang="en-US" sz="3600" dirty="0">
                <a:solidFill>
                  <a:srgbClr val="000000"/>
                </a:solidFill>
                <a:cs typeface="+mn-ea"/>
                <a:sym typeface="+mn-lt"/>
              </a:rPr>
              <a:t>第二</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íSľïḑe"/>
          <p:cNvSpPr txBox="1"/>
          <p:nvPr/>
        </p:nvSpPr>
        <p:spPr>
          <a:xfrm>
            <a:off x="1044575" y="383223"/>
            <a:ext cx="36309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管理创新的内容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圆角矩形 2"/>
          <p:cNvSpPr/>
          <p:nvPr>
            <p:custDataLst>
              <p:tags r:id="rId2"/>
            </p:custDataLst>
          </p:nvPr>
        </p:nvSpPr>
        <p:spPr>
          <a:xfrm>
            <a:off x="842963" y="1282700"/>
            <a:ext cx="10799445" cy="1502319"/>
          </a:xfrm>
          <a:prstGeom prst="roundRect">
            <a:avLst>
              <a:gd name="adj" fmla="val 12012"/>
            </a:avLst>
          </a:prstGeom>
          <a:solidFill>
            <a:srgbClr val="FFFFFF"/>
          </a:solidFill>
          <a:ln>
            <a:solidFill>
              <a:schemeClr val="accent1">
                <a:lumMod val="40000"/>
                <a:lumOff val="60000"/>
              </a:schemeClr>
            </a:solidFill>
          </a:ln>
          <a:effectLst>
            <a:outerShdw blurRad="63500" dist="63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r>
              <a:rPr lang="zh-CN" altLang="en-US" sz="1600">
                <a:solidFill>
                  <a:schemeClr val="lt1"/>
                </a:solidFill>
                <a:sym typeface="+mn-ea"/>
              </a:rPr>
              <a:t>管理理念创新</a:t>
            </a:r>
            <a:endParaRPr lang="zh-CN" altLang="en-US" sz="1600">
              <a:solidFill>
                <a:schemeClr val="lt1"/>
              </a:solidFill>
              <a:sym typeface="+mn-ea"/>
            </a:endParaRPr>
          </a:p>
        </p:txBody>
      </p:sp>
      <p:sp>
        <p:nvSpPr>
          <p:cNvPr id="5" name="矩形 4"/>
          <p:cNvSpPr/>
          <p:nvPr>
            <p:custDataLst>
              <p:tags r:id="rId3"/>
            </p:custDataLst>
          </p:nvPr>
        </p:nvSpPr>
        <p:spPr>
          <a:xfrm>
            <a:off x="4737735" y="1858645"/>
            <a:ext cx="6694805" cy="926465"/>
          </a:xfrm>
          <a:prstGeom prst="rect">
            <a:avLst/>
          </a:prstGeom>
          <a:noFill/>
        </p:spPr>
        <p:txBody>
          <a:bodyPr wrap="square" rtlCol="0" anchor="t" anchorCtr="0">
            <a:noAutofit/>
          </a:bodyPr>
          <a:p>
            <a:pPr algn="just">
              <a:lnSpc>
                <a:spcPct val="150000"/>
              </a:lnSpc>
              <a:spcBef>
                <a:spcPct val="0"/>
              </a:spcBef>
              <a:spcAft>
                <a:spcPct val="0"/>
              </a:spcAft>
            </a:pPr>
            <a:r>
              <a:rPr lang="zh-CN" altLang="en-US" sz="1600" dirty="0">
                <a:solidFill>
                  <a:schemeClr val="dk1">
                    <a:lumMod val="85000"/>
                    <a:lumOff val="15000"/>
                  </a:schemeClr>
                </a:solidFill>
                <a:latin typeface="+mn-ea"/>
                <a:cs typeface="+mn-ea"/>
                <a:sym typeface="+mn-ea"/>
              </a:rPr>
              <a:t>重在用新的策划、新的技巧、新的形式打破陈旧平衡，敢于标新立异，贵在围绕社会效益、眼前利益和长远利益，形成管理特色。</a:t>
            </a:r>
            <a:endParaRPr lang="zh-CN" altLang="en-US" sz="1600" dirty="0">
              <a:solidFill>
                <a:schemeClr val="dk1">
                  <a:lumMod val="85000"/>
                  <a:lumOff val="15000"/>
                </a:schemeClr>
              </a:solidFill>
              <a:latin typeface="+mn-ea"/>
              <a:cs typeface="+mn-ea"/>
              <a:sym typeface="+mn-ea"/>
            </a:endParaRPr>
          </a:p>
        </p:txBody>
      </p:sp>
      <p:sp>
        <p:nvSpPr>
          <p:cNvPr id="42" name="矩形 41"/>
          <p:cNvSpPr/>
          <p:nvPr>
            <p:custDataLst>
              <p:tags r:id="rId4"/>
            </p:custDataLst>
          </p:nvPr>
        </p:nvSpPr>
        <p:spPr>
          <a:xfrm>
            <a:off x="4737418" y="145986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 管理理念创新</a:t>
            </a:r>
            <a:endParaRPr lang="zh-CN" altLang="en-US" sz="2000" b="1">
              <a:solidFill>
                <a:schemeClr val="accent1"/>
              </a:solidFill>
              <a:latin typeface="+mn-ea"/>
              <a:cs typeface="+mn-ea"/>
              <a:sym typeface="+mn-ea"/>
            </a:endParaRPr>
          </a:p>
        </p:txBody>
      </p:sp>
      <p:sp>
        <p:nvSpPr>
          <p:cNvPr id="44" name="圆角矩形 37"/>
          <p:cNvSpPr/>
          <p:nvPr>
            <p:custDataLst>
              <p:tags r:id="rId5"/>
            </p:custDataLst>
          </p:nvPr>
        </p:nvSpPr>
        <p:spPr>
          <a:xfrm>
            <a:off x="842963" y="2938780"/>
            <a:ext cx="10799445" cy="1502319"/>
          </a:xfrm>
          <a:prstGeom prst="roundRect">
            <a:avLst>
              <a:gd name="adj" fmla="val 12646"/>
            </a:avLst>
          </a:prstGeom>
          <a:solidFill>
            <a:srgbClr val="FFFFFF"/>
          </a:solidFill>
          <a:ln>
            <a:solidFill>
              <a:schemeClr val="accent2">
                <a:lumMod val="40000"/>
                <a:lumOff val="60000"/>
              </a:schemeClr>
            </a:solidFill>
          </a:ln>
          <a:effectLst>
            <a:outerShdw blurRad="635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r>
              <a:rPr lang="zh-CN" altLang="en-US" sz="1600">
                <a:solidFill>
                  <a:schemeClr val="lt1"/>
                </a:solidFill>
                <a:sym typeface="+mn-ea"/>
              </a:rPr>
              <a:t>经营战略是对企业长远发展的全局性谋划 。企业经营战略大体可分为三个层次：总体 战略 、经营单位战略和职能部门战略 。</a:t>
            </a:r>
            <a:endParaRPr lang="zh-CN" altLang="en-US" sz="1600">
              <a:solidFill>
                <a:schemeClr val="lt1"/>
              </a:solidFill>
              <a:sym typeface="+mn-ea"/>
            </a:endParaRPr>
          </a:p>
        </p:txBody>
      </p:sp>
      <p:sp>
        <p:nvSpPr>
          <p:cNvPr id="45" name="圆角矩形 37"/>
          <p:cNvSpPr/>
          <p:nvPr>
            <p:custDataLst>
              <p:tags r:id="rId6"/>
            </p:custDataLst>
          </p:nvPr>
        </p:nvSpPr>
        <p:spPr>
          <a:xfrm>
            <a:off x="842963" y="4595495"/>
            <a:ext cx="10799445" cy="1502319"/>
          </a:xfrm>
          <a:prstGeom prst="roundRect">
            <a:avLst>
              <a:gd name="adj" fmla="val 12012"/>
            </a:avLst>
          </a:prstGeom>
          <a:solidFill>
            <a:srgbClr val="FFFFFF"/>
          </a:solidFill>
          <a:ln>
            <a:solidFill>
              <a:schemeClr val="accent1">
                <a:lumMod val="40000"/>
                <a:lumOff val="60000"/>
              </a:schemeClr>
            </a:solidFill>
          </a:ln>
          <a:effectLst>
            <a:outerShdw blurRad="63500" dist="63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a:solidFill>
                <a:schemeClr val="lt1"/>
              </a:solidFill>
              <a:sym typeface="+mn-ea"/>
            </a:endParaRPr>
          </a:p>
        </p:txBody>
      </p:sp>
      <p:sp>
        <p:nvSpPr>
          <p:cNvPr id="46" name="矩形 45"/>
          <p:cNvSpPr/>
          <p:nvPr>
            <p:custDataLst>
              <p:tags r:id="rId7"/>
            </p:custDataLst>
          </p:nvPr>
        </p:nvSpPr>
        <p:spPr>
          <a:xfrm>
            <a:off x="1295083" y="3495675"/>
            <a:ext cx="6366602" cy="926379"/>
          </a:xfrm>
          <a:prstGeom prst="rect">
            <a:avLst/>
          </a:prstGeom>
          <a:noFill/>
        </p:spPr>
        <p:txBody>
          <a:bodyPr wrap="square" rtlCol="0" anchor="t" anchorCtr="0">
            <a:noAutofit/>
          </a:bodyPr>
          <a:p>
            <a:pPr algn="just">
              <a:lnSpc>
                <a:spcPct val="150000"/>
              </a:lnSpc>
              <a:spcBef>
                <a:spcPct val="0"/>
              </a:spcBef>
              <a:spcAft>
                <a:spcPct val="0"/>
              </a:spcAft>
            </a:pPr>
            <a:r>
              <a:rPr lang="zh-CN" altLang="en-US" sz="1600">
                <a:solidFill>
                  <a:schemeClr val="dk1">
                    <a:lumMod val="85000"/>
                    <a:lumOff val="15000"/>
                  </a:schemeClr>
                </a:solidFill>
                <a:latin typeface="+mn-ea"/>
                <a:cs typeface="+mn-ea"/>
                <a:sym typeface="+mn-ea"/>
              </a:rPr>
              <a:t>“战略随着环境走，能力跟着战略行”。企业经营战略可分为总体战略、经营单位战略和职能部门战略。</a:t>
            </a:r>
            <a:endParaRPr lang="zh-CN" altLang="en-US" sz="1600">
              <a:solidFill>
                <a:schemeClr val="dk1">
                  <a:lumMod val="85000"/>
                  <a:lumOff val="15000"/>
                </a:schemeClr>
              </a:solidFill>
              <a:latin typeface="+mn-ea"/>
              <a:cs typeface="+mn-ea"/>
              <a:sym typeface="+mn-ea"/>
            </a:endParaRPr>
          </a:p>
        </p:txBody>
      </p:sp>
      <p:sp>
        <p:nvSpPr>
          <p:cNvPr id="47" name="矩形 46"/>
          <p:cNvSpPr/>
          <p:nvPr>
            <p:custDataLst>
              <p:tags r:id="rId8"/>
            </p:custDataLst>
          </p:nvPr>
        </p:nvSpPr>
        <p:spPr>
          <a:xfrm>
            <a:off x="1295083" y="3096895"/>
            <a:ext cx="6366602" cy="398780"/>
          </a:xfrm>
          <a:prstGeom prst="rect">
            <a:avLst/>
          </a:prstGeom>
          <a:noFill/>
        </p:spPr>
        <p:txBody>
          <a:bodyPr wrap="square" rtlCol="0" anchor="t">
            <a:noAutofit/>
          </a:bodyPr>
          <a:p>
            <a:pPr>
              <a:spcBef>
                <a:spcPct val="0"/>
              </a:spcBef>
              <a:spcAft>
                <a:spcPct val="0"/>
              </a:spcAft>
            </a:pPr>
            <a:r>
              <a:rPr lang="zh-CN" altLang="en-US" sz="2000" b="1">
                <a:solidFill>
                  <a:schemeClr val="accent2"/>
                </a:solidFill>
                <a:latin typeface="+mn-ea"/>
                <a:cs typeface="+mn-ea"/>
                <a:sym typeface="+mn-ea"/>
              </a:rPr>
              <a:t>企业战略创新</a:t>
            </a:r>
            <a:endParaRPr lang="zh-CN" altLang="en-US" sz="2000" b="1">
              <a:solidFill>
                <a:schemeClr val="accent2"/>
              </a:solidFill>
              <a:latin typeface="+mn-ea"/>
              <a:cs typeface="+mn-ea"/>
              <a:sym typeface="+mn-ea"/>
            </a:endParaRPr>
          </a:p>
        </p:txBody>
      </p:sp>
      <p:sp>
        <p:nvSpPr>
          <p:cNvPr id="48" name="矩形 47"/>
          <p:cNvSpPr/>
          <p:nvPr>
            <p:custDataLst>
              <p:tags r:id="rId9"/>
            </p:custDataLst>
          </p:nvPr>
        </p:nvSpPr>
        <p:spPr>
          <a:xfrm>
            <a:off x="4737735" y="5155565"/>
            <a:ext cx="6695440" cy="788670"/>
          </a:xfrm>
          <a:prstGeom prst="rect">
            <a:avLst/>
          </a:prstGeom>
          <a:noFill/>
        </p:spPr>
        <p:txBody>
          <a:bodyPr wrap="square" rtlCol="0" anchor="t" anchorCtr="0">
            <a:noAutofit/>
          </a:bodyPr>
          <a:p>
            <a:pPr algn="just">
              <a:lnSpc>
                <a:spcPct val="120000"/>
              </a:lnSpc>
              <a:spcBef>
                <a:spcPts val="0"/>
              </a:spcBef>
              <a:spcAft>
                <a:spcPts val="0"/>
              </a:spcAft>
            </a:pPr>
            <a:r>
              <a:rPr lang="zh-CN" altLang="en-US" sz="1600">
                <a:solidFill>
                  <a:schemeClr val="dk1">
                    <a:lumMod val="85000"/>
                    <a:lumOff val="15000"/>
                  </a:schemeClr>
                </a:solidFill>
                <a:latin typeface="+mn-ea"/>
                <a:cs typeface="+mn-ea"/>
                <a:sym typeface="+mn-ea"/>
              </a:rPr>
              <a:t>企业通过打破或调整原有的管理组织结构，并对组织内成员的责、权、利关系加以重构。</a:t>
            </a:r>
            <a:endParaRPr lang="zh-CN" altLang="en-US" sz="1600">
              <a:solidFill>
                <a:schemeClr val="dk1">
                  <a:lumMod val="85000"/>
                  <a:lumOff val="15000"/>
                </a:schemeClr>
              </a:solidFill>
              <a:latin typeface="+mn-ea"/>
              <a:cs typeface="+mn-ea"/>
              <a:sym typeface="+mn-ea"/>
            </a:endParaRPr>
          </a:p>
        </p:txBody>
      </p:sp>
      <p:sp>
        <p:nvSpPr>
          <p:cNvPr id="49" name="矩形 48"/>
          <p:cNvSpPr/>
          <p:nvPr>
            <p:custDataLst>
              <p:tags r:id="rId10"/>
            </p:custDataLst>
          </p:nvPr>
        </p:nvSpPr>
        <p:spPr>
          <a:xfrm>
            <a:off x="4737418" y="475678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管理组织创新</a:t>
            </a:r>
            <a:endParaRPr lang="zh-CN" altLang="en-US" sz="2000" b="1">
              <a:solidFill>
                <a:schemeClr val="accent1"/>
              </a:solidFill>
              <a:latin typeface="+mn-ea"/>
              <a:cs typeface="+mn-ea"/>
              <a:sym typeface="+mn-ea"/>
            </a:endParaRPr>
          </a:p>
        </p:txBody>
      </p:sp>
      <p:pic>
        <p:nvPicPr>
          <p:cNvPr id="50" name="图片 49"/>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rcRect l="890" t="11817" r="890" b="28915"/>
          <a:stretch>
            <a:fillRect/>
          </a:stretch>
        </p:blipFill>
        <p:spPr>
          <a:xfrm>
            <a:off x="924243" y="1367790"/>
            <a:ext cx="3309529" cy="1332000"/>
          </a:xfrm>
          <a:prstGeom prst="roundRect">
            <a:avLst>
              <a:gd name="adj" fmla="val 6993"/>
            </a:avLst>
          </a:prstGeom>
          <a:ln w="9525" cap="flat" cmpd="sng" algn="ctr">
            <a:solidFill>
              <a:schemeClr val="dk1">
                <a:lumMod val="40000"/>
                <a:lumOff val="60000"/>
                <a:alpha val="50000"/>
              </a:schemeClr>
            </a:solidFill>
            <a:prstDash val="solid"/>
            <a:round/>
            <a:headEnd type="none" w="med" len="med"/>
            <a:tailEnd type="none" w="med" len="med"/>
          </a:ln>
        </p:spPr>
      </p:pic>
      <p:pic>
        <p:nvPicPr>
          <p:cNvPr id="51" name="图片 50"/>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rcRect l="2368" t="19173" r="1982" b="23068"/>
          <a:stretch>
            <a:fillRect/>
          </a:stretch>
        </p:blipFill>
        <p:spPr>
          <a:xfrm>
            <a:off x="8253413" y="3023870"/>
            <a:ext cx="3309529" cy="1332000"/>
          </a:xfrm>
          <a:prstGeom prst="roundRect">
            <a:avLst>
              <a:gd name="adj" fmla="val 6993"/>
            </a:avLst>
          </a:prstGeom>
          <a:ln w="9525" cap="flat" cmpd="sng" algn="ctr">
            <a:solidFill>
              <a:schemeClr val="dk1">
                <a:lumMod val="40000"/>
                <a:lumOff val="60000"/>
                <a:alpha val="50000"/>
              </a:schemeClr>
            </a:solidFill>
            <a:prstDash val="solid"/>
            <a:round/>
            <a:headEnd type="none" w="med" len="med"/>
            <a:tailEnd type="none" w="med" len="med"/>
          </a:ln>
        </p:spPr>
      </p:pic>
      <p:pic>
        <p:nvPicPr>
          <p:cNvPr id="52" name="图片 51"/>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rcRect l="1375" t="17447" r="1375" b="23914"/>
          <a:stretch>
            <a:fillRect/>
          </a:stretch>
        </p:blipFill>
        <p:spPr>
          <a:xfrm>
            <a:off x="924243" y="4680585"/>
            <a:ext cx="3309529" cy="1332000"/>
          </a:xfrm>
          <a:prstGeom prst="roundRect">
            <a:avLst>
              <a:gd name="adj" fmla="val 6993"/>
            </a:avLst>
          </a:prstGeom>
          <a:ln w="9525" cap="flat" cmpd="sng" algn="ctr">
            <a:solidFill>
              <a:schemeClr val="dk1">
                <a:lumMod val="40000"/>
                <a:lumOff val="60000"/>
                <a:alpha val="50000"/>
              </a:schemeClr>
            </a:solidFill>
            <a:prstDash val="solid"/>
            <a:round/>
            <a:headEnd type="none" w="med" len="med"/>
            <a:tailEnd type="none" w="med" len="med"/>
          </a:ln>
        </p:spPr>
      </p:pic>
    </p:spTree>
    <p:custDataLst>
      <p:tags r:id="rId17"/>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íSľïḑe"/>
          <p:cNvSpPr txBox="1"/>
          <p:nvPr/>
        </p:nvSpPr>
        <p:spPr>
          <a:xfrm>
            <a:off x="1044575" y="383223"/>
            <a:ext cx="363093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管理创新的内容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圆角矩形 2"/>
          <p:cNvSpPr/>
          <p:nvPr>
            <p:custDataLst>
              <p:tags r:id="rId2"/>
            </p:custDataLst>
          </p:nvPr>
        </p:nvSpPr>
        <p:spPr>
          <a:xfrm>
            <a:off x="842963" y="1282700"/>
            <a:ext cx="10799445" cy="1502319"/>
          </a:xfrm>
          <a:prstGeom prst="roundRect">
            <a:avLst>
              <a:gd name="adj" fmla="val 12012"/>
            </a:avLst>
          </a:prstGeom>
          <a:solidFill>
            <a:srgbClr val="FFFFFF"/>
          </a:solidFill>
          <a:ln>
            <a:solidFill>
              <a:schemeClr val="accent1">
                <a:lumMod val="40000"/>
                <a:lumOff val="60000"/>
              </a:schemeClr>
            </a:solidFill>
          </a:ln>
          <a:effectLst>
            <a:outerShdw blurRad="63500" dist="63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r>
              <a:rPr lang="zh-CN" altLang="en-US" sz="1600">
                <a:solidFill>
                  <a:schemeClr val="lt1"/>
                </a:solidFill>
                <a:sym typeface="+mn-ea"/>
              </a:rPr>
              <a:t>管理理念创新</a:t>
            </a:r>
            <a:endParaRPr lang="zh-CN" altLang="en-US" sz="1600">
              <a:solidFill>
                <a:schemeClr val="lt1"/>
              </a:solidFill>
              <a:sym typeface="+mn-ea"/>
            </a:endParaRPr>
          </a:p>
        </p:txBody>
      </p:sp>
      <p:sp>
        <p:nvSpPr>
          <p:cNvPr id="5" name="矩形 4"/>
          <p:cNvSpPr/>
          <p:nvPr>
            <p:custDataLst>
              <p:tags r:id="rId3"/>
            </p:custDataLst>
          </p:nvPr>
        </p:nvSpPr>
        <p:spPr>
          <a:xfrm>
            <a:off x="4737735" y="1858645"/>
            <a:ext cx="6694805" cy="926465"/>
          </a:xfrm>
          <a:prstGeom prst="rect">
            <a:avLst/>
          </a:prstGeom>
          <a:noFill/>
        </p:spPr>
        <p:txBody>
          <a:bodyPr wrap="square" rtlCol="0" anchor="t" anchorCtr="0">
            <a:noAutofit/>
          </a:bodyPr>
          <a:p>
            <a:pPr algn="just">
              <a:lnSpc>
                <a:spcPct val="150000"/>
              </a:lnSpc>
              <a:spcBef>
                <a:spcPct val="0"/>
              </a:spcBef>
              <a:spcAft>
                <a:spcPct val="0"/>
              </a:spcAft>
            </a:pPr>
            <a:r>
              <a:rPr lang="zh-CN" altLang="en-US" sz="1600" dirty="0">
                <a:solidFill>
                  <a:schemeClr val="dk1">
                    <a:lumMod val="85000"/>
                    <a:lumOff val="15000"/>
                  </a:schemeClr>
                </a:solidFill>
                <a:latin typeface="+mn-ea"/>
                <a:cs typeface="+mn-ea"/>
                <a:sym typeface="+mn-ea"/>
              </a:rPr>
              <a:t>指企业提出有别于竞争者的，他人认为不可能达到的，更能体现企业经营意义的，并且能使企业获得持续利益的目标体系。</a:t>
            </a:r>
            <a:endParaRPr lang="zh-CN" altLang="en-US" sz="1600" dirty="0">
              <a:solidFill>
                <a:schemeClr val="dk1">
                  <a:lumMod val="85000"/>
                  <a:lumOff val="15000"/>
                </a:schemeClr>
              </a:solidFill>
              <a:latin typeface="+mn-ea"/>
              <a:cs typeface="+mn-ea"/>
              <a:sym typeface="+mn-ea"/>
            </a:endParaRPr>
          </a:p>
        </p:txBody>
      </p:sp>
      <p:sp>
        <p:nvSpPr>
          <p:cNvPr id="42" name="矩形 41"/>
          <p:cNvSpPr/>
          <p:nvPr>
            <p:custDataLst>
              <p:tags r:id="rId4"/>
            </p:custDataLst>
          </p:nvPr>
        </p:nvSpPr>
        <p:spPr>
          <a:xfrm>
            <a:off x="4737418" y="145986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管理目标创新</a:t>
            </a:r>
            <a:endParaRPr lang="zh-CN" altLang="en-US" sz="2000" b="1">
              <a:solidFill>
                <a:schemeClr val="accent1"/>
              </a:solidFill>
              <a:latin typeface="+mn-ea"/>
              <a:cs typeface="+mn-ea"/>
              <a:sym typeface="+mn-ea"/>
            </a:endParaRPr>
          </a:p>
        </p:txBody>
      </p:sp>
      <p:sp>
        <p:nvSpPr>
          <p:cNvPr id="44" name="圆角矩形 37"/>
          <p:cNvSpPr/>
          <p:nvPr>
            <p:custDataLst>
              <p:tags r:id="rId5"/>
            </p:custDataLst>
          </p:nvPr>
        </p:nvSpPr>
        <p:spPr>
          <a:xfrm>
            <a:off x="842963" y="2938780"/>
            <a:ext cx="10799445" cy="1502319"/>
          </a:xfrm>
          <a:prstGeom prst="roundRect">
            <a:avLst>
              <a:gd name="adj" fmla="val 12646"/>
            </a:avLst>
          </a:prstGeom>
          <a:solidFill>
            <a:srgbClr val="FFFFFF"/>
          </a:solidFill>
          <a:ln>
            <a:solidFill>
              <a:schemeClr val="accent2">
                <a:lumMod val="40000"/>
                <a:lumOff val="60000"/>
              </a:schemeClr>
            </a:solidFill>
          </a:ln>
          <a:effectLst>
            <a:outerShdw blurRad="63500" dist="63500" dir="2700000" algn="tl" rotWithShape="0">
              <a:schemeClr val="accent2">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r>
              <a:rPr lang="zh-CN" altLang="en-US" sz="1600">
                <a:solidFill>
                  <a:schemeClr val="lt1"/>
                </a:solidFill>
                <a:sym typeface="+mn-ea"/>
              </a:rPr>
              <a:t>经营战略是对企业长远发展的全局性谋划 。企业经营战略大体可分为三个层次：总体 战略 、经营单位战略和职能部门战略 。</a:t>
            </a:r>
            <a:endParaRPr lang="zh-CN" altLang="en-US" sz="1600">
              <a:solidFill>
                <a:schemeClr val="lt1"/>
              </a:solidFill>
              <a:sym typeface="+mn-ea"/>
            </a:endParaRPr>
          </a:p>
        </p:txBody>
      </p:sp>
      <p:sp>
        <p:nvSpPr>
          <p:cNvPr id="45" name="圆角矩形 37"/>
          <p:cNvSpPr/>
          <p:nvPr>
            <p:custDataLst>
              <p:tags r:id="rId6"/>
            </p:custDataLst>
          </p:nvPr>
        </p:nvSpPr>
        <p:spPr>
          <a:xfrm>
            <a:off x="842963" y="4595495"/>
            <a:ext cx="10799445" cy="1502319"/>
          </a:xfrm>
          <a:prstGeom prst="roundRect">
            <a:avLst>
              <a:gd name="adj" fmla="val 12012"/>
            </a:avLst>
          </a:prstGeom>
          <a:solidFill>
            <a:srgbClr val="FFFFFF"/>
          </a:solidFill>
          <a:ln>
            <a:solidFill>
              <a:schemeClr val="accent1">
                <a:lumMod val="40000"/>
                <a:lumOff val="60000"/>
              </a:schemeClr>
            </a:solidFill>
          </a:ln>
          <a:effectLst>
            <a:outerShdw blurRad="63500" dist="63500" dir="2700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a:solidFill>
                <a:schemeClr val="lt1"/>
              </a:solidFill>
              <a:sym typeface="+mn-ea"/>
            </a:endParaRPr>
          </a:p>
        </p:txBody>
      </p:sp>
      <p:sp>
        <p:nvSpPr>
          <p:cNvPr id="46" name="矩形 45"/>
          <p:cNvSpPr/>
          <p:nvPr>
            <p:custDataLst>
              <p:tags r:id="rId7"/>
            </p:custDataLst>
          </p:nvPr>
        </p:nvSpPr>
        <p:spPr>
          <a:xfrm>
            <a:off x="1295083" y="3429635"/>
            <a:ext cx="6366602" cy="926379"/>
          </a:xfrm>
          <a:prstGeom prst="rect">
            <a:avLst/>
          </a:prstGeom>
          <a:noFill/>
        </p:spPr>
        <p:txBody>
          <a:bodyPr wrap="square" rtlCol="0" anchor="t" anchorCtr="0">
            <a:noAutofit/>
          </a:bodyPr>
          <a:p>
            <a:pPr algn="just">
              <a:lnSpc>
                <a:spcPct val="120000"/>
              </a:lnSpc>
              <a:spcBef>
                <a:spcPts val="0"/>
              </a:spcBef>
              <a:spcAft>
                <a:spcPts val="0"/>
              </a:spcAft>
            </a:pPr>
            <a:r>
              <a:rPr lang="zh-CN" altLang="en-US" sz="1600">
                <a:solidFill>
                  <a:schemeClr val="dk1">
                    <a:lumMod val="85000"/>
                    <a:lumOff val="15000"/>
                  </a:schemeClr>
                </a:solidFill>
                <a:latin typeface="+mn-ea"/>
                <a:cs typeface="+mn-ea"/>
                <a:sym typeface="+mn-ea"/>
              </a:rPr>
              <a:t>包括五种情况：新的管理手段；新的管理模式；新的资源利用节约措施；更有效的业务流程；新的工作方法。</a:t>
            </a:r>
            <a:endParaRPr lang="zh-CN" altLang="en-US" sz="1600">
              <a:solidFill>
                <a:schemeClr val="dk1">
                  <a:lumMod val="85000"/>
                  <a:lumOff val="15000"/>
                </a:schemeClr>
              </a:solidFill>
              <a:latin typeface="+mn-ea"/>
              <a:cs typeface="+mn-ea"/>
              <a:sym typeface="+mn-ea"/>
            </a:endParaRPr>
          </a:p>
        </p:txBody>
      </p:sp>
      <p:sp>
        <p:nvSpPr>
          <p:cNvPr id="47" name="矩形 46"/>
          <p:cNvSpPr/>
          <p:nvPr>
            <p:custDataLst>
              <p:tags r:id="rId8"/>
            </p:custDataLst>
          </p:nvPr>
        </p:nvSpPr>
        <p:spPr>
          <a:xfrm>
            <a:off x="1295083" y="3096895"/>
            <a:ext cx="6366602" cy="398780"/>
          </a:xfrm>
          <a:prstGeom prst="rect">
            <a:avLst/>
          </a:prstGeom>
          <a:noFill/>
        </p:spPr>
        <p:txBody>
          <a:bodyPr wrap="square" rtlCol="0" anchor="t">
            <a:noAutofit/>
          </a:bodyPr>
          <a:p>
            <a:pPr>
              <a:spcBef>
                <a:spcPct val="0"/>
              </a:spcBef>
              <a:spcAft>
                <a:spcPct val="0"/>
              </a:spcAft>
            </a:pPr>
            <a:r>
              <a:rPr lang="zh-CN" altLang="en-US" sz="2000" b="1">
                <a:solidFill>
                  <a:schemeClr val="accent2"/>
                </a:solidFill>
                <a:latin typeface="+mn-ea"/>
                <a:cs typeface="+mn-ea"/>
                <a:sym typeface="+mn-ea"/>
              </a:rPr>
              <a:t>管理方式创新</a:t>
            </a:r>
            <a:endParaRPr lang="zh-CN" altLang="en-US" sz="2000" b="1">
              <a:solidFill>
                <a:schemeClr val="accent2"/>
              </a:solidFill>
              <a:latin typeface="+mn-ea"/>
              <a:cs typeface="+mn-ea"/>
              <a:sym typeface="+mn-ea"/>
            </a:endParaRPr>
          </a:p>
        </p:txBody>
      </p:sp>
      <p:sp>
        <p:nvSpPr>
          <p:cNvPr id="48" name="矩形 47"/>
          <p:cNvSpPr/>
          <p:nvPr>
            <p:custDataLst>
              <p:tags r:id="rId9"/>
            </p:custDataLst>
          </p:nvPr>
        </p:nvSpPr>
        <p:spPr>
          <a:xfrm>
            <a:off x="4737735" y="5155565"/>
            <a:ext cx="6695440" cy="788670"/>
          </a:xfrm>
          <a:prstGeom prst="rect">
            <a:avLst/>
          </a:prstGeom>
          <a:noFill/>
        </p:spPr>
        <p:txBody>
          <a:bodyPr wrap="square" rtlCol="0" anchor="t" anchorCtr="0">
            <a:noAutofit/>
          </a:bodyPr>
          <a:p>
            <a:pPr algn="just">
              <a:lnSpc>
                <a:spcPct val="120000"/>
              </a:lnSpc>
              <a:spcBef>
                <a:spcPts val="0"/>
              </a:spcBef>
              <a:spcAft>
                <a:spcPts val="0"/>
              </a:spcAft>
            </a:pPr>
            <a:r>
              <a:rPr lang="zh-CN" altLang="en-US" sz="1600">
                <a:solidFill>
                  <a:schemeClr val="dk1">
                    <a:lumMod val="85000"/>
                    <a:lumOff val="15000"/>
                  </a:schemeClr>
                </a:solidFill>
                <a:latin typeface="+mn-ea"/>
                <a:cs typeface="+mn-ea"/>
                <a:sym typeface="+mn-ea"/>
              </a:rPr>
              <a:t>包括三个方面：企业管理的综合性创新；企业中某一管理领域的综合性创新；管理方式、方法和管理手段的综合性创新。</a:t>
            </a:r>
            <a:endParaRPr lang="zh-CN" altLang="en-US" sz="1600">
              <a:solidFill>
                <a:schemeClr val="dk1">
                  <a:lumMod val="85000"/>
                  <a:lumOff val="15000"/>
                </a:schemeClr>
              </a:solidFill>
              <a:latin typeface="+mn-ea"/>
              <a:cs typeface="+mn-ea"/>
              <a:sym typeface="+mn-ea"/>
            </a:endParaRPr>
          </a:p>
        </p:txBody>
      </p:sp>
      <p:sp>
        <p:nvSpPr>
          <p:cNvPr id="49" name="矩形 48"/>
          <p:cNvSpPr/>
          <p:nvPr>
            <p:custDataLst>
              <p:tags r:id="rId10"/>
            </p:custDataLst>
          </p:nvPr>
        </p:nvSpPr>
        <p:spPr>
          <a:xfrm>
            <a:off x="4737418" y="4756785"/>
            <a:ext cx="6441067" cy="398780"/>
          </a:xfrm>
          <a:prstGeom prst="rect">
            <a:avLst/>
          </a:prstGeom>
          <a:noFill/>
        </p:spPr>
        <p:txBody>
          <a:bodyPr wrap="square" rtlCol="0" anchor="t">
            <a:noAutofit/>
          </a:bodyPr>
          <a:p>
            <a:pPr>
              <a:spcBef>
                <a:spcPct val="0"/>
              </a:spcBef>
              <a:spcAft>
                <a:spcPct val="0"/>
              </a:spcAft>
            </a:pPr>
            <a:r>
              <a:rPr lang="zh-CN" altLang="en-US" sz="2000" b="1">
                <a:solidFill>
                  <a:schemeClr val="accent1"/>
                </a:solidFill>
                <a:latin typeface="+mn-ea"/>
                <a:cs typeface="+mn-ea"/>
                <a:sym typeface="+mn-ea"/>
              </a:rPr>
              <a:t>管理模式创新</a:t>
            </a:r>
            <a:endParaRPr lang="zh-CN" altLang="en-US" sz="2000" b="1">
              <a:solidFill>
                <a:schemeClr val="accent1"/>
              </a:solidFill>
              <a:latin typeface="+mn-ea"/>
              <a:cs typeface="+mn-ea"/>
              <a:sym typeface="+mn-ea"/>
            </a:endParaRPr>
          </a:p>
        </p:txBody>
      </p:sp>
      <p:pic>
        <p:nvPicPr>
          <p:cNvPr id="50" name="图片 49"/>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rcRect l="890" t="11817" r="890" b="28915"/>
          <a:stretch>
            <a:fillRect/>
          </a:stretch>
        </p:blipFill>
        <p:spPr>
          <a:xfrm>
            <a:off x="924243" y="1367790"/>
            <a:ext cx="3309529" cy="1332000"/>
          </a:xfrm>
          <a:prstGeom prst="roundRect">
            <a:avLst>
              <a:gd name="adj" fmla="val 6993"/>
            </a:avLst>
          </a:prstGeom>
          <a:ln w="9525" cap="flat" cmpd="sng" algn="ctr">
            <a:solidFill>
              <a:schemeClr val="dk1">
                <a:lumMod val="40000"/>
                <a:lumOff val="60000"/>
                <a:alpha val="50000"/>
              </a:schemeClr>
            </a:solidFill>
            <a:prstDash val="solid"/>
            <a:round/>
            <a:headEnd type="none" w="med" len="med"/>
            <a:tailEnd type="none" w="med" len="med"/>
          </a:ln>
        </p:spPr>
      </p:pic>
      <p:pic>
        <p:nvPicPr>
          <p:cNvPr id="51" name="图片 50"/>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rcRect l="2368" t="19173" r="1982" b="23068"/>
          <a:stretch>
            <a:fillRect/>
          </a:stretch>
        </p:blipFill>
        <p:spPr>
          <a:xfrm>
            <a:off x="8253413" y="3023870"/>
            <a:ext cx="3309529" cy="1332000"/>
          </a:xfrm>
          <a:prstGeom prst="roundRect">
            <a:avLst>
              <a:gd name="adj" fmla="val 6993"/>
            </a:avLst>
          </a:prstGeom>
          <a:ln w="9525" cap="flat" cmpd="sng" algn="ctr">
            <a:solidFill>
              <a:schemeClr val="dk1">
                <a:lumMod val="40000"/>
                <a:lumOff val="60000"/>
                <a:alpha val="50000"/>
              </a:schemeClr>
            </a:solidFill>
            <a:prstDash val="solid"/>
            <a:round/>
            <a:headEnd type="none" w="med" len="med"/>
            <a:tailEnd type="none" w="med" len="med"/>
          </a:ln>
        </p:spPr>
      </p:pic>
      <p:pic>
        <p:nvPicPr>
          <p:cNvPr id="52" name="图片 51"/>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rcRect l="1375" t="17447" r="1375" b="23914"/>
          <a:stretch>
            <a:fillRect/>
          </a:stretch>
        </p:blipFill>
        <p:spPr>
          <a:xfrm>
            <a:off x="924243" y="4680585"/>
            <a:ext cx="3309529" cy="1332000"/>
          </a:xfrm>
          <a:prstGeom prst="roundRect">
            <a:avLst>
              <a:gd name="adj" fmla="val 6993"/>
            </a:avLst>
          </a:prstGeom>
          <a:ln w="9525" cap="flat" cmpd="sng" algn="ctr">
            <a:solidFill>
              <a:schemeClr val="dk1">
                <a:lumMod val="40000"/>
                <a:lumOff val="60000"/>
                <a:alpha val="50000"/>
              </a:schemeClr>
            </a:solidFill>
            <a:prstDash val="solid"/>
            <a:round/>
            <a:headEnd type="none" w="med" len="med"/>
            <a:tailEnd type="none" w="med" len="med"/>
          </a:ln>
        </p:spPr>
      </p:pic>
    </p:spTree>
    <p:custDataLst>
      <p:tags r:id="rId17"/>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tags/tag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p="http://schemas.openxmlformats.org/presentationml/2006/main">
  <p:tag name="KSO_WM_DIAGRAM_VIRTUALLY_FRAME" val="{&quot;height&quot;:376.39283464467627,&quot;left&quot;:92.52881889763776,&quot;top&quot;:108.72559055217417,&quot;width&quot;:953.5071653543315}"/>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9_2*l_h_d*1_2_1"/>
  <p:tag name="KSO_WM_TEMPLATE_CATEGORY" val="diagram"/>
  <p:tag name="KSO_WM_TEMPLATE_INDEX" val="20231789"/>
  <p:tag name="KSO_WM_UNIT_LAYERLEVEL" val="1_1_1"/>
  <p:tag name="KSO_WM_TAG_VERSION" val="3.0"/>
  <p:tag name="KSO_WM_BEAUTIFY_FLAG" val="#wm#"/>
  <p:tag name="KSO_WM_DIAGRAM_VERSION" val="3"/>
  <p:tag name="KSO_WM_DIAGRAM_COLOR_TRICK" val="1"/>
  <p:tag name="KSO_WM_DIAGRAM_COLOR_TEXT_CAN_REMOVE" val="n"/>
  <p:tag name="KSO_WM_UNIT_VALUE" val="370*919"/>
  <p:tag name="KSO_WM_DIAGRAM_GROUP_CODE" val="l1-1"/>
  <p:tag name="KSO_WM_UNIT_TYPE" val="l_h_d"/>
  <p:tag name="KSO_WM_UNIT_INDEX" val="1_2_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DIAGRAM_USE_COLOR_VALUE" val="{&quot;color_scheme&quot;:1,&quot;color_type&quot;:1,&quot;theme_color_indexes&quot;:[5,6,5,6,5,6]}"/>
</p:tagLst>
</file>

<file path=ppt/tags/tag101.xml><?xml version="1.0" encoding="utf-8"?>
<p:tagLst xmlns:p="http://schemas.openxmlformats.org/presentationml/2006/main">
  <p:tag name="RESOURCE_RECORD_KEY" val="{&quot;70&quot;:[3321959]}"/>
</p:tagLst>
</file>

<file path=ppt/tags/tag10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9_2*l_h_i*1_1_1"/>
  <p:tag name="KSO_WM_TEMPLATE_CATEGORY" val="diagram"/>
  <p:tag name="KSO_WM_TEMPLATE_INDEX" val="20231789"/>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1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9_2*l_h_f*1_1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为了最终演示发布的良好效果，请尽量言简意赅的阐述观点"/>
  <p:tag name="KSO_WM_DIAGRAM_USE_COLOR_VALUE" val="{&quot;color_scheme&quot;:1,&quot;color_type&quot;:1,&quot;theme_color_indexes&quot;:[5,6,5,6,5,6]}"/>
</p:tagLst>
</file>

<file path=ppt/tags/tag1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0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9_2*l_h_i*1_2_1"/>
  <p:tag name="KSO_WM_TEMPLATE_CATEGORY" val="diagram"/>
  <p:tag name="KSO_WM_TEMPLATE_INDEX" val="20231789"/>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1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9_2*l_h_f*1_2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为了最终演示发布的良好效果，请尽量言简意赅的阐述观点"/>
  <p:tag name="KSO_WM_DIAGRAM_USE_COLOR_VALUE" val="{&quot;color_scheme&quot;:1,&quot;color_type&quot;:1,&quot;theme_color_indexes&quot;:[5,6,5,6,5,6]}"/>
</p:tagLst>
</file>

<file path=ppt/tags/tag1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9_2*l_h_a*1_2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9_2*l_h_d*1_1_1"/>
  <p:tag name="KSO_WM_TEMPLATE_CATEGORY" val="diagram"/>
  <p:tag name="KSO_WM_TEMPLATE_INDEX" val="20231789"/>
  <p:tag name="KSO_WM_UNIT_LAYERLEVEL" val="1_1_1"/>
  <p:tag name="KSO_WM_TAG_VERSION" val="3.0"/>
  <p:tag name="KSO_WM_BEAUTIFY_FLAG" val="#wm#"/>
  <p:tag name="KSO_WM_DIAGRAM_VERSION" val="3"/>
  <p:tag name="KSO_WM_DIAGRAM_COLOR_TRICK" val="1"/>
  <p:tag name="KSO_WM_DIAGRAM_COLOR_TEXT_CAN_REMOVE" val="n"/>
  <p:tag name="KSO_WM_UNIT_VALUE" val="370*919"/>
  <p:tag name="KSO_WM_DIAGRAM_GROUP_CODE" val="l1-1"/>
  <p:tag name="KSO_WM_UNIT_TYPE" val="l_h_d"/>
  <p:tag name="KSO_WM_UNIT_INDEX" val="1_1_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DIAGRAM_USE_COLOR_VALUE" val="{&quot;color_scheme&quot;:1,&quot;color_type&quot;:1,&quot;theme_color_indexes&quot;:[5,6,5,6,5,6]}"/>
</p:tagLst>
</file>

<file path=ppt/tags/tag1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376.39283464467627,&quot;left&quot;:92.52881889763776,&quot;top&quot;:108.72559055217417,&quot;width&quot;:953.507165354331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9_2*l_h_d*1_2_1"/>
  <p:tag name="KSO_WM_TEMPLATE_CATEGORY" val="diagram"/>
  <p:tag name="KSO_WM_TEMPLATE_INDEX" val="20231789"/>
  <p:tag name="KSO_WM_UNIT_LAYERLEVEL" val="1_1_1"/>
  <p:tag name="KSO_WM_TAG_VERSION" val="3.0"/>
  <p:tag name="KSO_WM_BEAUTIFY_FLAG" val="#wm#"/>
  <p:tag name="KSO_WM_DIAGRAM_VERSION" val="3"/>
  <p:tag name="KSO_WM_DIAGRAM_COLOR_TRICK" val="1"/>
  <p:tag name="KSO_WM_DIAGRAM_COLOR_TEXT_CAN_REMOVE" val="n"/>
  <p:tag name="KSO_WM_UNIT_VALUE" val="370*919"/>
  <p:tag name="KSO_WM_DIAGRAM_GROUP_CODE" val="l1-1"/>
  <p:tag name="KSO_WM_UNIT_TYPE" val="l_h_d"/>
  <p:tag name="KSO_WM_UNIT_INDEX" val="1_2_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DIAGRAM_USE_COLOR_VALUE" val="{&quot;color_scheme&quot;:1,&quot;color_type&quot;:1,&quot;theme_color_indexes&quot;:[5,6,5,6,5,6]}"/>
</p:tagLst>
</file>

<file path=ppt/tags/tag111.xml><?xml version="1.0" encoding="utf-8"?>
<p:tagLst xmlns:p="http://schemas.openxmlformats.org/presentationml/2006/main">
  <p:tag name="RESOURCE_RECORD_KEY" val="{&quot;70&quot;:[3321959]}"/>
</p:tagLst>
</file>

<file path=ppt/tags/tag11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2.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376.39283464467627,&quot;left&quot;:92.52881889763776,&quot;top&quot;:108.72559055217417,&quot;width&quot;:953.5071653543315}"/>
</p:tagLst>
</file>

<file path=ppt/tags/tag12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2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96_1*n_h_h_i*1_2_1_2"/>
  <p:tag name="KSO_WM_TEMPLATE_CATEGORY" val="diagram"/>
  <p:tag name="KSO_WM_TEMPLATE_INDEX" val="20231496"/>
  <p:tag name="KSO_WM_UNIT_LAYERLEVEL" val="1_1_1_1"/>
  <p:tag name="KSO_WM_TAG_VERSION" val="3.0"/>
  <p:tag name="KSO_WM_UNIT_FILL_FORE_SCHEMECOLOR_INDEX_1_BRIGHTNESS" val="0.4"/>
  <p:tag name="KSO_WM_UNIT_FILL_FORE_SCHEMECOLOR_INDEX_1" val="5"/>
  <p:tag name="KSO_WM_UNIT_FILL_FORE_SCHEMECOLOR_INDEX_1_POS" val="0.03"/>
  <p:tag name="KSO_WM_UNIT_FILL_FORE_SCHEMECOLOR_INDEX_1_TRANS" val="1"/>
  <p:tag name="KSO_WM_UNIT_FILL_FORE_SCHEMECOLOR_INDEX_2_BRIGHTNESS" val="0.4"/>
  <p:tag name="KSO_WM_UNIT_FILL_FORE_SCHEMECOLOR_INDEX_2" val="5"/>
  <p:tag name="KSO_WM_UNIT_FILL_FORE_SCHEMECOLOR_INDEX_2_POS" val="0.5"/>
  <p:tag name="KSO_WM_UNIT_FILL_FORE_SCHEMECOLOR_INDEX_2_TRANS" val="0.2"/>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0"/>
  <p:tag name="KSO_WM_UNIT_FILL_GRADIENT_DIRECTION" val="3"/>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029999999329447746,&quot;transparency&quot;:1},{&quot;brightness&quot;:0.4000000059604645,&quot;colorType&quot;:1,&quot;foreColorIndex&quot;:5,&quot;pos&quot;:0.5,&quot;transparency&quot;:0.20000000298023224},{&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496_1*n_h_i*1_1_1"/>
  <p:tag name="KSO_WM_TEMPLATE_CATEGORY" val="diagram"/>
  <p:tag name="KSO_WM_TEMPLATE_INDEX" val="20231496"/>
  <p:tag name="KSO_WM_UNIT_LAYERLEVEL" val="1_1_1"/>
  <p:tag name="KSO_WM_TAG_VERSION" val="3.0"/>
  <p:tag name="KSO_WM_UNIT_LINE_FORE_SCHEMECOLOR_INDEX_1_BRIGHTNESS" val="0.4"/>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17"/>
  <p:tag name="KSO_WM_UNIT_LINE_FORE_SCHEMECOLOR_INDEX_2_TRANS" val="1"/>
  <p:tag name="KSO_WM_UNIT_LINE_GRADIENT_TYPE" val="0"/>
  <p:tag name="KSO_WM_UNIT_LINE_GRADIENT_ANGLE" val="180"/>
  <p:tag name="KSO_WM_UNIT_LINE_GRADIENT_DIRECTION" val="4"/>
  <p:tag name="KSO_WM_UNIT_LINE_FILL_TYPE" val="5"/>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type&quot;:0},&quot;glow&quot;:{&quot;colorType&quot;:0},&quot;line&quot;:{&quot;gradient&quot;:[{&quot;brightness&quot;:0.6000000238418579,&quot;colorType&quot;:1,&quot;foreColorIndex&quot;:5,&quot;pos&quot;:0,&quot;transparency&quot;:0},{&quot;brightness&quot;:0,&quot;colorType&quot;:1,&quot;foreColorIndex&quot;:5,&quot;pos&quot;:0.1700000017881393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496_1*n_h_i*1_1_2"/>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9"/>
  <p:tag name="KSO_WM_UNIT_FILL_FORE_SCHEMECOLOR_INDEX_2_BRIGHTNESS" val="0"/>
  <p:tag name="KSO_WM_UNIT_FILL_FORE_SCHEMECOLOR_INDEX_2" val="5"/>
  <p:tag name="KSO_WM_UNIT_FILL_FORE_SCHEMECOLOR_INDEX_2_POS" val="1"/>
  <p:tag name="KSO_WM_UNIT_FILL_FORE_SCHEMECOLOR_INDEX_2_TRANS" val="0.9"/>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99999976158142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496_1*n_h_i*1_1_3"/>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85"/>
  <p:tag name="KSO_WM_UNIT_FILL_FORE_SCHEMECOLOR_INDEX_2_BRIGHTNESS" val="0"/>
  <p:tag name="KSO_WM_UNIT_FILL_FORE_SCHEMECOLOR_INDEX_2" val="5"/>
  <p:tag name="KSO_WM_UNIT_FILL_FORE_SCHEMECOLOR_INDEX_2_POS" val="1"/>
  <p:tag name="KSO_WM_UNIT_FILL_FORE_SCHEMECOLOR_INDEX_2_TRANS" val="0.85"/>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500000238418579},{&quot;brightness&quot;:0,&quot;colorType&quot;:1,&quot;foreColorIndex&quot;:5,&quot;pos&quot;:1,&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496_1*n_h_i*1_1_4"/>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8"/>
  <p:tag name="KSO_WM_UNIT_FILL_FORE_SCHEMECOLOR_INDEX_2_BRIGHTNESS" val="0"/>
  <p:tag name="KSO_WM_UNIT_FILL_FORE_SCHEMECOLOR_INDEX_2" val="5"/>
  <p:tag name="KSO_WM_UNIT_FILL_FORE_SCHEMECOLOR_INDEX_2_POS" val="1"/>
  <p:tag name="KSO_WM_UNIT_FILL_FORE_SCHEMECOLOR_INDEX_2_TRANS" val="0.8"/>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00000011920929},{&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29.xml><?xml version="1.0" encoding="utf-8"?>
<p:tagLst xmlns:p="http://schemas.openxmlformats.org/presentationml/2006/main">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1496_1*n_h_h_i*1_2_1_3"/>
  <p:tag name="KSO_WM_TEMPLATE_CATEGORY" val="diagram"/>
  <p:tag name="KSO_WM_TEMPLATE_INDEX" val="20231496"/>
  <p:tag name="KSO_WM_UNIT_LAYERLEVEL" val="1_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376.39283464467627,&quot;left&quot;:92.52881889763776,&quot;top&quot;:108.72559055217417,&quot;width&quot;:953.5071653543315}"/>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231496_1*n_h_i*1_1_5"/>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8"/>
  <p:tag name="KSO_WM_UNIT_FILL_FORE_SCHEMECOLOR_INDEX_2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solid&quot;:{&quot;brightness&quot;:0.25,&quot;colorType&quot;:1,&quot;foreColorIndex&quot;:15,&quot;transparency&quot;:0.82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5"/>
  <p:tag name="KSO_WM_UNIT_FILL_FORE_SCHEMECOLOR_INDEX_BRIGHTNESS" val="0.25"/>
  <p:tag name="KSO_WM_DIAGRAM_USE_COLOR_VALUE" val="{&quot;color_scheme&quot;:1,&quot;color_type&quot;:1,&quot;theme_color_indexes&quot;:[5,6,5,6,5,6]}"/>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6"/>
  <p:tag name="KSO_WM_UNIT_ID" val="diagram20231496_1*n_h_i*1_1_6"/>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8"/>
  <p:tag name="KSO_WM_UNIT_FILL_FORE_SCHEMECOLOR_INDEX_2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quot;colorType&quot;:1,&quot;foreColorIndex&quot;:5,&quot;pos&quot;:0.7400000095367432,&quot;transparency&quot;:0},{&quot;brightness&quot;:0,&quot;colorType&quot;:1,&quot;foreColorIndex&quot;:5,&quot;pos&quot;:0,&quot;transparency&quot;:0.81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96_1*n_h_a*1_1_1"/>
  <p:tag name="KSO_WM_TEMPLATE_CATEGORY" val="diagram"/>
  <p:tag name="KSO_WM_TEMPLATE_INDEX" val="20231496"/>
  <p:tag name="KSO_WM_UNIT_LAYERLEVEL" val="1_1_1"/>
  <p:tag name="KSO_WM_TAG_VERSION" val="3.0"/>
  <p:tag name="KSO_WM_UNIT_TEXT_FILL_FORE_SCHEMECOLOR_INDEX_BRIGHTNESS" val="0"/>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3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96_1*n_h_h_i*1_2_1_2"/>
  <p:tag name="KSO_WM_TEMPLATE_CATEGORY" val="diagram"/>
  <p:tag name="KSO_WM_TEMPLATE_INDEX" val="20231496"/>
  <p:tag name="KSO_WM_UNIT_LAYERLEVEL" val="1_1_1_1"/>
  <p:tag name="KSO_WM_TAG_VERSION" val="3.0"/>
  <p:tag name="KSO_WM_UNIT_FILL_FORE_SCHEMECOLOR_INDEX_1_BRIGHTNESS" val="0.4"/>
  <p:tag name="KSO_WM_UNIT_FILL_FORE_SCHEMECOLOR_INDEX_1" val="5"/>
  <p:tag name="KSO_WM_UNIT_FILL_FORE_SCHEMECOLOR_INDEX_1_POS" val="0.03"/>
  <p:tag name="KSO_WM_UNIT_FILL_FORE_SCHEMECOLOR_INDEX_1_TRANS" val="1"/>
  <p:tag name="KSO_WM_UNIT_FILL_FORE_SCHEMECOLOR_INDEX_2_BRIGHTNESS" val="0.4"/>
  <p:tag name="KSO_WM_UNIT_FILL_FORE_SCHEMECOLOR_INDEX_2" val="5"/>
  <p:tag name="KSO_WM_UNIT_FILL_FORE_SCHEMECOLOR_INDEX_2_POS" val="0.5"/>
  <p:tag name="KSO_WM_UNIT_FILL_FORE_SCHEMECOLOR_INDEX_2_TRANS" val="0.2"/>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0"/>
  <p:tag name="KSO_WM_UNIT_FILL_GRADIENT_DIRECTION" val="3"/>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029999999329447746,&quot;transparency&quot;:1},{&quot;brightness&quot;:0.4000000059604645,&quot;colorType&quot;:1,&quot;foreColorIndex&quot;:5,&quot;pos&quot;:0.5,&quot;transparency&quot;:0.20000000298023224},{&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496_1*n_h_i*1_1_1"/>
  <p:tag name="KSO_WM_TEMPLATE_CATEGORY" val="diagram"/>
  <p:tag name="KSO_WM_TEMPLATE_INDEX" val="20231496"/>
  <p:tag name="KSO_WM_UNIT_LAYERLEVEL" val="1_1_1"/>
  <p:tag name="KSO_WM_TAG_VERSION" val="3.0"/>
  <p:tag name="KSO_WM_UNIT_LINE_FORE_SCHEMECOLOR_INDEX_1_BRIGHTNESS" val="0.4"/>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17"/>
  <p:tag name="KSO_WM_UNIT_LINE_FORE_SCHEMECOLOR_INDEX_2_TRANS" val="1"/>
  <p:tag name="KSO_WM_UNIT_LINE_GRADIENT_TYPE" val="0"/>
  <p:tag name="KSO_WM_UNIT_LINE_GRADIENT_ANGLE" val="180"/>
  <p:tag name="KSO_WM_UNIT_LINE_GRADIENT_DIRECTION" val="4"/>
  <p:tag name="KSO_WM_UNIT_LINE_FILL_TYPE" val="5"/>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type&quot;:0},&quot;glow&quot;:{&quot;colorType&quot;:0},&quot;line&quot;:{&quot;gradient&quot;:[{&quot;brightness&quot;:0.6000000238418579,&quot;colorType&quot;:1,&quot;foreColorIndex&quot;:5,&quot;pos&quot;:0,&quot;transparency&quot;:0},{&quot;brightness&quot;:0,&quot;colorType&quot;:1,&quot;foreColorIndex&quot;:5,&quot;pos&quot;:0.1700000017881393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496_1*n_h_i*1_1_2"/>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9"/>
  <p:tag name="KSO_WM_UNIT_FILL_FORE_SCHEMECOLOR_INDEX_2_BRIGHTNESS" val="0"/>
  <p:tag name="KSO_WM_UNIT_FILL_FORE_SCHEMECOLOR_INDEX_2" val="5"/>
  <p:tag name="KSO_WM_UNIT_FILL_FORE_SCHEMECOLOR_INDEX_2_POS" val="1"/>
  <p:tag name="KSO_WM_UNIT_FILL_FORE_SCHEMECOLOR_INDEX_2_TRANS" val="0.9"/>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99999976158142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496_1*n_h_i*1_1_3"/>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85"/>
  <p:tag name="KSO_WM_UNIT_FILL_FORE_SCHEMECOLOR_INDEX_2_BRIGHTNESS" val="0"/>
  <p:tag name="KSO_WM_UNIT_FILL_FORE_SCHEMECOLOR_INDEX_2" val="5"/>
  <p:tag name="KSO_WM_UNIT_FILL_FORE_SCHEMECOLOR_INDEX_2_POS" val="1"/>
  <p:tag name="KSO_WM_UNIT_FILL_FORE_SCHEMECOLOR_INDEX_2_TRANS" val="0.85"/>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500000238418579},{&quot;brightness&quot;:0,&quot;colorType&quot;:1,&quot;foreColorIndex&quot;:5,&quot;pos&quot;:1,&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496_1*n_h_i*1_1_4"/>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8"/>
  <p:tag name="KSO_WM_UNIT_FILL_FORE_SCHEMECOLOR_INDEX_2_BRIGHTNESS" val="0"/>
  <p:tag name="KSO_WM_UNIT_FILL_FORE_SCHEMECOLOR_INDEX_2" val="5"/>
  <p:tag name="KSO_WM_UNIT_FILL_FORE_SCHEMECOLOR_INDEX_2_POS" val="1"/>
  <p:tag name="KSO_WM_UNIT_FILL_FORE_SCHEMECOLOR_INDEX_2_TRANS" val="0.8"/>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00000011920929},{&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376.39283464467627,&quot;left&quot;:92.52881889763776,&quot;top&quot;:108.72559055217417,&quot;width&quot;:953.5071653543315}"/>
</p:tagLst>
</file>

<file path=ppt/tags/tag140.xml><?xml version="1.0" encoding="utf-8"?>
<p:tagLst xmlns:p="http://schemas.openxmlformats.org/presentationml/2006/main">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1496_1*n_h_h_i*1_2_1_3"/>
  <p:tag name="KSO_WM_TEMPLATE_CATEGORY" val="diagram"/>
  <p:tag name="KSO_WM_TEMPLATE_INDEX" val="20231496"/>
  <p:tag name="KSO_WM_UNIT_LAYERLEVEL" val="1_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231496_1*n_h_i*1_1_5"/>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8"/>
  <p:tag name="KSO_WM_UNIT_FILL_FORE_SCHEMECOLOR_INDEX_2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solid&quot;:{&quot;brightness&quot;:0.25,&quot;colorType&quot;:1,&quot;foreColorIndex&quot;:15,&quot;transparency&quot;:0.82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5"/>
  <p:tag name="KSO_WM_UNIT_FILL_FORE_SCHEMECOLOR_INDEX_BRIGHTNESS" val="0.25"/>
  <p:tag name="KSO_WM_DIAGRAM_USE_COLOR_VALUE" val="{&quot;color_scheme&quot;:1,&quot;color_type&quot;:1,&quot;theme_color_indexes&quot;:[5,6,5,6,5,6]}"/>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6"/>
  <p:tag name="KSO_WM_UNIT_ID" val="diagram20231496_1*n_h_i*1_1_6"/>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8"/>
  <p:tag name="KSO_WM_UNIT_FILL_FORE_SCHEMECOLOR_INDEX_2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quot;colorType&quot;:1,&quot;foreColorIndex&quot;:5,&quot;pos&quot;:0.7400000095367432,&quot;transparency&quot;:0},{&quot;brightness&quot;:0,&quot;colorType&quot;:1,&quot;foreColorIndex&quot;:5,&quot;pos&quot;:0,&quot;transparency&quot;:0.81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4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96_1*n_h_a*1_1_1"/>
  <p:tag name="KSO_WM_TEMPLATE_CATEGORY" val="diagram"/>
  <p:tag name="KSO_WM_TEMPLATE_INDEX" val="20231496"/>
  <p:tag name="KSO_WM_UNIT_LAYERLEVEL" val="1_1_1"/>
  <p:tag name="KSO_WM_TAG_VERSION" val="3.0"/>
  <p:tag name="KSO_WM_UNIT_TEXT_FILL_FORE_SCHEMECOLOR_INDEX_BRIGHTNESS" val="0"/>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4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96_1*n_h_h_i*1_2_1_2"/>
  <p:tag name="KSO_WM_TEMPLATE_CATEGORY" val="diagram"/>
  <p:tag name="KSO_WM_TEMPLATE_INDEX" val="20231496"/>
  <p:tag name="KSO_WM_UNIT_LAYERLEVEL" val="1_1_1_1"/>
  <p:tag name="KSO_WM_TAG_VERSION" val="3.0"/>
  <p:tag name="KSO_WM_UNIT_FILL_FORE_SCHEMECOLOR_INDEX_1_BRIGHTNESS" val="0.4"/>
  <p:tag name="KSO_WM_UNIT_FILL_FORE_SCHEMECOLOR_INDEX_1" val="5"/>
  <p:tag name="KSO_WM_UNIT_FILL_FORE_SCHEMECOLOR_INDEX_1_POS" val="0.03"/>
  <p:tag name="KSO_WM_UNIT_FILL_FORE_SCHEMECOLOR_INDEX_1_TRANS" val="1"/>
  <p:tag name="KSO_WM_UNIT_FILL_FORE_SCHEMECOLOR_INDEX_2_BRIGHTNESS" val="0.4"/>
  <p:tag name="KSO_WM_UNIT_FILL_FORE_SCHEMECOLOR_INDEX_2" val="5"/>
  <p:tag name="KSO_WM_UNIT_FILL_FORE_SCHEMECOLOR_INDEX_2_POS" val="0.5"/>
  <p:tag name="KSO_WM_UNIT_FILL_FORE_SCHEMECOLOR_INDEX_2_TRANS" val="0.2"/>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0"/>
  <p:tag name="KSO_WM_UNIT_FILL_GRADIENT_DIRECTION" val="3"/>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029999999329447746,&quot;transparency&quot;:1},{&quot;brightness&quot;:0.4000000059604645,&quot;colorType&quot;:1,&quot;foreColorIndex&quot;:5,&quot;pos&quot;:0.5,&quot;transparency&quot;:0.20000000298023224},{&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496_1*n_h_i*1_1_1"/>
  <p:tag name="KSO_WM_TEMPLATE_CATEGORY" val="diagram"/>
  <p:tag name="KSO_WM_TEMPLATE_INDEX" val="20231496"/>
  <p:tag name="KSO_WM_UNIT_LAYERLEVEL" val="1_1_1"/>
  <p:tag name="KSO_WM_TAG_VERSION" val="3.0"/>
  <p:tag name="KSO_WM_UNIT_LINE_FORE_SCHEMECOLOR_INDEX_1_BRIGHTNESS" val="0.4"/>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17"/>
  <p:tag name="KSO_WM_UNIT_LINE_FORE_SCHEMECOLOR_INDEX_2_TRANS" val="1"/>
  <p:tag name="KSO_WM_UNIT_LINE_GRADIENT_TYPE" val="0"/>
  <p:tag name="KSO_WM_UNIT_LINE_GRADIENT_ANGLE" val="180"/>
  <p:tag name="KSO_WM_UNIT_LINE_GRADIENT_DIRECTION" val="4"/>
  <p:tag name="KSO_WM_UNIT_LINE_FILL_TYPE" val="5"/>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type&quot;:0},&quot;glow&quot;:{&quot;colorType&quot;:0},&quot;line&quot;:{&quot;gradient&quot;:[{&quot;brightness&quot;:0.6000000238418579,&quot;colorType&quot;:1,&quot;foreColorIndex&quot;:5,&quot;pos&quot;:0,&quot;transparency&quot;:0},{&quot;brightness&quot;:0,&quot;colorType&quot;:1,&quot;foreColorIndex&quot;:5,&quot;pos&quot;:0.1700000017881393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496_1*n_h_i*1_1_2"/>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9"/>
  <p:tag name="KSO_WM_UNIT_FILL_FORE_SCHEMECOLOR_INDEX_2_BRIGHTNESS" val="0"/>
  <p:tag name="KSO_WM_UNIT_FILL_FORE_SCHEMECOLOR_INDEX_2" val="5"/>
  <p:tag name="KSO_WM_UNIT_FILL_FORE_SCHEMECOLOR_INDEX_2_POS" val="1"/>
  <p:tag name="KSO_WM_UNIT_FILL_FORE_SCHEMECOLOR_INDEX_2_TRANS" val="0.9"/>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99999976158142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496_1*n_h_i*1_1_3"/>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85"/>
  <p:tag name="KSO_WM_UNIT_FILL_FORE_SCHEMECOLOR_INDEX_2_BRIGHTNESS" val="0"/>
  <p:tag name="KSO_WM_UNIT_FILL_FORE_SCHEMECOLOR_INDEX_2" val="5"/>
  <p:tag name="KSO_WM_UNIT_FILL_FORE_SCHEMECOLOR_INDEX_2_POS" val="1"/>
  <p:tag name="KSO_WM_UNIT_FILL_FORE_SCHEMECOLOR_INDEX_2_TRANS" val="0.85"/>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500000238418579},{&quot;brightness&quot;:0,&quot;colorType&quot;:1,&quot;foreColorIndex&quot;:5,&quot;pos&quot;:1,&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5.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376.39283464467627,&quot;left&quot;:92.52881889763776,&quot;top&quot;:108.72559055217417,&quot;width&quot;:953.5071653543315}"/>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496_1*n_h_i*1_1_4"/>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8"/>
  <p:tag name="KSO_WM_UNIT_FILL_FORE_SCHEMECOLOR_INDEX_2_BRIGHTNESS" val="0"/>
  <p:tag name="KSO_WM_UNIT_FILL_FORE_SCHEMECOLOR_INDEX_2" val="5"/>
  <p:tag name="KSO_WM_UNIT_FILL_FORE_SCHEMECOLOR_INDEX_2_POS" val="1"/>
  <p:tag name="KSO_WM_UNIT_FILL_FORE_SCHEMECOLOR_INDEX_2_TRANS" val="0.8"/>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00000011920929},{&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51.xml><?xml version="1.0" encoding="utf-8"?>
<p:tagLst xmlns:p="http://schemas.openxmlformats.org/presentationml/2006/main">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1496_1*n_h_h_i*1_2_1_3"/>
  <p:tag name="KSO_WM_TEMPLATE_CATEGORY" val="diagram"/>
  <p:tag name="KSO_WM_TEMPLATE_INDEX" val="20231496"/>
  <p:tag name="KSO_WM_UNIT_LAYERLEVEL" val="1_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231496_1*n_h_i*1_1_5"/>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8"/>
  <p:tag name="KSO_WM_UNIT_FILL_FORE_SCHEMECOLOR_INDEX_2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solid&quot;:{&quot;brightness&quot;:0.25,&quot;colorType&quot;:1,&quot;foreColorIndex&quot;:15,&quot;transparency&quot;:0.82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5"/>
  <p:tag name="KSO_WM_UNIT_FILL_FORE_SCHEMECOLOR_INDEX_BRIGHTNESS" val="0.25"/>
  <p:tag name="KSO_WM_DIAGRAM_USE_COLOR_VALUE" val="{&quot;color_scheme&quot;:1,&quot;color_type&quot;:1,&quot;theme_color_indexes&quot;:[5,6,5,6,5,6]}"/>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6"/>
  <p:tag name="KSO_WM_UNIT_ID" val="diagram20231496_1*n_h_i*1_1_6"/>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8"/>
  <p:tag name="KSO_WM_UNIT_FILL_FORE_SCHEMECOLOR_INDEX_2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quot;colorType&quot;:1,&quot;foreColorIndex&quot;:5,&quot;pos&quot;:0.7400000095367432,&quot;transparency&quot;:0},{&quot;brightness&quot;:0,&quot;colorType&quot;:1,&quot;foreColorIndex&quot;:5,&quot;pos&quot;:0,&quot;transparency&quot;:0.81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5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96_1*n_h_a*1_1_1"/>
  <p:tag name="KSO_WM_TEMPLATE_CATEGORY" val="diagram"/>
  <p:tag name="KSO_WM_TEMPLATE_INDEX" val="20231496"/>
  <p:tag name="KSO_WM_UNIT_LAYERLEVEL" val="1_1_1"/>
  <p:tag name="KSO_WM_TAG_VERSION" val="3.0"/>
  <p:tag name="KSO_WM_UNIT_TEXT_FILL_FORE_SCHEMECOLOR_INDEX_BRIGHTNESS" val="0"/>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5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96_1*n_h_h_i*1_2_1_2"/>
  <p:tag name="KSO_WM_TEMPLATE_CATEGORY" val="diagram"/>
  <p:tag name="KSO_WM_TEMPLATE_INDEX" val="20231496"/>
  <p:tag name="KSO_WM_UNIT_LAYERLEVEL" val="1_1_1_1"/>
  <p:tag name="KSO_WM_TAG_VERSION" val="3.0"/>
  <p:tag name="KSO_WM_UNIT_FILL_FORE_SCHEMECOLOR_INDEX_1_BRIGHTNESS" val="0.4"/>
  <p:tag name="KSO_WM_UNIT_FILL_FORE_SCHEMECOLOR_INDEX_1" val="5"/>
  <p:tag name="KSO_WM_UNIT_FILL_FORE_SCHEMECOLOR_INDEX_1_POS" val="0.03"/>
  <p:tag name="KSO_WM_UNIT_FILL_FORE_SCHEMECOLOR_INDEX_1_TRANS" val="1"/>
  <p:tag name="KSO_WM_UNIT_FILL_FORE_SCHEMECOLOR_INDEX_2_BRIGHTNESS" val="0.4"/>
  <p:tag name="KSO_WM_UNIT_FILL_FORE_SCHEMECOLOR_INDEX_2" val="5"/>
  <p:tag name="KSO_WM_UNIT_FILL_FORE_SCHEMECOLOR_INDEX_2_POS" val="0.5"/>
  <p:tag name="KSO_WM_UNIT_FILL_FORE_SCHEMECOLOR_INDEX_2_TRANS" val="0.2"/>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0"/>
  <p:tag name="KSO_WM_UNIT_FILL_GRADIENT_DIRECTION" val="3"/>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029999999329447746,&quot;transparency&quot;:1},{&quot;brightness&quot;:0.4000000059604645,&quot;colorType&quot;:1,&quot;foreColorIndex&quot;:5,&quot;pos&quot;:0.5,&quot;transparency&quot;:0.20000000298023224},{&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496_1*n_h_i*1_1_1"/>
  <p:tag name="KSO_WM_TEMPLATE_CATEGORY" val="diagram"/>
  <p:tag name="KSO_WM_TEMPLATE_INDEX" val="20231496"/>
  <p:tag name="KSO_WM_UNIT_LAYERLEVEL" val="1_1_1"/>
  <p:tag name="KSO_WM_TAG_VERSION" val="3.0"/>
  <p:tag name="KSO_WM_UNIT_LINE_FORE_SCHEMECOLOR_INDEX_1_BRIGHTNESS" val="0.4"/>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17"/>
  <p:tag name="KSO_WM_UNIT_LINE_FORE_SCHEMECOLOR_INDEX_2_TRANS" val="1"/>
  <p:tag name="KSO_WM_UNIT_LINE_GRADIENT_TYPE" val="0"/>
  <p:tag name="KSO_WM_UNIT_LINE_GRADIENT_ANGLE" val="180"/>
  <p:tag name="KSO_WM_UNIT_LINE_GRADIENT_DIRECTION" val="4"/>
  <p:tag name="KSO_WM_UNIT_LINE_FILL_TYPE" val="5"/>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type&quot;:0},&quot;glow&quot;:{&quot;colorType&quot;:0},&quot;line&quot;:{&quot;gradient&quot;:[{&quot;brightness&quot;:0.6000000238418579,&quot;colorType&quot;:1,&quot;foreColorIndex&quot;:5,&quot;pos&quot;:0,&quot;transparency&quot;:0},{&quot;brightness&quot;:0,&quot;colorType&quot;:1,&quot;foreColorIndex&quot;:5,&quot;pos&quot;:0.1700000017881393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496_1*n_h_i*1_1_2"/>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9"/>
  <p:tag name="KSO_WM_UNIT_FILL_FORE_SCHEMECOLOR_INDEX_2_BRIGHTNESS" val="0"/>
  <p:tag name="KSO_WM_UNIT_FILL_FORE_SCHEMECOLOR_INDEX_2" val="5"/>
  <p:tag name="KSO_WM_UNIT_FILL_FORE_SCHEMECOLOR_INDEX_2_POS" val="1"/>
  <p:tag name="KSO_WM_UNIT_FILL_FORE_SCHEMECOLOR_INDEX_2_TRANS" val="0.9"/>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99999976158142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xml><?xml version="1.0" encoding="utf-8"?>
<p:tagLst xmlns:p="http://schemas.openxmlformats.org/presentationml/2006/main">
  <p:tag name="KSO_WM_DIAGRAM_VIRTUALLY_FRAME" val="{&quot;height&quot;:376.39283464467627,&quot;left&quot;:92.52881889763776,&quot;top&quot;:108.72559055217417,&quot;width&quot;:953.5071653543315}"/>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496_1*n_h_i*1_1_3"/>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85"/>
  <p:tag name="KSO_WM_UNIT_FILL_FORE_SCHEMECOLOR_INDEX_2_BRIGHTNESS" val="0"/>
  <p:tag name="KSO_WM_UNIT_FILL_FORE_SCHEMECOLOR_INDEX_2" val="5"/>
  <p:tag name="KSO_WM_UNIT_FILL_FORE_SCHEMECOLOR_INDEX_2_POS" val="1"/>
  <p:tag name="KSO_WM_UNIT_FILL_FORE_SCHEMECOLOR_INDEX_2_TRANS" val="0.85"/>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500000238418579},{&quot;brightness&quot;:0,&quot;colorType&quot;:1,&quot;foreColorIndex&quot;:5,&quot;pos&quot;:1,&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496_1*n_h_i*1_1_4"/>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8"/>
  <p:tag name="KSO_WM_UNIT_FILL_FORE_SCHEMECOLOR_INDEX_2_BRIGHTNESS" val="0"/>
  <p:tag name="KSO_WM_UNIT_FILL_FORE_SCHEMECOLOR_INDEX_2" val="5"/>
  <p:tag name="KSO_WM_UNIT_FILL_FORE_SCHEMECOLOR_INDEX_2_POS" val="1"/>
  <p:tag name="KSO_WM_UNIT_FILL_FORE_SCHEMECOLOR_INDEX_2_TRANS" val="0.8"/>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00000011920929},{&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2.xml><?xml version="1.0" encoding="utf-8"?>
<p:tagLst xmlns:p="http://schemas.openxmlformats.org/presentationml/2006/main">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1496_1*n_h_h_i*1_2_1_3"/>
  <p:tag name="KSO_WM_TEMPLATE_CATEGORY" val="diagram"/>
  <p:tag name="KSO_WM_TEMPLATE_INDEX" val="20231496"/>
  <p:tag name="KSO_WM_UNIT_LAYERLEVEL" val="1_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231496_1*n_h_i*1_1_5"/>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8"/>
  <p:tag name="KSO_WM_UNIT_FILL_FORE_SCHEMECOLOR_INDEX_2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solid&quot;:{&quot;brightness&quot;:0.25,&quot;colorType&quot;:1,&quot;foreColorIndex&quot;:15,&quot;transparency&quot;:0.82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5"/>
  <p:tag name="KSO_WM_UNIT_FILL_FORE_SCHEMECOLOR_INDEX_BRIGHTNESS" val="0.25"/>
  <p:tag name="KSO_WM_DIAGRAM_USE_COLOR_VALUE" val="{&quot;color_scheme&quot;:1,&quot;color_type&quot;:1,&quot;theme_color_indexes&quot;:[5,6,5,6,5,6]}"/>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6"/>
  <p:tag name="KSO_WM_UNIT_ID" val="diagram20231496_1*n_h_i*1_1_6"/>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8"/>
  <p:tag name="KSO_WM_UNIT_FILL_FORE_SCHEMECOLOR_INDEX_2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quot;colorType&quot;:1,&quot;foreColorIndex&quot;:5,&quot;pos&quot;:0.7400000095367432,&quot;transparency&quot;:0},{&quot;brightness&quot;:0,&quot;colorType&quot;:1,&quot;foreColorIndex&quot;:5,&quot;pos&quot;:0,&quot;transparency&quot;:0.81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96_1*n_h_a*1_1_1"/>
  <p:tag name="KSO_WM_TEMPLATE_CATEGORY" val="diagram"/>
  <p:tag name="KSO_WM_TEMPLATE_INDEX" val="20231496"/>
  <p:tag name="KSO_WM_UNIT_LAYERLEVEL" val="1_1_1"/>
  <p:tag name="KSO_WM_TAG_VERSION" val="3.0"/>
  <p:tag name="KSO_WM_UNIT_TEXT_FILL_FORE_SCHEMECOLOR_INDEX_BRIGHTNESS" val="0"/>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6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96_1*n_h_h_i*1_2_1_2"/>
  <p:tag name="KSO_WM_TEMPLATE_CATEGORY" val="diagram"/>
  <p:tag name="KSO_WM_TEMPLATE_INDEX" val="20231496"/>
  <p:tag name="KSO_WM_UNIT_LAYERLEVEL" val="1_1_1_1"/>
  <p:tag name="KSO_WM_TAG_VERSION" val="3.0"/>
  <p:tag name="KSO_WM_UNIT_FILL_FORE_SCHEMECOLOR_INDEX_1_BRIGHTNESS" val="0.4"/>
  <p:tag name="KSO_WM_UNIT_FILL_FORE_SCHEMECOLOR_INDEX_1" val="5"/>
  <p:tag name="KSO_WM_UNIT_FILL_FORE_SCHEMECOLOR_INDEX_1_POS" val="0.03"/>
  <p:tag name="KSO_WM_UNIT_FILL_FORE_SCHEMECOLOR_INDEX_1_TRANS" val="1"/>
  <p:tag name="KSO_WM_UNIT_FILL_FORE_SCHEMECOLOR_INDEX_2_BRIGHTNESS" val="0.4"/>
  <p:tag name="KSO_WM_UNIT_FILL_FORE_SCHEMECOLOR_INDEX_2" val="5"/>
  <p:tag name="KSO_WM_UNIT_FILL_FORE_SCHEMECOLOR_INDEX_2_POS" val="0.5"/>
  <p:tag name="KSO_WM_UNIT_FILL_FORE_SCHEMECOLOR_INDEX_2_TRANS" val="0.2"/>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0"/>
  <p:tag name="KSO_WM_UNIT_FILL_GRADIENT_DIRECTION" val="3"/>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029999999329447746,&quot;transparency&quot;:1},{&quot;brightness&quot;:0.4000000059604645,&quot;colorType&quot;:1,&quot;foreColorIndex&quot;:5,&quot;pos&quot;:0.5,&quot;transparency&quot;:0.20000000298023224},{&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496_1*n_h_i*1_1_1"/>
  <p:tag name="KSO_WM_TEMPLATE_CATEGORY" val="diagram"/>
  <p:tag name="KSO_WM_TEMPLATE_INDEX" val="20231496"/>
  <p:tag name="KSO_WM_UNIT_LAYERLEVEL" val="1_1_1"/>
  <p:tag name="KSO_WM_TAG_VERSION" val="3.0"/>
  <p:tag name="KSO_WM_UNIT_LINE_FORE_SCHEMECOLOR_INDEX_1_BRIGHTNESS" val="0.4"/>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17"/>
  <p:tag name="KSO_WM_UNIT_LINE_FORE_SCHEMECOLOR_INDEX_2_TRANS" val="1"/>
  <p:tag name="KSO_WM_UNIT_LINE_GRADIENT_TYPE" val="0"/>
  <p:tag name="KSO_WM_UNIT_LINE_GRADIENT_ANGLE" val="180"/>
  <p:tag name="KSO_WM_UNIT_LINE_GRADIENT_DIRECTION" val="4"/>
  <p:tag name="KSO_WM_UNIT_LINE_FILL_TYPE" val="5"/>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type&quot;:0},&quot;glow&quot;:{&quot;colorType&quot;:0},&quot;line&quot;:{&quot;gradient&quot;:[{&quot;brightness&quot;:0.6000000238418579,&quot;colorType&quot;:1,&quot;foreColorIndex&quot;:5,&quot;pos&quot;:0,&quot;transparency&quot;:0},{&quot;brightness&quot;:0,&quot;colorType&quot;:1,&quot;foreColorIndex&quot;:5,&quot;pos&quot;:0.1700000017881393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496_1*n_h_i*1_1_2"/>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9"/>
  <p:tag name="KSO_WM_UNIT_FILL_FORE_SCHEMECOLOR_INDEX_2_BRIGHTNESS" val="0"/>
  <p:tag name="KSO_WM_UNIT_FILL_FORE_SCHEMECOLOR_INDEX_2" val="5"/>
  <p:tag name="KSO_WM_UNIT_FILL_FORE_SCHEMECOLOR_INDEX_2_POS" val="1"/>
  <p:tag name="KSO_WM_UNIT_FILL_FORE_SCHEMECOLOR_INDEX_2_TRANS" val="0.9"/>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99999976158142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496_1*n_h_i*1_1_3"/>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85"/>
  <p:tag name="KSO_WM_UNIT_FILL_FORE_SCHEMECOLOR_INDEX_2_BRIGHTNESS" val="0"/>
  <p:tag name="KSO_WM_UNIT_FILL_FORE_SCHEMECOLOR_INDEX_2" val="5"/>
  <p:tag name="KSO_WM_UNIT_FILL_FORE_SCHEMECOLOR_INDEX_2_POS" val="1"/>
  <p:tag name="KSO_WM_UNIT_FILL_FORE_SCHEMECOLOR_INDEX_2_TRANS" val="0.85"/>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500000238418579},{&quot;brightness&quot;:0,&quot;colorType&quot;:1,&quot;foreColorIndex&quot;:5,&quot;pos&quot;:1,&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496_1*n_h_i*1_1_4"/>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8"/>
  <p:tag name="KSO_WM_UNIT_FILL_FORE_SCHEMECOLOR_INDEX_2_BRIGHTNESS" val="0"/>
  <p:tag name="KSO_WM_UNIT_FILL_FORE_SCHEMECOLOR_INDEX_2" val="5"/>
  <p:tag name="KSO_WM_UNIT_FILL_FORE_SCHEMECOLOR_INDEX_2_POS" val="1"/>
  <p:tag name="KSO_WM_UNIT_FILL_FORE_SCHEMECOLOR_INDEX_2_TRANS" val="0.8"/>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00000011920929},{&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73.xml><?xml version="1.0" encoding="utf-8"?>
<p:tagLst xmlns:p="http://schemas.openxmlformats.org/presentationml/2006/main">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1496_1*n_h_h_i*1_2_1_3"/>
  <p:tag name="KSO_WM_TEMPLATE_CATEGORY" val="diagram"/>
  <p:tag name="KSO_WM_TEMPLATE_INDEX" val="20231496"/>
  <p:tag name="KSO_WM_UNIT_LAYERLEVEL" val="1_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231496_1*n_h_i*1_1_5"/>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8"/>
  <p:tag name="KSO_WM_UNIT_FILL_FORE_SCHEMECOLOR_INDEX_2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solid&quot;:{&quot;brightness&quot;:0.25,&quot;colorType&quot;:1,&quot;foreColorIndex&quot;:15,&quot;transparency&quot;:0.82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5"/>
  <p:tag name="KSO_WM_UNIT_FILL_FORE_SCHEMECOLOR_INDEX_BRIGHTNESS" val="0.25"/>
  <p:tag name="KSO_WM_DIAGRAM_USE_COLOR_VALUE" val="{&quot;color_scheme&quot;:1,&quot;color_type&quot;:1,&quot;theme_color_indexes&quot;:[5,6,5,6,5,6]}"/>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6"/>
  <p:tag name="KSO_WM_UNIT_ID" val="diagram20231496_1*n_h_i*1_1_6"/>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8"/>
  <p:tag name="KSO_WM_UNIT_FILL_FORE_SCHEMECOLOR_INDEX_2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quot;colorType&quot;:1,&quot;foreColorIndex&quot;:5,&quot;pos&quot;:0.7400000095367432,&quot;transparency&quot;:0},{&quot;brightness&quot;:0,&quot;colorType&quot;:1,&quot;foreColorIndex&quot;:5,&quot;pos&quot;:0,&quot;transparency&quot;:0.81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7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96_1*n_h_a*1_1_1"/>
  <p:tag name="KSO_WM_TEMPLATE_CATEGORY" val="diagram"/>
  <p:tag name="KSO_WM_TEMPLATE_INDEX" val="20231496"/>
  <p:tag name="KSO_WM_UNIT_LAYERLEVEL" val="1_1_1"/>
  <p:tag name="KSO_WM_TAG_VERSION" val="3.0"/>
  <p:tag name="KSO_WM_UNIT_TEXT_FILL_FORE_SCHEMECOLOR_INDEX_BRIGHTNESS" val="0"/>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7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496_1*n_h_h_i*1_2_1_2"/>
  <p:tag name="KSO_WM_TEMPLATE_CATEGORY" val="diagram"/>
  <p:tag name="KSO_WM_TEMPLATE_INDEX" val="20231496"/>
  <p:tag name="KSO_WM_UNIT_LAYERLEVEL" val="1_1_1_1"/>
  <p:tag name="KSO_WM_TAG_VERSION" val="3.0"/>
  <p:tag name="KSO_WM_UNIT_FILL_FORE_SCHEMECOLOR_INDEX_1_BRIGHTNESS" val="0.4"/>
  <p:tag name="KSO_WM_UNIT_FILL_FORE_SCHEMECOLOR_INDEX_1" val="5"/>
  <p:tag name="KSO_WM_UNIT_FILL_FORE_SCHEMECOLOR_INDEX_1_POS" val="0.03"/>
  <p:tag name="KSO_WM_UNIT_FILL_FORE_SCHEMECOLOR_INDEX_1_TRANS" val="1"/>
  <p:tag name="KSO_WM_UNIT_FILL_FORE_SCHEMECOLOR_INDEX_2_BRIGHTNESS" val="0.4"/>
  <p:tag name="KSO_WM_UNIT_FILL_FORE_SCHEMECOLOR_INDEX_2" val="5"/>
  <p:tag name="KSO_WM_UNIT_FILL_FORE_SCHEMECOLOR_INDEX_2_POS" val="0.5"/>
  <p:tag name="KSO_WM_UNIT_FILL_FORE_SCHEMECOLOR_INDEX_2_TRANS" val="0.2"/>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0"/>
  <p:tag name="KSO_WM_UNIT_FILL_GRADIENT_DIRECTION" val="3"/>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029999999329447746,&quot;transparency&quot;:1},{&quot;brightness&quot;:0.4000000059604645,&quot;colorType&quot;:1,&quot;foreColorIndex&quot;:5,&quot;pos&quot;:0.5,&quot;transparency&quot;:0.20000000298023224},{&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496_1*n_h_i*1_1_1"/>
  <p:tag name="KSO_WM_TEMPLATE_CATEGORY" val="diagram"/>
  <p:tag name="KSO_WM_TEMPLATE_INDEX" val="20231496"/>
  <p:tag name="KSO_WM_UNIT_LAYERLEVEL" val="1_1_1"/>
  <p:tag name="KSO_WM_TAG_VERSION" val="3.0"/>
  <p:tag name="KSO_WM_UNIT_LINE_FORE_SCHEMECOLOR_INDEX_1_BRIGHTNESS" val="0.4"/>
  <p:tag name="KSO_WM_UNIT_LINE_FORE_SCHEMECOLOR_INDEX_1" val="5"/>
  <p:tag name="KSO_WM_UNIT_LINE_FORE_SCHEMECOLOR_INDEX_1_POS" val="0"/>
  <p:tag name="KSO_WM_UNIT_LINE_FORE_SCHEMECOLOR_INDEX_1_TRANS" val="0"/>
  <p:tag name="KSO_WM_UNIT_LINE_FORE_SCHEMECOLOR_INDEX_2_BRIGHTNESS" val="0"/>
  <p:tag name="KSO_WM_UNIT_LINE_FORE_SCHEMECOLOR_INDEX_2" val="5"/>
  <p:tag name="KSO_WM_UNIT_LINE_FORE_SCHEMECOLOR_INDEX_2_POS" val="0.17"/>
  <p:tag name="KSO_WM_UNIT_LINE_FORE_SCHEMECOLOR_INDEX_2_TRANS" val="1"/>
  <p:tag name="KSO_WM_UNIT_LINE_GRADIENT_TYPE" val="0"/>
  <p:tag name="KSO_WM_UNIT_LINE_GRADIENT_ANGLE" val="180"/>
  <p:tag name="KSO_WM_UNIT_LINE_GRADIENT_DIRECTION" val="4"/>
  <p:tag name="KSO_WM_UNIT_LINE_FILL_TYPE" val="5"/>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type&quot;:0},&quot;glow&quot;:{&quot;colorType&quot;:0},&quot;line&quot;:{&quot;gradient&quot;:[{&quot;brightness&quot;:0.6000000238418579,&quot;colorType&quot;:1,&quot;foreColorIndex&quot;:5,&quot;pos&quot;:0,&quot;transparency&quot;:0},{&quot;brightness&quot;:0,&quot;colorType&quot;:1,&quot;foreColorIndex&quot;:5,&quot;pos&quot;:0.1700000017881393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496_1*n_h_i*1_1_2"/>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9"/>
  <p:tag name="KSO_WM_UNIT_FILL_FORE_SCHEMECOLOR_INDEX_2_BRIGHTNESS" val="0"/>
  <p:tag name="KSO_WM_UNIT_FILL_FORE_SCHEMECOLOR_INDEX_2" val="5"/>
  <p:tag name="KSO_WM_UNIT_FILL_FORE_SCHEMECOLOR_INDEX_2_POS" val="1"/>
  <p:tag name="KSO_WM_UNIT_FILL_FORE_SCHEMECOLOR_INDEX_2_TRANS" val="0.9"/>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999999761581421},{&quot;brightness&quot;:0,&quot;colorType&quot;:1,&quot;foreColorIndex&quot;:5,&quot;pos&quot;:1,&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496_1*n_h_i*1_1_3"/>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85"/>
  <p:tag name="KSO_WM_UNIT_FILL_FORE_SCHEMECOLOR_INDEX_2_BRIGHTNESS" val="0"/>
  <p:tag name="KSO_WM_UNIT_FILL_FORE_SCHEMECOLOR_INDEX_2" val="5"/>
  <p:tag name="KSO_WM_UNIT_FILL_FORE_SCHEMECOLOR_INDEX_2_POS" val="1"/>
  <p:tag name="KSO_WM_UNIT_FILL_FORE_SCHEMECOLOR_INDEX_2_TRANS" val="0.85"/>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500000238418579},{&quot;brightness&quot;:0,&quot;colorType&quot;:1,&quot;foreColorIndex&quot;:5,&quot;pos&quot;:1,&quot;transparency&quot;:0.85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496_1*n_h_i*1_1_4"/>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8"/>
  <p:tag name="KSO_WM_UNIT_FILL_FORE_SCHEMECOLOR_INDEX_2_BRIGHTNESS" val="0"/>
  <p:tag name="KSO_WM_UNIT_FILL_FORE_SCHEMECOLOR_INDEX_2" val="5"/>
  <p:tag name="KSO_WM_UNIT_FILL_FORE_SCHEMECOLOR_INDEX_2_POS" val="1"/>
  <p:tag name="KSO_WM_UNIT_FILL_FORE_SCHEMECOLOR_INDEX_2_TRANS" val="0.8"/>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800000011920929},{&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84.xml><?xml version="1.0" encoding="utf-8"?>
<p:tagLst xmlns:p="http://schemas.openxmlformats.org/presentationml/2006/main">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1496_1*n_h_h_i*1_2_1_3"/>
  <p:tag name="KSO_WM_TEMPLATE_CATEGORY" val="diagram"/>
  <p:tag name="KSO_WM_TEMPLATE_INDEX" val="20231496"/>
  <p:tag name="KSO_WM_UNIT_LAYERLEVEL" val="1_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231496_1*n_h_i*1_1_5"/>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8"/>
  <p:tag name="KSO_WM_UNIT_FILL_FORE_SCHEMECOLOR_INDEX_2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solid&quot;:{&quot;brightness&quot;:0.25,&quot;colorType&quot;:1,&quot;foreColorIndex&quot;:15,&quot;transparency&quot;:0.82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5"/>
  <p:tag name="KSO_WM_UNIT_FILL_FORE_SCHEMECOLOR_INDEX_BRIGHTNESS" val="0.25"/>
  <p:tag name="KSO_WM_DIAGRAM_USE_COLOR_VALUE" val="{&quot;color_scheme&quot;:1,&quot;color_type&quot;:1,&quot;theme_color_indexes&quot;:[5,6,5,6,5,6]}"/>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6"/>
  <p:tag name="KSO_WM_UNIT_ID" val="diagram20231496_1*n_h_i*1_1_6"/>
  <p:tag name="KSO_WM_TEMPLATE_CATEGORY" val="diagram"/>
  <p:tag name="KSO_WM_TEMPLATE_INDEX" val="20231496"/>
  <p:tag name="KSO_WM_UNIT_LAYERLEVEL" val="1_1_1"/>
  <p:tag name="KSO_WM_TAG_VERSION" val="3.0"/>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8"/>
  <p:tag name="KSO_WM_UNIT_FILL_FORE_SCHEMECOLOR_INDEX_2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gradient&quot;:[{&quot;brightness&quot;:0,&quot;colorType&quot;:1,&quot;foreColorIndex&quot;:5,&quot;pos&quot;:0.7400000095367432,&quot;transparency&quot;:0},{&quot;brightness&quot;:0,&quot;colorType&quot;:1,&quot;foreColorIndex&quot;:5,&quot;pos&quot;:0,&quot;transparency&quot;:0.81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18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496_1*n_h_a*1_1_1"/>
  <p:tag name="KSO_WM_TEMPLATE_CATEGORY" val="diagram"/>
  <p:tag name="KSO_WM_TEMPLATE_INDEX" val="20231496"/>
  <p:tag name="KSO_WM_UNIT_LAYERLEVEL" val="1_1_1"/>
  <p:tag name="KSO_WM_TAG_VERSION" val="3.0"/>
  <p:tag name="KSO_WM_UNIT_TEXT_FILL_FORE_SCHEMECOLOR_INDEX_BRIGHTNESS" val="0"/>
  <p:tag name="KSO_WM_DIAGRAM_VERSION" val="3"/>
  <p:tag name="KSO_WM_DIAGRAM_COLOR_TRICK" val="1"/>
  <p:tag name="KSO_WM_DIAGRAM_COLOR_TEXT_CAN_REMOVE" val="n"/>
  <p:tag name="KSO_WM_DIAGRAM_MAX_ITEMCNT" val="6"/>
  <p:tag name="KSO_WM_DIAGRAM_MIN_ITEMCNT" val="1"/>
  <p:tag name="KSO_WM_DIAGRAM_VIRTUALLY_FRAME" val="{&quot;height&quot;:424.2,&quot;left&quot;:42.2000454735944,&quot;top&quot;:112.5,&quot;width&quot;:879.89995452640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88.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189.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1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30941_5*m_h_i*1_5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90.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191.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192.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193.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194.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195.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196.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197.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198.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199.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2.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2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30941_5*m_h_i*1_3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00.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201.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420.31843855840253,&quot;left&quot;:83.63952755905511,&quot;top&quot;:94.56642632773963,&quot;width&quot;:827.6332029143571}"/>
</p:tagLst>
</file>

<file path=ppt/tags/tag20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420.31843855840253,&quot;left&quot;:83.63952755905511,&quot;top&quot;:94.56642632773963,&quot;width&quot;:827.6332029143571}"/>
</p:tagLst>
</file>

<file path=ppt/tags/tag203.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204.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420.31843855840253,&quot;left&quot;:83.63952755905511,&quot;top&quot;:94.56642632773963,&quot;width&quot;:827.6332029143571}"/>
</p:tagLst>
</file>

<file path=ppt/tags/tag20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420.31843855840253,&quot;left&quot;:83.63952755905511,&quot;top&quot;:94.56642632773963,&quot;width&quot;:827.6332029143571}"/>
</p:tagLst>
</file>

<file path=ppt/tags/tag206.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20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420.31843855840253,&quot;left&quot;:83.63952755905511,&quot;top&quot;:94.56642632773963,&quot;width&quot;:827.6332029143571}"/>
</p:tagLst>
</file>

<file path=ppt/tags/tag20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420.31843855840253,&quot;left&quot;:83.63952755905511,&quot;top&quot;:94.56642632773963,&quot;width&quot;:827.6332029143571}"/>
</p:tagLst>
</file>

<file path=ppt/tags/tag209.xml><?xml version="1.0" encoding="utf-8"?>
<p:tagLst xmlns:p="http://schemas.openxmlformats.org/presentationml/2006/main">
  <p:tag name="KSO_WM_DIAGRAM_VIRTUALLY_FRAME" val="{&quot;height&quot;:420.31843855840253,&quot;left&quot;:83.63952755905511,&quot;top&quot;:94.56642632773963,&quot;width&quot;:827.6332029143571}"/>
</p:tagLst>
</file>

<file path=ppt/tags/tag2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30941_5*m_h_i*1_4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10.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420.31843855840253,&quot;left&quot;:83.63952755905511,&quot;top&quot;:94.56642632773963,&quot;width&quot;:827.6332029143571}"/>
</p:tagLst>
</file>

<file path=ppt/tags/tag21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420.31843855840253,&quot;left&quot;:83.63952755905511,&quot;top&quot;:94.56642632773963,&quot;width&quot;:827.6332029143571}"/>
</p:tagLst>
</file>

<file path=ppt/tags/tag21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21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21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21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0941_5*m_h_i*1_2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2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22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2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68_1*l_h_i*1_1_2"/>
  <p:tag name="KSO_WM_TEMPLATE_CATEGORY" val="diagram"/>
  <p:tag name="KSO_WM_TEMPLATE_INDEX" val="20232468"/>
  <p:tag name="KSO_WM_UNIT_LAYERLEVEL" val="1_1_1"/>
  <p:tag name="KSO_WM_TAG_VERSION" val="3.0"/>
  <p:tag name="KSO_WM_BEAUTIFY_FLAG" val="#wm#"/>
  <p:tag name="KSO_WM_DIAGRAM_MAX_ITEMCNT" val="4"/>
  <p:tag name="KSO_WM_DIAGRAM_MIN_ITEMCNT" val="2"/>
  <p:tag name="KSO_WM_DIAGRAM_VIRTUALLY_FRAME" val="{&quot;height&quot;:335.4,&quot;left&quot;:40.00002716304753,&quot;top&quot;:106.1,&quot;width&quot;:850.6500244140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800000011920929},&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2"/>
  <p:tag name="KSO_WM_UNIT_FILL_FORE_SCHEMECOLOR_INDEX_BRIGHTNESS" val="0"/>
  <p:tag name="KSO_WM_UNIT_LINE_FORE_SCHEMECOLOR_INDEX" val="5"/>
  <p:tag name="KSO_WM_DIAGRAM_USE_COLOR_VALUE" val="{&quot;color_scheme&quot;:1,&quot;color_type&quot;:1,&quot;theme_color_indexes&quot;:[5,6,5,6,5,6]}"/>
</p:tagLst>
</file>

<file path=ppt/tags/tag22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68_1*l_h_a*1_1_1"/>
  <p:tag name="KSO_WM_TEMPLATE_CATEGORY" val="diagram"/>
  <p:tag name="KSO_WM_TEMPLATE_INDEX" val="20232468"/>
  <p:tag name="KSO_WM_UNIT_LAYERLEVEL" val="1_1_1"/>
  <p:tag name="KSO_WM_TAG_VERSION" val="3.0"/>
  <p:tag name="KSO_WM_BEAUTIFY_FLAG" val="#wm#"/>
  <p:tag name="KSO_WM_DIAGRAM_MAX_ITEMCNT" val="4"/>
  <p:tag name="KSO_WM_DIAGRAM_MIN_ITEMCNT" val="2"/>
  <p:tag name="KSO_WM_DIAGRAM_VIRTUALLY_FRAME" val="{&quot;height&quot;:335.4,&quot;left&quot;:40.00002716304753,&quot;top&quot;:106.1,&quot;width&quot;:850.6500244140625}"/>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DIAGRAM_USE_COLOR_VALUE" val="{&quot;color_scheme&quot;:1,&quot;color_type&quot;:1,&quot;theme_color_indexes&quot;:[5,6,5,6,5,6]}"/>
</p:tagLst>
</file>

<file path=ppt/tags/tag2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68_1*l_h_f*1_2_1"/>
  <p:tag name="KSO_WM_TEMPLATE_CATEGORY" val="diagram"/>
  <p:tag name="KSO_WM_TEMPLATE_INDEX" val="20232468"/>
  <p:tag name="KSO_WM_UNIT_LAYERLEVEL" val="1_1_1"/>
  <p:tag name="KSO_WM_TAG_VERSION" val="3.0"/>
  <p:tag name="KSO_WM_BEAUTIFY_FLAG" val="#wm#"/>
  <p:tag name="KSO_WM_DIAGRAM_MAX_ITEMCNT" val="4"/>
  <p:tag name="KSO_WM_DIAGRAM_MIN_ITEMCNT" val="2"/>
  <p:tag name="KSO_WM_DIAGRAM_VIRTUALLY_FRAME" val="{&quot;height&quot;:335.4,&quot;left&quot;:40.00002716304753,&quot;top&quot;:106.1,&quot;width&quot;:850.6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输入项正文，文字是您思想的提炼，请尽量言简意赅的阐述观点。单击此处输入项正文，文字是您思想的提炼"/>
  <p:tag name="KSO_WM_DIAGRAM_USE_COLOR_VALUE" val="{&quot;color_scheme&quot;:1,&quot;color_type&quot;:1,&quot;theme_color_indexes&quot;:[5,6,5,6,5,6]}"/>
</p:tagLst>
</file>

<file path=ppt/tags/tag227.xml><?xml version="1.0" encoding="utf-8"?>
<p:tagLst xmlns:p="http://schemas.openxmlformats.org/presentationml/2006/main">
  <p:tag name="RESOURCE_RECORD_KEY" val="{&quot;70&quot;:[3321832]}"/>
</p:tagLst>
</file>

<file path=ppt/tags/tag22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2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0941_5*m_i*1_1"/>
  <p:tag name="KSO_WM_TEMPLATE_CATEGORY" val="diagram"/>
  <p:tag name="KSO_WM_TEMPLATE_INDEX" val="20230941"/>
  <p:tag name="KSO_WM_UNIT_LAYERLEVEL" val="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0000000298023224,&quot;transparency&quot;:1},{&quot;brightness&quot;:0,&quot;colorType&quot;:1,&quot;foreColorIndex&quot;:5,&quot;pos&quot;:0.899999976158142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30.xml><?xml version="1.0" encoding="utf-8"?>
<p:tagLst xmlns:p="http://schemas.openxmlformats.org/presentationml/2006/main">
  <p:tag name="RESOURCE_RECORD_KEY" val="{&quot;70&quot;:[3321832]}"/>
</p:tagLst>
</file>

<file path=ppt/tags/tag23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233.xml><?xml version="1.0" encoding="utf-8"?>
<p:tagLst xmlns:p="http://schemas.openxmlformats.org/presentationml/2006/main">
  <p:tag name="RESOURCE_RECORD_KEY" val="{&quot;70&quot;:[3321832]}"/>
</p:tagLst>
</file>

<file path=ppt/tags/tag23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236.xml><?xml version="1.0" encoding="utf-8"?>
<p:tagLst xmlns:p="http://schemas.openxmlformats.org/presentationml/2006/main">
  <p:tag name="RESOURCE_RECORD_KEY" val="{&quot;70&quot;:[3321832]}"/>
</p:tagLst>
</file>

<file path=ppt/tags/tag23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239.xml><?xml version="1.0" encoding="utf-8"?>
<p:tagLst xmlns:p="http://schemas.openxmlformats.org/presentationml/2006/main">
  <p:tag name="RESOURCE_RECORD_KEY" val="{&quot;70&quot;:[3321832]}"/>
</p:tagLst>
</file>

<file path=ppt/tags/tag2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30941_5*m_i*1_2"/>
  <p:tag name="KSO_WM_TEMPLATE_CATEGORY" val="diagram"/>
  <p:tag name="KSO_WM_TEMPLATE_INDEX" val="20230941"/>
  <p:tag name="KSO_WM_UNIT_LAYERLEVEL" val="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4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0.45001220703125,&quot;left&quot;:59.87441555233454,&quot;top&quot;:82.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resource_record_key" val="{&quot;70&quot;:[3322001,3321959,3321832]}"/>
  <p:tag name="commondata" val="eyJoZGlkIjoiNzQzYjU2ZDlkMWI0MjVlMjY0NGZkOGQ2YWU3M2VmMWIifQ=="/>
</p:tagLst>
</file>

<file path=ppt/tags/tag25.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0941_5*m_h_i*1_1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0941_5*m_h_i*1_1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6000000238418579,&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color_type&quot;:1,&quot;theme_color_indexes&quot;:[5,6,5,6,5,6]}"/>
</p:tagLst>
</file>

<file path=ppt/tags/tag2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230941_5*m_h_i*1_6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0941_5*m_h_f*1_1_1"/>
  <p:tag name="KSO_WM_TEMPLATE_CATEGORY" val="diagram"/>
  <p:tag name="KSO_WM_TEMPLATE_INDEX" val="202309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2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0941_5*m_h_i*1_1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0941_5*m_h_a*1_1_1"/>
  <p:tag name="KSO_WM_TEMPLATE_CATEGORY" val="diagram"/>
  <p:tag name="KSO_WM_TEMPLATE_INDEX" val="202309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3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0941_5*m_h_i*1_2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0941_5*m_h_f*1_2_1"/>
  <p:tag name="KSO_WM_TEMPLATE_CATEGORY" val="diagram"/>
  <p:tag name="KSO_WM_TEMPLATE_INDEX" val="202309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3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20230941_5*m_h_i*1_2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0941_5*m_h_a*1_2_1"/>
  <p:tag name="KSO_WM_TEMPLATE_CATEGORY" val="diagram"/>
  <p:tag name="KSO_WM_TEMPLATE_INDEX" val="202309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35.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30941_5*m_h_i*1_3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0941_5*m_h_f*1_3_1"/>
  <p:tag name="KSO_WM_TEMPLATE_CATEGORY" val="diagram"/>
  <p:tag name="KSO_WM_TEMPLATE_INDEX" val="202309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0941_5*m_h_a*1_3_1"/>
  <p:tag name="KSO_WM_TEMPLATE_CATEGORY" val="diagram"/>
  <p:tag name="KSO_WM_TEMPLATE_INDEX" val="202309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3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0941_5*m_h_i*1_3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3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230941_5*m_h_i*1_6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4.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6_1"/>
  <p:tag name="KSO_WM_UNIT_ID" val="diagram20230941_5*m_h_f*1_6_1"/>
  <p:tag name="KSO_WM_TEMPLATE_CATEGORY" val="diagram"/>
  <p:tag name="KSO_WM_TEMPLATE_INDEX" val="202309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6_1"/>
  <p:tag name="KSO_WM_UNIT_ID" val="diagram20230941_5*m_h_i*1_6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UNIT_PRESET_TEXT" val="06"/>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6_1"/>
  <p:tag name="KSO_WM_UNIT_ID" val="diagram20230941_5*m_h_a*1_6_1"/>
  <p:tag name="KSO_WM_TEMPLATE_CATEGORY" val="diagram"/>
  <p:tag name="KSO_WM_TEMPLATE_INDEX" val="202309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0941_5*m_h_f*1_5_1"/>
  <p:tag name="KSO_WM_TEMPLATE_CATEGORY" val="diagram"/>
  <p:tag name="KSO_WM_TEMPLATE_INDEX" val="202309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1"/>
  <p:tag name="KSO_WM_UNIT_ID" val="diagram20230941_5*m_h_i*1_5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UNIT_PRESET_TEXT" val="05"/>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5_1"/>
  <p:tag name="KSO_WM_UNIT_ID" val="diagram20230941_5*m_h_a*1_5_1"/>
  <p:tag name="KSO_WM_TEMPLATE_CATEGORY" val="diagram"/>
  <p:tag name="KSO_WM_TEMPLATE_INDEX" val="202309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4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30941_5*m_h_i*1_5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4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30941_5*m_h_i*1_4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0941_5*m_h_f*1_4_1"/>
  <p:tag name="KSO_WM_TEMPLATE_CATEGORY" val="diagram"/>
  <p:tag name="KSO_WM_TEMPLATE_INDEX" val="202309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30941_5*m_h_i*1_4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UNIT_PRESET_TEXT" val="04"/>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4_1"/>
  <p:tag name="KSO_WM_UNIT_ID" val="diagram20230941_5*m_h_a*1_4_1"/>
  <p:tag name="KSO_WM_TEMPLATE_CATEGORY" val="diagram"/>
  <p:tag name="KSO_WM_TEMPLATE_INDEX" val="2023094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0941_5*m_h_i*1_2_1"/>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880.6499212598425}"/>
  <p:tag name="KSO_WM_DIAGRAM_COLOR_MATCH_VALUE" val="{&quot;shape&quot;:{&quot;fill&quot;:{&quot;type&quot;:0},&quot;glow&quot;:{&quot;colorType&quot;:0},&quot;line&quot;:{&quot;gradient&quot;:[{&quot;brightness&quot;:0,&quot;colorType&quot;:1,&quot;foreColorIndex&quot;:5,&quot;pos&quot;:0.17000000178813934,&quot;transparency&quot;:1},{&quot;brightness&quot;:0,&quot;colorType&quot;:1,&quot;foreColorIndex&quot;:5,&quot;pos&quot;:0.6100000143051147,&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0941_5*m_h_i*1_2_3"/>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880.64992125984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20230941_5*m_h_i*1_2_2"/>
  <p:tag name="KSO_WM_TEMPLATE_CATEGORY" val="diagram"/>
  <p:tag name="KSO_WM_TEMPLATE_INDEX" val="20230941"/>
  <p:tag name="KSO_WM_UNIT_LAYERLEVEL" val="1_1_1"/>
  <p:tag name="KSO_WM_TAG_VERSION" val="3.0"/>
  <p:tag name="KSO_WM_DIAGRAM_MAX_ITEMCNT" val="6"/>
  <p:tag name="KSO_WM_DIAGRAM_MIN_ITEMCNT" val="2"/>
  <p:tag name="KSO_WM_DIAGRAM_VIRTUALLY_FRAME" val="{&quot;height&quot;:343.6048889160157,&quot;left&quot;:39.75,&quot;top&quot;:98.20775239238587,&quot;width&quot;:880.64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0941_5*m_h_a*1_2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0941_5*m_h_f*1_2_1"/>
  <p:tag name="KSO_WM_TEMPLATE_CATEGORY" val="diagram"/>
  <p:tag name="KSO_WM_TEMPLATE_INDEX" val="20230941"/>
  <p:tag name="KSO_WM_UNIT_LAYERLEVEL" val="1_1_1"/>
  <p:tag name="KSO_WM_TAG_VERSION" val="3.0"/>
  <p:tag name="KSO_WM_DIAGRAM_VERSION" val="3"/>
  <p:tag name="KSO_WM_DIAGRAM_COLOR_TRICK" val="1"/>
  <p:tag name="KSO_WM_DIAGRAM_COLOR_TEXT_CAN_REMOVE" val="n"/>
  <p:tag name="KSO_WM_DIAGRAM_GROUP_CODE" val="m1-1"/>
  <p:tag name="KSO_WM_DIAGRAM_MAX_ITEMCNT" val="6"/>
  <p:tag name="KSO_WM_DIAGRAM_MIN_ITEMCNT" val="2"/>
  <p:tag name="KSO_WM_DIAGRAM_VIRTUALLY_FRAME" val="{&quot;height&quot;:343.6048889160157,&quot;left&quot;:39.75,&quot;top&quot;:98.20775239238587,&quot;width&quot;:936.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5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83.086220765602,&quot;left&quot;:54.817880023145335,&quot;top&quot;:83.86377923439804,&quot;width&quot;:869.532119976854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83.086220765602,&quot;left&quot;:54.817880023145335,&quot;top&quot;:83.86377923439804,&quot;width&quot;:869.53211997685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1*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83.086220765602,&quot;left&quot;:54.817880023145335,&quot;top&quot;:83.86377923439804,&quot;width&quot;:869.53211997685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6.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1*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483.086220765602,&quot;left&quot;:54.817880023145335,&quot;top&quot;:83.86377923439804,&quot;width&quot;:869.532119976854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1*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83.086220765602,&quot;left&quot;:54.817880023145335,&quot;top&quot;:83.86377923439804,&quot;width&quot;:869.53211997685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1*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83.086220765602,&quot;left&quot;:54.817880023145335,&quot;top&quot;:83.86377923439804,&quot;width&quot;:869.53211997685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63.xml><?xml version="1.0" encoding="utf-8"?>
<p:tagLst xmlns:p="http://schemas.openxmlformats.org/presentationml/2006/main">
  <p:tag name="RESOURCE_RECORD_KEY" val="{&quot;70&quot;:[3322001]}"/>
</p:tagLst>
</file>

<file path=ppt/tags/tag6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9_2*l_h_i*1_1_1"/>
  <p:tag name="KSO_WM_TEMPLATE_CATEGORY" val="diagram"/>
  <p:tag name="KSO_WM_TEMPLATE_INDEX" val="20231789"/>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9_2*l_h_f*1_1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为了最终演示发布的良好效果，请尽量言简意赅的阐述观点"/>
  <p:tag name="KSO_WM_DIAGRAM_USE_COLOR_VALUE" val="{&quot;color_scheme&quot;:1,&quot;color_type&quot;:1,&quot;theme_color_indexes&quot;:[5,6,5,6,5,6]}"/>
</p:tagLst>
</file>

<file path=ppt/tags/tag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9_2*l_h_i*1_2_1"/>
  <p:tag name="KSO_WM_TEMPLATE_CATEGORY" val="diagram"/>
  <p:tag name="KSO_WM_TEMPLATE_INDEX" val="20231789"/>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9_2*l_h_i*1_3_1"/>
  <p:tag name="KSO_WM_TEMPLATE_CATEGORY" val="diagram"/>
  <p:tag name="KSO_WM_TEMPLATE_INDEX" val="20231789"/>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7.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9_2*l_h_f*1_2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为了最终演示发布的良好效果，请尽量言简意赅的阐述观点"/>
  <p:tag name="KSO_WM_DIAGRAM_USE_COLOR_VALUE" val="{&quot;color_scheme&quot;:1,&quot;color_type&quot;:1,&quot;theme_color_indexes&quot;:[5,6,5,6,5,6]}"/>
</p:tagLst>
</file>

<file path=ppt/tags/tag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9_2*l_h_a*1_2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9_2*l_h_f*1_3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为了最终演示发布的良好效果，请尽量言简意赅的阐述观点"/>
  <p:tag name="KSO_WM_DIAGRAM_USE_COLOR_VALUE" val="{&quot;color_scheme&quot;:1,&quot;color_type&quot;:1,&quot;theme_color_indexes&quot;:[5,6,5,6,5,6]}"/>
</p:tagLst>
</file>

<file path=ppt/tags/tag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89_2*l_h_a*1_3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9_2*l_h_d*1_1_1"/>
  <p:tag name="KSO_WM_TEMPLATE_CATEGORY" val="diagram"/>
  <p:tag name="KSO_WM_TEMPLATE_INDEX" val="20231789"/>
  <p:tag name="KSO_WM_UNIT_LAYERLEVEL" val="1_1_1"/>
  <p:tag name="KSO_WM_TAG_VERSION" val="3.0"/>
  <p:tag name="KSO_WM_BEAUTIFY_FLAG" val="#wm#"/>
  <p:tag name="KSO_WM_DIAGRAM_VERSION" val="3"/>
  <p:tag name="KSO_WM_DIAGRAM_COLOR_TRICK" val="1"/>
  <p:tag name="KSO_WM_DIAGRAM_COLOR_TEXT_CAN_REMOVE" val="n"/>
  <p:tag name="KSO_WM_UNIT_VALUE" val="370*919"/>
  <p:tag name="KSO_WM_DIAGRAM_GROUP_CODE" val="l1-1"/>
  <p:tag name="KSO_WM_UNIT_TYPE" val="l_h_d"/>
  <p:tag name="KSO_WM_UNIT_INDEX" val="1_1_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DIAGRAM_USE_COLOR_VALUE" val="{&quot;color_scheme&quot;:1,&quot;color_type&quot;:1,&quot;theme_color_indexes&quot;:[5,6,5,6,5,6]}"/>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9_2*l_h_d*1_2_1"/>
  <p:tag name="KSO_WM_TEMPLATE_CATEGORY" val="diagram"/>
  <p:tag name="KSO_WM_TEMPLATE_INDEX" val="20231789"/>
  <p:tag name="KSO_WM_UNIT_LAYERLEVEL" val="1_1_1"/>
  <p:tag name="KSO_WM_TAG_VERSION" val="3.0"/>
  <p:tag name="KSO_WM_BEAUTIFY_FLAG" val="#wm#"/>
  <p:tag name="KSO_WM_DIAGRAM_VERSION" val="3"/>
  <p:tag name="KSO_WM_DIAGRAM_COLOR_TRICK" val="1"/>
  <p:tag name="KSO_WM_DIAGRAM_COLOR_TEXT_CAN_REMOVE" val="n"/>
  <p:tag name="KSO_WM_UNIT_VALUE" val="370*919"/>
  <p:tag name="KSO_WM_DIAGRAM_GROUP_CODE" val="l1-1"/>
  <p:tag name="KSO_WM_UNIT_TYPE" val="l_h_d"/>
  <p:tag name="KSO_WM_UNIT_INDEX" val="1_2_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DIAGRAM_USE_COLOR_VALUE" val="{&quot;color_scheme&quot;:1,&quot;color_type&quot;:1,&quot;theme_color_indexes&quot;:[5,6,5,6,5,6]}"/>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9_2*l_h_d*1_3_1"/>
  <p:tag name="KSO_WM_TEMPLATE_CATEGORY" val="diagram"/>
  <p:tag name="KSO_WM_TEMPLATE_INDEX" val="20231789"/>
  <p:tag name="KSO_WM_UNIT_LAYERLEVEL" val="1_1_1"/>
  <p:tag name="KSO_WM_TAG_VERSION" val="3.0"/>
  <p:tag name="KSO_WM_BEAUTIFY_FLAG" val="#wm#"/>
  <p:tag name="KSO_WM_DIAGRAM_VERSION" val="3"/>
  <p:tag name="KSO_WM_DIAGRAM_COLOR_TRICK" val="1"/>
  <p:tag name="KSO_WM_DIAGRAM_COLOR_TEXT_CAN_REMOVE" val="n"/>
  <p:tag name="KSO_WM_UNIT_VALUE" val="370*919"/>
  <p:tag name="KSO_WM_DIAGRAM_GROUP_CODE" val="l1-1"/>
  <p:tag name="KSO_WM_UNIT_TYPE" val="l_h_d"/>
  <p:tag name="KSO_WM_UNIT_INDEX" val="1_3_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DIAGRAM_USE_COLOR_VALUE" val="{&quot;color_scheme&quot;:1,&quot;color_type&quot;:1,&quot;theme_color_indexes&quot;:[5,6,5,6,5,6]}"/>
</p:tagLst>
</file>

<file path=ppt/tags/tag77.xml><?xml version="1.0" encoding="utf-8"?>
<p:tagLst xmlns:p="http://schemas.openxmlformats.org/presentationml/2006/main">
  <p:tag name="RESOURCE_RECORD_KEY" val="{&quot;70&quot;:[3321959]}"/>
</p:tagLst>
</file>

<file path=ppt/tags/tag7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9_2*l_h_i*1_1_1"/>
  <p:tag name="KSO_WM_TEMPLATE_CATEGORY" val="diagram"/>
  <p:tag name="KSO_WM_TEMPLATE_INDEX" val="20231789"/>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376.39283464467627,&quot;left&quot;:92.52881889763776,&quot;top&quot;:108.72559055217417,&quot;width&quot;:953.5071653543315}"/>
</p:tagLst>
</file>

<file path=ppt/tags/tag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9_2*l_h_f*1_1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为了最终演示发布的良好效果，请尽量言简意赅的阐述观点"/>
  <p:tag name="KSO_WM_DIAGRAM_USE_COLOR_VALUE" val="{&quot;color_scheme&quot;:1,&quot;color_type&quot;:1,&quot;theme_color_indexes&quot;:[5,6,5,6,5,6]}"/>
</p:tagLst>
</file>

<file path=ppt/tags/tag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9_2*l_h_i*1_2_1"/>
  <p:tag name="KSO_WM_TEMPLATE_CATEGORY" val="diagram"/>
  <p:tag name="KSO_WM_TEMPLATE_INDEX" val="20231789"/>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9_2*l_h_i*1_3_1"/>
  <p:tag name="KSO_WM_TEMPLATE_CATEGORY" val="diagram"/>
  <p:tag name="KSO_WM_TEMPLATE_INDEX" val="20231789"/>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9_2*l_h_f*1_2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为了最终演示发布的良好效果，请尽量言简意赅的阐述观点"/>
  <p:tag name="KSO_WM_DIAGRAM_USE_COLOR_VALUE" val="{&quot;color_scheme&quot;:1,&quot;color_type&quot;:1,&quot;theme_color_indexes&quot;:[5,6,5,6,5,6]}"/>
</p:tagLst>
</file>

<file path=ppt/tags/tag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9_2*l_h_a*1_2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89_2*l_h_f*1_3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为了最终演示发布的良好效果，请尽量言简意赅的阐述观点"/>
  <p:tag name="KSO_WM_DIAGRAM_USE_COLOR_VALUE" val="{&quot;color_scheme&quot;:1,&quot;color_type&quot;:1,&quot;theme_color_indexes&quot;:[5,6,5,6,5,6]}"/>
</p:tagLst>
</file>

<file path=ppt/tags/tag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89_2*l_h_a*1_3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9_2*l_h_d*1_1_1"/>
  <p:tag name="KSO_WM_TEMPLATE_CATEGORY" val="diagram"/>
  <p:tag name="KSO_WM_TEMPLATE_INDEX" val="20231789"/>
  <p:tag name="KSO_WM_UNIT_LAYERLEVEL" val="1_1_1"/>
  <p:tag name="KSO_WM_TAG_VERSION" val="3.0"/>
  <p:tag name="KSO_WM_BEAUTIFY_FLAG" val="#wm#"/>
  <p:tag name="KSO_WM_DIAGRAM_VERSION" val="3"/>
  <p:tag name="KSO_WM_DIAGRAM_COLOR_TRICK" val="1"/>
  <p:tag name="KSO_WM_DIAGRAM_COLOR_TEXT_CAN_REMOVE" val="n"/>
  <p:tag name="KSO_WM_UNIT_VALUE" val="370*919"/>
  <p:tag name="KSO_WM_DIAGRAM_GROUP_CODE" val="l1-1"/>
  <p:tag name="KSO_WM_UNIT_TYPE" val="l_h_d"/>
  <p:tag name="KSO_WM_UNIT_INDEX" val="1_1_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DIAGRAM_USE_COLOR_VALUE" val="{&quot;color_scheme&quot;:1,&quot;color_type&quot;:1,&quot;theme_color_indexes&quot;:[5,6,5,6,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9_2*l_h_d*1_2_1"/>
  <p:tag name="KSO_WM_TEMPLATE_CATEGORY" val="diagram"/>
  <p:tag name="KSO_WM_TEMPLATE_INDEX" val="20231789"/>
  <p:tag name="KSO_WM_UNIT_LAYERLEVEL" val="1_1_1"/>
  <p:tag name="KSO_WM_TAG_VERSION" val="3.0"/>
  <p:tag name="KSO_WM_BEAUTIFY_FLAG" val="#wm#"/>
  <p:tag name="KSO_WM_DIAGRAM_VERSION" val="3"/>
  <p:tag name="KSO_WM_DIAGRAM_COLOR_TRICK" val="1"/>
  <p:tag name="KSO_WM_DIAGRAM_COLOR_TEXT_CAN_REMOVE" val="n"/>
  <p:tag name="KSO_WM_UNIT_VALUE" val="370*919"/>
  <p:tag name="KSO_WM_DIAGRAM_GROUP_CODE" val="l1-1"/>
  <p:tag name="KSO_WM_UNIT_TYPE" val="l_h_d"/>
  <p:tag name="KSO_WM_UNIT_INDEX" val="1_2_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DIAGRAM_USE_COLOR_VALUE" val="{&quot;color_scheme&quot;:1,&quot;color_type&quot;:1,&quot;theme_color_indexes&quot;:[5,6,5,6,5,6]}"/>
</p:tagLst>
</file>

<file path=ppt/tags/tag9.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376.39283464467627,&quot;left&quot;:92.52881889763776,&quot;top&quot;:108.72559055217417,&quot;width&quot;:953.5071653543315}"/>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9_2*l_h_d*1_3_1"/>
  <p:tag name="KSO_WM_TEMPLATE_CATEGORY" val="diagram"/>
  <p:tag name="KSO_WM_TEMPLATE_INDEX" val="20231789"/>
  <p:tag name="KSO_WM_UNIT_LAYERLEVEL" val="1_1_1"/>
  <p:tag name="KSO_WM_TAG_VERSION" val="3.0"/>
  <p:tag name="KSO_WM_BEAUTIFY_FLAG" val="#wm#"/>
  <p:tag name="KSO_WM_DIAGRAM_VERSION" val="3"/>
  <p:tag name="KSO_WM_DIAGRAM_COLOR_TRICK" val="1"/>
  <p:tag name="KSO_WM_DIAGRAM_COLOR_TEXT_CAN_REMOVE" val="n"/>
  <p:tag name="KSO_WM_UNIT_VALUE" val="370*919"/>
  <p:tag name="KSO_WM_DIAGRAM_GROUP_CODE" val="l1-1"/>
  <p:tag name="KSO_WM_UNIT_TYPE" val="l_h_d"/>
  <p:tag name="KSO_WM_UNIT_INDEX" val="1_3_1"/>
  <p:tag name="KSO_WM_DIAGRAM_MAX_ITEMCNT" val="4"/>
  <p:tag name="KSO_WM_DIAGRAM_MIN_ITEMCNT" val="2"/>
  <p:tag name="KSO_WM_DIAGRAM_VIRTUALLY_FRAME" val="{&quot;height&quot;:379.14605712890625,&quot;left&quot;:66.37346466304753,&quot;top&quot;:100.9983887583815,&quot;width&quot;:850.353149414062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DIAGRAM_USE_COLOR_VALUE" val="{&quot;color_scheme&quot;:1,&quot;color_type&quot;:1,&quot;theme_color_indexes&quot;:[5,6,5,6,5,6]}"/>
</p:tagLst>
</file>

<file path=ppt/tags/tag91.xml><?xml version="1.0" encoding="utf-8"?>
<p:tagLst xmlns:p="http://schemas.openxmlformats.org/presentationml/2006/main">
  <p:tag name="RESOURCE_RECORD_KEY" val="{&quot;70&quot;:[3321959]}"/>
</p:tagLst>
</file>

<file path=ppt/tags/tag9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9_2*l_h_i*1_1_1"/>
  <p:tag name="KSO_WM_TEMPLATE_CATEGORY" val="diagram"/>
  <p:tag name="KSO_WM_TEMPLATE_INDEX" val="20231789"/>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89_2*l_h_f*1_1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为了最终演示发布的良好效果，请尽量言简意赅的阐述观点"/>
  <p:tag name="KSO_WM_DIAGRAM_USE_COLOR_VALUE" val="{&quot;color_scheme&quot;:1,&quot;color_type&quot;:1,&quot;theme_color_indexes&quot;:[5,6,5,6,5,6]}"/>
</p:tagLst>
</file>

<file path=ppt/tags/tag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89_2*l_h_a*1_1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89_2*l_h_i*1_2_1"/>
  <p:tag name="KSO_WM_TEMPLATE_CATEGORY" val="diagram"/>
  <p:tag name="KSO_WM_TEMPLATE_INDEX" val="20231789"/>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solid&quot;:{&quot;brightness&quot;:0,&quot;colorType&quot;:2,&quot;rgb&quot;:&quot;#ffffff&quot;,&quot;transparency&quot;:0},&quot;type&quot;:1},&quot;glow&quot;:{&quot;colorType&quot;:0},&quot;line&quot;:{&quot;solidLine&quot;:{&quot;brightness&quot;:0.6000000238418579,&quot;colorType&quot;:1,&quot;foreColorIndex&quot;:5,&quot;transparency&quot;:0},&quot;type&quot;:1},&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LINE_FORE_SCHEMECOLOR_INDEX" val="5"/>
  <p:tag name="KSO_WM_DIAGRAM_USE_COLOR_VALUE" val="{&quot;color_scheme&quot;:1,&quot;color_type&quot;:1,&quot;theme_color_indexes&quot;:[5,6,5,6,5,6]}"/>
</p:tagLst>
</file>

<file path=ppt/tags/tag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89_2*l_h_f*1_2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为了最终演示发布的良好效果，请尽量言简意赅的阐述观点"/>
  <p:tag name="KSO_WM_DIAGRAM_USE_COLOR_VALUE" val="{&quot;color_scheme&quot;:1,&quot;color_type&quot;:1,&quot;theme_color_indexes&quot;:[5,6,5,6,5,6]}"/>
</p:tagLst>
</file>

<file path=ppt/tags/tag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89_2*l_h_a*1_2_1"/>
  <p:tag name="KSO_WM_TEMPLATE_CATEGORY" val="diagram"/>
  <p:tag name="KSO_WM_TEMPLATE_INDEX" val="20231789"/>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项标题"/>
  <p:tag name="KSO_WM_DIAGRAM_USE_COLOR_VALUE" val="{&quot;color_scheme&quot;:1,&quot;color_type&quot;:1,&quot;theme_color_indexes&quot;:[5,6,5,6,5,6]}"/>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89_2*l_h_d*1_1_1"/>
  <p:tag name="KSO_WM_TEMPLATE_CATEGORY" val="diagram"/>
  <p:tag name="KSO_WM_TEMPLATE_INDEX" val="20231789"/>
  <p:tag name="KSO_WM_UNIT_LAYERLEVEL" val="1_1_1"/>
  <p:tag name="KSO_WM_TAG_VERSION" val="3.0"/>
  <p:tag name="KSO_WM_BEAUTIFY_FLAG" val="#wm#"/>
  <p:tag name="KSO_WM_DIAGRAM_VERSION" val="3"/>
  <p:tag name="KSO_WM_DIAGRAM_COLOR_TRICK" val="1"/>
  <p:tag name="KSO_WM_DIAGRAM_COLOR_TEXT_CAN_REMOVE" val="n"/>
  <p:tag name="KSO_WM_UNIT_VALUE" val="370*919"/>
  <p:tag name="KSO_WM_DIAGRAM_GROUP_CODE" val="l1-1"/>
  <p:tag name="KSO_WM_UNIT_TYPE" val="l_h_d"/>
  <p:tag name="KSO_WM_UNIT_INDEX" val="1_1_1"/>
  <p:tag name="KSO_WM_DIAGRAM_MAX_ITEMCNT" val="4"/>
  <p:tag name="KSO_WM_DIAGRAM_MIN_ITEMCNT" val="2"/>
  <p:tag name="KSO_WM_DIAGRAM_VIRTUALLY_FRAME" val="{&quot;height&quot;:419.7444458872877,&quot;left&quot;:66.37346466304753,&quot;top&quot;:128.3,&quot;width&quot;:850.3765353369524}"/>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DIAGRAM_USE_COLOR_VALUE" val="{&quot;color_scheme&quot;:1,&quot;color_type&quot;:1,&quot;theme_color_indexes&quot;:[5,6,5,6,5,6]}"/>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4273</Words>
  <Application>WPS 演示</Application>
  <PresentationFormat>宽屏</PresentationFormat>
  <Paragraphs>366</Paragraphs>
  <Slides>32</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32</vt:i4>
      </vt:variant>
    </vt:vector>
  </HeadingPairs>
  <TitlesOfParts>
    <vt:vector size="45" baseType="lpstr">
      <vt:lpstr>Arial</vt:lpstr>
      <vt:lpstr>宋体</vt:lpstr>
      <vt:lpstr>Wingdings</vt:lpstr>
      <vt:lpstr>思源黑体 CN Heavy</vt:lpstr>
      <vt:lpstr>黑体</vt:lpstr>
      <vt:lpstr>方正兰亭大黑_GBK</vt:lpstr>
      <vt:lpstr>微软雅黑</vt:lpstr>
      <vt:lpstr>思源黑体 CN</vt:lpstr>
      <vt:lpstr>Arial Unicode MS</vt:lpstr>
      <vt:lpstr>Calibri</vt:lpstr>
      <vt:lpstr>江城圆体 400W</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蓝天</cp:lastModifiedBy>
  <cp:revision>75</cp:revision>
  <dcterms:created xsi:type="dcterms:W3CDTF">2023-11-08T11:26:00Z</dcterms:created>
  <dcterms:modified xsi:type="dcterms:W3CDTF">2024-09-06T01:39:45Z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2052-12.1.0.17827</vt:lpwstr>
  </property>
</Properties>
</file>