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03"/>
  </p:notesMasterIdLst>
  <p:sldIdLst>
    <p:sldId id="297" r:id="rId4"/>
    <p:sldId id="470" r:id="rId5"/>
    <p:sldId id="298" r:id="rId6"/>
    <p:sldId id="299" r:id="rId7"/>
    <p:sldId id="324" r:id="rId8"/>
    <p:sldId id="319" r:id="rId9"/>
    <p:sldId id="320" r:id="rId10"/>
    <p:sldId id="300" r:id="rId11"/>
    <p:sldId id="321" r:id="rId12"/>
    <p:sldId id="322" r:id="rId13"/>
    <p:sldId id="323" r:id="rId14"/>
    <p:sldId id="325" r:id="rId15"/>
    <p:sldId id="326" r:id="rId16"/>
    <p:sldId id="327" r:id="rId17"/>
    <p:sldId id="328" r:id="rId18"/>
    <p:sldId id="329" r:id="rId19"/>
    <p:sldId id="305" r:id="rId20"/>
    <p:sldId id="388" r:id="rId21"/>
    <p:sldId id="348" r:id="rId22"/>
    <p:sldId id="349" r:id="rId23"/>
    <p:sldId id="350" r:id="rId24"/>
    <p:sldId id="389" r:id="rId25"/>
    <p:sldId id="390" r:id="rId26"/>
    <p:sldId id="353" r:id="rId27"/>
    <p:sldId id="354" r:id="rId28"/>
    <p:sldId id="355" r:id="rId29"/>
    <p:sldId id="356" r:id="rId30"/>
    <p:sldId id="357" r:id="rId31"/>
    <p:sldId id="358" r:id="rId32"/>
    <p:sldId id="359" r:id="rId33"/>
    <p:sldId id="360" r:id="rId34"/>
    <p:sldId id="361" r:id="rId35"/>
    <p:sldId id="362" r:id="rId36"/>
    <p:sldId id="363" r:id="rId37"/>
    <p:sldId id="364" r:id="rId38"/>
    <p:sldId id="365" r:id="rId39"/>
    <p:sldId id="366" r:id="rId40"/>
    <p:sldId id="367" r:id="rId41"/>
    <p:sldId id="368" r:id="rId42"/>
    <p:sldId id="369" r:id="rId43"/>
    <p:sldId id="370" r:id="rId44"/>
    <p:sldId id="371" r:id="rId45"/>
    <p:sldId id="372" r:id="rId46"/>
    <p:sldId id="373" r:id="rId47"/>
    <p:sldId id="374" r:id="rId48"/>
    <p:sldId id="375" r:id="rId49"/>
    <p:sldId id="376" r:id="rId50"/>
    <p:sldId id="377" r:id="rId51"/>
    <p:sldId id="378" r:id="rId52"/>
    <p:sldId id="379" r:id="rId53"/>
    <p:sldId id="380" r:id="rId54"/>
    <p:sldId id="381" r:id="rId55"/>
    <p:sldId id="382" r:id="rId56"/>
    <p:sldId id="383" r:id="rId57"/>
    <p:sldId id="384" r:id="rId58"/>
    <p:sldId id="385" r:id="rId59"/>
    <p:sldId id="386" r:id="rId60"/>
    <p:sldId id="387" r:id="rId61"/>
    <p:sldId id="316" r:id="rId62"/>
    <p:sldId id="330" r:id="rId63"/>
    <p:sldId id="331" r:id="rId64"/>
    <p:sldId id="332" r:id="rId65"/>
    <p:sldId id="333" r:id="rId66"/>
    <p:sldId id="334" r:id="rId67"/>
    <p:sldId id="317" r:id="rId68"/>
    <p:sldId id="335" r:id="rId69"/>
    <p:sldId id="336" r:id="rId70"/>
    <p:sldId id="318" r:id="rId71"/>
    <p:sldId id="392" r:id="rId72"/>
    <p:sldId id="393" r:id="rId73"/>
    <p:sldId id="394" r:id="rId74"/>
    <p:sldId id="395" r:id="rId75"/>
    <p:sldId id="396" r:id="rId76"/>
    <p:sldId id="398" r:id="rId77"/>
    <p:sldId id="399" r:id="rId78"/>
    <p:sldId id="400" r:id="rId79"/>
    <p:sldId id="401" r:id="rId80"/>
    <p:sldId id="402" r:id="rId81"/>
    <p:sldId id="404" r:id="rId82"/>
    <p:sldId id="405" r:id="rId83"/>
    <p:sldId id="406" r:id="rId84"/>
    <p:sldId id="407" r:id="rId85"/>
    <p:sldId id="409" r:id="rId86"/>
    <p:sldId id="411" r:id="rId87"/>
    <p:sldId id="412" r:id="rId88"/>
    <p:sldId id="414" r:id="rId89"/>
    <p:sldId id="415" r:id="rId90"/>
    <p:sldId id="417" r:id="rId91"/>
    <p:sldId id="418" r:id="rId92"/>
    <p:sldId id="419" r:id="rId93"/>
    <p:sldId id="421" r:id="rId94"/>
    <p:sldId id="422" r:id="rId95"/>
    <p:sldId id="423" r:id="rId96"/>
    <p:sldId id="424" r:id="rId97"/>
    <p:sldId id="425" r:id="rId98"/>
    <p:sldId id="427" r:id="rId99"/>
    <p:sldId id="428" r:id="rId100"/>
    <p:sldId id="429" r:id="rId101"/>
    <p:sldId id="431" r:id="rId102"/>
  </p:sldIdLst>
  <p:sldSz cx="12192000" cy="6858000"/>
  <p:notesSz cx="6858000" cy="9144000"/>
  <p:custDataLst>
    <p:tags r:id="rId10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83" userDrawn="1">
          <p15:clr>
            <a:srgbClr val="A4A3A4"/>
          </p15:clr>
        </p15:guide>
        <p15:guide id="1" orient="horz" pos="2115" userDrawn="1">
          <p15:clr>
            <a:srgbClr val="A4A3A4"/>
          </p15:clr>
        </p15:guide>
        <p15:guide id="2" pos="388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胡 鸥" initials="胡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164"/>
        <p:guide pos="3883"/>
        <p:guide orient="horz" pos="2115"/>
        <p:guide pos="3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8" Type="http://schemas.openxmlformats.org/officeDocument/2006/relationships/tags" Target="tags/tag98.xml"/><Relationship Id="rId107" Type="http://schemas.openxmlformats.org/officeDocument/2006/relationships/commentAuthors" Target="commentAuthors.xml"/><Relationship Id="rId106" Type="http://schemas.openxmlformats.org/officeDocument/2006/relationships/tableStyles" Target="tableStyles.xml"/><Relationship Id="rId105" Type="http://schemas.openxmlformats.org/officeDocument/2006/relationships/viewProps" Target="viewProps.xml"/><Relationship Id="rId104" Type="http://schemas.openxmlformats.org/officeDocument/2006/relationships/presProps" Target="presProps.xml"/><Relationship Id="rId103" Type="http://schemas.openxmlformats.org/officeDocument/2006/relationships/notesMaster" Target="notesMasters/notesMaster1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smtClean="0">
                <a:sym typeface="+mn-ea"/>
              </a:rPr>
              <a:t>点此编辑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1-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4086" y="865360"/>
            <a:ext cx="5075682" cy="1191861"/>
          </a:xfrm>
          <a:prstGeom prst="rect">
            <a:avLst/>
          </a:prstGeom>
        </p:spPr>
      </p:pic>
      <p:sp>
        <p:nvSpPr>
          <p:cNvPr id="20" name="标题 19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2705735" y="2057400"/>
            <a:ext cx="5076190" cy="84963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0" i="0">
                <a:effectLst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点此编辑</a:t>
            </a:r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4537075" y="1141095"/>
            <a:ext cx="2894330" cy="6400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kumimoji="0" lang="zh-CN" alt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  <a:sym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点此编辑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3"/>
            <p:custDataLst>
              <p:tags r:id="rId6"/>
            </p:custDataLst>
          </p:nvPr>
        </p:nvSpPr>
        <p:spPr>
          <a:xfrm>
            <a:off x="2705735" y="3288030"/>
            <a:ext cx="5816600" cy="9131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3.jpeg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GIF"/><Relationship Id="rId1" Type="http://schemas.openxmlformats.org/officeDocument/2006/relationships/image" Target="../media/image10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8" Type="http://schemas.openxmlformats.org/officeDocument/2006/relationships/slideLayout" Target="../slideLayouts/slideLayout4.xml"/><Relationship Id="rId27" Type="http://schemas.openxmlformats.org/officeDocument/2006/relationships/tags" Target="../tags/tag40.xml"/><Relationship Id="rId26" Type="http://schemas.openxmlformats.org/officeDocument/2006/relationships/tags" Target="../tags/tag39.xml"/><Relationship Id="rId25" Type="http://schemas.openxmlformats.org/officeDocument/2006/relationships/tags" Target="../tags/tag38.xml"/><Relationship Id="rId24" Type="http://schemas.openxmlformats.org/officeDocument/2006/relationships/tags" Target="../tags/tag37.xml"/><Relationship Id="rId23" Type="http://schemas.openxmlformats.org/officeDocument/2006/relationships/tags" Target="../tags/tag36.xml"/><Relationship Id="rId22" Type="http://schemas.openxmlformats.org/officeDocument/2006/relationships/tags" Target="../tags/tag35.xml"/><Relationship Id="rId21" Type="http://schemas.openxmlformats.org/officeDocument/2006/relationships/tags" Target="../tags/tag34.xml"/><Relationship Id="rId20" Type="http://schemas.openxmlformats.org/officeDocument/2006/relationships/tags" Target="../tags/tag33.xml"/><Relationship Id="rId2" Type="http://schemas.openxmlformats.org/officeDocument/2006/relationships/tags" Target="../tags/tag15.xml"/><Relationship Id="rId19" Type="http://schemas.openxmlformats.org/officeDocument/2006/relationships/tags" Target="../tags/tag32.xml"/><Relationship Id="rId18" Type="http://schemas.openxmlformats.org/officeDocument/2006/relationships/tags" Target="../tags/tag31.xml"/><Relationship Id="rId17" Type="http://schemas.openxmlformats.org/officeDocument/2006/relationships/tags" Target="../tags/tag30.xml"/><Relationship Id="rId16" Type="http://schemas.openxmlformats.org/officeDocument/2006/relationships/tags" Target="../tags/tag29.xml"/><Relationship Id="rId15" Type="http://schemas.openxmlformats.org/officeDocument/2006/relationships/tags" Target="../tags/tag28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tags" Target="../tags/tag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image" Target="../media/image6.png"/><Relationship Id="rId1" Type="http://schemas.openxmlformats.org/officeDocument/2006/relationships/tags" Target="../tags/tag44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tags" Target="../tags/tag60.xml"/><Relationship Id="rId7" Type="http://schemas.openxmlformats.org/officeDocument/2006/relationships/image" Target="../media/image19.svg"/><Relationship Id="rId6" Type="http://schemas.openxmlformats.org/officeDocument/2006/relationships/image" Target="../media/image18.png"/><Relationship Id="rId5" Type="http://schemas.openxmlformats.org/officeDocument/2006/relationships/tags" Target="../tags/tag59.xml"/><Relationship Id="rId4" Type="http://schemas.openxmlformats.org/officeDocument/2006/relationships/image" Target="../media/image17.jpeg"/><Relationship Id="rId3" Type="http://schemas.openxmlformats.org/officeDocument/2006/relationships/tags" Target="../tags/tag58.xml"/><Relationship Id="rId23" Type="http://schemas.openxmlformats.org/officeDocument/2006/relationships/slideLayout" Target="../slideLayouts/slideLayout6.xml"/><Relationship Id="rId22" Type="http://schemas.openxmlformats.org/officeDocument/2006/relationships/tags" Target="../tags/tag68.xml"/><Relationship Id="rId21" Type="http://schemas.openxmlformats.org/officeDocument/2006/relationships/tags" Target="../tags/tag67.xml"/><Relationship Id="rId20" Type="http://schemas.openxmlformats.org/officeDocument/2006/relationships/tags" Target="../tags/tag66.xml"/><Relationship Id="rId2" Type="http://schemas.openxmlformats.org/officeDocument/2006/relationships/image" Target="../media/image16.jpeg"/><Relationship Id="rId19" Type="http://schemas.openxmlformats.org/officeDocument/2006/relationships/image" Target="../media/image25.svg"/><Relationship Id="rId18" Type="http://schemas.openxmlformats.org/officeDocument/2006/relationships/image" Target="../media/image24.png"/><Relationship Id="rId17" Type="http://schemas.openxmlformats.org/officeDocument/2006/relationships/tags" Target="../tags/tag65.xml"/><Relationship Id="rId16" Type="http://schemas.openxmlformats.org/officeDocument/2006/relationships/image" Target="../media/image23.svg"/><Relationship Id="rId15" Type="http://schemas.openxmlformats.org/officeDocument/2006/relationships/image" Target="../media/image22.png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image" Target="../media/image21.svg"/><Relationship Id="rId1" Type="http://schemas.openxmlformats.org/officeDocument/2006/relationships/tags" Target="../tags/tag57.xm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image" Target="../media/image26.emf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86.xml"/><Relationship Id="rId1" Type="http://schemas.openxmlformats.org/officeDocument/2006/relationships/image" Target="../media/image26.e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image" Target="../media/image26.emf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3.xml"/></Relationships>
</file>

<file path=ppt/slides/_rels/slide6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image" Target="../media/image26.emf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9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51175" y="2303780"/>
            <a:ext cx="8836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DAXUEYUWEN</a:t>
            </a: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76575" y="3133249"/>
            <a:ext cx="7656284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大学语文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3395481" y="184714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90000"/>
          </a:bodyPr>
          <a:p>
            <a:r>
              <a:rPr>
                <a:sym typeface="+mn-ea"/>
              </a:rPr>
              <a:t>读音题</a:t>
            </a:r>
            <a:r>
              <a:rPr lang="en-US" altLang="zh-CN">
                <a:sym typeface="+mn-ea"/>
              </a:rPr>
              <a:t>2</a:t>
            </a:r>
            <a:endParaRPr lang="en-US" altLang="zh-CN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9645" y="1603375"/>
            <a:ext cx="9899015" cy="4799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90000"/>
              </a:lnSpc>
              <a:buClrTx/>
              <a:buSzTx/>
              <a:buNone/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下列词语中加点字的读音有错误的一项是  (   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)。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90000"/>
              </a:lnSpc>
              <a:buClrTx/>
              <a:buSzTx/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A. 黄晕(yùn)     应和(hè)    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着落(zhuó)    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絮絮叨叨 (xù)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90000"/>
              </a:lnSpc>
              <a:buClrTx/>
              <a:buSzTx/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B. 憔悴(qiáo)    莅临(lì)       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粗犷(guǎng)  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山岛竦峙(shì)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90000"/>
              </a:lnSpc>
              <a:buClrTx/>
              <a:buSzTx/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C. 诀别(jué)      匿笑(nì)     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徘徊(huái)    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稀稀疏疏(shū)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90000"/>
              </a:lnSpc>
              <a:buClrTx/>
              <a:buSzTx/>
              <a:buNone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D. 遮蔽(zhē)     拙见(zhuō)  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敝人(bì)        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花团锦簇(cù)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912100" y="1923415"/>
            <a:ext cx="614045" cy="698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>
                <a:solidFill>
                  <a:srgbClr val="C35233"/>
                </a:solidFill>
              </a:rPr>
              <a:t>B</a:t>
            </a:r>
            <a:endParaRPr lang="en-US" altLang="zh-CN" sz="3200" b="1">
              <a:solidFill>
                <a:srgbClr val="C35233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90000"/>
          </a:bodyPr>
          <a:p>
            <a:r>
              <a:rPr>
                <a:sym typeface="+mn-ea"/>
              </a:rPr>
              <a:t>读音题</a:t>
            </a:r>
            <a:r>
              <a:rPr lang="en-US" altLang="zh-CN">
                <a:sym typeface="+mn-ea"/>
              </a:rPr>
              <a:t>3</a:t>
            </a:r>
            <a:endParaRPr lang="en-US" altLang="zh-CN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5025" y="1472565"/>
            <a:ext cx="10137775" cy="4182110"/>
          </a:xfrm>
          <a:prstGeom prst="rect">
            <a:avLst/>
          </a:prstGeom>
        </p:spPr>
        <p:txBody>
          <a:bodyPr wrap="square">
            <a:spAutoFit/>
          </a:bodyPr>
          <a:p>
            <a:pPr lvl="0" algn="l">
              <a:lnSpc>
                <a:spcPct val="190000"/>
              </a:lnSpc>
              <a:buClrTx/>
              <a:buSzTx/>
              <a:buFontTx/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下列词语中加点字的读音完全正确的一项是   (  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  )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lvl="0" algn="l">
              <a:lnSpc>
                <a:spcPct val="190000"/>
              </a:lnSpc>
              <a:buClrTx/>
              <a:buSzTx/>
              <a:buFontTx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A. 殷红(yīn)    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 萦绕(yíng)      默契(qì)       锲而不舍 (qiè)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lvl="0" algn="l">
              <a:lnSpc>
                <a:spcPct val="190000"/>
              </a:lnSpc>
              <a:buClrTx/>
              <a:buSzTx/>
              <a:buFontTx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B. 哽咽(gěng)     亘古(gèn)       秩序(zhì)      鲜为人知(xiǎn)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lvl="0" algn="l">
              <a:lnSpc>
                <a:spcPct val="190000"/>
              </a:lnSpc>
              <a:buClrTx/>
              <a:buSzTx/>
              <a:buFontTx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C. 澎湃(bài)        哺育(bǔ)        园圃(pǔ)      扑朔迷离(shuò)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lvl="0" algn="l">
              <a:lnSpc>
                <a:spcPct val="190000"/>
              </a:lnSpc>
              <a:buClrTx/>
              <a:buSzTx/>
              <a:buFontTx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D. 挚痛(zhì)        校对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(jiào)      迸溅(bèn)     深恶痛绝(wù)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262620" y="1774825"/>
            <a:ext cx="478790" cy="698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>
                <a:solidFill>
                  <a:srgbClr val="C35233"/>
                </a:solidFill>
              </a:rPr>
              <a:t>B</a:t>
            </a:r>
            <a:endParaRPr lang="en-US" altLang="zh-CN" sz="3200" b="1">
              <a:solidFill>
                <a:srgbClr val="C35233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90000"/>
          </a:bodyPr>
          <a:p>
            <a:r>
              <a:rPr>
                <a:sym typeface="+mn-ea"/>
              </a:rPr>
              <a:t>错字题</a:t>
            </a:r>
            <a:r>
              <a:rPr lang="en-US" altLang="zh-CN">
                <a:sym typeface="+mn-ea"/>
              </a:rPr>
              <a:t>1</a:t>
            </a:r>
            <a:endParaRPr lang="en-US" altLang="zh-CN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7565" y="1509395"/>
            <a:ext cx="1039749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下列各句中，没有错别字且加点字的注音全都正确的一项是(　　)。</a:t>
            </a:r>
            <a:endParaRPr lang="zh-CN" altLang="en-US" sz="20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A.听着街头辘辘的马车声，聂赫留朵夫望着朦胧月光下的花园和房顶，望着场(chǎnɡ)院里纵横交错的树杈阴影，望着树枝掩映下的黑魆(xū)魆的矮墙，一时浮想联篇。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B.我们趋行在人生的旅途中，在坎坷中奔跑，在挫(cuò)折里涅槃，忧愁缠满全身，痛苦漂洒一地，因而我们累却无从止歇，我们苦却无法回避：唯有前行。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C.近期火爆网络的“佛系”一词，让“90后”们很扎(zā)心，也让长者们担心，担心年轻人与“丧文化”越走越近，殊(shū)不知，所谓的佛系仅仅是他们的一种喧泄方式而已。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D.牵挂，是一颗心对另一颗心的深深惦(diàn)记，是联结(jié)亲情、爱情、友情的纽带，是一种幸福、一缕相思、一份柔意，是一幅浓郁淡雅的画卷，是一丝自然质朴的情韵。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705725" y="1569085"/>
            <a:ext cx="478790" cy="698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>
                <a:solidFill>
                  <a:srgbClr val="C35233"/>
                </a:solidFill>
              </a:rPr>
              <a:t>D</a:t>
            </a:r>
            <a:endParaRPr lang="en-US" altLang="zh-CN" sz="3200" b="1">
              <a:solidFill>
                <a:srgbClr val="C35233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90000"/>
          </a:bodyPr>
          <a:p>
            <a:r>
              <a:rPr>
                <a:sym typeface="+mn-ea"/>
              </a:rPr>
              <a:t>错字题</a:t>
            </a:r>
            <a:r>
              <a:rPr lang="en-US" altLang="zh-CN">
                <a:sym typeface="+mn-ea"/>
              </a:rPr>
              <a:t>2</a:t>
            </a:r>
            <a:endParaRPr lang="en-US" altLang="zh-CN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7915" y="1520190"/>
            <a:ext cx="101612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  <a:buClrTx/>
              <a:buSzTx/>
              <a:buNone/>
            </a:pPr>
            <a:r>
              <a:rPr lang="zh-CN" altLang="en-US" sz="2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下列各句中，没有错别字且加点字的注音全都正确的一项是(　　)</a:t>
            </a:r>
            <a:endParaRPr lang="zh-CN" altLang="en-US" sz="20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60000"/>
              </a:lnSpc>
              <a:buClrTx/>
              <a:buSzTx/>
              <a:buNone/>
            </a:pP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A.当“感动中国”特别致敬奖颁(bān)发给中国女排的刹(shà)那，“团结就是力量”这种“女排精神”不知让多少人再次感概。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60000"/>
              </a:lnSpc>
              <a:buClrTx/>
              <a:buSzTx/>
              <a:buNone/>
            </a:pP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B.一条浅溪萦绕万康村，平添了几分灵气：清泉山中来，淙淙溪流，鱼虾嬉戏水藻(zǎo)间；远处，奇峰、怪石、绿植层见(xiàn)叠出。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60000"/>
              </a:lnSpc>
              <a:buClrTx/>
              <a:buSzTx/>
              <a:buNone/>
            </a:pP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C.日夜兼程的奔忙让人很容易疲倦，于是许多人亦步亦驱，沉醉于时尚潮流，在仓促陌(mò)生的变化中随波逐流、迷失怅惋(wàn)。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60000"/>
              </a:lnSpc>
              <a:buClrTx/>
              <a:buSzTx/>
              <a:buNone/>
            </a:pP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D.对个体而言，根除沽名钩誉之心，摈(bìnɡ)弃急功近利之意，涤(dí)荡冒进浮躁之气，才能凝神静气、行稳致远，抵达成功的彼岸。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962265" y="1588135"/>
            <a:ext cx="478790" cy="698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>
                <a:solidFill>
                  <a:srgbClr val="C35233"/>
                </a:solidFill>
              </a:rPr>
              <a:t>B</a:t>
            </a:r>
            <a:endParaRPr lang="en-US" altLang="zh-CN" sz="3200" b="1">
              <a:solidFill>
                <a:srgbClr val="C35233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90000"/>
          </a:bodyPr>
          <a:p>
            <a:r>
              <a:rPr>
                <a:sym typeface="+mn-ea"/>
              </a:rPr>
              <a:t>错字题</a:t>
            </a:r>
            <a:r>
              <a:rPr lang="en-US" altLang="zh-CN">
                <a:sym typeface="+mn-ea"/>
              </a:rPr>
              <a:t>3</a:t>
            </a:r>
            <a:endParaRPr lang="en-US" altLang="zh-CN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7915" y="1520190"/>
            <a:ext cx="998728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  <a:buClrTx/>
              <a:buSzTx/>
              <a:buNone/>
            </a:pPr>
            <a:r>
              <a:rPr lang="zh-CN" altLang="en-US" sz="20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下列各句中，没有错别字且加点字的注音全都正确的一项是(　　)</a:t>
            </a:r>
            <a:endParaRPr lang="zh-CN" altLang="en-US" sz="20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60000"/>
              </a:lnSpc>
              <a:buClrTx/>
              <a:buSzTx/>
              <a:buNone/>
            </a:pP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A.虽然与东方文明的邂(jiě)逅没有使黑塞获得足够的慰籍，但他在《东方之行》中，坦然回顾了当年的亚洲之行，以豁(huò)达和理性的态度呈现了心中的“东方乐园”。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60000"/>
              </a:lnSpc>
              <a:buClrTx/>
              <a:buSzTx/>
              <a:buNone/>
            </a:pP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B.《记住乡愁》第三季已登上电视荧屏，它把对乡愁的诠(quán)释与国家发展、社会生活相结合，引领向上、向善的价值观，镌(juān)刻着时代印痕，彰显着当代风格。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60000"/>
              </a:lnSpc>
              <a:buClrTx/>
              <a:buSzTx/>
              <a:buNone/>
            </a:pP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C.纵观历史演进、世间万相，大到国家、民族，小到个人、家庭，往往在摆脱枷锁、拯救危亡的时候能够迸(bìnɡ)发出不屈不挠(náo)的昂扬斗志。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60000"/>
              </a:lnSpc>
              <a:buClrTx/>
              <a:buSzTx/>
              <a:buNone/>
            </a:pP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D.垮塌(tā)发生在两座大山之间，山体倾(qǐnɡ)泻而下，房屋没有留下一块完整的混凝土，废墟中只剩下变了形的钢精条。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890510" y="1561465"/>
            <a:ext cx="478790" cy="698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>
                <a:solidFill>
                  <a:srgbClr val="C35233"/>
                </a:solidFill>
              </a:rPr>
              <a:t>B   </a:t>
            </a:r>
            <a:endParaRPr lang="en-US" altLang="zh-CN" sz="3200" b="1">
              <a:solidFill>
                <a:srgbClr val="C35233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占位符 4"/>
          <p:cNvSpPr>
            <a:spLocks noGrp="1"/>
          </p:cNvSpPr>
          <p:nvPr>
            <p:ph type="body" idx="4294967295"/>
          </p:nvPr>
        </p:nvSpPr>
        <p:spPr>
          <a:xfrm>
            <a:off x="0" y="1141095"/>
            <a:ext cx="2894330" cy="640080"/>
          </a:xfrm>
        </p:spPr>
        <p:txBody>
          <a:bodyPr>
            <a:normAutofit/>
          </a:bodyPr>
          <a:p>
            <a:r>
              <a:rPr lang="zh-CN" altLang="en-US"/>
              <a:t>词语辨析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4294967295"/>
          </p:nvPr>
        </p:nvSpPr>
        <p:spPr>
          <a:xfrm>
            <a:off x="4137660" y="2196465"/>
            <a:ext cx="8054340" cy="2284730"/>
          </a:xfrm>
        </p:spPr>
        <p:txBody>
          <a:bodyPr/>
          <a:p>
            <a:r>
              <a:rPr lang="zh-CN" altLang="en-US"/>
              <a:t>辨析题</a:t>
            </a:r>
            <a:r>
              <a:rPr lang="en-US" altLang="zh-CN"/>
              <a:t>1:</a:t>
            </a:r>
            <a:endParaRPr lang="en-US" altLang="zh-CN"/>
          </a:p>
          <a:p>
            <a:pPr>
              <a:lnSpc>
                <a:spcPct val="140000"/>
              </a:lnSpc>
            </a:pPr>
            <a:r>
              <a:rPr lang="en-US" altLang="zh-CN"/>
              <a:t>       经反复研究，校方决定</a:t>
            </a:r>
            <a:r>
              <a:rPr lang="en-US" altLang="zh-CN" u="sng"/>
              <a:t>       </a:t>
            </a:r>
            <a:r>
              <a:rPr lang="en-US" altLang="zh-CN"/>
              <a:t>（启用／起用）本校精通业务的退休教师。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2282825" y="4877435"/>
            <a:ext cx="5690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解析：</a:t>
            </a:r>
            <a:r>
              <a:rPr lang="zh-CN" altLang="en-US"/>
              <a:t>对象不同。起用人员，启用</a:t>
            </a:r>
            <a:r>
              <a:rPr lang="en-US" altLang="zh-CN"/>
              <a:t>-</a:t>
            </a:r>
            <a:r>
              <a:rPr lang="zh-CN" altLang="en-US"/>
              <a:t>开始使用</a:t>
            </a:r>
            <a:r>
              <a:rPr lang="zh-CN" altLang="en-US"/>
              <a:t>某物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占位符 4"/>
          <p:cNvSpPr>
            <a:spLocks noGrp="1"/>
          </p:cNvSpPr>
          <p:nvPr>
            <p:ph type="body" idx="4294967295"/>
          </p:nvPr>
        </p:nvSpPr>
        <p:spPr>
          <a:xfrm>
            <a:off x="0" y="1141095"/>
            <a:ext cx="2894330" cy="640080"/>
          </a:xfrm>
        </p:spPr>
        <p:txBody>
          <a:bodyPr>
            <a:normAutofit/>
          </a:bodyPr>
          <a:p>
            <a:r>
              <a:rPr lang="zh-CN" altLang="en-US"/>
              <a:t>词语辨析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4294967295"/>
          </p:nvPr>
        </p:nvSpPr>
        <p:spPr>
          <a:xfrm>
            <a:off x="3894455" y="2196465"/>
            <a:ext cx="8297545" cy="2284730"/>
          </a:xfrm>
        </p:spPr>
        <p:txBody>
          <a:bodyPr/>
          <a:p>
            <a:r>
              <a:rPr lang="zh-CN" altLang="en-US"/>
              <a:t>辨析题</a:t>
            </a:r>
            <a:r>
              <a:rPr lang="en-US" altLang="zh-CN"/>
              <a:t>2</a:t>
            </a:r>
            <a:r>
              <a:rPr lang="en-US" altLang="zh-CN"/>
              <a:t>:</a:t>
            </a:r>
            <a:endParaRPr lang="en-US" altLang="zh-CN"/>
          </a:p>
          <a:p>
            <a:pPr>
              <a:lnSpc>
                <a:spcPct val="140000"/>
              </a:lnSpc>
            </a:pPr>
            <a:r>
              <a:rPr lang="en-US" altLang="zh-CN"/>
              <a:t>          </a:t>
            </a:r>
            <a:r>
              <a:rPr lang="en-US" altLang="zh-CN" u="sng"/>
              <a:t>             </a:t>
            </a:r>
            <a:r>
              <a:rPr lang="en-US" altLang="zh-CN"/>
              <a:t>（侵占／侵犯）他国领土就是 </a:t>
            </a:r>
            <a:r>
              <a:rPr lang="en-US" altLang="zh-CN" u="sng"/>
              <a:t>         </a:t>
            </a:r>
            <a:r>
              <a:rPr lang="en-US" altLang="zh-CN"/>
              <a:t>（侵占／侵犯）他国主权。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2282825" y="48774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解析：侵犯权利，侵占财</a:t>
            </a:r>
            <a:r>
              <a:rPr lang="zh-CN" altLang="en-US"/>
              <a:t>物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68820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TWO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成语运用</a:t>
            </a:r>
            <a:endParaRPr lang="zh-CN" altLang="en-US" sz="66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第二部分</a:t>
            </a:r>
            <a:endParaRPr lang="zh-CN" altLang="en-US" sz="3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16" y="4052912"/>
            <a:ext cx="525320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成语辨析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9"/>
          <p:cNvSpPr/>
          <p:nvPr/>
        </p:nvSpPr>
        <p:spPr>
          <a:xfrm>
            <a:off x="935673" y="1854200"/>
            <a:ext cx="92313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游戏：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成语接龙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，看谁接得更长更多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ectangle 3"/>
          <p:cNvSpPr txBox="1"/>
          <p:nvPr/>
        </p:nvSpPr>
        <p:spPr>
          <a:xfrm>
            <a:off x="1927860" y="3027680"/>
            <a:ext cx="7850188" cy="11255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以前一个成语最后一个字作为后一个成语的开头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7860" y="4371340"/>
            <a:ext cx="4550410" cy="1513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50000"/>
              </a:lnSpc>
            </a:pPr>
            <a:r>
              <a:rPr lang="zh-CN" altLang="en-US" sz="2400" b="1" noProof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宋体" panose="02010600030101010101" pitchFamily="2" charset="-122"/>
              </a:rPr>
              <a:t>我们来练一练</a:t>
            </a:r>
            <a:r>
              <a:rPr lang="en-US" altLang="zh-CN" sz="2400" b="1" noProof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宋体" panose="02010600030101010101" pitchFamily="2" charset="-122"/>
              </a:rPr>
              <a:t>:</a:t>
            </a:r>
            <a:endParaRPr lang="zh-CN" altLang="en-US" sz="2400" b="1" noProof="1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r>
              <a:rPr lang="zh-CN" altLang="en-US" sz="2400" b="1" noProof="1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异想天</a:t>
            </a:r>
            <a:r>
              <a:rPr lang="zh-CN" altLang="en-US" sz="24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开</a:t>
            </a:r>
            <a:r>
              <a:rPr lang="zh-CN" altLang="en-US" sz="2400" b="1" noProof="1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→</a:t>
            </a:r>
            <a:r>
              <a:rPr lang="zh-CN" altLang="en-US" sz="24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开</a:t>
            </a:r>
            <a:r>
              <a:rPr lang="zh-CN" altLang="en-US" sz="2400" b="1" noProof="1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门见</a:t>
            </a:r>
            <a:r>
              <a:rPr lang="zh-CN" altLang="en-US" sz="24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山</a:t>
            </a:r>
            <a:r>
              <a:rPr lang="zh-CN" altLang="en-US" sz="2400" b="1" noProof="1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→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6485" y="4153218"/>
            <a:ext cx="2627313" cy="182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文本框 69633"/>
          <p:cNvSpPr txBox="1"/>
          <p:nvPr/>
        </p:nvSpPr>
        <p:spPr>
          <a:xfrm>
            <a:off x="2057400" y="1447800"/>
            <a:ext cx="8153400" cy="3784600"/>
          </a:xfrm>
          <a:prstGeom prst="rect">
            <a:avLst/>
          </a:prstGeom>
          <a:noFill/>
          <a:ln w="76200" cap="flat" cmpd="tri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r>
              <a:rPr lang="zh-CN" altLang="en-US" sz="4000" dirty="0">
                <a:latin typeface="华文隶书" panose="02010800040101010101" pitchFamily="2" charset="-122"/>
                <a:ea typeface="华文隶书" panose="02010800040101010101" pitchFamily="2" charset="-122"/>
              </a:rPr>
              <a:t>成语是汉民族长期习用的定型化的短语，数量繁多，历史悠久，运用广泛，具有语言凝练、音韵和谐的特点，在口头及书面表达中使用成语，能大大增强语言的表现力和感染力。</a:t>
            </a:r>
            <a:endParaRPr lang="zh-CN" altLang="en-US" sz="40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338" name="图片 69634" descr="scj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4572000"/>
            <a:ext cx="1679575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3422786" y="2649154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002280" y="3221990"/>
            <a:ext cx="8557895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第一章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语言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文字运用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54273"/>
          <p:cNvSpPr txBox="1"/>
          <p:nvPr/>
        </p:nvSpPr>
        <p:spPr>
          <a:xfrm>
            <a:off x="2105025" y="4419600"/>
            <a:ext cx="8239125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古代寓言故事：狐假虎威   自相矛盾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历史故事：闻鸡起舞   破釜沉舟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古代典籍作品：胸有成竹   举一反三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275" name="矩形 54274"/>
          <p:cNvSpPr/>
          <p:nvPr/>
        </p:nvSpPr>
        <p:spPr>
          <a:xfrm>
            <a:off x="3916363" y="366713"/>
            <a:ext cx="4694237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成语的感情色彩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276" name="矩形 54275"/>
          <p:cNvSpPr/>
          <p:nvPr/>
        </p:nvSpPr>
        <p:spPr>
          <a:xfrm>
            <a:off x="3048000" y="1411288"/>
            <a:ext cx="6844665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褒义：风起云涌 殚精竭虑  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贬义：处心积虑 满城风雨    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中性：今非昔比 风雨交加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277" name="矩形 54276"/>
          <p:cNvSpPr/>
          <p:nvPr/>
        </p:nvSpPr>
        <p:spPr>
          <a:xfrm>
            <a:off x="4403725" y="3432175"/>
            <a:ext cx="4662488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成语的出处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365" name="图片 5427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1333500" cy="1047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54278" descr="lovelymonkey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2075" y="0"/>
            <a:ext cx="1685925" cy="149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6" grpId="0"/>
      <p:bldP spid="542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4099"/>
          <p:cNvSpPr txBox="1"/>
          <p:nvPr/>
        </p:nvSpPr>
        <p:spPr>
          <a:xfrm>
            <a:off x="2495550" y="692150"/>
            <a:ext cx="72009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文本框 4100"/>
          <p:cNvSpPr txBox="1"/>
          <p:nvPr/>
        </p:nvSpPr>
        <p:spPr>
          <a:xfrm>
            <a:off x="2495550" y="692150"/>
            <a:ext cx="76327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1847850" y="908050"/>
            <a:ext cx="7920038" cy="922020"/>
          </a:xfrm>
          <a:prstGeom prst="rect">
            <a:avLst/>
          </a:prstGeom>
          <a:gradFill rotWithShape="1">
            <a:gsLst>
              <a:gs pos="0">
                <a:srgbClr val="CFB7E7"/>
              </a:gs>
              <a:gs pos="100000">
                <a:srgbClr val="FF3300"/>
              </a:gs>
            </a:gsLst>
            <a:lin ang="5400000" scaled="1"/>
            <a:tileRect/>
          </a:gradFill>
          <a:ln w="9525"/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FB7E7"/>
            </a:extrusionClr>
          </a:sp3d>
        </p:spPr>
        <p:txBody>
          <a:bodyPr>
            <a:spAutoFit/>
            <a:flatTx/>
          </a:bodyPr>
          <a:p>
            <a:pPr>
              <a:spcBef>
                <a:spcPct val="50000"/>
              </a:spcBef>
            </a:pPr>
            <a:r>
              <a:rPr lang="zh-CN" altLang="en-US" sz="5400" b="1" noProof="1" dirty="0">
                <a:solidFill>
                  <a:srgbClr val="CC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成语误用有以下几种情况</a:t>
            </a:r>
            <a:r>
              <a:rPr lang="zh-CN" altLang="en-US" sz="5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5400" b="1" noProof="1" dirty="0">
              <a:latin typeface="Arial" panose="020B0604020202020204" pitchFamily="34" charset="0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1919288" y="2420938"/>
            <a:ext cx="8424862" cy="2122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望文生义（误解词义</a:t>
            </a: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、褒贬误用、对象不当、不合情景、用错谦敬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重复用语、自相矛盾、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9" name="图片 4105" descr="j01958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7663" y="4581525"/>
            <a:ext cx="2206625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ldLvl="0" animBg="1"/>
      <p:bldP spid="41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9" name="标题 6148"/>
          <p:cNvSpPr txBox="1"/>
          <p:nvPr/>
        </p:nvSpPr>
        <p:spPr>
          <a:xfrm>
            <a:off x="1478915" y="991870"/>
            <a:ext cx="8002905" cy="796290"/>
          </a:xfrm>
          <a:gradFill rotWithShape="1">
            <a:gsLst>
              <a:gs pos="0">
                <a:srgbClr val="CFB7E7">
                  <a:alpha val="100000"/>
                </a:srgbClr>
              </a:gs>
              <a:gs pos="100000">
                <a:srgbClr val="FF3300">
                  <a:alpha val="100000"/>
                </a:srgbClr>
              </a:gs>
            </a:gsLst>
            <a:lin ang="5400000" scaled="1"/>
            <a:tileRect/>
          </a:gradFill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FB7E7"/>
            </a:extrusionClr>
          </a:sp3d>
        </p:spPr>
        <p:txBody>
          <a:bodyPr vert="horz" wrap="square" lIns="91440" tIns="45720" rIns="91440" bIns="4572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成语误用情况</a:t>
            </a:r>
            <a:r>
              <a:rPr kumimoji="0" lang="zh-CN" altLang="en-US" sz="4400" b="0" i="0" u="none" strike="noStrike" kern="1200" cap="none" spc="0" normalizeH="0" baseline="0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 </a:t>
            </a:r>
            <a:endParaRPr kumimoji="0" lang="zh-CN" altLang="en-US" sz="4400" b="0" i="0" u="none" strike="noStrike" kern="1200" cap="none" spc="0" normalizeH="0" baseline="0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1992313" y="2636838"/>
            <a:ext cx="7056437" cy="3692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大多数成语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表里有两层意思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，字面意义并不是它的的真正含义，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而只按字面意思理解成语的含义，就叫做望文生义。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成语的特点之一是意义的整体性，其意义往往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不是它的组成部分意义的简单总和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，因此不能只按照字面意思去牵强附会，而应做到三点：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(1)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要弄清成语的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来源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及其故事的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(2)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要辨明成语的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细微差异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(3)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要区分成语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语义的范围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如果不仔细辨析成语意思，则容易造成望文生义的错误。</a:t>
            </a:r>
            <a:b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5704523" y="776923"/>
            <a:ext cx="2925762" cy="1011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53882" dir="2699999" algn="ctr" rotWithShape="0">
                    <a:schemeClr val="bg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望文生义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53882" dir="2699999" algn="ctr" rotWithShape="0">
                  <a:schemeClr val="bg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nimBg="1"/>
      <p:bldP spid="61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7" name="矩形 8196"/>
          <p:cNvSpPr/>
          <p:nvPr/>
        </p:nvSpPr>
        <p:spPr>
          <a:xfrm>
            <a:off x="1774825" y="260350"/>
            <a:ext cx="322580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634"/>
              </a:avLst>
            </a:prstTxWarp>
            <a:normAutofit/>
          </a:bodyPr>
          <a:p>
            <a:pPr algn="ctr"/>
            <a:r>
              <a:rPr lang="zh-CN" altLang="en-US" sz="3200" b="1">
                <a:solidFill>
                  <a:srgbClr val="FF9900"/>
                </a:solidFill>
                <a:effectLst>
                  <a:prstShdw prst="shdw13" dist="53882" dir="13499999">
                    <a:srgbClr val="808080">
                      <a:alpha val="50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题例展示</a:t>
            </a:r>
            <a:endParaRPr lang="zh-CN" altLang="en-US" sz="3200" b="1">
              <a:solidFill>
                <a:srgbClr val="FF9900"/>
              </a:solidFill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03" name="矩形 8202"/>
          <p:cNvSpPr>
            <a:spLocks noTextEdit="1"/>
          </p:cNvSpPr>
          <p:nvPr/>
        </p:nvSpPr>
        <p:spPr>
          <a:xfrm>
            <a:off x="6311900" y="0"/>
            <a:ext cx="252095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53882" dir="2699999" algn="ctr" rotWithShape="0">
                    <a:schemeClr val="bg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望文生义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53882" dir="2699999" algn="ctr" rotWithShape="0">
                  <a:schemeClr val="bg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1703388" y="1412875"/>
            <a:ext cx="8496300" cy="13531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这部精彩的电视剧播出时，几乎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万人空巷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，人们在家里守着荧屏，街上显得静悄悄的。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1847850" y="2133600"/>
            <a:ext cx="8569325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辨析：“空巷”，是指街巷的居民都出来了。“万人空巷”指家家户户的人都从巷里出来了，多用来形容庆祝、欢迎等盛况。而这个句子要表达的意思却是</a:t>
            </a:r>
            <a:r>
              <a:rPr lang="en-US" altLang="zh-CN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人们都在家里看电视，街上显得静悄悄的。这个成语的词义与所要表达的意思正好相反。</a:t>
            </a:r>
            <a:endParaRPr lang="zh-CN" altLang="en-US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1703388" y="3357563"/>
            <a:ext cx="8461375" cy="798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：今年初上海鲜牛奶市场燃起竞相降价的烽火，销售价格甚至低于成本，这对消费者来说倒正好可以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火中取栗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1631950" y="4076700"/>
            <a:ext cx="8785225" cy="24612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辨析：“火中取栗”比喻冒危险给别人出力，自己上了大当，一无所得。把“降价的烽火”理解为“火中取栗”的“火”显然是望文生义。而且“火中取栗”也带有贬义，用在本句不合适。</a:t>
            </a:r>
            <a:b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今年以来，钢铁等原材料价格涨势凶猛，对本来利润率就不高的电子信息企业造成较大影响，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首当其冲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的是家电行业。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辨析：“首当其冲”指首先受到冲击或遭遇灾难，最容易被误解为“首先、首要”。</a:t>
            </a:r>
            <a:endParaRPr lang="zh-CN" altLang="en-US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1" grpId="0"/>
      <p:bldP spid="820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56321"/>
          <p:cNvSpPr/>
          <p:nvPr/>
        </p:nvSpPr>
        <p:spPr>
          <a:xfrm>
            <a:off x="1524000" y="428943"/>
            <a:ext cx="9144000" cy="590804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、你应该和朋友合作搞这个课题，要知道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三人成虎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，众志成城。【“三人成虎”原指“城市里本无虎，但只要有三个人谎传市里有虎，听者就会以为真有虎了。”后比喻流言惑众，蛊惑人心。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这里错解为“很多人在一起就像老虎一样力量强大”。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、一些人对中国的茶有偏见，以为茶只是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下里巴人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解渴的东西，档次不如进口饮料。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【“下里巴人”指古代楚国的一种较通俗的歌曲，泛指通俗的文艺作品，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这里错解为普通的乡下人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、小李得了冠军，尾巴翘到天上，对朋友竟然也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侧目而视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。【“侧目而视” 意为敢怒不敢言，形容拘谨畏惧的样子。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这里错解为“不屑正眼相看，瞧不起人”。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4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、张老师针对班上同学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良莠不齐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的现状，讲课时注意分层指导。【良莠不齐：好人坏人掺在一起。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不表示学习成绩参差不齐。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5.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在语文老师的严格要求下，我逐渐改正了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文不加点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的毛病。 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成语中“点”是“涂改”的意思，指文章一气呵成，不用修改，形容文思敏捷，写作技巧纯熟。而该句在使用“文不加点”时，由于望文生义，把“点”理解为标点，导致误用。 </a:t>
            </a:r>
            <a:b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1267"/>
          <p:cNvSpPr txBox="1"/>
          <p:nvPr/>
        </p:nvSpPr>
        <p:spPr>
          <a:xfrm>
            <a:off x="2619375" y="5540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文本框 11269"/>
          <p:cNvSpPr txBox="1"/>
          <p:nvPr/>
        </p:nvSpPr>
        <p:spPr>
          <a:xfrm>
            <a:off x="3340100" y="19939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1774825" y="333375"/>
            <a:ext cx="8229600" cy="1143000"/>
          </a:xfrm>
          <a:prstGeom prst="rect">
            <a:avLst/>
          </a:prstGeom>
          <a:gradFill rotWithShape="1">
            <a:gsLst>
              <a:gs pos="0">
                <a:srgbClr val="CFB7E7"/>
              </a:gs>
              <a:gs pos="100000">
                <a:srgbClr val="FF3300"/>
              </a:gs>
            </a:gsLst>
            <a:lin ang="5400000" scaled="1"/>
            <a:tileRect/>
          </a:gradFill>
          <a:ln w="9525"/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FB7E7"/>
            </a:extrusionClr>
          </a:sp3d>
        </p:spPr>
        <p:txBody>
          <a:bodyPr anchor="ctr">
            <a:flatTx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 fontAlgn="base">
              <a:spcBef>
                <a:spcPct val="50000"/>
              </a:spcBef>
            </a:pPr>
            <a:r>
              <a:rPr lang="zh-CN" altLang="en-US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成语误用情况</a:t>
            </a:r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trike="noStrike" noProof="1" dirty="0"/>
          </a:p>
        </p:txBody>
      </p:sp>
      <p:sp>
        <p:nvSpPr>
          <p:cNvPr id="20484" name="文本框 11273"/>
          <p:cNvSpPr txBox="1"/>
          <p:nvPr/>
        </p:nvSpPr>
        <p:spPr>
          <a:xfrm>
            <a:off x="4348163" y="21383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矩形 11274"/>
          <p:cNvSpPr/>
          <p:nvPr/>
        </p:nvSpPr>
        <p:spPr>
          <a:xfrm>
            <a:off x="3575050" y="1700213"/>
            <a:ext cx="2925763" cy="1011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53882" dir="2699999" algn="ctr" rotWithShape="0">
                    <a:schemeClr val="bg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误用褒贬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53882" dir="2699999" algn="ctr" rotWithShape="0">
                  <a:schemeClr val="bg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6" name="文本框 11275"/>
          <p:cNvSpPr txBox="1"/>
          <p:nvPr/>
        </p:nvSpPr>
        <p:spPr>
          <a:xfrm>
            <a:off x="3987800" y="30749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文本框 11276"/>
          <p:cNvSpPr txBox="1"/>
          <p:nvPr/>
        </p:nvSpPr>
        <p:spPr>
          <a:xfrm>
            <a:off x="1703388" y="3284538"/>
            <a:ext cx="8789987" cy="25533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因为平时使用不够规范或没有搞清楚成语的来龙去脉，往往容易把褒义词语当作贬义词语，把贬义词语当成褒义词语，造成判断或使用错误。</a:t>
            </a:r>
            <a:b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bldLvl="0" animBg="1"/>
      <p:bldP spid="1127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2294"/>
          <p:cNvSpPr txBox="1"/>
          <p:nvPr/>
        </p:nvSpPr>
        <p:spPr>
          <a:xfrm>
            <a:off x="3411538" y="4095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矩形 12295"/>
          <p:cNvSpPr/>
          <p:nvPr/>
        </p:nvSpPr>
        <p:spPr>
          <a:xfrm>
            <a:off x="1774825" y="260350"/>
            <a:ext cx="322580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634"/>
              </a:avLst>
            </a:prstTxWarp>
            <a:normAutofit/>
          </a:bodyPr>
          <a:p>
            <a:pPr algn="ctr"/>
            <a:r>
              <a:rPr lang="zh-CN" altLang="en-US" sz="3200" b="1">
                <a:solidFill>
                  <a:srgbClr val="FF9900"/>
                </a:solidFill>
                <a:effectLst>
                  <a:prstShdw prst="shdw13" dist="53882" dir="13499999">
                    <a:srgbClr val="808080">
                      <a:alpha val="50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题例展示</a:t>
            </a:r>
            <a:endParaRPr lang="zh-CN" altLang="en-US" sz="3200" b="1">
              <a:solidFill>
                <a:srgbClr val="FF9900"/>
              </a:solidFill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文本框 12296"/>
          <p:cNvSpPr txBox="1"/>
          <p:nvPr/>
        </p:nvSpPr>
        <p:spPr>
          <a:xfrm>
            <a:off x="2547938" y="18510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1703388" y="1484313"/>
            <a:ext cx="84963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：为了救活这家濒临倒闭的工厂，新上任的厂领导积极开展市场调查，狠抓产品质量和开发，真可谓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处心积虑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文本框 12298"/>
          <p:cNvSpPr txBox="1"/>
          <p:nvPr/>
        </p:nvSpPr>
        <p:spPr>
          <a:xfrm>
            <a:off x="2474913" y="23542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文本框 12299"/>
          <p:cNvSpPr txBox="1"/>
          <p:nvPr/>
        </p:nvSpPr>
        <p:spPr>
          <a:xfrm>
            <a:off x="1703388" y="2205038"/>
            <a:ext cx="8713787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辨析：命题者从感情色彩上设误来进行考查。“处心积虑”，意即千方百计地盘算，多用作贬义。本句对“新上任的领导”有所褒扬，故“处心积虑”的运用，犯了贬词褒用的错误。</a:t>
            </a:r>
            <a:endParaRPr lang="zh-CN" altLang="en-US" sz="1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文本框 12300"/>
          <p:cNvSpPr txBox="1"/>
          <p:nvPr/>
        </p:nvSpPr>
        <p:spPr>
          <a:xfrm>
            <a:off x="1703388" y="2997200"/>
            <a:ext cx="8964612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zh-CN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：几乎所有造假者都是这样，随便找几间房子、拉上几个人就开始生产，于是大量的垃圾食品厂就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雨后春笋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般地冒出来了。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2" name="文本框 12301"/>
          <p:cNvSpPr txBox="1"/>
          <p:nvPr/>
        </p:nvSpPr>
        <p:spPr>
          <a:xfrm>
            <a:off x="2332038" y="44418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文本框 12302"/>
          <p:cNvSpPr txBox="1"/>
          <p:nvPr/>
        </p:nvSpPr>
        <p:spPr>
          <a:xfrm>
            <a:off x="1524000" y="3500438"/>
            <a:ext cx="9144000" cy="3876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zh-CN" sz="1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1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辨析：“雨后春笋”是褒义词，比喻新事物大量出现。而本句是指垃圾食品厂大量出现，  所以这个成语属于褒词贬用的错误类型。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 b="1" dirty="0">
              <a:solidFill>
                <a:srgbClr val="19010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19010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张经理为了改进企业管理，</a:t>
            </a:r>
            <a:r>
              <a:rPr lang="zh-CN" altLang="en-US" sz="24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异想天开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地制定了许多规章制度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指想法很不切实际，非常奇怪。含讽刺意味</a:t>
            </a:r>
            <a:b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4" name="文本框 12303"/>
          <p:cNvSpPr txBox="1"/>
          <p:nvPr/>
        </p:nvSpPr>
        <p:spPr>
          <a:xfrm>
            <a:off x="6435725" y="4826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5" name="文本框 12304"/>
          <p:cNvSpPr txBox="1"/>
          <p:nvPr/>
        </p:nvSpPr>
        <p:spPr>
          <a:xfrm>
            <a:off x="6003925" y="4826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6" name="文本框 12305"/>
          <p:cNvSpPr txBox="1"/>
          <p:nvPr/>
        </p:nvSpPr>
        <p:spPr>
          <a:xfrm>
            <a:off x="6219825" y="6985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7" name="文本框 12306"/>
          <p:cNvSpPr txBox="1"/>
          <p:nvPr/>
        </p:nvSpPr>
        <p:spPr>
          <a:xfrm>
            <a:off x="6435725" y="4095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8" name="矩形 12307"/>
          <p:cNvSpPr/>
          <p:nvPr/>
        </p:nvSpPr>
        <p:spPr>
          <a:xfrm>
            <a:off x="6096000" y="188913"/>
            <a:ext cx="2925763" cy="1011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53882" dir="2699999" algn="ctr" rotWithShape="0">
                    <a:schemeClr val="bg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误用褒贬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53882" dir="2699999" algn="ctr" rotWithShape="0">
                  <a:schemeClr val="bg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300" grpId="0"/>
      <p:bldP spid="12301" grpId="0"/>
      <p:bldP spid="1230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82945"/>
          <p:cNvSpPr txBox="1"/>
          <p:nvPr/>
        </p:nvSpPr>
        <p:spPr>
          <a:xfrm>
            <a:off x="3411538" y="4095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47" name="矩形 82946"/>
          <p:cNvSpPr/>
          <p:nvPr/>
        </p:nvSpPr>
        <p:spPr>
          <a:xfrm>
            <a:off x="1774825" y="260350"/>
            <a:ext cx="322580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634"/>
              </a:avLst>
            </a:prstTxWarp>
            <a:normAutofit/>
          </a:bodyPr>
          <a:p>
            <a:pPr algn="ctr"/>
            <a:r>
              <a:rPr lang="zh-CN" altLang="en-US" sz="3200" b="1">
                <a:solidFill>
                  <a:srgbClr val="FF9900"/>
                </a:solidFill>
                <a:effectLst>
                  <a:prstShdw prst="shdw13" dist="53882" dir="13499999">
                    <a:srgbClr val="808080">
                      <a:alpha val="50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题例展示</a:t>
            </a:r>
            <a:endParaRPr lang="zh-CN" altLang="en-US" sz="3200" b="1">
              <a:solidFill>
                <a:srgbClr val="FF9900"/>
              </a:solidFill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文本框 82947"/>
          <p:cNvSpPr txBox="1"/>
          <p:nvPr/>
        </p:nvSpPr>
        <p:spPr>
          <a:xfrm>
            <a:off x="2547938" y="18510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文本框 82949"/>
          <p:cNvSpPr txBox="1"/>
          <p:nvPr/>
        </p:nvSpPr>
        <p:spPr>
          <a:xfrm>
            <a:off x="2474913" y="23542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文本框 82952"/>
          <p:cNvSpPr txBox="1"/>
          <p:nvPr/>
        </p:nvSpPr>
        <p:spPr>
          <a:xfrm>
            <a:off x="2332038" y="44418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54" name="文本框 82953"/>
          <p:cNvSpPr txBox="1"/>
          <p:nvPr/>
        </p:nvSpPr>
        <p:spPr>
          <a:xfrm>
            <a:off x="1524000" y="1628775"/>
            <a:ext cx="8985250" cy="50952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① 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这些年轻的科学家决心以无所不为的勇气，克服重重困难，去探索大自然的奥秘。 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（“无所不为”是指“什么坏事都敢干”，此误将贬义词作褒义词用） </a:t>
            </a:r>
            <a:b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② 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齐白石画展在美术馆开幕了，国画研究院的画家竞相观摩，艺术爱好者也趋之若鹜。 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（“趋之若鹜”是指“许多人追逐坏东西”，此误将贬义词作褒义词用）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③ 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敌人被打跑了，但我们知道，他们不会甘心失败，一定会重整旗鼓，卷土重来。 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（“重整旗鼓”指“失败后，重新聚集力量再干”，此误将褒义词作贬义词用）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④ 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他出狱后，仍不思悔改，和一个盗车犯同心同德，半年之内偷了三辆摩托车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。（误将褒义词作贬义词用） </a:t>
            </a:r>
            <a:b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⑤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陕西剪纸粗犷朴实，简练夸张，同江南细致工整的风格相比，真是半斤八两，各有千秋。 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（在书面语体风格的句中用口头语成语“半斤八两”，语体色彩不妥）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⑥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老王一句话揭了他的短，惹得他火冒三丈，气冲霄汉。 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（“气冲霄汉”常形容大无畏的气概和精神，用于此既感情色彩不当，又不分轻重） </a:t>
            </a:r>
            <a:b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⑦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李明见别人在下棋、不免贝增心喜、蠢蠢欲动。（跃跃欲试）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“蠢蠢欲动”原是形容虫子蠕动的样子，现多用来形容敌人准备进犯或坏人准备捣乱，明显带有贬义。如“据点里的敌人又蠢蠢欲动”。 </a:t>
            </a:r>
            <a:b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⑧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姐姐性格孤僻，卓尔不群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平时很少参加社交活动。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　　 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卓尔不群”是指高高直立，超出一般，形容道德、学问的成就超乎寻常，与众不同。例句中将“卓尔不群”和“性格孤僻”并列，显然作者以为“不群”就是“不合群”，这与原意大相径庭，应当将“卓尔不群”改为“落落寡合”或“郁郁寡欢”。 </a:t>
            </a:r>
            <a:endParaRPr lang="zh-CN" altLang="en-US" sz="1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文本框 82954"/>
          <p:cNvSpPr txBox="1"/>
          <p:nvPr/>
        </p:nvSpPr>
        <p:spPr>
          <a:xfrm>
            <a:off x="6435725" y="4826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文本框 82955"/>
          <p:cNvSpPr txBox="1"/>
          <p:nvPr/>
        </p:nvSpPr>
        <p:spPr>
          <a:xfrm>
            <a:off x="6003925" y="4826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文本框 82956"/>
          <p:cNvSpPr txBox="1"/>
          <p:nvPr/>
        </p:nvSpPr>
        <p:spPr>
          <a:xfrm>
            <a:off x="6219825" y="6985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8" name="文本框 82957"/>
          <p:cNvSpPr txBox="1"/>
          <p:nvPr/>
        </p:nvSpPr>
        <p:spPr>
          <a:xfrm>
            <a:off x="6435725" y="4095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59" name="矩形 82958"/>
          <p:cNvSpPr/>
          <p:nvPr/>
        </p:nvSpPr>
        <p:spPr>
          <a:xfrm>
            <a:off x="6096000" y="188913"/>
            <a:ext cx="2925763" cy="1011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53882" dir="2699999" algn="ctr" rotWithShape="0">
                    <a:schemeClr val="bg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误用褒贬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53882" dir="2699999" algn="ctr" rotWithShape="0">
                  <a:schemeClr val="bg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矩形 60417"/>
          <p:cNvSpPr/>
          <p:nvPr/>
        </p:nvSpPr>
        <p:spPr>
          <a:xfrm>
            <a:off x="1703388" y="1243330"/>
            <a:ext cx="8964612" cy="5015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 fontAlgn="ctr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满城风雨、形形色色、无独有偶、无所不为、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fontAlgn="ctr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长此以往、趋之若鹜、半斤八两、等量齐观、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fontAlgn="ctr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费尽心机、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粉墨登场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、大言不惭、明目张胆、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fontAlgn="ctr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明哲保身、忘乎所以、高谈阔论、始作俑者、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fontAlgn="ctr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好高骛远、邯郸学步、评头品足、如丧考妣、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fontAlgn="ctr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一丘之貉、咄咄逼人、虎视眈眈、别有用心、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fontAlgn="ctr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梁上君子、道貌岸然、衣冠楚楚、巧言令色、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fontAlgn="ctr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为所欲为、一命呜呼、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处心积虑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、天花乱坠、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fontAlgn="ctr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巧舌如簧、一团和气、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人模人样、神气活现、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fontAlgn="ctr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趾高气扬、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改头换面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、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罄竹难书、炙手可热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19" name="矩形 60418"/>
          <p:cNvSpPr/>
          <p:nvPr/>
        </p:nvSpPr>
        <p:spPr>
          <a:xfrm>
            <a:off x="1919288" y="260350"/>
            <a:ext cx="80645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成语的感情色彩，有的较为明显，从字面一看便知是贬义词；有的不明显，下列成语是贬义，不可褒用：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61441" descr="1fff7e1ad78c1bd9af5133b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3" name="矩形 61442"/>
          <p:cNvSpPr/>
          <p:nvPr/>
        </p:nvSpPr>
        <p:spPr>
          <a:xfrm>
            <a:off x="1992313" y="3345339"/>
            <a:ext cx="7199312" cy="25533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拭目以待、神机妙算、名不虚传、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凤毛麟角、洋洋大观、沁人心脾、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沁入肺腑、别有天地、蔚然成风、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有头有脸、有口无心、从容不迫、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集腋成裘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来日方长、置之度外。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44" name="矩形 61443"/>
          <p:cNvSpPr/>
          <p:nvPr/>
        </p:nvSpPr>
        <p:spPr>
          <a:xfrm>
            <a:off x="2279650" y="1341438"/>
            <a:ext cx="643255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成语中，像“赤胆忠心”之类，一看便知其感情色彩是褒义。但还有不少褒义成语，其感情色彩容易被稿错，造成误用。下列成语是褒义词，不可贬用：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614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99285" y="13807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09445" y="42119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7305" y="6091218"/>
            <a:ext cx="83185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7"/>
            </p:custDataLst>
          </p:nvPr>
        </p:nvGrpSpPr>
        <p:grpSpPr>
          <a:xfrm>
            <a:off x="670926" y="2872507"/>
            <a:ext cx="2838719" cy="2539197"/>
            <a:chOff x="1057" y="4524"/>
            <a:chExt cx="4470" cy="3999"/>
          </a:xfrm>
        </p:grpSpPr>
        <p:sp>
          <p:nvSpPr>
            <p:cNvPr id="13" name="îṥḷiḋe"/>
            <p:cNvSpPr/>
            <p:nvPr>
              <p:custDataLst>
                <p:tags r:id="rId8"/>
              </p:custDataLst>
            </p:nvPr>
          </p:nvSpPr>
          <p:spPr>
            <a:xfrm>
              <a:off x="1057" y="6800"/>
              <a:ext cx="1723" cy="1723"/>
            </a:xfrm>
            <a:prstGeom prst="ellipse">
              <a:avLst/>
            </a:prstGeom>
            <a:solidFill>
              <a:schemeClr val="accent2"/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800" b="1" kern="0" dirty="0">
                  <a:solidFill>
                    <a:schemeClr val="lt1"/>
                  </a:solidFill>
                  <a:cs typeface="+mn-ea"/>
                  <a:sym typeface="+mn-lt"/>
                </a:rPr>
                <a:t>O1</a:t>
              </a:r>
              <a:endParaRPr lang="en-US" altLang="zh-CN" sz="2800" b="1" kern="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íSľïḑe"/>
            <p:cNvSpPr txBox="1"/>
            <p:nvPr>
              <p:custDataLst>
                <p:tags r:id="rId9"/>
              </p:custDataLst>
            </p:nvPr>
          </p:nvSpPr>
          <p:spPr>
            <a:xfrm>
              <a:off x="2157" y="4568"/>
              <a:ext cx="3370" cy="725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字词运用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6" name="išlïḑé"/>
            <p:cNvCxnSpPr/>
            <p:nvPr>
              <p:custDataLst>
                <p:tags r:id="rId10"/>
              </p:custDataLst>
            </p:nvPr>
          </p:nvCxnSpPr>
          <p:spPr>
            <a:xfrm flipV="1">
              <a:off x="1918" y="4524"/>
              <a:ext cx="0" cy="2277"/>
            </a:xfrm>
            <a:prstGeom prst="line">
              <a:avLst/>
            </a:prstGeom>
            <a:noFill/>
            <a:ln w="15875" cap="flat" cmpd="sng" algn="ctr">
              <a:solidFill>
                <a:srgbClr val="ED7D31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35" name="组合 34"/>
          <p:cNvGrpSpPr/>
          <p:nvPr>
            <p:custDataLst>
              <p:tags r:id="rId11"/>
            </p:custDataLst>
          </p:nvPr>
        </p:nvGrpSpPr>
        <p:grpSpPr>
          <a:xfrm>
            <a:off x="2732354" y="2872507"/>
            <a:ext cx="2838519" cy="2539197"/>
            <a:chOff x="4647" y="4524"/>
            <a:chExt cx="4470" cy="3999"/>
          </a:xfrm>
        </p:grpSpPr>
        <p:sp>
          <p:nvSpPr>
            <p:cNvPr id="17" name="îṡlîḓè"/>
            <p:cNvSpPr/>
            <p:nvPr>
              <p:custDataLst>
                <p:tags r:id="rId12"/>
              </p:custDataLst>
            </p:nvPr>
          </p:nvSpPr>
          <p:spPr>
            <a:xfrm>
              <a:off x="4647" y="6800"/>
              <a:ext cx="1723" cy="172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rPr>
                <a:t>O2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iS1iḓè"/>
            <p:cNvSpPr txBox="1"/>
            <p:nvPr>
              <p:custDataLst>
                <p:tags r:id="rId13"/>
              </p:custDataLst>
            </p:nvPr>
          </p:nvSpPr>
          <p:spPr>
            <a:xfrm>
              <a:off x="5747" y="4568"/>
              <a:ext cx="3370" cy="725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成语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运用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0" name="ïślíḓê"/>
            <p:cNvCxnSpPr/>
            <p:nvPr>
              <p:custDataLst>
                <p:tags r:id="rId14"/>
              </p:custDataLst>
            </p:nvPr>
          </p:nvCxnSpPr>
          <p:spPr>
            <a:xfrm flipV="1">
              <a:off x="5508" y="4524"/>
              <a:ext cx="0" cy="2277"/>
            </a:xfrm>
            <a:prstGeom prst="line">
              <a:avLst/>
            </a:prstGeom>
            <a:noFill/>
            <a:ln w="15875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37" name="组合 36"/>
          <p:cNvGrpSpPr/>
          <p:nvPr>
            <p:custDataLst>
              <p:tags r:id="rId15"/>
            </p:custDataLst>
          </p:nvPr>
        </p:nvGrpSpPr>
        <p:grpSpPr>
          <a:xfrm>
            <a:off x="7094605" y="2900680"/>
            <a:ext cx="2838700" cy="2511659"/>
            <a:chOff x="13016" y="4568"/>
            <a:chExt cx="4470" cy="3955"/>
          </a:xfrm>
        </p:grpSpPr>
        <p:sp>
          <p:nvSpPr>
            <p:cNvPr id="25" name="ïSļîḓè"/>
            <p:cNvSpPr/>
            <p:nvPr>
              <p:custDataLst>
                <p:tags r:id="rId16"/>
              </p:custDataLst>
            </p:nvPr>
          </p:nvSpPr>
          <p:spPr>
            <a:xfrm>
              <a:off x="13016" y="6800"/>
              <a:ext cx="1723" cy="172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rPr>
                <a:t>O4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ísḷíḍè"/>
            <p:cNvSpPr txBox="1"/>
            <p:nvPr>
              <p:custDataLst>
                <p:tags r:id="rId17"/>
              </p:custDataLst>
            </p:nvPr>
          </p:nvSpPr>
          <p:spPr>
            <a:xfrm>
              <a:off x="14116" y="4568"/>
              <a:ext cx="3370" cy="725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语法运用</a:t>
              </a:r>
              <a:endParaRPr lang="zh-CN" altLang="en-US" sz="24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8"/>
            </p:custDataLst>
          </p:nvPr>
        </p:nvGrpSpPr>
        <p:grpSpPr>
          <a:xfrm>
            <a:off x="4793782" y="2872507"/>
            <a:ext cx="3078414" cy="2539197"/>
            <a:chOff x="9029" y="4524"/>
            <a:chExt cx="4848" cy="3999"/>
          </a:xfrm>
        </p:grpSpPr>
        <p:sp>
          <p:nvSpPr>
            <p:cNvPr id="21" name="iś1îḋe"/>
            <p:cNvSpPr/>
            <p:nvPr>
              <p:custDataLst>
                <p:tags r:id="rId19"/>
              </p:custDataLst>
            </p:nvPr>
          </p:nvSpPr>
          <p:spPr>
            <a:xfrm>
              <a:off x="9029" y="6800"/>
              <a:ext cx="1723" cy="1723"/>
            </a:xfrm>
            <a:prstGeom prst="ellipse">
              <a:avLst/>
            </a:prstGeom>
            <a:solidFill>
              <a:schemeClr val="accent2"/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rPr>
                <a:t>O3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îṧḻiḍê"/>
            <p:cNvSpPr txBox="1"/>
            <p:nvPr>
              <p:custDataLst>
                <p:tags r:id="rId20"/>
              </p:custDataLst>
            </p:nvPr>
          </p:nvSpPr>
          <p:spPr>
            <a:xfrm>
              <a:off x="10130" y="4568"/>
              <a:ext cx="3370" cy="725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句式运用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4" name="iśľíḑê"/>
            <p:cNvCxnSpPr/>
            <p:nvPr>
              <p:custDataLst>
                <p:tags r:id="rId21"/>
              </p:custDataLst>
            </p:nvPr>
          </p:nvCxnSpPr>
          <p:spPr>
            <a:xfrm flipV="1">
              <a:off x="9891" y="4524"/>
              <a:ext cx="0" cy="2277"/>
            </a:xfrm>
            <a:prstGeom prst="line">
              <a:avLst/>
            </a:prstGeom>
            <a:noFill/>
            <a:ln w="15875" cap="flat" cmpd="sng" algn="ctr">
              <a:solidFill>
                <a:srgbClr val="ED7D31"/>
              </a:solidFill>
              <a:prstDash val="solid"/>
              <a:miter lim="800000"/>
              <a:tailEnd type="oval"/>
            </a:ln>
            <a:effectLst/>
          </p:spPr>
        </p:cxnSp>
        <p:cxnSp>
          <p:nvCxnSpPr>
            <p:cNvPr id="28" name="íš1ïdè"/>
            <p:cNvCxnSpPr/>
            <p:nvPr>
              <p:custDataLst>
                <p:tags r:id="rId22"/>
              </p:custDataLst>
            </p:nvPr>
          </p:nvCxnSpPr>
          <p:spPr>
            <a:xfrm flipV="1">
              <a:off x="13877" y="4524"/>
              <a:ext cx="0" cy="2277"/>
            </a:xfrm>
            <a:prstGeom prst="line">
              <a:avLst/>
            </a:prstGeom>
            <a:noFill/>
            <a:ln w="15875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3" name="组合 2"/>
          <p:cNvGrpSpPr/>
          <p:nvPr>
            <p:custDataLst>
              <p:tags r:id="rId23"/>
            </p:custDataLst>
          </p:nvPr>
        </p:nvGrpSpPr>
        <p:grpSpPr>
          <a:xfrm>
            <a:off x="9156065" y="2870835"/>
            <a:ext cx="3078480" cy="2539365"/>
            <a:chOff x="9029" y="4524"/>
            <a:chExt cx="4848" cy="3999"/>
          </a:xfrm>
        </p:grpSpPr>
        <p:sp>
          <p:nvSpPr>
            <p:cNvPr id="29" name="iś1îḋe"/>
            <p:cNvSpPr/>
            <p:nvPr>
              <p:custDataLst>
                <p:tags r:id="rId24"/>
              </p:custDataLst>
            </p:nvPr>
          </p:nvSpPr>
          <p:spPr>
            <a:xfrm>
              <a:off x="9029" y="6800"/>
              <a:ext cx="1723" cy="1723"/>
            </a:xfrm>
            <a:prstGeom prst="ellipse">
              <a:avLst/>
            </a:prstGeom>
            <a:solidFill>
              <a:schemeClr val="accent2"/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rPr>
                <a:t>O5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îṧḻiḍê"/>
            <p:cNvSpPr txBox="1"/>
            <p:nvPr>
              <p:custDataLst>
                <p:tags r:id="rId25"/>
              </p:custDataLst>
            </p:nvPr>
          </p:nvSpPr>
          <p:spPr>
            <a:xfrm>
              <a:off x="10130" y="4568"/>
              <a:ext cx="3370" cy="725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修辞运用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3" name="iśľíḑê"/>
            <p:cNvCxnSpPr/>
            <p:nvPr>
              <p:custDataLst>
                <p:tags r:id="rId26"/>
              </p:custDataLst>
            </p:nvPr>
          </p:nvCxnSpPr>
          <p:spPr>
            <a:xfrm flipV="1">
              <a:off x="9891" y="4524"/>
              <a:ext cx="0" cy="2277"/>
            </a:xfrm>
            <a:prstGeom prst="line">
              <a:avLst/>
            </a:prstGeom>
            <a:noFill/>
            <a:ln w="15875" cap="flat" cmpd="sng" algn="ctr">
              <a:solidFill>
                <a:srgbClr val="ED7D31"/>
              </a:solidFill>
              <a:prstDash val="solid"/>
              <a:miter lim="800000"/>
              <a:tailEnd type="oval"/>
            </a:ln>
            <a:effectLst/>
          </p:spPr>
        </p:cxnSp>
        <p:cxnSp>
          <p:nvCxnSpPr>
            <p:cNvPr id="34" name="íš1ïdè"/>
            <p:cNvCxnSpPr/>
            <p:nvPr>
              <p:custDataLst>
                <p:tags r:id="rId27"/>
              </p:custDataLst>
            </p:nvPr>
          </p:nvCxnSpPr>
          <p:spPr>
            <a:xfrm flipV="1">
              <a:off x="13877" y="4524"/>
              <a:ext cx="0" cy="2277"/>
            </a:xfrm>
            <a:prstGeom prst="line">
              <a:avLst/>
            </a:prstGeom>
            <a:noFill/>
            <a:ln w="15875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  <a:miter lim="800000"/>
              <a:tailEnd type="oval"/>
            </a:ln>
            <a:effectLst/>
          </p:spPr>
        </p:cxnSp>
      </p:grp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91138"/>
          <p:cNvSpPr/>
          <p:nvPr/>
        </p:nvSpPr>
        <p:spPr>
          <a:xfrm>
            <a:off x="1774825" y="217488"/>
            <a:ext cx="72002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成语感情色彩的误用，还要注意三点：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140" name="矩形 91139"/>
          <p:cNvSpPr/>
          <p:nvPr/>
        </p:nvSpPr>
        <p:spPr>
          <a:xfrm>
            <a:off x="1524000" y="836613"/>
            <a:ext cx="9144000" cy="53232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有大量中性词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，在或褒或贬语境中都可以使用。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1 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奇文共赏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可以指共同欣赏或分析研究文章，作褒义词，如“我们的语文老师，喜欢把同学的好作文贴出来，称之为奇文共赏”；也可以指批判有错误的文章，作贬义词，如“这篇文章错误百出，我看可以来一个奇文共赏”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2  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谦谦君子：既指故作谦虚而实际虚伪的人，也指谦虚，能够严格要求自己的人。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3 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穷形极相：既指丑态毕露，也指描写刻画十分细致生动。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4  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如虎添翼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可以比喻本领很大的人又增加了新的助力，作褒义词，如“你的到来，让我们有如虎添翼之感，我们的力量更强大了”；也可以比喻凶恶的人得到援助更加凶恶，作贬义词，如“某黑帮团伙在几个劳改释放人员加入之后，如虎添翼，更加嚣张”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5  .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沙里淘金：既比喻费力大而成效少，也比喻从大量的材料中选择精华。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6  .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四平八稳：既形容说话、做事情、写文章稳当，也指做事情志求不出差错，缺乏创新精神。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7 .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舞文弄墨：既指歪曲法律条文作弊，也指玩弄文字技巧。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8 .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形若无事：既指在紧急关头台杜镇定自若，也指对坏人坏事，听之任之，满不在乎。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9 .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引火烧身：既比喻自讨苦吃或者是自取灭亡，也比喻主动暴露自己的问题，争取批评教育。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10 .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瞻前顾后：既形容做事情以前考虑周密细致，也形容顾虑太多，犹豫不决。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141" name="矩形 91140"/>
          <p:cNvSpPr/>
          <p:nvPr/>
        </p:nvSpPr>
        <p:spPr>
          <a:xfrm>
            <a:off x="1919288" y="1773238"/>
            <a:ext cx="84820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/>
      <p:bldP spid="9114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矩形 97281"/>
          <p:cNvSpPr/>
          <p:nvPr/>
        </p:nvSpPr>
        <p:spPr>
          <a:xfrm>
            <a:off x="1847850" y="1916113"/>
            <a:ext cx="8424863" cy="39693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三是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应当知道一些感情色彩相反的同义成语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。下面成对举出的成语，基本意义相同而感情色彩相反，每对中，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前一个是褒义词，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后一个是贬义词。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情投意合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臭味相投，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见机行事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见风使舵，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侃侃而谈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夸夸其谈，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一得之见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一孔之见，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无微不至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无所不至，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再接再厉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变本加厉，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深思熟虑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处心积虑，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绞尽脑汁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费尽心机，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开山祖师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始作俑者，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昂首阔步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趾高气扬，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从容不迫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故作镇静。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6626" name="矩形 97282"/>
          <p:cNvSpPr/>
          <p:nvPr/>
        </p:nvSpPr>
        <p:spPr>
          <a:xfrm>
            <a:off x="1774825" y="333375"/>
            <a:ext cx="259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4" name="矩形 97283"/>
          <p:cNvSpPr/>
          <p:nvPr/>
        </p:nvSpPr>
        <p:spPr>
          <a:xfrm>
            <a:off x="1847850" y="836613"/>
            <a:ext cx="84963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5" name="矩形 97284"/>
          <p:cNvSpPr/>
          <p:nvPr/>
        </p:nvSpPr>
        <p:spPr>
          <a:xfrm>
            <a:off x="1919288" y="476250"/>
            <a:ext cx="8482012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二是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有时讥讽、自嘲、开玩笑，故意说反话，褒词贬用、贬词褒用，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是可以的。我们不能以对为错。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4" grpId="0"/>
      <p:bldP spid="972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6385"/>
          <p:cNvSpPr txBox="1"/>
          <p:nvPr/>
        </p:nvSpPr>
        <p:spPr>
          <a:xfrm>
            <a:off x="2619375" y="5540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文本框 16386"/>
          <p:cNvSpPr txBox="1"/>
          <p:nvPr/>
        </p:nvSpPr>
        <p:spPr>
          <a:xfrm>
            <a:off x="3340100" y="19939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1774825" y="333375"/>
            <a:ext cx="8229600" cy="1143000"/>
          </a:xfrm>
          <a:prstGeom prst="rect">
            <a:avLst/>
          </a:prstGeom>
          <a:gradFill rotWithShape="1">
            <a:gsLst>
              <a:gs pos="0">
                <a:srgbClr val="CFB7E7"/>
              </a:gs>
              <a:gs pos="100000">
                <a:srgbClr val="FF3300"/>
              </a:gs>
            </a:gsLst>
            <a:lin ang="5400000" scaled="1"/>
            <a:tileRect/>
          </a:gradFill>
          <a:ln w="9525"/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FB7E7"/>
            </a:extrusionClr>
          </a:sp3d>
        </p:spPr>
        <p:txBody>
          <a:bodyPr anchor="ctr">
            <a:flatTx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 fontAlgn="base">
              <a:spcBef>
                <a:spcPct val="50000"/>
              </a:spcBef>
            </a:pPr>
            <a:r>
              <a:rPr lang="zh-CN" altLang="en-US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成语误用情况</a:t>
            </a:r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trike="noStrike" noProof="1" dirty="0"/>
          </a:p>
        </p:txBody>
      </p:sp>
      <p:sp>
        <p:nvSpPr>
          <p:cNvPr id="27652" name="文本框 16388"/>
          <p:cNvSpPr txBox="1"/>
          <p:nvPr/>
        </p:nvSpPr>
        <p:spPr>
          <a:xfrm>
            <a:off x="4348163" y="21383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3575050" y="1700213"/>
            <a:ext cx="2925763" cy="1011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53882" dir="2699999" algn="ctr" rotWithShape="0">
                    <a:schemeClr val="bg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对象不当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53882" dir="2699999" algn="ctr" rotWithShape="0">
                  <a:schemeClr val="bg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4" name="文本框 16390"/>
          <p:cNvSpPr txBox="1"/>
          <p:nvPr/>
        </p:nvSpPr>
        <p:spPr>
          <a:xfrm>
            <a:off x="3987800" y="30749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1703388" y="3284538"/>
            <a:ext cx="8789987" cy="2122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有些成语的使用必须适合特定的对象，有的专指人，有的专指物，有的专指景，等等。在复习时要善于记住典故，辨清对象。</a:t>
            </a:r>
            <a:b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  <p:bldP spid="1639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矩形 18434"/>
          <p:cNvSpPr/>
          <p:nvPr/>
        </p:nvSpPr>
        <p:spPr>
          <a:xfrm>
            <a:off x="1774825" y="260350"/>
            <a:ext cx="322580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634"/>
              </a:avLst>
            </a:prstTxWarp>
            <a:normAutofit/>
          </a:bodyPr>
          <a:p>
            <a:pPr algn="ctr"/>
            <a:r>
              <a:rPr lang="zh-CN" altLang="en-US" sz="3200" b="1">
                <a:solidFill>
                  <a:srgbClr val="FF9900"/>
                </a:solidFill>
                <a:effectLst>
                  <a:prstShdw prst="shdw13" dist="53882" dir="13499999">
                    <a:srgbClr val="808080">
                      <a:alpha val="50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题例展示</a:t>
            </a:r>
            <a:endParaRPr lang="zh-CN" altLang="en-US" sz="3200" b="1">
              <a:solidFill>
                <a:srgbClr val="FF9900"/>
              </a:solidFill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1703388" y="1557338"/>
            <a:ext cx="84963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：古人中不乏学习的楷模，悬梁刺股者、秉烛达旦者、闻鸡起舞者，在历史上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汗牛充栋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1524000" y="2349500"/>
            <a:ext cx="8893175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1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辨析：“汗牛充栋”</a:t>
            </a:r>
            <a:r>
              <a:rPr lang="en-US" altLang="zh-CN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形容书籍极多，它与前面的 “悬梁刺股者、秉烛达旦者、闻鸡起舞者”的行为无从搭配，属于用错对象。</a:t>
            </a:r>
            <a:b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1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1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、博物馆里保存着大量有艺术价值的石刻作品，上面的各种花鸟虫兽、人物形象  栩栩如生，美轮美奂。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辨析：“美轮美奂”中，“轮”是高大的意思。“奂”：众多。这个成语形容高大华美，多用于赞美新屋。此句中用来赞美“花鸟虫兽、人物形象”，属于对象误用。</a:t>
            </a:r>
            <a:endParaRPr lang="zh-CN" altLang="en-US" sz="1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1524000" y="3860800"/>
            <a:ext cx="8964613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zh-CN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：本刊将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洗心革面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，继续提高稿件的编辑质量，决心向文学刊物的最高水平攀登。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1703388" y="5229225"/>
            <a:ext cx="8374062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辨析：“洗心革面”比喻彻底悔改。它所述的对象是人，而不是物，本句用来指刊物不恰当，属于对象用错 </a:t>
            </a:r>
            <a:b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矩形 18439"/>
          <p:cNvSpPr>
            <a:spLocks noTextEdit="1"/>
          </p:cNvSpPr>
          <p:nvPr/>
        </p:nvSpPr>
        <p:spPr>
          <a:xfrm>
            <a:off x="5735638" y="274638"/>
            <a:ext cx="4105275" cy="922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53882" dir="2699999" algn="ctr" rotWithShape="0">
                    <a:schemeClr val="bg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对象不当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53882" dir="2699999" algn="ctr" rotWithShape="0">
                  <a:schemeClr val="bg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 decel="100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文本框 63489"/>
          <p:cNvSpPr txBox="1"/>
          <p:nvPr/>
        </p:nvSpPr>
        <p:spPr>
          <a:xfrm>
            <a:off x="1752600" y="304800"/>
            <a:ext cx="8610600" cy="20612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成语因其词义有所侧重，这便确定了该词语的大致适用对象范围。如果对成语所表达的习惯对象或范围、情境缺乏了解，便会使陈述和被陈述之间出现张冠李戴用错对象的现象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3491" name="文本框 63490"/>
          <p:cNvSpPr txBox="1"/>
          <p:nvPr/>
        </p:nvSpPr>
        <p:spPr>
          <a:xfrm>
            <a:off x="2057400" y="2667000"/>
            <a:ext cx="634365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注意成语的适用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对象﹑范围﹑情境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，不要张冠李戴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3492" name="文本框 63491"/>
          <p:cNvSpPr txBox="1"/>
          <p:nvPr/>
        </p:nvSpPr>
        <p:spPr>
          <a:xfrm>
            <a:off x="1847850" y="4508500"/>
            <a:ext cx="6335713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天伦之乐   汗牛充栋   青梅竹马   两小无猜   举案齐眉   巧夺天工    豆蔻年华   浩如烟海   滔滔不绝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0" name="矩形 63492"/>
          <p:cNvSpPr/>
          <p:nvPr/>
        </p:nvSpPr>
        <p:spPr>
          <a:xfrm rot="5400000">
            <a:off x="7491413" y="3902075"/>
            <a:ext cx="3902075" cy="12239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张冠李戴用错对象</a:t>
            </a:r>
            <a:endParaRPr lang="zh-CN" altLang="en-US" sz="4000" b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349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3492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 build="p"/>
      <p:bldP spid="6349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4" name="文本框 25603"/>
          <p:cNvSpPr txBox="1"/>
          <p:nvPr/>
        </p:nvSpPr>
        <p:spPr>
          <a:xfrm>
            <a:off x="1524000" y="188913"/>
            <a:ext cx="8820150" cy="66471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有些成语专指特定对象，例如</a:t>
            </a:r>
            <a:r>
              <a:rPr lang="zh-CN" altLang="en-US" sz="32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20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鳞次栉比”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形容房屋等建筑物多</a:t>
            </a: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美轮美奂”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（建筑物宏伟壮丽） ；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汗牛充栋”、“浩如烟海”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形容书籍多；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相敬如宾”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形容夫妻</a:t>
            </a: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注意只能用于男女尤其是夫妻间的成语，如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青梅竹马、两小无猜、耳鬓厮磨、比翼双飞、破镜重圆、夫唱妇随、举案齐眉、相敬如宾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4.“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天伦之乐”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形容一家人</a:t>
            </a: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5.“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凤毛麟角”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指的是罕见珍贵的人才或事物</a:t>
            </a: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6.“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一挥而就”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指写字、画画、作文很快就完成</a:t>
            </a: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7.“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改弦更张”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指对制度和方法的改革变更；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8.“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栩栩如生”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用于形容事物；（如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泥人张的彩塑形象逼真，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~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9.“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豆蔻年华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（女子十三四岁）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10.“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下里巴人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（泛指通俗的文艺作品）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11.“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暴露无遗”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（指缺点、问题矛盾等） 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等等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文本框 84993"/>
          <p:cNvSpPr txBox="1"/>
          <p:nvPr/>
        </p:nvSpPr>
        <p:spPr>
          <a:xfrm>
            <a:off x="1524000" y="0"/>
            <a:ext cx="9144000" cy="59080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①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翘首西望，海面托着的就是披着银发的苍山。苍山如屏，洱海如镜，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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真是巧夺天工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（“巧夺天工”用于描述人工制作的东西，对象错）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博物馆里保存着大量有艺术价值的石刻作品，上面的各种花鸟虫兽，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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人物形象栩栩如生，美轮美奂。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（“美轮美奂”常修饰高大的建筑物，对象错） </a:t>
            </a:r>
            <a:b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她终于认识了自己，战胜了自我。在新的学年里，她德智体美劳全面发展，并驾齐驱，被评为优秀学生干部。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（“并驾齐驱”比喻齐头并进，不分前后。也比喻地位或程度相等，不分高下。可用于人；也可用于其他事物。范围错） </a:t>
            </a:r>
            <a:b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⑤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他呀做起事来可麻利了，无论做什么都倚马可待。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“倚马可待”特指人的文思敏捷，范围错） </a:t>
            </a:r>
            <a:b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⑥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突然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一个影子如白驹过隙般地一闪而过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快捷如飞。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（“白驹过隙”比喻时间过得很快，对象错） </a:t>
            </a:r>
            <a:b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⑦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三月的呼伦贝尔大草原草长莺飞，春光迷人。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（“草长莺飞”是形容江南春色的词语，对象错 ） </a:t>
            </a:r>
            <a:b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⑧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公园里摆放的各种盆栽菊花，姹紫嫣红，微风一吹，更是风姿绰约。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（“风姿绰约”形容女子姿态优美 ，对象错） </a:t>
            </a:r>
            <a:b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⑨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文章生动细致的描写了小麻雀的外型、动作和神情，在叙述、描写和议论中，倾注着强烈的感情，读来楚楚动人，有很强的感染力。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（“楚楚动人”是形容女人打扮鲜明，姿态娇柔</a:t>
            </a: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能打动人。对象错） </a:t>
            </a:r>
            <a:b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⑩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画中的这个女子肩着药锄，提着一篮仙桃，真是栩栩如生。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9457"/>
          <p:cNvSpPr txBox="1"/>
          <p:nvPr/>
        </p:nvSpPr>
        <p:spPr>
          <a:xfrm>
            <a:off x="2619375" y="5540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0" name="文本框 19458"/>
          <p:cNvSpPr txBox="1"/>
          <p:nvPr/>
        </p:nvSpPr>
        <p:spPr>
          <a:xfrm>
            <a:off x="3340100" y="19939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1774825" y="333375"/>
            <a:ext cx="8229600" cy="1143000"/>
          </a:xfrm>
          <a:prstGeom prst="rect">
            <a:avLst/>
          </a:prstGeom>
          <a:gradFill rotWithShape="1">
            <a:gsLst>
              <a:gs pos="0">
                <a:srgbClr val="CFB7E7"/>
              </a:gs>
              <a:gs pos="100000">
                <a:srgbClr val="FF3300"/>
              </a:gs>
            </a:gsLst>
            <a:lin ang="5400000" scaled="1"/>
            <a:tileRect/>
          </a:gradFill>
          <a:ln w="9525"/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FB7E7"/>
            </a:extrusionClr>
          </a:sp3d>
        </p:spPr>
        <p:txBody>
          <a:bodyPr anchor="ctr">
            <a:flatTx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 fontAlgn="base">
              <a:spcBef>
                <a:spcPct val="50000"/>
              </a:spcBef>
            </a:pPr>
            <a:r>
              <a:rPr lang="zh-CN" altLang="en-US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成语误用情况</a:t>
            </a:r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trike="noStrike" noProof="1" dirty="0"/>
          </a:p>
        </p:txBody>
      </p:sp>
      <p:sp>
        <p:nvSpPr>
          <p:cNvPr id="32772" name="文本框 19460"/>
          <p:cNvSpPr txBox="1"/>
          <p:nvPr/>
        </p:nvSpPr>
        <p:spPr>
          <a:xfrm>
            <a:off x="4348163" y="21383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3575050" y="1700213"/>
            <a:ext cx="2925763" cy="1011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53882" dir="2699999" algn="ctr" rotWithShape="0">
                    <a:schemeClr val="bg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不和语境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53882" dir="2699999" algn="ctr" rotWithShape="0">
                  <a:schemeClr val="bg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4" name="文本框 19462"/>
          <p:cNvSpPr txBox="1"/>
          <p:nvPr/>
        </p:nvSpPr>
        <p:spPr>
          <a:xfrm>
            <a:off x="3987800" y="30749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文本框 19463"/>
          <p:cNvSpPr txBox="1"/>
          <p:nvPr/>
        </p:nvSpPr>
        <p:spPr>
          <a:xfrm>
            <a:off x="1703388" y="3284538"/>
            <a:ext cx="8789987" cy="25533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每个句子都有一定的语言情境，比如气氛有严肃紧张、庄严肃穆或轻松愉快等不同，比如地方有局促狭小或宽敞明亮等区别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成语的使用如果没有照顾到这些，就容易犯不合语境的错误。</a:t>
            </a:r>
            <a:b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  <p:bldP spid="1946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1774825" y="260350"/>
            <a:ext cx="322580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634"/>
              </a:avLst>
            </a:prstTxWarp>
            <a:normAutofit/>
          </a:bodyPr>
          <a:p>
            <a:pPr algn="ctr"/>
            <a:r>
              <a:rPr lang="zh-CN" altLang="en-US" sz="3200" b="1">
                <a:solidFill>
                  <a:srgbClr val="FF9900"/>
                </a:solidFill>
                <a:effectLst>
                  <a:prstShdw prst="shdw13" dist="53882" dir="13499999">
                    <a:srgbClr val="808080">
                      <a:alpha val="50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题例展示</a:t>
            </a:r>
            <a:endParaRPr lang="zh-CN" altLang="en-US" sz="3200" b="1">
              <a:solidFill>
                <a:srgbClr val="FF9900"/>
              </a:solidFill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1703388" y="1557338"/>
            <a:ext cx="84963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：当时，暴雨如注，满路泥泞，汽车已无法行走，抢险队员们只好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安步当车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，跋涉一个多小时赶到了大坝。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1847850" y="2349500"/>
            <a:ext cx="8569325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辨析：句中的“安步当车”，是慢慢行走、就当着坐车的意思，而本句中描述的抢险形势很紧急，抢险队员不可能有“安步当车”的闲情逸致。因而，成语与语境出现矛盾，“安步当车”使用不当。</a:t>
            </a:r>
            <a:b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1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1524000" y="3860800"/>
            <a:ext cx="86407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：会议期间，农科院等单位在会场外摆出了鲜花盆景销售摊。休息时，摊前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车水马龙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，产品供不应求。 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1703388" y="4941888"/>
            <a:ext cx="8374062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辨析：“车水马龙”是说车像流水，马像游龙，形容车辆很多，来往不绝。而句中所叙述的摊前不过几米或十几米，无法形成车如水、马如龙的壮观景象，所以不合语句中的情境。</a:t>
            </a:r>
            <a:b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1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矩形 20486"/>
          <p:cNvSpPr>
            <a:spLocks noTextEdit="1"/>
          </p:cNvSpPr>
          <p:nvPr/>
        </p:nvSpPr>
        <p:spPr>
          <a:xfrm>
            <a:off x="5735638" y="274638"/>
            <a:ext cx="4105275" cy="922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53882" dir="2699999" algn="ctr" rotWithShape="0">
                    <a:schemeClr val="bg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不和语境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53882" dir="2699999" algn="ctr" rotWithShape="0">
                  <a:schemeClr val="bg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22529"/>
          <p:cNvSpPr txBox="1"/>
          <p:nvPr/>
        </p:nvSpPr>
        <p:spPr>
          <a:xfrm>
            <a:off x="2619375" y="5540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8" name="文本框 22530"/>
          <p:cNvSpPr txBox="1"/>
          <p:nvPr/>
        </p:nvSpPr>
        <p:spPr>
          <a:xfrm>
            <a:off x="3340100" y="19939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1524000" y="404813"/>
            <a:ext cx="8229600" cy="1143000"/>
          </a:xfrm>
          <a:prstGeom prst="rect">
            <a:avLst/>
          </a:prstGeom>
          <a:gradFill rotWithShape="1">
            <a:gsLst>
              <a:gs pos="0">
                <a:srgbClr val="CFB7E7"/>
              </a:gs>
              <a:gs pos="100000">
                <a:srgbClr val="FF3300"/>
              </a:gs>
            </a:gsLst>
            <a:lin ang="5400000" scaled="1"/>
            <a:tileRect/>
          </a:gradFill>
          <a:ln w="9525"/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FB7E7"/>
            </a:extrusionClr>
          </a:sp3d>
        </p:spPr>
        <p:txBody>
          <a:bodyPr anchor="ctr">
            <a:flatTx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 fontAlgn="base">
              <a:spcBef>
                <a:spcPct val="50000"/>
              </a:spcBef>
            </a:pPr>
            <a:r>
              <a:rPr lang="zh-CN" altLang="en-US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成语误用情况</a:t>
            </a:r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trike="noStrike" noProof="1" dirty="0"/>
          </a:p>
        </p:txBody>
      </p:sp>
      <p:sp>
        <p:nvSpPr>
          <p:cNvPr id="34820" name="文本框 22532"/>
          <p:cNvSpPr txBox="1"/>
          <p:nvPr/>
        </p:nvSpPr>
        <p:spPr>
          <a:xfrm>
            <a:off x="4348163" y="21383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1847850" y="1773238"/>
            <a:ext cx="2925763" cy="1011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53882" dir="2699999" algn="ctr" rotWithShape="0">
                    <a:schemeClr val="bg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用错谦敬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53882" dir="2699999" algn="ctr" rotWithShape="0">
                  <a:schemeClr val="bg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2" name="文本框 22534"/>
          <p:cNvSpPr txBox="1"/>
          <p:nvPr/>
        </p:nvSpPr>
        <p:spPr>
          <a:xfrm>
            <a:off x="3987800" y="30749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文本框 22535"/>
          <p:cNvSpPr txBox="1"/>
          <p:nvPr/>
        </p:nvSpPr>
        <p:spPr>
          <a:xfrm>
            <a:off x="1703388" y="3284538"/>
            <a:ext cx="8789987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例：您刚刚乔迁新居，房间宽敞明亮，只是摆设略嫌单调，建议你挂幅油画，一定会使居室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蓬荜生辉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b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1774825" y="4365625"/>
            <a:ext cx="8424863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辨析：“蓬荜生辉”是谦辞，只能用于自己自述，不能用于他人，否则于人不敬，因此本句犯了用错谦词的错误。另外，“一定会使居室蓬荜生辉”一句中，“居室”和“蓬荜”意义相同，因为“蓬荜”是“蓬门荜户”的省略，就此而论，又犯了语义重复的错误。删去“蓬荜”才正确。</a:t>
            </a:r>
            <a:b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8" name="文本框 22537"/>
          <p:cNvSpPr txBox="1"/>
          <p:nvPr/>
        </p:nvSpPr>
        <p:spPr>
          <a:xfrm>
            <a:off x="5087938" y="1916113"/>
            <a:ext cx="5256212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根据具体情境，要注意使用敬辞还是谦辞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53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  <p:bldP spid="22536" grpId="0"/>
      <p:bldP spid="225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字词运用</a:t>
            </a:r>
            <a:endParaRPr lang="zh-CN" altLang="en-US" sz="66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15544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第一</a:t>
            </a:r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节</a:t>
            </a:r>
            <a:endParaRPr lang="zh-CN" altLang="en-US" sz="3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16" y="4052912"/>
            <a:ext cx="525320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形近字辨析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易错字辨析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词义辨析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文本框 70657"/>
          <p:cNvSpPr txBox="1"/>
          <p:nvPr/>
        </p:nvSpPr>
        <p:spPr>
          <a:xfrm>
            <a:off x="1981200" y="196850"/>
            <a:ext cx="8229600" cy="57543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just">
              <a:spcBef>
                <a:spcPct val="50000"/>
              </a:spcBef>
            </a:pPr>
            <a:endParaRPr lang="en-US" altLang="zh-CN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信笔涂鸦：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多用作谦词</a:t>
            </a:r>
            <a:r>
              <a:rPr lang="en-US" altLang="zh-CN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形容字写得很坏。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一孔之见：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多用作谦词</a:t>
            </a:r>
            <a:r>
              <a:rPr lang="en-US" altLang="zh-CN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比喻狭隘片面的见解。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才疏学浅：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多用作自谦</a:t>
            </a:r>
            <a:r>
              <a:rPr lang="en-US" altLang="zh-CN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见识不广，学问不深。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不情之请：</a:t>
            </a:r>
            <a:r>
              <a:rPr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谦词</a:t>
            </a:r>
            <a:r>
              <a:rPr lang="en-US" altLang="zh-CN" sz="3200" b="1">
                <a:latin typeface="华文隶书" panose="02010800040101010101" pitchFamily="2" charset="-122"/>
                <a:ea typeface="华文隶书" panose="0201080004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客套话，不合情理的请求（向人求助时称自己的请求）。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姑妄言之：</a:t>
            </a:r>
            <a:r>
              <a:rPr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谦词</a:t>
            </a:r>
            <a:r>
              <a:rPr lang="en-US" altLang="zh-CN" sz="3200" b="1">
                <a:latin typeface="华文隶书" panose="02010800040101010101" pitchFamily="2" charset="-122"/>
                <a:ea typeface="华文隶书" panose="0201080004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姑且说说（对于自己不能深信不疑的事情，说给别人时常用此语以示保留）。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35842" name="图片 70658" descr="BTN_0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0" y="6281738"/>
            <a:ext cx="685800" cy="576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charRg st="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58">
                                            <p:txEl>
                                              <p:charRg st="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58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charRg st="43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58">
                                            <p:txEl>
                                              <p:charRg st="43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charRg st="65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658">
                                            <p:txEl>
                                              <p:charRg st="65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charRg st="99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658">
                                            <p:txEl>
                                              <p:charRg st="99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矩形 71681"/>
          <p:cNvSpPr/>
          <p:nvPr/>
        </p:nvSpPr>
        <p:spPr>
          <a:xfrm>
            <a:off x="2286000" y="914400"/>
            <a:ext cx="7391400" cy="4769485"/>
          </a:xfrm>
          <a:prstGeom prst="rect">
            <a:avLst/>
          </a:prstGeom>
          <a:noFill/>
          <a:ln w="76200" cap="flat" cmpd="tri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高抬贵手：</a:t>
            </a:r>
            <a:r>
              <a:rPr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敬词</a:t>
            </a:r>
            <a:r>
              <a:rPr lang="en-US" altLang="zh-CN" sz="3200" b="1">
                <a:latin typeface="华文隶书" panose="02010800040101010101" pitchFamily="2" charset="-122"/>
                <a:ea typeface="华文隶书" panose="0201080004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客套话，多用于请求对方饶恕或通融。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不吝赐教：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敬词，用于自己向别人征求意见或请教问题。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鼎力相助：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敬词，大力相助（表示请托或感谢时用）。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洗耳恭听：</a:t>
            </a:r>
            <a:r>
              <a:rPr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敬词</a:t>
            </a:r>
            <a:r>
              <a:rPr lang="en-US" altLang="zh-CN" sz="3200" b="1">
                <a:latin typeface="华文隶书" panose="02010800040101010101" pitchFamily="2" charset="-122"/>
                <a:ea typeface="华文隶书" panose="0201080004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专心地听（请人讲话是说的客气话）。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36866" name="图片 71682" descr="BTN_0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0" y="6281738"/>
            <a:ext cx="685800" cy="576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682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charRg st="5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682">
                                            <p:txEl>
                                              <p:charRg st="52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charRg st="77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682">
                                            <p:txEl>
                                              <p:charRg st="77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框 64513"/>
          <p:cNvSpPr txBox="1"/>
          <p:nvPr/>
        </p:nvSpPr>
        <p:spPr>
          <a:xfrm>
            <a:off x="1774825" y="4868863"/>
            <a:ext cx="8497888" cy="10814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15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高抬贵手、 不吝赐教、 鼎力相助、 高朋满座、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15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大材小用、 率先垂范、 虚怀若谷、 虚左以待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515" name="矩形 64514"/>
          <p:cNvSpPr/>
          <p:nvPr/>
        </p:nvSpPr>
        <p:spPr>
          <a:xfrm>
            <a:off x="3648075" y="68263"/>
            <a:ext cx="5490845" cy="6572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一、谦辞（只能自己说自己）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6" name="矩形 64515"/>
          <p:cNvSpPr/>
          <p:nvPr/>
        </p:nvSpPr>
        <p:spPr>
          <a:xfrm>
            <a:off x="1924050" y="765175"/>
            <a:ext cx="8204200" cy="38461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蓬荜生辉、 敝帚自珍、 抛砖引玉、 贻笑大方、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无功受禄、 信笔涂鸦、 一孔之见、 才疏学浅、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德薄才疏、 德薄能鲜、 挂一漏万、 不情之请、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姑妄言之、 笨鸟先飞、 一枝之栖、 望尘莫及、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一得之遇、 尸位素餐、 不足挂齿、 雕虫小技、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绠短汲深、 东涂西抹、 区区此心、 班门弄斧、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聊表寸心、 避让贤路、 恭敬不如从命、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愚者千虑，必有一得、  洗耳恭听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7" name="矩形 64516"/>
          <p:cNvSpPr/>
          <p:nvPr/>
        </p:nvSpPr>
        <p:spPr>
          <a:xfrm>
            <a:off x="3359150" y="4267200"/>
            <a:ext cx="68173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二、敬辞 （自己说别人或者说对方）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/>
      <p:bldP spid="64516" grpId="0"/>
      <p:bldP spid="645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23553"/>
          <p:cNvSpPr txBox="1"/>
          <p:nvPr/>
        </p:nvSpPr>
        <p:spPr>
          <a:xfrm>
            <a:off x="2619375" y="5540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4" name="文本框 23554"/>
          <p:cNvSpPr txBox="1"/>
          <p:nvPr/>
        </p:nvSpPr>
        <p:spPr>
          <a:xfrm>
            <a:off x="3340100" y="19939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1774825" y="333375"/>
            <a:ext cx="8229600" cy="1143000"/>
          </a:xfrm>
          <a:prstGeom prst="rect">
            <a:avLst/>
          </a:prstGeom>
          <a:gradFill rotWithShape="1">
            <a:gsLst>
              <a:gs pos="0">
                <a:srgbClr val="CFB7E7"/>
              </a:gs>
              <a:gs pos="100000">
                <a:srgbClr val="FF3300"/>
              </a:gs>
            </a:gsLst>
            <a:lin ang="5400000" scaled="1"/>
            <a:tileRect/>
          </a:gradFill>
          <a:ln w="9525"/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FB7E7"/>
            </a:extrusionClr>
          </a:sp3d>
        </p:spPr>
        <p:txBody>
          <a:bodyPr anchor="ctr">
            <a:flatTx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 fontAlgn="base">
              <a:spcBef>
                <a:spcPct val="50000"/>
              </a:spcBef>
            </a:pPr>
            <a:r>
              <a:rPr lang="zh-CN" altLang="en-US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成语误用情况</a:t>
            </a:r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trike="noStrike" noProof="1" dirty="0"/>
          </a:p>
        </p:txBody>
      </p:sp>
      <p:sp>
        <p:nvSpPr>
          <p:cNvPr id="38916" name="文本框 23556"/>
          <p:cNvSpPr txBox="1"/>
          <p:nvPr/>
        </p:nvSpPr>
        <p:spPr>
          <a:xfrm>
            <a:off x="4348163" y="21383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矩形 23557"/>
          <p:cNvSpPr/>
          <p:nvPr/>
        </p:nvSpPr>
        <p:spPr>
          <a:xfrm>
            <a:off x="1847850" y="1700213"/>
            <a:ext cx="2925763" cy="1011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53882" dir="2699999" algn="ctr" rotWithShape="0">
                    <a:schemeClr val="bg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重复用语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53882" dir="2699999" algn="ctr" rotWithShape="0">
                  <a:schemeClr val="bg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8" name="文本框 23558"/>
          <p:cNvSpPr txBox="1"/>
          <p:nvPr/>
        </p:nvSpPr>
        <p:spPr>
          <a:xfrm>
            <a:off x="3987800" y="30749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1703388" y="2924175"/>
            <a:ext cx="878998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：看到他这种滑稽的表情，坐在身旁的一名外国记者</a:t>
            </a:r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忍俊不禁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扑哧一声笑起来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1919288" y="3284538"/>
            <a:ext cx="84248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辨析：“忍俊不禁”是“忍不住笑”的意思，而句中“扑哧一声笑起来”与“忍俊”的意思一样，因而造成重复。 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1" name="文本框 23561"/>
          <p:cNvSpPr txBox="1"/>
          <p:nvPr/>
        </p:nvSpPr>
        <p:spPr>
          <a:xfrm>
            <a:off x="3700463" y="52339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5" name="文本框 23564"/>
          <p:cNvSpPr txBox="1"/>
          <p:nvPr/>
        </p:nvSpPr>
        <p:spPr>
          <a:xfrm>
            <a:off x="1524000" y="3933825"/>
            <a:ext cx="9144000" cy="31381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：他在敌人监狱中受尽折磨，浑身被打得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遍体鳞伤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。   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/>
            <a:r>
              <a:rPr lang="zh-CN" altLang="en-US" sz="1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“遍体鳞伤”是浑身受伤，伤痕象鱼鳞一样密。形容受伤很重。与“浑身”重复。</a:t>
            </a:r>
            <a:endParaRPr lang="zh-CN" altLang="en-US" sz="1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1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 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一个让人看不懂的店名，能招徕顾客吗？其实，只能让人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贻笑大方</a:t>
            </a:r>
            <a:r>
              <a:rPr lang="zh-CN" alt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“大方”是指某种专长的人。整个词语的意思是被内行的人笑话，前面不能再加“让人”。</a:t>
            </a: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1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这里有良好的水土条件，又有一个团结向上的领导班子，因而人民的生活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安居乐业</a:t>
            </a:r>
            <a:r>
              <a:rPr lang="en-US" altLang="zh-CN" sz="1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1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en-US" altLang="zh-CN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“</a:t>
            </a:r>
            <a:r>
              <a:rPr lang="zh-CN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安居乐业”的意思是安心地住在那儿，喜爱自己的职业。只能说“人民安居乐业”，不能说“生活安居乐业 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</a:pPr>
            <a:endParaRPr lang="zh-CN" altLang="en-US" sz="1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/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6" name="文本框 23565"/>
          <p:cNvSpPr txBox="1"/>
          <p:nvPr/>
        </p:nvSpPr>
        <p:spPr>
          <a:xfrm>
            <a:off x="4943475" y="2133600"/>
            <a:ext cx="5256213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是指在语句中已含有成语里的含义，再用成语，则造成重复。 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61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61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61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  <p:bldP spid="23560" grpId="0"/>
      <p:bldP spid="23565" grpId="0"/>
      <p:bldP spid="2356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框 66561"/>
          <p:cNvSpPr txBox="1"/>
          <p:nvPr/>
        </p:nvSpPr>
        <p:spPr>
          <a:xfrm>
            <a:off x="1905000" y="549275"/>
            <a:ext cx="8763000" cy="6400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忍俊不禁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地笑起来         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好像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如芒在背</a:t>
            </a:r>
            <a:endParaRPr lang="zh-CN" altLang="en-US" sz="4800" b="1" dirty="0">
              <a:latin typeface="黑体" panose="02010609060101010101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浑身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遍体鳞伤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值得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可歌可泣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       正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方兴未艾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独自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孑然一身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        群众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民怨沸腾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        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三令五申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的强调           说的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言不由衷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难言之隐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的苦衷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         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百姓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生灵涂炭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被人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贻笑大方           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感到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自惭形秽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当前的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当务之急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责无旁贷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的责任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真知灼见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的意见             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一场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南柯一梦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563" name="文本框 66562"/>
          <p:cNvSpPr txBox="1"/>
          <p:nvPr/>
        </p:nvSpPr>
        <p:spPr>
          <a:xfrm>
            <a:off x="1905000" y="188913"/>
            <a:ext cx="90043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显得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相形见绌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         许多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莘莘学子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656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2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6562">
                                            <p:txEl>
                                              <p:charRg st="24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31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6562">
                                            <p:txEl>
                                              <p:charRg st="31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56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6562">
                                            <p:txEl>
                                              <p:charRg st="56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119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6562">
                                            <p:txEl>
                                              <p:charRg st="119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144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6562">
                                            <p:txEl>
                                              <p:charRg st="144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170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6562">
                                            <p:txEl>
                                              <p:charRg st="170" end="1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196" end="2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6562">
                                            <p:txEl>
                                              <p:charRg st="196" end="2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build="p"/>
      <p:bldP spid="6656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Rectangle 2"/>
          <p:cNvSpPr/>
          <p:nvPr/>
        </p:nvSpPr>
        <p:spPr>
          <a:xfrm>
            <a:off x="2057400" y="1524000"/>
            <a:ext cx="6781800" cy="45231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>
                <a:latin typeface="Arial" panose="020B0604020202020204" pitchFamily="34" charset="0"/>
                <a:ea typeface="汉仪粗宋简" pitchFamily="49" charset="-122"/>
              </a:rPr>
              <a:t>“</a:t>
            </a:r>
            <a:r>
              <a:rPr lang="zh-CN" altLang="en-US" sz="3600" b="1" dirty="0">
                <a:latin typeface="汉仪粗宋简" pitchFamily="49" charset="-122"/>
                <a:ea typeface="汉仪粗宋简" pitchFamily="49" charset="-122"/>
              </a:rPr>
              <a:t>更加</a:t>
            </a:r>
            <a:r>
              <a:rPr lang="zh-CN" altLang="en-US" sz="3600" b="1" dirty="0">
                <a:solidFill>
                  <a:srgbClr val="0000CC"/>
                </a:solidFill>
                <a:latin typeface="汉仪粗宋简" pitchFamily="49" charset="-122"/>
                <a:ea typeface="汉仪粗宋简" pitchFamily="49" charset="-122"/>
              </a:rPr>
              <a:t>变本加厉</a:t>
            </a:r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”</a:t>
            </a:r>
            <a:r>
              <a:rPr lang="zh-CN" altLang="en-US" sz="3600" b="1" dirty="0">
                <a:latin typeface="汉仪粗宋简" pitchFamily="49" charset="-122"/>
                <a:ea typeface="汉仪粗宋简" pitchFamily="49" charset="-122"/>
              </a:rPr>
              <a:t> </a:t>
            </a:r>
            <a:endParaRPr lang="zh-CN" altLang="en-US" sz="3600" b="1" dirty="0">
              <a:latin typeface="汉仪粗宋简" pitchFamily="49" charset="-122"/>
              <a:ea typeface="汉仪粗宋简" pitchFamily="49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“</a:t>
            </a:r>
            <a:r>
              <a:rPr lang="zh-CN" altLang="en-US" sz="3600" b="1" dirty="0">
                <a:latin typeface="汉仪粗宋简" pitchFamily="49" charset="-122"/>
                <a:ea typeface="汉仪粗宋简" pitchFamily="49" charset="-122"/>
              </a:rPr>
              <a:t>让它</a:t>
            </a:r>
            <a:r>
              <a:rPr lang="zh-CN" altLang="en-US" sz="3600" b="1" dirty="0">
                <a:solidFill>
                  <a:srgbClr val="0000CC"/>
                </a:solidFill>
                <a:latin typeface="汉仪粗宋简" pitchFamily="49" charset="-122"/>
                <a:ea typeface="汉仪粗宋简" pitchFamily="49" charset="-122"/>
              </a:rPr>
              <a:t>任其自然</a:t>
            </a:r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”</a:t>
            </a:r>
            <a:endParaRPr lang="zh-CN" altLang="en-US" sz="3600" b="1" dirty="0">
              <a:latin typeface="汉仪粗宋简" pitchFamily="49" charset="-122"/>
              <a:ea typeface="汉仪粗宋简" pitchFamily="49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汉仪粗宋简" pitchFamily="49" charset="-122"/>
                <a:ea typeface="汉仪粗宋简" pitchFamily="49" charset="-122"/>
              </a:rPr>
              <a:t>忍俊不禁</a:t>
            </a:r>
            <a:r>
              <a:rPr lang="zh-CN" altLang="en-US" sz="3600" b="1" dirty="0">
                <a:latin typeface="汉仪粗宋简" pitchFamily="49" charset="-122"/>
                <a:ea typeface="汉仪粗宋简" pitchFamily="49" charset="-122"/>
              </a:rPr>
              <a:t>地笑起来</a:t>
            </a:r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”</a:t>
            </a:r>
            <a:r>
              <a:rPr lang="zh-CN" altLang="en-US" sz="3600" b="1" dirty="0">
                <a:latin typeface="汉仪粗宋简" pitchFamily="49" charset="-122"/>
                <a:ea typeface="汉仪粗宋简" pitchFamily="49" charset="-122"/>
              </a:rPr>
              <a:t> </a:t>
            </a:r>
            <a:endParaRPr lang="zh-CN" altLang="en-US" sz="3600" b="1" dirty="0">
              <a:latin typeface="汉仪粗宋简" pitchFamily="49" charset="-122"/>
              <a:ea typeface="汉仪粗宋简" pitchFamily="49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“</a:t>
            </a:r>
            <a:r>
              <a:rPr lang="zh-CN" altLang="en-US" sz="3600" b="1" dirty="0">
                <a:latin typeface="汉仪粗宋简" pitchFamily="49" charset="-122"/>
                <a:ea typeface="汉仪粗宋简" pitchFamily="49" charset="-122"/>
              </a:rPr>
              <a:t>从心里</a:t>
            </a:r>
            <a:r>
              <a:rPr lang="zh-CN" altLang="en-US" sz="3600" b="1" dirty="0">
                <a:solidFill>
                  <a:srgbClr val="0000CC"/>
                </a:solidFill>
                <a:latin typeface="汉仪粗宋简" pitchFamily="49" charset="-122"/>
                <a:ea typeface="汉仪粗宋简" pitchFamily="49" charset="-122"/>
              </a:rPr>
              <a:t>发自肺腑</a:t>
            </a:r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”</a:t>
            </a:r>
            <a:endParaRPr lang="zh-CN" altLang="en-US" sz="3600" b="1" dirty="0">
              <a:latin typeface="汉仪粗宋简" pitchFamily="49" charset="-122"/>
              <a:ea typeface="汉仪粗宋简" pitchFamily="49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“</a:t>
            </a:r>
            <a:r>
              <a:rPr lang="zh-CN" altLang="en-US" sz="3600" b="1" dirty="0">
                <a:latin typeface="汉仪粗宋简" pitchFamily="49" charset="-122"/>
                <a:ea typeface="汉仪粗宋简" pitchFamily="49" charset="-122"/>
              </a:rPr>
              <a:t>显得</a:t>
            </a:r>
            <a:r>
              <a:rPr lang="zh-CN" altLang="en-US" sz="3600" b="1" dirty="0">
                <a:solidFill>
                  <a:srgbClr val="0000CC"/>
                </a:solidFill>
                <a:latin typeface="汉仪粗宋简" pitchFamily="49" charset="-122"/>
                <a:ea typeface="汉仪粗宋简" pitchFamily="49" charset="-122"/>
              </a:rPr>
              <a:t>相形见绌</a:t>
            </a:r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”</a:t>
            </a:r>
            <a:endParaRPr lang="zh-CN" altLang="en-US" sz="3600" b="1" dirty="0">
              <a:latin typeface="汉仪粗宋简" pitchFamily="49" charset="-122"/>
              <a:ea typeface="汉仪粗宋简" pitchFamily="49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汉仪粗宋简" pitchFamily="49" charset="-122"/>
                <a:ea typeface="汉仪粗宋简" pitchFamily="49" charset="-122"/>
              </a:rPr>
              <a:t>一气呵成</a:t>
            </a:r>
            <a:r>
              <a:rPr lang="zh-CN" altLang="en-US" sz="3600" b="1" dirty="0">
                <a:latin typeface="汉仪粗宋简" pitchFamily="49" charset="-122"/>
                <a:ea typeface="汉仪粗宋简" pitchFamily="49" charset="-122"/>
              </a:rPr>
              <a:t>地写就</a:t>
            </a:r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”</a:t>
            </a:r>
            <a:endParaRPr lang="zh-CN" altLang="en-US" sz="3600" b="1" dirty="0">
              <a:latin typeface="汉仪粗宋简" pitchFamily="49" charset="-122"/>
              <a:ea typeface="汉仪粗宋简" pitchFamily="49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“</a:t>
            </a:r>
            <a:r>
              <a:rPr lang="zh-CN" altLang="en-US" sz="3600" b="1" dirty="0">
                <a:latin typeface="汉仪粗宋简" pitchFamily="49" charset="-122"/>
                <a:ea typeface="汉仪粗宋简" pitchFamily="49" charset="-122"/>
              </a:rPr>
              <a:t>浑身被打得</a:t>
            </a:r>
            <a:r>
              <a:rPr lang="zh-CN" altLang="en-US" sz="3600" b="1" dirty="0">
                <a:solidFill>
                  <a:srgbClr val="0000CC"/>
                </a:solidFill>
                <a:latin typeface="汉仪粗宋简" pitchFamily="49" charset="-122"/>
                <a:ea typeface="汉仪粗宋简" pitchFamily="49" charset="-122"/>
              </a:rPr>
              <a:t>遍体鳞伤</a:t>
            </a:r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”</a:t>
            </a:r>
            <a:endParaRPr lang="zh-CN" altLang="en-US" sz="3600" b="1" dirty="0">
              <a:latin typeface="汉仪粗宋简" pitchFamily="49" charset="-122"/>
              <a:ea typeface="汉仪粗宋简" pitchFamily="49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“</a:t>
            </a:r>
            <a:r>
              <a:rPr lang="zh-CN" altLang="en-US" sz="3600" b="1" dirty="0">
                <a:latin typeface="汉仪粗宋简" pitchFamily="49" charset="-122"/>
                <a:ea typeface="汉仪粗宋简" pitchFamily="49" charset="-122"/>
              </a:rPr>
              <a:t>一个</a:t>
            </a:r>
            <a:r>
              <a:rPr lang="zh-CN" altLang="en-US" sz="3600" b="1" dirty="0">
                <a:solidFill>
                  <a:srgbClr val="0000CC"/>
                </a:solidFill>
                <a:latin typeface="汉仪粗宋简" pitchFamily="49" charset="-122"/>
                <a:ea typeface="汉仪粗宋简" pitchFamily="49" charset="-122"/>
              </a:rPr>
              <a:t>刻骨铭心</a:t>
            </a:r>
            <a:r>
              <a:rPr lang="zh-CN" altLang="en-US" sz="3600" b="1" dirty="0">
                <a:latin typeface="汉仪粗宋简" pitchFamily="49" charset="-122"/>
                <a:ea typeface="汉仪粗宋简" pitchFamily="49" charset="-122"/>
              </a:rPr>
              <a:t>的难忘的教训</a:t>
            </a:r>
            <a:r>
              <a:rPr lang="zh-CN" altLang="en-US" sz="3600" b="1" dirty="0">
                <a:latin typeface="Arial" panose="020B0604020202020204" pitchFamily="34" charset="0"/>
                <a:ea typeface="汉仪粗宋简" pitchFamily="49" charset="-122"/>
              </a:rPr>
              <a:t>”</a:t>
            </a:r>
            <a:endParaRPr lang="zh-CN" altLang="en-US" sz="3600" b="1" dirty="0">
              <a:latin typeface="汉仪粗宋简" pitchFamily="49" charset="-122"/>
              <a:ea typeface="汉仪粗宋简" pitchFamily="49" charset="-122"/>
            </a:endParaRPr>
          </a:p>
        </p:txBody>
      </p:sp>
      <p:sp>
        <p:nvSpPr>
          <p:cNvPr id="40962" name="Rectangle 3"/>
          <p:cNvSpPr/>
          <p:nvPr/>
        </p:nvSpPr>
        <p:spPr>
          <a:xfrm>
            <a:off x="1952625" y="285750"/>
            <a:ext cx="8443913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8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典型举例</a:t>
            </a:r>
            <a:endParaRPr lang="zh-CN" altLang="en-US" sz="8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426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426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charRg st="1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26">
                                            <p:txEl>
                                              <p:charRg st="1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26">
                                            <p:txEl>
                                              <p:charRg st="1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charRg st="3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26">
                                            <p:txEl>
                                              <p:charRg st="3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26">
                                            <p:txEl>
                                              <p:charRg st="3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charRg st="41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426">
                                            <p:txEl>
                                              <p:charRg st="41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426">
                                            <p:txEl>
                                              <p:charRg st="41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charRg st="5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426">
                                            <p:txEl>
                                              <p:charRg st="5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426">
                                            <p:txEl>
                                              <p:charRg st="5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charRg st="6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26">
                                            <p:txEl>
                                              <p:charRg st="6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26">
                                            <p:txEl>
                                              <p:charRg st="6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charRg st="7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426">
                                            <p:txEl>
                                              <p:charRg st="7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426">
                                            <p:txEl>
                                              <p:charRg st="7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80897"/>
          <p:cNvSpPr txBox="1"/>
          <p:nvPr/>
        </p:nvSpPr>
        <p:spPr>
          <a:xfrm>
            <a:off x="2619375" y="5540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6" name="文本框 80898"/>
          <p:cNvSpPr txBox="1"/>
          <p:nvPr/>
        </p:nvSpPr>
        <p:spPr>
          <a:xfrm>
            <a:off x="3340100" y="19939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00" name="文本框 80899"/>
          <p:cNvSpPr txBox="1"/>
          <p:nvPr/>
        </p:nvSpPr>
        <p:spPr>
          <a:xfrm>
            <a:off x="1703388" y="333375"/>
            <a:ext cx="8229600" cy="1150938"/>
          </a:xfrm>
          <a:prstGeom prst="rect">
            <a:avLst/>
          </a:prstGeom>
          <a:gradFill rotWithShape="1">
            <a:gsLst>
              <a:gs pos="0">
                <a:srgbClr val="CFB7E7"/>
              </a:gs>
              <a:gs pos="100000">
                <a:srgbClr val="FF3300"/>
              </a:gs>
            </a:gsLst>
            <a:lin ang="5400000" scaled="1"/>
            <a:tileRect/>
          </a:gradFill>
          <a:ln w="9525"/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FB7E7"/>
            </a:extrusionClr>
          </a:sp3d>
        </p:spPr>
        <p:txBody>
          <a:bodyPr anchor="ctr">
            <a:flatTx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 fontAlgn="base">
              <a:spcBef>
                <a:spcPct val="50000"/>
              </a:spcBef>
            </a:pPr>
            <a:r>
              <a:rPr lang="zh-CN" altLang="en-US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成语误用情况</a:t>
            </a:r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trike="noStrike" noProof="1" dirty="0"/>
          </a:p>
        </p:txBody>
      </p:sp>
      <p:sp>
        <p:nvSpPr>
          <p:cNvPr id="41988" name="文本框 80900"/>
          <p:cNvSpPr txBox="1"/>
          <p:nvPr/>
        </p:nvSpPr>
        <p:spPr>
          <a:xfrm>
            <a:off x="4348163" y="21383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9" name="文本框 80902"/>
          <p:cNvSpPr txBox="1"/>
          <p:nvPr/>
        </p:nvSpPr>
        <p:spPr>
          <a:xfrm>
            <a:off x="3987800" y="30749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04" name="文本框 80903"/>
          <p:cNvSpPr txBox="1"/>
          <p:nvPr/>
        </p:nvSpPr>
        <p:spPr>
          <a:xfrm>
            <a:off x="1703388" y="1412875"/>
            <a:ext cx="8789988" cy="6831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b="1" i="1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</a:t>
            </a:r>
            <a:r>
              <a:rPr lang="zh-CN" altLang="en-US" sz="6000" b="1" i="1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自相矛盾 </a:t>
            </a:r>
            <a:r>
              <a:rPr lang="zh-CN" altLang="en-US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有些成语在运用中，它自身的意义与句子其他部分表达的语意不是一回事，前后矛盾。</a:t>
            </a:r>
            <a:r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noProof="1" dirty="0">
              <a:latin typeface="Arial" panose="020B0604020202020204" pitchFamily="34" charset="0"/>
            </a:endParaRPr>
          </a:p>
          <a:p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例</a:t>
            </a:r>
            <a:r>
              <a:rPr lang="en-US" altLang="zh-CN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 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我本来就对那里的情况不熟悉，你却硬要派我去，这不是差强人意吗？ </a:t>
            </a:r>
            <a:endParaRPr lang="zh-CN" altLang="en-US" sz="2400" b="1" noProof="1" dirty="0">
              <a:latin typeface="Arial" panose="020B0604020202020204" pitchFamily="34" charset="0"/>
            </a:endParaRPr>
          </a:p>
          <a:p>
            <a:r>
              <a:rPr lang="zh-CN" altLang="en-US" sz="2400" b="1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（从上文的语意趋势来看，末一分句要表达是“你这样做是强迫我”的意思，但 “差强人意”的意思是“这勉强让我满意”，前后矛盾，应当改为“强人所难”） </a:t>
            </a:r>
            <a:b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例</a:t>
            </a:r>
            <a:r>
              <a:rPr lang="en-US" altLang="zh-CN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  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他对工作一向拈轻怕重，勇挑重担。 </a:t>
            </a:r>
            <a:endParaRPr lang="zh-CN" altLang="en-US" sz="2400" b="1" noProof="1" dirty="0">
              <a:latin typeface="Arial" panose="020B0604020202020204" pitchFamily="34" charset="0"/>
            </a:endParaRPr>
          </a:p>
          <a:p>
            <a:r>
              <a:rPr lang="zh-CN" altLang="en-US" sz="2400" b="1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（前后语意矛盾） </a:t>
            </a:r>
            <a:b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例</a:t>
            </a:r>
            <a:r>
              <a:rPr lang="en-US" altLang="zh-CN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  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为了让分别多年的劳同学 不期而遇，我们精心组织了这次同学会。 </a:t>
            </a:r>
            <a:endParaRPr lang="zh-CN" altLang="en-US" sz="2400" b="1" noProof="1" dirty="0">
              <a:latin typeface="Arial" panose="020B0604020202020204" pitchFamily="34" charset="0"/>
            </a:endParaRPr>
          </a:p>
          <a:p>
            <a:r>
              <a:rPr lang="zh-CN" altLang="en-US" sz="2400" b="1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（“不期”即没有约定，与“精心组织”矛盾） </a:t>
            </a:r>
            <a:b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例</a:t>
            </a:r>
            <a:r>
              <a:rPr lang="en-US" altLang="zh-CN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  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那是一张两人的合影，左边是一位英俊的解放军战士，</a:t>
            </a:r>
            <a:r>
              <a:rPr lang="en-US" altLang="zh-CN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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右边是一位文弱的莘莘学子。 </a:t>
            </a:r>
            <a:endParaRPr lang="zh-CN" altLang="en-US" sz="2400" b="1" noProof="1" dirty="0">
              <a:latin typeface="Arial" panose="020B0604020202020204" pitchFamily="34" charset="0"/>
            </a:endParaRPr>
          </a:p>
          <a:p>
            <a:r>
              <a:rPr lang="zh-CN" altLang="en-US" sz="2400" b="1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（“莘莘”有“众多”意，与定语“一位”矛盾）</a:t>
            </a:r>
            <a:r>
              <a:rPr lang="zh-CN" altLang="en-US" sz="24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br>
              <a:rPr lang="zh-CN" altLang="en-US" sz="2400" b="1" dirty="0">
                <a:latin typeface="Arial" panose="020B0604020202020204" pitchFamily="34" charset="0"/>
              </a:rPr>
            </a:br>
            <a:br>
              <a:rPr lang="zh-CN" altLang="en-US" sz="2400" b="1" dirty="0">
                <a:latin typeface="Arial" panose="020B0604020202020204" pitchFamily="34" charset="0"/>
              </a:rPr>
            </a:br>
            <a:endParaRPr lang="zh-CN" altLang="en-US" sz="2400" b="1" noProof="1" dirty="0">
              <a:latin typeface="Arial" panose="020B0604020202020204" pitchFamily="34" charset="0"/>
            </a:endParaRPr>
          </a:p>
        </p:txBody>
      </p:sp>
      <p:sp>
        <p:nvSpPr>
          <p:cNvPr id="80905" name="文本框 80904"/>
          <p:cNvSpPr txBox="1"/>
          <p:nvPr/>
        </p:nvSpPr>
        <p:spPr>
          <a:xfrm flipV="1">
            <a:off x="1774825" y="5556250"/>
            <a:ext cx="8424863" cy="368300"/>
          </a:xfrm>
          <a:prstGeom prst="rect">
            <a:avLst/>
          </a:prstGeom>
          <a:noFill/>
          <a:ln w="9525">
            <a:noFill/>
          </a:ln>
        </p:spPr>
        <p:txBody>
          <a:bodyPr rot="10800000" anchor="t" anchorCtr="0">
            <a:spAutoFit/>
          </a:bodyPr>
          <a:p>
            <a:endParaRPr 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905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905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905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bldLvl="0" animBg="1"/>
      <p:bldP spid="8090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标题 9216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</p:spPr>
        <p:txBody>
          <a:bodyPr anchor="ctr" anchorCtr="0"/>
          <a:p>
            <a:endParaRPr lang="zh-CN" dirty="0"/>
          </a:p>
        </p:txBody>
      </p:sp>
      <p:sp>
        <p:nvSpPr>
          <p:cNvPr id="43010" name="文本占位符 92162"/>
          <p:cNvSpPr>
            <a:spLocks noGrp="1"/>
          </p:cNvSpPr>
          <p:nvPr>
            <p:ph idx="1"/>
          </p:nvPr>
        </p:nvSpPr>
        <p:spPr>
          <a:xfrm>
            <a:off x="1524000" y="476250"/>
            <a:ext cx="8964613" cy="5649913"/>
          </a:xfrm>
        </p:spPr>
        <p:txBody>
          <a:bodyPr anchor="t" anchorCtr="0"/>
          <a:p>
            <a:pPr>
              <a:lnSpc>
                <a:spcPct val="90000"/>
              </a:lnSpc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二中女子排球队在比赛中，连连失利，最后</a:t>
            </a:r>
            <a:r>
              <a:rPr lang="zh-CN" altLang="en-US" sz="2800" b="1" dirty="0">
                <a:solidFill>
                  <a:srgbClr val="FF0000"/>
                </a:solidFill>
              </a:rPr>
              <a:t>功亏一篑</a:t>
            </a:r>
            <a:r>
              <a:rPr lang="zh-CN" altLang="en-US" sz="2800" b="1" dirty="0"/>
              <a:t>，只获得第八名。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　　</a:t>
            </a:r>
            <a:r>
              <a:rPr lang="en-US" altLang="zh-CN" sz="2000" b="1" dirty="0"/>
              <a:t>《</a:t>
            </a:r>
            <a:r>
              <a:rPr lang="zh-CN" altLang="en-US" sz="2000" b="1" dirty="0"/>
              <a:t>尚书</a:t>
            </a:r>
            <a:r>
              <a:rPr lang="en-US" altLang="zh-CN" sz="2000" b="1" dirty="0"/>
              <a:t>》</a:t>
            </a:r>
            <a:r>
              <a:rPr lang="zh-CN" altLang="en-US" sz="2000" b="1" dirty="0"/>
              <a:t>：“为山九仞，功亏一篑”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堆九仞高的土山，只差一筐土而不能完成</a:t>
            </a:r>
            <a:r>
              <a:rPr lang="en-US" altLang="zh-CN" sz="2000" b="1" dirty="0"/>
              <a:t>)</a:t>
            </a:r>
            <a:r>
              <a:rPr lang="zh-CN" altLang="en-US" sz="2000" b="1" dirty="0"/>
              <a:t>。后来人们用</a:t>
            </a:r>
            <a:r>
              <a:rPr lang="zh-CN" altLang="en-US" sz="2000" b="1" dirty="0">
                <a:solidFill>
                  <a:srgbClr val="FF0000"/>
                </a:solidFill>
              </a:rPr>
              <a:t>“功亏一篑”以比喻一件大事只差最后一点儿人力物力而不能成功</a:t>
            </a:r>
            <a:r>
              <a:rPr lang="en-US" altLang="zh-CN" sz="2000" b="1" dirty="0">
                <a:solidFill>
                  <a:srgbClr val="FF0000"/>
                </a:solidFill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</a:rPr>
              <a:t>含惋惜意</a:t>
            </a:r>
            <a:r>
              <a:rPr lang="en-US" altLang="zh-CN" sz="2000" b="1" dirty="0">
                <a:solidFill>
                  <a:srgbClr val="FF0000"/>
                </a:solidFill>
              </a:rPr>
              <a:t>)</a:t>
            </a:r>
            <a:r>
              <a:rPr lang="zh-CN" altLang="en-US" sz="2000" b="1" dirty="0">
                <a:solidFill>
                  <a:srgbClr val="FF0000"/>
                </a:solidFill>
              </a:rPr>
              <a:t>。</a:t>
            </a:r>
            <a:r>
              <a:rPr lang="zh-CN" altLang="en-US" sz="2000" b="1" dirty="0"/>
              <a:t>既然说“二中女子排球队在比赛中”“ 连连失利”， “只获得第八名”，那么就不能说是“功亏一篑”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比赛中一路过关斩将，最后在决赛中惜败获得亚军才是“功亏一篑”</a:t>
            </a:r>
            <a:r>
              <a:rPr lang="en-US" altLang="zh-CN" sz="2000" b="1" dirty="0"/>
              <a:t>)</a:t>
            </a:r>
            <a:r>
              <a:rPr lang="zh-CN" altLang="en-US" sz="2000" b="1" dirty="0"/>
              <a:t>。</a:t>
            </a:r>
            <a:endParaRPr lang="zh-CN" altLang="en-US" sz="2000" b="1" dirty="0"/>
          </a:p>
          <a:p>
            <a:pPr>
              <a:lnSpc>
                <a:spcPct val="90000"/>
              </a:lnSpc>
            </a:pPr>
            <a:endParaRPr lang="zh-CN" altLang="en-US" sz="2800" b="1"/>
          </a:p>
          <a:p>
            <a:pPr>
              <a:lnSpc>
                <a:spcPct val="90000"/>
              </a:lnSpc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几年前，我们在清华园相识；今天，我们又在异地</a:t>
            </a:r>
            <a:r>
              <a:rPr lang="zh-CN" altLang="en-US" sz="2800" b="1" dirty="0">
                <a:solidFill>
                  <a:srgbClr val="FF0000"/>
                </a:solidFill>
              </a:rPr>
              <a:t>萍水相逢。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　</a:t>
            </a:r>
            <a:r>
              <a:rPr lang="zh-CN" altLang="en-US" sz="2000" b="1" dirty="0"/>
              <a:t>　出自</a:t>
            </a:r>
            <a:r>
              <a:rPr lang="en-US" altLang="zh-CN" sz="2000" b="1" dirty="0"/>
              <a:t>《</a:t>
            </a:r>
            <a:r>
              <a:rPr lang="zh-CN" altLang="en-US" sz="2000" b="1" dirty="0"/>
              <a:t>滕王阁序</a:t>
            </a:r>
            <a:r>
              <a:rPr lang="en-US" altLang="zh-CN" sz="2000" b="1" dirty="0"/>
              <a:t>》“</a:t>
            </a:r>
            <a:r>
              <a:rPr lang="zh-CN" altLang="en-US" sz="2000" b="1" dirty="0"/>
              <a:t>萍水相逢，尽是他乡之客”，“萍水相逢”意思是：像水里浮萍，随水漂泊，聚散无定。</a:t>
            </a:r>
            <a:r>
              <a:rPr lang="zh-CN" altLang="en-US" sz="2000" b="1" dirty="0">
                <a:solidFill>
                  <a:srgbClr val="FF0000"/>
                </a:solidFill>
              </a:rPr>
              <a:t>比喻向来不认识的人偶然相遇。</a:t>
            </a:r>
            <a:r>
              <a:rPr lang="zh-CN" altLang="en-US" sz="2000" b="1" dirty="0"/>
              <a:t>用在本句中，明显与前面的“几年前，我们在清华园相识”相矛盾。</a:t>
            </a:r>
            <a:endParaRPr lang="zh-CN" altLang="en-US" sz="2000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67585"/>
          <p:cNvSpPr txBox="1"/>
          <p:nvPr/>
        </p:nvSpPr>
        <p:spPr>
          <a:xfrm>
            <a:off x="1502410" y="0"/>
            <a:ext cx="859790" cy="6477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   </a:t>
            </a:r>
            <a:r>
              <a:rPr lang="zh-CN" altLang="en-US" sz="44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正确运用成语</a:t>
            </a:r>
            <a:endParaRPr lang="zh-CN" altLang="en-US" sz="44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7587" name="文本框 67586"/>
          <p:cNvSpPr txBox="1"/>
          <p:nvPr/>
        </p:nvSpPr>
        <p:spPr>
          <a:xfrm>
            <a:off x="2514600" y="838200"/>
            <a:ext cx="2667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准确把握含义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88" name="文本框 67587"/>
          <p:cNvSpPr txBox="1"/>
          <p:nvPr/>
        </p:nvSpPr>
        <p:spPr>
          <a:xfrm>
            <a:off x="5486400" y="152400"/>
            <a:ext cx="2286000" cy="2114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适用对象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适用范围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语义轻重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适用情境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2971800" y="2895600"/>
            <a:ext cx="213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注意色彩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90" name="文本框 67589"/>
          <p:cNvSpPr txBox="1"/>
          <p:nvPr/>
        </p:nvSpPr>
        <p:spPr>
          <a:xfrm>
            <a:off x="5486400" y="2590800"/>
            <a:ext cx="2438400" cy="14262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感情色彩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谦敬色彩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语体色彩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91" name="文本框 67590"/>
          <p:cNvSpPr txBox="1"/>
          <p:nvPr/>
        </p:nvSpPr>
        <p:spPr>
          <a:xfrm>
            <a:off x="2819400" y="5029200"/>
            <a:ext cx="213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准确运用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92" name="文本框 67591"/>
          <p:cNvSpPr txBox="1"/>
          <p:nvPr/>
        </p:nvSpPr>
        <p:spPr>
          <a:xfrm>
            <a:off x="5181600" y="4433888"/>
            <a:ext cx="2362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与语句的搭配  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93" name="文本框 67592"/>
          <p:cNvSpPr txBox="1"/>
          <p:nvPr/>
        </p:nvSpPr>
        <p:spPr>
          <a:xfrm>
            <a:off x="7848600" y="4038600"/>
            <a:ext cx="3000375" cy="3384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是否重复赘余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是否搭配恰当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肝胆相照（只能作谓语或定语，不能作状语）</a:t>
            </a:r>
            <a:endParaRPr lang="zh-CN" altLang="en-US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600" b="1" dirty="0">
                <a:latin typeface="Arial" panose="020B0604020202020204" pitchFamily="34" charset="0"/>
                <a:ea typeface="宋体" panose="02010600030101010101" pitchFamily="2" charset="-122"/>
              </a:rPr>
              <a:t>例：</a:t>
            </a:r>
            <a:r>
              <a:rPr lang="zh-CN" altLang="en-US" sz="1400" b="1" dirty="0">
                <a:latin typeface="Arial" panose="020B0604020202020204" pitchFamily="34" charset="0"/>
                <a:ea typeface="宋体" panose="02010600030101010101" pitchFamily="2" charset="-122"/>
              </a:rPr>
              <a:t>弟与公子以肝胆相照，互相知心，故敢以实言相告</a:t>
            </a:r>
            <a:r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4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妄自菲薄（不带宾语） </a:t>
            </a:r>
            <a:endParaRPr lang="zh-CN" altLang="en-US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94" name="文本框 67593"/>
          <p:cNvSpPr txBox="1"/>
          <p:nvPr/>
        </p:nvSpPr>
        <p:spPr>
          <a:xfrm>
            <a:off x="5375275" y="5805488"/>
            <a:ext cx="28495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注意语性与功能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42" name="左大括号 67594"/>
          <p:cNvSpPr/>
          <p:nvPr/>
        </p:nvSpPr>
        <p:spPr>
          <a:xfrm>
            <a:off x="2514600" y="1066800"/>
            <a:ext cx="76200" cy="4343400"/>
          </a:xfrm>
          <a:prstGeom prst="leftBrace">
            <a:avLst>
              <a:gd name="adj1" fmla="val 47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3" name="左大括号 67595"/>
          <p:cNvSpPr/>
          <p:nvPr/>
        </p:nvSpPr>
        <p:spPr>
          <a:xfrm>
            <a:off x="5181600" y="304800"/>
            <a:ext cx="304800" cy="1752600"/>
          </a:xfrm>
          <a:prstGeom prst="leftBrace">
            <a:avLst>
              <a:gd name="adj1" fmla="val 478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4" name="左大括号 67596"/>
          <p:cNvSpPr/>
          <p:nvPr/>
        </p:nvSpPr>
        <p:spPr>
          <a:xfrm>
            <a:off x="5105400" y="2743200"/>
            <a:ext cx="457200" cy="1143000"/>
          </a:xfrm>
          <a:prstGeom prst="leftBrace">
            <a:avLst>
              <a:gd name="adj1" fmla="val 2082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5" name="左大括号 67597"/>
          <p:cNvSpPr/>
          <p:nvPr/>
        </p:nvSpPr>
        <p:spPr>
          <a:xfrm>
            <a:off x="5029200" y="4648200"/>
            <a:ext cx="228600" cy="1524000"/>
          </a:xfrm>
          <a:prstGeom prst="leftBrace">
            <a:avLst>
              <a:gd name="adj1" fmla="val 5552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6" name="左大括号 67598"/>
          <p:cNvSpPr/>
          <p:nvPr/>
        </p:nvSpPr>
        <p:spPr>
          <a:xfrm>
            <a:off x="7772400" y="4191000"/>
            <a:ext cx="76200" cy="914400"/>
          </a:xfrm>
          <a:prstGeom prst="leftBrace">
            <a:avLst>
              <a:gd name="adj1" fmla="val 10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0" name="文本框 67599"/>
          <p:cNvSpPr txBox="1"/>
          <p:nvPr/>
        </p:nvSpPr>
        <p:spPr>
          <a:xfrm>
            <a:off x="8109585" y="457200"/>
            <a:ext cx="1659890" cy="2895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注意多义成语，把握义项要全面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4048" name="左大括号 67601"/>
          <p:cNvSpPr/>
          <p:nvPr/>
        </p:nvSpPr>
        <p:spPr>
          <a:xfrm>
            <a:off x="7824788" y="5589588"/>
            <a:ext cx="76200" cy="914400"/>
          </a:xfrm>
          <a:prstGeom prst="leftBrace">
            <a:avLst>
              <a:gd name="adj1" fmla="val 10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88" grpId="0"/>
      <p:bldP spid="67589" grpId="0"/>
      <p:bldP spid="67590" grpId="0"/>
      <p:bldP spid="67591" grpId="0"/>
      <p:bldP spid="67592" grpId="0"/>
      <p:bldP spid="67593" grpId="0"/>
      <p:bldP spid="67594" grpId="0"/>
      <p:bldP spid="6760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</p:spPr>
        <p:txBody>
          <a:bodyPr anchor="ctr" anchorCtr="0"/>
          <a:p>
            <a:r>
              <a:rPr lang="zh-CN" altLang="en-US" dirty="0"/>
              <a:t>解题方法</a:t>
            </a:r>
            <a:endParaRPr lang="zh-CN" altLang="en-US" dirty="0"/>
          </a:p>
        </p:txBody>
      </p:sp>
      <p:sp>
        <p:nvSpPr>
          <p:cNvPr id="26627" name="内容占位符 26626"/>
          <p:cNvSpPr>
            <a:spLocks noGrp="1"/>
          </p:cNvSpPr>
          <p:nvPr>
            <p:ph idx="1"/>
          </p:nvPr>
        </p:nvSpPr>
        <p:spPr>
          <a:xfrm>
            <a:off x="4943475" y="1628775"/>
            <a:ext cx="2592388" cy="4498975"/>
          </a:xfrm>
        </p:spPr>
        <p:txBody>
          <a:bodyPr anchor="t" anchorCtr="0"/>
          <a:p>
            <a:r>
              <a:rPr lang="zh-CN" altLang="en-US" sz="4400" dirty="0"/>
              <a:t>辨词义</a:t>
            </a:r>
            <a:endParaRPr lang="zh-CN" altLang="en-US" sz="4400" dirty="0"/>
          </a:p>
          <a:p>
            <a:r>
              <a:rPr lang="zh-CN" altLang="en-US" sz="4400" dirty="0"/>
              <a:t>明对象</a:t>
            </a:r>
            <a:endParaRPr lang="zh-CN" altLang="en-US" sz="4400" dirty="0"/>
          </a:p>
          <a:p>
            <a:r>
              <a:rPr lang="zh-CN" altLang="en-US" sz="4400" dirty="0"/>
              <a:t>分褒贬</a:t>
            </a:r>
            <a:endParaRPr lang="zh-CN" altLang="en-US" sz="4400" dirty="0"/>
          </a:p>
          <a:p>
            <a:r>
              <a:rPr lang="zh-CN" altLang="en-US" sz="4400" dirty="0"/>
              <a:t>看语境</a:t>
            </a:r>
            <a:endParaRPr lang="zh-CN" altLang="en-US" sz="4400" dirty="0"/>
          </a:p>
          <a:p>
            <a:endParaRPr lang="zh-CN" altLang="en-US" sz="4400" dirty="0"/>
          </a:p>
        </p:txBody>
      </p:sp>
      <p:pic>
        <p:nvPicPr>
          <p:cNvPr id="26629" name="图片 26628" descr="j02330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325" y="3933825"/>
            <a:ext cx="2574925" cy="2614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2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7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27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2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27">
                                            <p:txEl>
                                              <p:charRg st="12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charRg st="12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32130" y="662305"/>
            <a:ext cx="3968750" cy="741045"/>
          </a:xfrm>
        </p:spPr>
        <p:txBody>
          <a:bodyPr>
            <a:normAutofit/>
          </a:bodyPr>
          <a:p>
            <a:r>
              <a:rPr lang="zh-CN" altLang="en-US"/>
              <a:t>对比下列</a:t>
            </a:r>
            <a:r>
              <a:rPr lang="zh-CN" altLang="en-US"/>
              <a:t>词汇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766945" y="1731010"/>
            <a:ext cx="3263900" cy="3592830"/>
            <a:chOff x="3373" y="3248"/>
            <a:chExt cx="4034" cy="5658"/>
          </a:xfrm>
        </p:grpSpPr>
        <p:sp>
          <p:nvSpPr>
            <p:cNvPr id="3" name="文本框 2"/>
            <p:cNvSpPr txBox="1"/>
            <p:nvPr/>
          </p:nvSpPr>
          <p:spPr>
            <a:xfrm>
              <a:off x="3373" y="3248"/>
              <a:ext cx="4034" cy="94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爆发</a:t>
              </a:r>
              <a:r>
                <a:rPr lang="en-US" altLang="zh-CN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 </a:t>
              </a:r>
              <a:r>
                <a:rPr lang="zh-CN" altLang="en-US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—</a:t>
              </a:r>
              <a:r>
                <a:rPr lang="en-US" altLang="zh-CN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 </a:t>
              </a:r>
              <a:r>
                <a:rPr lang="zh-CN" altLang="en-US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暴发</a:t>
              </a:r>
              <a:endParaRPr lang="zh-CN" altLang="en-US" sz="3200" b="1">
                <a:solidFill>
                  <a:srgbClr val="C35233"/>
                </a:solidFill>
                <a:latin typeface="汉仪君黑" panose="020B0604020202020204" charset="-122"/>
                <a:ea typeface="汉仪君黑" panose="020B0604020202020204" charset="-122"/>
                <a:cs typeface="汉仪君黑" panose="020B0604020202020204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1"/>
              </p:custDataLst>
            </p:nvPr>
          </p:nvSpPr>
          <p:spPr>
            <a:xfrm>
              <a:off x="3373" y="5604"/>
              <a:ext cx="4034" cy="94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功夫</a:t>
              </a:r>
              <a:r>
                <a:rPr lang="en-US" altLang="zh-CN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 </a:t>
              </a:r>
              <a:r>
                <a:rPr lang="zh-CN" altLang="en-US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—</a:t>
              </a:r>
              <a:r>
                <a:rPr lang="en-US" altLang="zh-CN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 </a:t>
              </a:r>
              <a:r>
                <a:rPr lang="zh-CN" altLang="en-US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工夫</a:t>
              </a:r>
              <a:endParaRPr lang="zh-CN" altLang="en-US" sz="3200" b="1">
                <a:solidFill>
                  <a:srgbClr val="C35233"/>
                </a:solidFill>
                <a:latin typeface="汉仪君黑" panose="020B0604020202020204" charset="-122"/>
                <a:ea typeface="汉仪君黑" panose="020B0604020202020204" charset="-122"/>
                <a:cs typeface="汉仪君黑" panose="020B060402020202020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3373" y="7960"/>
              <a:ext cx="4034" cy="94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过度</a:t>
              </a:r>
              <a:r>
                <a:rPr lang="en-US" altLang="zh-CN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 </a:t>
              </a:r>
              <a:r>
                <a:rPr lang="zh-CN" altLang="en-US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—</a:t>
              </a:r>
              <a:r>
                <a:rPr lang="en-US" altLang="zh-CN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 </a:t>
              </a:r>
              <a:r>
                <a:rPr lang="zh-CN" altLang="en-US" sz="3200" b="1">
                  <a:solidFill>
                    <a:srgbClr val="C35233"/>
                  </a:solidFill>
                  <a:latin typeface="汉仪君黑" panose="020B0604020202020204" charset="-122"/>
                  <a:ea typeface="汉仪君黑" panose="020B0604020202020204" charset="-122"/>
                  <a:cs typeface="汉仪君黑" panose="020B0604020202020204" charset="-122"/>
                </a:rPr>
                <a:t>过渡</a:t>
              </a:r>
              <a:endParaRPr lang="zh-CN" altLang="en-US" sz="3200" b="1">
                <a:solidFill>
                  <a:srgbClr val="C35233"/>
                </a:solidFill>
                <a:latin typeface="汉仪君黑" panose="020B0604020202020204" charset="-122"/>
                <a:ea typeface="汉仪君黑" panose="020B0604020202020204" charset="-122"/>
                <a:cs typeface="汉仪君黑" panose="020B0604020202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3315" y="1847215"/>
            <a:ext cx="3098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内部、火、抽象行为、</a:t>
            </a:r>
            <a:r>
              <a:rPr lang="zh-CN" altLang="en-US"/>
              <a:t>情绪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128000" y="1833245"/>
            <a:ext cx="2760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外部、水、</a:t>
            </a:r>
            <a:r>
              <a:rPr lang="zh-CN" altLang="en-US"/>
              <a:t>发财得势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34817"/>
          <p:cNvSpPr txBox="1"/>
          <p:nvPr/>
        </p:nvSpPr>
        <p:spPr>
          <a:xfrm>
            <a:off x="1703388" y="0"/>
            <a:ext cx="8750300" cy="710882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练习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：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下列句子中划横线的成语使用正确的一项是</a:t>
            </a:r>
            <a:endParaRPr lang="zh-CN" altLang="en-US" sz="3200" b="1">
              <a:solidFill>
                <a:srgbClr val="FF33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、篮球比赛输了，不要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怨天尤人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，而要吸取教训，加紧训练，提高技艺。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、这份试卷中的</a:t>
            </a:r>
            <a:r>
              <a:rPr lang="zh-CN" altLang="en-US" sz="3200" b="1" dirty="0">
                <a:latin typeface="Verdana" panose="020B060403050404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3200" b="1" dirty="0">
                <a:latin typeface="Verdana" panose="020B060403050404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Verdana" panose="020B0604030504040204" pitchFamily="34" charset="0"/>
                <a:ea typeface="宋体" panose="02010600030101010101" pitchFamily="2" charset="-122"/>
              </a:rPr>
              <a:t>小题他花了十分钟时间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才做完，真是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小题大做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。 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2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经过大家的努力，我们终于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登峰造极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，在</a:t>
            </a:r>
            <a:r>
              <a:rPr lang="zh-CN" altLang="en-US" sz="3200" b="1" dirty="0">
                <a:latin typeface="Verdana" panose="020B0604030504040204" pitchFamily="34" charset="0"/>
                <a:ea typeface="宋体" panose="02010600030101010101" pitchFamily="2" charset="-122"/>
              </a:rPr>
              <a:t>山顶欣赏到了美好的景色。</a:t>
            </a:r>
            <a:endParaRPr lang="zh-CN" altLang="en-US" sz="3200" b="1" dirty="0"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、黄山的石、雾、松是</a:t>
            </a:r>
            <a:r>
              <a:rPr lang="zh-CN" altLang="en-US" sz="3200" b="1" dirty="0">
                <a:latin typeface="Verdana" panose="020B0604030504040204" pitchFamily="34" charset="0"/>
                <a:ea typeface="宋体" panose="02010600030101010101" pitchFamily="2" charset="-122"/>
              </a:rPr>
              <a:t>大自然的造化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，无不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巧夺天工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，令人赞叹不已。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文本框 34818"/>
          <p:cNvSpPr txBox="1"/>
          <p:nvPr/>
        </p:nvSpPr>
        <p:spPr>
          <a:xfrm>
            <a:off x="10091738" y="981075"/>
            <a:ext cx="576262" cy="521970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r>
              <a:rPr lang="en-US" altLang="zh-CN" sz="2800" b="1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</a:t>
            </a:r>
            <a:endParaRPr lang="en-US" altLang="zh-CN" sz="2800" b="1">
              <a:solidFill>
                <a:srgbClr val="FF33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内容占位符 45058"/>
          <p:cNvSpPr>
            <a:spLocks noGrp="1"/>
          </p:cNvSpPr>
          <p:nvPr>
            <p:ph idx="1"/>
          </p:nvPr>
        </p:nvSpPr>
        <p:spPr>
          <a:xfrm>
            <a:off x="1981200" y="908050"/>
            <a:ext cx="8229600" cy="5218113"/>
          </a:xfrm>
        </p:spPr>
        <p:txBody>
          <a:bodyPr anchor="t" anchorCtr="0"/>
          <a:p>
            <a:r>
              <a:rPr lang="en-US" altLang="zh-CN" sz="2800" b="1" dirty="0"/>
              <a:t>2.  </a:t>
            </a:r>
            <a:r>
              <a:rPr lang="zh-CN" altLang="en-US" sz="2800" b="1" dirty="0"/>
              <a:t>下列句子中画横线的成语使用错误的一项是（   ）</a:t>
            </a:r>
            <a:endParaRPr lang="zh-CN" altLang="en-US" sz="2800" b="1" dirty="0"/>
          </a:p>
          <a:p>
            <a:r>
              <a:rPr lang="en-US" altLang="zh-CN" sz="2800" b="1" dirty="0"/>
              <a:t>A</a:t>
            </a:r>
            <a:r>
              <a:rPr lang="zh-CN" altLang="en-US" sz="2800" b="1" dirty="0"/>
              <a:t>．今年五一黄金周期间，清秀旖旎的瘦西湖风光令国内外游人</a:t>
            </a:r>
            <a:r>
              <a:rPr lang="zh-CN" altLang="en-US" sz="2800" b="1" u="sng" dirty="0">
                <a:solidFill>
                  <a:srgbClr val="FF0000"/>
                </a:solidFill>
              </a:rPr>
              <a:t>流连忘返</a:t>
            </a:r>
            <a:r>
              <a:rPr lang="zh-CN" altLang="en-US" sz="2800" b="1" dirty="0"/>
              <a:t>。</a:t>
            </a:r>
            <a:endParaRPr lang="zh-CN" altLang="en-US" sz="2800" b="1" dirty="0"/>
          </a:p>
          <a:p>
            <a:r>
              <a:rPr lang="en-US" altLang="zh-CN" sz="2800" b="1" dirty="0"/>
              <a:t>B</a:t>
            </a:r>
            <a:r>
              <a:rPr lang="zh-CN" altLang="en-US" sz="2800" b="1" dirty="0"/>
              <a:t>．为了在科技比赛中体现创新精神，许多同学</a:t>
            </a:r>
            <a:r>
              <a:rPr lang="zh-CN" altLang="en-US" sz="2800" b="1" u="sng" dirty="0">
                <a:solidFill>
                  <a:srgbClr val="FF0000"/>
                </a:solidFill>
              </a:rPr>
              <a:t>处心积虑</a:t>
            </a:r>
            <a:r>
              <a:rPr lang="zh-CN" altLang="en-US" sz="2800" b="1" dirty="0"/>
              <a:t>，设计了各种造型的航空模型。</a:t>
            </a:r>
            <a:endParaRPr lang="zh-CN" altLang="en-US" sz="2800" b="1" dirty="0"/>
          </a:p>
          <a:p>
            <a:r>
              <a:rPr lang="en-US" altLang="zh-CN" sz="2800" b="1" dirty="0"/>
              <a:t>C</a:t>
            </a:r>
            <a:r>
              <a:rPr lang="zh-CN" altLang="en-US" sz="2800" b="1" dirty="0"/>
              <a:t>．为了纪念安徒生诞辰</a:t>
            </a:r>
            <a:r>
              <a:rPr lang="en-US" altLang="zh-CN" sz="2800" b="1" dirty="0"/>
              <a:t>200</a:t>
            </a:r>
            <a:r>
              <a:rPr lang="zh-CN" altLang="en-US" sz="2800" b="1" dirty="0"/>
              <a:t>周年，国家邮政局发行了一套令人</a:t>
            </a:r>
            <a:r>
              <a:rPr lang="zh-CN" altLang="en-US" sz="2800" b="1" u="sng" dirty="0">
                <a:solidFill>
                  <a:srgbClr val="FF0000"/>
                </a:solidFill>
              </a:rPr>
              <a:t>赏心悦目</a:t>
            </a:r>
            <a:r>
              <a:rPr lang="zh-CN" altLang="en-US" sz="2800" b="1" dirty="0"/>
              <a:t>的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安徒生童话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邮票。 </a:t>
            </a:r>
            <a:endParaRPr lang="zh-CN" altLang="en-US" sz="2800" b="1" dirty="0"/>
          </a:p>
          <a:p>
            <a:r>
              <a:rPr lang="en-US" altLang="zh-CN" sz="2800" b="1" dirty="0"/>
              <a:t>D</a:t>
            </a:r>
            <a:r>
              <a:rPr lang="zh-CN" altLang="en-US" sz="2800" b="1" dirty="0"/>
              <a:t>．在纪念反法西斯战争胜利</a:t>
            </a:r>
            <a:r>
              <a:rPr lang="en-US" altLang="zh-CN" sz="2800" b="1" dirty="0"/>
              <a:t>60</a:t>
            </a:r>
            <a:r>
              <a:rPr lang="zh-CN" altLang="en-US" sz="2800" b="1" dirty="0"/>
              <a:t>周年之际，有识之士提醒人们，要警惕日本军国主义</a:t>
            </a:r>
            <a:r>
              <a:rPr lang="zh-CN" altLang="en-US" sz="2800" b="1" u="sng" dirty="0">
                <a:solidFill>
                  <a:srgbClr val="FF0000"/>
                </a:solidFill>
              </a:rPr>
              <a:t>死灰复燃</a:t>
            </a:r>
            <a:r>
              <a:rPr lang="zh-CN" altLang="en-US" sz="2800" b="1" dirty="0"/>
              <a:t>。 </a:t>
            </a:r>
            <a:endParaRPr lang="zh-CN" altLang="en-US" sz="2800" b="1" dirty="0"/>
          </a:p>
        </p:txBody>
      </p:sp>
      <p:sp>
        <p:nvSpPr>
          <p:cNvPr id="47106" name="文本框 45059"/>
          <p:cNvSpPr txBox="1"/>
          <p:nvPr/>
        </p:nvSpPr>
        <p:spPr>
          <a:xfrm>
            <a:off x="5519738" y="19891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1" name="文本框 45060"/>
          <p:cNvSpPr txBox="1"/>
          <p:nvPr/>
        </p:nvSpPr>
        <p:spPr>
          <a:xfrm>
            <a:off x="2711450" y="1628775"/>
            <a:ext cx="5762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24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8" name="标题 2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</p:spPr>
        <p:txBody>
          <a:bodyPr anchor="ctr" anchorCtr="0"/>
          <a:p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2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63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03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49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  <p:bldP spid="4506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37889"/>
          <p:cNvSpPr txBox="1"/>
          <p:nvPr/>
        </p:nvSpPr>
        <p:spPr>
          <a:xfrm>
            <a:off x="1919288" y="549275"/>
            <a:ext cx="8208962" cy="368300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sz="18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8130" name="文本框 37890"/>
          <p:cNvSpPr txBox="1"/>
          <p:nvPr/>
        </p:nvSpPr>
        <p:spPr>
          <a:xfrm>
            <a:off x="1774825" y="620713"/>
            <a:ext cx="8642350" cy="649287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下列句子中划横线的成语使用正确的一项是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、目前的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当务之急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是制止滥砍滥伐。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2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事情一件件、一桩桩地紧跟而至，人手反而减少了，让留守的人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目不暇接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、世界游泳名将罗雪娟这次在巴塞罗那世锦赛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初出茅庐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就得了三块金牌。</a:t>
            </a:r>
            <a:r>
              <a:rPr lang="zh-CN" altLang="en-US" sz="3200" dirty="0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2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谁知细雨蒙蒙，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连绵不断</a:t>
            </a:r>
            <a:r>
              <a:rPr lang="zh-CN" altLang="en-US" sz="32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刮来秋风瑟瑟，遍体生凉。 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9948863" y="692150"/>
            <a:ext cx="719137" cy="58356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</a:t>
            </a:r>
            <a:endParaRPr lang="en-US" altLang="zh-CN" sz="3200" b="1">
              <a:solidFill>
                <a:srgbClr val="FF33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文本框 37893"/>
          <p:cNvSpPr txBox="1"/>
          <p:nvPr/>
        </p:nvSpPr>
        <p:spPr>
          <a:xfrm>
            <a:off x="6867525" y="5713413"/>
            <a:ext cx="2613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39937"/>
          <p:cNvSpPr txBox="1"/>
          <p:nvPr/>
        </p:nvSpPr>
        <p:spPr>
          <a:xfrm>
            <a:off x="1828800" y="381000"/>
            <a:ext cx="8001000" cy="673925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下列句子中划横线的成语使用正确的一项是</a:t>
            </a:r>
            <a:endParaRPr lang="zh-CN" altLang="en-US" sz="3200" b="1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、王帆竞选班长成功，就职演说那天，他精心准备后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粉墨登场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、某厅长前不久因违纪受到处分，最近又因腐败丑行而被停职，真是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雪上加霜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、他们疼爱孩子，孩子也孝敬他们，一家人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相濡以沫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，生活美满幸福。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、这也许是一种取巧的写法，但也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无可非议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，因为谁也不能规定作者应该怎样写。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9753600" y="457200"/>
            <a:ext cx="533400" cy="58356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</a:t>
            </a:r>
            <a:endParaRPr lang="en-US" altLang="zh-CN" sz="3200" b="1">
              <a:solidFill>
                <a:srgbClr val="FF33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3771900" y="876300"/>
            <a:ext cx="546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再接再厉，是金子总会发光的</a:t>
            </a:r>
            <a:endParaRPr lang="zh-CN" altLang="en-US" sz="32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994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96257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490537"/>
          </a:xfrm>
        </p:spPr>
        <p:txBody>
          <a:bodyPr anchor="ctr" anchorCtr="0"/>
          <a:p>
            <a:endParaRPr lang="zh-CN" sz="4000" dirty="0"/>
          </a:p>
        </p:txBody>
      </p:sp>
      <p:sp>
        <p:nvSpPr>
          <p:cNvPr id="96259" name="文本占位符 96258"/>
          <p:cNvSpPr>
            <a:spLocks noGrp="1"/>
          </p:cNvSpPr>
          <p:nvPr>
            <p:ph idx="1"/>
          </p:nvPr>
        </p:nvSpPr>
        <p:spPr>
          <a:xfrm>
            <a:off x="1981200" y="692150"/>
            <a:ext cx="8229600" cy="5434013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、下列句子中画横线的成语使用正确的一项是（   ）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．这篇作文没有中心，东拉西扯，内容空洞，语言贫乏，令人</a:t>
            </a:r>
            <a:r>
              <a:rPr kumimoji="0" lang="zh-CN" altLang="en-US" sz="3200" b="1" i="0" u="sng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莫衷一是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．从高处眺望，辽阔的绿色大草原上，几座白色的油井房</a:t>
            </a:r>
            <a:r>
              <a:rPr kumimoji="0" lang="zh-CN" altLang="en-US" sz="3200" b="1" i="0" u="sng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星罗棋布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，煞是好看。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．回到故乡，见到亲人，在外漂泊多年的他终于</a:t>
            </a:r>
            <a:r>
              <a:rPr kumimoji="0" lang="zh-CN" altLang="en-US" sz="3200" b="1" i="0" u="sng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忍俊不禁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，流下了辛酸的泪水。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．西子湖畔桃红柳绿，春色迷人，外地游客</a:t>
            </a:r>
            <a:r>
              <a:rPr kumimoji="0" lang="zh-CN" altLang="en-US" sz="3200" b="1" i="0" u="sng" strike="noStrike" kern="1200" cap="none" spc="0" normalizeH="0" baseline="0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纷至沓来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，领略秀美的湖光山色。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6260" name="文本框 96259"/>
          <p:cNvSpPr txBox="1"/>
          <p:nvPr/>
        </p:nvSpPr>
        <p:spPr>
          <a:xfrm>
            <a:off x="3575050" y="1341438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24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2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6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98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135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  <p:bldP spid="9626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40961"/>
          <p:cNvSpPr txBox="1"/>
          <p:nvPr/>
        </p:nvSpPr>
        <p:spPr>
          <a:xfrm>
            <a:off x="1905000" y="182563"/>
            <a:ext cx="8153400" cy="673925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5.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下列句子中划横线的成语使用不恰当的一项是</a:t>
            </a:r>
            <a:endParaRPr lang="zh-CN" altLang="en-US" sz="3200" b="1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2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、那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栩栩如生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的报告，赢得了全场一阵阵热烈的掌声。</a:t>
            </a:r>
            <a:endParaRPr lang="zh-CN" altLang="en-US" sz="3200" b="1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、面对着重重困难，她和奶奶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相依为命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，顽强地与命运抗争。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、时间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风驰电掣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，转眼间我们初中要毕业了。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、临近期末，各种考试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接踵而至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，我都快麻木了。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2743200" y="762000"/>
            <a:ext cx="609600" cy="58356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</a:t>
            </a:r>
            <a:endParaRPr lang="en-US" altLang="zh-CN" sz="3200" b="1">
              <a:solidFill>
                <a:srgbClr val="FF33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框 41985"/>
          <p:cNvSpPr txBox="1"/>
          <p:nvPr/>
        </p:nvSpPr>
        <p:spPr>
          <a:xfrm>
            <a:off x="1828800" y="304800"/>
            <a:ext cx="8534400" cy="649287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6.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下列句子中划横线的成语使用正确的一项是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、新建的雷峰塔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横空出世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，成为西湖南线一个重要的景点。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、西博会狂欢节那天，大家拥到大街上去，社区里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十室九空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、半山腰的松柏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根深蒂固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，才显得枝繁叶茂。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、纳米电子技术有望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水到渠成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地成为目前以硅等为基础的微米集成电路技术的“接班人”。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2351088" y="1052513"/>
            <a:ext cx="533400" cy="58356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</a:t>
            </a:r>
            <a:endParaRPr lang="en-US" altLang="zh-CN" sz="3200" b="1">
              <a:solidFill>
                <a:srgbClr val="FF33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3482975" y="895350"/>
            <a:ext cx="4754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祝贺你获得一颗智慧星</a:t>
            </a:r>
            <a:endParaRPr lang="zh-CN" altLang="en-US" sz="36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43009"/>
          <p:cNvSpPr txBox="1"/>
          <p:nvPr/>
        </p:nvSpPr>
        <p:spPr>
          <a:xfrm>
            <a:off x="1703388" y="333375"/>
            <a:ext cx="8458200" cy="5507990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7.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下列句子中划横线的成语使用正确的一项是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、一提到运河近几年的治理变化，管委会的老李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夸夸其谈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，喜形于色，充满了建设的自豪。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、形式多样的文艺节目不断出现，有如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雨后春笋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、厦门鼓浪屿海滩的美景，使游客们留恋忘返，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望洋兴叹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、由于乡亲父老的艰苦奋斗，只不过几年，我的家乡就</a:t>
            </a:r>
            <a:r>
              <a:rPr lang="zh-CN" altLang="en-US" sz="3200" b="1" u="sng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改头换面</a:t>
            </a: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，山青水绿，牛肥粮多了。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9525000" y="685800"/>
            <a:ext cx="533400" cy="58356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B</a:t>
            </a:r>
            <a:endParaRPr lang="en-US" altLang="zh-CN" sz="3200" b="1">
              <a:solidFill>
                <a:srgbClr val="FF33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框 44033"/>
          <p:cNvSpPr txBox="1"/>
          <p:nvPr/>
        </p:nvSpPr>
        <p:spPr>
          <a:xfrm>
            <a:off x="1981200" y="533400"/>
            <a:ext cx="8229600" cy="95313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这部精彩的电视剧播出时，几乎</a:t>
            </a:r>
            <a:r>
              <a:rPr lang="zh-CN" altLang="en-US" sz="2800" u="sng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万人空巷</a:t>
            </a:r>
            <a:r>
              <a:rPr lang="zh-CN" alt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，人们在家里守着荧屏，街上显得静悄悄的。</a:t>
            </a:r>
            <a:endParaRPr lang="zh-CN" altLang="en-US" sz="280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4" name="文本框 44034"/>
          <p:cNvSpPr txBox="1"/>
          <p:nvPr/>
        </p:nvSpPr>
        <p:spPr>
          <a:xfrm>
            <a:off x="1828800" y="457200"/>
            <a:ext cx="8382000" cy="504634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8.</a:t>
            </a:r>
            <a:r>
              <a:rPr lang="zh-CN" altLang="en-US" sz="28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下列句子中划横线的成语使用正确的一项是</a:t>
            </a:r>
            <a:endParaRPr lang="zh-CN" altLang="en-US" sz="2800" b="1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博物馆里保存着大量有艺术价值的石刻作品，上面的各种花鸟虫兽、人物形象栩栩如生，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美轮美奂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、当时，暴雨如注，满路泥泞，汽车已无法行走，抢险队员们只好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安步当车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，跋涉一个多小时赶到了大坝。</a:t>
            </a:r>
            <a:endParaRPr lang="zh-CN" altLang="en-US" sz="2800" b="1" u="sng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、那是一张两人的合影，左边是一位英俊的解放军战士，右边是一位文弱的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莘莘学子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、弟弟对什么都好奇，一有不明白的事，总要问个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水落石出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9551988" y="476250"/>
            <a:ext cx="609600" cy="58356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</a:t>
            </a:r>
            <a:endParaRPr lang="en-US" altLang="zh-CN" sz="3200" b="1">
              <a:solidFill>
                <a:srgbClr val="FF33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68820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TWO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句式运用</a:t>
            </a:r>
            <a:endParaRPr lang="zh-CN" altLang="en-US" sz="66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</a:t>
            </a:r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三部分</a:t>
            </a:r>
            <a:endParaRPr lang="zh-CN" altLang="en-US" sz="3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16" y="4052912"/>
            <a:ext cx="525320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句型与句</a:t>
            </a:r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类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句子成分分析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句子变化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82595" y="1257300"/>
            <a:ext cx="6813550" cy="791845"/>
          </a:xfrm>
          <a:prstGeom prst="rect">
            <a:avLst/>
          </a:prstGeom>
        </p:spPr>
      </p:pic>
      <p:sp>
        <p:nvSpPr>
          <p:cNvPr id="6" name="íSľïḑe"/>
          <p:cNvSpPr txBox="1"/>
          <p:nvPr>
            <p:custDataLst>
              <p:tags r:id="rId3"/>
            </p:custDataLst>
          </p:nvPr>
        </p:nvSpPr>
        <p:spPr>
          <a:xfrm>
            <a:off x="1044575" y="394335"/>
            <a:ext cx="2534920" cy="5111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形近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字辨析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r="42688"/>
          <a:stretch>
            <a:fillRect/>
          </a:stretch>
        </p:blipFill>
        <p:spPr>
          <a:xfrm>
            <a:off x="3720465" y="2400935"/>
            <a:ext cx="6533515" cy="409067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&amp;pky94203088553&amp;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6138" t="8775" r="24043" b="5214"/>
          <a:stretch>
            <a:fillRect/>
          </a:stretch>
        </p:blipFill>
        <p:spPr>
          <a:xfrm>
            <a:off x="1330960" y="1830705"/>
            <a:ext cx="2718435" cy="4693285"/>
          </a:xfrm>
          <a:prstGeom prst="rect">
            <a:avLst/>
          </a:prstGeom>
        </p:spPr>
      </p:pic>
      <p:pic>
        <p:nvPicPr>
          <p:cNvPr id="6" name="图片 5" descr="&amp;pky92203088551&amp;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23041" t="10432" r="14231" b="11539"/>
          <a:stretch>
            <a:fillRect/>
          </a:stretch>
        </p:blipFill>
        <p:spPr>
          <a:xfrm>
            <a:off x="7449820" y="1922780"/>
            <a:ext cx="2718435" cy="4509770"/>
          </a:xfrm>
          <a:prstGeom prst="rect">
            <a:avLst/>
          </a:prstGeom>
        </p:spPr>
      </p:pic>
      <p:grpSp>
        <p:nvGrpSpPr>
          <p:cNvPr id="70" name="组合 69" descr="7b0a202020202274657874626f78223a20227b5c2269645c223a32303334363237312c5c2263617465676f72795f69645c223a5c225c227d220a7d0a"/>
          <p:cNvGrpSpPr/>
          <p:nvPr/>
        </p:nvGrpSpPr>
        <p:grpSpPr>
          <a:xfrm>
            <a:off x="3917950" y="882015"/>
            <a:ext cx="2009140" cy="2143125"/>
            <a:chOff x="7675" y="3595"/>
            <a:chExt cx="3519" cy="3615"/>
          </a:xfrm>
        </p:grpSpPr>
        <p:grpSp>
          <p:nvGrpSpPr>
            <p:cNvPr id="71" name="组合 70"/>
            <p:cNvGrpSpPr/>
            <p:nvPr/>
          </p:nvGrpSpPr>
          <p:grpSpPr>
            <a:xfrm>
              <a:off x="7675" y="3595"/>
              <a:ext cx="3519" cy="3615"/>
              <a:chOff x="8326" y="4181"/>
              <a:chExt cx="2282" cy="2344"/>
            </a:xfrm>
          </p:grpSpPr>
          <p:pic>
            <p:nvPicPr>
              <p:cNvPr id="72" name="图片 71" descr="资源 2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388" y="4275"/>
                <a:ext cx="2190" cy="2250"/>
              </a:xfrm>
              <a:prstGeom prst="rect">
                <a:avLst/>
              </a:prstGeom>
              <a:pattFill>
                <a:fgClr>
                  <a:srgbClr val="FFFFFF"/>
                </a:fgClr>
                <a:bgClr>
                  <a:srgbClr val="FFFFFF"/>
                </a:bgClr>
              </a:pattFill>
            </p:spPr>
          </p:pic>
          <p:pic>
            <p:nvPicPr>
              <p:cNvPr id="73" name="图片 72" descr="资源 3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8326" y="4181"/>
                <a:ext cx="2282" cy="2279"/>
              </a:xfrm>
              <a:prstGeom prst="rect">
                <a:avLst/>
              </a:prstGeom>
              <a:pattFill>
                <a:fgClr>
                  <a:srgbClr val="FFFFFF"/>
                </a:fgClr>
                <a:bgClr>
                  <a:srgbClr val="FFFFFF"/>
                </a:bgClr>
              </a:pattFill>
            </p:spPr>
          </p:pic>
        </p:grpSp>
        <p:sp>
          <p:nvSpPr>
            <p:cNvPr id="74" name="文本框 73"/>
            <p:cNvSpPr txBox="1"/>
            <p:nvPr>
              <p:custDataLst>
                <p:tags r:id="rId11"/>
              </p:custDataLst>
            </p:nvPr>
          </p:nvSpPr>
          <p:spPr>
            <a:xfrm>
              <a:off x="8074" y="4652"/>
              <a:ext cx="3030" cy="16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p>
              <a:pPr algn="ctr"/>
              <a:r>
                <a:rPr lang="zh-CN" altLang="en-US" sz="2800">
                  <a:solidFill>
                    <a:srgbClr val="06293B"/>
                  </a:solidFill>
                  <a:latin typeface="汉仪雅酷黑 85W" panose="020B0904020202020204" charset="-122"/>
                  <a:ea typeface="汉仪雅酷黑 85W" panose="020B0904020202020204" charset="-122"/>
                </a:rPr>
                <a:t>哪去啊？您！</a:t>
              </a:r>
              <a:endParaRPr lang="zh-CN" altLang="en-US" sz="2800">
                <a:solidFill>
                  <a:srgbClr val="06293B"/>
                </a:solidFill>
                <a:latin typeface="汉仪雅酷黑 85W" panose="020B0904020202020204" charset="-122"/>
                <a:ea typeface="汉仪雅酷黑 85W" panose="020B0904020202020204" charset="-122"/>
              </a:endParaRPr>
            </a:p>
          </p:txBody>
        </p:sp>
        <p:sp>
          <p:nvSpPr>
            <p:cNvPr id="75" name="等腰三角形 74"/>
            <p:cNvSpPr/>
            <p:nvPr>
              <p:custDataLst>
                <p:tags r:id="rId12"/>
              </p:custDataLst>
            </p:nvPr>
          </p:nvSpPr>
          <p:spPr>
            <a:xfrm rot="6540000">
              <a:off x="7987" y="4333"/>
              <a:ext cx="230" cy="349"/>
            </a:xfrm>
            <a:prstGeom prst="triangle">
              <a:avLst/>
            </a:prstGeom>
            <a:gradFill>
              <a:gsLst>
                <a:gs pos="81000">
                  <a:srgbClr val="F7FAFE"/>
                </a:gs>
                <a:gs pos="79000">
                  <a:srgbClr val="CCEAF9"/>
                </a:gs>
              </a:gsLst>
              <a:lin ang="5400000" scaled="0"/>
            </a:gradFill>
            <a:ln w="15875" cap="rnd">
              <a:solidFill>
                <a:srgbClr val="2121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>
              <p:custDataLst>
                <p:tags r:id="rId13"/>
              </p:custDataLst>
            </p:nvPr>
          </p:nvSpPr>
          <p:spPr>
            <a:xfrm rot="8940000">
              <a:off x="8059" y="4049"/>
              <a:ext cx="269" cy="410"/>
            </a:xfrm>
            <a:prstGeom prst="triangle">
              <a:avLst/>
            </a:prstGeom>
            <a:gradFill>
              <a:gsLst>
                <a:gs pos="81000">
                  <a:srgbClr val="F7FAFE"/>
                </a:gs>
                <a:gs pos="79000">
                  <a:srgbClr val="D1ECFA"/>
                </a:gs>
              </a:gsLst>
              <a:lin ang="5400000" scaled="0"/>
            </a:gradFill>
            <a:ln w="15875" cap="rnd">
              <a:solidFill>
                <a:srgbClr val="2121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4" name="组合 23" descr="7b0a202020202274657874626f78223a20227b5c2269645c223a32303334363236302c5c2263617465676f72795f69645c223a5c225c227d220a7d0a"/>
          <p:cNvGrpSpPr/>
          <p:nvPr/>
        </p:nvGrpSpPr>
        <p:grpSpPr>
          <a:xfrm>
            <a:off x="4988560" y="3510280"/>
            <a:ext cx="2373630" cy="1833245"/>
            <a:chOff x="7700" y="4135"/>
            <a:chExt cx="3738" cy="3380"/>
          </a:xfrm>
        </p:grpSpPr>
        <p:grpSp>
          <p:nvGrpSpPr>
            <p:cNvPr id="25" name="组合 24"/>
            <p:cNvGrpSpPr/>
            <p:nvPr/>
          </p:nvGrpSpPr>
          <p:grpSpPr>
            <a:xfrm>
              <a:off x="7700" y="4135"/>
              <a:ext cx="3738" cy="3380"/>
              <a:chOff x="7307" y="3664"/>
              <a:chExt cx="3972" cy="3591"/>
            </a:xfrm>
          </p:grpSpPr>
          <p:pic>
            <p:nvPicPr>
              <p:cNvPr id="26" name="图片 25" descr="99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7471" y="3797"/>
                <a:ext cx="3808" cy="3458"/>
              </a:xfrm>
              <a:prstGeom prst="rect">
                <a:avLst/>
              </a:prstGeom>
              <a:pattFill>
                <a:fgClr>
                  <a:srgbClr val="FFFFFF"/>
                </a:fgClr>
                <a:bgClr>
                  <a:srgbClr val="FFFFFF"/>
                </a:bgClr>
              </a:pattFill>
            </p:spPr>
          </p:pic>
          <p:pic>
            <p:nvPicPr>
              <p:cNvPr id="27" name="图片 26" descr="99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7307" y="3664"/>
                <a:ext cx="3808" cy="3458"/>
              </a:xfrm>
              <a:prstGeom prst="rect">
                <a:avLst/>
              </a:prstGeom>
              <a:pattFill>
                <a:fgClr>
                  <a:srgbClr val="FFFFFF"/>
                </a:fgClr>
                <a:bgClr>
                  <a:srgbClr val="FFFFFF"/>
                </a:bgClr>
              </a:pattFill>
            </p:spPr>
          </p:pic>
          <p:sp>
            <p:nvSpPr>
              <p:cNvPr id="28" name="圆角矩形 27"/>
              <p:cNvSpPr/>
              <p:nvPr>
                <p:custDataLst>
                  <p:tags r:id="rId20"/>
                </p:custDataLst>
              </p:nvPr>
            </p:nvSpPr>
            <p:spPr>
              <a:xfrm>
                <a:off x="7470" y="3840"/>
                <a:ext cx="3501" cy="2491"/>
              </a:xfrm>
              <a:prstGeom prst="roundRect">
                <a:avLst>
                  <a:gd name="adj" fmla="val 23863"/>
                </a:avLst>
              </a:prstGeom>
              <a:noFill/>
              <a:ln w="22225">
                <a:solidFill>
                  <a:srgbClr val="7CB0EB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>
              <p:custDataLst>
                <p:tags r:id="rId21"/>
              </p:custDataLst>
            </p:nvPr>
          </p:nvSpPr>
          <p:spPr>
            <a:xfrm>
              <a:off x="7856" y="4896"/>
              <a:ext cx="3488" cy="10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p>
              <a:pPr algn="ctr" fontAlgn="auto">
                <a:lnSpc>
                  <a:spcPts val="3560"/>
                </a:lnSpc>
              </a:pPr>
              <a:r>
                <a:rPr lang="zh-CN" altLang="en-US" sz="2400" b="1">
                  <a:solidFill>
                    <a:srgbClr val="020000"/>
                  </a:solidFill>
                  <a:latin typeface="汉仪粗圆简" panose="02010600000101010101" charset="-122"/>
                  <a:ea typeface="汉仪粗圆简" panose="02010600000101010101" charset="-122"/>
                </a:rPr>
                <a:t>我买点菜先。</a:t>
              </a:r>
              <a:endParaRPr lang="zh-CN" altLang="en-US" sz="2400" b="1">
                <a:solidFill>
                  <a:srgbClr val="020000"/>
                </a:solidFill>
                <a:latin typeface="汉仪粗圆简" panose="02010600000101010101" charset="-122"/>
                <a:ea typeface="汉仪粗圆简" panose="0201060000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30570" y="557530"/>
            <a:ext cx="3829050" cy="2816860"/>
            <a:chOff x="9182" y="878"/>
            <a:chExt cx="6030" cy="4436"/>
          </a:xfrm>
        </p:grpSpPr>
        <p:sp>
          <p:nvSpPr>
            <p:cNvPr id="7" name="文本框 6"/>
            <p:cNvSpPr txBox="1"/>
            <p:nvPr/>
          </p:nvSpPr>
          <p:spPr>
            <a:xfrm>
              <a:off x="10931" y="878"/>
              <a:ext cx="4281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>
                  <a:solidFill>
                    <a:schemeClr val="accent2">
                      <a:lumMod val="75000"/>
                    </a:schemeClr>
                  </a:solidFill>
                  <a:latin typeface="汉仪大黑简" panose="02010600000101010101" charset="-122"/>
                  <a:ea typeface="汉仪大黑简" panose="02010600000101010101" charset="-122"/>
                </a:rPr>
                <a:t>倒装句</a:t>
              </a:r>
              <a:endParaRPr lang="zh-CN" altLang="en-US" sz="5400">
                <a:solidFill>
                  <a:schemeClr val="accent2">
                    <a:lumMod val="7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 flipV="1">
              <a:off x="9182" y="1660"/>
              <a:ext cx="1427" cy="578"/>
            </a:xfrm>
            <a:prstGeom prst="straightConnector1">
              <a:avLst/>
            </a:prstGeom>
            <a:ln w="28575" cap="flat" cmpd="sng">
              <a:solidFill>
                <a:srgbClr val="C35233"/>
              </a:solidFill>
              <a:prstDash val="solid"/>
              <a:miter lim="800000"/>
              <a:headEnd type="none"/>
              <a:tailEnd type="arrow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>
              <p:custDataLst>
                <p:tags r:id="rId22"/>
              </p:custDataLst>
            </p:nvPr>
          </p:nvCxnSpPr>
          <p:spPr>
            <a:xfrm flipV="1">
              <a:off x="10881" y="2370"/>
              <a:ext cx="851" cy="2944"/>
            </a:xfrm>
            <a:prstGeom prst="straightConnector1">
              <a:avLst/>
            </a:prstGeom>
            <a:ln w="28575" cap="flat" cmpd="sng">
              <a:solidFill>
                <a:srgbClr val="C35233"/>
              </a:solidFill>
              <a:prstDash val="solid"/>
              <a:miter lim="800000"/>
              <a:headEnd type="none"/>
              <a:tailEnd type="arrow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3000">
    <p:wip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90000"/>
          </a:bodyPr>
          <a:p>
            <a:r>
              <a:rPr lang="zh-CN" altLang="en-US"/>
              <a:t>句式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599180" y="1691005"/>
            <a:ext cx="4993640" cy="3475990"/>
            <a:chOff x="4473" y="6452"/>
            <a:chExt cx="4688" cy="3032"/>
          </a:xfrm>
        </p:grpSpPr>
        <p:sp>
          <p:nvSpPr>
            <p:cNvPr id="5" name="1-14"/>
            <p:cNvSpPr/>
            <p:nvPr>
              <p:custDataLst>
                <p:tags r:id="rId1"/>
              </p:custDataLst>
            </p:nvPr>
          </p:nvSpPr>
          <p:spPr>
            <a:xfrm>
              <a:off x="4473" y="6452"/>
              <a:ext cx="4688" cy="660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r>
                <a:rPr lang="zh-CN" altLang="en-US" sz="2800" b="1" dirty="0">
                  <a:solidFill>
                    <a:schemeClr val="accent2">
                      <a:lumMod val="75000"/>
                    </a:schemeClr>
                  </a:solidFill>
                  <a:latin typeface="方正公文黑体" panose="02000500000000000000" charset="-122"/>
                  <a:ea typeface="方正公文黑体" panose="02000500000000000000" charset="-122"/>
                  <a:cs typeface="+mn-ea"/>
                  <a:sym typeface="+mn-lt"/>
                </a:rPr>
                <a:t>句型（看结构）</a:t>
              </a:r>
              <a:endPara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方正公文黑体" panose="02000500000000000000" charset="-122"/>
                <a:ea typeface="方正公文黑体" panose="02000500000000000000" charset="-122"/>
                <a:cs typeface="+mn-ea"/>
                <a:sym typeface="+mn-lt"/>
              </a:endParaRPr>
            </a:p>
          </p:txBody>
        </p:sp>
        <p:sp>
          <p:nvSpPr>
            <p:cNvPr id="10" name="1-14"/>
            <p:cNvSpPr/>
            <p:nvPr>
              <p:custDataLst>
                <p:tags r:id="rId2"/>
              </p:custDataLst>
            </p:nvPr>
          </p:nvSpPr>
          <p:spPr>
            <a:xfrm>
              <a:off x="4473" y="7638"/>
              <a:ext cx="4688" cy="660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r>
                <a:rPr lang="zh-CN" altLang="en-US" sz="2800" b="1" dirty="0">
                  <a:solidFill>
                    <a:schemeClr val="accent2">
                      <a:lumMod val="75000"/>
                    </a:schemeClr>
                  </a:solidFill>
                  <a:latin typeface="方正公文黑体" panose="02000500000000000000" charset="-122"/>
                  <a:ea typeface="方正公文黑体" panose="02000500000000000000" charset="-122"/>
                  <a:cs typeface="+mn-ea"/>
                  <a:sym typeface="+mn-lt"/>
                </a:rPr>
                <a:t>句类（看语气）</a:t>
              </a:r>
              <a:endPara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方正公文黑体" panose="02000500000000000000" charset="-122"/>
                <a:ea typeface="方正公文黑体" panose="02000500000000000000" charset="-122"/>
                <a:cs typeface="+mn-ea"/>
                <a:sym typeface="+mn-lt"/>
              </a:endParaRPr>
            </a:p>
          </p:txBody>
        </p:sp>
        <p:sp>
          <p:nvSpPr>
            <p:cNvPr id="12" name="1-14"/>
            <p:cNvSpPr/>
            <p:nvPr>
              <p:custDataLst>
                <p:tags r:id="rId3"/>
              </p:custDataLst>
            </p:nvPr>
          </p:nvSpPr>
          <p:spPr>
            <a:xfrm>
              <a:off x="4473" y="8824"/>
              <a:ext cx="4688" cy="660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r>
                <a:rPr lang="zh-CN" altLang="en-US" sz="2800" b="1" dirty="0">
                  <a:solidFill>
                    <a:schemeClr val="accent2">
                      <a:lumMod val="75000"/>
                    </a:schemeClr>
                  </a:solidFill>
                  <a:latin typeface="方正公文黑体" panose="02000500000000000000" charset="-122"/>
                  <a:ea typeface="方正公文黑体" panose="02000500000000000000" charset="-122"/>
                  <a:cs typeface="+mn-ea"/>
                  <a:sym typeface="+mn-lt"/>
                </a:rPr>
                <a:t>句子特殊变化</a:t>
              </a:r>
              <a:endPara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方正公文黑体" panose="02000500000000000000" charset="-122"/>
                <a:ea typeface="方正公文黑体" panose="02000500000000000000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wip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590550"/>
            <a:ext cx="2919730" cy="741045"/>
          </a:xfrm>
        </p:spPr>
        <p:txBody>
          <a:bodyPr>
            <a:normAutofit fontScale="90000"/>
          </a:bodyPr>
          <a:p>
            <a:r>
              <a:rPr lang="zh-CN" altLang="en-US"/>
              <a:t>句型与</a:t>
            </a:r>
            <a:r>
              <a:rPr lang="zh-CN" altLang="en-US"/>
              <a:t>句类</a:t>
            </a:r>
            <a:endParaRPr lang="zh-CN" altLang="en-US"/>
          </a:p>
        </p:txBody>
      </p:sp>
      <p:pic>
        <p:nvPicPr>
          <p:cNvPr id="23" name="1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65039" y="5659860"/>
            <a:ext cx="2234721" cy="1218938"/>
          </a:xfrm>
          <a:prstGeom prst="rect">
            <a:avLst/>
          </a:prstGeom>
        </p:spPr>
      </p:pic>
      <p:sp>
        <p:nvSpPr>
          <p:cNvPr id="22" name="1-6"/>
          <p:cNvSpPr/>
          <p:nvPr/>
        </p:nvSpPr>
        <p:spPr>
          <a:xfrm>
            <a:off x="692983" y="1684113"/>
            <a:ext cx="13004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2">
                    <a:lumMod val="7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+mn-ea"/>
                <a:sym typeface="+mn-lt"/>
              </a:rPr>
              <a:t>句型</a:t>
            </a:r>
            <a:endParaRPr lang="zh-CN" altLang="en-US" sz="4400" dirty="0">
              <a:solidFill>
                <a:schemeClr val="accent2">
                  <a:lumMod val="7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+mn-ea"/>
              <a:sym typeface="+mn-lt"/>
            </a:endParaRPr>
          </a:p>
        </p:txBody>
      </p:sp>
      <p:sp>
        <p:nvSpPr>
          <p:cNvPr id="24" name="1-7"/>
          <p:cNvSpPr/>
          <p:nvPr/>
        </p:nvSpPr>
        <p:spPr>
          <a:xfrm>
            <a:off x="657434" y="2497124"/>
            <a:ext cx="10856386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按句子结构特点分类。</a:t>
            </a:r>
            <a:endParaRPr lang="zh-CN" altLang="en-US" sz="2000" dirty="0">
              <a:latin typeface="汉仪君黑-45简" panose="020B0604020202020204" pitchFamily="34" charset="-122"/>
              <a:ea typeface="汉仪君黑-45简" panose="020B0604020202020204" pitchFamily="34" charset="-122"/>
              <a:cs typeface="+mn-ea"/>
              <a:sym typeface="+mn-lt"/>
            </a:endParaRPr>
          </a:p>
        </p:txBody>
      </p:sp>
      <p:cxnSp>
        <p:nvCxnSpPr>
          <p:cNvPr id="26" name="1-8"/>
          <p:cNvCxnSpPr/>
          <p:nvPr/>
        </p:nvCxnSpPr>
        <p:spPr>
          <a:xfrm>
            <a:off x="765936" y="2472856"/>
            <a:ext cx="2368741" cy="0"/>
          </a:xfrm>
          <a:prstGeom prst="line">
            <a:avLst/>
          </a:prstGeom>
          <a:ln>
            <a:solidFill>
              <a:srgbClr val="0303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71170" y="3651845"/>
            <a:ext cx="3277235" cy="2651959"/>
            <a:chOff x="741" y="5554"/>
            <a:chExt cx="5161" cy="3692"/>
          </a:xfrm>
        </p:grpSpPr>
        <p:sp>
          <p:nvSpPr>
            <p:cNvPr id="45" name="1-9"/>
            <p:cNvSpPr/>
            <p:nvPr/>
          </p:nvSpPr>
          <p:spPr>
            <a:xfrm>
              <a:off x="741" y="5934"/>
              <a:ext cx="5161" cy="3312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1-10"/>
            <p:cNvSpPr/>
            <p:nvPr/>
          </p:nvSpPr>
          <p:spPr>
            <a:xfrm>
              <a:off x="2382" y="5554"/>
              <a:ext cx="1875" cy="690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兼语句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1-15"/>
            <p:cNvSpPr/>
            <p:nvPr/>
          </p:nvSpPr>
          <p:spPr>
            <a:xfrm>
              <a:off x="931" y="6458"/>
              <a:ext cx="4804" cy="2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第一个动作由主语发出，第二个动作由宾语发出，即前一个</a:t>
              </a:r>
              <a:r>
                <a:rPr lang="zh-CN"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动词</a:t>
              </a: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宾语同时又是后一个主谓短语的主语。</a:t>
              </a:r>
              <a:endParaRPr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老板让他明天坐飞机返回。</a:t>
              </a:r>
              <a:endParaRPr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老师叫吴敏下课来趟办公室。</a:t>
              </a:r>
              <a:endParaRPr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74185" y="3666490"/>
            <a:ext cx="3277235" cy="2299335"/>
            <a:chOff x="7069" y="5463"/>
            <a:chExt cx="5161" cy="3621"/>
          </a:xfrm>
        </p:grpSpPr>
        <p:sp>
          <p:nvSpPr>
            <p:cNvPr id="43" name="1-11"/>
            <p:cNvSpPr/>
            <p:nvPr/>
          </p:nvSpPr>
          <p:spPr>
            <a:xfrm>
              <a:off x="7069" y="5934"/>
              <a:ext cx="5161" cy="3150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1-12"/>
            <p:cNvSpPr/>
            <p:nvPr/>
          </p:nvSpPr>
          <p:spPr>
            <a:xfrm>
              <a:off x="8710" y="5463"/>
              <a:ext cx="1875" cy="781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把字句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1-16"/>
            <p:cNvSpPr/>
            <p:nvPr/>
          </p:nvSpPr>
          <p:spPr>
            <a:xfrm>
              <a:off x="7284" y="6458"/>
              <a:ext cx="4599" cy="2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“把”字句的基本结构是“把</a:t>
              </a:r>
              <a:r>
                <a:rPr lang="en-US"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+</a:t>
              </a: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宾语</a:t>
              </a:r>
              <a:r>
                <a:rPr lang="en-US"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+</a:t>
              </a: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（其他成分）</a:t>
              </a:r>
              <a:r>
                <a:rPr lang="en-US"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+</a:t>
              </a: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谓语”</a:t>
              </a:r>
              <a:r>
                <a:rPr lang="zh-CN"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。</a:t>
              </a:r>
              <a:endParaRPr lang="zh-CN"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210000"/>
                </a:lnSpc>
              </a:pPr>
              <a:r>
                <a:rPr lang="zh-CN" sz="20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把书放在桌子上。</a:t>
              </a:r>
              <a:endParaRPr lang="zh-CN" sz="20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48320" y="3666490"/>
            <a:ext cx="3277235" cy="2404110"/>
            <a:chOff x="12994" y="5463"/>
            <a:chExt cx="5161" cy="3786"/>
          </a:xfrm>
        </p:grpSpPr>
        <p:sp>
          <p:nvSpPr>
            <p:cNvPr id="41" name="1-13"/>
            <p:cNvSpPr/>
            <p:nvPr/>
          </p:nvSpPr>
          <p:spPr>
            <a:xfrm>
              <a:off x="12994" y="5934"/>
              <a:ext cx="5161" cy="3315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1-14"/>
            <p:cNvSpPr/>
            <p:nvPr/>
          </p:nvSpPr>
          <p:spPr>
            <a:xfrm>
              <a:off x="14634" y="5463"/>
              <a:ext cx="1875" cy="781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被字句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1-17"/>
            <p:cNvSpPr/>
            <p:nvPr/>
          </p:nvSpPr>
          <p:spPr>
            <a:xfrm>
              <a:off x="13112" y="6458"/>
              <a:ext cx="4893" cy="25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常用于强调动作的影响对象。</a:t>
              </a:r>
              <a:endParaRPr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“被”字句的基本结构是“被</a:t>
              </a:r>
              <a:r>
                <a:rPr lang="en-US"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+</a:t>
              </a: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执行动作的主语</a:t>
              </a:r>
              <a:r>
                <a:rPr lang="en-US"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+</a:t>
              </a: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（其他成分）</a:t>
              </a:r>
              <a:r>
                <a:rPr lang="en-US"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+</a:t>
              </a: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谓语”。</a:t>
              </a:r>
              <a:endParaRPr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90000"/>
                </a:lnSpc>
              </a:pPr>
              <a:r>
                <a:rPr lang="zh-CN" sz="20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这个杯子被我摔坏了。</a:t>
              </a:r>
              <a:endParaRPr lang="zh-CN" sz="20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62450" y="1033780"/>
            <a:ext cx="2713355" cy="2299335"/>
            <a:chOff x="741" y="5463"/>
            <a:chExt cx="5161" cy="3621"/>
          </a:xfrm>
        </p:grpSpPr>
        <p:sp>
          <p:nvSpPr>
            <p:cNvPr id="5" name="1-9"/>
            <p:cNvSpPr/>
            <p:nvPr>
              <p:custDataLst>
                <p:tags r:id="rId2"/>
              </p:custDataLst>
            </p:nvPr>
          </p:nvSpPr>
          <p:spPr>
            <a:xfrm>
              <a:off x="741" y="5934"/>
              <a:ext cx="5161" cy="3150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1-10"/>
            <p:cNvSpPr/>
            <p:nvPr>
              <p:custDataLst>
                <p:tags r:id="rId3"/>
              </p:custDataLst>
            </p:nvPr>
          </p:nvSpPr>
          <p:spPr>
            <a:xfrm>
              <a:off x="1207" y="5463"/>
              <a:ext cx="4208" cy="781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/>
            <a:p>
              <a:pPr algn="ctr" defTabSz="914400"/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主谓句</a:t>
              </a:r>
              <a:r>
                <a:rPr lang="en-US" altLang="zh-CN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/</a:t>
              </a:r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非主谓句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1-15"/>
            <p:cNvSpPr/>
            <p:nvPr>
              <p:custDataLst>
                <p:tags r:id="rId4"/>
              </p:custDataLst>
            </p:nvPr>
          </p:nvSpPr>
          <p:spPr>
            <a:xfrm>
              <a:off x="1027" y="6458"/>
              <a:ext cx="4599" cy="230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80000"/>
                </a:lnSpc>
              </a:pPr>
              <a:r>
                <a:rPr lang="zh-CN" altLang="en-US"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以是否有主语区分。</a:t>
              </a:r>
              <a:endParaRPr lang="zh-CN" altLang="en-US"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60000"/>
                </a:lnSpc>
              </a:pPr>
              <a:r>
                <a:rPr lang="zh-CN" altLang="en-US" sz="20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今天是星期四。</a:t>
              </a:r>
              <a:endParaRPr lang="zh-CN" altLang="en-US" sz="20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60000"/>
                </a:lnSpc>
              </a:pPr>
              <a:r>
                <a:rPr lang="zh-CN" altLang="en-US" sz="20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多好的天气啊！</a:t>
              </a:r>
              <a:endParaRPr lang="zh-CN" altLang="en-US" sz="20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51024" y="1033780"/>
            <a:ext cx="3962708" cy="2299335"/>
            <a:chOff x="418" y="5463"/>
            <a:chExt cx="5483" cy="3621"/>
          </a:xfrm>
        </p:grpSpPr>
        <p:sp>
          <p:nvSpPr>
            <p:cNvPr id="10" name="1-9"/>
            <p:cNvSpPr/>
            <p:nvPr>
              <p:custDataLst>
                <p:tags r:id="rId5"/>
              </p:custDataLst>
            </p:nvPr>
          </p:nvSpPr>
          <p:spPr>
            <a:xfrm>
              <a:off x="418" y="5934"/>
              <a:ext cx="5483" cy="3150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1-10"/>
            <p:cNvSpPr/>
            <p:nvPr>
              <p:custDataLst>
                <p:tags r:id="rId6"/>
              </p:custDataLst>
            </p:nvPr>
          </p:nvSpPr>
          <p:spPr>
            <a:xfrm>
              <a:off x="2382" y="5463"/>
              <a:ext cx="1875" cy="781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连动句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1-15"/>
            <p:cNvSpPr/>
            <p:nvPr>
              <p:custDataLst>
                <p:tags r:id="rId7"/>
              </p:custDataLst>
            </p:nvPr>
          </p:nvSpPr>
          <p:spPr>
            <a:xfrm>
              <a:off x="660" y="6458"/>
              <a:ext cx="5119" cy="25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由两个及以上的动词连用所构成的句子，</a:t>
              </a:r>
              <a:endParaRPr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动作均由同一个主语发出。</a:t>
              </a:r>
              <a:endParaRPr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60000"/>
                </a:lnSpc>
              </a:pPr>
              <a:r>
                <a:rPr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他去电影院看电影了。</a:t>
              </a:r>
              <a:endParaRPr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60000"/>
                </a:lnSpc>
              </a:pPr>
              <a:r>
                <a:rPr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小军没有心思继续在图书馆看书了。</a:t>
              </a:r>
              <a:endParaRPr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wip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590550"/>
            <a:ext cx="2975610" cy="741045"/>
          </a:xfrm>
        </p:spPr>
        <p:txBody>
          <a:bodyPr>
            <a:normAutofit fontScale="90000"/>
          </a:bodyPr>
          <a:p>
            <a:r>
              <a:rPr lang="zh-CN" altLang="en-US"/>
              <a:t>句型与</a:t>
            </a:r>
            <a:r>
              <a:rPr lang="zh-CN" altLang="en-US"/>
              <a:t>句类</a:t>
            </a:r>
            <a:endParaRPr lang="zh-CN" altLang="en-US"/>
          </a:p>
        </p:txBody>
      </p:sp>
      <p:pic>
        <p:nvPicPr>
          <p:cNvPr id="23" name="1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65039" y="5659860"/>
            <a:ext cx="2234721" cy="1218938"/>
          </a:xfrm>
          <a:prstGeom prst="rect">
            <a:avLst/>
          </a:prstGeom>
        </p:spPr>
      </p:pic>
      <p:sp>
        <p:nvSpPr>
          <p:cNvPr id="22" name="1-6"/>
          <p:cNvSpPr/>
          <p:nvPr/>
        </p:nvSpPr>
        <p:spPr>
          <a:xfrm>
            <a:off x="692983" y="1684113"/>
            <a:ext cx="13004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2">
                    <a:lumMod val="7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+mn-ea"/>
                <a:sym typeface="+mn-lt"/>
              </a:rPr>
              <a:t>句类</a:t>
            </a:r>
            <a:endParaRPr lang="zh-CN" altLang="en-US" sz="4400" dirty="0">
              <a:solidFill>
                <a:schemeClr val="accent2">
                  <a:lumMod val="7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+mn-ea"/>
              <a:sym typeface="+mn-lt"/>
            </a:endParaRPr>
          </a:p>
        </p:txBody>
      </p:sp>
      <p:sp>
        <p:nvSpPr>
          <p:cNvPr id="24" name="1-7"/>
          <p:cNvSpPr/>
          <p:nvPr/>
        </p:nvSpPr>
        <p:spPr>
          <a:xfrm>
            <a:off x="657434" y="2497124"/>
            <a:ext cx="10856386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按句子</a:t>
            </a:r>
            <a:r>
              <a:rPr lang="zh-CN" altLang="en-US" sz="20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语气分类。</a:t>
            </a:r>
            <a:endParaRPr lang="zh-CN" altLang="en-US" sz="2000" dirty="0">
              <a:latin typeface="汉仪君黑-45简" panose="020B0604020202020204" pitchFamily="34" charset="-122"/>
              <a:ea typeface="汉仪君黑-45简" panose="020B0604020202020204" pitchFamily="34" charset="-122"/>
              <a:cs typeface="+mn-ea"/>
              <a:sym typeface="+mn-lt"/>
            </a:endParaRPr>
          </a:p>
        </p:txBody>
      </p:sp>
      <p:cxnSp>
        <p:nvCxnSpPr>
          <p:cNvPr id="26" name="1-8"/>
          <p:cNvCxnSpPr/>
          <p:nvPr/>
        </p:nvCxnSpPr>
        <p:spPr>
          <a:xfrm>
            <a:off x="765936" y="2472856"/>
            <a:ext cx="2368741" cy="0"/>
          </a:xfrm>
          <a:prstGeom prst="line">
            <a:avLst/>
          </a:prstGeom>
          <a:ln>
            <a:solidFill>
              <a:srgbClr val="0303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993265" y="3768090"/>
            <a:ext cx="3277235" cy="2299335"/>
            <a:chOff x="7069" y="5463"/>
            <a:chExt cx="5161" cy="3621"/>
          </a:xfrm>
        </p:grpSpPr>
        <p:sp>
          <p:nvSpPr>
            <p:cNvPr id="43" name="1-11"/>
            <p:cNvSpPr/>
            <p:nvPr/>
          </p:nvSpPr>
          <p:spPr>
            <a:xfrm>
              <a:off x="7069" y="5934"/>
              <a:ext cx="5161" cy="3150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1-12"/>
            <p:cNvSpPr/>
            <p:nvPr/>
          </p:nvSpPr>
          <p:spPr>
            <a:xfrm>
              <a:off x="8710" y="5463"/>
              <a:ext cx="1875" cy="781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祈使句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1-16"/>
            <p:cNvSpPr/>
            <p:nvPr/>
          </p:nvSpPr>
          <p:spPr>
            <a:xfrm>
              <a:off x="7284" y="6458"/>
              <a:ext cx="4599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12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表达请求、命令、建议等。</a:t>
              </a:r>
              <a:endParaRPr sz="12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03035" y="3768090"/>
            <a:ext cx="3277235" cy="2299335"/>
            <a:chOff x="12994" y="5463"/>
            <a:chExt cx="5161" cy="3621"/>
          </a:xfrm>
        </p:grpSpPr>
        <p:sp>
          <p:nvSpPr>
            <p:cNvPr id="41" name="1-13"/>
            <p:cNvSpPr/>
            <p:nvPr/>
          </p:nvSpPr>
          <p:spPr>
            <a:xfrm>
              <a:off x="12994" y="5934"/>
              <a:ext cx="5161" cy="3150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1-14"/>
            <p:cNvSpPr/>
            <p:nvPr/>
          </p:nvSpPr>
          <p:spPr>
            <a:xfrm>
              <a:off x="14634" y="5463"/>
              <a:ext cx="1875" cy="781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感叹句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1-17"/>
            <p:cNvSpPr/>
            <p:nvPr/>
          </p:nvSpPr>
          <p:spPr>
            <a:xfrm>
              <a:off x="13228" y="6458"/>
              <a:ext cx="4687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12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表达强烈的感情或感叹。</a:t>
              </a:r>
              <a:endParaRPr sz="12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62450" y="1033780"/>
            <a:ext cx="3277235" cy="2299335"/>
            <a:chOff x="741" y="5463"/>
            <a:chExt cx="5161" cy="3621"/>
          </a:xfrm>
        </p:grpSpPr>
        <p:sp>
          <p:nvSpPr>
            <p:cNvPr id="5" name="1-9"/>
            <p:cNvSpPr/>
            <p:nvPr>
              <p:custDataLst>
                <p:tags r:id="rId2"/>
              </p:custDataLst>
            </p:nvPr>
          </p:nvSpPr>
          <p:spPr>
            <a:xfrm>
              <a:off x="741" y="5934"/>
              <a:ext cx="5161" cy="3150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1-10"/>
            <p:cNvSpPr/>
            <p:nvPr>
              <p:custDataLst>
                <p:tags r:id="rId3"/>
              </p:custDataLst>
            </p:nvPr>
          </p:nvSpPr>
          <p:spPr>
            <a:xfrm>
              <a:off x="2382" y="5463"/>
              <a:ext cx="1875" cy="781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p>
              <a:pPr algn="ctr" defTabSz="914400"/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陈述句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1-15"/>
            <p:cNvSpPr/>
            <p:nvPr>
              <p:custDataLst>
                <p:tags r:id="rId4"/>
              </p:custDataLst>
            </p:nvPr>
          </p:nvSpPr>
          <p:spPr>
            <a:xfrm>
              <a:off x="1027" y="6458"/>
              <a:ext cx="4599" cy="58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sz="12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陈述一个事实或表达观点。</a:t>
              </a:r>
              <a:endParaRPr sz="12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37220" y="1033780"/>
            <a:ext cx="3277235" cy="2299335"/>
            <a:chOff x="741" y="5463"/>
            <a:chExt cx="5161" cy="3621"/>
          </a:xfrm>
        </p:grpSpPr>
        <p:sp>
          <p:nvSpPr>
            <p:cNvPr id="10" name="1-9"/>
            <p:cNvSpPr/>
            <p:nvPr>
              <p:custDataLst>
                <p:tags r:id="rId5"/>
              </p:custDataLst>
            </p:nvPr>
          </p:nvSpPr>
          <p:spPr>
            <a:xfrm>
              <a:off x="741" y="5934"/>
              <a:ext cx="5161" cy="3150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1-10"/>
            <p:cNvSpPr/>
            <p:nvPr>
              <p:custDataLst>
                <p:tags r:id="rId6"/>
              </p:custDataLst>
            </p:nvPr>
          </p:nvSpPr>
          <p:spPr>
            <a:xfrm>
              <a:off x="2374" y="5463"/>
              <a:ext cx="1875" cy="781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r>
                <a:rPr sz="2000" b="1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疑问句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1-15"/>
            <p:cNvSpPr/>
            <p:nvPr>
              <p:custDataLst>
                <p:tags r:id="rId7"/>
              </p:custDataLst>
            </p:nvPr>
          </p:nvSpPr>
          <p:spPr>
            <a:xfrm>
              <a:off x="1027" y="6458"/>
              <a:ext cx="4599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12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用于提问，可以是肯定疑问句或否定疑问句。</a:t>
              </a:r>
              <a:endParaRPr sz="12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544060" y="2310765"/>
            <a:ext cx="22358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今天天气很好。</a:t>
            </a:r>
            <a:endParaRPr lang="zh-CN" altLang="en-US" sz="2000" dirty="0">
              <a:solidFill>
                <a:schemeClr val="accent2"/>
              </a:solidFill>
              <a:latin typeface="汉仪君黑-45简" panose="020B0604020202020204" pitchFamily="34" charset="-122"/>
              <a:ea typeface="汉仪君黑-45简" panose="020B0604020202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8413115" y="2414905"/>
            <a:ext cx="22358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你吃饭了吗？</a:t>
            </a:r>
            <a:endParaRPr lang="zh-CN" altLang="en-US" sz="2000" dirty="0">
              <a:solidFill>
                <a:schemeClr val="accent2"/>
              </a:solidFill>
              <a:latin typeface="汉仪君黑-45简" panose="020B0604020202020204" pitchFamily="34" charset="-122"/>
              <a:ea typeface="汉仪君黑-45简" panose="020B0604020202020204" pitchFamily="34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2129790" y="5076190"/>
            <a:ext cx="22358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请帮我一个忙。</a:t>
            </a:r>
            <a:endParaRPr lang="zh-CN" altLang="en-US" sz="2000" dirty="0">
              <a:solidFill>
                <a:schemeClr val="accent2"/>
              </a:solidFill>
              <a:latin typeface="汉仪君黑-45简" panose="020B0604020202020204" pitchFamily="34" charset="-122"/>
              <a:ea typeface="汉仪君黑-45简" panose="020B0604020202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6651625" y="5076190"/>
            <a:ext cx="22358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真是太美了！</a:t>
            </a:r>
            <a:endParaRPr lang="zh-CN" altLang="en-US" sz="2000" dirty="0">
              <a:solidFill>
                <a:schemeClr val="accent2"/>
              </a:solidFill>
              <a:latin typeface="汉仪君黑-45简" panose="020B0604020202020204" pitchFamily="34" charset="-122"/>
              <a:ea typeface="汉仪君黑-45简" panose="020B0604020202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590550"/>
            <a:ext cx="2921000" cy="741045"/>
          </a:xfrm>
        </p:spPr>
        <p:txBody>
          <a:bodyPr>
            <a:normAutofit fontScale="90000"/>
          </a:bodyPr>
          <a:p>
            <a:r>
              <a:rPr lang="zh-CN" altLang="en-US"/>
              <a:t>句型与</a:t>
            </a:r>
            <a:r>
              <a:rPr lang="zh-CN" altLang="en-US"/>
              <a:t>句类</a:t>
            </a:r>
            <a:endParaRPr lang="zh-CN" altLang="en-US"/>
          </a:p>
        </p:txBody>
      </p:sp>
      <p:pic>
        <p:nvPicPr>
          <p:cNvPr id="23" name="1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65039" y="5659860"/>
            <a:ext cx="2234721" cy="1218938"/>
          </a:xfrm>
          <a:prstGeom prst="rect">
            <a:avLst/>
          </a:prstGeom>
        </p:spPr>
      </p:pic>
      <p:sp>
        <p:nvSpPr>
          <p:cNvPr id="22" name="1-6"/>
          <p:cNvSpPr/>
          <p:nvPr/>
        </p:nvSpPr>
        <p:spPr>
          <a:xfrm>
            <a:off x="692983" y="1684113"/>
            <a:ext cx="2418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2">
                    <a:lumMod val="7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+mn-ea"/>
                <a:sym typeface="+mn-lt"/>
              </a:rPr>
              <a:t>句子变化</a:t>
            </a:r>
            <a:endParaRPr lang="zh-CN" altLang="en-US" sz="4400" dirty="0">
              <a:solidFill>
                <a:schemeClr val="accent2">
                  <a:lumMod val="7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+mn-ea"/>
              <a:sym typeface="+mn-lt"/>
            </a:endParaRPr>
          </a:p>
        </p:txBody>
      </p:sp>
      <p:sp>
        <p:nvSpPr>
          <p:cNvPr id="24" name="1-7"/>
          <p:cNvSpPr/>
          <p:nvPr/>
        </p:nvSpPr>
        <p:spPr>
          <a:xfrm>
            <a:off x="657434" y="2497124"/>
            <a:ext cx="10856386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变化后与</a:t>
            </a:r>
            <a:r>
              <a:rPr lang="zh-CN" altLang="en-US" sz="20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变化前相比较。</a:t>
            </a:r>
            <a:endParaRPr lang="zh-CN" altLang="en-US" sz="2000" dirty="0">
              <a:latin typeface="汉仪君黑-45简" panose="020B0604020202020204" pitchFamily="34" charset="-122"/>
              <a:ea typeface="汉仪君黑-45简" panose="020B0604020202020204" pitchFamily="34" charset="-122"/>
              <a:cs typeface="+mn-ea"/>
              <a:sym typeface="+mn-lt"/>
            </a:endParaRPr>
          </a:p>
        </p:txBody>
      </p:sp>
      <p:cxnSp>
        <p:nvCxnSpPr>
          <p:cNvPr id="26" name="1-8"/>
          <p:cNvCxnSpPr/>
          <p:nvPr/>
        </p:nvCxnSpPr>
        <p:spPr>
          <a:xfrm>
            <a:off x="765936" y="2472856"/>
            <a:ext cx="2368741" cy="0"/>
          </a:xfrm>
          <a:prstGeom prst="line">
            <a:avLst/>
          </a:prstGeom>
          <a:ln>
            <a:solidFill>
              <a:srgbClr val="0303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67055" y="3225165"/>
            <a:ext cx="4109085" cy="3437255"/>
            <a:chOff x="6777" y="5463"/>
            <a:chExt cx="6471" cy="5413"/>
          </a:xfrm>
        </p:grpSpPr>
        <p:sp>
          <p:nvSpPr>
            <p:cNvPr id="43" name="1-11"/>
            <p:cNvSpPr/>
            <p:nvPr/>
          </p:nvSpPr>
          <p:spPr>
            <a:xfrm>
              <a:off x="6777" y="5934"/>
              <a:ext cx="6470" cy="4942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1-12"/>
            <p:cNvSpPr/>
            <p:nvPr/>
          </p:nvSpPr>
          <p:spPr>
            <a:xfrm>
              <a:off x="9070" y="5463"/>
              <a:ext cx="1875" cy="781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紧缩句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1-16"/>
            <p:cNvSpPr/>
            <p:nvPr/>
          </p:nvSpPr>
          <p:spPr>
            <a:xfrm>
              <a:off x="6827" y="6330"/>
              <a:ext cx="6421" cy="41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紧缩指以简洁、紧凑的形式表达复合句的逻辑关系。结构上紧凑，语气上没有语音停顿，包含丰富的逻辑关系，如并列、选择、假设、条件等。</a:t>
              </a:r>
              <a:endParaRPr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40000"/>
                </a:lnSpc>
              </a:pPr>
              <a:endParaRPr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40000"/>
                </a:lnSpc>
              </a:pPr>
              <a:r>
                <a:rPr sz="20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他们两个不打不相识。</a:t>
              </a:r>
              <a:endParaRPr sz="20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40000"/>
                </a:lnSpc>
              </a:pPr>
              <a:r>
                <a:rPr lang="zh-CN" sz="16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（</a:t>
              </a:r>
              <a:r>
                <a:rPr sz="16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他们两个如果不打，就不会相识。</a:t>
              </a:r>
              <a:r>
                <a:rPr lang="zh-CN" sz="16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）</a:t>
              </a:r>
              <a:endParaRPr sz="16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40000"/>
                </a:lnSpc>
              </a:pPr>
              <a:r>
                <a:rPr sz="20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乘客们上车请买票。</a:t>
              </a:r>
              <a:endParaRPr sz="20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40000"/>
                </a:lnSpc>
              </a:pPr>
              <a:r>
                <a:rPr lang="zh-CN" sz="16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（</a:t>
              </a:r>
              <a:r>
                <a:rPr sz="16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乘客们，既然都上车了，那么就请买票。</a:t>
              </a:r>
              <a:r>
                <a:rPr lang="zh-CN" sz="16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）</a:t>
              </a:r>
              <a:endParaRPr lang="zh-CN" sz="16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49825" y="3310255"/>
            <a:ext cx="3081020" cy="3102610"/>
            <a:chOff x="13376" y="5463"/>
            <a:chExt cx="4852" cy="4886"/>
          </a:xfrm>
        </p:grpSpPr>
        <p:sp>
          <p:nvSpPr>
            <p:cNvPr id="41" name="1-13"/>
            <p:cNvSpPr/>
            <p:nvPr/>
          </p:nvSpPr>
          <p:spPr>
            <a:xfrm>
              <a:off x="13376" y="5934"/>
              <a:ext cx="4852" cy="4415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1-14"/>
            <p:cNvSpPr/>
            <p:nvPr/>
          </p:nvSpPr>
          <p:spPr>
            <a:xfrm>
              <a:off x="14886" y="5463"/>
              <a:ext cx="1875" cy="781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插补句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1-17"/>
            <p:cNvSpPr/>
            <p:nvPr/>
          </p:nvSpPr>
          <p:spPr>
            <a:xfrm>
              <a:off x="13504" y="6277"/>
              <a:ext cx="4599" cy="3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插补是指在说话中对某一个部分进行限定、解说或评议，使表达更为确切。</a:t>
              </a:r>
              <a:endParaRPr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70000"/>
                </a:lnSpc>
              </a:pPr>
              <a:endParaRPr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我读小学的时候，更准确地说是三年级，遇到过一位非常好的老师。</a:t>
              </a:r>
              <a:endParaRPr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23410" y="590550"/>
            <a:ext cx="3079750" cy="2299335"/>
            <a:chOff x="869" y="5463"/>
            <a:chExt cx="4850" cy="3621"/>
          </a:xfrm>
        </p:grpSpPr>
        <p:sp>
          <p:nvSpPr>
            <p:cNvPr id="5" name="1-9"/>
            <p:cNvSpPr/>
            <p:nvPr>
              <p:custDataLst>
                <p:tags r:id="rId2"/>
              </p:custDataLst>
            </p:nvPr>
          </p:nvSpPr>
          <p:spPr>
            <a:xfrm>
              <a:off x="869" y="5934"/>
              <a:ext cx="4850" cy="3150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1-10"/>
            <p:cNvSpPr/>
            <p:nvPr>
              <p:custDataLst>
                <p:tags r:id="rId3"/>
              </p:custDataLst>
            </p:nvPr>
          </p:nvSpPr>
          <p:spPr>
            <a:xfrm>
              <a:off x="2382" y="5463"/>
              <a:ext cx="1875" cy="781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p>
              <a:pPr algn="ctr" defTabSz="914400"/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倒装句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1-15"/>
            <p:cNvSpPr/>
            <p:nvPr>
              <p:custDataLst>
                <p:tags r:id="rId4"/>
              </p:custDataLst>
            </p:nvPr>
          </p:nvSpPr>
          <p:spPr>
            <a:xfrm>
              <a:off x="1027" y="6323"/>
              <a:ext cx="4599" cy="259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倒装是指改变句子成分</a:t>
              </a:r>
              <a:r>
                <a:rPr sz="1400" b="1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顺序</a:t>
              </a: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，强调</a:t>
              </a:r>
              <a:r>
                <a:rPr sz="1400" b="1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信息焦点</a:t>
              </a: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。主要在</a:t>
              </a:r>
              <a:r>
                <a:rPr sz="1400" b="1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口头表达</a:t>
              </a: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中</a:t>
              </a:r>
              <a:r>
                <a:rPr lang="zh-CN"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。可以使句子更加</a:t>
              </a:r>
              <a:r>
                <a:rPr lang="zh-CN" sz="1400" b="1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生动、有力</a:t>
              </a:r>
              <a:r>
                <a:rPr lang="zh-CN"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。</a:t>
              </a:r>
              <a:endParaRPr lang="zh-CN"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90000"/>
                </a:lnSpc>
              </a:pPr>
              <a:r>
                <a:rPr lang="en-US" altLang="zh-CN" sz="20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100</a:t>
              </a:r>
              <a:r>
                <a:rPr lang="zh-CN" altLang="en-US" sz="2000"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分，你考了？</a:t>
              </a:r>
              <a:endParaRPr lang="zh-CN" altLang="en-US" sz="2000"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30870" y="1226820"/>
            <a:ext cx="3357880" cy="3994785"/>
            <a:chOff x="614" y="5463"/>
            <a:chExt cx="5288" cy="6291"/>
          </a:xfrm>
        </p:grpSpPr>
        <p:sp>
          <p:nvSpPr>
            <p:cNvPr id="10" name="1-9"/>
            <p:cNvSpPr/>
            <p:nvPr>
              <p:custDataLst>
                <p:tags r:id="rId5"/>
              </p:custDataLst>
            </p:nvPr>
          </p:nvSpPr>
          <p:spPr>
            <a:xfrm>
              <a:off x="614" y="5934"/>
              <a:ext cx="5288" cy="5820"/>
            </a:xfrm>
            <a:prstGeom prst="roundRect">
              <a:avLst/>
            </a:prstGeom>
            <a:noFill/>
            <a:ln>
              <a:solidFill>
                <a:srgbClr val="E7B1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1200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1-10"/>
            <p:cNvSpPr/>
            <p:nvPr>
              <p:custDataLst>
                <p:tags r:id="rId6"/>
              </p:custDataLst>
            </p:nvPr>
          </p:nvSpPr>
          <p:spPr>
            <a:xfrm>
              <a:off x="2256" y="5463"/>
              <a:ext cx="1875" cy="781"/>
            </a:xfrm>
            <a:prstGeom prst="roundRect">
              <a:avLst>
                <a:gd name="adj" fmla="val 25000"/>
              </a:avLst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r>
                <a:rPr lang="zh-CN" altLang="en-US" sz="2000" b="1" dirty="0">
                  <a:solidFill>
                    <a:srgbClr val="FFFFFF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省略句</a:t>
              </a:r>
              <a:endParaRPr lang="zh-CN" altLang="en-US" sz="2000" b="1" dirty="0">
                <a:solidFill>
                  <a:srgbClr val="FFFFFF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1-15"/>
            <p:cNvSpPr/>
            <p:nvPr>
              <p:custDataLst>
                <p:tags r:id="rId7"/>
              </p:custDataLst>
            </p:nvPr>
          </p:nvSpPr>
          <p:spPr>
            <a:xfrm>
              <a:off x="731" y="6323"/>
              <a:ext cx="5014" cy="5431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sz="1400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省略某些句子成分，但不影响句子完整意义和理解的句式。这种省略使得语言更加简洁、精练，避免冗余和重复。</a:t>
              </a:r>
              <a:endParaRPr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sz="1400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40000"/>
                </a:lnSpc>
              </a:pPr>
              <a:r>
                <a:rPr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他打开门，一声不吭地走了。（省略主语）</a:t>
              </a:r>
              <a:endParaRPr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  <a:p>
              <a:pPr>
                <a:lnSpc>
                  <a:spcPct val="140000"/>
                </a:lnSpc>
              </a:pPr>
              <a:r>
                <a:rPr dirty="0">
                  <a:solidFill>
                    <a:schemeClr val="accent2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他买了一本纪念册，我也买了一本。（省略宾语）</a:t>
              </a:r>
              <a:endParaRPr dirty="0">
                <a:solidFill>
                  <a:schemeClr val="accent2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wip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68820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TWO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语法运用</a:t>
            </a:r>
            <a:endParaRPr lang="zh-CN" altLang="en-US" sz="66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</a:t>
            </a:r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四部分</a:t>
            </a:r>
            <a:endParaRPr lang="zh-CN" altLang="en-US" sz="3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16" y="4052912"/>
            <a:ext cx="525320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实词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虚词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常见病句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806450"/>
            <a:ext cx="5304155" cy="448310"/>
          </a:xfrm>
        </p:spPr>
        <p:txBody>
          <a:bodyPr>
            <a:normAutofit fontScale="90000"/>
          </a:bodyPr>
          <a:p>
            <a:r>
              <a:rPr lang="zh-CN" altLang="en-US"/>
              <a:t>句法成分（</a:t>
            </a:r>
            <a:r>
              <a:rPr lang="zh-CN" altLang="en-US"/>
              <a:t>句子成分）</a:t>
            </a:r>
            <a:endParaRPr lang="zh-CN" altLang="en-US"/>
          </a:p>
        </p:txBody>
      </p:sp>
      <p:pic>
        <p:nvPicPr>
          <p:cNvPr id="23" name="1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04400" y="5260337"/>
            <a:ext cx="3039318" cy="1657809"/>
          </a:xfrm>
          <a:prstGeom prst="rect">
            <a:avLst/>
          </a:prstGeom>
        </p:spPr>
      </p:pic>
      <p:sp>
        <p:nvSpPr>
          <p:cNvPr id="22" name="1-6"/>
          <p:cNvSpPr/>
          <p:nvPr/>
        </p:nvSpPr>
        <p:spPr>
          <a:xfrm>
            <a:off x="796488" y="1557113"/>
            <a:ext cx="587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+mn-ea"/>
                <a:sym typeface="+mn-lt"/>
              </a:rPr>
              <a:t>每个词在句子里有什么作用？？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+mn-ea"/>
              <a:sym typeface="+mn-lt"/>
            </a:endParaRPr>
          </a:p>
        </p:txBody>
      </p:sp>
      <p:sp>
        <p:nvSpPr>
          <p:cNvPr id="24" name="1-7"/>
          <p:cNvSpPr/>
          <p:nvPr/>
        </p:nvSpPr>
        <p:spPr>
          <a:xfrm>
            <a:off x="4624070" y="2422525"/>
            <a:ext cx="112395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例句：</a:t>
            </a:r>
            <a:endParaRPr lang="zh-CN" altLang="en-US" dirty="0">
              <a:latin typeface="汉仪君黑-45简" panose="020B0604020202020204" pitchFamily="34" charset="-122"/>
              <a:ea typeface="汉仪君黑-45简" panose="020B0604020202020204" pitchFamily="34" charset="-122"/>
              <a:cs typeface="+mn-ea"/>
              <a:sym typeface="+mn-lt"/>
            </a:endParaRPr>
          </a:p>
        </p:txBody>
      </p:sp>
      <p:cxnSp>
        <p:nvCxnSpPr>
          <p:cNvPr id="26" name="1-8"/>
          <p:cNvCxnSpPr/>
          <p:nvPr/>
        </p:nvCxnSpPr>
        <p:spPr>
          <a:xfrm>
            <a:off x="796416" y="2138846"/>
            <a:ext cx="2368741" cy="0"/>
          </a:xfrm>
          <a:prstGeom prst="line">
            <a:avLst/>
          </a:prstGeom>
          <a:ln>
            <a:solidFill>
              <a:srgbClr val="0303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1-9"/>
          <p:cNvGrpSpPr/>
          <p:nvPr/>
        </p:nvGrpSpPr>
        <p:grpSpPr>
          <a:xfrm>
            <a:off x="740656" y="3330774"/>
            <a:ext cx="1918029" cy="496645"/>
            <a:chOff x="740656" y="3116192"/>
            <a:chExt cx="1918029" cy="496645"/>
          </a:xfrm>
        </p:grpSpPr>
        <p:sp>
          <p:nvSpPr>
            <p:cNvPr id="4" name="1-9-1"/>
            <p:cNvSpPr/>
            <p:nvPr/>
          </p:nvSpPr>
          <p:spPr>
            <a:xfrm>
              <a:off x="740656" y="3116192"/>
              <a:ext cx="496645" cy="496645"/>
            </a:xfrm>
            <a:prstGeom prst="roundRect">
              <a:avLst/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一</a:t>
              </a:r>
              <a:endParaRPr lang="zh-CN" altLang="en-US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1-9-2"/>
            <p:cNvSpPr/>
            <p:nvPr/>
          </p:nvSpPr>
          <p:spPr>
            <a:xfrm>
              <a:off x="1329630" y="3179848"/>
              <a:ext cx="1329055" cy="368300"/>
            </a:xfrm>
            <a:prstGeom prst="rect">
              <a:avLst/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C35233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主语、谓语</a:t>
              </a:r>
              <a:endParaRPr lang="zh-CN" altLang="en-US" b="1" dirty="0">
                <a:solidFill>
                  <a:srgbClr val="C35233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7" name="1-10"/>
          <p:cNvGrpSpPr/>
          <p:nvPr/>
        </p:nvGrpSpPr>
        <p:grpSpPr>
          <a:xfrm>
            <a:off x="740656" y="4081415"/>
            <a:ext cx="1916124" cy="496645"/>
            <a:chOff x="740656" y="3116192"/>
            <a:chExt cx="1916124" cy="496645"/>
          </a:xfrm>
        </p:grpSpPr>
        <p:sp>
          <p:nvSpPr>
            <p:cNvPr id="28" name="1-10-1"/>
            <p:cNvSpPr/>
            <p:nvPr/>
          </p:nvSpPr>
          <p:spPr>
            <a:xfrm>
              <a:off x="740656" y="3116192"/>
              <a:ext cx="496645" cy="496645"/>
            </a:xfrm>
            <a:prstGeom prst="roundRect">
              <a:avLst/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二</a:t>
              </a:r>
              <a:endParaRPr lang="zh-CN" altLang="en-US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1-10-2"/>
            <p:cNvSpPr/>
            <p:nvPr/>
          </p:nvSpPr>
          <p:spPr>
            <a:xfrm>
              <a:off x="1329630" y="3179848"/>
              <a:ext cx="1327150" cy="368300"/>
            </a:xfrm>
            <a:prstGeom prst="rect">
              <a:avLst/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l"/>
              <a:r>
                <a:rPr lang="zh-CN" altLang="en-US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动语、</a:t>
              </a:r>
              <a:r>
                <a:rPr lang="zh-CN" altLang="en-US" b="1" dirty="0">
                  <a:solidFill>
                    <a:srgbClr val="C35233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宾语</a:t>
              </a:r>
              <a:endParaRPr lang="zh-CN" altLang="en-US" b="1" dirty="0">
                <a:solidFill>
                  <a:srgbClr val="C35233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0" name="1-11"/>
          <p:cNvGrpSpPr/>
          <p:nvPr/>
        </p:nvGrpSpPr>
        <p:grpSpPr>
          <a:xfrm>
            <a:off x="740656" y="4832056"/>
            <a:ext cx="1914854" cy="496645"/>
            <a:chOff x="740656" y="3116192"/>
            <a:chExt cx="1914854" cy="496645"/>
          </a:xfrm>
        </p:grpSpPr>
        <p:sp>
          <p:nvSpPr>
            <p:cNvPr id="31" name="1-11-1"/>
            <p:cNvSpPr/>
            <p:nvPr/>
          </p:nvSpPr>
          <p:spPr>
            <a:xfrm>
              <a:off x="740656" y="3116192"/>
              <a:ext cx="496645" cy="496645"/>
            </a:xfrm>
            <a:prstGeom prst="roundRect">
              <a:avLst/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三</a:t>
              </a:r>
              <a:endParaRPr lang="zh-CN" altLang="en-US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1-11-2"/>
            <p:cNvSpPr/>
            <p:nvPr/>
          </p:nvSpPr>
          <p:spPr>
            <a:xfrm>
              <a:off x="1329630" y="3179848"/>
              <a:ext cx="1325880" cy="368300"/>
            </a:xfrm>
            <a:prstGeom prst="rect">
              <a:avLst/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l"/>
              <a:r>
                <a:rPr lang="zh-CN" altLang="en-US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定语、状语</a:t>
              </a:r>
              <a:endParaRPr lang="zh-CN" altLang="en-US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3" name="1-12"/>
          <p:cNvGrpSpPr/>
          <p:nvPr/>
        </p:nvGrpSpPr>
        <p:grpSpPr>
          <a:xfrm>
            <a:off x="740656" y="5582696"/>
            <a:ext cx="1229054" cy="496645"/>
            <a:chOff x="740656" y="3116192"/>
            <a:chExt cx="1229054" cy="496645"/>
          </a:xfrm>
        </p:grpSpPr>
        <p:sp>
          <p:nvSpPr>
            <p:cNvPr id="34" name="1-12-1"/>
            <p:cNvSpPr/>
            <p:nvPr/>
          </p:nvSpPr>
          <p:spPr>
            <a:xfrm>
              <a:off x="740656" y="3116192"/>
              <a:ext cx="496645" cy="496645"/>
            </a:xfrm>
            <a:prstGeom prst="roundRect">
              <a:avLst/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四</a:t>
              </a:r>
              <a:endParaRPr lang="zh-CN" altLang="en-US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1-12-2"/>
            <p:cNvSpPr/>
            <p:nvPr/>
          </p:nvSpPr>
          <p:spPr>
            <a:xfrm>
              <a:off x="1329630" y="3179848"/>
              <a:ext cx="640080" cy="368300"/>
            </a:xfrm>
            <a:prstGeom prst="rect">
              <a:avLst/>
            </a:prstGeom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l"/>
              <a:r>
                <a:rPr lang="zh-CN" altLang="en-US" dirty="0">
                  <a:latin typeface="汉仪君黑-45简" panose="020B0604020202020204" pitchFamily="34" charset="-122"/>
                  <a:ea typeface="汉仪君黑-45简" panose="020B0604020202020204" pitchFamily="34" charset="-122"/>
                  <a:cs typeface="+mn-ea"/>
                  <a:sym typeface="+mn-lt"/>
                </a:rPr>
                <a:t>补语</a:t>
              </a:r>
              <a:endParaRPr lang="zh-CN" altLang="en-US" dirty="0"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1-14"/>
          <p:cNvSpPr/>
          <p:nvPr/>
        </p:nvSpPr>
        <p:spPr>
          <a:xfrm>
            <a:off x="2840355" y="3343910"/>
            <a:ext cx="2976880" cy="4191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C35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谁？</a:t>
            </a:r>
            <a:r>
              <a:rPr lang="zh-CN" altLang="en-US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怎么样？</a:t>
            </a:r>
            <a:endParaRPr lang="zh-CN" altLang="en-US" dirty="0">
              <a:solidFill>
                <a:schemeClr val="tx1"/>
              </a:solidFill>
              <a:latin typeface="汉仪君黑-45简" panose="020B0604020202020204" pitchFamily="34" charset="-122"/>
              <a:ea typeface="汉仪君黑-45简" panose="020B0604020202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5810" y="6344285"/>
            <a:ext cx="1670050" cy="30670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1400">
                <a:solidFill>
                  <a:srgbClr val="C352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＊</a:t>
            </a:r>
            <a:r>
              <a:rPr lang="zh-CN" altLang="en-US" sz="1400">
                <a:solidFill>
                  <a:srgbClr val="C35233"/>
                </a:solidFill>
              </a:rPr>
              <a:t>红色是主要成分</a:t>
            </a:r>
            <a:endParaRPr lang="zh-CN" altLang="en-US" sz="1400">
              <a:solidFill>
                <a:srgbClr val="C35233"/>
              </a:solidFill>
            </a:endParaRPr>
          </a:p>
        </p:txBody>
      </p:sp>
      <p:sp>
        <p:nvSpPr>
          <p:cNvPr id="5" name="1-14"/>
          <p:cNvSpPr/>
          <p:nvPr>
            <p:custDataLst>
              <p:tags r:id="rId2"/>
            </p:custDataLst>
          </p:nvPr>
        </p:nvSpPr>
        <p:spPr>
          <a:xfrm>
            <a:off x="2840355" y="4097020"/>
            <a:ext cx="2976880" cy="4191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C35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做什么？</a:t>
            </a:r>
            <a:r>
              <a:rPr lang="zh-CN" altLang="en-US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是什么？</a:t>
            </a:r>
            <a:endParaRPr lang="zh-CN" altLang="en-US" dirty="0">
              <a:solidFill>
                <a:schemeClr val="tx1"/>
              </a:solidFill>
              <a:latin typeface="汉仪君黑-45简" panose="020B0604020202020204" pitchFamily="34" charset="-122"/>
              <a:ea typeface="汉仪君黑-45简" panose="020B0604020202020204" pitchFamily="34" charset="-122"/>
              <a:cs typeface="+mn-ea"/>
              <a:sym typeface="+mn-lt"/>
            </a:endParaRPr>
          </a:p>
        </p:txBody>
      </p:sp>
      <p:sp>
        <p:nvSpPr>
          <p:cNvPr id="10" name="1-14"/>
          <p:cNvSpPr/>
          <p:nvPr>
            <p:custDataLst>
              <p:tags r:id="rId3"/>
            </p:custDataLst>
          </p:nvPr>
        </p:nvSpPr>
        <p:spPr>
          <a:xfrm>
            <a:off x="2840355" y="4850130"/>
            <a:ext cx="2976880" cy="4191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C35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什么样的？</a:t>
            </a:r>
            <a:r>
              <a:rPr lang="zh-CN" altLang="en-US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怎么做的？</a:t>
            </a:r>
            <a:endParaRPr lang="zh-CN" altLang="en-US" dirty="0">
              <a:solidFill>
                <a:schemeClr val="tx1"/>
              </a:solidFill>
              <a:latin typeface="汉仪君黑-45简" panose="020B0604020202020204" pitchFamily="34" charset="-122"/>
              <a:ea typeface="汉仪君黑-45简" panose="020B0604020202020204" pitchFamily="34" charset="-122"/>
              <a:cs typeface="+mn-ea"/>
              <a:sym typeface="+mn-lt"/>
            </a:endParaRPr>
          </a:p>
        </p:txBody>
      </p:sp>
      <p:sp>
        <p:nvSpPr>
          <p:cNvPr id="12" name="1-14"/>
          <p:cNvSpPr/>
          <p:nvPr>
            <p:custDataLst>
              <p:tags r:id="rId4"/>
            </p:custDataLst>
          </p:nvPr>
        </p:nvSpPr>
        <p:spPr>
          <a:xfrm>
            <a:off x="2840355" y="5603240"/>
            <a:ext cx="2976880" cy="4191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C35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补充</a:t>
            </a:r>
            <a:r>
              <a:rPr lang="zh-CN" altLang="en-US" dirty="0">
                <a:solidFill>
                  <a:schemeClr val="tx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  <a:cs typeface="+mn-ea"/>
                <a:sym typeface="+mn-lt"/>
              </a:rPr>
              <a:t>怎么做？</a:t>
            </a:r>
            <a:endParaRPr lang="zh-CN" altLang="en-US" dirty="0">
              <a:solidFill>
                <a:schemeClr val="tx1"/>
              </a:solidFill>
              <a:latin typeface="汉仪君黑-45简" panose="020B0604020202020204" pitchFamily="34" charset="-122"/>
              <a:ea typeface="汉仪君黑-45简" panose="020B0604020202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48020" y="2470785"/>
            <a:ext cx="6096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（全体） 同学</a:t>
            </a:r>
            <a:r>
              <a:rPr lang="en-US" altLang="zh-CN"/>
              <a:t>   </a:t>
            </a:r>
            <a:r>
              <a:rPr lang="zh-CN" altLang="en-US"/>
              <a:t>[都]</a:t>
            </a:r>
            <a:r>
              <a:rPr lang="en-US" altLang="zh-CN"/>
              <a:t>    </a:t>
            </a:r>
            <a:r>
              <a:rPr lang="zh-CN" altLang="en-US"/>
              <a:t>做</a:t>
            </a:r>
            <a:r>
              <a:rPr lang="en-US" altLang="zh-CN"/>
              <a:t>  </a:t>
            </a:r>
            <a:r>
              <a:rPr lang="zh-CN" altLang="en-US"/>
              <a:t>〈完了〉（语法）作业。</a:t>
            </a:r>
            <a:endParaRPr lang="zh-CN" altLang="en-US"/>
          </a:p>
          <a:p>
            <a:r>
              <a:rPr lang="zh-CN" altLang="en-US"/>
              <a:t>   </a:t>
            </a:r>
            <a:r>
              <a:rPr lang="en-US" altLang="zh-CN">
                <a:sym typeface="+mn-ea"/>
              </a:rPr>
              <a:t>           </a:t>
            </a:r>
            <a:r>
              <a:rPr lang="zh-CN" altLang="en-US">
                <a:sym typeface="+mn-ea"/>
              </a:rPr>
              <a:t>=====   </a:t>
            </a:r>
            <a:r>
              <a:rPr lang="en-US" altLang="zh-CN">
                <a:sym typeface="+mn-ea"/>
              </a:rPr>
              <a:t>     </a:t>
            </a:r>
            <a:r>
              <a:rPr lang="zh-CN" altLang="en-US">
                <a:sym typeface="+mn-ea"/>
              </a:rPr>
              <a:t> —— </a:t>
            </a:r>
            <a:r>
              <a:rPr lang="en-US" altLang="zh-CN">
                <a:sym typeface="+mn-ea"/>
              </a:rPr>
              <a:t>                         </a:t>
            </a:r>
            <a:r>
              <a:rPr lang="zh-CN" altLang="en-US">
                <a:sym typeface="+mn-ea"/>
              </a:rPr>
              <a:t> </a:t>
            </a:r>
            <a:r>
              <a:rPr lang="zh-CN" altLang="en-US">
                <a:sym typeface="+mn-ea"/>
              </a:rPr>
              <a:t>~~~~~</a:t>
            </a:r>
            <a:r>
              <a:rPr lang="en-US" altLang="zh-CN">
                <a:sym typeface="+mn-ea"/>
              </a:rPr>
              <a:t>   </a:t>
            </a:r>
            <a:endParaRPr lang="zh-CN" altLang="en-US"/>
          </a:p>
          <a:p>
            <a:r>
              <a:rPr lang="zh-CN" altLang="en-US"/>
              <a:t>                                                                   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90000"/>
          </a:bodyPr>
          <a:p>
            <a:r>
              <a:rPr lang="zh-CN" altLang="en-US"/>
              <a:t>词类</a:t>
            </a:r>
            <a:endParaRPr lang="zh-CN" altLang="en-US"/>
          </a:p>
        </p:txBody>
      </p:sp>
      <p:sp>
        <p:nvSpPr>
          <p:cNvPr id="65552" name="AutoShape 16"/>
          <p:cNvSpPr/>
          <p:nvPr/>
        </p:nvSpPr>
        <p:spPr>
          <a:xfrm>
            <a:off x="8055610" y="1238250"/>
            <a:ext cx="431800" cy="4756150"/>
          </a:xfrm>
          <a:prstGeom prst="rightBrace">
            <a:avLst>
              <a:gd name="adj1" fmla="val 79153"/>
              <a:gd name="adj2" fmla="val 49532"/>
            </a:avLst>
          </a:prstGeom>
          <a:noFill/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54" name="Text Box 18"/>
          <p:cNvSpPr txBox="1"/>
          <p:nvPr/>
        </p:nvSpPr>
        <p:spPr>
          <a:xfrm>
            <a:off x="8664575" y="2126615"/>
            <a:ext cx="2080895" cy="2953385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charset="-122"/>
              </a:rPr>
              <a:t>虚词：</a:t>
            </a:r>
            <a:endParaRPr lang="zh-CN" altLang="en-US" sz="3200">
              <a:solidFill>
                <a:srgbClr val="CC33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352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不能独立充当句子成分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；除了个别副词，一般不能独立成句。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13"/>
          <p:cNvSpPr txBox="1"/>
          <p:nvPr/>
        </p:nvSpPr>
        <p:spPr>
          <a:xfrm>
            <a:off x="6857683" y="5386070"/>
            <a:ext cx="14398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拟声词</a:t>
            </a:r>
            <a:endParaRPr lang="zh-CN" altLang="en-US" sz="2800" b="1">
              <a:solidFill>
                <a:srgbClr val="00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" name="Text Box 2"/>
          <p:cNvSpPr txBox="1"/>
          <p:nvPr/>
        </p:nvSpPr>
        <p:spPr>
          <a:xfrm>
            <a:off x="3492818" y="1237298"/>
            <a:ext cx="14398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名词</a:t>
            </a:r>
            <a:endParaRPr lang="zh-CN" altLang="en-US" sz="2800" b="1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3492818" y="2076450"/>
            <a:ext cx="14398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动词</a:t>
            </a:r>
            <a:endParaRPr lang="zh-CN" altLang="en-US" sz="2800" b="1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3492818" y="2904490"/>
            <a:ext cx="14398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形容词</a:t>
            </a:r>
            <a:endParaRPr lang="zh-CN" altLang="en-US" sz="2800" b="1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3494405" y="3732530"/>
            <a:ext cx="14398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数词</a:t>
            </a:r>
            <a:endParaRPr lang="zh-CN" altLang="en-US" sz="2800" b="1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3494405" y="4560570"/>
            <a:ext cx="14398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量词</a:t>
            </a:r>
            <a:endParaRPr lang="zh-CN" altLang="en-US" sz="2800" b="1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3492818" y="5388610"/>
            <a:ext cx="14398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代词</a:t>
            </a:r>
            <a:endParaRPr lang="zh-CN" altLang="en-US" sz="2800" b="1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6858000" y="1234758"/>
            <a:ext cx="14398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副词</a:t>
            </a:r>
            <a:endParaRPr lang="zh-CN" altLang="en-US" sz="2800" b="1">
              <a:solidFill>
                <a:srgbClr val="00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" name="Text Box 9"/>
          <p:cNvSpPr txBox="1"/>
          <p:nvPr/>
        </p:nvSpPr>
        <p:spPr>
          <a:xfrm>
            <a:off x="6866255" y="2073910"/>
            <a:ext cx="14398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介词</a:t>
            </a:r>
            <a:endParaRPr lang="zh-CN" altLang="en-US" sz="2800" b="1">
              <a:solidFill>
                <a:srgbClr val="00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" name="Text Box 10"/>
          <p:cNvSpPr txBox="1"/>
          <p:nvPr/>
        </p:nvSpPr>
        <p:spPr>
          <a:xfrm>
            <a:off x="6858000" y="2901950"/>
            <a:ext cx="14398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连词</a:t>
            </a:r>
            <a:endParaRPr lang="zh-CN" altLang="en-US" sz="2800" b="1">
              <a:solidFill>
                <a:srgbClr val="00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" name="Text Box 11"/>
          <p:cNvSpPr txBox="1"/>
          <p:nvPr/>
        </p:nvSpPr>
        <p:spPr>
          <a:xfrm>
            <a:off x="6857683" y="3729990"/>
            <a:ext cx="14398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助词</a:t>
            </a:r>
            <a:endParaRPr lang="zh-CN" altLang="en-US" sz="2800" b="1">
              <a:solidFill>
                <a:srgbClr val="00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5" name="Text Box 13"/>
          <p:cNvSpPr txBox="1"/>
          <p:nvPr/>
        </p:nvSpPr>
        <p:spPr>
          <a:xfrm>
            <a:off x="6857683" y="4558030"/>
            <a:ext cx="14398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叹词</a:t>
            </a:r>
            <a:endParaRPr lang="zh-CN" altLang="en-US" sz="2800" b="1">
              <a:solidFill>
                <a:srgbClr val="00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6" name="Line 14"/>
          <p:cNvSpPr/>
          <p:nvPr/>
        </p:nvSpPr>
        <p:spPr>
          <a:xfrm flipH="1">
            <a:off x="5775325" y="1238250"/>
            <a:ext cx="635" cy="4758690"/>
          </a:xfrm>
          <a:prstGeom prst="line">
            <a:avLst/>
          </a:prstGeom>
          <a:ln w="508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7" name="AutoShape 15"/>
          <p:cNvSpPr/>
          <p:nvPr/>
        </p:nvSpPr>
        <p:spPr>
          <a:xfrm>
            <a:off x="3091815" y="1240790"/>
            <a:ext cx="433070" cy="4756150"/>
          </a:xfrm>
          <a:prstGeom prst="leftBrace">
            <a:avLst>
              <a:gd name="adj1" fmla="val 77490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Text Box 17"/>
          <p:cNvSpPr txBox="1"/>
          <p:nvPr/>
        </p:nvSpPr>
        <p:spPr>
          <a:xfrm>
            <a:off x="483870" y="2004060"/>
            <a:ext cx="2544445" cy="3384550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charset="-122"/>
              </a:rPr>
              <a:t>实词：</a:t>
            </a:r>
            <a:endParaRPr lang="zh-CN" altLang="en-US" sz="3200">
              <a:solidFill>
                <a:srgbClr val="CC33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意义较实在，能</a:t>
            </a:r>
            <a:r>
              <a:rPr lang="zh-CN" altLang="en-US" sz="2800" b="1">
                <a:solidFill>
                  <a:srgbClr val="C352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独立充当句子成分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；加上一定的语气语调，一般可独立成句。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3000">
    <p:wip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33197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FINE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修辞运用</a:t>
            </a:r>
            <a:endParaRPr lang="zh-CN" altLang="en-US" sz="66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</a:t>
            </a:r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五部分</a:t>
            </a:r>
            <a:endParaRPr lang="zh-CN" altLang="en-US" sz="3600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——比喻</a:t>
            </a:r>
            <a:endParaRPr lang="zh-CN" altLang="en-US" sz="405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9877827" cy="4526846"/>
          </a:xfrm>
        </p:spPr>
        <p:txBody>
          <a:bodyPr/>
          <a:p>
            <a:r>
              <a:rPr lang="zh-CN" altLang="en-US" sz="3240" b="1" dirty="0"/>
              <a:t>比喻：就是</a:t>
            </a:r>
            <a:r>
              <a:rPr lang="zh-CN" altLang="en-US" sz="3240" b="1" dirty="0">
                <a:solidFill>
                  <a:srgbClr val="FF0000"/>
                </a:solidFill>
              </a:rPr>
              <a:t>打比方</a:t>
            </a:r>
            <a:r>
              <a:rPr lang="zh-CN" altLang="en-US" sz="3240" b="1" dirty="0"/>
              <a:t>，利用不同事物之间的某些相似的地方，借一事物来说明另一事物的方法。运用比喻这一方法，可以在描绘一事物时，</a:t>
            </a:r>
            <a:r>
              <a:rPr lang="zh-CN" altLang="en-US" sz="3240" b="1" dirty="0">
                <a:solidFill>
                  <a:srgbClr val="FF0000"/>
                </a:solidFill>
              </a:rPr>
              <a:t>使语言生动、形象、富有感染力。</a:t>
            </a:r>
            <a:endParaRPr lang="zh-CN" altLang="en-US" sz="3240" b="1" dirty="0">
              <a:solidFill>
                <a:srgbClr val="FF0000"/>
              </a:solidFill>
            </a:endParaRPr>
          </a:p>
          <a:p>
            <a:r>
              <a:rPr lang="zh-CN" altLang="en-US" sz="3240" b="1" dirty="0"/>
              <a:t>一般情况下，比喻包括三部分：被比喻的事物，叫做</a:t>
            </a:r>
            <a:r>
              <a:rPr lang="zh-CN" altLang="en-US" sz="3240" b="1" dirty="0">
                <a:solidFill>
                  <a:srgbClr val="FF0000"/>
                </a:solidFill>
              </a:rPr>
              <a:t>本体</a:t>
            </a:r>
            <a:r>
              <a:rPr lang="zh-CN" altLang="en-US" sz="3240" b="1" dirty="0"/>
              <a:t>；作比方的事物，叫做</a:t>
            </a:r>
            <a:r>
              <a:rPr lang="zh-CN" altLang="en-US" sz="3240" b="1" dirty="0">
                <a:solidFill>
                  <a:srgbClr val="FF0000"/>
                </a:solidFill>
              </a:rPr>
              <a:t>喻体</a:t>
            </a:r>
            <a:r>
              <a:rPr lang="zh-CN" altLang="en-US" sz="3240" b="1" dirty="0"/>
              <a:t>；联系本体和喻体的词语，叫做</a:t>
            </a:r>
            <a:r>
              <a:rPr lang="zh-CN" altLang="en-US" sz="3240" b="1" dirty="0">
                <a:solidFill>
                  <a:srgbClr val="FF0000"/>
                </a:solidFill>
              </a:rPr>
              <a:t>比喻词</a:t>
            </a:r>
            <a:r>
              <a:rPr lang="zh-CN" altLang="en-US" sz="3240" b="1" dirty="0"/>
              <a:t>。这三部分不一定在所有的比喻句中都同时出现，根据三者之间的关系变化，比喻一般分为三种：</a:t>
            </a:r>
            <a:r>
              <a:rPr lang="zh-CN" altLang="en-US" sz="3240" b="1" dirty="0">
                <a:solidFill>
                  <a:srgbClr val="FF0000"/>
                </a:solidFill>
              </a:rPr>
              <a:t>明喻、暗喻、借喻。</a:t>
            </a:r>
            <a:endParaRPr lang="zh-CN" altLang="en-US" sz="324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íSľïḑe"/>
          <p:cNvSpPr txBox="1"/>
          <p:nvPr>
            <p:custDataLst>
              <p:tags r:id="rId1"/>
            </p:custDataLst>
          </p:nvPr>
        </p:nvSpPr>
        <p:spPr>
          <a:xfrm>
            <a:off x="1044575" y="394335"/>
            <a:ext cx="2534920" cy="51117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形近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字辨析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56470"/>
          <a:stretch>
            <a:fillRect/>
          </a:stretch>
        </p:blipFill>
        <p:spPr>
          <a:xfrm>
            <a:off x="4105275" y="1950085"/>
            <a:ext cx="5630545" cy="464121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1、明喻</a:t>
            </a:r>
            <a:endParaRPr lang="zh-CN" altLang="en-US" sz="4455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9878898" cy="2947165"/>
          </a:xfrm>
        </p:spPr>
        <p:txBody>
          <a:bodyPr/>
          <a:p>
            <a:r>
              <a:rPr lang="zh-CN" altLang="en-US" sz="3645" b="1" dirty="0"/>
              <a:t>明喻是本体、喻体、比喻词都出现，比喻词常用“像”、“好像”、“仿佛”、“犹如”等</a:t>
            </a:r>
            <a:r>
              <a:rPr lang="zh-CN" altLang="en-US" sz="3645" dirty="0"/>
              <a:t>。</a:t>
            </a:r>
            <a:endParaRPr lang="zh-CN" altLang="en-US" sz="3645" dirty="0"/>
          </a:p>
          <a:p>
            <a:pPr>
              <a:buNone/>
            </a:pPr>
            <a:r>
              <a:rPr lang="zh-CN" altLang="en-US" sz="3645" dirty="0"/>
              <a:t>              </a:t>
            </a:r>
            <a:endParaRPr lang="zh-CN" altLang="en-US" sz="3645" dirty="0"/>
          </a:p>
          <a:p>
            <a:r>
              <a:rPr lang="zh-CN" altLang="en-US" sz="3645" dirty="0"/>
              <a:t>                </a:t>
            </a:r>
            <a:r>
              <a:rPr lang="zh-CN" altLang="en-US" sz="4050" b="1" dirty="0"/>
              <a:t>例如：共产党像太阳。</a:t>
            </a:r>
            <a:endParaRPr lang="zh-CN" altLang="en-US" sz="4050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2、暗喻</a:t>
            </a:r>
            <a:endParaRPr lang="zh-CN" altLang="en-US" sz="4455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9878898" cy="2947165"/>
          </a:xfrm>
        </p:spPr>
        <p:txBody>
          <a:bodyPr/>
          <a:p>
            <a:r>
              <a:rPr lang="zh-CN" altLang="en-US" sz="3645" b="1" dirty="0"/>
              <a:t>暗喻是本体、喻体都出现，比喻词常用“是”、“变成”、“成了”、“构成”等</a:t>
            </a:r>
            <a:r>
              <a:rPr lang="zh-CN" altLang="en-US" sz="3645" dirty="0"/>
              <a:t>。</a:t>
            </a:r>
            <a:endParaRPr lang="zh-CN" altLang="en-US" sz="3645" dirty="0"/>
          </a:p>
          <a:p>
            <a:pPr>
              <a:buNone/>
            </a:pPr>
            <a:r>
              <a:rPr lang="zh-CN" altLang="en-US" sz="3645" dirty="0"/>
              <a:t>              </a:t>
            </a:r>
            <a:endParaRPr lang="zh-CN" altLang="en-US" sz="3645" dirty="0"/>
          </a:p>
          <a:p>
            <a:r>
              <a:rPr lang="zh-CN" altLang="en-US" sz="3645" dirty="0"/>
              <a:t>                </a:t>
            </a:r>
            <a:r>
              <a:rPr lang="zh-CN" altLang="en-US" sz="4050" b="1" dirty="0"/>
              <a:t>例如：弟弟成了泥人。</a:t>
            </a:r>
            <a:endParaRPr lang="zh-CN" altLang="en-US" sz="4050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3、借喻</a:t>
            </a:r>
            <a:endParaRPr lang="zh-CN" altLang="en-US" sz="4455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9878898" cy="2947165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3645" b="1" dirty="0"/>
              <a:t>借喻是借用喻体代替本体，即只出现喻体，本体和比喻词均不出现</a:t>
            </a:r>
            <a:r>
              <a:rPr lang="zh-CN" altLang="en-US" sz="3645" dirty="0"/>
              <a:t>。</a:t>
            </a:r>
            <a:endParaRPr lang="zh-CN" altLang="en-US" sz="3645" dirty="0"/>
          </a:p>
          <a:p>
            <a:pPr>
              <a:lnSpc>
                <a:spcPct val="90000"/>
              </a:lnSpc>
              <a:buNone/>
            </a:pPr>
            <a:r>
              <a:rPr lang="zh-CN" altLang="en-US" sz="3645" dirty="0"/>
              <a:t>              </a:t>
            </a:r>
            <a:endParaRPr lang="zh-CN" altLang="en-US" sz="3645" dirty="0"/>
          </a:p>
          <a:p>
            <a:pPr>
              <a:lnSpc>
                <a:spcPct val="90000"/>
              </a:lnSpc>
            </a:pPr>
            <a:r>
              <a:rPr lang="zh-CN" altLang="en-US" sz="4050" b="1" dirty="0"/>
              <a:t>例如：落光了叶子的柳树上挂满了毛茸茸、亮晶晶的银条儿。</a:t>
            </a:r>
            <a:endParaRPr lang="zh-CN" altLang="en-US" sz="4050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ea typeface="华文隶书" panose="02010800040101010101" pitchFamily="2" charset="-122"/>
              </a:rPr>
              <a:t>运用比喻时应注意：</a:t>
            </a:r>
            <a:endParaRPr lang="zh-CN" altLang="en-US" sz="4050" dirty="0">
              <a:ea typeface="华文隶书" panose="02010800040101010101" pitchFamily="2" charset="-122"/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9877827" cy="4526846"/>
          </a:xfrm>
        </p:spPr>
        <p:txBody>
          <a:bodyPr/>
          <a:p>
            <a:pPr>
              <a:buNone/>
            </a:pPr>
            <a:r>
              <a:rPr lang="zh-CN" altLang="en-US" sz="3645" b="1" dirty="0"/>
              <a:t>（1）本体和喻体必须是两种不同的事物，但两种不同的事物在某些方面又有些相似。</a:t>
            </a:r>
            <a:endParaRPr lang="zh-CN" altLang="en-US" sz="3645" b="1" dirty="0"/>
          </a:p>
          <a:p>
            <a:pPr>
              <a:buNone/>
            </a:pPr>
            <a:r>
              <a:rPr lang="zh-CN" altLang="en-US" sz="3645" b="1" dirty="0"/>
              <a:t>（2）不是所有像“像”、“好像”、“仿佛”等词的句子都是比喻句。</a:t>
            </a:r>
            <a:endParaRPr lang="zh-CN" altLang="en-US" sz="3645" b="1" dirty="0"/>
          </a:p>
          <a:p>
            <a:r>
              <a:rPr lang="zh-CN" altLang="en-US" sz="3645" b="1" dirty="0"/>
              <a:t>例如：他呆呆地坐在那里，好像在等人似的。</a:t>
            </a:r>
            <a:endParaRPr lang="zh-CN" altLang="en-US" sz="3645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——拟人</a:t>
            </a:r>
            <a:endParaRPr lang="zh-CN" altLang="en-US" sz="405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1624239" y="1533598"/>
            <a:ext cx="9119066" cy="4526846"/>
          </a:xfrm>
        </p:spPr>
        <p:txBody>
          <a:bodyPr/>
          <a:p>
            <a:r>
              <a:rPr lang="zh-CN" altLang="en-US" sz="3240" b="1" dirty="0"/>
              <a:t>拟人：就是</a:t>
            </a:r>
            <a:r>
              <a:rPr lang="zh-CN" altLang="en-US" sz="3240" b="1" dirty="0">
                <a:solidFill>
                  <a:srgbClr val="FF0000"/>
                </a:solidFill>
              </a:rPr>
              <a:t>把物当做人来写</a:t>
            </a:r>
            <a:r>
              <a:rPr lang="zh-CN" altLang="en-US" sz="3240" b="1" dirty="0"/>
              <a:t>，赋予它们人的思想感情。运用拟人这一方法，可以</a:t>
            </a:r>
            <a:r>
              <a:rPr lang="zh-CN" altLang="en-US" sz="3240" b="1" dirty="0">
                <a:solidFill>
                  <a:srgbClr val="FF0000"/>
                </a:solidFill>
              </a:rPr>
              <a:t>使文章生动、有趣、富有感染力，使人觉得亲切，有利于作者抒发感情。</a:t>
            </a:r>
            <a:endParaRPr lang="zh-CN" altLang="en-US" sz="3240" b="1" dirty="0">
              <a:solidFill>
                <a:srgbClr val="FF0000"/>
              </a:solidFill>
            </a:endParaRPr>
          </a:p>
          <a:p>
            <a:r>
              <a:rPr lang="zh-CN" altLang="en-US" sz="3240" b="1" dirty="0"/>
              <a:t>拟人有两种类型：</a:t>
            </a:r>
            <a:endParaRPr lang="zh-CN" altLang="en-US" sz="3240" b="1" dirty="0"/>
          </a:p>
          <a:p>
            <a:pPr>
              <a:buNone/>
            </a:pPr>
            <a:r>
              <a:rPr lang="zh-CN" altLang="en-US" sz="3240" b="1" dirty="0"/>
              <a:t>                    把事物直接当做人来写。</a:t>
            </a:r>
            <a:endParaRPr lang="zh-CN" altLang="en-US" sz="3240" b="1" dirty="0"/>
          </a:p>
          <a:p>
            <a:pPr>
              <a:buNone/>
            </a:pPr>
            <a:r>
              <a:rPr lang="zh-CN" altLang="en-US" sz="3240" b="1" dirty="0"/>
              <a:t>                    人直接同事物说话。</a:t>
            </a:r>
            <a:endParaRPr lang="zh-CN" altLang="en-US" sz="324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1、</a:t>
            </a:r>
            <a:r>
              <a:rPr lang="zh-CN" altLang="en-US" sz="4455" b="1" dirty="0">
                <a:ea typeface="华文隶书" panose="02010800040101010101" pitchFamily="2" charset="-122"/>
              </a:rPr>
              <a:t>把事物直接当做人来写。</a:t>
            </a:r>
            <a:endParaRPr lang="zh-CN" altLang="en-US" sz="4455" b="1" dirty="0">
              <a:ea typeface="华文隶书" panose="02010800040101010101" pitchFamily="2" charset="-122"/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1137689" y="2942878"/>
            <a:ext cx="9877827" cy="758761"/>
          </a:xfrm>
        </p:spPr>
        <p:txBody>
          <a:bodyPr/>
          <a:p>
            <a:pPr>
              <a:buNone/>
            </a:pPr>
            <a:r>
              <a:rPr lang="zh-CN" altLang="en-US" sz="3645" dirty="0"/>
              <a:t>       </a:t>
            </a:r>
            <a:r>
              <a:rPr lang="zh-CN" altLang="en-US" sz="4050" b="1" dirty="0"/>
              <a:t>例如：古老的威尼斯又沉沉地入睡了。</a:t>
            </a:r>
            <a:endParaRPr lang="zh-CN" altLang="en-US" sz="4050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2、</a:t>
            </a:r>
            <a:r>
              <a:rPr lang="zh-CN" altLang="en-US" sz="4455" b="1" dirty="0">
                <a:ea typeface="华文隶书" panose="02010800040101010101" pitchFamily="2" charset="-122"/>
              </a:rPr>
              <a:t>人直接同事物说话。</a:t>
            </a:r>
            <a:endParaRPr lang="zh-CN" altLang="en-US" sz="4455" b="1" dirty="0">
              <a:ea typeface="华文隶书" panose="02010800040101010101" pitchFamily="2" charset="-122"/>
            </a:endParaRP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1186987" y="1970850"/>
            <a:ext cx="10111456" cy="3354410"/>
          </a:xfrm>
        </p:spPr>
        <p:txBody>
          <a:bodyPr/>
          <a:p>
            <a:pPr>
              <a:buNone/>
            </a:pPr>
            <a:r>
              <a:rPr lang="zh-CN" altLang="en-US" sz="3645" dirty="0"/>
              <a:t>       </a:t>
            </a:r>
            <a:r>
              <a:rPr lang="zh-CN" altLang="en-US" sz="4050" b="1" dirty="0"/>
              <a:t>例如：延安，你的精神辉煌灿烂！</a:t>
            </a:r>
            <a:endParaRPr lang="zh-CN" altLang="en-US" sz="4050" b="1" dirty="0"/>
          </a:p>
          <a:p>
            <a:pPr>
              <a:buNone/>
            </a:pPr>
            <a:r>
              <a:rPr lang="zh-CN" altLang="en-US" sz="4050" b="1" dirty="0"/>
              <a:t>                 如果一旦失去了你啊，</a:t>
            </a:r>
            <a:endParaRPr lang="zh-CN" altLang="en-US" sz="4050" b="1" dirty="0"/>
          </a:p>
          <a:p>
            <a:pPr>
              <a:buNone/>
            </a:pPr>
            <a:r>
              <a:rPr lang="zh-CN" altLang="en-US" sz="4050" b="1" dirty="0"/>
              <a:t>                 那就仿佛没有了灵魂，</a:t>
            </a:r>
            <a:endParaRPr lang="zh-CN" altLang="en-US" sz="4050" b="1" dirty="0"/>
          </a:p>
          <a:p>
            <a:pPr>
              <a:buNone/>
            </a:pPr>
            <a:r>
              <a:rPr lang="zh-CN" altLang="en-US" sz="4050" b="1" dirty="0"/>
              <a:t>                 怎能向美好的未来展翅飞翔？  </a:t>
            </a:r>
            <a:endParaRPr lang="zh-CN" altLang="en-US" sz="4050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ea typeface="华文隶书" panose="02010800040101010101" pitchFamily="2" charset="-122"/>
              </a:rPr>
              <a:t>比喻和拟人的区别：</a:t>
            </a:r>
            <a:endParaRPr lang="zh-CN" altLang="en-US" sz="4050" dirty="0">
              <a:ea typeface="华文隶书" panose="02010800040101010101" pitchFamily="2" charset="-122"/>
            </a:endParaRP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9877827" cy="4526846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3645" b="1" dirty="0"/>
              <a:t>（1）拟人是把事物当做人来写。拟人的特点是本体事物和人，二者完全融为一体，具有相融关系，“人”并不出现。当然也不可能出现比喻词“像”、“如”等。</a:t>
            </a:r>
            <a:endParaRPr lang="zh-CN" altLang="en-US" sz="3645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45" b="1" dirty="0"/>
              <a:t>（2）而比喻是本体和喻体的相似关系，不论何种比喻，喻体必须出现。因而，拟人句不能有“人”的出现，也不能有比喻词。反过来，凡有“人”出现，有比喻词出现，拟人句就成了比喻句。</a:t>
            </a:r>
            <a:endParaRPr lang="zh-CN" altLang="en-US" sz="3645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占位符 17409"/>
          <p:cNvSpPr>
            <a:spLocks noGrp="1"/>
          </p:cNvSpPr>
          <p:nvPr>
            <p:ph type="body" idx="1"/>
          </p:nvPr>
        </p:nvSpPr>
        <p:spPr>
          <a:xfrm>
            <a:off x="1089463" y="1775801"/>
            <a:ext cx="10111456" cy="3354410"/>
          </a:xfrm>
        </p:spPr>
        <p:txBody>
          <a:bodyPr/>
          <a:p>
            <a:pPr>
              <a:buNone/>
            </a:pPr>
            <a:r>
              <a:rPr lang="zh-CN" altLang="en-US" sz="3645" dirty="0"/>
              <a:t>       </a:t>
            </a:r>
            <a:r>
              <a:rPr lang="zh-CN" altLang="en-US" sz="4050" b="1" dirty="0"/>
              <a:t>例如：啄木鸟在给树治病。（拟人）</a:t>
            </a:r>
            <a:endParaRPr lang="zh-CN" altLang="en-US" sz="4050" b="1" dirty="0"/>
          </a:p>
          <a:p>
            <a:pPr>
              <a:buNone/>
            </a:pPr>
            <a:r>
              <a:rPr lang="zh-CN" altLang="en-US" sz="4050" b="1" dirty="0"/>
              <a:t>                 啄木鸟像医生一样在给树治病。（明喻）</a:t>
            </a:r>
            <a:endParaRPr lang="zh-CN" altLang="en-US" sz="4050" b="1" dirty="0"/>
          </a:p>
          <a:p>
            <a:pPr>
              <a:buNone/>
            </a:pPr>
            <a:r>
              <a:rPr lang="zh-CN" altLang="en-US" sz="4050" b="1" dirty="0"/>
              <a:t>                 啄木鸟成了医生。（暗喻）</a:t>
            </a:r>
            <a:endParaRPr lang="zh-CN" altLang="en-US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——夸张</a:t>
            </a:r>
            <a:endParaRPr lang="zh-CN" altLang="en-US" sz="405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9877827" cy="4526846"/>
          </a:xfrm>
        </p:spPr>
        <p:txBody>
          <a:bodyPr/>
          <a:p>
            <a:r>
              <a:rPr lang="zh-CN" altLang="en-US" sz="3240" b="1" dirty="0"/>
              <a:t>夸张：就是</a:t>
            </a:r>
            <a:r>
              <a:rPr lang="zh-CN" altLang="en-US" sz="3240" b="1" dirty="0">
                <a:solidFill>
                  <a:srgbClr val="FF0000"/>
                </a:solidFill>
              </a:rPr>
              <a:t>把描写的事物有意地夸大或缩小，使其更鲜明，更突出，给人以深刻的印象。</a:t>
            </a:r>
            <a:r>
              <a:rPr lang="zh-CN" altLang="en-US" sz="3240" b="1" dirty="0"/>
              <a:t>夸张不是浮夸，要以客观事实为基础，要反映事物的本质特征，并且</a:t>
            </a:r>
            <a:r>
              <a:rPr lang="zh-CN" altLang="en-US" sz="3240" b="1" dirty="0">
                <a:solidFill>
                  <a:srgbClr val="FF0000"/>
                </a:solidFill>
              </a:rPr>
              <a:t>夸张只用来表现形象，抒发感情。</a:t>
            </a:r>
            <a:endParaRPr lang="zh-CN" altLang="en-US" sz="3240" b="1" dirty="0">
              <a:solidFill>
                <a:srgbClr val="FF0000"/>
              </a:solidFill>
            </a:endParaRPr>
          </a:p>
          <a:p>
            <a:r>
              <a:rPr lang="zh-CN" altLang="en-US" sz="3240" b="1" dirty="0"/>
              <a:t>夸张可分为三类：               </a:t>
            </a:r>
            <a:r>
              <a:rPr lang="zh-CN" altLang="en-US" sz="3240" b="1" dirty="0">
                <a:solidFill>
                  <a:srgbClr val="FF0000"/>
                </a:solidFill>
              </a:rPr>
              <a:t>扩大夸张</a:t>
            </a:r>
            <a:endParaRPr lang="zh-CN" altLang="en-US" sz="324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40" b="1" dirty="0">
                <a:solidFill>
                  <a:srgbClr val="FF0000"/>
                </a:solidFill>
              </a:rPr>
              <a:t>                                              缩小夸张</a:t>
            </a:r>
            <a:endParaRPr lang="zh-CN" altLang="en-US" sz="324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40" b="1" dirty="0">
                <a:solidFill>
                  <a:srgbClr val="FF0000"/>
                </a:solidFill>
              </a:rPr>
              <a:t>                                              超前夸张</a:t>
            </a:r>
            <a:endParaRPr lang="zh-CN" altLang="en-US" sz="324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形近词辨析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4589" y="1871428"/>
            <a:ext cx="5528389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buSzPct val="25000"/>
              <a:buFont typeface="Wingdings" panose="05000000000000000000" charset="0"/>
              <a:buNone/>
              <a:defRPr/>
            </a:pPr>
            <a:r>
              <a:rPr lang="zh-CN" altLang="en-US" sz="2400" b="1" cap="all" dirty="0">
                <a:solidFill>
                  <a:srgbClr val="000000"/>
                </a:solidFill>
                <a:cs typeface="+mn-ea"/>
                <a:sym typeface="+mn-lt"/>
              </a:rPr>
              <a:t>六书</a:t>
            </a:r>
            <a:endParaRPr lang="zh-CN" altLang="en-US" sz="24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44575" y="2395855"/>
            <a:ext cx="9952355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srgbClr val="000000"/>
                </a:solidFill>
                <a:cs typeface="+mn-ea"/>
                <a:sym typeface="+mn-lt"/>
              </a:rPr>
              <a:t>六书对汉字教学大有裨益，因为掌握了汉字构造，就可以避免写错字（如“寇”与“冠”），帮助理解词义（如“爨”）。联系字形往往是寻求本义的最佳途径。</a:t>
            </a:r>
            <a:endParaRPr lang="zh-CN" altLang="en-US" sz="2000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/>
      <p:bldP spid="2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1、扩大夸张</a:t>
            </a:r>
            <a:endParaRPr lang="zh-CN" altLang="en-US" sz="4455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9878898" cy="2947165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3240" b="1" dirty="0"/>
              <a:t>即故意把客观事物说得“大、多、高、强、深</a:t>
            </a:r>
            <a:r>
              <a:rPr lang="zh-CN" altLang="en-US" sz="3240" b="1" dirty="0">
                <a:latin typeface="Arial" panose="020B0604020202020204" pitchFamily="34" charset="0"/>
              </a:rPr>
              <a:t>······</a:t>
            </a:r>
            <a:r>
              <a:rPr lang="zh-CN" altLang="en-US" sz="3240" b="1" dirty="0"/>
              <a:t>”的夸张形式</a:t>
            </a:r>
            <a:r>
              <a:rPr lang="zh-CN" altLang="en-US" sz="3240" dirty="0"/>
              <a:t>。</a:t>
            </a:r>
            <a:endParaRPr lang="zh-CN" altLang="en-US" sz="3240" dirty="0"/>
          </a:p>
          <a:p>
            <a:pPr>
              <a:lnSpc>
                <a:spcPct val="80000"/>
              </a:lnSpc>
              <a:buNone/>
            </a:pPr>
            <a:r>
              <a:rPr lang="zh-CN" altLang="en-US" sz="3240" dirty="0"/>
              <a:t>              </a:t>
            </a:r>
            <a:endParaRPr lang="zh-CN" altLang="en-US" sz="3240" dirty="0"/>
          </a:p>
          <a:p>
            <a:pPr>
              <a:lnSpc>
                <a:spcPct val="80000"/>
              </a:lnSpc>
            </a:pPr>
            <a:r>
              <a:rPr lang="zh-CN" altLang="en-US" sz="3645" b="1" dirty="0"/>
              <a:t>例如：我端起搪瓷碗，觉得这个碗有千斤重，怎么也送不到嘴边。</a:t>
            </a:r>
            <a:endParaRPr lang="zh-CN" altLang="en-US" sz="3645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45" b="1" dirty="0"/>
              <a:t>             飞流直下三千尺，疑是银河落九天。</a:t>
            </a:r>
            <a:endParaRPr lang="zh-CN" altLang="en-US" sz="3645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2、缩小夸张</a:t>
            </a:r>
            <a:endParaRPr lang="zh-CN" altLang="en-US" dirty="0"/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9878898" cy="2947165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3240" b="1" dirty="0"/>
              <a:t>即故意把客观事物说得“小、少、低、弱、浅</a:t>
            </a:r>
            <a:r>
              <a:rPr lang="zh-CN" altLang="en-US" sz="3240" b="1" dirty="0">
                <a:latin typeface="Arial" panose="020B0604020202020204" pitchFamily="34" charset="0"/>
              </a:rPr>
              <a:t>······</a:t>
            </a:r>
            <a:r>
              <a:rPr lang="zh-CN" altLang="en-US" sz="3240" b="1" dirty="0"/>
              <a:t>”的夸张形式</a:t>
            </a:r>
            <a:r>
              <a:rPr lang="zh-CN" altLang="en-US" sz="3240" dirty="0"/>
              <a:t>。</a:t>
            </a:r>
            <a:endParaRPr lang="zh-CN" altLang="en-US" sz="3240" dirty="0"/>
          </a:p>
          <a:p>
            <a:pPr>
              <a:lnSpc>
                <a:spcPct val="80000"/>
              </a:lnSpc>
              <a:buNone/>
            </a:pPr>
            <a:r>
              <a:rPr lang="zh-CN" altLang="en-US" sz="3240" dirty="0"/>
              <a:t>              </a:t>
            </a:r>
            <a:endParaRPr lang="zh-CN" altLang="en-US" sz="3240" dirty="0"/>
          </a:p>
          <a:p>
            <a:pPr>
              <a:lnSpc>
                <a:spcPct val="80000"/>
              </a:lnSpc>
            </a:pPr>
            <a:r>
              <a:rPr lang="zh-CN" altLang="en-US" sz="3645" b="1" dirty="0"/>
              <a:t>例如：他呀，心眼小得只有针眼儿大。</a:t>
            </a:r>
            <a:endParaRPr lang="zh-CN" altLang="en-US" sz="3645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45" b="1" dirty="0"/>
              <a:t>             一个浑身黑色的人，站在老栓面前，眼光正像两把刀，刺得老栓缩小了一半。</a:t>
            </a:r>
            <a:endParaRPr lang="zh-CN" altLang="en-US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3、超前夸张</a:t>
            </a:r>
            <a:endParaRPr lang="zh-CN" altLang="en-US"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9878898" cy="2947165"/>
          </a:xfrm>
        </p:spPr>
        <p:txBody>
          <a:bodyPr/>
          <a:p>
            <a:r>
              <a:rPr lang="zh-CN" altLang="en-US" sz="3240" b="1" dirty="0"/>
              <a:t>即在时间上把后出现的事物提前一步的夸张形式</a:t>
            </a:r>
            <a:r>
              <a:rPr lang="zh-CN" altLang="en-US" sz="3240" dirty="0"/>
              <a:t>。</a:t>
            </a:r>
            <a:endParaRPr lang="zh-CN" altLang="en-US" sz="3240" dirty="0"/>
          </a:p>
          <a:p>
            <a:pPr>
              <a:buNone/>
            </a:pPr>
            <a:r>
              <a:rPr lang="zh-CN" altLang="en-US" sz="3240" dirty="0"/>
              <a:t>              </a:t>
            </a:r>
            <a:endParaRPr lang="zh-CN" altLang="en-US" sz="3240" dirty="0"/>
          </a:p>
          <a:p>
            <a:r>
              <a:rPr lang="zh-CN" altLang="en-US" sz="3645" b="1" dirty="0"/>
              <a:t>例如：农民们都说：“看见这样鲜绿的苗，就嗅出白馒头的香味来了。”</a:t>
            </a:r>
            <a:endParaRPr lang="zh-CN" altLang="en-US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——排比</a:t>
            </a:r>
            <a:endParaRPr lang="zh-CN" altLang="en-US" dirty="0"/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943712" y="1338549"/>
            <a:ext cx="10402957" cy="4084235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3240" b="1" dirty="0"/>
              <a:t>排比：就是</a:t>
            </a:r>
            <a:r>
              <a:rPr lang="zh-CN" altLang="en-US" sz="3240" b="1" dirty="0">
                <a:solidFill>
                  <a:srgbClr val="FF0000"/>
                </a:solidFill>
              </a:rPr>
              <a:t>把3个或三个以上结构相似、内容相关、语气一致的语句排列在一起，起到增强语气、充分抒情、集中说理的作用，读排比句能给人以鲜明的印象。</a:t>
            </a:r>
            <a:endParaRPr lang="zh-CN" altLang="en-US" sz="324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240" b="1" dirty="0"/>
              <a:t>例如：海上的夜是柔和的，是静寂的，是梦幻的。（三个排比的短语表现海上夜空的柔和、静寂与神秘特色。）</a:t>
            </a:r>
            <a:endParaRPr lang="zh-CN" altLang="en-US" sz="3240" b="1" dirty="0"/>
          </a:p>
          <a:p>
            <a:pPr>
              <a:lnSpc>
                <a:spcPct val="90000"/>
              </a:lnSpc>
            </a:pPr>
            <a:r>
              <a:rPr lang="zh-CN" altLang="en-US" sz="3240" b="1" dirty="0">
                <a:solidFill>
                  <a:srgbClr val="FF0000"/>
                </a:solidFill>
              </a:rPr>
              <a:t>恰当地运用排比，可以增添语言的节奏感、旋律美，有力渲染艺术形象，充分抒发思想感情，可以使句子节奏鲜明，气势磅礴，使情感的表达有痛快淋漓之感。</a:t>
            </a:r>
            <a:endParaRPr lang="zh-CN" altLang="en-US" sz="324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——反问</a:t>
            </a:r>
            <a:endParaRPr lang="zh-CN" altLang="en-US" sz="405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1624239" y="1533598"/>
            <a:ext cx="9119066" cy="4526846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3240" b="1" dirty="0"/>
              <a:t>反问：</a:t>
            </a:r>
            <a:r>
              <a:rPr lang="zh-CN" altLang="en-US" sz="3240" b="1" dirty="0">
                <a:solidFill>
                  <a:srgbClr val="FF0000"/>
                </a:solidFill>
              </a:rPr>
              <a:t>也叫反诘、诘问，是用疑问的形式表达比肯定更强烈的情感</a:t>
            </a:r>
            <a:r>
              <a:rPr lang="zh-CN" altLang="en-US" sz="3240" b="1" dirty="0"/>
              <a:t>。运用这种修辞方法，可以</a:t>
            </a:r>
            <a:r>
              <a:rPr lang="zh-CN" altLang="en-US" sz="3240" b="1" dirty="0">
                <a:solidFill>
                  <a:srgbClr val="FF0000"/>
                </a:solidFill>
              </a:rPr>
              <a:t>加强语气，增强表达的效果。</a:t>
            </a:r>
            <a:endParaRPr lang="zh-CN" altLang="en-US" sz="324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240" b="1" dirty="0"/>
              <a:t>反问也是无疑而问，明知故问。但它只问不答，把要表达的确定意思包含在问句里。否定句用反问语气说出来就表达肯定的内容，肯定句用反问语气说出来就表达否定的内容。</a:t>
            </a:r>
            <a:endParaRPr lang="zh-CN" altLang="en-US" sz="3240" b="1" dirty="0"/>
          </a:p>
          <a:p>
            <a:pPr>
              <a:lnSpc>
                <a:spcPct val="90000"/>
              </a:lnSpc>
            </a:pPr>
            <a:r>
              <a:rPr lang="zh-CN" altLang="en-US" sz="3240" b="1" dirty="0"/>
              <a:t>反问能加强语气，用确定的语气表达作者自己的思想。</a:t>
            </a:r>
            <a:endParaRPr lang="zh-CN" altLang="en-US" sz="405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占位符 27649"/>
          <p:cNvSpPr>
            <a:spLocks noGrp="1"/>
          </p:cNvSpPr>
          <p:nvPr>
            <p:ph type="body" idx="1"/>
          </p:nvPr>
        </p:nvSpPr>
        <p:spPr>
          <a:xfrm>
            <a:off x="1672466" y="1290323"/>
            <a:ext cx="9119065" cy="4526846"/>
          </a:xfrm>
        </p:spPr>
        <p:txBody>
          <a:bodyPr/>
          <a:p>
            <a:pPr>
              <a:buNone/>
            </a:pPr>
            <a:r>
              <a:rPr lang="zh-CN" altLang="en-US" sz="3240" b="1" dirty="0"/>
              <a:t>1、用肯定形式表示否定意思。</a:t>
            </a:r>
            <a:endParaRPr lang="zh-CN" altLang="en-US" sz="3240" b="1" dirty="0"/>
          </a:p>
          <a:p>
            <a:pPr>
              <a:buNone/>
            </a:pPr>
            <a:r>
              <a:rPr lang="zh-CN" altLang="en-US" sz="324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324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例如：您说，这比山还高，比海还深的情谊，我们怎么会忘记？</a:t>
            </a:r>
            <a:endParaRPr lang="zh-CN" altLang="en-US" sz="324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buNone/>
            </a:pPr>
            <a:endParaRPr lang="zh-CN" altLang="en-US" sz="3240" b="1" dirty="0"/>
          </a:p>
          <a:p>
            <a:pPr>
              <a:buNone/>
            </a:pPr>
            <a:r>
              <a:rPr lang="zh-CN" altLang="en-US" sz="3240" b="1" dirty="0"/>
              <a:t>2、用否定形式表示肯定意思。</a:t>
            </a:r>
            <a:endParaRPr lang="zh-CN" altLang="en-US" sz="3240" b="1" dirty="0"/>
          </a:p>
          <a:p>
            <a:pPr>
              <a:buNone/>
            </a:pPr>
            <a:r>
              <a:rPr lang="zh-CN" altLang="en-US" sz="3240" b="1" dirty="0">
                <a:ea typeface="华文隶书" panose="02010800040101010101" pitchFamily="2" charset="-122"/>
              </a:rPr>
              <a:t>  例如：不劳动，连棵花也养不活，这难道不是真理吗？</a:t>
            </a:r>
            <a:endParaRPr lang="zh-CN" altLang="en-US" sz="3240" b="1" dirty="0"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——设问</a:t>
            </a:r>
            <a:endParaRPr lang="zh-CN" altLang="en-US" dirty="0"/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943712" y="1338549"/>
            <a:ext cx="10402957" cy="4084235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3240" b="1" dirty="0"/>
              <a:t>设问：也叫</a:t>
            </a:r>
            <a:r>
              <a:rPr lang="zh-CN" altLang="en-US" sz="3240" b="1" dirty="0">
                <a:solidFill>
                  <a:srgbClr val="FF0000"/>
                </a:solidFill>
              </a:rPr>
              <a:t>设疑、提问。是为了突出强调、启发引导或抒发感情而有意提问的一种修辞方法。设问是根据需要提出问题随后作答，即自问自答，也可以只问不答，引导读者深入探讨，实际上在文中已做了回答。</a:t>
            </a:r>
            <a:endParaRPr lang="zh-CN" altLang="en-US" sz="324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240" b="1" dirty="0"/>
              <a:t>例如：是谁创造了人类世界？是我们劳动的群众。</a:t>
            </a:r>
            <a:endParaRPr lang="zh-CN" altLang="en-US" sz="3240" b="1" dirty="0"/>
          </a:p>
          <a:p>
            <a:pPr>
              <a:lnSpc>
                <a:spcPct val="90000"/>
              </a:lnSpc>
            </a:pPr>
            <a:r>
              <a:rPr lang="zh-CN" altLang="en-US" sz="3240" b="1" dirty="0">
                <a:solidFill>
                  <a:srgbClr val="FF0000"/>
                </a:solidFill>
              </a:rPr>
              <a:t>设问的作用是提醒注意，引起思考，突出某些内容，使文章富有变化。但设问一定要用得恰到好处，要有针对性和启发性。</a:t>
            </a:r>
            <a:endParaRPr lang="zh-CN" altLang="en-US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ea typeface="华文隶书" panose="02010800040101010101" pitchFamily="2" charset="-122"/>
              </a:rPr>
              <a:t>反问和设问的区别：</a:t>
            </a:r>
            <a:endParaRPr lang="zh-CN" altLang="en-US" sz="4050" dirty="0">
              <a:ea typeface="华文隶书" panose="02010800040101010101" pitchFamily="2" charset="-122"/>
            </a:endParaRPr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9877827" cy="4526846"/>
          </a:xfrm>
        </p:spPr>
        <p:txBody>
          <a:bodyPr/>
          <a:p>
            <a:pPr>
              <a:buNone/>
            </a:pPr>
            <a:r>
              <a:rPr lang="zh-CN" altLang="en-US" sz="3645" b="1" dirty="0"/>
              <a:t>（1）设问不表示肯定什么或否定什么；反问则明确表示肯定和否定的内容。</a:t>
            </a:r>
            <a:endParaRPr lang="zh-CN" altLang="en-US" sz="3645" b="1" dirty="0"/>
          </a:p>
          <a:p>
            <a:pPr>
              <a:buNone/>
            </a:pPr>
            <a:r>
              <a:rPr lang="zh-CN" altLang="en-US" sz="3645" b="1" dirty="0"/>
              <a:t>（2）反问的作用主要是加强语气，设问的作用主要是提出问题，引起注意，启发思考。</a:t>
            </a:r>
            <a:endParaRPr lang="zh-CN" altLang="en-US" sz="3645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——对比</a:t>
            </a:r>
            <a:endParaRPr lang="zh-CN" altLang="en-US" sz="405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1624239" y="1533598"/>
            <a:ext cx="9119066" cy="4526846"/>
          </a:xfrm>
        </p:spPr>
        <p:txBody>
          <a:bodyPr/>
          <a:p>
            <a:r>
              <a:rPr lang="zh-CN" altLang="en-US" sz="3240" b="1" dirty="0"/>
              <a:t>对比：就是</a:t>
            </a:r>
            <a:r>
              <a:rPr lang="zh-CN" altLang="en-US" sz="3240" b="1" dirty="0">
                <a:solidFill>
                  <a:srgbClr val="FF0000"/>
                </a:solidFill>
              </a:rPr>
              <a:t>把两种不同事物或者同一事物的两个方面，放在一起相互比较的一种修辞格。</a:t>
            </a:r>
            <a:r>
              <a:rPr lang="zh-CN" altLang="en-US" sz="3240" b="1" dirty="0"/>
              <a:t>准确运用对比，</a:t>
            </a:r>
            <a:r>
              <a:rPr lang="zh-CN" altLang="en-US" sz="3240" b="1" dirty="0">
                <a:solidFill>
                  <a:srgbClr val="FF0000"/>
                </a:solidFill>
              </a:rPr>
              <a:t>能鲜明地显示出事物间的差别或者能突出说明某一方面，从而增强说服力。</a:t>
            </a:r>
            <a:endParaRPr lang="zh-CN" altLang="en-US" sz="3240" b="1" dirty="0">
              <a:solidFill>
                <a:srgbClr val="FF0000"/>
              </a:solidFill>
            </a:endParaRPr>
          </a:p>
          <a:p>
            <a:r>
              <a:rPr lang="zh-CN" altLang="en-US" sz="3240" b="1" dirty="0"/>
              <a:t>对比可分为两种：</a:t>
            </a:r>
            <a:endParaRPr lang="zh-CN" altLang="en-US" sz="3240" b="1" dirty="0"/>
          </a:p>
          <a:p>
            <a:pPr>
              <a:buNone/>
            </a:pPr>
            <a:r>
              <a:rPr lang="zh-CN" altLang="en-US" sz="3240" b="1" dirty="0"/>
              <a:t>                                          两体对比。</a:t>
            </a:r>
            <a:endParaRPr lang="zh-CN" altLang="en-US" sz="3240" b="1" dirty="0"/>
          </a:p>
          <a:p>
            <a:pPr>
              <a:buNone/>
            </a:pPr>
            <a:r>
              <a:rPr lang="zh-CN" altLang="en-US" sz="3240" b="1" dirty="0"/>
              <a:t>                                      一体两面对比。</a:t>
            </a:r>
            <a:endParaRPr lang="zh-CN" altLang="en-US" sz="324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1、两体对比</a:t>
            </a:r>
            <a:endParaRPr lang="zh-CN" altLang="en-US" sz="4455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10238988" cy="4064944"/>
          </a:xfrm>
        </p:spPr>
        <p:txBody>
          <a:bodyPr/>
          <a:p>
            <a:r>
              <a:rPr lang="zh-CN" altLang="en-US" sz="3240" b="1" dirty="0"/>
              <a:t>把两种根本对立的事物放在一起进行对照，使好的显得更好，坏的显得更坏，大的显得更大，小的显得更小等等。</a:t>
            </a:r>
            <a:r>
              <a:rPr lang="zh-CN" altLang="en-US" sz="3240" dirty="0"/>
              <a:t>  </a:t>
            </a:r>
            <a:endParaRPr lang="zh-CN" altLang="en-US" sz="3240" dirty="0"/>
          </a:p>
          <a:p>
            <a:r>
              <a:rPr lang="zh-CN" altLang="en-US" sz="3240" b="1" dirty="0"/>
              <a:t>例如：有的人活着，他已经死了；有的人死了，他还活着。</a:t>
            </a:r>
            <a:endParaRPr lang="zh-CN" altLang="en-US" sz="3240" b="1" dirty="0"/>
          </a:p>
          <a:p>
            <a:r>
              <a:rPr lang="zh-CN" altLang="en-US" sz="3240" b="1" dirty="0"/>
              <a:t>句中通过两种不同的事物的对比，说明两种人的不同生命价值和人们对两种人的不同评价。</a:t>
            </a:r>
            <a:endParaRPr lang="zh-CN" altLang="en-US" sz="3240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90000"/>
          </a:bodyPr>
          <a:p>
            <a:r>
              <a:rPr lang="zh-CN" altLang="en-US"/>
              <a:t>读音题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852170" y="1622425"/>
            <a:ext cx="10250805" cy="4182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90000"/>
              </a:lnSpc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下列词语中加点字的读音有错误的一项是  (     )。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90000"/>
              </a:lnSpc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A.倘若(tǎng)      流淌(tǎng)      和蔼(ǎi)      </a:t>
            </a:r>
            <a:r>
              <a:rPr lang="en-US" altLang="zh-CN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人迹罕至(hǎn)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90000"/>
              </a:lnSpc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B. 轻捷(jié)        纯粹(cuì)        酬劳(chóu)     麻木不仁(rén)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90000"/>
              </a:lnSpc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C. 微薄(báo)      鄙薄(bó)         硬朗(yìng)      沉默寡言(guǎ)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90000"/>
              </a:lnSpc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D. 琢磨(zuó)      突兀(wù)        恍惚(hū)        参差不齐 (cī)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0330" y="1898015"/>
            <a:ext cx="478790" cy="698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>
                <a:solidFill>
                  <a:srgbClr val="C35233"/>
                </a:solidFill>
              </a:rPr>
              <a:t>C</a:t>
            </a:r>
            <a:endParaRPr lang="en-US" altLang="zh-CN" sz="3200" b="1">
              <a:solidFill>
                <a:srgbClr val="C35233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2、一体两面对比</a:t>
            </a:r>
            <a:endParaRPr lang="zh-CN" altLang="en-US" dirty="0"/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10238988" cy="4064944"/>
          </a:xfrm>
        </p:spPr>
        <p:txBody>
          <a:bodyPr/>
          <a:p>
            <a:r>
              <a:rPr lang="zh-CN" altLang="en-US" sz="3240" b="1" dirty="0"/>
              <a:t>把同一事物中矛盾对立的两个方面放在一起来说，能把事物说理说得透彻、全面。</a:t>
            </a:r>
            <a:r>
              <a:rPr lang="zh-CN" altLang="en-US" sz="3240" dirty="0"/>
              <a:t>  </a:t>
            </a:r>
            <a:endParaRPr lang="zh-CN" altLang="en-US" sz="3240" dirty="0"/>
          </a:p>
          <a:p>
            <a:r>
              <a:rPr lang="zh-CN" altLang="en-US" sz="3240" b="1" dirty="0"/>
              <a:t>例如：的确，伯父就是这样的一个人，他为自己想得少，为别人想得多。</a:t>
            </a:r>
            <a:endParaRPr lang="zh-CN" altLang="en-US" sz="3240" b="1" dirty="0"/>
          </a:p>
          <a:p>
            <a:r>
              <a:rPr lang="zh-CN" altLang="en-US" sz="3240" b="1" dirty="0"/>
              <a:t>这是同一事物的两个不同方面的对比，赞扬了鲁迅先生的高尚品质。</a:t>
            </a:r>
            <a:endParaRPr lang="zh-CN" altLang="en-US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——对偶</a:t>
            </a:r>
            <a:endParaRPr lang="zh-CN" altLang="en-US"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1624239" y="1386775"/>
            <a:ext cx="9529525" cy="5250241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970" b="1" dirty="0"/>
              <a:t>对偶：就是</a:t>
            </a:r>
            <a:r>
              <a:rPr lang="zh-CN" altLang="en-US" sz="2970" b="1" dirty="0">
                <a:solidFill>
                  <a:srgbClr val="FF0000"/>
                </a:solidFill>
              </a:rPr>
              <a:t>用字数相等、结构相似的两个句子或短语来表达意义相近、相关或相反的一种修辞方法。</a:t>
            </a:r>
            <a:r>
              <a:rPr lang="zh-CN" altLang="en-US" sz="2970" b="1" dirty="0"/>
              <a:t>对偶式汉语所独有的修辞格。作用有：</a:t>
            </a:r>
            <a:r>
              <a:rPr lang="zh-CN" altLang="en-US" sz="2970" b="1" dirty="0">
                <a:solidFill>
                  <a:srgbClr val="FF0000"/>
                </a:solidFill>
              </a:rPr>
              <a:t>能鲜明地揭示事物的内在联系，反映事物对立统一的辩证关系；形式整齐，结构匀称，看起来醒目，读起来顺口，听起来悦耳，便于记忆和传诵。</a:t>
            </a:r>
            <a:endParaRPr lang="zh-CN" altLang="en-US" sz="297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970" b="1" dirty="0"/>
              <a:t>根据对偶上句和下句的意思上的联系大致可分为三种类型：</a:t>
            </a:r>
            <a:endParaRPr lang="zh-CN" altLang="en-US" sz="297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970" b="1" dirty="0"/>
              <a:t>                                    正对。</a:t>
            </a:r>
            <a:endParaRPr lang="zh-CN" altLang="en-US" sz="297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970" b="1" dirty="0"/>
              <a:t>                                    反对。</a:t>
            </a:r>
            <a:endParaRPr lang="zh-CN" altLang="en-US" sz="297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2970" b="1" dirty="0"/>
              <a:t>                               串对(流水对)</a:t>
            </a:r>
            <a:endParaRPr lang="zh-CN" altLang="en-US" sz="2970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1、正对</a:t>
            </a:r>
            <a:endParaRPr lang="zh-CN" altLang="en-US" sz="4455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1186987" y="1727575"/>
            <a:ext cx="9878898" cy="2947165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3645" b="1" dirty="0"/>
              <a:t>上下句意思相近、相似、相补、相衬的对偶形式</a:t>
            </a:r>
            <a:r>
              <a:rPr lang="zh-CN" altLang="en-US" sz="3645" dirty="0"/>
              <a:t>。</a:t>
            </a:r>
            <a:endParaRPr lang="zh-CN" altLang="en-US" sz="3645" dirty="0"/>
          </a:p>
          <a:p>
            <a:pPr>
              <a:lnSpc>
                <a:spcPct val="80000"/>
              </a:lnSpc>
              <a:buNone/>
            </a:pPr>
            <a:r>
              <a:rPr lang="zh-CN" altLang="en-US" sz="3645" dirty="0"/>
              <a:t>              </a:t>
            </a:r>
            <a:endParaRPr lang="zh-CN" altLang="en-US" sz="3645" dirty="0"/>
          </a:p>
          <a:p>
            <a:pPr>
              <a:lnSpc>
                <a:spcPct val="80000"/>
              </a:lnSpc>
            </a:pPr>
            <a:r>
              <a:rPr lang="zh-CN" altLang="en-US" sz="4050" b="1" dirty="0"/>
              <a:t>例如：   墙上芦苇，头重脚轻根底浅；</a:t>
            </a:r>
            <a:endParaRPr lang="zh-CN" altLang="en-US" sz="405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50" b="1" dirty="0"/>
              <a:t>               山间竹笋，嘴尖皮厚腹中空。</a:t>
            </a:r>
            <a:endParaRPr lang="zh-CN" altLang="en-US" sz="4050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2、反对</a:t>
            </a:r>
            <a:endParaRPr lang="zh-CN" altLang="en-US" dirty="0"/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1186987" y="1727575"/>
            <a:ext cx="9878898" cy="2947165"/>
          </a:xfrm>
        </p:spPr>
        <p:txBody>
          <a:bodyPr/>
          <a:p>
            <a:r>
              <a:rPr lang="zh-CN" altLang="en-US" sz="3240" b="1" dirty="0"/>
              <a:t>上下句从新与旧、好与坏、美与丑等矛盾对立的两个方面来说，意思是相反相成、对立统一的</a:t>
            </a:r>
            <a:r>
              <a:rPr lang="zh-CN" altLang="en-US" sz="3240" dirty="0"/>
              <a:t>。</a:t>
            </a:r>
            <a:endParaRPr lang="zh-CN" altLang="en-US" sz="3240" dirty="0"/>
          </a:p>
          <a:p>
            <a:pPr>
              <a:buNone/>
            </a:pPr>
            <a:r>
              <a:rPr lang="zh-CN" altLang="en-US" sz="3240" dirty="0"/>
              <a:t>              </a:t>
            </a:r>
            <a:endParaRPr lang="zh-CN" altLang="en-US" sz="3240" dirty="0"/>
          </a:p>
          <a:p>
            <a:r>
              <a:rPr lang="zh-CN" altLang="en-US" sz="3645" b="1" dirty="0"/>
              <a:t>例如：   横眉冷对千夫指，俯首甘为孺子牛。</a:t>
            </a:r>
            <a:endParaRPr lang="zh-CN" altLang="en-US" sz="3645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3、串对（流水对）</a:t>
            </a:r>
            <a:endParaRPr lang="zh-CN" altLang="en-US" dirty="0"/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>
          <a:xfrm>
            <a:off x="1186987" y="1727575"/>
            <a:ext cx="9878898" cy="2947165"/>
          </a:xfrm>
        </p:spPr>
        <p:txBody>
          <a:bodyPr/>
          <a:p>
            <a:r>
              <a:rPr lang="zh-CN" altLang="en-US" sz="3240" b="1" dirty="0"/>
              <a:t>上下句内容从事物的的发展过程或因果、条件、假设等方面相关联</a:t>
            </a:r>
            <a:r>
              <a:rPr lang="zh-CN" altLang="en-US" sz="3240" dirty="0"/>
              <a:t>。</a:t>
            </a:r>
            <a:endParaRPr lang="zh-CN" altLang="en-US" sz="3240" dirty="0"/>
          </a:p>
          <a:p>
            <a:pPr>
              <a:buNone/>
            </a:pPr>
            <a:r>
              <a:rPr lang="zh-CN" altLang="en-US" sz="3240" dirty="0"/>
              <a:t>              </a:t>
            </a:r>
            <a:endParaRPr lang="zh-CN" altLang="en-US" sz="3240" dirty="0"/>
          </a:p>
          <a:p>
            <a:r>
              <a:rPr lang="zh-CN" altLang="en-US" sz="3645" b="1" dirty="0"/>
              <a:t>例如：   为有牺牲多壮志，敢叫日月换新天。</a:t>
            </a:r>
            <a:endParaRPr lang="zh-CN" altLang="en-US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ea typeface="华文隶书" panose="02010800040101010101" pitchFamily="2" charset="-122"/>
              </a:rPr>
              <a:t>对比和对偶的区别：</a:t>
            </a:r>
            <a:endParaRPr lang="zh-CN" altLang="en-US" sz="4050" dirty="0">
              <a:ea typeface="华文隶书" panose="02010800040101010101" pitchFamily="2" charset="-122"/>
            </a:endParaRPr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1156980" y="1600043"/>
            <a:ext cx="9877827" cy="4526846"/>
          </a:xfrm>
        </p:spPr>
        <p:txBody>
          <a:bodyPr/>
          <a:p>
            <a:pPr>
              <a:buNone/>
            </a:pPr>
            <a:r>
              <a:rPr lang="zh-CN" altLang="en-US" sz="3645" b="1" dirty="0"/>
              <a:t>（1）对比主要是意义内容的相反或相对，而不管结构形式如何。</a:t>
            </a:r>
            <a:endParaRPr lang="zh-CN" altLang="en-US" sz="3645" b="1" dirty="0"/>
          </a:p>
          <a:p>
            <a:pPr>
              <a:buNone/>
            </a:pPr>
            <a:r>
              <a:rPr lang="zh-CN" altLang="en-US" sz="3645" b="1" dirty="0"/>
              <a:t>（2）对偶主要是结构形式上的对称，要求字数相等、结构相同或相似。</a:t>
            </a:r>
            <a:endParaRPr lang="zh-CN" altLang="en-US" sz="3645" b="1" dirty="0"/>
          </a:p>
          <a:p>
            <a:pPr>
              <a:buNone/>
            </a:pPr>
            <a:r>
              <a:rPr lang="zh-CN" altLang="en-US" sz="3645" b="1" dirty="0"/>
              <a:t>（3）有的对比也是对偶（即反对），就意义内容说是对比，就结构形式说是对偶。</a:t>
            </a:r>
            <a:endParaRPr lang="zh-CN" altLang="en-US" sz="3645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——引用</a:t>
            </a:r>
            <a:endParaRPr lang="zh-CN" altLang="en-US" sz="405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>
          <a:xfrm>
            <a:off x="1624239" y="1533598"/>
            <a:ext cx="9119066" cy="4526846"/>
          </a:xfrm>
        </p:spPr>
        <p:txBody>
          <a:bodyPr/>
          <a:p>
            <a:r>
              <a:rPr lang="zh-CN" altLang="en-US" sz="3240" b="1" dirty="0"/>
              <a:t>引用：</a:t>
            </a:r>
            <a:r>
              <a:rPr lang="zh-CN" altLang="en-US" sz="3240" b="1" dirty="0">
                <a:solidFill>
                  <a:srgbClr val="FF0000"/>
                </a:solidFill>
              </a:rPr>
              <a:t>说话或写文章时，引用别人的话，或引用大家熟悉的成语、典故等都叫引用。</a:t>
            </a:r>
            <a:endParaRPr lang="zh-CN" altLang="en-US" sz="324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3240" b="1" dirty="0">
              <a:solidFill>
                <a:srgbClr val="FF0000"/>
              </a:solidFill>
            </a:endParaRPr>
          </a:p>
          <a:p>
            <a:r>
              <a:rPr lang="zh-CN" altLang="en-US" sz="3240" b="1" dirty="0"/>
              <a:t>引用包括以下两种：</a:t>
            </a:r>
            <a:endParaRPr lang="zh-CN" altLang="en-US" sz="3240" b="1" dirty="0"/>
          </a:p>
          <a:p>
            <a:pPr>
              <a:buNone/>
            </a:pPr>
            <a:r>
              <a:rPr lang="zh-CN" altLang="en-US" sz="3240" b="1" dirty="0"/>
              <a:t>                                     直接引用</a:t>
            </a:r>
            <a:endParaRPr lang="zh-CN" altLang="en-US" sz="3240" b="1" dirty="0"/>
          </a:p>
          <a:p>
            <a:pPr>
              <a:buNone/>
            </a:pPr>
            <a:r>
              <a:rPr lang="zh-CN" altLang="en-US" sz="3240" b="1" dirty="0"/>
              <a:t>                                     间接引用</a:t>
            </a:r>
            <a:endParaRPr lang="zh-CN" altLang="en-US" sz="324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1、直接引用</a:t>
            </a:r>
            <a:endParaRPr lang="zh-CN" altLang="en-US" dirty="0"/>
          </a:p>
        </p:txBody>
      </p:sp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>
          <a:xfrm>
            <a:off x="1186987" y="1727575"/>
            <a:ext cx="9878898" cy="2947165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970" b="1" dirty="0"/>
              <a:t>一般在引用部分的前面或后面说明其出处来源</a:t>
            </a:r>
            <a:r>
              <a:rPr lang="zh-CN" altLang="en-US" sz="2970" dirty="0"/>
              <a:t>。</a:t>
            </a:r>
            <a:endParaRPr lang="zh-CN" altLang="en-US" sz="2970" dirty="0"/>
          </a:p>
          <a:p>
            <a:pPr>
              <a:lnSpc>
                <a:spcPct val="90000"/>
              </a:lnSpc>
              <a:buNone/>
            </a:pPr>
            <a:r>
              <a:rPr lang="zh-CN" altLang="en-US" sz="2970" dirty="0"/>
              <a:t>              </a:t>
            </a:r>
            <a:endParaRPr lang="zh-CN" altLang="en-US" sz="2970" dirty="0"/>
          </a:p>
          <a:p>
            <a:pPr>
              <a:lnSpc>
                <a:spcPct val="90000"/>
              </a:lnSpc>
            </a:pPr>
            <a:r>
              <a:rPr lang="zh-CN" altLang="en-US" sz="3240" b="1" dirty="0"/>
              <a:t>例如：鲁迅先生有两句话：“横眉冷对千夫指，俯首甘为孺子牛。”这是他自己的写照，也是他作为一个伟大作家的全部人格的体现。</a:t>
            </a:r>
            <a:endParaRPr lang="zh-CN" altLang="en-US" sz="324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240" b="1" dirty="0"/>
              <a:t>              </a:t>
            </a:r>
            <a:endParaRPr lang="zh-CN" altLang="en-US" sz="3240" b="1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455" dirty="0">
                <a:latin typeface="华文隶书" panose="02010800040101010101" pitchFamily="2" charset="-122"/>
                <a:ea typeface="华文隶书" panose="02010800040101010101" pitchFamily="2" charset="-122"/>
              </a:rPr>
              <a:t>2、间接引用</a:t>
            </a:r>
            <a:endParaRPr lang="zh-CN" altLang="en-US" dirty="0"/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xfrm>
            <a:off x="1186987" y="1727575"/>
            <a:ext cx="10111456" cy="3889187"/>
          </a:xfrm>
        </p:spPr>
        <p:txBody>
          <a:bodyPr/>
          <a:p>
            <a:r>
              <a:rPr lang="zh-CN" altLang="en-US" sz="2970" b="1" dirty="0"/>
              <a:t>一般不说明出处，直接把引文组织到文章中去，使之浑然一体</a:t>
            </a:r>
            <a:r>
              <a:rPr lang="zh-CN" altLang="en-US" sz="2970" dirty="0"/>
              <a:t>。              </a:t>
            </a:r>
            <a:endParaRPr lang="zh-CN" altLang="en-US" sz="2970" dirty="0"/>
          </a:p>
          <a:p>
            <a:r>
              <a:rPr lang="zh-CN" altLang="en-US" sz="3240" b="1" dirty="0"/>
              <a:t>例如：山间绿树红花，江上竹筏小舟，让你感觉到像是走近了连绵不断的画卷，真是“舟行碧波上，人在画中游”。</a:t>
            </a:r>
            <a:endParaRPr lang="zh-CN" altLang="en-US" sz="3240" b="1" dirty="0"/>
          </a:p>
          <a:p>
            <a:r>
              <a:rPr lang="zh-CN" altLang="en-US" sz="3240" b="1" dirty="0"/>
              <a:t>使用引号应注意：引用原话一定要用引号，概述大意就不使用引号。</a:t>
            </a:r>
            <a:endParaRPr lang="zh-CN" altLang="en-US" dirty="0"/>
          </a:p>
        </p:txBody>
      </p:sp>
    </p:spTree>
  </p:cSld>
  <p:clrMapOvr>
    <a:masterClrMapping/>
  </p:clrMapOvr>
  <p:transition spd="slow" advClick="0" advTm="3000">
    <p:wip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xfrm>
            <a:off x="1156980" y="274354"/>
            <a:ext cx="9877827" cy="1143500"/>
          </a:xfrm>
        </p:spPr>
        <p:txBody>
          <a:bodyPr anchor="ctr" anchorCtr="0"/>
          <a:p>
            <a:pPr algn="l"/>
            <a:r>
              <a:rPr lang="zh-CN" altLang="en-US" sz="4050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——双关</a:t>
            </a:r>
            <a:endParaRPr lang="zh-CN" altLang="en-US" dirty="0"/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xfrm>
            <a:off x="1283440" y="1436073"/>
            <a:ext cx="9625978" cy="4526846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3240" b="1" dirty="0"/>
              <a:t>引用：</a:t>
            </a:r>
            <a:r>
              <a:rPr lang="zh-CN" altLang="en-US" sz="3240" b="1" dirty="0">
                <a:solidFill>
                  <a:srgbClr val="FF0000"/>
                </a:solidFill>
              </a:rPr>
              <a:t>在特定的语言环境中，故意让一个词语或一句话获得双重意义的一种修辞手法。</a:t>
            </a:r>
            <a:r>
              <a:rPr lang="zh-CN" altLang="en-US" sz="3240" b="1" dirty="0"/>
              <a:t>双关的运用可以</a:t>
            </a:r>
            <a:r>
              <a:rPr lang="zh-CN" altLang="en-US" sz="3240" b="1" dirty="0">
                <a:solidFill>
                  <a:srgbClr val="FF0000"/>
                </a:solidFill>
              </a:rPr>
              <a:t>使表达委婉含蓄、幽默风趣而耐人寻味。</a:t>
            </a:r>
            <a:endParaRPr lang="zh-CN" altLang="en-US" sz="324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240" b="1" dirty="0"/>
              <a:t>例如：“碰壁？”我说，“您怎么会碰壁呢？是不是走路不小心？”</a:t>
            </a:r>
            <a:endParaRPr lang="zh-CN" altLang="en-US" sz="324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240" b="1" dirty="0">
                <a:solidFill>
                  <a:srgbClr val="FF0000"/>
                </a:solidFill>
              </a:rPr>
              <a:t>            </a:t>
            </a:r>
            <a:r>
              <a:rPr lang="zh-CN" altLang="en-US" sz="3240" b="1" dirty="0"/>
              <a:t> “你想，四周黑洞洞的，还不容易碰壁吗”</a:t>
            </a:r>
            <a:endParaRPr lang="zh-CN" altLang="en-US" sz="324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240" b="1" dirty="0"/>
              <a:t>         在这段对话中，鲁迅先生用“碰壁”这个词语，指出了当时社会的黑暗及黑暗斗争的艰难，语言生动而发人深省。</a:t>
            </a:r>
            <a:endParaRPr lang="zh-CN" altLang="en-US" sz="3240" b="1" dirty="0"/>
          </a:p>
        </p:txBody>
      </p:sp>
    </p:spTree>
  </p:cSld>
  <p:clrMapOvr>
    <a:masterClrMapping/>
  </p:clrMapOvr>
  <p:transition spd="slow" advClick="0" advTm="3000">
    <p:wipe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11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1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1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1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17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200.1184251968504,&quot;left&quot;:52.82881889763778,&quot;top&quot;:226.05,&quot;width&quot;:910.5211811023622}"/>
</p:tagLst>
</file>

<file path=ppt/tags/tag2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00.1184251968504,&quot;left&quot;:52.82881889763778,&quot;top&quot;:226.05,&quot;width&quot;:910.5211811023622}"/>
</p:tagLst>
</file>

<file path=ppt/tags/tag2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00.1184251968504,&quot;left&quot;:52.82881889763778,&quot;top&quot;:226.05,&quot;width&quot;:910.5211811023622}"/>
</p:tagLst>
</file>

<file path=ppt/tags/tag23.xml><?xml version="1.0" encoding="utf-8"?>
<p:tagLst xmlns:p="http://schemas.openxmlformats.org/presentationml/2006/main">
  <p:tag name="KSO_WM_DIAGRAM_VIRTUALLY_FRAME" val="{&quot;height&quot;:200.1184251968504,&quot;left&quot;:52.82881889763778,&quot;top&quot;:226.05,&quot;width&quot;:910.5211811023622}"/>
</p:tagLst>
</file>

<file path=ppt/tags/tag24.xml><?xml version="1.0" encoding="utf-8"?>
<p:tagLst xmlns:p="http://schemas.openxmlformats.org/presentationml/2006/main">
  <p:tag name="KSO_WM_DIAGRAM_VIRTUALLY_FRAME" val="{&quot;height&quot;:200.1184251968504,&quot;left&quot;:52.82881889763778,&quot;top&quot;:226.05,&quot;width&quot;:910.5211811023622}"/>
</p:tagLst>
</file>

<file path=ppt/tags/tag25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00.1184251968504,&quot;left&quot;:52.82881889763778,&quot;top&quot;:226.05,&quot;width&quot;:910.5211811023622}"/>
</p:tagLst>
</file>

<file path=ppt/tags/tag26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00.1184251968504,&quot;left&quot;:52.82881889763778,&quot;top&quot;:226.05,&quot;width&quot;:910.5211811023622}"/>
</p:tagLst>
</file>

<file path=ppt/tags/tag27.xml><?xml version="1.0" encoding="utf-8"?>
<p:tagLst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200.1184251968504,&quot;left&quot;:52.82881889763778,&quot;top&quot;:226.05,&quot;width&quot;:910.5211811023622}"/>
</p:tagLst>
</file>

<file path=ppt/tags/tag28.xml><?xml version="1.0" encoding="utf-8"?>
<p:tagLst xmlns:p="http://schemas.openxmlformats.org/presentationml/2006/main">
  <p:tag name="KSO_WM_DIAGRAM_VIRTUALLY_FRAME" val="{&quot;height&quot;:200.1184251968504,&quot;left&quot;:52.82881889763778,&quot;top&quot;:226.05,&quot;width&quot;:910.5211811023622}"/>
</p:tagLst>
</file>

<file path=ppt/tags/tag2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00.1184251968504,&quot;left&quot;:52.82881889763778,&quot;top&quot;:226.05,&quot;width&quot;:910.5211811023622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00.1184251968504,&quot;left&quot;:52.82881889763778,&quot;top&quot;:226.05,&quot;width&quot;:910.5211811023622}"/>
</p:tagLst>
</file>

<file path=ppt/tags/tag31.xml><?xml version="1.0" encoding="utf-8"?>
<p:tagLst xmlns:p="http://schemas.openxmlformats.org/presentationml/2006/main">
  <p:tag name="KSO_WM_DIAGRAM_VIRTUALLY_FRAME" val="{&quot;height&quot;:200.1184251968504,&quot;left&quot;:52.82881889763778,&quot;top&quot;:226.05,&quot;width&quot;:910.5211811023622}"/>
</p:tagLst>
</file>

<file path=ppt/tags/tag32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00.1184251968504,&quot;left&quot;:52.82881889763778,&quot;top&quot;:226.05,&quot;width&quot;:910.5211811023622}"/>
</p:tagLst>
</file>

<file path=ppt/tags/tag33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00.1184251968504,&quot;left&quot;:52.82881889763778,&quot;top&quot;:226.05,&quot;width&quot;:910.5211811023622}"/>
</p:tagLst>
</file>

<file path=ppt/tags/tag34.xml><?xml version="1.0" encoding="utf-8"?>
<p:tagLst xmlns:p="http://schemas.openxmlformats.org/presentationml/2006/main">
  <p:tag name="KSO_WM_DIAGRAM_VIRTUALLY_FRAME" val="{&quot;height&quot;:200.1184251968504,&quot;left&quot;:52.82881889763778,&quot;top&quot;:226.05,&quot;width&quot;:910.5211811023622}"/>
</p:tagLst>
</file>

<file path=ppt/tags/tag35.xml><?xml version="1.0" encoding="utf-8"?>
<p:tagLst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200.1184251968504,&quot;left&quot;:52.82881889763778,&quot;top&quot;:226.05,&quot;width&quot;:910.5211811023622}"/>
</p:tagLst>
</file>

<file path=ppt/tags/tag36.xml><?xml version="1.0" encoding="utf-8"?>
<p:tagLst xmlns:p="http://schemas.openxmlformats.org/presentationml/2006/main">
  <p:tag name="KSO_WM_DIAGRAM_VIRTUALLY_FRAME" val="{&quot;height&quot;:200.1184251968504,&quot;left&quot;:52.82881889763778,&quot;top&quot;:226.05,&quot;width&quot;:910.5211811023622}"/>
</p:tagLst>
</file>

<file path=ppt/tags/tag37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BEAUTIFY_FLAG" val=""/>
  <p:tag name="KSO_WM_DIAGRAM_VIRTUALLY_FRAME" val="{&quot;height&quot;:200.1184251968504,&quot;left&quot;:52.82881889763778,&quot;top&quot;:226.05,&quot;width&quot;:910.5211811023622}"/>
</p:tagLst>
</file>

<file path=ppt/tags/tag38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BEAUTIFY_FLAG" val=""/>
  <p:tag name="KSO_WM_DIAGRAM_VIRTUALLY_FRAME" val="{&quot;height&quot;:200.1184251968504,&quot;left&quot;:52.82881889763778,&quot;top&quot;:226.05,&quot;width&quot;:910.5211811023622}"/>
</p:tagLst>
</file>

<file path=ppt/tags/tag39.xml><?xml version="1.0" encoding="utf-8"?>
<p:tagLst xmlns:p="http://schemas.openxmlformats.org/presentationml/2006/main">
  <p:tag name="KSO_WM_BEAUTIFY_FLAG" val=""/>
  <p:tag name="KSO_WM_DIAGRAM_VIRTUALLY_FRAME" val="{&quot;height&quot;:200.1184251968504,&quot;left&quot;:52.82881889763778,&quot;top&quot;:226.05,&quot;width&quot;:910.5211811023622}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BEAUTIFY_FLAG" val=""/>
</p:tagLst>
</file>

<file path=ppt/tags/tag41.xml><?xml version="1.0" encoding="utf-8"?>
<p:tagLst xmlns:p="http://schemas.openxmlformats.org/presentationml/2006/main">
  <p:tag name="PA" val="v5.1.0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PA" val="v5.1.0"/>
</p:tagLst>
</file>

<file path=ppt/tags/tag56.xml><?xml version="1.0" encoding="utf-8"?>
<p:tagLst xmlns:p="http://schemas.openxmlformats.org/presentationml/2006/main">
  <p:tag name="PA" val="v5.1.0"/>
</p:tagLst>
</file>

<file path=ppt/tags/tag57.xml><?xml version="1.0" encoding="utf-8"?>
<p:tagLst xmlns:p="http://schemas.openxmlformats.org/presentationml/2006/main">
  <p:tag name="KSO_WM_UNIT_PLACING_PICTURE_USER_VIEWPORT" val="{&quot;height&quot;:7391,&quot;width&quot;:4281}"/>
</p:tagLst>
</file>

<file path=ppt/tags/tag58.xml><?xml version="1.0" encoding="utf-8"?>
<p:tagLst xmlns:p="http://schemas.openxmlformats.org/presentationml/2006/main">
  <p:tag name="KSO_WM_UNIT_PLACING_PICTURE_USER_VIEWPORT" val="{&quot;height&quot;:7102,&quot;width&quot;:4281}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PA" val="v5.1.0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224"/>
</p:tagLst>
</file>

<file path=ppt/tags/tag98.xml><?xml version="1.0" encoding="utf-8"?>
<p:tagLst xmlns:p="http://schemas.openxmlformats.org/presentationml/2006/main">
  <p:tag name="commondata" val="eyJoZGlkIjoiNzQzYjU2ZDlkMWI0MjVlMjY0NGZkOGQ2YWU3M2VmMWIifQ==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16252</Words>
  <Application>WPS 演示</Application>
  <PresentationFormat>宽屏</PresentationFormat>
  <Paragraphs>979</Paragraphs>
  <Slides>99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99</vt:i4>
      </vt:variant>
    </vt:vector>
  </HeadingPairs>
  <TitlesOfParts>
    <vt:vector size="130" baseType="lpstr">
      <vt:lpstr>Arial</vt:lpstr>
      <vt:lpstr>宋体</vt:lpstr>
      <vt:lpstr>Wingdings</vt:lpstr>
      <vt:lpstr>汉仪尚巍手书W</vt:lpstr>
      <vt:lpstr>汉仪君黑-45简</vt:lpstr>
      <vt:lpstr>黑体</vt:lpstr>
      <vt:lpstr>思源黑体 CN Heavy</vt:lpstr>
      <vt:lpstr>方正兰亭大黑_GBK</vt:lpstr>
      <vt:lpstr>Source Han Sans CN Bold</vt:lpstr>
      <vt:lpstr>思源黑体 CN Light</vt:lpstr>
      <vt:lpstr>汉仪君黑</vt:lpstr>
      <vt:lpstr>华文中宋</vt:lpstr>
      <vt:lpstr>思源黑体 CN</vt:lpstr>
      <vt:lpstr>微软雅黑</vt:lpstr>
      <vt:lpstr>Arial Unicode MS</vt:lpstr>
      <vt:lpstr>Calibri</vt:lpstr>
      <vt:lpstr>华文隶书</vt:lpstr>
      <vt:lpstr>楷体_GB2312</vt:lpstr>
      <vt:lpstr>新宋体</vt:lpstr>
      <vt:lpstr>Times New Roman</vt:lpstr>
      <vt:lpstr>楷体_GB2312</vt:lpstr>
      <vt:lpstr>汉仪粗宋简</vt:lpstr>
      <vt:lpstr>隶书</vt:lpstr>
      <vt:lpstr>Verdana</vt:lpstr>
      <vt:lpstr>汉仪雅酷黑 85W</vt:lpstr>
      <vt:lpstr>汉仪粗圆简</vt:lpstr>
      <vt:lpstr>汉仪大黑简</vt:lpstr>
      <vt:lpstr>方正公文黑体</vt:lpstr>
      <vt:lpstr>Wingdings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对比下列词汇</vt:lpstr>
      <vt:lpstr>PowerPoint 演示文稿</vt:lpstr>
      <vt:lpstr>PowerPoint 演示文稿</vt:lpstr>
      <vt:lpstr>PowerPoint 演示文稿</vt:lpstr>
      <vt:lpstr>读音题1</vt:lpstr>
      <vt:lpstr>读音题2</vt:lpstr>
      <vt:lpstr>读音题3</vt:lpstr>
      <vt:lpstr>错字题1</vt:lpstr>
      <vt:lpstr>错字题2</vt:lpstr>
      <vt:lpstr>错字题3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解题方法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句式</vt:lpstr>
      <vt:lpstr>句型与句类</vt:lpstr>
      <vt:lpstr>句型与句类</vt:lpstr>
      <vt:lpstr>句型与句类</vt:lpstr>
      <vt:lpstr>PowerPoint 演示文稿</vt:lpstr>
      <vt:lpstr>句法成分（句子成分）</vt:lpstr>
      <vt:lpstr>词类</vt:lpstr>
      <vt:lpstr>PowerPoint 演示文稿</vt:lpstr>
      <vt:lpstr>——比喻</vt:lpstr>
      <vt:lpstr>1、明喻</vt:lpstr>
      <vt:lpstr>2、暗喻</vt:lpstr>
      <vt:lpstr>3、借喻</vt:lpstr>
      <vt:lpstr>运用比喻时应注意：</vt:lpstr>
      <vt:lpstr>——拟人</vt:lpstr>
      <vt:lpstr>1、把事物直接当做人来写。</vt:lpstr>
      <vt:lpstr>2、人直接同事物说话。</vt:lpstr>
      <vt:lpstr>比喻和拟人的区别：</vt:lpstr>
      <vt:lpstr>PowerPoint 演示文稿</vt:lpstr>
      <vt:lpstr>——夸张</vt:lpstr>
      <vt:lpstr>1、扩大夸张</vt:lpstr>
      <vt:lpstr>2、缩小夸张</vt:lpstr>
      <vt:lpstr>3、超前夸张</vt:lpstr>
      <vt:lpstr>——排比</vt:lpstr>
      <vt:lpstr>——反问</vt:lpstr>
      <vt:lpstr>PowerPoint 演示文稿</vt:lpstr>
      <vt:lpstr>——设问</vt:lpstr>
      <vt:lpstr>反问和设问的区别：</vt:lpstr>
      <vt:lpstr>——对比</vt:lpstr>
      <vt:lpstr>1、两体对比</vt:lpstr>
      <vt:lpstr>2、一体两面对比</vt:lpstr>
      <vt:lpstr>——对偶</vt:lpstr>
      <vt:lpstr>1、正对</vt:lpstr>
      <vt:lpstr>2、反对</vt:lpstr>
      <vt:lpstr>3、串对（流水对）</vt:lpstr>
      <vt:lpstr>对比和对偶的区别：</vt:lpstr>
      <vt:lpstr>——引用</vt:lpstr>
      <vt:lpstr>1、直接引用</vt:lpstr>
      <vt:lpstr>2、间接引用</vt:lpstr>
      <vt:lpstr>——双关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蓝天</cp:lastModifiedBy>
  <cp:revision>59</cp:revision>
  <dcterms:created xsi:type="dcterms:W3CDTF">2024-09-11T08:23:00Z</dcterms:created>
  <dcterms:modified xsi:type="dcterms:W3CDTF">2024-09-11T09:49:52Z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D83325373551490ABCDBCA90E4192B01_12</vt:lpwstr>
  </property>
  <property fmtid="{D5CDD505-2E9C-101B-9397-08002B2CF9AE}" pid="3" name="KSOProductBuildVer">
    <vt:lpwstr>2052-12.1.0.18240</vt:lpwstr>
  </property>
</Properties>
</file>