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5" r:id="rId3"/>
    <p:sldId id="287" r:id="rId5"/>
    <p:sldId id="289" r:id="rId6"/>
    <p:sldId id="290" r:id="rId7"/>
    <p:sldId id="291" r:id="rId8"/>
    <p:sldId id="292" r:id="rId9"/>
    <p:sldId id="293" r:id="rId10"/>
    <p:sldId id="294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9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7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tif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14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9852454" y="5717059"/>
            <a:ext cx="2403862" cy="1194487"/>
          </a:xfrm>
          <a:custGeom>
            <a:avLst/>
            <a:gdLst>
              <a:gd name="connsiteX0" fmla="*/ 2306595 w 2306595"/>
              <a:gd name="connsiteY0" fmla="*/ 0 h 1145060"/>
              <a:gd name="connsiteX1" fmla="*/ 1351005 w 2306595"/>
              <a:gd name="connsiteY1" fmla="*/ 724930 h 1145060"/>
              <a:gd name="connsiteX2" fmla="*/ 593124 w 2306595"/>
              <a:gd name="connsiteY2" fmla="*/ 543698 h 1145060"/>
              <a:gd name="connsiteX3" fmla="*/ 0 w 2306595"/>
              <a:gd name="connsiteY3" fmla="*/ 1145060 h 114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6595" h="1145060">
                <a:moveTo>
                  <a:pt x="2306595" y="0"/>
                </a:moveTo>
                <a:cubicBezTo>
                  <a:pt x="1971589" y="317157"/>
                  <a:pt x="1636583" y="634314"/>
                  <a:pt x="1351005" y="724930"/>
                </a:cubicBezTo>
                <a:cubicBezTo>
                  <a:pt x="1065427" y="815546"/>
                  <a:pt x="818291" y="473676"/>
                  <a:pt x="593124" y="543698"/>
                </a:cubicBezTo>
                <a:cubicBezTo>
                  <a:pt x="367957" y="613720"/>
                  <a:pt x="183978" y="879390"/>
                  <a:pt x="0" y="114506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796347" y="751042"/>
            <a:ext cx="4902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落实新课标理念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基于核心素养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全新改版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8050" y="4685665"/>
            <a:ext cx="2861945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（配套课件）</a:t>
            </a:r>
            <a:endParaRPr lang="zh-CN" altLang="en-US" sz="4000" dirty="0">
              <a:solidFill>
                <a:srgbClr val="1D7F50"/>
              </a:solidFill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55625" y="1655155"/>
            <a:ext cx="6503334" cy="155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《</a:t>
            </a:r>
            <a:r>
              <a:rPr lang="zh-CN" altLang="en-US" sz="7200" dirty="0">
                <a:solidFill>
                  <a:srgbClr val="1D7F50"/>
                </a:solidFill>
                <a:latin typeface="+mn-ea"/>
                <a:cs typeface="+mn-ea"/>
              </a:rPr>
              <a:t>课堂小作业</a:t>
            </a: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》</a:t>
            </a:r>
            <a:endParaRPr lang="zh-CN" altLang="en-US" sz="7200" dirty="0">
              <a:solidFill>
                <a:srgbClr val="1D7F50"/>
              </a:solidFill>
              <a:latin typeface="+mn-ea"/>
              <a:cs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523" y="5821196"/>
            <a:ext cx="2829739" cy="571523"/>
          </a:xfrm>
          <a:prstGeom prst="rect">
            <a:avLst/>
          </a:prstGeom>
          <a:ln>
            <a:solidFill>
              <a:srgbClr val="1D7F50"/>
            </a:solidFill>
          </a:ln>
        </p:spPr>
      </p:pic>
      <p:pic>
        <p:nvPicPr>
          <p:cNvPr id="20" name="图片 19" descr="2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786045" y="3080117"/>
            <a:ext cx="2598096" cy="4154070"/>
          </a:xfrm>
          <a:prstGeom prst="rect">
            <a:avLst/>
          </a:prstGeom>
        </p:spPr>
      </p:pic>
      <p:pic>
        <p:nvPicPr>
          <p:cNvPr id="21" name="图片 20" descr="嗯嗯嗯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334951" y="5453213"/>
            <a:ext cx="2372360" cy="1542415"/>
          </a:xfrm>
          <a:prstGeom prst="rect">
            <a:avLst/>
          </a:prstGeom>
        </p:spPr>
      </p:pic>
      <p:pic>
        <p:nvPicPr>
          <p:cNvPr id="19" name="图片 18" descr="未标题-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77879" y="5049988"/>
            <a:ext cx="2662555" cy="1945640"/>
          </a:xfrm>
          <a:prstGeom prst="rect">
            <a:avLst/>
          </a:prstGeom>
        </p:spPr>
      </p:pic>
      <p:pic>
        <p:nvPicPr>
          <p:cNvPr id="29" name="图片 28" descr="21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10800000" flipH="1" flipV="1">
            <a:off x="2797763" y="2319724"/>
            <a:ext cx="1245870" cy="1711325"/>
          </a:xfrm>
          <a:prstGeom prst="rect">
            <a:avLst/>
          </a:prstGeom>
        </p:spPr>
      </p:pic>
      <p:pic>
        <p:nvPicPr>
          <p:cNvPr id="30" name="图片 29" descr="21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 rot="4440000">
            <a:off x="2908569" y="1112459"/>
            <a:ext cx="1024255" cy="1406525"/>
          </a:xfrm>
          <a:prstGeom prst="rect">
            <a:avLst/>
          </a:prstGeom>
        </p:spPr>
      </p:pic>
      <p:pic>
        <p:nvPicPr>
          <p:cNvPr id="31" name="图片 30" descr="21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1846424" y="1814690"/>
            <a:ext cx="1128395" cy="84201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8930004" y="1565357"/>
            <a:ext cx="1057910" cy="83566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57090" y="23782"/>
            <a:ext cx="2934910" cy="3262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43045" y="3717925"/>
            <a:ext cx="4475480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语文五年级 </a:t>
            </a:r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下册 </a:t>
            </a:r>
            <a:r>
              <a:rPr lang="en-US" altLang="zh-CN" sz="4000" dirty="0">
                <a:solidFill>
                  <a:srgbClr val="1D7F50"/>
                </a:solidFill>
                <a:sym typeface="+mn-ea"/>
              </a:rPr>
              <a:t>R</a:t>
            </a:r>
            <a:endParaRPr lang="en-US" altLang="zh-CN" sz="4000" dirty="0">
              <a:solidFill>
                <a:srgbClr val="1D7F5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8"/>
    </mc:Choice>
    <mc:Fallback>
      <p:transition spd="slow" advTm="468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1740" y="1083310"/>
            <a:ext cx="9618980" cy="34461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16645" y="2954655"/>
            <a:ext cx="578485" cy="4743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65110" y="3731895"/>
            <a:ext cx="578485" cy="4445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99480" y="4130675"/>
            <a:ext cx="578485" cy="4445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2015" y="1490345"/>
            <a:ext cx="10314305" cy="1606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15995" y="1837055"/>
            <a:ext cx="803910" cy="3575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破晓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41360" y="1837690"/>
            <a:ext cx="1115060" cy="3937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耘田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08070" y="2244725"/>
            <a:ext cx="999490" cy="4514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桑叶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38395" y="2667000"/>
            <a:ext cx="1319530" cy="4298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昼夜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030" y="986790"/>
            <a:ext cx="9926955" cy="39103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76265" y="1347470"/>
            <a:ext cx="1308100" cy="3505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797040" y="2890520"/>
            <a:ext cx="15773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信口吹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5129530" y="2890520"/>
            <a:ext cx="12268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横牛背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610995" y="2890520"/>
            <a:ext cx="21405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短笛无腔信口吹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8221980" y="2491740"/>
            <a:ext cx="20415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牧童归去横牛背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24150" y="4464050"/>
            <a:ext cx="1673225" cy="4533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赞美和热爱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66640" y="4061460"/>
            <a:ext cx="22364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也傍桑阴学种瓜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99920" y="4061460"/>
            <a:ext cx="2196465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童孙未解供耕织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2" grpId="0"/>
      <p:bldP spid="12" grpId="1"/>
      <p:bldP spid="11" grpId="0"/>
      <p:bldP spid="11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900" y="1313815"/>
            <a:ext cx="9991725" cy="417766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713095" y="4951730"/>
            <a:ext cx="936625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赞美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70450" y="3334385"/>
            <a:ext cx="14547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山衔落日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4635" y="2935605"/>
            <a:ext cx="6896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浸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09075" y="2536825"/>
            <a:ext cx="13309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衔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90925" y="2536825"/>
            <a:ext cx="5861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20260" y="3764915"/>
            <a:ext cx="396875" cy="4114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05935" y="4951730"/>
            <a:ext cx="12477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喜爱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56923" y="45529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雷震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25645" y="4552950"/>
            <a:ext cx="4914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宋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9" grpId="0"/>
      <p:bldP spid="9" grpId="1"/>
      <p:bldP spid="11" grpId="0"/>
      <p:bldP spid="11" grpId="1"/>
      <p:bldP spid="10" grpId="0"/>
      <p:bldP spid="10" grpId="1"/>
      <p:bldP spid="13" grpId="0"/>
      <p:bldP spid="13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7295" y="1313815"/>
            <a:ext cx="9551670" cy="38817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1545" y="4768850"/>
            <a:ext cx="2908935" cy="7277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656195" y="4566920"/>
            <a:ext cx="23742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夕阳西下的池塘边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50530" y="4168140"/>
            <a:ext cx="22402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寒冬时的村庄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27500" y="4076700"/>
            <a:ext cx="1426210" cy="89154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儿童活动的环境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78040" y="2700020"/>
            <a:ext cx="32080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牧童横坐牛背、信口吹笛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50213" y="23012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幼童玩冰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4650" y="774700"/>
            <a:ext cx="8710295" cy="583120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988685" y="4719320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喜爱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08725" y="3568700"/>
            <a:ext cx="7016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穿丝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34185" y="2813685"/>
            <a:ext cx="21786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早有蜻蜓立上头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24825" y="2444750"/>
            <a:ext cx="20574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小荷才露尖尖角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19675" y="2444750"/>
            <a:ext cx="12890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杨万里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12870" y="2444750"/>
            <a:ext cx="518795" cy="4229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宋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09878" y="42951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得意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08408" y="42951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小心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69070" y="3568700"/>
            <a:ext cx="12858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冰碎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98320" y="5403215"/>
            <a:ext cx="8383905" cy="11366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清晨，孩子们从盆里取出冻好的冰块，用彩色丝线小心翼翼地穿上，提在手中，当作银钲轻轻敲打。他们玩得不亦乐乎，眼睛都笑成了弯弯的月牙儿。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4" grpId="0"/>
      <p:bldP spid="14" grpId="1"/>
      <p:bldP spid="12" grpId="0"/>
      <p:bldP spid="12" grpId="1"/>
      <p:bldP spid="11" grpId="0"/>
      <p:bldP spid="11" grpId="1"/>
      <p:bldP spid="13" grpId="0"/>
      <p:bldP spid="13" grpId="1"/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8555" y="1313815"/>
            <a:ext cx="10050145" cy="25673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35375" y="3296920"/>
            <a:ext cx="183705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偷采白莲回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81415" y="2280920"/>
            <a:ext cx="2640330" cy="4514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儿童急走追黄蝶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08415" y="1779270"/>
            <a:ext cx="194437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溪头卧剥莲蓬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82435" y="1779270"/>
            <a:ext cx="176720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最喜小儿亡赖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7820" y="3296920"/>
            <a:ext cx="169227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小娃撑小艇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34440" y="2793365"/>
            <a:ext cx="2130425" cy="4216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飞入菜花无处寻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10" grpId="0"/>
      <p:bldP spid="10" grpId="1"/>
      <p:bldP spid="9" grpId="0"/>
      <p:bldP spid="9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62.8,&quot;left&quot;:126.85,&quot;top&quot;:196.2,&quot;width&quot;:681.3}"/>
</p:tagLst>
</file>

<file path=ppt/tags/tag64.xml><?xml version="1.0" encoding="utf-8"?>
<p:tagLst xmlns:p="http://schemas.openxmlformats.org/presentationml/2006/main">
  <p:tag name="KSO_WM_DIAGRAM_VIRTUALLY_FRAME" val="{&quot;height&quot;:62.8,&quot;left&quot;:126.85,&quot;top&quot;:196.2,&quot;width&quot;:681.3}"/>
</p:tagLst>
</file>

<file path=ppt/tags/tag65.xml><?xml version="1.0" encoding="utf-8"?>
<p:tagLst xmlns:p="http://schemas.openxmlformats.org/presentationml/2006/main">
  <p:tag name="KSO_WM_DIAGRAM_VIRTUALLY_FRAME" val="{&quot;height&quot;:62.8,&quot;left&quot;:126.85,&quot;top&quot;:196.2,&quot;width&quot;:681.3}"/>
</p:tagLst>
</file>

<file path=ppt/tags/tag66.xml><?xml version="1.0" encoding="utf-8"?>
<p:tagLst xmlns:p="http://schemas.openxmlformats.org/presentationml/2006/main">
  <p:tag name="KSO_WM_DIAGRAM_VIRTUALLY_FRAME" val="{&quot;height&quot;:62.8,&quot;left&quot;:126.85,&quot;top&quot;:196.2,&quot;width&quot;:681.3}"/>
</p:tagLst>
</file>

<file path=ppt/tags/tag67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284</Words>
  <Application>WPS 演示</Application>
  <PresentationFormat>宽屏</PresentationFormat>
  <Paragraphs>99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180</cp:revision>
  <dcterms:created xsi:type="dcterms:W3CDTF">2019-06-19T02:08:00Z</dcterms:created>
  <dcterms:modified xsi:type="dcterms:W3CDTF">2025-02-20T02:53:21Z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