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6"/>
  </p:notesMasterIdLst>
  <p:sldIdLst>
    <p:sldId id="297" r:id="rId3"/>
    <p:sldId id="298" r:id="rId4"/>
    <p:sldId id="299" r:id="rId5"/>
    <p:sldId id="334" r:id="rId6"/>
    <p:sldId id="300" r:id="rId7"/>
    <p:sldId id="302" r:id="rId8"/>
    <p:sldId id="303" r:id="rId9"/>
    <p:sldId id="335" r:id="rId10"/>
    <p:sldId id="336" r:id="rId11"/>
    <p:sldId id="337" r:id="rId12"/>
    <p:sldId id="338" r:id="rId13"/>
    <p:sldId id="339" r:id="rId14"/>
    <p:sldId id="341" r:id="rId15"/>
    <p:sldId id="342" r:id="rId16"/>
    <p:sldId id="343" r:id="rId17"/>
    <p:sldId id="344" r:id="rId18"/>
    <p:sldId id="324" r:id="rId19"/>
    <p:sldId id="345" r:id="rId20"/>
    <p:sldId id="346" r:id="rId21"/>
    <p:sldId id="347" r:id="rId22"/>
    <p:sldId id="348" r:id="rId23"/>
    <p:sldId id="349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17" userDrawn="1">
          <p15:clr>
            <a:srgbClr val="A4A3A4"/>
          </p15:clr>
        </p15:guide>
        <p15:guide id="2" pos="3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556" y="-56"/>
      </p:cViewPr>
      <p:guideLst>
        <p:guide orient="horz" pos="2117"/>
        <p:guide pos="39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317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1538" y="2006469"/>
            <a:ext cx="10142387" cy="3139321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2 </a:t>
            </a:r>
            <a:r>
              <a:rPr lang="zh-CN" altLang="en-US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语言应用</a:t>
            </a:r>
            <a:endParaRPr lang="en-US" altLang="zh-CN" sz="66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lvl="0"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Section </a:t>
            </a:r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3</a:t>
            </a:r>
            <a:r>
              <a:rPr lang="zh-CN" altLang="en-US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翻译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194888" y="393448"/>
            <a:ext cx="82956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 </a:t>
            </a:r>
            <a:r>
              <a:rPr lang="en-US" altLang="zh-CN" sz="7200" b="1" i="1" dirty="0" smtClean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THREE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一、英译汉技巧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CD77D1A-9AE1-D792-ABD4-CD62883B1223}"/>
              </a:ext>
            </a:extLst>
          </p:cNvPr>
          <p:cNvSpPr txBox="1"/>
          <p:nvPr/>
        </p:nvSpPr>
        <p:spPr>
          <a:xfrm>
            <a:off x="87375" y="1112195"/>
            <a:ext cx="1116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（三）</a:t>
            </a:r>
            <a:r>
              <a:rPr lang="zh-CN" altLang="en-US" sz="2400" b="1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</a:t>
            </a:r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译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AD125B1-0BB3-E3DF-393D-2253057C9247}"/>
              </a:ext>
            </a:extLst>
          </p:cNvPr>
          <p:cNvSpPr txBox="1"/>
          <p:nvPr/>
        </p:nvSpPr>
        <p:spPr>
          <a:xfrm>
            <a:off x="767405" y="1492207"/>
            <a:ext cx="1122680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requested to let</a:t>
            </a:r>
            <a:r>
              <a:rPr lang="en-US" altLang="zh-CN" sz="2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have 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best quotation for this crane.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请提供这款起重机的最低报价。（代词）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Whatever you do, get some advice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proceed carefully.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无论做什么，要听取建议，谨慎行事。（省略连词）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dolphin is an intelligent animal.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海豚是一种聪明的动物。（省略冠词）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991052"/>
      </p:ext>
    </p:extLst>
  </p:cSld>
  <p:clrMapOvr>
    <a:masterClrMapping/>
  </p:clrMapOvr>
  <p:transition spd="med" advClick="0" advTm="3000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一、英译汉技巧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CD77D1A-9AE1-D792-ABD4-CD62883B1223}"/>
              </a:ext>
            </a:extLst>
          </p:cNvPr>
          <p:cNvSpPr txBox="1"/>
          <p:nvPr/>
        </p:nvSpPr>
        <p:spPr>
          <a:xfrm>
            <a:off x="87375" y="1112195"/>
            <a:ext cx="1116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）重译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AD125B1-0BB3-E3DF-393D-2253057C9247}"/>
              </a:ext>
            </a:extLst>
          </p:cNvPr>
          <p:cNvSpPr txBox="1"/>
          <p:nvPr/>
        </p:nvSpPr>
        <p:spPr>
          <a:xfrm>
            <a:off x="767405" y="1492207"/>
            <a:ext cx="112268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learn about </a:t>
            </a:r>
            <a:r>
              <a:rPr lang="en-US" altLang="zh-CN" sz="2400" b="1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finding, analyzing and solving.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我们要学会发现问题、分析问题和解决问题。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8A881FE-1A6A-C5E7-F19C-978D0D637F8B}"/>
              </a:ext>
            </a:extLst>
          </p:cNvPr>
          <p:cNvSpPr txBox="1"/>
          <p:nvPr/>
        </p:nvSpPr>
        <p:spPr>
          <a:xfrm>
            <a:off x="87375" y="2712395"/>
            <a:ext cx="11160048" cy="3715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（五）语序调整</a:t>
            </a:r>
            <a:endParaRPr lang="en-US" altLang="zh-CN" sz="2400" b="1" kern="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调整定语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We have nothing 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urgent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to deal with now.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我们没有什么紧急的事情要处理。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2.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调整状语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AI technology is developing </a:t>
            </a:r>
            <a:r>
              <a:rPr lang="en-US" altLang="zh-CN" sz="24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rapidly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人工智能技术正快速发展。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185808"/>
      </p:ext>
    </p:extLst>
  </p:cSld>
  <p:clrMapOvr>
    <a:masterClrMapping/>
  </p:clrMapOvr>
  <p:transition spd="med" advClick="0" advTm="3000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一、英译汉技巧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8A881FE-1A6A-C5E7-F19C-978D0D637F8B}"/>
              </a:ext>
            </a:extLst>
          </p:cNvPr>
          <p:cNvSpPr txBox="1"/>
          <p:nvPr/>
        </p:nvSpPr>
        <p:spPr>
          <a:xfrm>
            <a:off x="228600" y="946198"/>
            <a:ext cx="1116004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3.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调整插入语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It is a huge mistake, </a:t>
            </a:r>
            <a:r>
              <a:rPr lang="en-US" altLang="zh-CN" sz="24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 think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 to refuse this proposal. 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我认为，拒绝这个提议是一个很大的错误。</a:t>
            </a:r>
            <a:endParaRPr lang="en-US" altLang="zh-CN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4.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调整从句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This applies specifically to those</a:t>
            </a:r>
            <a:r>
              <a:rPr lang="en-US" altLang="zh-CN" sz="24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who want to try for an online writing career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这尤其适用于想尝试在线写作的人。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9C3469A-3781-466A-E537-AF8A3A90F097}"/>
              </a:ext>
            </a:extLst>
          </p:cNvPr>
          <p:cNvSpPr txBox="1"/>
          <p:nvPr/>
        </p:nvSpPr>
        <p:spPr>
          <a:xfrm>
            <a:off x="-242825" y="3998553"/>
            <a:ext cx="1116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（六）</a:t>
            </a:r>
            <a:r>
              <a:rPr lang="zh-CN" altLang="en-US" sz="2400" b="1" kern="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译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12BAFB4-300A-0603-5B2F-15BC7C08C40D}"/>
              </a:ext>
            </a:extLst>
          </p:cNvPr>
          <p:cNvSpPr txBox="1"/>
          <p:nvPr/>
        </p:nvSpPr>
        <p:spPr>
          <a:xfrm>
            <a:off x="490068" y="4665401"/>
            <a:ext cx="10495432" cy="1691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1.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单词分译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Google is 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justifiably</a:t>
            </a:r>
            <a:r>
              <a:rPr lang="en-US" altLang="zh-CN" sz="2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concerned about spilling its trade secrets.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kern="0" spc="4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谷歌担心商业机密泄露，无可非议。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314832"/>
      </p:ext>
    </p:extLst>
  </p:cSld>
  <p:clrMapOvr>
    <a:masterClrMapping/>
  </p:clrMapOvr>
  <p:transition spd="med" advClick="0" advTm="3000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一、英译汉技巧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9C3469A-3781-466A-E537-AF8A3A90F097}"/>
              </a:ext>
            </a:extLst>
          </p:cNvPr>
          <p:cNvSpPr txBox="1"/>
          <p:nvPr/>
        </p:nvSpPr>
        <p:spPr>
          <a:xfrm>
            <a:off x="490068" y="4798653"/>
            <a:ext cx="1116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（七）合译</a:t>
            </a:r>
            <a:endParaRPr lang="en-US" altLang="zh-CN" sz="2400" b="1" kern="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12BAFB4-300A-0603-5B2F-15BC7C08C40D}"/>
              </a:ext>
            </a:extLst>
          </p:cNvPr>
          <p:cNvSpPr txBox="1"/>
          <p:nvPr/>
        </p:nvSpPr>
        <p:spPr>
          <a:xfrm>
            <a:off x="848284" y="1013743"/>
            <a:ext cx="10495432" cy="3353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短语分译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Shirley made coffee for us 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a graceful manner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雪莉为我们冲了咖啡，举止优雅。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句子分译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issue,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which is tougher than expected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has been solved.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这个问题虽然比预想的难办，但已经解决了。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CF7C271-9E42-E6D8-7BB1-43640B4EB20B}"/>
              </a:ext>
            </a:extLst>
          </p:cNvPr>
          <p:cNvSpPr txBox="1"/>
          <p:nvPr/>
        </p:nvSpPr>
        <p:spPr>
          <a:xfrm>
            <a:off x="710255" y="5338246"/>
            <a:ext cx="10264216" cy="1137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2020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Richard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met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Thomson in a soccer match,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they became good friends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年理查德与汤姆森在一场足球赛上相遇并成了好朋友。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405309"/>
      </p:ext>
    </p:extLst>
  </p:cSld>
  <p:clrMapOvr>
    <a:masterClrMapping/>
  </p:clrMapOvr>
  <p:transition spd="med" advClick="0" advTm="3000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一、英译汉技巧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9C3469A-3781-466A-E537-AF8A3A90F097}"/>
              </a:ext>
            </a:extLst>
          </p:cNvPr>
          <p:cNvSpPr txBox="1"/>
          <p:nvPr/>
        </p:nvSpPr>
        <p:spPr>
          <a:xfrm>
            <a:off x="699618" y="1204553"/>
            <a:ext cx="11160048" cy="40886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（八）语态转换</a:t>
            </a:r>
            <a:endParaRPr lang="en-US" altLang="zh-CN" sz="2400" b="1" kern="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 creative culture must</a:t>
            </a:r>
            <a:r>
              <a:rPr lang="en-US" altLang="zh-CN" sz="24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be built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on a foundation of respect. 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必须在尊重的基础上建立创意文化。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（九）正反翻译</a:t>
            </a:r>
            <a:endParaRPr lang="en-US" altLang="zh-CN" sz="2400" b="1" kern="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Jordan </a:t>
            </a:r>
            <a:r>
              <a:rPr lang="en-US" altLang="zh-CN" sz="2400" b="1" i="1" u="sng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 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stops having an optimistic view of life.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乔丹一直乐观对待生活。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kern="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603302"/>
      </p:ext>
    </p:extLst>
  </p:cSld>
  <p:clrMapOvr>
    <a:masterClrMapping/>
  </p:clrMapOvr>
  <p:transition spd="med" advClick="0" advTm="3000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二、汉译英技巧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9C3469A-3781-466A-E537-AF8A3A90F097}"/>
              </a:ext>
            </a:extLst>
          </p:cNvPr>
          <p:cNvSpPr txBox="1"/>
          <p:nvPr/>
        </p:nvSpPr>
        <p:spPr>
          <a:xfrm>
            <a:off x="699618" y="1204553"/>
            <a:ext cx="11160048" cy="5011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（一）词类转换</a:t>
            </a:r>
            <a:endParaRPr lang="en-US" altLang="zh-CN" sz="2400" b="1" kern="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政府认为，提高教学质量是改善教学效果的关键。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government argues that </a:t>
            </a:r>
            <a:r>
              <a:rPr lang="en-US" altLang="zh-CN" sz="2400" b="1" i="1" u="sng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raising 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quality of teaching is the key to</a:t>
            </a:r>
            <a:r>
              <a:rPr lang="en-US" altLang="zh-CN" sz="2400" i="1" u="sng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u="sng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improving</a:t>
            </a:r>
            <a:r>
              <a:rPr lang="en-US" altLang="zh-CN" sz="2400" i="1" u="sng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results.</a:t>
            </a:r>
          </a:p>
          <a:p>
            <a:pPr algn="l">
              <a:lnSpc>
                <a:spcPct val="150000"/>
              </a:lnSpc>
            </a:pP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快速进入大数据领域是绝对必要的。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Stepping quickly into Big Data is an absolute </a:t>
            </a:r>
            <a:r>
              <a:rPr lang="en-US" altLang="zh-CN" sz="2400" b="1" i="1" u="sng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necessity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algn="l">
              <a:lnSpc>
                <a:spcPct val="150000"/>
              </a:lnSpc>
            </a:pP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胡克对重建伦敦城市做出了巨大贡献。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Hooke </a:t>
            </a:r>
            <a:r>
              <a:rPr lang="en-US" altLang="zh-CN" sz="2400" b="1" i="1" u="sng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contributed 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greatly </a:t>
            </a:r>
            <a:r>
              <a:rPr lang="en-US" altLang="zh-CN" sz="2400" b="1" i="1" u="sng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rebuilding of the City of London. </a:t>
            </a:r>
            <a:endParaRPr lang="en-US" altLang="zh-CN" sz="2400" b="1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844934"/>
      </p:ext>
    </p:extLst>
  </p:cSld>
  <p:clrMapOvr>
    <a:masterClrMapping/>
  </p:clrMapOvr>
  <p:transition spd="med" advClick="0" advTm="3000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二、汉译英技巧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9C3469A-3781-466A-E537-AF8A3A90F097}"/>
              </a:ext>
            </a:extLst>
          </p:cNvPr>
          <p:cNvSpPr txBox="1"/>
          <p:nvPr/>
        </p:nvSpPr>
        <p:spPr>
          <a:xfrm>
            <a:off x="648818" y="1017700"/>
            <a:ext cx="11160048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（二）语篇衔接与连贯</a:t>
            </a:r>
            <a:endParaRPr lang="en-US" altLang="zh-CN" sz="2400" b="1" kern="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语法手段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避免重复使用相同的代词或指示词；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增加必要的逻辑关联词和过渡词；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保持动词时态前后一致、呼应；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保持相邻句子或段落在意义上相互关联或相互呼应等。</a:t>
            </a:r>
            <a:endParaRPr lang="en-US" altLang="zh-CN" sz="2400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词汇手段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使用同义词或近义词表述不同的主题或概念；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重复使用突出强调的概念或关键词；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使用上义词（概括性、抽象性词汇）、下义词（具体化词汇）；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使用反义词或对立词；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使用符合英语语言习惯的搭配；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注重译文的因果推理；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恰当使用比喻和隐喻等。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383046"/>
      </p:ext>
    </p:extLst>
  </p:cSld>
  <p:clrMapOvr>
    <a:masterClrMapping/>
  </p:clrMapOvr>
  <p:transition spd="med" advClick="0" advTm="3000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8333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1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THREE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B0FE997-0D7E-CCD3-1B11-15401826B68C}"/>
              </a:ext>
            </a:extLst>
          </p:cNvPr>
          <p:cNvSpPr txBox="1"/>
          <p:nvPr/>
        </p:nvSpPr>
        <p:spPr>
          <a:xfrm>
            <a:off x="4059755" y="2985824"/>
            <a:ext cx="69818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003C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课后练习</a:t>
            </a:r>
          </a:p>
        </p:txBody>
      </p:sp>
    </p:spTree>
    <p:extLst>
      <p:ext uri="{BB962C8B-B14F-4D97-AF65-F5344CB8AC3E}">
        <p14:creationId xmlns:p14="http://schemas.microsoft.com/office/powerpoint/2010/main" val="3118588158"/>
      </p:ext>
    </p:extLst>
  </p:cSld>
  <p:clrMapOvr>
    <a:masterClrMapping/>
  </p:clrMapOvr>
  <p:transition spd="med" advClick="0" advTm="3000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2229367-6FEE-8EC9-FC2B-EA90DA66D2C3}"/>
              </a:ext>
            </a:extLst>
          </p:cNvPr>
          <p:cNvSpPr txBox="1"/>
          <p:nvPr/>
        </p:nvSpPr>
        <p:spPr>
          <a:xfrm>
            <a:off x="257175" y="860531"/>
            <a:ext cx="11677649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Please take a few moments to complete our customer feedback form so that we may serve you better in the future.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（选自《广西普通高等教育专升本考试大纲与说明（英语）》（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年版））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请花一点时间完成我们的顾客反馈表，我们才能更好地服务。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请拨冗完成我们的顾客反馈表，这样能帮助我们提升未来的服务。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请花时间完成这份顾客反应表，所以我们才能有所提高。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请填写申请表成为我们的顾客，我们就能服务你们。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While each department within a company serves a specific purpose and function, they are all dependent on each other to succeed.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级真题）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公司所有的部门都有其存在的必要，它们往往是相对独立但又是相互合作。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公司的各个部门有不同的职能和不同的工作内容，但又相辅相成，缺一不可。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虽然公司内的每个部门都有特定的目的和职能，但它们都相互依赖才能成功。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由于公司所有部门都有其目的和分工，所以各部门的成功值得依赖。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AC2C760-E7C2-3C1E-9E54-1FE7A3A8C6C2}"/>
              </a:ext>
            </a:extLst>
          </p:cNvPr>
          <p:cNvSpPr txBox="1"/>
          <p:nvPr/>
        </p:nvSpPr>
        <p:spPr>
          <a:xfrm>
            <a:off x="917574" y="486070"/>
            <a:ext cx="7839075" cy="374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English to Chinese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（英译汉，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道题，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67F8525-BD23-9961-9723-9322FD718BDA}"/>
              </a:ext>
            </a:extLst>
          </p:cNvPr>
          <p:cNvSpPr txBox="1"/>
          <p:nvPr/>
        </p:nvSpPr>
        <p:spPr>
          <a:xfrm>
            <a:off x="257175" y="3416300"/>
            <a:ext cx="541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。考查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祈使句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目的状语从句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8511049-176A-5020-352A-720909FEA201}"/>
              </a:ext>
            </a:extLst>
          </p:cNvPr>
          <p:cNvSpPr txBox="1"/>
          <p:nvPr/>
        </p:nvSpPr>
        <p:spPr>
          <a:xfrm>
            <a:off x="257174" y="6117234"/>
            <a:ext cx="7077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选③。考查“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引导的让步状语从句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主句”。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517747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2229367-6FEE-8EC9-FC2B-EA90DA66D2C3}"/>
              </a:ext>
            </a:extLst>
          </p:cNvPr>
          <p:cNvSpPr txBox="1"/>
          <p:nvPr/>
        </p:nvSpPr>
        <p:spPr>
          <a:xfrm>
            <a:off x="257175" y="860531"/>
            <a:ext cx="11677649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As is known to all, the more effectively managers communicate with their employees, the more successful the company is likely to be.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级真题）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众所周知，管理者和员工之间要保持有效的沟通，公司才可能成功。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众所周知，管理者与员工的沟通越有效，公司就越有可能取得成功。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众所周知，企业管理者要针对员工不同的情况采用不同的沟通方式。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众所周知，只有管理人员与他们的员工多沟通，才能让企业发展得更好。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If you want a refund for a product or service that did not live up to your expectations, say so.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级真题）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如果我公司提供的产品没达到你的期望，你可以提出退款。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如果对购买的产品提出退款，你就需要有一个退款的理由。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如果你对不符合你期望的产品或服务想要退款，请说出来。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只要我们的产品和服务让您失望，可以说想要退款。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AC2C760-E7C2-3C1E-9E54-1FE7A3A8C6C2}"/>
              </a:ext>
            </a:extLst>
          </p:cNvPr>
          <p:cNvSpPr txBox="1"/>
          <p:nvPr/>
        </p:nvSpPr>
        <p:spPr>
          <a:xfrm>
            <a:off x="917574" y="486070"/>
            <a:ext cx="7839075" cy="374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English to Chinese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（英译汉，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道题，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EF7DB4-3F9B-C534-0F01-399940007A52}"/>
              </a:ext>
            </a:extLst>
          </p:cNvPr>
          <p:cNvSpPr txBox="1"/>
          <p:nvPr/>
        </p:nvSpPr>
        <p:spPr>
          <a:xfrm>
            <a:off x="301624" y="3100305"/>
            <a:ext cx="7470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选②。考查“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the+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比较级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the+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比较级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…”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句式。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D13154A-260C-282B-590A-18431BE4BCD7}"/>
              </a:ext>
            </a:extLst>
          </p:cNvPr>
          <p:cNvSpPr txBox="1"/>
          <p:nvPr/>
        </p:nvSpPr>
        <p:spPr>
          <a:xfrm>
            <a:off x="206374" y="5766636"/>
            <a:ext cx="7470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选③。考查“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引导的条件状语从句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主句”。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997501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840424" y="1567403"/>
            <a:ext cx="26725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CONTENTS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88628" y="57578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目  录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4398155" y="5990930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1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1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3692438" y="-12942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8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9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10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1"/>
            </p:custDataLst>
          </p:nvPr>
        </p:nvSpPr>
        <p:spPr>
          <a:xfrm>
            <a:off x="2628311" y="4325306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O1</a:t>
            </a:r>
          </a:p>
        </p:txBody>
      </p:sp>
      <p:sp>
        <p:nvSpPr>
          <p:cNvPr id="14" name="íSľïḑe"/>
          <p:cNvSpPr txBox="1"/>
          <p:nvPr>
            <p:custDataLst>
              <p:tags r:id="rId2"/>
            </p:custDataLst>
          </p:nvPr>
        </p:nvSpPr>
        <p:spPr>
          <a:xfrm>
            <a:off x="3152108" y="2542410"/>
            <a:ext cx="2346454" cy="830997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课程要求和考核说明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16" name="išlïḑé"/>
          <p:cNvCxnSpPr>
            <a:cxnSpLocks/>
          </p:cNvCxnSpPr>
          <p:nvPr/>
        </p:nvCxnSpPr>
        <p:spPr>
          <a:xfrm flipV="1">
            <a:off x="3133101" y="2719373"/>
            <a:ext cx="0" cy="1619198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17" name="îṡlîḓè"/>
          <p:cNvSpPr/>
          <p:nvPr>
            <p:custDataLst>
              <p:tags r:id="rId3"/>
            </p:custDataLst>
          </p:nvPr>
        </p:nvSpPr>
        <p:spPr>
          <a:xfrm>
            <a:off x="5376741" y="4338571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O2</a:t>
            </a:r>
          </a:p>
        </p:txBody>
      </p:sp>
      <p:sp>
        <p:nvSpPr>
          <p:cNvPr id="18" name="iS1iḓè"/>
          <p:cNvSpPr txBox="1"/>
          <p:nvPr>
            <p:custDataLst>
              <p:tags r:id="rId4"/>
            </p:custDataLst>
          </p:nvPr>
        </p:nvSpPr>
        <p:spPr>
          <a:xfrm>
            <a:off x="5889536" y="2624135"/>
            <a:ext cx="2346457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解题技巧</a:t>
            </a:r>
          </a:p>
        </p:txBody>
      </p:sp>
      <p:cxnSp>
        <p:nvCxnSpPr>
          <p:cNvPr id="20" name="ïślíḓê"/>
          <p:cNvCxnSpPr>
            <a:cxnSpLocks/>
          </p:cNvCxnSpPr>
          <p:nvPr>
            <p:custDataLst>
              <p:tags r:id="rId5"/>
            </p:custDataLst>
          </p:nvPr>
        </p:nvCxnSpPr>
        <p:spPr>
          <a:xfrm flipV="1">
            <a:off x="5908542" y="2738848"/>
            <a:ext cx="0" cy="1586458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21" name="iś1îḋe"/>
          <p:cNvSpPr/>
          <p:nvPr>
            <p:custDataLst>
              <p:tags r:id="rId6"/>
            </p:custDataLst>
          </p:nvPr>
        </p:nvSpPr>
        <p:spPr>
          <a:xfrm>
            <a:off x="8011824" y="4391789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O3</a:t>
            </a:r>
          </a:p>
        </p:txBody>
      </p:sp>
      <p:cxnSp>
        <p:nvCxnSpPr>
          <p:cNvPr id="24" name="iśľíḑê"/>
          <p:cNvCxnSpPr>
            <a:cxnSpLocks/>
          </p:cNvCxnSpPr>
          <p:nvPr/>
        </p:nvCxnSpPr>
        <p:spPr>
          <a:xfrm flipV="1">
            <a:off x="8510027" y="2700710"/>
            <a:ext cx="0" cy="1671502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29" name="ísḷíḍè">
            <a:extLst>
              <a:ext uri="{FF2B5EF4-FFF2-40B4-BE49-F238E27FC236}">
                <a16:creationId xmlns="" xmlns:a16="http://schemas.microsoft.com/office/drawing/2014/main" id="{30E5EB74-EF60-4B8A-2654-0EBB9D8773E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08857" y="2600320"/>
            <a:ext cx="2139721" cy="4603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课后练习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2229367-6FEE-8EC9-FC2B-EA90DA66D2C3}"/>
              </a:ext>
            </a:extLst>
          </p:cNvPr>
          <p:cNvSpPr txBox="1"/>
          <p:nvPr/>
        </p:nvSpPr>
        <p:spPr>
          <a:xfrm>
            <a:off x="-69850" y="860531"/>
            <a:ext cx="12204700" cy="4811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Candidates with good people skills are highly welcomed by employers because they’re more likely to work well in a team.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级真题）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大多数雇主都表示，他们在面试中往往会重点考察应聘者人际沟通这一项重要的软技能。</a:t>
            </a:r>
            <a:endParaRPr lang="zh-CN" altLang="zh-CN" sz="2400" kern="100" spc="-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具有良好人际交往能力的应聘者很受雇主们的欢迎，因为他们更有可能在团队中出色工作。</a:t>
            </a:r>
            <a:endParaRPr lang="zh-CN" altLang="zh-CN" sz="2400" kern="100" spc="-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雇主更愿意雇用人际交往能力强的求职者，因为他们往往会在团队的工作中表现更为主动。</a:t>
            </a:r>
            <a:endParaRPr lang="zh-CN" altLang="zh-CN" sz="2400" kern="100" spc="-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雇主们更希望团队成员表现得好一些，所以哪些社交能力好的候选人受欢迎程度高。</a:t>
            </a:r>
            <a:endParaRPr lang="en-US" altLang="zh-CN" sz="2400" kern="100" spc="-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</a:pPr>
            <a:endParaRPr lang="en-US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</a:pP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Since you have all the information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should offer a solution and present a short plan on what you will do.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级真题）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虽然你还没有获得所有的资料，但你仍有可能提供解决方法，提出一个你想要做什么的计划。</a:t>
            </a:r>
            <a:endParaRPr lang="zh-CN" altLang="zh-CN" sz="2400" kern="100" spc="-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虽然你还没得到查阅这些资料的许可，但你可以充分利用你手头已有的材料提出自己的想法。</a:t>
            </a:r>
            <a:r>
              <a:rPr lang="zh-CN" altLang="zh-CN" sz="2400" kern="100" spc="-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kern="100" spc="-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既然你掌握了所有信息，你应该提供一个解决方案，并就你将要做的事情提出一个简短计划。</a:t>
            </a:r>
            <a:r>
              <a:rPr lang="zh-CN" altLang="zh-CN" sz="2400" kern="100" spc="-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kern="100" spc="-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因为你有所有信息，所以你应该贡献解决方案，制定出你的短期行动方案。</a:t>
            </a:r>
            <a:endParaRPr lang="zh-CN" altLang="zh-CN" sz="2400" kern="100" spc="-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AC2C760-E7C2-3C1E-9E54-1FE7A3A8C6C2}"/>
              </a:ext>
            </a:extLst>
          </p:cNvPr>
          <p:cNvSpPr txBox="1"/>
          <p:nvPr/>
        </p:nvSpPr>
        <p:spPr>
          <a:xfrm>
            <a:off x="917574" y="486070"/>
            <a:ext cx="7839075" cy="374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English to Chinese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（英译汉，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道题，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40419A1-ED1C-E2CA-1E49-86F11FB220FE}"/>
              </a:ext>
            </a:extLst>
          </p:cNvPr>
          <p:cNvSpPr txBox="1"/>
          <p:nvPr/>
        </p:nvSpPr>
        <p:spPr>
          <a:xfrm>
            <a:off x="0" y="3121152"/>
            <a:ext cx="7470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选②。考查“主句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+because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引导的状语从句”。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368652F-B5F1-E2BD-630F-8DFE91935883}"/>
              </a:ext>
            </a:extLst>
          </p:cNvPr>
          <p:cNvSpPr txBox="1"/>
          <p:nvPr/>
        </p:nvSpPr>
        <p:spPr>
          <a:xfrm>
            <a:off x="0" y="5757771"/>
            <a:ext cx="1088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选③。考查“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引导的原因状语从句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含有两个并列谓语动词的主句”。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988941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2229367-6FEE-8EC9-FC2B-EA90DA66D2C3}"/>
              </a:ext>
            </a:extLst>
          </p:cNvPr>
          <p:cNvSpPr txBox="1"/>
          <p:nvPr/>
        </p:nvSpPr>
        <p:spPr>
          <a:xfrm>
            <a:off x="400050" y="860531"/>
            <a:ext cx="117348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Whether you are new to the company or you have worked here for some time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read these rules carefully.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级真题）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spc="-2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spc="-4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根据该公司规定</a:t>
            </a:r>
            <a:r>
              <a:rPr lang="en-US" altLang="zh-CN" sz="2400" kern="100" spc="-4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kern="100" spc="-4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无论你是生产人员还是技术人员都应该严格执行安全注意事项。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spc="-2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spc="-4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不论你是公司的新员工还是已经在这里工作了一段时间</a:t>
            </a:r>
            <a:r>
              <a:rPr lang="en-US" altLang="zh-CN" sz="2400" kern="100" spc="-4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kern="100" spc="-4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都请仔细阅读这些规则。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为了安全生产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无论是新员工还是老员工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该公司都要求他们仔细阅读这些规定。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仔细阅读这些规定的人，要么是公司的新入职员工，要么是在这儿干工作一段时间的员工。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The advantage of classroom-based training is that a group of employees can attain large amounts of knowledge at the same time.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级真题）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在课堂中进行教学的好处是员工可以学到大量的有用知识。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教师在课堂里培训员工的好处是能向所有的员工进行讲解。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基于课堂的培训好处是一批员工可以同时获得大量的知识。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员工们同一时间精通文化知识是以教室为基地的培训优势。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 spc="-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AC2C760-E7C2-3C1E-9E54-1FE7A3A8C6C2}"/>
              </a:ext>
            </a:extLst>
          </p:cNvPr>
          <p:cNvSpPr txBox="1"/>
          <p:nvPr/>
        </p:nvSpPr>
        <p:spPr>
          <a:xfrm>
            <a:off x="917574" y="486070"/>
            <a:ext cx="7839075" cy="374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English to Chinese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（英译汉，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道题，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A6D1503-0AB9-4C50-1543-85A010648A75}"/>
              </a:ext>
            </a:extLst>
          </p:cNvPr>
          <p:cNvSpPr txBox="1"/>
          <p:nvPr/>
        </p:nvSpPr>
        <p:spPr>
          <a:xfrm>
            <a:off x="490068" y="3445854"/>
            <a:ext cx="81205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。考查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“whether...or...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引导的让步状语从句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祈使句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A36F7A0-4F4B-4307-D969-1CD148E9CDE4}"/>
              </a:ext>
            </a:extLst>
          </p:cNvPr>
          <p:cNvSpPr txBox="1"/>
          <p:nvPr/>
        </p:nvSpPr>
        <p:spPr>
          <a:xfrm>
            <a:off x="490068" y="6141097"/>
            <a:ext cx="6553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。考查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系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+that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引导的表语从句</a:t>
            </a:r>
            <a:r>
              <a:rPr lang="en-US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182549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2229367-6FEE-8EC9-FC2B-EA90DA66D2C3}"/>
              </a:ext>
            </a:extLst>
          </p:cNvPr>
          <p:cNvSpPr txBox="1"/>
          <p:nvPr/>
        </p:nvSpPr>
        <p:spPr>
          <a:xfrm>
            <a:off x="228600" y="1093876"/>
            <a:ext cx="11734800" cy="2238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从前，一位老人丢失了一匹马，他与儿子搜寻未果。村里人纷纷向他表示同情，老人却说：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这未必是件坏事。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当这匹丢失的马隔天自己回到了老人身边，并带回一匹漂亮的母马时，老人却说：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这也未必是好事。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（选自《广西普通高等教育专升本考试大纲与说明（英语）》（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年版））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AC2C760-E7C2-3C1E-9E54-1FE7A3A8C6C2}"/>
              </a:ext>
            </a:extLst>
          </p:cNvPr>
          <p:cNvSpPr txBox="1"/>
          <p:nvPr/>
        </p:nvSpPr>
        <p:spPr>
          <a:xfrm>
            <a:off x="917574" y="486070"/>
            <a:ext cx="7839075" cy="379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</a:pPr>
            <a:r>
              <a:rPr lang="zh-CN" altLang="zh-CN" sz="2400" kern="1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Chinese to English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（汉译英，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道题，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分）</a:t>
            </a:r>
            <a:endParaRPr lang="zh-CN" altLang="zh-CN" sz="1800" b="1" kern="1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939F00E-CD32-A7F6-B70C-77C062A94F4F}"/>
              </a:ext>
            </a:extLst>
          </p:cNvPr>
          <p:cNvSpPr txBox="1"/>
          <p:nvPr/>
        </p:nvSpPr>
        <p:spPr>
          <a:xfrm>
            <a:off x="228600" y="3619048"/>
            <a:ext cx="11798300" cy="2241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参考译文：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 ago, an old man and his son lost a horse. They looked all over for the horse, but they could not find it. The villagers all felt sorry for them. However, the old man said: “Perhaps it is not necessarily a bad thing.” The horse returned the next day, bringing with it a beautiful female horse, but the old man said, “Maybe it is not really a good thing as well.”</a:t>
            </a:r>
            <a:endParaRPr lang="zh-CN" altLang="zh-CN" sz="2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471119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2229367-6FEE-8EC9-FC2B-EA90DA66D2C3}"/>
              </a:ext>
            </a:extLst>
          </p:cNvPr>
          <p:cNvSpPr txBox="1"/>
          <p:nvPr/>
        </p:nvSpPr>
        <p:spPr>
          <a:xfrm>
            <a:off x="228600" y="946198"/>
            <a:ext cx="11734800" cy="2245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前有个人养了一群羊。一天他准备出去放羊，发现少了一只。他看到羊栏上有个窟窿。显然，夜间有狼钻进羊圈叼走了羊。邻居劝他修羊栏，他不听。第二天，他发现狼又通过窟窿叼走一只羊。他想起邻居的话，就赶快把羊栏补好。此后，他的羊再也没有被狼叼走。（选自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月大学英语四级真题）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AC2C760-E7C2-3C1E-9E54-1FE7A3A8C6C2}"/>
              </a:ext>
            </a:extLst>
          </p:cNvPr>
          <p:cNvSpPr txBox="1"/>
          <p:nvPr/>
        </p:nvSpPr>
        <p:spPr>
          <a:xfrm>
            <a:off x="917574" y="486070"/>
            <a:ext cx="7839075" cy="379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200"/>
              </a:lnSpc>
            </a:pP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Chinese to English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（汉译英，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道题，</a:t>
            </a: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400" kern="100" dirty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1800" kern="100" dirty="0">
              <a:solidFill>
                <a:schemeClr val="accent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075162C-3678-1D40-2DD1-931DA313A826}"/>
              </a:ext>
            </a:extLst>
          </p:cNvPr>
          <p:cNvSpPr txBox="1"/>
          <p:nvPr/>
        </p:nvSpPr>
        <p:spPr>
          <a:xfrm>
            <a:off x="158750" y="3212322"/>
            <a:ext cx="11734801" cy="3353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参考译文：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There was once a man who kept a flock of sheep. One day, he was about to herd them when he noticed that one sheep was missing. He found a hole in the sheepfold. Obviously, it was a wolf that got in and took the sheep away at night. His neighbor advised him to fix the sheepfold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but he didn’t listen. The next day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 found that another sheep had been stolen by the wolf through the hole. Then he remembered his neighbor’s words and hurried to mend the sheepfold. From then on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 sheep was lost ever again.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74688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903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ONE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2477571" y="2703797"/>
            <a:ext cx="8076129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课程要求和考核说明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2B39A4A-A160-6241-B8DC-EEF4FE4F2CA3}"/>
              </a:ext>
            </a:extLst>
          </p:cNvPr>
          <p:cNvSpPr txBox="1"/>
          <p:nvPr/>
        </p:nvSpPr>
        <p:spPr>
          <a:xfrm>
            <a:off x="490068" y="486473"/>
            <a:ext cx="11587632" cy="5800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altLang="zh-CN" sz="2400" kern="100" dirty="0">
                <a:latin typeface="Calibri" panose="020F0502020204030204" pitchFamily="34" charset="0"/>
                <a:ea typeface="MS Gothic" panose="020B0609070205080204" pitchFamily="49" charset="-128"/>
                <a:cs typeface="宋体" panose="02010600030101010101" pitchFamily="2" charset="-122"/>
              </a:rPr>
              <a:t>  </a:t>
            </a: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  <a:cs typeface="宋体" panose="02010600030101010101" pitchFamily="2" charset="-122"/>
              </a:rPr>
              <a:t>      一、课程要求</a:t>
            </a:r>
            <a:endParaRPr lang="en-US" altLang="zh-CN" sz="2800" b="1" kern="100" dirty="0">
              <a:solidFill>
                <a:schemeClr val="accent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运用英语语言知识和语言技能比较准确地理解和表达信息、观点、情感，进行有效口头沟通和书面沟通，有效完成日常生活和职场情境中的沟通任务，能够识别和理解英语使用者或英语本族语者的思维方式和思维特点，提升自身思维的逻辑性、思辨性与创新性，能够有效进行跨文化交际。</a:t>
            </a:r>
            <a:endParaRPr lang="en-US" altLang="zh-CN" sz="2800" b="1" kern="100" dirty="0">
              <a:solidFill>
                <a:schemeClr val="accent1"/>
              </a:solidFill>
              <a:latin typeface="Calibri" panose="020F0502020204030204" pitchFamily="34" charset="0"/>
              <a:ea typeface="MS Gothic" panose="020B0609070205080204" pitchFamily="49" charset="-128"/>
            </a:endParaRPr>
          </a:p>
          <a:p>
            <a:pPr>
              <a:lnSpc>
                <a:spcPts val="3500"/>
              </a:lnSpc>
            </a:pPr>
            <a:r>
              <a:rPr lang="en-US" altLang="zh-CN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    </a:t>
            </a: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  </a:t>
            </a:r>
            <a:endParaRPr lang="en-US" altLang="zh-CN" sz="2800" b="1" kern="100" dirty="0">
              <a:solidFill>
                <a:schemeClr val="accent1"/>
              </a:solidFill>
              <a:latin typeface="Calibri" panose="020F0502020204030204" pitchFamily="34" charset="0"/>
              <a:ea typeface="MS Gothic" panose="020B0609070205080204" pitchFamily="49" charset="-128"/>
            </a:endParaRPr>
          </a:p>
          <a:p>
            <a:pPr>
              <a:lnSpc>
                <a:spcPts val="3500"/>
              </a:lnSpc>
            </a:pPr>
            <a:r>
              <a:rPr lang="en-US" altLang="zh-CN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      </a:t>
            </a: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二、考核说明</a:t>
            </a:r>
            <a:r>
              <a:rPr lang="zh-CN" altLang="en-US" sz="2400" kern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</a:t>
            </a:r>
            <a:endParaRPr lang="en-US" altLang="zh-CN" sz="2400" kern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英译汉</a:t>
            </a:r>
            <a:r>
              <a:rPr lang="zh-CN" altLang="en-US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2400" kern="100" dirty="0">
              <a:solidFill>
                <a:schemeClr val="accent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1.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正确理解句子意义；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2.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运用恰当的词汇和正确的语法结构进行表达；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3.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准确流畅地表达原文的意思。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818050"/>
      </p:ext>
    </p:extLst>
  </p:cSld>
  <p:clrMapOvr>
    <a:masterClrMapping/>
  </p:clrMapOvr>
  <p:transition spd="med" advClick="0" advTm="3000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2B39A4A-A160-6241-B8DC-EEF4FE4F2CA3}"/>
              </a:ext>
            </a:extLst>
          </p:cNvPr>
          <p:cNvSpPr txBox="1"/>
          <p:nvPr/>
        </p:nvSpPr>
        <p:spPr>
          <a:xfrm>
            <a:off x="490068" y="486473"/>
            <a:ext cx="11536832" cy="5905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l">
              <a:lnSpc>
                <a:spcPct val="150000"/>
              </a:lnSpc>
            </a:pPr>
            <a:r>
              <a:rPr lang="en-US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 kern="1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汉译英</a:t>
            </a:r>
            <a:r>
              <a:rPr lang="zh-CN" altLang="en-US" sz="2400" b="1" kern="1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400" b="1" kern="1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6070" algn="l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1.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运用恰当的英语词汇表达汉语的意思；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l">
              <a:lnSpc>
                <a:spcPct val="150000"/>
              </a:lnSpc>
            </a:pP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2.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运用符合规范和习惯的英语句型表达汉语的含义；</a:t>
            </a:r>
            <a:r>
              <a:rPr lang="zh-CN" altLang="zh-CN" sz="24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方正小标宋简体" panose="03000509000000000000" pitchFamily="65" charset="-122"/>
              </a:rPr>
              <a:t>  3.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运用恰当的翻译技能和语言手段使译文结构清晰、话语连贯、语言通顺。</a:t>
            </a:r>
            <a:endParaRPr lang="en-US" altLang="zh-CN" sz="2800" b="1" kern="100" dirty="0">
              <a:solidFill>
                <a:schemeClr val="accent1"/>
              </a:solidFill>
              <a:latin typeface="Calibri" panose="020F0502020204030204" pitchFamily="34" charset="0"/>
              <a:ea typeface="MS Gothic" panose="020B0609070205080204" pitchFamily="49" charset="-128"/>
            </a:endParaRPr>
          </a:p>
          <a:p>
            <a:pPr algn="l">
              <a:lnSpc>
                <a:spcPts val="3500"/>
              </a:lnSpc>
            </a:pPr>
            <a:r>
              <a:rPr lang="en-US" altLang="zh-CN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    </a:t>
            </a: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  </a:t>
            </a:r>
            <a:endParaRPr lang="en-US" altLang="zh-CN" sz="2800" b="1" kern="100" dirty="0">
              <a:solidFill>
                <a:schemeClr val="accent1"/>
              </a:solidFill>
              <a:latin typeface="Calibri" panose="020F0502020204030204" pitchFamily="34" charset="0"/>
              <a:ea typeface="MS Gothic" panose="020B0609070205080204" pitchFamily="49" charset="-128"/>
            </a:endParaRPr>
          </a:p>
          <a:p>
            <a:pPr>
              <a:lnSpc>
                <a:spcPts val="3500"/>
              </a:lnSpc>
            </a:pPr>
            <a:r>
              <a:rPr lang="en-US" altLang="zh-CN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      </a:t>
            </a:r>
            <a:r>
              <a:rPr lang="zh-CN" altLang="en-US" sz="2800" b="1" kern="100" dirty="0">
                <a:solidFill>
                  <a:schemeClr val="accent1"/>
                </a:solidFill>
                <a:latin typeface="Calibri" panose="020F0502020204030204" pitchFamily="34" charset="0"/>
                <a:ea typeface="MS Gothic" panose="020B0609070205080204" pitchFamily="49" charset="-128"/>
              </a:rPr>
              <a:t>三、参考题型</a:t>
            </a:r>
            <a:endParaRPr lang="en-US" altLang="zh-CN" sz="2400" kern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翻译部分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英译汉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每题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分。每题提供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个译句答案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学生选择个自认为最佳的译文。按答案正确程度给分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选择最好的译句得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较好的译句得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分，一般的译句得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错误的译句得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汉译英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每题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300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9036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TWO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4526059" y="2903979"/>
            <a:ext cx="409724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解题技巧</a:t>
            </a:r>
          </a:p>
        </p:txBody>
      </p:sp>
    </p:spTree>
    <p:extLst>
      <p:ext uri="{BB962C8B-B14F-4D97-AF65-F5344CB8AC3E}">
        <p14:creationId xmlns:p14="http://schemas.microsoft.com/office/powerpoint/2010/main" val="2190984372"/>
      </p:ext>
    </p:extLst>
  </p:cSld>
  <p:clrMapOvr>
    <a:masterClrMapping/>
  </p:clrMapOvr>
  <p:transition spd="med" advClick="0" advTm="3000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一、英译汉技巧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CD77D1A-9AE1-D792-ABD4-CD62883B1223}"/>
              </a:ext>
            </a:extLst>
          </p:cNvPr>
          <p:cNvSpPr txBox="1"/>
          <p:nvPr/>
        </p:nvSpPr>
        <p:spPr>
          <a:xfrm>
            <a:off x="-45975" y="1267208"/>
            <a:ext cx="111600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（一）词类转换</a:t>
            </a:r>
            <a:endParaRPr lang="en-US" altLang="zh-CN" sz="2400" b="1" kern="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AD125B1-0BB3-E3DF-393D-2253057C9247}"/>
              </a:ext>
            </a:extLst>
          </p:cNvPr>
          <p:cNvSpPr txBox="1"/>
          <p:nvPr/>
        </p:nvSpPr>
        <p:spPr>
          <a:xfrm>
            <a:off x="854152" y="1859340"/>
            <a:ext cx="11160048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名词的词类转换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Jennifer is a better</a:t>
            </a:r>
            <a:r>
              <a:rPr lang="en-US" altLang="zh-CN" sz="2400" b="1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teacher</a:t>
            </a:r>
            <a:r>
              <a:rPr lang="en-US" altLang="zh-CN" sz="24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 Alice.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詹妮弗教得比爱丽丝好。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动词的词类转换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manager’s encouragement has made all the employees completely</a:t>
            </a:r>
            <a:r>
              <a:rPr lang="en-US" altLang="zh-CN" sz="2400" b="1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energized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经理的鼓励让所有员工充满了活力。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副词的词类转换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Ford is working to appear more </a:t>
            </a:r>
            <a:r>
              <a:rPr lang="en-US" altLang="zh-CN" sz="2400" b="1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environmentally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responsible.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2637155" algn="ctr"/>
              </a:tabLst>
            </a:pP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福特公司正努力表现得对环境更加负责。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671435"/>
      </p:ext>
    </p:extLst>
  </p:cSld>
  <p:clrMapOvr>
    <a:masterClrMapping/>
  </p:clrMapOvr>
  <p:transition spd="med" advClick="0" advTm="3000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一、英译汉技巧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CD77D1A-9AE1-D792-ABD4-CD62883B1223}"/>
              </a:ext>
            </a:extLst>
          </p:cNvPr>
          <p:cNvSpPr txBox="1"/>
          <p:nvPr/>
        </p:nvSpPr>
        <p:spPr>
          <a:xfrm>
            <a:off x="-45975" y="1267208"/>
            <a:ext cx="1116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AD125B1-0BB3-E3DF-393D-2253057C9247}"/>
              </a:ext>
            </a:extLst>
          </p:cNvPr>
          <p:cNvSpPr txBox="1"/>
          <p:nvPr/>
        </p:nvSpPr>
        <p:spPr>
          <a:xfrm>
            <a:off x="854152" y="1056177"/>
            <a:ext cx="11160048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形容词的转换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400" b="1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grateful to</a:t>
            </a:r>
            <a:r>
              <a:rPr lang="en-US" altLang="zh-CN" sz="2400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all for the work that you have done.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我们感谢大家所做的工作。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5.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介词的转换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…the government </a:t>
            </a:r>
            <a:r>
              <a:rPr lang="en-US" altLang="zh-CN" sz="2400" b="1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people, </a:t>
            </a:r>
            <a:r>
              <a:rPr lang="en-US" altLang="zh-CN" sz="2400" b="1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people, </a:t>
            </a:r>
            <a:r>
              <a:rPr lang="en-US" altLang="zh-CN" sz="2400" b="1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people.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民有、民治、民享的政府。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冠词的转换</a:t>
            </a:r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terms of oil, </a:t>
            </a:r>
            <a:r>
              <a:rPr lang="en-US" altLang="zh-CN" sz="2400" b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2% decrease in supply causes </a:t>
            </a:r>
            <a:r>
              <a:rPr lang="en-US" altLang="zh-CN" sz="2400" b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10 % increase in price.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就石油而言，石油供应每下降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2%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，油价上涨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10%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连词的转换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 is tall and thin</a:t>
            </a:r>
            <a:r>
              <a:rPr lang="en-US" altLang="zh-CN" sz="2400" b="1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</a:t>
            </a:r>
            <a:r>
              <a:rPr lang="en-US" altLang="zh-CN" sz="2400" b="1" i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short black hair. 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詹森又高又瘦，留着黑色短发。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924942"/>
      </p:ext>
    </p:extLst>
  </p:cSld>
  <p:clrMapOvr>
    <a:masterClrMapping/>
  </p:clrMapOvr>
  <p:transition spd="med" advClick="0" advTm="3000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955842" y="501495"/>
            <a:ext cx="3686007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kern="0" dirty="0">
                <a:solidFill>
                  <a:srgbClr val="003C8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一、英译汉技巧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3C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CD77D1A-9AE1-D792-ABD4-CD62883B1223}"/>
              </a:ext>
            </a:extLst>
          </p:cNvPr>
          <p:cNvSpPr txBox="1"/>
          <p:nvPr/>
        </p:nvSpPr>
        <p:spPr>
          <a:xfrm>
            <a:off x="87375" y="1112195"/>
            <a:ext cx="1116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kern="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（二）增译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AD125B1-0BB3-E3DF-393D-2253057C9247}"/>
              </a:ext>
            </a:extLst>
          </p:cNvPr>
          <p:cNvSpPr txBox="1"/>
          <p:nvPr/>
        </p:nvSpPr>
        <p:spPr>
          <a:xfrm>
            <a:off x="767405" y="1492207"/>
            <a:ext cx="1122680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also something of 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local celebrity.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她在当地也算是一位名人。（补充量词）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2.We hope increase our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cultural and educational exchanges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我们希望加强文化、教育等领域的交流。（补充概括性词语）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two countries agreed to meet for talks,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first formal negotiations since 2008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两国同意举行会谈，这是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2008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年以来的首次正式谈判。（补充衔接性词语）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4.Local garment </a:t>
            </a:r>
            <a:r>
              <a:rPr lang="en-US" altLang="zh-CN" sz="2400" b="1" i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factories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were closed. 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当地服装厂纷纷关闭。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补充副词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5.Reading makes a full man,</a:t>
            </a:r>
            <a:r>
              <a:rPr lang="en-US" altLang="zh-CN" sz="2400" b="1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conference a ready man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400" b="1" i="1" u="sng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 an exact man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读书使人充实，讨论使人机智，写作使人准确。（补充省略部分）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806073"/>
      </p:ext>
    </p:extLst>
  </p:cSld>
  <p:clrMapOvr>
    <a:masterClrMapping/>
  </p:clrMapOvr>
  <p:transition spd="med" advClick="0" advTm="3000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2925</Words>
  <Application>Microsoft Office PowerPoint</Application>
  <PresentationFormat>自定义</PresentationFormat>
  <Paragraphs>218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178</cp:revision>
  <dcterms:created xsi:type="dcterms:W3CDTF">2023-11-08T11:26:17Z</dcterms:created>
  <dcterms:modified xsi:type="dcterms:W3CDTF">2024-09-20T09:10:49Z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2052-6.2.2.8394</vt:lpwstr>
  </property>
</Properties>
</file>