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1"/>
  </p:notesMasterIdLst>
  <p:sldIdLst>
    <p:sldId id="387" r:id="rId3"/>
    <p:sldId id="320" r:id="rId4"/>
    <p:sldId id="388" r:id="rId5"/>
    <p:sldId id="319" r:id="rId6"/>
    <p:sldId id="389" r:id="rId7"/>
    <p:sldId id="390" r:id="rId8"/>
    <p:sldId id="397" r:id="rId9"/>
    <p:sldId id="392" r:id="rId10"/>
    <p:sldId id="393" r:id="rId11"/>
    <p:sldId id="383" r:id="rId12"/>
    <p:sldId id="384" r:id="rId13"/>
    <p:sldId id="394" r:id="rId14"/>
    <p:sldId id="395" r:id="rId15"/>
    <p:sldId id="396" r:id="rId16"/>
    <p:sldId id="398" r:id="rId17"/>
    <p:sldId id="385" r:id="rId18"/>
    <p:sldId id="399" r:id="rId19"/>
    <p:sldId id="386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04" userDrawn="1">
          <p15:clr>
            <a:srgbClr val="A4A3A4"/>
          </p15:clr>
        </p15:guide>
        <p15:guide id="2" pos="3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104"/>
        <p:guide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266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775" y="1705134"/>
            <a:ext cx="11474450" cy="313932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</a:t>
            </a:r>
            <a:r>
              <a:rPr lang="en-US" altLang="zh-CN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2 </a:t>
            </a:r>
            <a:r>
              <a:rPr lang="zh-CN" altLang="en-US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语言应用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1</a:t>
            </a:r>
            <a:r>
              <a:rPr lang="zh-CN" altLang="en-US" b="1" dirty="0" smtClean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词汇和语法结构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48819" y="435185"/>
            <a:ext cx="6868795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i="1" dirty="0" smtClean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62982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469" y="1077153"/>
            <a:ext cx="4194624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第一套</a:t>
            </a:r>
            <a:r>
              <a:rPr lang="en-US" altLang="zh-CN" sz="2000" b="1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63000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44575" y="1547495"/>
            <a:ext cx="1110551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Part I Vocabulary &amp; Structure（词汇和语法结构）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Section A（单项选择题）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Directions: Complete each statement by choosing the appropriate answer from the 4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choices marked A, B, C and D. Mark the corresponding letter on the Answer Sheet with a single line through the center.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We are so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see the same thing every day. Can’t you show us something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boring; interesting                  B. bored; interested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boring; interested                   D. bored; interesting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Anne went to the office an hour early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she would not be late for the meeting.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A.for fear that   B. now that     C. in order that     D. on condition that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3500" y="3914775"/>
            <a:ext cx="492125" cy="335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96865" y="52311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6" grpId="0"/>
      <p:bldP spid="6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248410"/>
            <a:ext cx="1150493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Kate,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play with the knife. You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hurt yourself.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A.can’t; must   B. don’t; may    C. mustn’t; should  D. won’t; can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After the fire on the forest, a group of experts were sent to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matter.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A.look into    B. look down upon C. look forward to  D. look through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Nowadays，an increasing number of drivers in China depend _______ Beidou Navigation Satellite System for their routing directions.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A.with        B. on           C. for            D. to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How would you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such a good opportunity when you have been out of work for half a year.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A.turn out     B. turn on       C. turn down       D. turn up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Bruce became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doctor while her sister turned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lawyer.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In her thirties ; a; /             B. In the 30s ; a; a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In 30s ; a; /                   D. In her 30s ; a; 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24330" y="124841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1215" y="21583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35545" y="31235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00045" y="454914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44575" y="538607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248410"/>
            <a:ext cx="1150493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It is surprising that Sam’s little sister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Chinese so quickly. She hasn’t lived in China very long.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A.put up       B. picked up      C. made up         D. look up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I recommend you to take this one，which is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price and good in quality.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A.cheap          B. cheaper          C. high               D. higher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Mandy is really good at taking notes. She can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almost every word the 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manager said in the meeting yesterday.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A.put on       B. put away        C. put together      D. put down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11. All the employees except the manager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work online at home.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A.encourages   B. encourage      C. is encouraged     D. are encouraged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12.—It is said that Bob would give up this competition.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—He can’t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his responsibilities.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A.run off with     B. run out of      C. run away from     D. run up against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0780" y="124841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50255" y="225361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80125" y="31235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15560" y="454914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14245" y="591248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248410"/>
            <a:ext cx="11504930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If Jeffery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recruitment advertisement last month, he would have applied for that position.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A.seen         B. has seen       C. should see        D. had seen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After the class, Kate knows why the candle will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without air.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A.go out       B. go through     C. go over           D. go up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A true friend is a person ________ reaches for your hand and touches your heart.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A.whom	     B. whose	       C. who 	            D. Which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16. It’s said that Hainan is _______ island.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China’s second largest               B. China’s second larger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the second China’s larger           D. the China’s second largest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17. Many factories are reported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suffering from a shortage of skilled employees.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A.that          B. to be          C. to do           D. 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14245" y="13442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8400" y="226949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01110" y="31235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79495" y="400685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93235" y="540258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248410"/>
            <a:ext cx="11504930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 If Jeffery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recruitment advertisement last month, he would have applied for that position.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A.seen         B. has seen       C. should see        D. had seen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14. After the class, Kate knows why the candle will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without air.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A.go out       B. go through     C. go over           D. go up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15. A true friend is a person ________ reaches for your hand and touches your heart.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A.whom	     B. whose	       C. who 	            D. Which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16. It’s said that Hainan is _______ island.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China’s second largest               B. China’s second larger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the second China’s larger           D. the China’s second largest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17. Many factories are reported 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suffering from a shortage of skilled employees.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A.that          B. to be          C. to do           D. 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14245" y="134429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8400" y="226949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01110" y="312356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79495" y="400685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93235" y="540258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3085" y="1248410"/>
            <a:ext cx="871601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18. Mr. Brown is 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Mr. Wilson while he’s on holiday.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A.standing up for  B. standing in for  C. standing up to   D. standing for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19. _______ I get to know China, the more I like her.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  A. For more        B. More          C. The more        D. The most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20. He couldn’t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what that object was in the dark.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A.make up     B. make over     C. make for      D. make out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05405" y="132842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95705" y="2635885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5405" y="398399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02690" y="1051560"/>
            <a:ext cx="100266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Section B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lt"/>
              </a:rPr>
              <a:t>（填空题）</a:t>
            </a:r>
          </a:p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Directions: Fill in each blank with the proper form of the word given in the brackets. </a:t>
            </a:r>
          </a:p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lt"/>
              </a:rPr>
              <a:t>Write the word(s) in the corresponding space on the Answer Sheet.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3085" y="2527935"/>
            <a:ext cx="1110551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1.I sent the personnel manager an e-mail, (wish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 gain further information 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about my interview.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They are in the classroom now, (are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they?  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His (achieve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was recognized with an award.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We are extremely (confuse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9855" y="2527935"/>
            <a:ext cx="1832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wishing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63135" y="4012565"/>
            <a:ext cx="108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aren’t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91080" y="4899660"/>
            <a:ext cx="1783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achievement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75100" y="5800090"/>
            <a:ext cx="1552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confused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547421" y="126406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382535" y="12655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02690" y="1229360"/>
            <a:ext cx="11105515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Why don’t you put the meat in the fridge ? It will (stay) _______ fresh for several days. 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If we had known it, we (stop)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her.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The fire (break)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out at five a.m. and half an hour later it was put out.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Hardly had we (sit down)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when the fire alarm went off.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The country has taken measures to deal with (industry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waste.</a:t>
            </a: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just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10.Considering all the factors, I think Mandy is the best man (do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  </a:t>
            </a:r>
            <a:r>
              <a:rPr lang="en-US"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</a:t>
            </a:r>
            <a:r>
              <a:rPr sz="20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 job.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83070" y="1334135"/>
            <a:ext cx="1832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stay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2010" y="2157095"/>
            <a:ext cx="2418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would have stopped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82975" y="3125470"/>
            <a:ext cx="1169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broke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19905" y="3998595"/>
            <a:ext cx="1552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sat down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322185" y="4923155"/>
            <a:ext cx="1552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industrial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022590" y="5862955"/>
            <a:ext cx="852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to do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/>
      <p:bldP spid="33" grpId="0" bldLvl="0" animBg="1"/>
      <p:bldP spid="34" grpId="0" bldLvl="0" animBg="1"/>
      <p:bldP spid="5" grpId="0"/>
      <p:bldP spid="5" grpId="1"/>
      <p:bldP spid="6" grpId="0"/>
      <p:bldP spid="6" grpId="1"/>
      <p:bldP spid="8" grpId="0"/>
      <p:bldP spid="8" grpId="1"/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/>
              <a:t>Thank you</a:t>
            </a:r>
            <a:r>
              <a:rPr lang="zh-CN" altLang="en-US" sz="7200" b="1"/>
              <a:t>！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课程要求和考核说明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370" y="1202055"/>
            <a:ext cx="624205" cy="4692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905" y="1248410"/>
            <a:ext cx="95313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6040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课程要求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2" name="表格 1"/>
          <p:cNvGraphicFramePr/>
          <p:nvPr/>
        </p:nvGraphicFramePr>
        <p:xfrm>
          <a:off x="1044575" y="2128520"/>
          <a:ext cx="9378951" cy="3687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980"/>
                <a:gridCol w="1287145"/>
                <a:gridCol w="711835"/>
                <a:gridCol w="2308226"/>
                <a:gridCol w="3072765"/>
              </a:tblGrid>
              <a:tr h="657225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词汇量要求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基础模块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拓展模块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91490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中等职业教育阶段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1800-1900 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个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2300-2600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2700-3000 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</a:p>
                  </a:txBody>
                  <a:tcPr anchor="ctr"/>
                </a:tc>
              </a:tr>
              <a:tr h="588010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普通高中教育阶段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2000-2100 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个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26720"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语言运用能力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英语词汇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31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语法知识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基本知识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功能意念、语篇、体裁</a:t>
                      </a:r>
                      <a:endParaRPr lang="en-US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267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语言规律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句子结构、时态、语态、从句、句子逻辑关系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课程要求和考核说明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251460" y="1248410"/>
            <a:ext cx="98488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考核说明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7" name="表格 6"/>
          <p:cNvGraphicFramePr/>
          <p:nvPr/>
        </p:nvGraphicFramePr>
        <p:xfrm>
          <a:off x="1236345" y="2208530"/>
          <a:ext cx="8532495" cy="346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210"/>
                <a:gridCol w="1712595"/>
                <a:gridCol w="2537460"/>
                <a:gridCol w="1364615"/>
                <a:gridCol w="1364615"/>
              </a:tblGrid>
              <a:tr h="1033145">
                <a:tc row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考核要求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掌握《高等职业教育专科英语课程标准》规定的3000个常用单词，熟悉500个常用短语与固定搭配的意义和基本用法。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13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掌握句子结构，时态，语态等语言规律，并能够在语言实践中正确运用英语语法知识。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0240">
                <a:tc row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参考题型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词汇和语法结构（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题）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单项选择题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20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</a:p>
                  </a:txBody>
                  <a:tcPr anchor="ctr"/>
                </a:tc>
              </a:tr>
              <a:tr h="777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填空题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10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r>
                        <a:rPr lang="en-US" altLang="zh-CN" sz="2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04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选择题的解题技巧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/>
          <p:nvPr/>
        </p:nvGraphicFramePr>
        <p:xfrm>
          <a:off x="1202690" y="1891665"/>
          <a:ext cx="10412731" cy="482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290"/>
                <a:gridCol w="1333818"/>
                <a:gridCol w="4151313"/>
                <a:gridCol w="3369310"/>
              </a:tblGrid>
              <a:tr h="2014220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选择题的考点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词义辨析、词组搭配、谓语动词时态和语态、主谓一致、非谓语动词、虚拟语气、冠词、介词、副词、连词、形容词、代词、各类从句、名词的单复数等。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熟悉英语语法规则，能够准确地判断句子的结构和语法关系。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24610"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选择题的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解题技巧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考查语法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寻找关键词分析句子结构和句式特点，再次对比选项，将干扰选项排除，最后确定最佳选项。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按“先看选项再看题干”的策略进行。首先，浏览选项，通过比较四个选项的共性，可大致判断考点。</a:t>
                      </a:r>
                    </a:p>
                  </a:txBody>
                  <a:tcPr anchor="ctr"/>
                </a:tc>
              </a:tr>
              <a:tr h="1485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考查词汇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对形近义异或义近形异的词或词组的辨析综合能力，需要精读句子，理解句子内涵意思，最终把最符合题意的选项选出来。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04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选择题的解题技巧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02690" y="1728470"/>
            <a:ext cx="10803255" cy="45542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0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例：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The manager told his secretary to ________ the documents for later use.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A. put away       B. turn on         C. make up      D. break up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选A。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思路分解：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步骤1：浏览选项, 可看出本题考点为词义辨析；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步骤2：精读题干，理解句子意思：“经理叫他的秘书把文件...(怎么做)留作日后使用。”；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步骤3：对比选项，排除错误选项，put away收好，turn on开始，make up虚构，break out爆发；选项B、C、D均可排除；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步骤4：结合题干，确定答案。“经理叫他的秘书把文件收好留作日后使用。”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04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填空题的解题技巧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/>
          <p:nvPr/>
        </p:nvGraphicFramePr>
        <p:xfrm>
          <a:off x="1202690" y="1760855"/>
          <a:ext cx="10178415" cy="482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310"/>
                <a:gridCol w="3689350"/>
                <a:gridCol w="4643755"/>
              </a:tblGrid>
              <a:tr h="20142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填空题的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考点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词形转换、动词时态及语态、非谓语动词、虚拟语气、形容词与副词的等级比较、主谓一致等。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厘清句子的语法结构和上下文逻辑。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24610"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填空题的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解题技巧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了解英语构词法，积累常见的前后缀，熟悉词性变化规律。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先通读句子审题，然后根据句子的结构、意思及逻辑关系来确定括号中提示词的正确形式，再将括号中的提示词进行合理变形。</a:t>
                      </a:r>
                    </a:p>
                  </a:txBody>
                  <a:tcPr anchor="ctr"/>
                </a:tc>
              </a:tr>
              <a:tr h="14859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掌握常见句型、句子成分与词性的关联性。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640715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52425" y="1336675"/>
            <a:ext cx="105981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（二）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填空题的解题技巧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02690" y="1891665"/>
            <a:ext cx="10309225" cy="36309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000"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例：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The first impression is important, but the last impression can be (equal) ________ important.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填equally。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思路分解：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步骤1：通读句子, 横线处于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“be ... important”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之间，可推断须填入的词应为副词，修饰形容词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important；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步骤2：完成提示词变形，形容词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equal＋ly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变为副词；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步骤3：复读句子，确定答案，“第一印象重要，但最后印象可能同样地重要。”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04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解题提示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2" name="表格 1"/>
          <p:cNvGraphicFramePr/>
          <p:nvPr/>
        </p:nvGraphicFramePr>
        <p:xfrm>
          <a:off x="1044575" y="1728470"/>
          <a:ext cx="10812145" cy="5074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3425"/>
                <a:gridCol w="8808720"/>
              </a:tblGrid>
              <a:tr h="21507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）词性转换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弄清横线处需要填入的词性是非常重要的。学习者可根据句子结构和语法规则，判断横线处应填入名词、动词、形容词、副词等词性。例如，括号中的提示词在句子中充当主语或宾语，且前面有冠词、形容词、物主代词等，一般需要将提示词转换成名词；如括号中的提示词在句中作表语或者定语，一般考虑将提示词变成形容词；若括号中的提示词在句中作状语，修饰动词、形容词甚至是整个句子，则考虑填入副词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578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）主谓一致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注意主语和谓语之间的一致性，特别是当主语是可数名词单数或不可数名词形式时，谓语动词要进行相应地变形。</a:t>
                      </a:r>
                    </a:p>
                  </a:txBody>
                  <a:tcPr/>
                </a:tc>
              </a:tr>
              <a:tr h="586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）时态一致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确保所填入的谓语动词的时态与上下文所描述的时间关系相匹配。</a:t>
                      </a:r>
                    </a:p>
                  </a:txBody>
                  <a:tcPr/>
                </a:tc>
              </a:tr>
              <a:tr h="5219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）语态一致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留意主语与谓语之间的主动或被动关系，从而调整谓语动词的形式。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）等级比较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如句中出现as...as, than等标志性词语, 则需考虑形容词或副词的原级、比较级或最高级的词形转换。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解题技巧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82535" y="1304251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解题提示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02690" y="1891665"/>
            <a:ext cx="8893175" cy="39382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常见的前后缀规律</a:t>
            </a:r>
          </a:p>
          <a:p>
            <a:pPr algn="l"/>
            <a:endParaRPr lang="zh-CN" altLang="en-US" sz="200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◆形容词变副词常加后缀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-ly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◆形容词变名词常加后缀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-ness、-ity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等；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◆动词变名词的后缀较为多样，常见有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-al、-ance、-ence、-ion、-tion、-ation、-(ss)ion、-ing、-ment、-ure、-ture、-y等。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◆动词、名词变形容词的后缀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-able、-al、-ful、-ed、-ing、-ible、-ive、-ous、-some、-y、-ern、-ish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</a:p>
          <a:p>
            <a:pPr algn="l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◆表示否定的前后缀有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dis-、il-、im-、in-、ir-、mis-、un-、-less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47ae17-6e44-474f-8549-1c8547f6f51a"/>
  <p:tag name="COMMONDATA" val="eyJoZGlkIjoiNjg3NmRjNDNmMTEyMzhiZjg2YWJiY2IwZjMwNDMzNTMifQ=="/>
  <p:tag name="commondata" val="eyJoZGlkIjoiYzg2MWRjM2QzOGQ1ZWI3YjkzMWQ2Yzc5NjQ4NmZkM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68,&quot;top&quot;:94.3651968503937,&quot;width&quot;:956.2791338582678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412.48480314960636,&quot;left&quot;:30.120866141732268,&quot;top&quot;:94.3651968503937,&quot;width&quot;:956.2791338582678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2.48480314960636,&quot;left&quot;:30.120866141732286,&quot;top&quot;:94.3651968503937,&quot;width&quot;:956.279133858267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1856</Words>
  <Application>Microsoft Office PowerPoint</Application>
  <PresentationFormat>自定义</PresentationFormat>
  <Paragraphs>236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73</cp:revision>
  <dcterms:created xsi:type="dcterms:W3CDTF">2023-11-08T11:26:00Z</dcterms:created>
  <dcterms:modified xsi:type="dcterms:W3CDTF">2024-09-20T09:09:38Z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2052-12.1.0.15712</vt:lpwstr>
  </property>
</Properties>
</file>