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3"/>
  </p:notes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5" r:id="rId10"/>
    <p:sldId id="266" r:id="rId11"/>
    <p:sldId id="267" r:id="rId12"/>
    <p:sldId id="270" r:id="rId13"/>
    <p:sldId id="268" r:id="rId14"/>
    <p:sldId id="269" r:id="rId15"/>
    <p:sldId id="271" r:id="rId16"/>
    <p:sldId id="272" r:id="rId17"/>
    <p:sldId id="273" r:id="rId18"/>
    <p:sldId id="274" r:id="rId19"/>
    <p:sldId id="276" r:id="rId20"/>
    <p:sldId id="277" r:id="rId21"/>
    <p:sldId id="275" r:id="rId22"/>
    <p:sldId id="279" r:id="rId23"/>
    <p:sldId id="280" r:id="rId24"/>
    <p:sldId id="281" r:id="rId25"/>
    <p:sldId id="282" r:id="rId26"/>
    <p:sldId id="283" r:id="rId27"/>
    <p:sldId id="284" r:id="rId28"/>
    <p:sldId id="286" r:id="rId29"/>
    <p:sldId id="285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09" r:id="rId53"/>
    <p:sldId id="310" r:id="rId54"/>
    <p:sldId id="311" r:id="rId55"/>
    <p:sldId id="312" r:id="rId56"/>
    <p:sldId id="313" r:id="rId57"/>
    <p:sldId id="314" r:id="rId58"/>
    <p:sldId id="315" r:id="rId59"/>
    <p:sldId id="316" r:id="rId60"/>
    <p:sldId id="317" r:id="rId61"/>
    <p:sldId id="318" r:id="rId6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4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4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4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4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cdc0e007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12993CB8-D993-4AE0-A09C-5C3A0B2F37E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微专题2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化学反应的微观示意图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cdc0e007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831AD695-644C-465A-993E-BCC0FF777B9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dcff4da1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3c91b66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dcff4da11&amp;color=RGB(64,64,64)">
            <a:hlinkClick r:id="rId3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63c91b66f&amp;color=RGB(64,64,64)">
            <a:hlinkClick r:id="rId5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微专题2</a:t>
            </a:r>
            <a:endParaRPr lang="en-US" sz="2400" dirty="0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化学反应的微观示意图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cdc0e007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39EB831A-EC7A-4BDF-BB73-153E825CCD5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dcff4da1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3c91b66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dcff4da11&amp;color=RGB(64,64,64)">
            <a:hlinkClick r:id="rId3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63c91b66f&amp;color=RGB(64,64,64)">
            <a:hlinkClick r:id="rId5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微专题2</a:t>
            </a:r>
            <a:endParaRPr lang="en-US" sz="2400" dirty="0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化学反应的微观示意图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73179671f6855087e7374fb#tid=67403aff7b8d9f000a079c56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F0D48E4-458C-C54B-2DEB-581BEB525331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F471E5B5-D4CA-4635-AEBD-E8AE6763A7B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4AF66A3B-2B06-474D-8355-2826673DAFF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dcff4da1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3c91b66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dcff4da11&amp;color=RGB(64,64,64)">
            <a:hlinkClick r:id="rId3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63c91b66f&amp;color=RGB(64,64,64)">
            <a:hlinkClick r:id="rId5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C583E989-3EEE-4C28-ABD0-14D46F92FFB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dcff4da1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3c91b66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dcff4da11&amp;color=RGB(64,64,64)">
            <a:hlinkClick r:id="rId3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63c91b66f&amp;color=RGB(64,64,64)">
            <a:hlinkClick r:id="rId5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jpeg"/><Relationship Id="rId5" Type="http://schemas.openxmlformats.org/officeDocument/2006/relationships/image" Target="../media/image26.png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3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8.jpeg"/><Relationship Id="rId4" Type="http://schemas.openxmlformats.org/officeDocument/2006/relationships/image" Target="../media/image3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7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36.jpe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78.png"/><Relationship Id="rId7" Type="http://schemas.openxmlformats.org/officeDocument/2006/relationships/image" Target="../media/image8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6.png"/><Relationship Id="rId5" Type="http://schemas.openxmlformats.org/officeDocument/2006/relationships/image" Target="../media/image80.png"/><Relationship Id="rId4" Type="http://schemas.openxmlformats.org/officeDocument/2006/relationships/image" Target="../media/image5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5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9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2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60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8.png"/><Relationship Id="rId4" Type="http://schemas.openxmlformats.org/officeDocument/2006/relationships/image" Target="../media/image98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5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6.jpeg"/><Relationship Id="rId4" Type="http://schemas.openxmlformats.org/officeDocument/2006/relationships/image" Target="../media/image102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5.jpeg"/><Relationship Id="rId4" Type="http://schemas.openxmlformats.org/officeDocument/2006/relationships/image" Target="../media/image105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5.jpeg"/><Relationship Id="rId4" Type="http://schemas.openxmlformats.org/officeDocument/2006/relationships/image" Target="../media/image107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5.jpeg"/><Relationship Id="rId4" Type="http://schemas.openxmlformats.org/officeDocument/2006/relationships/image" Target="../media/image109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1.png"/><Relationship Id="rId4" Type="http://schemas.openxmlformats.org/officeDocument/2006/relationships/image" Target="../media/image49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7.png"/><Relationship Id="rId4" Type="http://schemas.openxmlformats.org/officeDocument/2006/relationships/image" Target="../media/image1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5.pn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BD.14_1#6c010d5a7?sp=1&amp;vaa=1&amp;vcp=1&amp;vis=1&amp;pid=75505e103&amp;color=0,0,0&amp;vtp=1&amp;vaab=1&amp;bt=1&amp;bbb=1&amp;hb=1"/>
              <p:cNvSpPr/>
              <p:nvPr/>
            </p:nvSpPr>
            <p:spPr>
              <a:xfrm>
                <a:off x="539496" y="554400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（2）汞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俗称水银，可由朱砂在加热条件下炼得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，炼制过程的微观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示意图如图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5所示。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O_8_BD.14_1#6c010d5a7?sp=1&amp;vaa=1&amp;vcp=1&amp;vis=1&amp;pid=75505e103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4" r="3" b="-5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8_BD.14_2#6c010d5a7?iti=9&amp;vaa=1&amp;vcp=1&amp;vis=1&amp;pid=75505e103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2696" y="1887773"/>
            <a:ext cx="5632704" cy="969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8_BD.14_3#6c010d5a7?iti=9&amp;vaa=1&amp;vcp=1&amp;vis=1&amp;pid=75505e103&amp;color=0,0,0&amp;vtp=1&amp;vaab=1&amp;bbb=1"/>
          <p:cNvSpPr/>
          <p:nvPr/>
        </p:nvSpPr>
        <p:spPr>
          <a:xfrm>
            <a:off x="5791867" y="2984037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图5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B_9_BD.15_1#6e877e0da?vaa=1&amp;vcp=1&amp;vis=1&amp;pid=6c010d5a7&amp;color=0,0,0&amp;vtp=1&amp;vaab=1&amp;bbb=1&amp;hb=1"/>
          <p:cNvSpPr/>
          <p:nvPr/>
        </p:nvSpPr>
        <p:spPr>
          <a:xfrm>
            <a:off x="539496" y="3624561"/>
            <a:ext cx="11109960" cy="205460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①图示物质中属于氧化物的是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填化学式）。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从微观角度看，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物质“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”是由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填“分子”或“原子”）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构成的。</a:t>
            </a:r>
          </a:p>
          <a:p>
            <a:pPr latinLnBrk="1">
              <a:lnSpc>
                <a:spcPts val="70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②写出该反应的化学方程式：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</a:t>
            </a:r>
            <a:r>
              <a:rPr kumimoji="0" lang="en-US" altLang="zh-CN" sz="3950" b="0" i="0" u="sng" strike="noStrike" kern="0" cap="none" spc="-99900" normalizeH="0" baseline="0" noProof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6" name="QB_9_BD.15_1#6e877e0da?vaa=1&amp;vcp=1&amp;vis=1&amp;pid=6c010d5a7&amp;color=0,0,0&amp;tib=255,255,255&amp;iip=1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26179" y="4374369"/>
            <a:ext cx="420624" cy="420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9_AN.1_1#6e877e0da.blank?vaa=1&amp;vcp=1&amp;vis=1&amp;pid=6c010d5a7&amp;color=0,0,0&amp;vpa=5&amp;vtp=1&amp;vaab=1&amp;bbb=1"/>
              <p:cNvSpPr/>
              <p:nvPr/>
            </p:nvSpPr>
            <p:spPr>
              <a:xfrm>
                <a:off x="5948109" y="3724891"/>
                <a:ext cx="754507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9_AN.1_1#6e877e0da.blank?vaa=1&amp;vcp=1&amp;vis=1&amp;pid=6c010d5a7&amp;color=0,0,0&amp;vpa=5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8109" y="3724891"/>
                <a:ext cx="754507" cy="402844"/>
              </a:xfrm>
              <a:prstGeom prst="rect">
                <a:avLst/>
              </a:prstGeom>
              <a:blipFill rotWithShape="1">
                <a:blip r:embed="rId6"/>
                <a:stretch>
                  <a:fillRect l="-8" t="-153" r="25" b="-70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9_AN.2_1#6e877e0da.blank?vaa=1&amp;vcp=1&amp;vis=1&amp;pid=6c010d5a7&amp;color=0,0,0&amp;vpa=6&amp;vtp=1&amp;vaab=1&amp;bbb=1"/>
          <p:cNvSpPr/>
          <p:nvPr/>
        </p:nvSpPr>
        <p:spPr>
          <a:xfrm>
            <a:off x="2743739" y="4241781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原子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B_9_AN.3_1#6e877e0da.blank?vaa=1&amp;vcp=1&amp;vis=1&amp;pid=6c010d5a7&amp;color=0,0,0&amp;vpa=7&amp;vtp=1&amp;vaab=1&amp;bbb=1&amp;rh=43.6"/>
              <p:cNvSpPr/>
              <p:nvPr/>
            </p:nvSpPr>
            <p:spPr>
              <a:xfrm>
                <a:off x="5897308" y="5097761"/>
                <a:ext cx="3683953" cy="55372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HgS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800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800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800" b="0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△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Hg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0" name="QB_9_AN.3_1#6e877e0da.blank?vaa=1&amp;vcp=1&amp;vis=1&amp;pid=6c010d5a7&amp;color=0,0,0&amp;vpa=7&amp;vtp=1&amp;vaab=1&amp;bbb=1&amp;rh=43.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97308" y="5097761"/>
                <a:ext cx="3683953" cy="553720"/>
              </a:xfrm>
              <a:prstGeom prst="rect">
                <a:avLst/>
              </a:prstGeom>
              <a:blipFill rotWithShape="1">
                <a:blip r:embed="rId7"/>
                <a:stretch>
                  <a:fillRect l="-2" t="-22359" r="-41" b="-37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QB_8_BD.20_1#623562445?vaa=1&amp;vcp=1&amp;vis=1&amp;pid=75505e103&amp;color=0,0,0&amp;vtp=1&amp;vaab=1&amp;bbb=1"/>
          <p:cNvSpPr/>
          <p:nvPr/>
        </p:nvSpPr>
        <p:spPr>
          <a:xfrm>
            <a:off x="539496" y="568507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）保持朱砂化学性质的最小微观粒子是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12" name="QB_8_AN.21_1#623562445.blank?vaa=1&amp;vcp=1&amp;vis=1&amp;pid=75505e103&amp;color=0,0,0&amp;vpa=8&amp;vtp=1&amp;vaab=1&amp;bbb=1"/>
          <p:cNvSpPr/>
          <p:nvPr/>
        </p:nvSpPr>
        <p:spPr>
          <a:xfrm>
            <a:off x="7128414" y="5633638"/>
            <a:ext cx="2036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硫化汞分子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a744d2df?vcp=1&amp;pid=dcff4da11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考点2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判断化学反应中的物质质量比或微观粒子个数比</a:t>
            </a:r>
            <a:endParaRPr lang="en-US" altLang="zh-CN" sz="3200" dirty="0"/>
          </a:p>
        </p:txBody>
      </p:sp>
      <p:pic>
        <p:nvPicPr>
          <p:cNvPr id="3" name="QC_6_BD.22_1#f74db7dcc?iti=10&amp;htil=5&amp;vaa=1&amp;vcp=1&amp;vis=1&amp;pid=2a744d2d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71616" y="1281783"/>
            <a:ext cx="5559552" cy="1097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BD.22_2#f74db7dcc?iti=10&amp;htil=5&amp;vaa=1&amp;vcp=1&amp;vis=1&amp;pid=2a744d2df&amp;color=0,0,0&amp;vtp=1&amp;vaab=1&amp;bbb=1"/>
          <p:cNvSpPr/>
          <p:nvPr/>
        </p:nvSpPr>
        <p:spPr>
          <a:xfrm>
            <a:off x="8544211" y="2506063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</a:t>
            </a:r>
            <a:endParaRPr lang="en-US" altLang="zh-CN" sz="2800" dirty="0"/>
          </a:p>
        </p:txBody>
      </p:sp>
      <p:sp>
        <p:nvSpPr>
          <p:cNvPr id="5" name="QC_6_BD.22_3#f74db7dcc?htil=5&amp;vaa=1&amp;vcp=1&amp;vis=1&amp;pid=2a744d2df&amp;color=0,0,0&amp;vtp=1&amp;vaab=1&amp;bbb=1&amp;hb=1&amp;hs=1"/>
          <p:cNvSpPr/>
          <p:nvPr/>
        </p:nvSpPr>
        <p:spPr>
          <a:xfrm>
            <a:off x="539496" y="1263495"/>
            <a:ext cx="541324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（2024·山东威海·中考）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模型认知是化学研究的重要科学方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6是某化学反应的微观过程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6_BD.22_4#f74db7dcc.choices?htil=5&amp;vaa=1&amp;vcp=1&amp;vis=1&amp;pid=2a744d2df&amp;color=0,0,0&amp;vtp=1&amp;vaab=1&amp;bbb=1&amp;hs=1"/>
              <p:cNvSpPr/>
              <p:nvPr/>
            </p:nvSpPr>
            <p:spPr>
              <a:xfrm>
                <a:off x="539496" y="3835889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A.化学反应前后，催化剂的质量和性质都不变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.生成的丙和丁的质量比为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14∶9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.参加反应的甲与乙的微观粒子个数比为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3∶2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.该反应属于置换反应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6_BD.22_4#f74db7dcc.choices?htil=5&amp;vaa=1&amp;vcp=1&amp;vis=1&amp;pid=2a744d2df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835889"/>
                <a:ext cx="11109960" cy="2496757"/>
              </a:xfrm>
              <a:prstGeom prst="rect">
                <a:avLst/>
              </a:prstGeom>
              <a:blipFill>
                <a:blip r:embed="rId4"/>
                <a:stretch>
                  <a:fillRect l="-1976" b="-85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AS.1_1#f74db7dcc?vaa=1&amp;vcp=1&amp;vis=1&amp;pid=2a744d2df&amp;color=0,0,0&amp;vtp=1&amp;vaab=1&amp;bt=1&amp;bbb=1&amp;hb=1"/>
              <p:cNvSpPr/>
              <p:nvPr/>
            </p:nvSpPr>
            <p:spPr>
              <a:xfrm>
                <a:off x="539496" y="554400"/>
                <a:ext cx="11109960" cy="3220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化学反应前后，催化剂的质量和化学性质不变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，物理性质可能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会发生改变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；由图6可知，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该反应是一氧化氮与氨反应生成氮气和水，</a:t>
                </a:r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反应的化学方程式为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NO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+4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800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800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800" b="0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催化剂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5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+6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，生成的丙和丁的质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量比为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(28×</m:t>
                    </m:r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5)∶(18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×6)=</m:t>
                    </m:r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35∶27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；参加反应的甲与乙的微观粒子个数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比为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6∶4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3∶2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；该反应的反应物均为化合物，不属于置换反应。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6_AS.1_1#f74db7dcc?vaa=1&amp;vcp=1&amp;vis=1&amp;pid=2a744d2df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3220657"/>
              </a:xfrm>
              <a:prstGeom prst="rect">
                <a:avLst/>
              </a:prstGeom>
              <a:blipFill>
                <a:blip r:embed="rId3"/>
                <a:stretch>
                  <a:fillRect l="-1976" r="-2580" b="-5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6_AS.1_1#f74db7dcc?iti=12&amp;vaa=1&amp;vcp=1&amp;vis=1&amp;pid=2a744d2df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35808" y="3890944"/>
            <a:ext cx="6126480" cy="1188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AS.1_1#f74db7dcc?iti=12&amp;vaa=1&amp;vcp=1&amp;vis=1&amp;pid=2a744d2df&amp;color=0,0,0&amp;vtp=1&amp;vaab=1&amp;bbb=1"/>
          <p:cNvSpPr/>
          <p:nvPr/>
        </p:nvSpPr>
        <p:spPr>
          <a:xfrm>
            <a:off x="5791867" y="5206664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</a:t>
            </a:r>
            <a:endParaRPr lang="en-US" altLang="zh-CN" sz="2800" dirty="0"/>
          </a:p>
        </p:txBody>
      </p:sp>
      <p:sp>
        <p:nvSpPr>
          <p:cNvPr id="5" name="QC_6_AN.2_1#f74db7dcc?vaa=1&amp;vcp=1&amp;vis=1&amp;pid=2a744d2df&amp;color=0,0,0&amp;vtp=1&amp;vaab=1&amp;bbb=1"/>
          <p:cNvSpPr/>
          <p:nvPr/>
        </p:nvSpPr>
        <p:spPr>
          <a:xfrm>
            <a:off x="539496" y="584852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  <p:bldP spid="5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EX.1_1#f74db7dcc?vaa=1&amp;vcp=1&amp;vis=1&amp;pid=2a744d2df&amp;color=0,0,0&amp;vtp=1&amp;vaab=1&amp;bt=1&amp;bbb=1&amp;hb=1&amp;htil=1"/>
          <p:cNvSpPr/>
          <p:nvPr/>
        </p:nvSpPr>
        <p:spPr>
          <a:xfrm>
            <a:off x="539496" y="554400"/>
            <a:ext cx="5405120" cy="5735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由微观粒子的结构模型或微观图示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可分析参与化学反应的物质的组成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和构成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若已知小球代表的原子种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则可根据图示明确构成各物质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的微观粒子的种类及数目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写出反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应物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生成物的化学式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再由化学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式写出反应的化学方程式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若小球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代表的原子种类未知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dirty="0"/>
          </a:p>
        </p:txBody>
      </p:sp>
      <p:pic>
        <p:nvPicPr>
          <p:cNvPr id="3" name="QC_6_BD.22_1#f74db7dcc?iti=50&amp;htil=5&amp;vaa=1&amp;vcp=1&amp;vis=1&amp;pid=2a744d2d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71616" y="1168626"/>
            <a:ext cx="5559552" cy="1097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BD.22_2#f74db7dcc?iti=50&amp;htil=5&amp;vaa=1&amp;vcp=1&amp;vis=1&amp;pid=2a744d2df&amp;color=0,0,0&amp;vtp=1&amp;vaab=1&amp;bbb=1"/>
          <p:cNvSpPr/>
          <p:nvPr/>
        </p:nvSpPr>
        <p:spPr>
          <a:xfrm>
            <a:off x="8544211" y="2392906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EX.1_1#f74db7dcc?vaa=1&amp;vcp=1&amp;vis=1&amp;pid=2a744d2df&amp;color=0,0,0&amp;mp=1&amp;vtp=1&amp;vaab=1&amp;bt=1&amp;bbb=1&amp;hb=1"/>
          <p:cNvSpPr/>
          <p:nvPr/>
        </p:nvSpPr>
        <p:spPr>
          <a:xfrm>
            <a:off x="539496" y="1161256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则先对不同的小球进行命名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根据化学反应前后原子的种类和数目不变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进行配平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从而写出该反应的表示式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根据化学方程式或表示式判断参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加反应的微观粒子种类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各微观粒子的个数比以及参加反应的各物质的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质量比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C_6_EX.1_1#f74db7dcc?iti=11&amp;vaa=1&amp;vcp=1&amp;vis=1&amp;pid=2a744d2d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62656" y="3786600"/>
            <a:ext cx="6263640" cy="1216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EX.1_1#f74db7dcc?iti=11&amp;vaa=1&amp;vcp=1&amp;vis=1&amp;pid=2a744d2df&amp;color=0,0,0&amp;vtp=1&amp;vaab=1&amp;bbb=1"/>
          <p:cNvSpPr/>
          <p:nvPr/>
        </p:nvSpPr>
        <p:spPr>
          <a:xfrm>
            <a:off x="5787295" y="5129752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e7c66bc1?vcp=1&amp;pid=2a744d2d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7_BD.27_1#6590077e0?sp=1&amp;vaa=1&amp;vcp=1&amp;vis=1&amp;pid=4e7c66bc1&amp;color=0,0,0&amp;vtp=1&amp;vaab=1&amp;bbb=1&amp;hb=1"/>
              <p:cNvSpPr/>
              <p:nvPr/>
            </p:nvSpPr>
            <p:spPr>
              <a:xfrm>
                <a:off x="539496" y="1233469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（2024·广西来宾·模拟）我国天宫空间站常用水气整合系统消除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实现资源的循环利用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。图7是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在催化剂的作用下充分反应的微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观示意图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下列说法正确的是(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7_BD.27_1#6590077e0?sp=1&amp;vaa=1&amp;vcp=1&amp;vis=1&amp;pid=4e7c66bc1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33469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16" r="-351" b="-3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C_7_BD.27_2#6590077e0?iti=13&amp;vaa=1&amp;vcp=1&amp;vis=1&amp;pid=4e7c66bc1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01468" y="3646170"/>
            <a:ext cx="7223760" cy="1444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27_3#6590077e0?iti=13&amp;vaa=1&amp;vcp=1&amp;vis=1&amp;pid=4e7c66bc1&amp;color=0,0,0&amp;vtp=1&amp;vaab=1&amp;bbb=1"/>
          <p:cNvSpPr/>
          <p:nvPr/>
        </p:nvSpPr>
        <p:spPr>
          <a:xfrm>
            <a:off x="5906167" y="5217922"/>
            <a:ext cx="614362" cy="5590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29_1#6590077e0.choices?vaa=1&amp;vcp=1&amp;vis=1&amp;pid=4e7c66bc1&amp;color=0,0,0&amp;vtp=1&amp;vaab=1&amp;bt=1&amp;bbb=1"/>
              <p:cNvSpPr/>
              <p:nvPr/>
            </p:nvSpPr>
            <p:spPr>
              <a:xfrm>
                <a:off x="539496" y="968470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A.反应前后，原子的种类和数目一定不变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.参加反应的甲、乙两物质的质量比为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1∶2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.该反应的化学方程式为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.反应前后，催化剂的质量和性质不变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BD.29_1#6590077e0.choices?vaa=1&amp;vcp=1&amp;vis=1&amp;pid=4e7c66bc1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68470"/>
                <a:ext cx="11109960" cy="2496757"/>
              </a:xfrm>
              <a:prstGeom prst="rect">
                <a:avLst/>
              </a:prstGeom>
              <a:blipFill>
                <a:blip r:embed="rId3"/>
                <a:stretch>
                  <a:fillRect l="-1976" b="-85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7_BD.29_2#6590077e0?iti=14&amp;vaa=1&amp;vcp=1&amp;vis=1&amp;pid=4e7c66bc1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85416" y="3593814"/>
            <a:ext cx="7827264" cy="1563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BD.29_3#6590077e0?iti=14&amp;vaa=1&amp;vcp=1&amp;vis=1&amp;pid=4e7c66bc1&amp;color=0,0,0&amp;vtp=1&amp;vaab=1&amp;bbb=1"/>
          <p:cNvSpPr/>
          <p:nvPr/>
        </p:nvSpPr>
        <p:spPr>
          <a:xfrm>
            <a:off x="5791867" y="5284438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</a:t>
            </a:r>
            <a:endParaRPr lang="en-US" altLang="zh-CN" sz="2800" dirty="0"/>
          </a:p>
        </p:txBody>
      </p:sp>
      <p:sp>
        <p:nvSpPr>
          <p:cNvPr id="5" name="QC_7_AN.28_1#6590077e0.bracket?vaa=1&amp;vcp=1&amp;vis=1&amp;pid=4e7c66bc1&amp;color=0,0,0&amp;vpa=10&amp;vtp=1&amp;vaab=1&amp;answeroption=A"/>
          <p:cNvSpPr txBox="1"/>
          <p:nvPr/>
        </p:nvSpPr>
        <p:spPr>
          <a:xfrm>
            <a:off x="412496" y="1009110"/>
            <a:ext cx="564257" cy="67710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华文细黑" panose="02010600040101010101" pitchFamily="2" charset="-122"/>
              </a:rPr>
              <a:t>√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30_1#bfa7cdc29?iti=15&amp;htil=6&amp;vaa=1&amp;vcp=1&amp;vis=1&amp;pid=4e7c66bc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85033" y="572688"/>
            <a:ext cx="5888736" cy="123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30_2#bfa7cdc29?iti=15&amp;htil=6&amp;vaa=1&amp;vcp=1&amp;vis=1&amp;pid=4e7c66bc1&amp;color=0,0,0&amp;vtp=1&amp;vaab=1&amp;bbb=1"/>
          <p:cNvSpPr/>
          <p:nvPr/>
        </p:nvSpPr>
        <p:spPr>
          <a:xfrm>
            <a:off x="8322220" y="1934128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30_3#bfa7cdc29?htil=6&amp;sp=1&amp;vaa=1&amp;vcp=1&amp;vis=1&amp;pid=4e7c66bc1&amp;color=0,0,0&amp;vtp=1&amp;vaab=1&amp;bt=1&amp;bbb=1&amp;hb=1&amp;hs=1"/>
              <p:cNvSpPr/>
              <p:nvPr/>
            </p:nvSpPr>
            <p:spPr>
              <a:xfrm>
                <a:off x="539496" y="554400"/>
                <a:ext cx="5093208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（2024·广西钦州·模拟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）中国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科学技术大学课题组研制了一种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铜催化剂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，通过甲醇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一氧化碳制备乙酸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COOH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BD.30_3#bfa7cdc29?htil=6&amp;sp=1&amp;vaa=1&amp;vcp=1&amp;vis=1&amp;pid=4e7c66bc1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5093208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7" t="-2" r="5" b="-27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7_AN.31_1#bfa7cdc29.bracket?vaa=1&amp;vcp=1&amp;vis=1&amp;pid=4e7c66bc1&amp;color=0,0,0&amp;vpa=11&amp;vtp=1&amp;vaab=1"/>
          <p:cNvSpPr/>
          <p:nvPr/>
        </p:nvSpPr>
        <p:spPr>
          <a:xfrm>
            <a:off x="8462414" y="303940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6" name="QC_7_BD.30_4#bfa7cdc29.choices?htil=6&amp;vaa=1&amp;vcp=1&amp;vis=1&amp;pid=4e7c66bc1&amp;color=0,0,0&amp;vtp=1&amp;vaab=1&amp;bbb=1&amp;hs=1"/>
          <p:cNvSpPr/>
          <p:nvPr/>
        </p:nvSpPr>
        <p:spPr>
          <a:xfrm>
            <a:off x="539496" y="368399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A.反应后碳元素质量减少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.铜催化剂在反应后化学性质改变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7_BD.30_5#bfa7cdc29.choices?htil=6&amp;vaa=1&amp;vcp=1&amp;vis=1&amp;pid=4e7c66bc1&amp;color=0,0,0&amp;vtp=1&amp;vaab=1&amp;bbb=1&amp;hs=1"/>
              <p:cNvSpPr/>
              <p:nvPr/>
            </p:nvSpPr>
            <p:spPr>
              <a:xfrm>
                <a:off x="539496" y="4973873"/>
                <a:ext cx="11109960" cy="7608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6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C.</a:t>
                </a:r>
                <a:r>
                  <a:rPr lang="en-US" altLang="zh-CN" sz="3800" b="0" i="0" kern="0" spc="-9990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900" b="0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元素的质量比为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2∶4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7_BD.30_5#bfa7cdc29.choices?htil=6&amp;vaa=1&amp;vcp=1&amp;vis=1&amp;pid=4e7c66bc1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973873"/>
                <a:ext cx="11109960" cy="760857"/>
              </a:xfrm>
              <a:prstGeom prst="rect">
                <a:avLst/>
              </a:prstGeom>
              <a:blipFill>
                <a:blip r:embed="rId5"/>
                <a:stretch>
                  <a:fillRect l="-1976" b="-2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QC_7_BD.30_5#bfa7cdc29.choice_image?htil=6&amp;vaa=1&amp;vcp=1&amp;vis=1&amp;pid=4e7c66bc1&amp;color=0,0,0&amp;tib=255,255,255&amp;iip=2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1255" y="4951394"/>
            <a:ext cx="1261872" cy="768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QC_7_BD.30_6#bfa7cdc29.choices?htil=6&amp;vaa=1&amp;vcp=1&amp;vis=1&amp;pid=4e7c66bc1&amp;color=0,0,0&amp;vtp=1&amp;vaab=1&amp;bbb=1&amp;hs=1"/>
              <p:cNvSpPr/>
              <p:nvPr/>
            </p:nvSpPr>
            <p:spPr>
              <a:xfrm>
                <a:off x="539496" y="5804834"/>
                <a:ext cx="11109960" cy="5552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D.参加反应的甲醇与一氧化碳的分子个数比为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1∶1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9" name="QC_7_BD.30_6#bfa7cdc29.choices?htil=6&amp;vaa=1&amp;vcp=1&amp;vis=1&amp;pid=4e7c66bc1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804834"/>
                <a:ext cx="11109960" cy="555244"/>
              </a:xfrm>
              <a:prstGeom prst="rect">
                <a:avLst/>
              </a:prstGeom>
              <a:blipFill>
                <a:blip r:embed="rId7"/>
                <a:stretch>
                  <a:fillRect l="-1976" b="-406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QC_7_BD.30_3#bfa7cdc29?htil=6&amp;sp=1&amp;vaa=1&amp;vcp=1&amp;vis=1&amp;pid=4e7c66bc1&amp;color=0,0,0&amp;vtp=1&amp;vaab=1&amp;bt=1&amp;bbb=1&amp;hb=1&amp;hs=1"/>
          <p:cNvSpPr/>
          <p:nvPr/>
        </p:nvSpPr>
        <p:spPr>
          <a:xfrm>
            <a:off x="539995" y="3052744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部分反应的微观示意图如图8，下列说法正确的是(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4558f885?vcp=1&amp;pid=dcff4da11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考点3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微观示意图型化学方程式的书写与相关计算</a:t>
            </a:r>
            <a:endParaRPr lang="en-US" altLang="zh-CN" sz="3200" dirty="0"/>
          </a:p>
        </p:txBody>
      </p:sp>
      <p:sp>
        <p:nvSpPr>
          <p:cNvPr id="3" name="QO_6_BD.32_1#154b65ad5?vaa=1&amp;vcp=1&amp;vis=1&amp;pid=44558f885&amp;color=0,0,0&amp;vtp=1&amp;vaab=1&amp;bb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（2024·广西·中考）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物质甲发生某反应的微观示意图如图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9所示。</a:t>
            </a:r>
            <a:endParaRPr lang="en-US" altLang="zh-CN" sz="2800" dirty="0"/>
          </a:p>
        </p:txBody>
      </p:sp>
      <p:pic>
        <p:nvPicPr>
          <p:cNvPr id="4" name="QO_6_BD.32_2#154b65ad5?iti=16&amp;vaa=1&amp;vcp=1&amp;vis=1&amp;pid=44558f88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601386"/>
            <a:ext cx="5458968" cy="159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32_3#154b65ad5?iti=16&amp;vaa=1&amp;vcp=1&amp;vis=1&amp;pid=44558f885&amp;color=0,0,0&amp;vtp=1&amp;vaab=1&amp;bbb=1"/>
          <p:cNvSpPr/>
          <p:nvPr/>
        </p:nvSpPr>
        <p:spPr>
          <a:xfrm>
            <a:off x="5787295" y="4319442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AS.1_1#154b65ad5?vaa=1&amp;vcp=1&amp;vis=1&amp;pid=44558f885&amp;color=0,0,0&amp;vtp=1&amp;vaab=1&amp;bt=1&amp;bbb=1&amp;hb=1"/>
              <p:cNvSpPr/>
              <p:nvPr/>
            </p:nvSpPr>
            <p:spPr>
              <a:xfrm>
                <a:off x="539496" y="948404"/>
                <a:ext cx="11109960" cy="25475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由微观示意图可知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，该反应是过氧化氢在二氧化锰的催化作用</a:t>
                </a:r>
              </a:p>
              <a:p>
                <a:pPr latinLnBrk="1">
                  <a:lnSpc>
                    <a:spcPts val="55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下分解生成水和氧气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，反应的化学方程式为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2800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2800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sSub>
                                        <m:sSubPr>
                                          <m:ctrlPr>
                                            <a:rPr lang="en-US" altLang="zh-CN" sz="2800" b="0" i="1" dirty="0">
                                              <a:solidFill>
                                                <a:srgbClr val="FF0000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Times New Roman" panose="02020603050405020304" pitchFamily="34" charset="-12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altLang="zh-CN" sz="2800" b="0" baseline="-2000">
                                              <a:solidFill>
                                                <a:srgbClr val="FF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MnO</m:t>
                                          </m:r>
                                        </m:e>
                                        <m:sub>
                                          <m:r>
                                            <a:rPr lang="en-US" altLang="zh-CN" sz="2800" b="0" baseline="-2000">
                                              <a:solidFill>
                                                <a:srgbClr val="FF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二氧化锰在反应中作催化剂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，催化剂只能改变化学反应的速率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，不影响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产生氧气的质量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AS.1_1#154b65ad5?vaa=1&amp;vcp=1&amp;vis=1&amp;pid=44558f88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48404"/>
                <a:ext cx="11109960" cy="2547557"/>
              </a:xfrm>
              <a:prstGeom prst="rect">
                <a:avLst/>
              </a:prstGeom>
              <a:blipFill rotWithShape="1">
                <a:blip r:embed="rId3"/>
                <a:stretch>
                  <a:fillRect l="-3" t="-14" r="-179" b="-26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AS.1_1#154b65ad5?iti=18&amp;vaa=1&amp;vcp=1&amp;vis=1&amp;pid=44558f885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3624548"/>
            <a:ext cx="5458968" cy="159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AS.1_1#154b65ad5?iti=18&amp;vaa=1&amp;vcp=1&amp;vis=1&amp;pid=44558f885&amp;color=0,0,0&amp;vtp=1&amp;vaab=1&amp;bbb=1"/>
          <p:cNvSpPr/>
          <p:nvPr/>
        </p:nvSpPr>
        <p:spPr>
          <a:xfrm>
            <a:off x="5787295" y="5342604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4cccc7911.fixed?vcp=1&amp;pid=851503722&amp;color=146,208,80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2#4cccc7911.fixed?vcp=1&amp;pid=85150372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中考基础过关</a:t>
            </a:r>
            <a:endParaRPr lang="en-US" altLang="zh-CN" sz="4800" dirty="0"/>
          </a:p>
        </p:txBody>
      </p:sp>
      <p:sp>
        <p:nvSpPr>
          <p:cNvPr id="4" name="C_2#4cccc7911.fixed?vcp=1&amp;pid=851503722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第一部分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物质的变化、物质的组成与结构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35_1#e1a5a4fa6?iti=19&amp;htil=8&amp;vaa=1&amp;vcp=1&amp;vis=1&amp;pid=154b65ad5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96868" y="691563"/>
            <a:ext cx="4220665" cy="1238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35_2#e1a5a4fa6?iti=19&amp;htil=8&amp;vaa=1&amp;vcp=1&amp;vis=1&amp;pid=154b65ad5&amp;color=0,0,0&amp;vtp=1&amp;vaab=1&amp;bbb=1"/>
          <p:cNvSpPr/>
          <p:nvPr/>
        </p:nvSpPr>
        <p:spPr>
          <a:xfrm>
            <a:off x="8500019" y="2057004"/>
            <a:ext cx="614362" cy="55099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图9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7_BD.35_3#e1a5a4fa6?htil=8&amp;vaa=1&amp;vcp=1&amp;vis=1&amp;pid=154b65ad5&amp;color=0,0,0&amp;vtp=1&amp;vaab=1&amp;bt=1&amp;bbb=1&amp;hb=1&amp;hs=1"/>
          <p:cNvSpPr/>
          <p:nvPr/>
        </p:nvSpPr>
        <p:spPr>
          <a:xfrm>
            <a:off x="539496" y="554400"/>
            <a:ext cx="5559552" cy="2411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）该反应的化学方程式是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。加入二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氧化锰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填“能”或“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不能”）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增加生成丙的质量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1_1#e1a5a4fa6.blank?vaa=1&amp;vcp=1&amp;vis=1&amp;pid=154b65ad5&amp;color=0,0,0&amp;vpa=12&amp;vtp=1&amp;vaab=1&amp;bbb=1&amp;rh=43.6"/>
              <p:cNvSpPr/>
              <p:nvPr/>
            </p:nvSpPr>
            <p:spPr>
              <a:xfrm>
                <a:off x="563308" y="1142473"/>
                <a:ext cx="3861054" cy="55372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2800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2800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sSub>
                                        <m:sSubPr>
                                          <m:ctrlPr>
                                            <a:rPr lang="en-US" altLang="zh-CN" sz="2800" b="0" i="1" dirty="0">
                                              <a:solidFill>
                                                <a:srgbClr val="FF0000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Times New Roman" panose="02020603050405020304" pitchFamily="34" charset="-12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altLang="zh-CN" sz="2800" b="0" baseline="-2000">
                                              <a:solidFill>
                                                <a:srgbClr val="FF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MnO</m:t>
                                          </m:r>
                                        </m:e>
                                        <m:sub>
                                          <m:r>
                                            <a:rPr lang="en-US" altLang="zh-CN" sz="2800" b="0" baseline="-2000">
                                              <a:solidFill>
                                                <a:srgbClr val="FF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7_AN.1_1#e1a5a4fa6.blank?vaa=1&amp;vcp=1&amp;vis=1&amp;pid=154b65ad5&amp;color=0,0,0&amp;vpa=12&amp;vtp=1&amp;vaab=1&amp;bbb=1&amp;rh=43.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308" y="1142473"/>
                <a:ext cx="3861054" cy="55372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7_AN.2_1#e1a5a4fa6.blank?vaa=1&amp;vcp=1&amp;vis=1&amp;pid=154b65ad5&amp;color=0,0,0&amp;vpa=13&amp;vtp=1&amp;vaab=1&amp;bbb=1"/>
          <p:cNvSpPr/>
          <p:nvPr/>
        </p:nvSpPr>
        <p:spPr>
          <a:xfrm>
            <a:off x="1616614" y="1764456"/>
            <a:ext cx="969963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不能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7_BD.38_1#251740e4c?vaa=1&amp;vcp=1&amp;vis=1&amp;pid=154b65ad5&amp;color=0,0,0&amp;vtp=1&amp;vaab=1&amp;bbb=1&amp;hs=1"/>
              <p:cNvSpPr/>
              <p:nvPr/>
            </p:nvSpPr>
            <p:spPr>
              <a:xfrm>
                <a:off x="539496" y="3033695"/>
                <a:ext cx="11109960" cy="5441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（2）含甲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3.4 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的溶液完全反应，可生成丙的质量是多少？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7" name="QO_7_BD.38_1#251740e4c?vaa=1&amp;vcp=1&amp;vis=1&amp;pid=154b65ad5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033695"/>
                <a:ext cx="11109960" cy="544132"/>
              </a:xfrm>
              <a:prstGeom prst="rect">
                <a:avLst/>
              </a:prstGeom>
              <a:blipFill rotWithShape="1">
                <a:blip r:embed="rId5"/>
                <a:stretch>
                  <a:fillRect l="-3" t="-55" r="3" b="-119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O_7_AN.3_1#251740e4c?vaa=1&amp;vcp=1&amp;vis=1&amp;pid=154b65ad5&amp;color=0,0,0&amp;vtp=1&amp;vaab=1&amp;bbb=1&amp;hs=1"/>
              <p:cNvSpPr/>
              <p:nvPr/>
            </p:nvSpPr>
            <p:spPr>
              <a:xfrm>
                <a:off x="539750" y="3579495"/>
                <a:ext cx="11109960" cy="270700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indent="0" algn="l" fontAlgn="auto" latinLnBrk="1">
                  <a:lnSpc>
                    <a:spcPct val="100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解：设生成丙的质量为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𝑥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  <a:p>
                <a:pPr indent="0" fontAlgn="auto"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4"/>
                              <m:mcJc m:val="center"/>
                            </m:mcPr>
                          </m:mc>
                        </m:mcs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mP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2</m:t>
                          </m:r>
                          <m:sSub>
                            <m:sSubPr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2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O</m:t>
                              </m:r>
                            </m:e>
                            <m:sub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2</m:t>
                              </m:r>
                            </m:sub>
                          </m:sSub>
                        </m:e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 </m:t>
                          </m:r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CN" i="1" baseline="30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bar>
                                  <m:barPr>
                                    <m:ctrlPr>
                                      <a:rPr lang="en-US" altLang="zh-CN" sz="2800" b="0" i="1" baseline="-200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barPr>
                                  <m:e>
                                    <m:bar>
                                      <m:barPr>
                                        <m:ctrlPr>
                                          <a:rPr lang="en-US" altLang="zh-CN" sz="2800" b="0" i="1" baseline="-800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sSub>
                                          <m:sSubPr>
                                            <m:ctrlPr>
                                              <a:rPr lang="en-US" altLang="zh-CN" sz="2800" b="0" i="1" dirty="0">
                                                <a:solidFill>
                                                  <a:srgbClr val="FF0000"/>
                                                </a:solidFill>
                                                <a:latin typeface="Cambria Math" panose="02040503050406030204" pitchFamily="18" charset="0"/>
                                                <a:ea typeface="宋体" panose="02010600030101010101" pitchFamily="2" charset="-122"/>
                                                <a:cs typeface="Times New Roman" panose="02020603050405020304" pitchFamily="34" charset="-12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m:rPr>
                                                <m:sty m:val="p"/>
                                              </m:rPr>
                                              <a:rPr lang="en-US" altLang="zh-CN" sz="2800" b="0" baseline="-2000">
                                                <a:solidFill>
                                                  <a:srgbClr val="FF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MnO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zh-CN" sz="2800" b="0" baseline="-2000">
                                                <a:solidFill>
                                                  <a:srgbClr val="FF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</m:sub>
                                        </m:sSub>
                                      </m:e>
                                    </m:bar>
                                  </m:e>
                                </m:bar>
                              </m:e>
                            </m:mr>
                            <m:m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 </m:t>
                                </m:r>
                              </m:e>
                            </m:mr>
                          </m:m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 </m:t>
                          </m:r>
                        </m:e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2</m:t>
                          </m:r>
                          <m:sSub>
                            <m:sSubPr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2</m:t>
                              </m:r>
                            </m:sub>
                          </m:sSub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O</m:t>
                          </m:r>
                        </m:e>
                        <m:e>
                          <m:d>
                            <m:dPr>
                              <m:begChr m:val=""/>
                              <m:endChr m:val=""/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dPr>
                            <m:e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2800" b="0" i="1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2800" b="0" i="0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↑</m:t>
                              </m:r>
                            </m:e>
                          </m:d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68</m:t>
                          </m:r>
                        </m:e>
                        <m:e/>
                        <m:e/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32</m:t>
                          </m: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3.4</m:t>
                          </m:r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g</m:t>
                          </m:r>
                        </m:e>
                        <m:e/>
                        <m:e/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𝑥</m:t>
                          </m:r>
                        </m:e>
                      </m:mr>
                    </m:m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indent="0" fontAlgn="auto"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68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32</m:t>
                        </m:r>
                      </m:den>
                    </m:f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3.4 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𝑥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=1.6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O_7_AN.3_1#251740e4c?vaa=1&amp;vcp=1&amp;vis=1&amp;pid=154b65ad5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750" y="3579495"/>
                <a:ext cx="11109960" cy="2707005"/>
              </a:xfrm>
              <a:prstGeom prst="rect">
                <a:avLst/>
              </a:prstGeom>
              <a:blipFill rotWithShape="1">
                <a:blip r:embed="rId6"/>
                <a:stretch>
                  <a:fillRect b="-18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QO_7#251740e4c?vaa=1&amp;vcp=1&amp;vis=1&amp;pid=154b65ad5&amp;color=0,0,0&amp;vtp=1&amp;vaab=1&amp;bt=1&amp;bbb=1">
                <a:extLst>
                  <a:ext uri="{FF2B5EF4-FFF2-40B4-BE49-F238E27FC236}">
                    <a16:creationId xmlns:a16="http://schemas.microsoft.com/office/drawing/2014/main" id="{E5F365E0-AFCE-405A-8080-A98A4EC45760}"/>
                  </a:ext>
                </a:extLst>
              </p:cNvPr>
              <p:cNvSpPr/>
              <p:nvPr/>
            </p:nvSpPr>
            <p:spPr>
              <a:xfrm>
                <a:off x="3992530" y="5749943"/>
                <a:ext cx="5408676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答：可生成丙的质量为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9" name="QO_7#251740e4c?vaa=1&amp;vcp=1&amp;vis=1&amp;pid=154b65ad5&amp;color=0,0,0&amp;vtp=1&amp;vaab=1&amp;bt=1&amp;bbb=1">
                <a:extLst>
                  <a:ext uri="{FF2B5EF4-FFF2-40B4-BE49-F238E27FC236}">
                    <a16:creationId xmlns:a16="http://schemas.microsoft.com/office/drawing/2014/main" id="{E5F365E0-AFCE-405A-8080-A98A4EC4576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92530" y="5749943"/>
                <a:ext cx="5408676" cy="553657"/>
              </a:xfrm>
              <a:prstGeom prst="rect">
                <a:avLst/>
              </a:prstGeom>
              <a:blipFill>
                <a:blip r:embed="rId7"/>
                <a:stretch>
                  <a:fillRect l="-4059" t="-1099" b="-351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8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EX.1_1#154b65ad5?iti=17&amp;htil=7&amp;vaa=1&amp;vcp=1&amp;vis=1&amp;pid=44558f885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911606"/>
            <a:ext cx="5422392" cy="159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EX.1_1#154b65ad5?iti=17&amp;htil=7&amp;vaa=1&amp;vcp=1&amp;vis=1&amp;pid=44558f885&amp;color=0,0,0&amp;vtp=1&amp;vaab=1&amp;bbb=1"/>
          <p:cNvSpPr/>
          <p:nvPr/>
        </p:nvSpPr>
        <p:spPr>
          <a:xfrm>
            <a:off x="8612791" y="2629662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图9</a:t>
            </a:r>
            <a:endParaRPr lang="en-US" altLang="zh-CN" sz="2800" dirty="0"/>
          </a:p>
        </p:txBody>
      </p:sp>
      <p:sp>
        <p:nvSpPr>
          <p:cNvPr id="4" name="QO_6_EX.1_1#154b65ad5?htil=7&amp;vaa=1&amp;vcp=1&amp;vis=1&amp;pid=44558f885&amp;color=0,0,0&amp;vtp=1&amp;vaab=1&amp;bt=1&amp;bbb=1&amp;hb=1&amp;hs=1"/>
          <p:cNvSpPr/>
          <p:nvPr/>
        </p:nvSpPr>
        <p:spPr>
          <a:xfrm>
            <a:off x="539496" y="893318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根据反应的微观示意图书写化学方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程式的方法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仔细观察微观示意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确定反应物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生成物和反应条件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endParaRPr lang="en-US" altLang="zh-CN" sz="2800" dirty="0"/>
          </a:p>
        </p:txBody>
      </p:sp>
      <p:sp>
        <p:nvSpPr>
          <p:cNvPr id="5" name="QO_6_EX.1_1#154b65ad5?htil=7&amp;vaa=1&amp;vcp=1&amp;vis=1&amp;pid=44558f885&amp;color=0,0,0&amp;vtp=1&amp;vaab=1&amp;bt=1&amp;bbb=1&amp;hb=1&amp;hs=1"/>
          <p:cNvSpPr/>
          <p:nvPr/>
        </p:nvSpPr>
        <p:spPr>
          <a:xfrm>
            <a:off x="539496" y="3464750"/>
            <a:ext cx="11112011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根据微观结构确定反应物和生成物的构成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从而写出反应物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生成物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的化学式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比较反应前后原子的种类和数目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确定参与反应的各物质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的分子个数比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从而确定化学方程式中各物质的化学计量数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配平化学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方程式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482a27ec?vcp=1&amp;pid=44558f885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>
              <a:solidFill>
                <a:srgbClr val="000000"/>
              </a:solidFill>
            </a:endParaRPr>
          </a:p>
        </p:txBody>
      </p:sp>
      <p:pic>
        <p:nvPicPr>
          <p:cNvPr id="3" name="QO_7_BD.41_1#2dca92667?iti=21&amp;htil=9&amp;vaa=1&amp;vcp=1&amp;vis=1&amp;pid=6482a27e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1251757"/>
            <a:ext cx="5422392" cy="1325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41_2#2dca92667?iti=21&amp;htil=9&amp;vaa=1&amp;vcp=1&amp;vis=1&amp;pid=6482a27ec&amp;color=0,0,0&amp;vtp=1&amp;vaab=1&amp;bbb=1"/>
          <p:cNvSpPr/>
          <p:nvPr/>
        </p:nvSpPr>
        <p:spPr>
          <a:xfrm>
            <a:off x="8523891" y="2704637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图10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7_BD.41_3#2dca92667?htil=9&amp;sp=1&amp;vaa=1&amp;vcp=1&amp;vis=1&amp;pid=6482a27ec&amp;color=0,0,0&amp;vtp=1&amp;vaab=1&amp;bbb=1&amp;hb=1&amp;hs=1"/>
              <p:cNvSpPr/>
              <p:nvPr/>
            </p:nvSpPr>
            <p:spPr>
              <a:xfrm>
                <a:off x="539496" y="1233469"/>
                <a:ext cx="5559552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（2023·广西·中考）古有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《齐民要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》记载“粟米曲作酢”，“酢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”即醋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酸也；今有我国科研人员研究出制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取醋酸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COOH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的新方法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，该方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法涉及的反应的微观示意图如图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10。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O_7_BD.41_3#2dca92667?htil=9&amp;sp=1&amp;vaa=1&amp;vcp=1&amp;vis=1&amp;pid=6482a27ec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33469"/>
                <a:ext cx="5559552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7" t="-10" r="-3806" b="-21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8_BD.42_1#481131593?vaa=1&amp;vcp=1&amp;vis=1&amp;pid=2dca92667&amp;color=0,0,0&amp;vtp=1&amp;vaab=1&amp;bbb=1&amp;hs=1"/>
          <p:cNvSpPr/>
          <p:nvPr/>
        </p:nvSpPr>
        <p:spPr>
          <a:xfrm>
            <a:off x="539496" y="444167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（1）古法酿醋是用粮食经过发酵制成醋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，发酵属于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变化。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（2）保持醋酸化学性质的最小微观粒子是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（填微观粒子符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号）。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7" name="QB_8_AN.1_1#481131593.blank?vaa=1&amp;vcp=1&amp;vis=1&amp;pid=2dca92667&amp;color=0,0,0&amp;vpa=14&amp;vtp=1&amp;vaab=1&amp;bbb=1"/>
          <p:cNvSpPr/>
          <p:nvPr/>
        </p:nvSpPr>
        <p:spPr>
          <a:xfrm>
            <a:off x="8550814" y="441119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化学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8_AN.45_1#481131593.blank?vaa=1&amp;vcp=1&amp;vis=1&amp;pid=2dca92667&amp;color=0,0,0&amp;vpa=15&amp;vtp=1&amp;vaab=1&amp;bbb=1"/>
              <p:cNvSpPr/>
              <p:nvPr/>
            </p:nvSpPr>
            <p:spPr>
              <a:xfrm>
                <a:off x="7167307" y="5189455"/>
                <a:ext cx="1699070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COOH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9" name="QB_8_AN.45_1#481131593.blank?vaa=1&amp;vcp=1&amp;vis=1&amp;pid=2dca92667&amp;color=0,0,0&amp;vpa=15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67307" y="5189455"/>
                <a:ext cx="1699070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4" t="-58" r="30" b="-71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9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46_1#46c2872a9?iti=22&amp;htil=10&amp;vaa=1&amp;vcp=1&amp;vis=1&amp;pid=2dca9266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5" y="1393666"/>
            <a:ext cx="5422392" cy="1325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46_2#46c2872a9?iti=22&amp;htil=10&amp;vaa=1&amp;vcp=1&amp;vis=1&amp;pid=2dca92667&amp;color=0,0,0&amp;vtp=1&amp;vaab=1&amp;bbb=1"/>
          <p:cNvSpPr/>
          <p:nvPr/>
        </p:nvSpPr>
        <p:spPr>
          <a:xfrm>
            <a:off x="8411120" y="2846546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图10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46_3#46c2872a9?htil=10&amp;vaa=1&amp;vcp=1&amp;vis=1&amp;pid=2dca92667&amp;color=0,0,0&amp;vtp=1&amp;vaab=1&amp;bt=1&amp;bbb=1&amp;hb=1&amp;hs=1"/>
              <p:cNvSpPr/>
              <p:nvPr/>
            </p:nvSpPr>
            <p:spPr>
              <a:xfrm>
                <a:off x="539496" y="1256506"/>
                <a:ext cx="5559552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）新方法涉及的化学方程式是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；若两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种反应物共含有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18 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碳元素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，当生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成醋酸的质量最多时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，消耗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质量是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8_BD.46_3#46c2872a9?htil=10&amp;vaa=1&amp;vcp=1&amp;vis=1&amp;pid=2dca92667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56506"/>
                <a:ext cx="5559552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7" t="-15" r="9" b="-21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AN.1_1#46c2872a9.blank?vaa=1&amp;vcp=1&amp;vis=1&amp;pid=2dca92667&amp;color=0,0,0&amp;vpa=16&amp;vtp=1&amp;vaab=1&amp;bbb=1&amp;rh=46.61504"/>
              <p:cNvSpPr/>
              <p:nvPr/>
            </p:nvSpPr>
            <p:spPr>
              <a:xfrm>
                <a:off x="576008" y="1861851"/>
                <a:ext cx="4194747" cy="59201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800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800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800" b="0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催化剂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COOH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8_AN.1_1#46c2872a9.blank?vaa=1&amp;vcp=1&amp;vis=1&amp;pid=2dca92667&amp;color=0,0,0&amp;vpa=16&amp;vtp=1&amp;vaab=1&amp;bbb=1&amp;rh=46.6150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08" y="1861851"/>
                <a:ext cx="4194747" cy="592011"/>
              </a:xfrm>
              <a:prstGeom prst="rect">
                <a:avLst/>
              </a:prstGeom>
              <a:blipFill rotWithShape="1">
                <a:blip r:embed="rId5"/>
                <a:stretch>
                  <a:fillRect l="-2" t="-23066" b="-14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8_AN.2_1#46c2872a9.blank?vaa=1&amp;vcp=1&amp;vis=1&amp;pid=2dca92667&amp;color=0,0,0&amp;vpa=17&amp;vtp=1&amp;vaab=1&amp;bbb=1"/>
          <p:cNvSpPr/>
          <p:nvPr/>
        </p:nvSpPr>
        <p:spPr>
          <a:xfrm>
            <a:off x="1616614" y="3795871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33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B_8_BD.49_1#ffb2aef5a?vaa=1&amp;vcp=1&amp;vis=1&amp;pid=2dca92667&amp;color=0,0,0&amp;vtp=1&amp;vaab=1&amp;bbb=1&amp;hb=1&amp;hs=1"/>
          <p:cNvSpPr/>
          <p:nvPr/>
        </p:nvSpPr>
        <p:spPr>
          <a:xfrm>
            <a:off x="539496" y="439442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（4）这一新方法的重要意义除了可制取醋酸外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，还有助于减缓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效应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8" name="QB_8_AN.50_1#ffb2aef5a.blank?vaa=1&amp;vcp=1&amp;vis=1&amp;pid=2dca92667&amp;color=0,0,0&amp;vpa=18&amp;vtp=1&amp;vaab=1&amp;bbb=1"/>
          <p:cNvSpPr/>
          <p:nvPr/>
        </p:nvSpPr>
        <p:spPr>
          <a:xfrm>
            <a:off x="10328814" y="436394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温室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8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51_1#b55db08df?vaa=1&amp;vcp=1&amp;vis=1&amp;pid=6482a27ec&amp;color=0,0,0&amp;vtp=1&amp;vaab=1&amp;bt=1&amp;bbb=1"/>
          <p:cNvSpPr/>
          <p:nvPr/>
        </p:nvSpPr>
        <p:spPr>
          <a:xfrm>
            <a:off x="539496" y="89150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“为国育才，五育并举”，美育是五育的重要组成部分。化学美随处可见。</a:t>
            </a:r>
            <a:endParaRPr lang="en-US" altLang="zh-CN" sz="2800" spc="-50" dirty="0"/>
          </a:p>
        </p:txBody>
      </p:sp>
      <p:sp>
        <p:nvSpPr>
          <p:cNvPr id="3" name="QB_8_BD.52_1#2b7ea1d66?sp=1&amp;vaa=1&amp;vcp=1&amp;vis=1&amp;pid=b55db08df&amp;color=0,0,0&amp;vtp=1&amp;vaab=1&amp;bbb=1&amp;hb=1"/>
          <p:cNvSpPr/>
          <p:nvPr/>
        </p:nvSpPr>
        <p:spPr>
          <a:xfrm>
            <a:off x="539496" y="151920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（1）结构美。碳的多种结构美轮美奂。图11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中的A、B、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C分别代表三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种不同的碳单质，其中代表金刚石的是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填“A”“B”或“C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”）。它们的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物理性质有明显差异的原因是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8_AN.53_1#2b7ea1d66.blank?vaa=1&amp;vcp=1&amp;vis=1&amp;pid=b55db08df&amp;color=0,0,0&amp;vpa=19&amp;vtp=1&amp;vaab=1"/>
          <p:cNvSpPr/>
          <p:nvPr/>
        </p:nvSpPr>
        <p:spPr>
          <a:xfrm>
            <a:off x="6556914" y="213642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B_8_AN.55_1#2b7ea1d66.blank?vaa=1&amp;vcp=1&amp;vis=1&amp;pid=b55db08df&amp;color=0,0,0&amp;vpa=20&amp;vtp=1&amp;vaab=1&amp;bbb=1"/>
          <p:cNvSpPr/>
          <p:nvPr/>
        </p:nvSpPr>
        <p:spPr>
          <a:xfrm>
            <a:off x="5172615" y="2763170"/>
            <a:ext cx="3814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碳原子的排列方式不同</a:t>
            </a:r>
            <a:endParaRPr lang="en-US" altLang="zh-CN" sz="2800" dirty="0"/>
          </a:p>
        </p:txBody>
      </p:sp>
      <p:pic>
        <p:nvPicPr>
          <p:cNvPr id="6" name="QB_8_BD.54_1#2b7ea1d66?iti=23&amp;vaa=1&amp;vcp=1&amp;vis=1&amp;pid=b55db08d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3503517"/>
            <a:ext cx="5458968" cy="1755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B_8_BD.54_2#2b7ea1d66?iti=23&amp;vaa=1&amp;vcp=1&amp;vis=1&amp;pid=b55db08df&amp;color=0,0,0&amp;vtp=1&amp;vaab=1&amp;bbb=1"/>
          <p:cNvSpPr/>
          <p:nvPr/>
        </p:nvSpPr>
        <p:spPr>
          <a:xfrm>
            <a:off x="5704999" y="5386165"/>
            <a:ext cx="778954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8_BD.56_1#a3388a4d4?iti=24&amp;htil=11&amp;vaa=1&amp;vcp=1&amp;vis=1&amp;pid=b55db08d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5924" y="572688"/>
            <a:ext cx="4873752" cy="1883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56_2#a3388a4d4?iti=24&amp;htil=11&amp;vaa=1&amp;vcp=1&amp;vis=1&amp;pid=b55db08df&amp;color=0,0,0&amp;vtp=1&amp;vaab=1&amp;bbb=1"/>
          <p:cNvSpPr/>
          <p:nvPr/>
        </p:nvSpPr>
        <p:spPr>
          <a:xfrm>
            <a:off x="8766719" y="2583352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56_3#a3388a4d4?htil=11&amp;sp=1&amp;vaa=1&amp;vcp=1&amp;vis=1&amp;pid=b55db08df&amp;color=0,0,0&amp;vtp=1&amp;vaab=1&amp;bt=1&amp;bbb=1&amp;hb=1&amp;hs=1"/>
              <p:cNvSpPr/>
              <p:nvPr/>
            </p:nvSpPr>
            <p:spPr>
              <a:xfrm>
                <a:off x="539496" y="554400"/>
                <a:ext cx="6099048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（2）模型美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。模型是联系宏观与微观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的桥梁。利用一种新型纳米催化剂可实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现二氧化碳到甲醇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的转化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，该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过程的微观模型示意图如图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12所示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。图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12中属于单质的是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填“甲”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乙”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8_BD.56_3#a3388a4d4?htil=11&amp;sp=1&amp;vaa=1&amp;vcp=1&amp;vis=1&amp;pid=b55db08df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6099048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6" t="-1" r="-735" b="-21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8_AN.57_1#a3388a4d4.blank?vaa=1&amp;vcp=1&amp;vis=1&amp;pid=b55db08df&amp;color=0,0,0&amp;vpa=21&amp;vtp=1&amp;vaab=1"/>
          <p:cNvSpPr/>
          <p:nvPr/>
        </p:nvSpPr>
        <p:spPr>
          <a:xfrm>
            <a:off x="3394615" y="3093765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乙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8_AN.58_1#a3388a4d4.blank?vaa=1&amp;vcp=1&amp;vis=1&amp;pid=b55db08df&amp;color=0,0,0&amp;vpa=22&amp;vtp=1&amp;vaab=1&amp;bbb=1&amp;rh=43.6"/>
              <p:cNvSpPr/>
              <p:nvPr/>
            </p:nvSpPr>
            <p:spPr>
              <a:xfrm>
                <a:off x="563308" y="4391578"/>
                <a:ext cx="5297742" cy="55372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800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800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800" b="0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纳米催化剂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8_AN.58_1#a3388a4d4.blank?vaa=1&amp;vcp=1&amp;vis=1&amp;pid=b55db08df&amp;color=0,0,0&amp;vpa=22&amp;vtp=1&amp;vaab=1&amp;bbb=1&amp;rh=43.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308" y="4391578"/>
                <a:ext cx="5297742" cy="553720"/>
              </a:xfrm>
              <a:prstGeom prst="rect">
                <a:avLst/>
              </a:prstGeom>
              <a:blipFill rotWithShape="1">
                <a:blip r:embed="rId5"/>
                <a:stretch>
                  <a:fillRect l="-1" t="-24756" b="-83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8_AN.59_1#a3388a4d4.blank?vaa=1&amp;vcp=1&amp;vis=1&amp;pid=b55db08df&amp;color=0,0,0&amp;vpa=23&amp;vtp=1&amp;vaab=1&amp;bbb=1"/>
          <p:cNvSpPr/>
          <p:nvPr/>
        </p:nvSpPr>
        <p:spPr>
          <a:xfrm>
            <a:off x="8785764" y="5019720"/>
            <a:ext cx="881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29.3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8_BD.56_3#a3388a4d4?htil=11&amp;sp=1&amp;vaa=1&amp;vcp=1&amp;vis=1&amp;pid=b55db08df&amp;color=0,0,0&amp;vtp=1&amp;vaab=1&amp;bt=1&amp;bbb=1&amp;hb=1&amp;hs=1"/>
              <p:cNvSpPr/>
              <p:nvPr/>
            </p:nvSpPr>
            <p:spPr>
              <a:xfrm>
                <a:off x="539496" y="3754800"/>
                <a:ext cx="11112011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“丙”或“丁”）。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该反应的化学方程式为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若甲和乙全部转化成丙和丁，且生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成物中氢元素的质量为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则参加反应的甲的质量为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（精确到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8" name="QB_8_BD.56_3#a3388a4d4?htil=11&amp;sp=1&amp;vaa=1&amp;vcp=1&amp;vis=1&amp;pid=b55db08df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54800"/>
                <a:ext cx="11112011" cy="2496757"/>
              </a:xfrm>
              <a:prstGeom prst="rect">
                <a:avLst/>
              </a:prstGeom>
              <a:blipFill rotWithShape="1">
                <a:blip r:embed="rId6"/>
                <a:stretch>
                  <a:fillRect l="-3" t="-2" r="-92" b="-27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c6de578d?vcp=1&amp;pid=dcff4da11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考点4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补画微观示意图或判断相关信息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6_BD.60_1#9faa06855?vaa=1&amp;vcp=1&amp;vis=1&amp;pid=ec6de578d&amp;color=0,0,0&amp;vtp=1&amp;vaab=1&amp;bbb=1&amp;hb=1"/>
              <p:cNvSpPr/>
              <p:nvPr/>
            </p:nvSpPr>
            <p:spPr>
              <a:xfrm>
                <a:off x="539496" y="1263495"/>
                <a:ext cx="11109960" cy="384842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典型例题4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（2024·安徽·中考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zh-CN" altLang="en-US" sz="2800" dirty="0">
                    <a:solidFill>
                      <a:srgbClr val="000000"/>
                    </a:solidFill>
                  </a:rPr>
                  <a:t>杭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州亚运会开幕式主火炬的燃料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——“零碳甲醇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备受瞩目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这是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全球首次对“零碳甲醇”的实践应用。目前，该燃料已广泛应用在船舶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、汽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车等领域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。“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零碳甲醇”是利用焦炉气中的副产品氢气和从工业尾气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中捕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捉的二氧化碳在一种纳米催化剂的作用下反应得到的，其微观示意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图13。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下列有关该反应的说法正确的是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C_6_BD.60_1#9faa06855?vaa=1&amp;vcp=1&amp;vis=1&amp;pid=ec6de578d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11109960" cy="3848426"/>
              </a:xfrm>
              <a:prstGeom prst="rect">
                <a:avLst/>
              </a:prstGeom>
              <a:blipFill>
                <a:blip r:embed="rId3"/>
                <a:stretch>
                  <a:fillRect l="-1976" r="-1592" b="-45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C_6_BD.62_1#9faa06855?iti=25&amp;htil=12&amp;vaa=1&amp;vcp=1&amp;vis=1&amp;pid=ec6de578d&amp;color=0,0,0&amp;tib=255,255,255&amp;vtp=1&amp;vaab=1" descr="preencoded.png">
            <a:extLst>
              <a:ext uri="{FF2B5EF4-FFF2-40B4-BE49-F238E27FC236}">
                <a16:creationId xmlns:a16="http://schemas.microsoft.com/office/drawing/2014/main" id="{1286D56A-A6A9-4975-B4F0-8C6C0C8119A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05360" y="4144264"/>
            <a:ext cx="5422392" cy="159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6_BD.62_2#9faa06855?iti=25&amp;htil=12&amp;vaa=1&amp;vcp=1&amp;vis=1&amp;pid=ec6de578d&amp;color=0,0,0&amp;vtp=1&amp;vaab=1&amp;bbb=1">
            <a:extLst>
              <a:ext uri="{FF2B5EF4-FFF2-40B4-BE49-F238E27FC236}">
                <a16:creationId xmlns:a16="http://schemas.microsoft.com/office/drawing/2014/main" id="{433BEA9C-5F05-419D-8364-CDF744201296}"/>
              </a:ext>
            </a:extLst>
          </p:cNvPr>
          <p:cNvSpPr/>
          <p:nvPr/>
        </p:nvSpPr>
        <p:spPr>
          <a:xfrm>
            <a:off x="8820475" y="5862320"/>
            <a:ext cx="792162" cy="5590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图13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BD.62_1#9faa06855?iti=25&amp;htil=12&amp;vaa=1&amp;vcp=1&amp;vis=1&amp;pid=ec6de578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6837" y="2184622"/>
            <a:ext cx="5422392" cy="159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62_2#9faa06855?iti=25&amp;htil=12&amp;vaa=1&amp;vcp=1&amp;vis=1&amp;pid=ec6de578d&amp;color=0,0,0&amp;vtp=1&amp;vaab=1&amp;bbb=1"/>
          <p:cNvSpPr/>
          <p:nvPr/>
        </p:nvSpPr>
        <p:spPr>
          <a:xfrm>
            <a:off x="8461952" y="3902678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62_3#9faa06855.choices?htil=12&amp;vaa=1&amp;vcp=1&amp;vis=1&amp;pid=ec6de578d&amp;color=0,0,0&amp;vtp=1&amp;vaab=1&amp;bt=1&amp;bbb=1"/>
              <p:cNvSpPr/>
              <p:nvPr/>
            </p:nvSpPr>
            <p:spPr>
              <a:xfrm>
                <a:off x="539496" y="2166334"/>
                <a:ext cx="5559552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A.反应物均为单质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.丁的化学式为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.参加反应的甲与乙的质量比为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3∶1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.反应前后“纳米催化剂”的性质不变</a:t>
                </a:r>
                <a:endParaRPr lang="en-US" altLang="zh-CN" sz="2800" spc="-50" dirty="0"/>
              </a:p>
            </p:txBody>
          </p:sp>
        </mc:Choice>
        <mc:Fallback xmlns="">
          <p:sp>
            <p:nvSpPr>
              <p:cNvPr id="4" name="QC_6_BD.62_3#9faa06855.choices?htil=12&amp;vaa=1&amp;vcp=1&amp;vis=1&amp;pid=ec6de578d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66334"/>
                <a:ext cx="5559552" cy="2496757"/>
              </a:xfrm>
              <a:prstGeom prst="rect">
                <a:avLst/>
              </a:prstGeom>
              <a:blipFill>
                <a:blip r:embed="rId4"/>
                <a:stretch>
                  <a:fillRect l="-3947" r="-2961" b="-85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AS.1_1#9faa06855?iti=27&amp;htil=14&amp;vaa=1&amp;vcp=1&amp;vis=1&amp;pid=ec6de578d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9180" y="572688"/>
            <a:ext cx="5422392" cy="159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AS.1_1#9faa06855?iti=27&amp;htil=14&amp;vaa=1&amp;vcp=1&amp;vis=1&amp;pid=ec6de578d&amp;color=0,0,0&amp;vtp=1&amp;vaab=1&amp;bbb=1"/>
          <p:cNvSpPr/>
          <p:nvPr/>
        </p:nvSpPr>
        <p:spPr>
          <a:xfrm>
            <a:off x="8414295" y="2290744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图13</a:t>
            </a:r>
            <a:endParaRPr lang="en-US" altLang="zh-CN" sz="2800" dirty="0"/>
          </a:p>
        </p:txBody>
      </p:sp>
      <p:sp>
        <p:nvSpPr>
          <p:cNvPr id="4" name="QC_6_AS.1_1#9faa06855?htil=14&amp;vaa=1&amp;vcp=1&amp;vis=1&amp;pid=ec6de578d&amp;color=0,0,0&amp;vtp=1&amp;vaab=1&amp;bt=1&amp;bbb=1&amp;hb=1&amp;hs=1"/>
          <p:cNvSpPr/>
          <p:nvPr/>
        </p:nvSpPr>
        <p:spPr>
          <a:xfrm>
            <a:off x="539496" y="554400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由微观示意图以及质量守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恒定律可知，该反应是在催化剂的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作用下，二氧化碳和氢气反应生成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甲醇和水，反应的化学方程式为</a:t>
            </a:r>
            <a:endParaRPr lang="en-US" altLang="zh-CN" sz="2800" dirty="0"/>
          </a:p>
        </p:txBody>
      </p:sp>
      <p:sp>
        <p:nvSpPr>
          <p:cNvPr id="5" name="QC_6_AN.2_1#9faa06855?vaa=1&amp;vcp=1&amp;vis=1&amp;pid=ec6de578d&amp;color=0,0,0&amp;vtp=1&amp;vaab=1&amp;bbb=1&amp;hs=1"/>
          <p:cNvSpPr/>
          <p:nvPr/>
        </p:nvSpPr>
        <p:spPr>
          <a:xfrm>
            <a:off x="539496" y="563084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6_AS.1_1#9faa06855?htil=14&amp;vaa=1&amp;vcp=1&amp;vis=1&amp;pid=ec6de578d&amp;color=0,0,0&amp;vtp=1&amp;vaab=1&amp;bt=1&amp;bbb=1&amp;hb=1&amp;hs=1"/>
              <p:cNvSpPr/>
              <p:nvPr/>
            </p:nvSpPr>
            <p:spPr>
              <a:xfrm>
                <a:off x="539496" y="3052744"/>
                <a:ext cx="11112011" cy="25729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800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800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800" b="0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纳米催化剂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反应物乙是二氧化碳，是一种化合物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；丁的化学式为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；参加反应的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甲与乙的质量比为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(2×</m:t>
                    </m:r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3)∶44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3∶22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；反应前后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“纳米催化剂”的化学性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质不变，但物理性质可能改变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6_AS.1_1#9faa06855?htil=14&amp;vaa=1&amp;vcp=1&amp;vis=1&amp;pid=ec6de578d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052744"/>
                <a:ext cx="11112011" cy="2572957"/>
              </a:xfrm>
              <a:prstGeom prst="rect">
                <a:avLst/>
              </a:prstGeom>
              <a:blipFill>
                <a:blip r:embed="rId4"/>
                <a:stretch>
                  <a:fillRect l="-1976" r="-3458" b="-7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EX.1_1#9faa06855?iti=26&amp;htil=13&amp;vaa=1&amp;vcp=1&amp;vis=1&amp;pid=ec6de578d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5" y="1551686"/>
            <a:ext cx="5422392" cy="159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EX.1_1#9faa06855?iti=26&amp;htil=13&amp;vaa=1&amp;vcp=1&amp;vis=1&amp;pid=ec6de578d&amp;color=0,0,0&amp;vtp=1&amp;vaab=1&amp;bbb=1"/>
          <p:cNvSpPr/>
          <p:nvPr/>
        </p:nvSpPr>
        <p:spPr>
          <a:xfrm>
            <a:off x="8411120" y="3269742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图13</a:t>
            </a:r>
            <a:endParaRPr lang="en-US" altLang="zh-CN" sz="2800" dirty="0"/>
          </a:p>
        </p:txBody>
      </p:sp>
      <p:sp>
        <p:nvSpPr>
          <p:cNvPr id="4" name="QC_6_EX.1_1#9faa06855?htil=13&amp;vaa=1&amp;vcp=1&amp;vis=1&amp;pid=ec6de578d&amp;color=0,0,0&amp;mp=1&amp;vtp=1&amp;vaab=1&amp;bt=1&amp;bbb=1&amp;hb=1&amp;hs=1"/>
          <p:cNvSpPr/>
          <p:nvPr/>
        </p:nvSpPr>
        <p:spPr>
          <a:xfrm>
            <a:off x="539496" y="1533398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解答该类试题时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可根据微观示意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图和图例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先写出图中已知物质的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化学式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再分析反应前后哪些微观</a:t>
            </a:r>
            <a:endParaRPr lang="en-US" altLang="zh-CN" sz="2800" dirty="0"/>
          </a:p>
        </p:txBody>
      </p:sp>
      <p:sp>
        <p:nvSpPr>
          <p:cNvPr id="5" name="QC_6_EX.1_1#9faa06855?htil=13&amp;vaa=1&amp;vcp=1&amp;vis=1&amp;pid=ec6de578d&amp;color=0,0,0&amp;mp=1&amp;vtp=1&amp;vaab=1&amp;bt=1&amp;bbb=1&amp;hb=1&amp;hs=1"/>
          <p:cNvSpPr/>
          <p:nvPr/>
        </p:nvSpPr>
        <p:spPr>
          <a:xfrm>
            <a:off x="539496" y="4104830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粒子不变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哪些微观粒子消失或新生成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根据化学反应前后原子的种类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和数目不变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即可画出未知物质的微观示意图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dcff4da11.fixed?vcp=1&amp;pid=cdc0e007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微专题2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化学反应的微观示意图</a:t>
            </a:r>
            <a:endParaRPr lang="en-US" altLang="zh-CN" sz="4000" dirty="0"/>
          </a:p>
        </p:txBody>
      </p:sp>
      <p:sp>
        <p:nvSpPr>
          <p:cNvPr id="3" name="C_4_BD#dcff4da11.fixed?vcp=1&amp;pid=cdc0e007f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02d7b4d4?vcp=1&amp;pid=ec6de578d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>
              <a:solidFill>
                <a:srgbClr val="000000"/>
              </a:solidFill>
            </a:endParaRPr>
          </a:p>
        </p:txBody>
      </p:sp>
      <p:sp>
        <p:nvSpPr>
          <p:cNvPr id="3" name="QO_7_BD.66_1#b7bfed2ca?vaa=1&amp;vcp=1&amp;vis=1&amp;pid=102d7b4d4&amp;color=0,0,0&amp;vtp=1&amp;vaab=1&amp;bbb=1&amp;h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我国空间站的再生式环控生保系统包括水处理、电解制氧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、二氧化碳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去除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、尿处理等子系统。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8_BD.67_1#9d775386b?vaa=1&amp;vcp=1&amp;vis=1&amp;pid=b7bfed2ca&amp;color=0,0,0&amp;vtp=1&amp;vaab=1&amp;bbb=1&amp;hb=1"/>
          <p:cNvSpPr/>
          <p:nvPr/>
        </p:nvSpPr>
        <p:spPr>
          <a:xfrm>
            <a:off x="539496" y="251826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（1）在水处理子系统中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，有一层特殊的薄膜可以除去废水中的大分子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杂质，其原理与实验室常用的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操作相同。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（2）在电解制氧子系统中，获得氧气的方式为水通电分解，该反应的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化学方程式为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B_8_AN.1_1#9d775386b.blank?vaa=1&amp;vcp=1&amp;vis=1&amp;pid=b7bfed2ca&amp;color=0,0,0&amp;vpa=25&amp;vtp=1&amp;vaab=1&amp;bbb=1"/>
          <p:cNvSpPr/>
          <p:nvPr/>
        </p:nvSpPr>
        <p:spPr>
          <a:xfrm>
            <a:off x="5172615" y="313548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过滤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8_AN.70_1#9d775386b.blank?vaa=1&amp;vcp=1&amp;vis=1&amp;pid=b7bfed2ca&amp;color=0,0,0&amp;vpa=26&amp;vtp=1&amp;vaab=1&amp;bbb=1&amp;rh=43.6"/>
              <p:cNvSpPr/>
              <p:nvPr/>
            </p:nvSpPr>
            <p:spPr>
              <a:xfrm>
                <a:off x="2684208" y="4441489"/>
                <a:ext cx="3547364" cy="55372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2800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2800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800" b="0" baseline="-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通电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8_AN.70_1#9d775386b.blank?vaa=1&amp;vcp=1&amp;vis=1&amp;pid=b7bfed2ca&amp;color=0,0,0&amp;vpa=26&amp;vtp=1&amp;vaab=1&amp;bbb=1&amp;rh=43.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84208" y="4441489"/>
                <a:ext cx="3547364" cy="553720"/>
              </a:xfrm>
              <a:prstGeom prst="rect">
                <a:avLst/>
              </a:prstGeom>
              <a:blipFill rotWithShape="1">
                <a:blip r:embed="rId3"/>
                <a:stretch>
                  <a:fillRect l="-2" t="-24137" r="9" b="-84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71_1#a8f6d0753?sp=1&amp;vaa=1&amp;vcp=1&amp;vis=1&amp;pid=b7bfed2ca&amp;color=0,0,0&amp;vtp=1&amp;vaab=1&amp;bt=1&amp;bbb=1"/>
          <p:cNvSpPr/>
          <p:nvPr/>
        </p:nvSpPr>
        <p:spPr>
          <a:xfrm>
            <a:off x="539496" y="125171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（3）去除二氧化碳的反应的微观示意图如图14所示。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3" name="QO_8_BD.71_2#a8f6d0753?iti=28&amp;vaa=1&amp;vcp=1&amp;vis=1&amp;pid=b7bfed2c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17520" y="1933321"/>
            <a:ext cx="6163056" cy="106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8_BD.71_3#a8f6d0753?iti=28&amp;vaa=1&amp;vcp=1&amp;vis=1&amp;pid=b7bfed2ca&amp;color=0,0,0&amp;vtp=1&amp;vaab=1&amp;bbb=1"/>
          <p:cNvSpPr/>
          <p:nvPr/>
        </p:nvSpPr>
        <p:spPr>
          <a:xfrm>
            <a:off x="5702967" y="3130169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图14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B_9_BD.72_1#d192837e3?vaa=1&amp;vcp=1&amp;vis=1&amp;pid=a8f6d0753&amp;color=0,0,0&amp;vtp=1&amp;vaab=1&amp;bbb=1"/>
          <p:cNvSpPr/>
          <p:nvPr/>
        </p:nvSpPr>
        <p:spPr>
          <a:xfrm>
            <a:off x="539496" y="3763899"/>
            <a:ext cx="115490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①参加反应的两种物质的质量比为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填最简整数比）。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9_AN.1_1#d192837e3.blank?vaa=1&amp;vcp=1&amp;vis=1&amp;pid=a8f6d0753&amp;color=0,0,0&amp;vpa=27&amp;vtp=1&amp;vaab=1&amp;bbb=1"/>
              <p:cNvSpPr/>
              <p:nvPr/>
            </p:nvSpPr>
            <p:spPr>
              <a:xfrm>
                <a:off x="5858415" y="3832860"/>
                <a:ext cx="2812479" cy="4107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11∶2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（或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2∶11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QB_9_AN.1_1#d192837e3.blank?vaa=1&amp;vcp=1&amp;vis=1&amp;pid=a8f6d0753&amp;color=0,0,0&amp;vpa=27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58415" y="3832860"/>
                <a:ext cx="2812479" cy="410782"/>
              </a:xfrm>
              <a:prstGeom prst="rect">
                <a:avLst/>
              </a:prstGeom>
              <a:blipFill>
                <a:blip r:embed="rId4"/>
                <a:stretch>
                  <a:fillRect t="-37313" r="-8677" b="-462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C_9_BD.74_1#9a2c7668b?vaa=1&amp;vcp=1&amp;vis=1&amp;pid=a8f6d0753&amp;color=0,0,0&amp;vtp=1&amp;vaab=1&amp;bbb=1"/>
          <p:cNvSpPr/>
          <p:nvPr/>
        </p:nvSpPr>
        <p:spPr>
          <a:xfrm>
            <a:off x="539496" y="438556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②空白方框中的微观粒子示意图是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填序号）。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8" name="QC_9_AN.75_1#9a2c7668b.blank?vaa=1&amp;vcp=1&amp;vis=1&amp;pid=a8f6d0753&amp;color=0,0,0&amp;vpa=28&amp;vtp=1&amp;vaab=1"/>
          <p:cNvSpPr/>
          <p:nvPr/>
        </p:nvSpPr>
        <p:spPr>
          <a:xfrm>
            <a:off x="5858415" y="433412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9" name="QC_9_BD.74_2#9a2c7668b.choices?vaa=1&amp;vcp=1&amp;vis=1&amp;pid=a8f6d0753&amp;color=0,0,0&amp;vtp=1&amp;vaab=1&amp;bbb=1"/>
          <p:cNvSpPr/>
          <p:nvPr/>
        </p:nvSpPr>
        <p:spPr>
          <a:xfrm>
            <a:off x="539496" y="5007229"/>
            <a:ext cx="11109960" cy="5552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3202940" algn="l"/>
                <a:tab pos="5974080" algn="l"/>
                <a:tab pos="874522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10" name="QC_9_BD.74_2#9a2c7668b.choice_image?vaa=1&amp;vcp=1&amp;vis=1&amp;pid=a8f6d0753&amp;color=0,0,0&amp;tib=255,255,255&amp;iip=3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892" y="5112893"/>
            <a:ext cx="1033272" cy="420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1" name="QC_9_BD.74_2#9a2c7668b.choice_image?vaa=1&amp;vcp=1&amp;vis=1&amp;pid=a8f6d0753&amp;color=0,0,0&amp;tib=255,255,255&amp;iip=4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7906" y="5117465"/>
            <a:ext cx="685800" cy="411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2" name="QC_9_BD.74_2#9a2c7668b.choice_image?vaa=1&amp;vcp=1&amp;vis=1&amp;pid=a8f6d0753&amp;color=0,0,0&amp;tib=255,255,255&amp;iip=5&amp;vtp=1&amp;vaab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7334" y="5072507"/>
            <a:ext cx="649224" cy="49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3" name="QC_9_BD.74_2#9a2c7668b.choice_image?vaa=1&amp;vcp=1&amp;vis=1&amp;pid=a8f6d0753&amp;color=0,0,0&amp;tib=255,255,255&amp;iip=6&amp;vtp=1&amp;vaab=1" descr="preencoded.png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49111" y="5112893"/>
            <a:ext cx="420624" cy="420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76_1#e026645cb?vaa=1&amp;vcp=1&amp;vis=1&amp;pid=102d7b4d4&amp;color=0,0,0&amp;vtp=1&amp;vaab=1&amp;bt=1&amp;bbb=1"/>
          <p:cNvSpPr/>
          <p:nvPr/>
        </p:nvSpPr>
        <p:spPr>
          <a:xfrm>
            <a:off x="539496" y="144018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宏观与微观相结合是化学学科特有的思维方式。</a:t>
            </a:r>
            <a:endParaRPr lang="en-US" altLang="zh-CN" sz="2800" dirty="0"/>
          </a:p>
        </p:txBody>
      </p:sp>
      <p:pic>
        <p:nvPicPr>
          <p:cNvPr id="3" name="QB_8_BD.77_1#437bf9af8?iti=29&amp;htil=15&amp;vaa=1&amp;vcp=1&amp;vis=1&amp;pid=e026645c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75904" y="2086165"/>
            <a:ext cx="3255264" cy="2624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BD.77_2#437bf9af8?iti=29&amp;htil=15&amp;vaa=1&amp;vcp=1&amp;vis=1&amp;pid=e026645cb&amp;color=0,0,0&amp;vtp=1&amp;vaab=1&amp;bbb=1"/>
          <p:cNvSpPr/>
          <p:nvPr/>
        </p:nvSpPr>
        <p:spPr>
          <a:xfrm>
            <a:off x="9607455" y="4837493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图15</a:t>
            </a:r>
            <a:endParaRPr lang="en-US" altLang="zh-CN" sz="2800" dirty="0"/>
          </a:p>
        </p:txBody>
      </p:sp>
      <p:sp>
        <p:nvSpPr>
          <p:cNvPr id="5" name="QB_8_BD.77_3#437bf9af8?htil=15&amp;sp=1&amp;vaa=1&amp;vcp=1&amp;vis=1&amp;pid=e026645cb&amp;color=0,0,0&amp;vtp=1&amp;vaab=1&amp;bbb=1&amp;hb=1"/>
          <p:cNvSpPr/>
          <p:nvPr/>
        </p:nvSpPr>
        <p:spPr>
          <a:xfrm>
            <a:off x="539496" y="2067877"/>
            <a:ext cx="771753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（1）图15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甲是两种微观粒子的结构模型示意图，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这两种微观粒子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填“属于”或“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不属于”）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同种元素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8_AN.1_1#437bf9af8.blank?vaa=1&amp;vcp=1&amp;vis=1&amp;pid=e026645cb&amp;color=0,0,0&amp;vpa=29&amp;vtp=1&amp;vaab=1&amp;bbb=1"/>
          <p:cNvSpPr/>
          <p:nvPr/>
        </p:nvSpPr>
        <p:spPr>
          <a:xfrm>
            <a:off x="3039014" y="2685097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不属于</a:t>
            </a:r>
            <a:endParaRPr lang="en-US" altLang="zh-CN" sz="2800" dirty="0"/>
          </a:p>
        </p:txBody>
      </p:sp>
      <p:sp>
        <p:nvSpPr>
          <p:cNvPr id="7" name="QB_8_BD.79_1#b38936e92?htil=15&amp;vaa=1&amp;vcp=1&amp;vis=1&amp;pid=e026645cb&amp;color=0,0,0&amp;vtp=1&amp;vaab=1&amp;bbb=1&amp;hb=1"/>
          <p:cNvSpPr/>
          <p:nvPr/>
        </p:nvSpPr>
        <p:spPr>
          <a:xfrm>
            <a:off x="539496" y="3998277"/>
            <a:ext cx="771753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（2）水和过氧化氢的组成元素相同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，但化学性质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不同，原因是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8_AN.2_1#b38936e92.blank?vaa=1&amp;vcp=1&amp;vis=1&amp;pid=e026645cb&amp;color=0,0,0&amp;vpa=30&amp;vtp=1&amp;vaab=1&amp;bbb=1"/>
          <p:cNvSpPr/>
          <p:nvPr/>
        </p:nvSpPr>
        <p:spPr>
          <a:xfrm>
            <a:off x="2683414" y="4594542"/>
            <a:ext cx="2747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分子的构成不同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81_1#9976fe6f9?vaa=1&amp;vcp=1&amp;vis=1&amp;pid=e026645cb&amp;color=0,0,0&amp;vtp=1&amp;vaab=1&amp;bt=1&amp;bbb=1&amp;hb=1"/>
          <p:cNvSpPr/>
          <p:nvPr/>
        </p:nvSpPr>
        <p:spPr>
          <a:xfrm>
            <a:off x="539496" y="31750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（3）氢能源具有良好的发展前景。图15乙中的反应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Ⅰ是在光照条件下使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用催化剂将水转化为氢气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9_BD.82_1#e46632379?vaa=1&amp;vcp=1&amp;vis=1&amp;pid=9976fe6f9&amp;color=0,0,0&amp;vtp=1&amp;vaab=1&amp;bbb=1"/>
          <p:cNvSpPr/>
          <p:nvPr/>
        </p:nvSpPr>
        <p:spPr>
          <a:xfrm>
            <a:off x="539496" y="1527429"/>
            <a:ext cx="11109960" cy="193395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7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画出图中方框内应补充的微观粒子示意图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4000" b="0" i="0" u="sng" kern="0" spc="-99900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95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写出图中反应Ⅰ的化学方程式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</a:t>
            </a:r>
            <a:r>
              <a:rPr kumimoji="0" lang="en-US" altLang="zh-CN" sz="5350" b="0" i="0" u="sng" strike="noStrike" kern="0" cap="none" spc="-9990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5" name="QB_9_AN.2_1#e46632379.blank?vaa=1&amp;vcp=1&amp;vis=1&amp;pid=9976fe6f9&amp;color=0,0,0&amp;tib=255,255,255&amp;iip=7&amp;vtp=1&amp;vaab=1" descr="preencoded.png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378"/>
          <a:stretch/>
        </p:blipFill>
        <p:spPr>
          <a:xfrm>
            <a:off x="8462010" y="1842135"/>
            <a:ext cx="406654" cy="393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9_AN.86_1#e46632379.blank?vaa=1&amp;vcp=1&amp;vis=1&amp;pid=9976fe6f9&amp;color=0,0,0&amp;vpa=32&amp;vtp=1&amp;vaab=1&amp;bbb=1&amp;rh=64.39504"/>
              <p:cNvSpPr/>
              <p:nvPr/>
            </p:nvSpPr>
            <p:spPr>
              <a:xfrm>
                <a:off x="6410072" y="2550413"/>
                <a:ext cx="3790760" cy="81400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64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b="0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光照</m:t>
                              </m:r>
                            </m:e>
                          </m:mr>
                          <m:mr>
                            <m:e>
                              <m:bar>
                                <m:barPr>
                                  <m:pos m:val="top"/>
                                  <m:ctrlPr>
                                    <a:rPr lang="en-US" altLang="zh-CN" sz="2800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pos m:val="top"/>
                                      <m:ctrlPr>
                                        <a:rPr lang="en-US" altLang="zh-CN" sz="2800" b="0" i="1" baseline="-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800" b="0" baseline="-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催化剂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</m: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9_AN.86_1#e46632379.blank?vaa=1&amp;vcp=1&amp;vis=1&amp;pid=9976fe6f9&amp;color=0,0,0&amp;vpa=32&amp;vtp=1&amp;vaab=1&amp;bbb=1&amp;rh=64.3950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0072" y="2550413"/>
                <a:ext cx="3790760" cy="81400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QB_8_BD.77_1#437bf9af8?iti=29&amp;htil=15&amp;vaa=1&amp;vcp=1&amp;vis=1&amp;pid=e026645cb&amp;color=0,0,0&amp;tib=255,255,255&amp;vtp=1&amp;vaab=1" descr="preencoded.png">
            <a:extLst>
              <a:ext uri="{FF2B5EF4-FFF2-40B4-BE49-F238E27FC236}">
                <a16:creationId xmlns:a16="http://schemas.microsoft.com/office/drawing/2014/main" id="{4E3881A7-65A4-4C42-BA7F-813663206D75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74086" y="3525648"/>
            <a:ext cx="3255264" cy="2624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QB_8_BD.77_2#437bf9af8?iti=29&amp;htil=15&amp;vaa=1&amp;vcp=1&amp;vis=1&amp;pid=e026645cb&amp;color=0,0,0&amp;vtp=1&amp;vaab=1&amp;bbb=1">
            <a:extLst>
              <a:ext uri="{FF2B5EF4-FFF2-40B4-BE49-F238E27FC236}">
                <a16:creationId xmlns:a16="http://schemas.microsoft.com/office/drawing/2014/main" id="{1F28A212-6E14-4E12-BC52-EC9FA394C244}"/>
              </a:ext>
            </a:extLst>
          </p:cNvPr>
          <p:cNvSpPr/>
          <p:nvPr/>
        </p:nvSpPr>
        <p:spPr>
          <a:xfrm>
            <a:off x="6013991" y="5870444"/>
            <a:ext cx="792162" cy="5590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图15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09353da4?vcp=1&amp;pid=dcff4da11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考点5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从微观角度认识物质的变化</a:t>
            </a:r>
            <a:endParaRPr lang="en-US" altLang="zh-CN" sz="3200" dirty="0"/>
          </a:p>
        </p:txBody>
      </p:sp>
      <p:sp>
        <p:nvSpPr>
          <p:cNvPr id="3" name="QO_6_BD.87_1#18984c9c2?vaa=1&amp;vcp=1&amp;vis=1&amp;pid=c09353da4&amp;color=0,0,0&amp;vtp=1&amp;vaab=1&amp;bbb=1"/>
          <p:cNvSpPr/>
          <p:nvPr/>
        </p:nvSpPr>
        <p:spPr>
          <a:xfrm>
            <a:off x="539496" y="1272015"/>
            <a:ext cx="115570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典型例题5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从微观视角认识和考察物质世界是学习化学的重要思维方法。</a:t>
            </a:r>
            <a:endParaRPr lang="en-US" altLang="zh-CN" sz="2800" dirty="0"/>
          </a:p>
        </p:txBody>
      </p:sp>
      <p:sp>
        <p:nvSpPr>
          <p:cNvPr id="4" name="QB_7_BD.88_1#b76fe0a38?sp=1&amp;vaa=1&amp;vcp=1&amp;vis=1&amp;pid=18984c9c2&amp;color=0,0,0&amp;vtp=1&amp;vaab=1&amp;bbb=1&amp;hb=1"/>
          <p:cNvSpPr/>
          <p:nvPr/>
        </p:nvSpPr>
        <p:spPr>
          <a:xfrm>
            <a:off x="539496" y="190485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（1）氯化钠是重要的调味品。图16甲、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乙分别表示不同的化学反应，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其生成物中都有氯化钠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5" name="QB_7_BD.88_2#b76fe0a38?iti=30&amp;vaa=1&amp;vcp=1&amp;vis=1&amp;pid=18984c9c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04488" y="3235751"/>
            <a:ext cx="4379976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7_BD.88_3#b76fe0a38?iti=30&amp;vaa=1&amp;vcp=1&amp;vis=1&amp;pid=18984c9c2&amp;color=0,0,0&amp;vtp=1&amp;vaab=1&amp;bbb=1"/>
          <p:cNvSpPr/>
          <p:nvPr/>
        </p:nvSpPr>
        <p:spPr>
          <a:xfrm>
            <a:off x="5698395" y="5420151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88_4#b76fe0a38?vaa=1&amp;vcp=1&amp;vis=1&amp;pid=18984c9c2&amp;color=0,0,0&amp;vtp=1&amp;vaab=1&amp;bt=1&amp;bbb=1&amp;hb=1"/>
          <p:cNvSpPr/>
          <p:nvPr/>
        </p:nvSpPr>
        <p:spPr>
          <a:xfrm>
            <a:off x="539496" y="775049"/>
            <a:ext cx="11109960" cy="9886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图16甲是金属钠与氯气反应生成氯化钠的微观示意图，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由图可知，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氯化钠是一种由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填“离子”“分子”或“原子”）构成的物质。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7_AN.90_1#b76fe0a38.blank?vaa=1&amp;vcp=1&amp;vis=1&amp;pid=18984c9c2&amp;color=0,0,0&amp;vpa=33&amp;vtp=1&amp;vaab=1&amp;bbb=1"/>
          <p:cNvSpPr/>
          <p:nvPr/>
        </p:nvSpPr>
        <p:spPr>
          <a:xfrm>
            <a:off x="3039014" y="1254601"/>
            <a:ext cx="9699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离子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pic>
        <p:nvPicPr>
          <p:cNvPr id="4" name="QB_7_BD.88_5#b76fe0a38?iti=31&amp;vaa=1&amp;vcp=1&amp;vis=1&amp;pid=18984c9c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02001" y="1889093"/>
            <a:ext cx="4394095" cy="2056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7_BD.88_6#b76fe0a38?iti=31&amp;vaa=1&amp;vcp=1&amp;vis=1&amp;pid=18984c9c2&amp;color=0,0,0&amp;vtp=1&amp;vaab=1&amp;bbb=1"/>
          <p:cNvSpPr/>
          <p:nvPr/>
        </p:nvSpPr>
        <p:spPr>
          <a:xfrm>
            <a:off x="5702967" y="4072476"/>
            <a:ext cx="792162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图16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BD.88_7#b76fe0a38?vaa=1&amp;vcp=1&amp;vis=1&amp;pid=18984c9c2&amp;color=0,0,0&amp;vtp=1&amp;vaab=1&amp;bbb=1&amp;hb=1"/>
              <p:cNvSpPr/>
              <p:nvPr/>
            </p:nvSpPr>
            <p:spPr>
              <a:xfrm>
                <a:off x="539496" y="4556093"/>
                <a:ext cx="11109960" cy="9886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图16乙描述了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溶液与盐酸反应的微观实质，图中A、B、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C处</a:t>
                </a: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应填入的化学式或离子符号依次为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6" name="QB_7_BD.88_7#b76fe0a38?vaa=1&amp;vcp=1&amp;vis=1&amp;pid=18984c9c2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556093"/>
                <a:ext cx="11109960" cy="988632"/>
              </a:xfrm>
              <a:prstGeom prst="rect">
                <a:avLst/>
              </a:prstGeom>
              <a:blipFill rotWithShape="1">
                <a:blip r:embed="rId4"/>
                <a:stretch>
                  <a:fillRect l="-3" t="-61" r="3" b="-39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AN.91_1#b76fe0a38.blank?vaa=1&amp;vcp=1&amp;vis=1&amp;pid=18984c9c2&amp;color=0,0,0&amp;vpa=34&amp;vtp=1&amp;vaab=1&amp;bbb=1"/>
              <p:cNvSpPr/>
              <p:nvPr/>
            </p:nvSpPr>
            <p:spPr>
              <a:xfrm>
                <a:off x="5960809" y="5061807"/>
                <a:ext cx="2684590" cy="41852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7_AN.91_1#b76fe0a38.blank?vaa=1&amp;vcp=1&amp;vis=1&amp;pid=18984c9c2&amp;color=0,0,0&amp;vpa=34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60809" y="5061807"/>
                <a:ext cx="2684590" cy="418529"/>
              </a:xfrm>
              <a:prstGeom prst="rect">
                <a:avLst/>
              </a:prstGeom>
              <a:blipFill rotWithShape="1">
                <a:blip r:embed="rId5"/>
                <a:stretch>
                  <a:fillRect l="-2" t="-53" r="19" b="-91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7_AS.1_1#b76fe0a38?vaa=1&amp;vcp=1&amp;vis=1&amp;pid=18984c9c2&amp;color=0,0,0&amp;vtp=1&amp;vaab=1&amp;bbb=1"/>
          <p:cNvSpPr/>
          <p:nvPr/>
        </p:nvSpPr>
        <p:spPr>
          <a:xfrm>
            <a:off x="539496" y="5611971"/>
            <a:ext cx="11109960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由图可知，氯化钠是由钠离子与氯离子构成的。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7" grpId="0" build="p" animBg="1"/>
      <p:bldP spid="8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93_1#7831a8701?vaa=1&amp;vcp=1&amp;vis=1&amp;pid=18984c9c2&amp;color=0,0,0&amp;vtp=1&amp;vaab=1&amp;bt=1&amp;bbb=1&amp;hb=1"/>
          <p:cNvSpPr/>
          <p:nvPr/>
        </p:nvSpPr>
        <p:spPr>
          <a:xfrm>
            <a:off x="539496" y="90347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（2）我们观察到的宏观现象，可以用微观实质加以解释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，并用化学符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号进行表示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。通过图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16丙所示实验可以观察到的实验现象是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，该反应的化学方程式是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7_AN.95_1#7831a8701.blank?vaa=1&amp;vcp=1&amp;vis=1&amp;pid=18984c9c2&amp;color=0,0,0&amp;vpa=35&amp;vtp=1&amp;vaab=1&amp;bbb=1&amp;hb=1"/>
          <p:cNvSpPr/>
          <p:nvPr/>
        </p:nvSpPr>
        <p:spPr>
          <a:xfrm>
            <a:off x="539496" y="1520698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生成白色沉淀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N.96_1#7831a8701.blank?vaa=1&amp;vcp=1&amp;vis=1&amp;pid=18984c9c2&amp;color=0,0,0&amp;vpa=36&amp;vtp=1&amp;vaab=1&amp;bbb=1"/>
              <p:cNvSpPr/>
              <p:nvPr/>
            </p:nvSpPr>
            <p:spPr>
              <a:xfrm>
                <a:off x="5389309" y="2274887"/>
                <a:ext cx="5251958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AgN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NaCl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=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NaN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AgCl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↓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7_AN.96_1#7831a8701.blank?vaa=1&amp;vcp=1&amp;vis=1&amp;pid=18984c9c2&amp;color=0,0,0&amp;vpa=36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9309" y="2274887"/>
                <a:ext cx="5251958" cy="402844"/>
              </a:xfrm>
              <a:prstGeom prst="rect">
                <a:avLst/>
              </a:prstGeom>
              <a:blipFill rotWithShape="1">
                <a:blip r:embed="rId3"/>
                <a:stretch>
                  <a:fillRect l="-1" t="-79" r="11" b="-71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S.1_1#7831a8701?vaa=1&amp;vcp=1&amp;vis=1&amp;pid=18984c9c2&amp;color=0,0,0&amp;vtp=1&amp;vaab=1&amp;bbb=1&amp;hb=1"/>
              <p:cNvSpPr/>
              <p:nvPr/>
            </p:nvSpPr>
            <p:spPr>
              <a:xfrm>
                <a:off x="539496" y="2827210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盐酸与氢氧化钠反应的实质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，是盐酸中的氢离子和氢氧化钠溶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液中的氢氧根离子结合生成了水分子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。氢氧化钠在水中解离出的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A是氢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氧根离子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，氯化氢在水中解离出的B是氢离子，生成的C是水分子。（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3）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氯化钠和硝酸银溶液反应生成氯化银白色沉淀和硝酸钠，反应的化学方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程式为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AgNO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NaCl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=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NaNO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AgCl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↓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QB_7_AS.1_1#7831a8701?vaa=1&amp;vcp=1&amp;vis=1&amp;pid=18984c9c2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827210"/>
                <a:ext cx="11109960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3" t="-6" r="-2786" b="-21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EX.1_1#18984c9c2?vaa=1&amp;vcp=1&amp;vis=1&amp;pid=c09353da4&amp;color=0,0,0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思维点拨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化学反应的实质是分子分成原子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原子再结合成新分子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的过程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；（2）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盐之间发生的复分解反应的实质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一般是溶液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中的离子重新组合生成难解离的物质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气体或沉淀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的过程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溶液中的置换反应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一般是通过得失电子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或电子的转移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生成新的微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观粒子实现的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2e3a0b6e?vcp=1&amp;pid=c09353da4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p:sp>
        <p:nvSpPr>
          <p:cNvPr id="3" name="QO_7_BD.99_1#b26ed55ae?vaa=1&amp;vcp=1&amp;vis=1&amp;pid=62e3a0b6e&amp;color=0,0,0&amp;vtp=1&amp;vaab=1&amp;bbb=1&amp;h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（2024·广西钦州·模拟）“宏观-微观-符号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”是化学独特的表示物质及其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变化的方法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。请根据相关信息回答问题。</a:t>
            </a:r>
            <a:endParaRPr lang="en-US" altLang="zh-CN" sz="2800" dirty="0"/>
          </a:p>
        </p:txBody>
      </p:sp>
      <p:sp>
        <p:nvSpPr>
          <p:cNvPr id="4" name="QB_8_BD.100_1#9de48f869?sp=1&amp;vaa=1&amp;vcp=1&amp;vis=1&amp;pid=b26ed55ae&amp;color=0,0,0&amp;vtp=1&amp;vaab=1&amp;bbb=1&amp;hb=1"/>
          <p:cNvSpPr/>
          <p:nvPr/>
        </p:nvSpPr>
        <p:spPr>
          <a:xfrm>
            <a:off x="539496" y="251826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（1）纯水不导电，在做电解水实验时可加入少量硫酸等物质以增强液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体的导电性，其原因是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物质溶于水后能导电的是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（填序号）。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A.蔗糖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B.氯化氢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               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C.乙醇</a:t>
            </a:r>
            <a:endParaRPr lang="en-US" altLang="zh-CN" sz="2800" dirty="0"/>
          </a:p>
        </p:txBody>
      </p:sp>
      <p:sp>
        <p:nvSpPr>
          <p:cNvPr id="5" name="QB_8_AN.101_1#9de48f869.blank?vaa=1&amp;vcp=1&amp;vis=1&amp;pid=b26ed55ae&amp;color=0,0,0&amp;vpa=37&amp;vtp=1&amp;vaab=1&amp;bbb=1"/>
          <p:cNvSpPr/>
          <p:nvPr/>
        </p:nvSpPr>
        <p:spPr>
          <a:xfrm>
            <a:off x="4105815" y="3135484"/>
            <a:ext cx="6303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硫酸在水中可以解离出自由移动的离子</a:t>
            </a:r>
            <a:endParaRPr lang="en-US" altLang="zh-CN" sz="2800" dirty="0"/>
          </a:p>
        </p:txBody>
      </p:sp>
      <p:sp>
        <p:nvSpPr>
          <p:cNvPr id="6" name="QB_8_AN.102_1#9de48f869.blank?vaa=1&amp;vcp=1&amp;vis=1&amp;pid=b26ed55ae&amp;color=0,0,0&amp;vpa=38&amp;vtp=1&amp;vaab=1"/>
          <p:cNvSpPr/>
          <p:nvPr/>
        </p:nvSpPr>
        <p:spPr>
          <a:xfrm>
            <a:off x="4436015" y="378318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8_BD.103_1#b201f6ccb?iti=32&amp;htil=16&amp;vaa=1&amp;vcp=1&amp;vis=1&amp;pid=b26ed55ae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0022" y="1572736"/>
            <a:ext cx="4105656" cy="2441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103_2#b201f6ccb?iti=32&amp;htil=16&amp;vaa=1&amp;vcp=1&amp;vis=1&amp;pid=b26ed55ae&amp;color=0,0,0&amp;vtp=1&amp;vaab=1&amp;bbb=1"/>
          <p:cNvSpPr/>
          <p:nvPr/>
        </p:nvSpPr>
        <p:spPr>
          <a:xfrm>
            <a:off x="9166769" y="4141184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图17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103_3#b201f6ccb?htil=16&amp;sp=1&amp;vaa=1&amp;vcp=1&amp;vis=1&amp;pid=b26ed55ae&amp;color=0,0,0&amp;vtp=1&amp;vaab=1&amp;bt=1&amp;bbb=1&amp;hb=1"/>
              <p:cNvSpPr/>
              <p:nvPr/>
            </p:nvSpPr>
            <p:spPr>
              <a:xfrm>
                <a:off x="539496" y="1545304"/>
                <a:ext cx="6876288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（2）工业上可用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溶液蚀刻电路板上的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，反应的微观示意图如图17所示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，不参加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反应的微观粒子是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，该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反应的微观实质是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8_BD.103_3#b201f6ccb?htil=16&amp;sp=1&amp;vaa=1&amp;vcp=1&amp;vis=1&amp;pid=b26ed55ae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45304"/>
                <a:ext cx="6876288" cy="3792157"/>
              </a:xfrm>
              <a:prstGeom prst="rect">
                <a:avLst/>
              </a:prstGeom>
              <a:blipFill rotWithShape="1">
                <a:blip r:embed="rId4"/>
                <a:stretch>
                  <a:fillRect l="-6" t="-9" r="-837" b="-18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AN.104_1#b201f6ccb.blank?vaa=1&amp;vcp=1&amp;vis=1&amp;pid=b26ed55ae&amp;color=0,0,0&amp;vpa=39&amp;vtp=1&amp;vaab=1&amp;bbb=1"/>
              <p:cNvSpPr/>
              <p:nvPr/>
            </p:nvSpPr>
            <p:spPr>
              <a:xfrm>
                <a:off x="3420015" y="2936970"/>
                <a:ext cx="2892870" cy="4107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氯离子（或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QB_8_AN.104_1#b201f6ccb.blank?vaa=1&amp;vcp=1&amp;vis=1&amp;pid=b26ed55ae&amp;color=0,0,0&amp;vpa=39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0015" y="2936970"/>
                <a:ext cx="2892870" cy="410782"/>
              </a:xfrm>
              <a:prstGeom prst="rect">
                <a:avLst/>
              </a:prstGeom>
              <a:blipFill rotWithShape="1">
                <a:blip r:embed="rId5"/>
                <a:stretch>
                  <a:fillRect l="-19" t="-23" r="12" b="-50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8_AN.105_1#b201f6ccb.blank?vaa=1&amp;vcp=1&amp;vis=1&amp;pid=b26ed55ae&amp;color=0,0,0&amp;vpa=40&amp;vtp=1&amp;vaab=1&amp;bbb=1&amp;hb=1"/>
              <p:cNvSpPr/>
              <p:nvPr/>
            </p:nvSpPr>
            <p:spPr>
              <a:xfrm>
                <a:off x="539496" y="3369024"/>
                <a:ext cx="6876288" cy="184715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ct val="150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个铜原子和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2个铁离子反应生成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1个铜离子和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2个亚铁离子（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或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Cu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QB_8_AN.105_1#b201f6ccb.blank?vaa=1&amp;vcp=1&amp;vis=1&amp;pid=b26ed55ae&amp;color=0,0,0&amp;vpa=4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369024"/>
                <a:ext cx="6876288" cy="1847152"/>
              </a:xfrm>
              <a:prstGeom prst="rect">
                <a:avLst/>
              </a:prstGeom>
              <a:blipFill rotWithShape="1">
                <a:blip r:embed="rId6"/>
                <a:stretch>
                  <a:fillRect l="-6" t="-19" r="4" b="-52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0069e760?vcp=1&amp;pid=dcff4da11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考点1判断物质的类别或反应类型</a:t>
            </a:r>
            <a:endParaRPr lang="en-US" altLang="zh-CN" sz="3200" dirty="0"/>
          </a:p>
        </p:txBody>
      </p:sp>
      <p:sp>
        <p:nvSpPr>
          <p:cNvPr id="3" name="QC_6_BD.1_1#8725e9b61?vaa=1&amp;vcp=1&amp;vis=1&amp;pid=10069e760&amp;color=0,0,0&amp;vtp=1&amp;vaab=1&amp;bbb=1&amp;hb=1"/>
          <p:cNvSpPr/>
          <p:nvPr/>
        </p:nvSpPr>
        <p:spPr>
          <a:xfrm>
            <a:off x="539496" y="1276733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（2024·山东烟台·中考改编）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1是利用氨气处理汽车尾气中某污染物的反应微观示意图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。下列说法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pic>
        <p:nvPicPr>
          <p:cNvPr id="5" name="QC_6_BD.1_2#8725e9b61?iti=1&amp;htil=1&amp;vaa=1&amp;vcp=1&amp;vis=1&amp;pid=10069e76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19328" y="3254801"/>
            <a:ext cx="4901184" cy="923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6_BD.1_3#8725e9b61?iti=1&amp;htil=1&amp;vaa=1&amp;vcp=1&amp;vis=1&amp;pid=10069e760&amp;color=0,0,0&amp;vtp=1&amp;vaab=1&amp;bbb=1"/>
          <p:cNvSpPr/>
          <p:nvPr/>
        </p:nvSpPr>
        <p:spPr>
          <a:xfrm>
            <a:off x="8662739" y="4305345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6_BD.1_4#8725e9b61.choices?htil=1&amp;vaa=1&amp;vcp=1&amp;vis=1&amp;pid=10069e760&amp;color=0,0,0&amp;vtp=1&amp;vaab=1&amp;bbb=1&amp;hb=1"/>
              <p:cNvSpPr/>
              <p:nvPr/>
            </p:nvSpPr>
            <p:spPr>
              <a:xfrm>
                <a:off x="539496" y="3200889"/>
                <a:ext cx="6071616" cy="30952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A.甲属于化合物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.该反应属于置换反应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.参加反应的甲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、乙的分子个数比是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3∶2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.生成丙、丁的质量比是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5∶6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6_BD.1_4#8725e9b61.choices?htil=1&amp;vaa=1&amp;vcp=1&amp;vis=1&amp;pid=10069e760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200889"/>
                <a:ext cx="6071616" cy="3095244"/>
              </a:xfrm>
              <a:prstGeom prst="rect">
                <a:avLst/>
              </a:prstGeom>
              <a:blipFill>
                <a:blip r:embed="rId4"/>
                <a:stretch>
                  <a:fillRect l="-3614" r="-38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06_1#67ec0ef67?sp=1&amp;vaa=1&amp;vcp=1&amp;vis=1&amp;pid=b26ed55ae&amp;color=0,0,0&amp;vtp=1&amp;vaab=1&amp;bt=1&amp;bbb=1&amp;hb=1"/>
          <p:cNvSpPr/>
          <p:nvPr/>
        </p:nvSpPr>
        <p:spPr>
          <a:xfrm>
            <a:off x="539496" y="167459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（3）工业制取高纯硅，其中一个反应的微观示意图如图18所示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，该反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应的化学方程式为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3" name="QB_8_BD.106_2#67ec0ef67?iti=33&amp;vaa=1&amp;vcp=1&amp;vis=1&amp;pid=b26ed55a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15184" y="3011519"/>
            <a:ext cx="6949440" cy="1472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BD.106_3#67ec0ef67?iti=33&amp;vaa=1&amp;vcp=1&amp;vis=1&amp;pid=b26ed55ae&amp;color=0,0,0&amp;vtp=1&amp;vaab=1&amp;bbb=1"/>
          <p:cNvSpPr/>
          <p:nvPr/>
        </p:nvSpPr>
        <p:spPr>
          <a:xfrm>
            <a:off x="5693823" y="4610703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图18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AN.107_1#67ec0ef67.blank?vaa=1&amp;vcp=1&amp;vis=1&amp;pid=b26ed55ae&amp;color=0,0,0&amp;vpa=41&amp;vtp=1&amp;vaab=1&amp;bbb=1&amp;rh=43.6"/>
              <p:cNvSpPr/>
              <p:nvPr/>
            </p:nvSpPr>
            <p:spPr>
              <a:xfrm>
                <a:off x="3458909" y="2294985"/>
                <a:ext cx="4485640" cy="55372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SiCl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800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800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800" b="0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一定条件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Si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+4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8_AN.107_1#67ec0ef67.blank?vaa=1&amp;vcp=1&amp;vis=1&amp;pid=b26ed55ae&amp;color=0,0,0&amp;vpa=41&amp;vtp=1&amp;vaab=1&amp;bbb=1&amp;rh=43.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58909" y="2294985"/>
                <a:ext cx="4485640" cy="553720"/>
              </a:xfrm>
              <a:prstGeom prst="rect">
                <a:avLst/>
              </a:prstGeom>
              <a:blipFill rotWithShape="1">
                <a:blip r:embed="rId4"/>
                <a:stretch>
                  <a:fillRect l="-1" t="-24902" r="1" b="-84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BD.108_1#0f6e07574?vaa=1&amp;vcp=1&amp;vis=1&amp;pid=62e3a0b6e&amp;color=0,0,0&amp;vtp=1&amp;vaab=1&amp;bt=1&amp;bbb=1&amp;hb=1"/>
              <p:cNvSpPr/>
              <p:nvPr/>
            </p:nvSpPr>
            <p:spPr>
              <a:xfrm>
                <a:off x="539496" y="951706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（2023·山东潍坊·中考）“宏观-微观-符号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”是化学中独特的表示物质及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其变化的方法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。请从不同角度完成下列对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性质的学习。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O_7_BD.108_1#0f6e07574?vaa=1&amp;vcp=1&amp;vis=1&amp;pid=62e3a0b6e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51706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40" r="-8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8_BD.109_1#153694cca?iti=34&amp;htil=17&amp;vaa=1&amp;vcp=1&amp;vis=1&amp;pid=0f6e0757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46424" y="2189067"/>
            <a:ext cx="2615184" cy="3017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BD.109_2#153694cca?iti=34&amp;htil=17&amp;vaa=1&amp;vcp=1&amp;vis=1&amp;pid=0f6e07574&amp;color=0,0,0&amp;vtp=1&amp;vaab=1&amp;bbb=1"/>
          <p:cNvSpPr/>
          <p:nvPr/>
        </p:nvSpPr>
        <p:spPr>
          <a:xfrm>
            <a:off x="9857935" y="5333587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图19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BD.109_3#153694cca?htil=17&amp;sp=1&amp;vaa=1&amp;vcp=1&amp;vis=1&amp;pid=0f6e07574&amp;color=0,0,0&amp;vtp=1&amp;vaab=1&amp;bbb=1&amp;hb=1"/>
              <p:cNvSpPr/>
              <p:nvPr/>
            </p:nvSpPr>
            <p:spPr>
              <a:xfrm>
                <a:off x="539496" y="2161635"/>
                <a:ext cx="8357616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&gt;7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，它在物质的分类中属于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填“碱”“盐”或“氧化物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”），医疗上将其用于治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疗胃酸过多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。请根据图19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甲分析该反应的微观实质：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8_BD.109_3#153694cca?htil=17&amp;sp=1&amp;vaa=1&amp;vcp=1&amp;vis=1&amp;pid=0f6e07574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61635"/>
                <a:ext cx="8357616" cy="2496757"/>
              </a:xfrm>
              <a:prstGeom prst="rect">
                <a:avLst/>
              </a:prstGeom>
              <a:blipFill rotWithShape="1">
                <a:blip r:embed="rId5"/>
                <a:stretch>
                  <a:fillRect l="-5" t="-4" r="2" b="-2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8_AN.110_1#153694cca.blank?vaa=1&amp;vcp=1&amp;vis=1&amp;pid=0f6e07574&amp;color=0,0,0&amp;vpa=42&amp;vtp=1&amp;vaab=1"/>
          <p:cNvSpPr/>
          <p:nvPr/>
        </p:nvSpPr>
        <p:spPr>
          <a:xfrm>
            <a:off x="549815" y="2778855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盐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8_AN.111_1#153694cca.blank?vaa=1&amp;vcp=1&amp;vis=1&amp;pid=0f6e07574&amp;color=0,0,0&amp;vpa=43&amp;vtp=1&amp;vaab=1&amp;bbb=1"/>
              <p:cNvSpPr/>
              <p:nvPr/>
            </p:nvSpPr>
            <p:spPr>
              <a:xfrm>
                <a:off x="588708" y="4166838"/>
                <a:ext cx="5248656" cy="41097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结合，生成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8_AN.111_1#153694cca.blank?vaa=1&amp;vcp=1&amp;vis=1&amp;pid=0f6e07574&amp;color=0,0,0&amp;vpa=43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708" y="4166838"/>
                <a:ext cx="5248656" cy="410972"/>
              </a:xfrm>
              <a:prstGeom prst="rect">
                <a:avLst/>
              </a:prstGeom>
              <a:blipFill rotWithShape="1">
                <a:blip r:embed="rId6"/>
                <a:stretch>
                  <a:fillRect l="-1" t="-147" r="8" b="-80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12_1#47a150566?vaa=1&amp;vcp=1&amp;vis=1&amp;pid=0f6e07574&amp;color=0,0,0&amp;vtp=1&amp;vaab=1&amp;bt=1&amp;bbb=1&amp;hb=1"/>
              <p:cNvSpPr/>
              <p:nvPr/>
            </p:nvSpPr>
            <p:spPr>
              <a:xfrm>
                <a:off x="539496" y="55440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（2）图19乙是向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溶液中滴加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溶液的微观示意图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，请分析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并推测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：向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溶液中滴加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Ca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，可观察到的实验现象为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8_BD.112_1#47a150566?vaa=1&amp;vcp=1&amp;vis=1&amp;pid=0f6e0757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3" b="-3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8_AN.1_1#47a150566.blank?vaa=1&amp;vcp=1&amp;vis=1&amp;pid=0f6e07574&amp;color=0,0,0&amp;vpa=44&amp;vtp=1&amp;vaab=1&amp;bbb=1"/>
          <p:cNvSpPr/>
          <p:nvPr/>
        </p:nvSpPr>
        <p:spPr>
          <a:xfrm>
            <a:off x="549815" y="1798365"/>
            <a:ext cx="2392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产生白色沉淀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114_1#f15e55c5a?vaa=1&amp;vcp=1&amp;vis=1&amp;pid=0f6e07574&amp;color=0,0,0&amp;vtp=1&amp;vaab=1&amp;bbb=1&amp;hb=1"/>
              <p:cNvSpPr/>
              <p:nvPr/>
            </p:nvSpPr>
            <p:spPr>
              <a:xfrm>
                <a:off x="539496" y="2414188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（3）泡沫灭火器的原料之一是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其反应原理为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Al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+6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NaHCO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=3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+2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X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↓+6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的化学式为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从微观角度分析，反应后溶液中减少的离子是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（填离子符号）。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8_BD.114_1#f15e55c5a?vaa=1&amp;vcp=1&amp;vis=1&amp;pid=0f6e07574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14188"/>
                <a:ext cx="11109960" cy="2496757"/>
              </a:xfrm>
              <a:prstGeom prst="rect">
                <a:avLst/>
              </a:prstGeom>
              <a:blipFill>
                <a:blip r:embed="rId4"/>
                <a:stretch>
                  <a:fillRect l="-1976" r="-878" b="-75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AN.2_1#f15e55c5a.blank?vaa=1&amp;vcp=1&amp;vis=1&amp;pid=0f6e07574&amp;color=0,0,0&amp;vpa=45&amp;vtp=1&amp;vaab=1&amp;bbb=1"/>
              <p:cNvSpPr/>
              <p:nvPr/>
            </p:nvSpPr>
            <p:spPr>
              <a:xfrm>
                <a:off x="626808" y="3807568"/>
                <a:ext cx="1437132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Al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8_AN.2_1#f15e55c5a.blank?vaa=1&amp;vcp=1&amp;vis=1&amp;pid=0f6e07574&amp;color=0,0,0&amp;vpa=45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808" y="3807568"/>
                <a:ext cx="1437132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4" t="-27" r="13" b="-71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8_AN.3_1#f15e55c5a.blank?vaa=1&amp;vcp=1&amp;vis=1&amp;pid=0f6e07574&amp;color=0,0,0&amp;vpa=46&amp;vtp=1&amp;vaab=1&amp;bbb=1&amp;hb=1"/>
              <p:cNvSpPr/>
              <p:nvPr/>
            </p:nvSpPr>
            <p:spPr>
              <a:xfrm>
                <a:off x="539496" y="3671488"/>
                <a:ext cx="11267694" cy="114827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4845"/>
                  </a:lnSpc>
                </a:pPr>
                <a:r>
                  <a:rPr lang="en-US" altLang="zh-CN" sz="2800" b="0" i="0" kern="0" dirty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                       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Al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8_AN.3_1#f15e55c5a.blank?vaa=1&amp;vcp=1&amp;vis=1&amp;pid=0f6e07574&amp;color=0,0,0&amp;vpa=46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671488"/>
                <a:ext cx="11267694" cy="1148271"/>
              </a:xfrm>
              <a:prstGeom prst="rect">
                <a:avLst/>
              </a:prstGeom>
              <a:blipFill>
                <a:blip r:embed="rId6"/>
                <a:stretch>
                  <a:fillRect t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8_BD.117_1#e42c8a59c?vaa=1&amp;vcp=1&amp;vis=1&amp;pid=0f6e07574&amp;color=0,0,0&amp;vtp=1&amp;vaab=1&amp;bbb=1&amp;hb=1"/>
              <p:cNvSpPr/>
              <p:nvPr/>
            </p:nvSpPr>
            <p:spPr>
              <a:xfrm>
                <a:off x="539496" y="4903388"/>
                <a:ext cx="11109960" cy="140690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受热易分解产生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和两种常见氧化物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，化学方程式</a:t>
                </a:r>
              </a:p>
              <a:p>
                <a:pPr latinLnBrk="1">
                  <a:lnSpc>
                    <a:spcPts val="7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</a:t>
                </a:r>
                <a:r>
                  <a:rPr lang="en-US" altLang="zh-CN" sz="3950" b="0" i="0" u="sng" kern="0" spc="-99900">
                    <a:solidFill>
                      <a:srgbClr val="FF00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7" name="QB_8_BD.117_1#e42c8a59c?vaa=1&amp;vcp=1&amp;vis=1&amp;pid=0f6e07574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903388"/>
                <a:ext cx="11109960" cy="1406906"/>
              </a:xfrm>
              <a:prstGeom prst="rect">
                <a:avLst/>
              </a:prstGeom>
              <a:blipFill rotWithShape="1">
                <a:blip r:embed="rId7"/>
                <a:stretch>
                  <a:fillRect l="-3" t="-39" r="3" b="-91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8_AN.118_1#e42c8a59c.blank?vaa=1&amp;vcp=1&amp;vis=1&amp;pid=0f6e07574&amp;color=0,0,0&amp;vpa=47&amp;vtp=1&amp;vaab=1&amp;bbb=1&amp;rh=43.6"/>
              <p:cNvSpPr/>
              <p:nvPr/>
            </p:nvSpPr>
            <p:spPr>
              <a:xfrm>
                <a:off x="918909" y="5733650"/>
                <a:ext cx="5837301" cy="55372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NaHCO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2800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2800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800" b="0" baseline="-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△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QB_8_AN.118_1#e42c8a59c.blank?vaa=1&amp;vcp=1&amp;vis=1&amp;pid=0f6e07574&amp;color=0,0,0&amp;vpa=47&amp;vtp=1&amp;vaab=1&amp;bbb=1&amp;rh=43.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8909" y="5733650"/>
                <a:ext cx="5837301" cy="553720"/>
              </a:xfrm>
              <a:prstGeom prst="rect">
                <a:avLst/>
              </a:prstGeom>
              <a:blipFill rotWithShape="1">
                <a:blip r:embed="rId8"/>
                <a:stretch>
                  <a:fillRect l="-1" t="-22290" r="8" b="-38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6" grpId="0" build="p" animBg="1"/>
      <p:bldP spid="8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8_BD#5dbc9983c?vcp=1&amp;vis=1&amp;pid=0f6e07574&amp;color=0,0,0&amp;vtp=1&amp;vaab=1&amp;bt=1&amp;bbb=1&amp;hb=1"/>
              <p:cNvSpPr/>
              <p:nvPr/>
            </p:nvSpPr>
            <p:spPr>
              <a:xfrm>
                <a:off x="539496" y="1567021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【结论】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既能与酸反应，也能与碱反应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，还能与部分盐反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，且受热不稳定。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应用】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8_BD#5dbc9983c?vcp=1&amp;vis=1&amp;pid=0f6e0757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67021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6" r="3" b="-3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8_BD.119_1#07fd82129?vaa=1&amp;vcp=1&amp;vis=1&amp;pid=0f6e07574&amp;color=0,0,0&amp;vtp=1&amp;vaab=1&amp;bbb=1&amp;hb=1"/>
              <p:cNvSpPr/>
              <p:nvPr/>
            </p:nvSpPr>
            <p:spPr>
              <a:xfrm>
                <a:off x="539496" y="3426809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（5）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Ca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溶液中存在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，下列物质不能与其发生反应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填序号）。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8_BD.119_1#07fd82129?vaa=1&amp;vcp=1&amp;vis=1&amp;pid=0f6e07574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26809"/>
                <a:ext cx="11109960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3" t="-29" r="3" b="-56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8_AN.120_1#07fd82129.blank?vaa=1&amp;vcp=1&amp;vis=1&amp;pid=0f6e07574&amp;color=0,0,0&amp;vpa=48&amp;vtp=1&amp;vaab=1"/>
          <p:cNvSpPr/>
          <p:nvPr/>
        </p:nvSpPr>
        <p:spPr>
          <a:xfrm>
            <a:off x="1222915" y="402307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119_2#07fd82129.choices?vaa=1&amp;vcp=1&amp;vis=1&amp;pid=0f6e07574&amp;color=0,0,0&amp;vtp=1&amp;vaab=1&amp;bbb=1"/>
          <p:cNvSpPr/>
          <p:nvPr/>
        </p:nvSpPr>
        <p:spPr>
          <a:xfrm>
            <a:off x="539496" y="470557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3117215" algn="l"/>
                <a:tab pos="5840730" algn="l"/>
                <a:tab pos="85642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.石灰水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B.食醋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C.纯碱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.食盐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5657532c6?vcp=1&amp;pid=62e3a0b6e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提醒：请完成微专题2备考练习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3c91b66f.fixed?vcp=1&amp;pid=cdc0e007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微专题2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化学反应的微观示意图</a:t>
            </a:r>
            <a:endParaRPr lang="en-US" altLang="zh-CN" sz="4000" dirty="0"/>
          </a:p>
        </p:txBody>
      </p:sp>
      <p:sp>
        <p:nvSpPr>
          <p:cNvPr id="3" name="C_4_BD#63c91b66f.fixed?sp=1&amp;vcp=1&amp;pid=cdc0e007f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微专题2备考练习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9c9a77ee?vcp=1&amp;pid=63c91b66f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121_1#333c6b037?sp=1&amp;vaa=1&amp;vcp=1&amp;vis=1&amp;pid=09c9a77ee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（2024·湖北·中考）液氢、液氧可作为火箭发动机的推进剂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，其反应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的微观示意图如图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4" name="QC_6_AN.122_1#333c6b037.bracket?vaa=1&amp;vcp=1&amp;vis=1&amp;pid=09c9a77ee&amp;color=0,0,0&amp;vpa=49&amp;vtp=1&amp;vaab=1"/>
          <p:cNvSpPr/>
          <p:nvPr/>
        </p:nvSpPr>
        <p:spPr>
          <a:xfrm>
            <a:off x="7039514" y="190160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5" name="QC_6_BD.121_2#333c6b037?iti=35&amp;htil=18&amp;vaa=1&amp;vcp=1&amp;vis=1&amp;pid=09c9a77e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69024" y="2604561"/>
            <a:ext cx="5422392" cy="1179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6_BD.121_3#333c6b037?iti=35&amp;htil=18&amp;vaa=1&amp;vcp=1&amp;vis=1&amp;pid=09c9a77ee&amp;color=0,0,0&amp;vtp=1&amp;vaab=1&amp;bbb=1"/>
          <p:cNvSpPr/>
          <p:nvPr/>
        </p:nvSpPr>
        <p:spPr>
          <a:xfrm>
            <a:off x="8273039" y="3911137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6_BD.121_4#333c6b037.choices?htil=18&amp;vaa=1&amp;vcp=1&amp;vis=1&amp;pid=09c9a77ee&amp;color=0,0,0&amp;vtp=1&amp;vaab=1&amp;bbb=1"/>
              <p:cNvSpPr/>
              <p:nvPr/>
            </p:nvSpPr>
            <p:spPr>
              <a:xfrm>
                <a:off x="539496" y="2550649"/>
                <a:ext cx="5559552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A.乙为氧化物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.丙的化学式为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.反应前后分子的个数不变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.反应前后氧元素的化合价不变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6_BD.121_4#333c6b037.choices?htil=18&amp;vaa=1&amp;vcp=1&amp;vis=1&amp;pid=09c9a77ee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50649"/>
                <a:ext cx="5559552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7" t="-20" r="9" b="-2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23_1#10304109b?sp=1&amp;vaa=1&amp;vcp=1&amp;vis=1&amp;pid=09c9a77ee&amp;color=0,0,0&amp;vtp=1&amp;vaab=1&amp;bt=1&amp;bbb=1&amp;hb=1"/>
          <p:cNvSpPr/>
          <p:nvPr/>
        </p:nvSpPr>
        <p:spPr>
          <a:xfrm>
            <a:off x="539496" y="554400"/>
            <a:ext cx="11109960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（2024·河南·中考）某反应的微观示意图如图2所示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，该反应可用于汽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车尾气处理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6_AN.124_1#10304109b.bracket?vaa=1&amp;vcp=1&amp;vis=1&amp;pid=09c9a77ee&amp;color=0,0,0&amp;vpa=50&amp;vtp=1&amp;vaab=1"/>
          <p:cNvSpPr/>
          <p:nvPr/>
        </p:nvSpPr>
        <p:spPr>
          <a:xfrm>
            <a:off x="5794915" y="1147681"/>
            <a:ext cx="495300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4" name="QC_6_BD.123_2#10304109b?iti=36&amp;vaa=1&amp;vcp=1&amp;vis=1&amp;pid=09c9a77e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1820908"/>
            <a:ext cx="5458968" cy="1115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6_BD.123_3#10304109b?iti=36&amp;vaa=1&amp;vcp=1&amp;vis=1&amp;pid=09c9a77ee&amp;color=0,0,0&amp;vtp=1&amp;vaab=1&amp;bbb=1"/>
          <p:cNvSpPr/>
          <p:nvPr/>
        </p:nvSpPr>
        <p:spPr>
          <a:xfrm>
            <a:off x="5787295" y="3063476"/>
            <a:ext cx="614362" cy="54140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6_BD.123_4#10304109b.choices?vaa=1&amp;vcp=1&amp;vis=1&amp;pid=09c9a77ee&amp;color=0,0,0&amp;vtp=1&amp;vaab=1&amp;bbb=1"/>
              <p:cNvSpPr/>
              <p:nvPr/>
            </p:nvSpPr>
            <p:spPr>
              <a:xfrm>
                <a:off x="539496" y="3676124"/>
                <a:ext cx="11109960" cy="244055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A.图2中的单质为氧气</a:t>
                </a:r>
                <a:endParaRPr lang="en-US" altLang="zh-CN" sz="2800" dirty="0"/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.反应的产物均为无毒物质</a:t>
                </a:r>
                <a:endParaRPr lang="en-US" altLang="zh-CN" sz="2800" dirty="0"/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.反应前后元素的化合价均无变化</a:t>
                </a:r>
                <a:endParaRPr lang="en-US" altLang="zh-CN" sz="2800" dirty="0"/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.反应的化学方程式为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NO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8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一定条件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6_BD.123_4#10304109b.choices?vaa=1&amp;vcp=1&amp;vis=1&amp;pid=09c9a77ee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676124"/>
                <a:ext cx="11109960" cy="2440559"/>
              </a:xfrm>
              <a:prstGeom prst="rect">
                <a:avLst/>
              </a:prstGeom>
              <a:blipFill rotWithShape="1">
                <a:blip r:embed="rId4"/>
                <a:stretch>
                  <a:fillRect l="-3" t="-4" r="3" b="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25_1#3c983c879?sp=1&amp;vaa=1&amp;vcp=1&amp;vis=1&amp;pid=09c9a77ee&amp;color=0,0,0&amp;vtp=1&amp;vaab=1&amp;bt=1&amp;bbb=1&amp;hb=1"/>
          <p:cNvSpPr/>
          <p:nvPr/>
        </p:nvSpPr>
        <p:spPr>
          <a:xfrm>
            <a:off x="539496" y="1254093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（2024·四川成都·中考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）中科院李灿院士团队在二氧化碳制甲醇的研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究方面取得了新进展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，其相关反应过程如图3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。下列相关说法错误的是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6_AN.126_1#3c983c879.bracket?vaa=1&amp;vcp=1&amp;vis=1&amp;pid=09c9a77ee&amp;color=0,0,0&amp;vpa=51&amp;vtp=1&amp;vaab=1"/>
          <p:cNvSpPr/>
          <p:nvPr/>
        </p:nvSpPr>
        <p:spPr>
          <a:xfrm>
            <a:off x="816515" y="253615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4" name="QC_6_BD.125_2#3c983c879?iti=37&amp;htil=19&amp;vaa=1&amp;vcp=1&amp;vis=1&amp;pid=09c9a77e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18492" y="3231737"/>
            <a:ext cx="3639312" cy="1517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6_BD.125_3#3c983c879?iti=37&amp;htil=19&amp;vaa=1&amp;vcp=1&amp;vis=1&amp;pid=09c9a77ee&amp;color=0,0,0&amp;vtp=1&amp;vaab=1&amp;bbb=1"/>
          <p:cNvSpPr/>
          <p:nvPr/>
        </p:nvSpPr>
        <p:spPr>
          <a:xfrm>
            <a:off x="9230967" y="4858226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6_BD.125_4#3c983c879.choices?htil=19&amp;vaa=1&amp;vcp=1&amp;vis=1&amp;pid=09c9a77ee&amp;color=0,0,0&amp;vtp=1&amp;vaab=1&amp;bbb=1"/>
              <p:cNvSpPr/>
              <p:nvPr/>
            </p:nvSpPr>
            <p:spPr>
              <a:xfrm>
                <a:off x="539496" y="3104737"/>
                <a:ext cx="7342632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A.消耗的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与生成的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质量比为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11∶16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.反应中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一定要与催化剂接触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6_BD.125_4#3c983c879.choices?htil=19&amp;vaa=1&amp;vcp=1&amp;vis=1&amp;pid=09c9a77ee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04737"/>
                <a:ext cx="7342632" cy="1201357"/>
              </a:xfrm>
              <a:prstGeom prst="rect">
                <a:avLst/>
              </a:prstGeom>
              <a:blipFill>
                <a:blip r:embed="rId4"/>
                <a:stretch>
                  <a:fillRect l="-2990" b="-182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C_6_BD.125_5#3c983c879.choices?htil=19&amp;vaa=1&amp;vcp=1&amp;vis=1&amp;pid=09c9a77ee&amp;color=0,0,0&amp;vtp=1&amp;vaab=1&amp;bbb=1"/>
          <p:cNvSpPr/>
          <p:nvPr/>
        </p:nvSpPr>
        <p:spPr>
          <a:xfrm>
            <a:off x="539496" y="4381722"/>
            <a:ext cx="734263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反应过程中“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”分成“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”和“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endParaRPr lang="en-US" altLang="zh-CN" sz="2800" dirty="0"/>
          </a:p>
        </p:txBody>
      </p:sp>
      <p:pic>
        <p:nvPicPr>
          <p:cNvPr id="8" name="QC_6_BD.125_5#3c983c879.choice_image?htil=19&amp;vaa=1&amp;vcp=1&amp;vis=1&amp;pid=09c9a77ee&amp;color=0,0,0&amp;tib=255,255,255&amp;iip=8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08129" y="4472464"/>
            <a:ext cx="384048" cy="46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QC_6_BD.125_5#3c983c879?htil=19&amp;vaa=1&amp;vcp=1&amp;vis=1&amp;pid=09c9a77ee&amp;color=0,0,0&amp;tib=255,255,255&amp;iip=9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46277" y="4500626"/>
            <a:ext cx="301752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0" name="QC_6_BD.125_5#3c983c879?htil=19&amp;vaa=1&amp;vcp=1&amp;vis=1&amp;pid=09c9a77ee&amp;color=0,0,0&amp;tib=255,255,255&amp;iip=10&amp;vtp=1&amp;vaab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65960" y="4578350"/>
            <a:ext cx="173736" cy="173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1" name="QC_6_BD.125_6#3c983c879.choices?htil=19&amp;vaa=1&amp;vcp=1&amp;vis=1&amp;pid=09c9a77ee&amp;color=0,0,0&amp;vtp=1&amp;vaab=1&amp;bbb=1"/>
          <p:cNvSpPr/>
          <p:nvPr/>
        </p:nvSpPr>
        <p:spPr>
          <a:xfrm>
            <a:off x="539496" y="5005165"/>
            <a:ext cx="734263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D.该研究有利于实现碳中和目标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27_1#dbe0bffc7?sp=1&amp;vaa=1&amp;vcp=1&amp;vis=1&amp;pid=09c9a77ee&amp;color=0,0,0&amp;vtp=1&amp;vaab=1&amp;bt=1&amp;bbb=1&amp;hb=1"/>
          <p:cNvSpPr/>
          <p:nvPr/>
        </p:nvSpPr>
        <p:spPr>
          <a:xfrm>
            <a:off x="539496" y="103473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科学家设计了“人造树叶”模拟获取氧气等物质的过程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，涉及的装置和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反应的微观示意图如图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4所示。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下列说法错误的是(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6_AN.128_1#dbe0bffc7.bracket?vaa=1&amp;vcp=1&amp;vis=1&amp;pid=09c9a77ee&amp;color=0,0,0&amp;vpa=52&amp;vtp=1&amp;vaab=1"/>
          <p:cNvSpPr/>
          <p:nvPr/>
        </p:nvSpPr>
        <p:spPr>
          <a:xfrm>
            <a:off x="8461914" y="166909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4" name="QC_6_BD.127_2#dbe0bffc7?iti=38&amp;htil=20&amp;vaa=1&amp;vcp=1&amp;vis=1&amp;pid=09c9a77e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77867" y="2371661"/>
            <a:ext cx="4087368" cy="1673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6_BD.127_3#dbe0bffc7?iti=38&amp;htil=20&amp;vaa=1&amp;vcp=1&amp;vis=1&amp;pid=09c9a77ee&amp;color=0,0,0&amp;vtp=1&amp;vaab=1&amp;bbb=1"/>
          <p:cNvSpPr/>
          <p:nvPr/>
        </p:nvSpPr>
        <p:spPr>
          <a:xfrm>
            <a:off x="9014369" y="4172014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6_BD.127_4#dbe0bffc7.choices?htil=20&amp;vaa=1&amp;vcp=1&amp;vis=1&amp;pid=09c9a77ee&amp;color=0,0,0&amp;vtp=1&amp;vaab=1&amp;bbb=1&amp;hb=1"/>
              <p:cNvSpPr/>
              <p:nvPr/>
            </p:nvSpPr>
            <p:spPr>
              <a:xfrm>
                <a:off x="539496" y="2317749"/>
                <a:ext cx="6894576" cy="324040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A.反应前后催化剂的质量不变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.反应前后原子的数目不变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.反应前后只有两种元素化合价发生改变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D.该反应的化学方程式为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8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催化剂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CO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6_BD.127_4#dbe0bffc7.choices?htil=20&amp;vaa=1&amp;vcp=1&amp;vis=1&amp;pid=09c9a77ee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317749"/>
                <a:ext cx="6894576" cy="3240405"/>
              </a:xfrm>
              <a:prstGeom prst="rect">
                <a:avLst/>
              </a:prstGeom>
              <a:blipFill rotWithShape="1">
                <a:blip r:embed="rId4"/>
                <a:stretch>
                  <a:fillRect l="-6" t="-20" r="2" b="-2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AS.1_1#8725e9b61?vaa=1&amp;vcp=1&amp;vis=1&amp;pid=10069e760&amp;color=0,0,0&amp;vtp=1&amp;vaab=1&amp;bt=1&amp;bbb=1&amp;hb=1"/>
              <p:cNvSpPr/>
              <p:nvPr/>
            </p:nvSpPr>
            <p:spPr>
              <a:xfrm>
                <a:off x="539496" y="554400"/>
                <a:ext cx="11109960" cy="35032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由图1可知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，该反应为氨气和一氧化氮在催化剂的作用下生成</a:t>
                </a:r>
              </a:p>
              <a:p>
                <a:pPr latinLnBrk="1">
                  <a:lnSpc>
                    <a:spcPts val="52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氮气和水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，其化学方程式为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+6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NO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800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800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800" b="0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催化剂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5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+6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甲是氨气，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氨气是由氢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、氮两种元素组成的纯净物，属于化合物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；该反应的反应物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均为化合物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，因此该反应不属于置换反应；由化学方程式可知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，参加反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应的甲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、乙的分子个数比是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4∶6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2∶3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；生成丙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、丁的质量比是</a:t>
                </a:r>
              </a:p>
              <a:p>
                <a:pPr latinLnBrk="1">
                  <a:lnSpc>
                    <a:spcPts val="4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(28×</m:t>
                    </m:r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5)∶(18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×6)≠</m:t>
                    </m:r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5∶6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6_AS.1_1#8725e9b61?vaa=1&amp;vcp=1&amp;vis=1&amp;pid=10069e76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3503232"/>
              </a:xfrm>
              <a:prstGeom prst="rect">
                <a:avLst/>
              </a:prstGeom>
              <a:blipFill>
                <a:blip r:embed="rId3"/>
                <a:stretch>
                  <a:fillRect l="-1976" t="-1043" r="-1482" b="-52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6_AS.1_1#8725e9b61?iti=3&amp;vaa=1&amp;vcp=1&amp;vis=1&amp;pid=10069e760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93008" y="4170344"/>
            <a:ext cx="5212080" cy="969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AS.1_1#8725e9b61?iti=3&amp;vaa=1&amp;vcp=1&amp;vis=1&amp;pid=10069e760&amp;color=0,0,0&amp;vtp=1&amp;vaab=1&amp;bbb=1"/>
          <p:cNvSpPr/>
          <p:nvPr/>
        </p:nvSpPr>
        <p:spPr>
          <a:xfrm>
            <a:off x="5791867" y="5266608"/>
            <a:ext cx="614362" cy="51898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</a:t>
            </a:r>
            <a:endParaRPr lang="en-US" altLang="zh-CN" sz="2800" dirty="0"/>
          </a:p>
        </p:txBody>
      </p:sp>
      <p:sp>
        <p:nvSpPr>
          <p:cNvPr id="5" name="QC_6_AN.2_1#8725e9b61?vaa=1&amp;vcp=1&amp;vis=1&amp;pid=10069e760&amp;color=0,0,0&amp;vtp=1&amp;vaab=1&amp;bbb=1"/>
          <p:cNvSpPr/>
          <p:nvPr/>
        </p:nvSpPr>
        <p:spPr>
          <a:xfrm>
            <a:off x="539496" y="5861222"/>
            <a:ext cx="11109960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  <p:bldP spid="5" grpId="0" build="p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BD.129_1#4b1757991?iti=39&amp;htil=21&amp;vaa=1&amp;vcp=1&amp;vis=1&amp;pid=09c9a77ee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70618" y="572688"/>
            <a:ext cx="5422392" cy="1719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129_2#4b1757991?iti=39&amp;htil=21&amp;vaa=1&amp;vcp=1&amp;vis=1&amp;pid=09c9a77ee&amp;color=0,0,0&amp;vtp=1&amp;vaab=1&amp;bbb=1"/>
          <p:cNvSpPr/>
          <p:nvPr/>
        </p:nvSpPr>
        <p:spPr>
          <a:xfrm>
            <a:off x="8574633" y="2418760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129_3#4b1757991?htil=21&amp;sp=1&amp;vaa=1&amp;vcp=1&amp;vis=1&amp;pid=09c9a77ee&amp;color=0,0,0&amp;vtp=1&amp;vaab=1&amp;bt=1&amp;bbb=1&amp;hb=1&amp;hs=1"/>
              <p:cNvSpPr/>
              <p:nvPr/>
            </p:nvSpPr>
            <p:spPr>
              <a:xfrm>
                <a:off x="539496" y="554400"/>
                <a:ext cx="5559552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（2024·广东深圳·中考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）小希发现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在同一条件下会发生两种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化学反应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（如图5所示）。反应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Ⅰ可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用来制取甲醇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，下列相关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说法错误的是(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6_BD.129_3#4b1757991?htil=21&amp;sp=1&amp;vaa=1&amp;vcp=1&amp;vis=1&amp;pid=09c9a77ee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5559552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7" t="-1" r="-368" b="-21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6_AN.130_1#4b1757991.bracket?vaa=1&amp;vcp=1&amp;vis=1&amp;pid=09c9a77ee&amp;color=0,0,0&amp;vpa=53&amp;vtp=1&amp;vaab=1"/>
          <p:cNvSpPr/>
          <p:nvPr/>
        </p:nvSpPr>
        <p:spPr>
          <a:xfrm>
            <a:off x="2950114" y="313186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6_BD.129_4#4b1757991.choices?vaa=1&amp;vcp=1&amp;vis=1&amp;pid=09c9a77ee&amp;color=0,0,0&amp;vtp=1&amp;vaab=1&amp;bbb=1&amp;hs=1"/>
              <p:cNvSpPr/>
              <p:nvPr/>
            </p:nvSpPr>
            <p:spPr>
              <a:xfrm>
                <a:off x="539496" y="3687744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A.在反应Ⅰ中，参加反应的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的分子个数比为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3∶1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.反应Ⅱ前后的分子数量发生改变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.若要增加甲醇的产量，就要减少反应Ⅱ的发生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.利用这两个反应不仅可以减少温室气体的排放，还可以生产燃料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6_BD.129_4#4b1757991.choices?vaa=1&amp;vcp=1&amp;vis=1&amp;pid=09c9a77ee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687744"/>
                <a:ext cx="11109960" cy="2496757"/>
              </a:xfrm>
              <a:prstGeom prst="rect">
                <a:avLst/>
              </a:prstGeom>
              <a:blipFill>
                <a:blip r:embed="rId5"/>
                <a:stretch>
                  <a:fillRect l="-1976" b="-82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33a0d79f?vcp=1&amp;pid=63c91b66f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提分练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6_BD.131_1#7d2825600?sp=1&amp;vaa=1&amp;vcp=1&amp;vis=1&amp;pid=e33a0d79f&amp;color=0,0,0&amp;vtp=1&amp;vaab=1&amp;bbb=1&amp;hb=1"/>
              <p:cNvSpPr/>
              <p:nvPr/>
            </p:nvSpPr>
            <p:spPr>
              <a:xfrm>
                <a:off x="539496" y="1267240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（2024·广西南宁·模拟）为探究化学反应的微观过程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，化学学习小组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的同学查阅资料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：专家揭示了硼基催化剂催化甲烷与氧气反应生成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Y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Z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等的过程，局部过程的微观示意图如图6（“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…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表示省略相关过程）。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请你和小组同学一起进行探究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6_BD.131_1#7d2825600?sp=1&amp;vaa=1&amp;vcp=1&amp;vis=1&amp;pid=e33a0d79f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7" r="-3077" b="-27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6_BD.131_2#7d2825600?iti=40&amp;vaa=1&amp;vcp=1&amp;vis=1&amp;pid=e33a0d79f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92900" y="3892976"/>
            <a:ext cx="4403155" cy="1814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131_3#7d2825600?iti=40&amp;vaa=1&amp;vcp=1&amp;vis=1&amp;pid=e33a0d79f&amp;color=0,0,0&amp;vtp=1&amp;vaab=1&amp;bbb=1"/>
          <p:cNvSpPr/>
          <p:nvPr/>
        </p:nvSpPr>
        <p:spPr>
          <a:xfrm>
            <a:off x="5787296" y="5833980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32_1#db2b399c3?vaa=1&amp;vcp=1&amp;vis=1&amp;pid=7d2825600&amp;color=0,0,0&amp;vtp=1&amp;vaab=1&amp;bt=1&amp;bbb=1"/>
          <p:cNvSpPr/>
          <p:nvPr/>
        </p:nvSpPr>
        <p:spPr>
          <a:xfrm>
            <a:off x="539496" y="126761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）催化剂在反应前后的质量和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都不变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7_AN.1_1#db2b399c3.blank?vaa=1&amp;vcp=1&amp;vis=1&amp;pid=7d2825600&amp;color=0,0,0&amp;vpa=54&amp;vtp=1&amp;vaab=1&amp;bbb=1"/>
          <p:cNvSpPr/>
          <p:nvPr/>
        </p:nvSpPr>
        <p:spPr>
          <a:xfrm>
            <a:off x="5706015" y="1216183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化学性质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pic>
        <p:nvPicPr>
          <p:cNvPr id="4" name="QO_6_BD.132_2#db2b399c3?iti=41&amp;vaa=1&amp;vcp=1&amp;vis=1&amp;pid=7d282560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47288" y="1953800"/>
            <a:ext cx="5303520" cy="2185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132_3#db2b399c3?iti=41&amp;vaa=1&amp;vcp=1&amp;vis=1&amp;pid=7d2825600&amp;color=0,0,0&amp;vtp=1&amp;vaab=1&amp;bbb=1"/>
          <p:cNvSpPr/>
          <p:nvPr/>
        </p:nvSpPr>
        <p:spPr>
          <a:xfrm>
            <a:off x="5791867" y="4266215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BD.134_1#4ff3e7299?vaa=1&amp;vcp=1&amp;vis=1&amp;pid=7d2825600&amp;color=0,0,0&amp;vtp=1&amp;vaab=1&amp;bbb=1"/>
              <p:cNvSpPr/>
              <p:nvPr/>
            </p:nvSpPr>
            <p:spPr>
              <a:xfrm>
                <a:off x="539496" y="4836700"/>
                <a:ext cx="11218863" cy="76892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7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为一氧化碳分子，参照图6，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画出该分子的微观示意图：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_</a:t>
                </a:r>
                <a:r>
                  <a:rPr lang="en-US" altLang="zh-CN" sz="4000" b="0" i="0" u="sng" kern="0" spc="-99900">
                    <a:solidFill>
                      <a:srgbClr val="FF00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6" name="QB_7_BD.134_1#4ff3e7299?vaa=1&amp;vcp=1&amp;vis=1&amp;pid=7d2825600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836700"/>
                <a:ext cx="11218863" cy="768922"/>
              </a:xfrm>
              <a:prstGeom prst="rect">
                <a:avLst/>
              </a:prstGeom>
              <a:blipFill rotWithShape="1">
                <a:blip r:embed="rId4"/>
                <a:stretch>
                  <a:fillRect l="-3" t="-70" r="1" b="-171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QB_7_AN.2_1#4ff3e7299?vaa=1&amp;vcp=1&amp;vis=1&amp;pid=7d2825600&amp;color=0,0,0&amp;tib=255,255,255&amp;iip=11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20096" y="5162074"/>
            <a:ext cx="594360" cy="384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137_1#0922cf31b?vaa=1&amp;vcp=1&amp;vis=1&amp;pid=7d2825600&amp;color=0,0,0&amp;vtp=1&amp;vaab=1&amp;bt=1&amp;bbb=1"/>
              <p:cNvSpPr/>
              <p:nvPr/>
            </p:nvSpPr>
            <p:spPr>
              <a:xfrm>
                <a:off x="539496" y="1474946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B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中氧元素的化合价为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，则硼元素的化合价为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137_1#0922cf31b?vaa=1&amp;vcp=1&amp;vis=1&amp;pid=7d2825600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474946"/>
                <a:ext cx="11109960" cy="553657"/>
              </a:xfrm>
              <a:prstGeom prst="rect">
                <a:avLst/>
              </a:prstGeom>
              <a:blipFill rotWithShape="1">
                <a:blip r:embed="rId3"/>
                <a:stretch>
                  <a:fillRect l="-3" t="-86" r="3" b="-123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138_1#0922cf31b.blank?vaa=1&amp;vcp=1&amp;vis=1&amp;pid=7d2825600&amp;color=0,0,0&amp;vpa=56&amp;vtp=1&amp;vaab=1&amp;bbb=1"/>
              <p:cNvSpPr/>
              <p:nvPr/>
            </p:nvSpPr>
            <p:spPr>
              <a:xfrm>
                <a:off x="9463722" y="1550955"/>
                <a:ext cx="642938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138_1#0922cf31b.blank?vaa=1&amp;vcp=1&amp;vis=1&amp;pid=7d2825600&amp;color=0,0,0&amp;vpa=56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63722" y="1550955"/>
                <a:ext cx="642938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49" t="-71" b="-71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6_BD.137_2#0922cf31b?iti=42&amp;vaa=1&amp;vcp=1&amp;vis=1&amp;pid=7d2825600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4952" y="2161127"/>
            <a:ext cx="6099048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137_3#0922cf31b?iti=42&amp;vaa=1&amp;vcp=1&amp;vis=1&amp;pid=7d2825600&amp;color=0,0,0&amp;vtp=1&amp;vaab=1&amp;bbb=1"/>
          <p:cNvSpPr/>
          <p:nvPr/>
        </p:nvSpPr>
        <p:spPr>
          <a:xfrm>
            <a:off x="5787295" y="4802727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139_1#8421729c8?vaa=1&amp;vcp=1&amp;vis=1&amp;pid=7d2825600&amp;color=0,0,0&amp;vtp=1&amp;vaab=1&amp;bt=1&amp;bbb=1&amp;hb=1"/>
              <p:cNvSpPr/>
              <p:nvPr/>
            </p:nvSpPr>
            <p:spPr>
              <a:xfrm>
                <a:off x="539496" y="1280890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（4）甲烷与氧气在催化剂作用下生成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Z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和水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，反应的化学方程式为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139_1#8421729c8?vaa=1&amp;vcp=1&amp;vis=1&amp;pid=7d282560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80890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8" r="3" b="-57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140_1#8421729c8.blank?vaa=1&amp;vcp=1&amp;vis=1&amp;pid=7d2825600&amp;color=0,0,0&amp;vpa=57&amp;vtp=1&amp;vaab=1&amp;bbb=1&amp;rh=46.61504"/>
              <p:cNvSpPr/>
              <p:nvPr/>
            </p:nvSpPr>
            <p:spPr>
              <a:xfrm>
                <a:off x="576008" y="1865280"/>
                <a:ext cx="4383342" cy="59201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800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800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800" b="0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催化剂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140_1#8421729c8.blank?vaa=1&amp;vcp=1&amp;vis=1&amp;pid=7d2825600&amp;color=0,0,0&amp;vpa=57&amp;vtp=1&amp;vaab=1&amp;bbb=1&amp;rh=46.6150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08" y="1865280"/>
                <a:ext cx="4383342" cy="592011"/>
              </a:xfrm>
              <a:prstGeom prst="rect">
                <a:avLst/>
              </a:prstGeom>
              <a:blipFill rotWithShape="1">
                <a:blip r:embed="rId4"/>
                <a:stretch>
                  <a:fillRect l="-1" t="-23109" b="-14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6_BD.139_2#8421729c8?iti=43&amp;vaa=1&amp;vcp=1&amp;vis=1&amp;pid=7d2825600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37560" y="2609691"/>
            <a:ext cx="5513832" cy="2267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139_3#8421729c8?iti=43&amp;vaa=1&amp;vcp=1&amp;vis=1&amp;pid=7d2825600&amp;color=0,0,0&amp;vtp=1&amp;vaab=1&amp;bbb=1"/>
          <p:cNvSpPr/>
          <p:nvPr/>
        </p:nvSpPr>
        <p:spPr>
          <a:xfrm>
            <a:off x="5787295" y="5004403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141_1#128d35a31?vaa=1&amp;vcp=1&amp;vis=1&amp;pid=7d2825600&amp;color=0,0,0&amp;vtp=1&amp;vaab=1&amp;bt=1&amp;bbb=1&amp;hb=1"/>
              <p:cNvSpPr/>
              <p:nvPr/>
            </p:nvSpPr>
            <p:spPr>
              <a:xfrm>
                <a:off x="539496" y="1242028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（5）生成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Y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的过程如图中虚线框所示，且各微粒数比为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1∶1∶1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:1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Y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化学式为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141_1#128d35a31?vaa=1&amp;vcp=1&amp;vis=1&amp;pid=7d282560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42028"/>
                <a:ext cx="11109960" cy="1201357"/>
              </a:xfrm>
              <a:prstGeom prst="rect">
                <a:avLst/>
              </a:prstGeom>
              <a:blipFill>
                <a:blip r:embed="rId3"/>
                <a:stretch>
                  <a:fillRect l="-1976" r="-4391" b="-157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142_1#128d35a31.blank?vaa=1&amp;vcp=1&amp;vis=1&amp;pid=7d2825600&amp;color=0,0,0&amp;vpa=58&amp;vtp=1&amp;vaab=1&amp;bbb=1"/>
              <p:cNvSpPr/>
              <p:nvPr/>
            </p:nvSpPr>
            <p:spPr>
              <a:xfrm>
                <a:off x="2023808" y="1970309"/>
                <a:ext cx="956564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142_1#128d35a31.blank?vaa=1&amp;vcp=1&amp;vis=1&amp;pid=7d2825600&amp;color=0,0,0&amp;vpa=58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3808" y="1970309"/>
                <a:ext cx="956564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7" t="-134" r="33" b="-70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6_BD.141_2#128d35a31?iti=44&amp;vaa=1&amp;vcp=1&amp;vis=1&amp;pid=7d2825600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55264" y="2575401"/>
            <a:ext cx="5687568" cy="2340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141_3#128d35a31?iti=44&amp;vaa=1&amp;vcp=1&amp;vis=1&amp;pid=7d2825600&amp;color=0,0,0&amp;vtp=1&amp;vaab=1&amp;bbb=1"/>
          <p:cNvSpPr/>
          <p:nvPr/>
        </p:nvSpPr>
        <p:spPr>
          <a:xfrm>
            <a:off x="5791867" y="5043265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43_1#6d552a743?vaa=1&amp;vcp=1&amp;vis=1&amp;pid=e33a0d79f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宏观与微观相结合是化学学科特有的思维方式。</a:t>
            </a:r>
            <a:endParaRPr lang="en-US" altLang="zh-CN" sz="2800" dirty="0"/>
          </a:p>
        </p:txBody>
      </p:sp>
      <p:sp>
        <p:nvSpPr>
          <p:cNvPr id="3" name="QB_7_BD.144_1#d7596d6a6?sp=1&amp;vaa=1&amp;vcp=1&amp;vis=1&amp;pid=6d552a743&amp;color=0,0,0&amp;vtp=1&amp;vaab=1&amp;bbb=1&amp;hb=1"/>
          <p:cNvSpPr/>
          <p:nvPr/>
        </p:nvSpPr>
        <p:spPr>
          <a:xfrm>
            <a:off x="539496" y="118209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（1）图7是两个微观粒子的结构模型示意图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，这两个微观粒子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填“属于”或“不属于”）同种元素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，理由是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1_1#d7596d6a6.blank?vaa=1&amp;vcp=1&amp;vis=1&amp;pid=6d552a743&amp;color=0,0,0&amp;vpa=59&amp;vtp=1&amp;vaab=1&amp;bbb=1"/>
          <p:cNvSpPr/>
          <p:nvPr/>
        </p:nvSpPr>
        <p:spPr>
          <a:xfrm>
            <a:off x="10151014" y="1151617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不属于</a:t>
            </a:r>
            <a:endParaRPr lang="en-US" altLang="zh-CN" sz="2800" dirty="0"/>
          </a:p>
        </p:txBody>
      </p:sp>
      <p:sp>
        <p:nvSpPr>
          <p:cNvPr id="5" name="QB_7_AN.2_1#d7596d6a6.blank?vaa=1&amp;vcp=1&amp;vis=1&amp;pid=6d552a743&amp;color=0,0,0&amp;vpa=60&amp;vtp=1&amp;vaab=1&amp;bbb=1"/>
          <p:cNvSpPr/>
          <p:nvPr/>
        </p:nvSpPr>
        <p:spPr>
          <a:xfrm>
            <a:off x="7223664" y="1778362"/>
            <a:ext cx="3103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它们的质子数不同</a:t>
            </a:r>
            <a:endParaRPr lang="en-US" altLang="zh-CN" sz="2800" dirty="0"/>
          </a:p>
        </p:txBody>
      </p:sp>
      <p:pic>
        <p:nvPicPr>
          <p:cNvPr id="6" name="QB_7_BD.146_1#d7596d6a6?iti=45&amp;vaa=1&amp;vcp=1&amp;vis=1&amp;pid=6d552a74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512994"/>
            <a:ext cx="5458968" cy="1764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B_7_BD.146_2#d7596d6a6?iti=45&amp;vaa=1&amp;vcp=1&amp;vis=1&amp;pid=6d552a743&amp;color=0,0,0&amp;vtp=1&amp;vaab=1&amp;bbb=1"/>
          <p:cNvSpPr/>
          <p:nvPr/>
        </p:nvSpPr>
        <p:spPr>
          <a:xfrm>
            <a:off x="5787295" y="4404786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</a:t>
            </a:r>
            <a:endParaRPr lang="en-US" altLang="zh-CN" sz="2800" dirty="0"/>
          </a:p>
        </p:txBody>
      </p:sp>
      <p:sp>
        <p:nvSpPr>
          <p:cNvPr id="8" name="QB_7_BD.148_1#65979c947?vaa=1&amp;vcp=1&amp;vis=1&amp;pid=6d552a743&amp;color=0,0,0&amp;vtp=1&amp;vaab=1&amp;bbb=1&amp;hb=1"/>
          <p:cNvSpPr/>
          <p:nvPr/>
        </p:nvSpPr>
        <p:spPr>
          <a:xfrm>
            <a:off x="539496" y="504988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（2）水和过氧化氢的组成元素相同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，但化学性质不同的原因是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QB_7_AN.149_1#65979c947.blank?vaa=1&amp;vcp=1&amp;vis=1&amp;pid=6d552a743&amp;color=0,0,0&amp;vpa=61&amp;vtp=1&amp;vaab=1&amp;bbb=1&amp;hb=1"/>
          <p:cNvSpPr/>
          <p:nvPr/>
        </p:nvSpPr>
        <p:spPr>
          <a:xfrm>
            <a:off x="539496" y="5019402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水和过氧化氢的分子构成不同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9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50_1#4af6b2b5c?sp=1&amp;vaa=1&amp;vcp=1&amp;vis=1&amp;pid=6d552a743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（3）氢能源具有良好的发展前景。图8中反应Ⅰ是在光照条件下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，使用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催化剂将水转化为氢气的微观示意图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3" name="QO_7_BD.150_2#4af6b2b5c?iti=46&amp;vaa=1&amp;vcp=1&amp;vis=1&amp;pid=6d552a74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37734" y="1891329"/>
            <a:ext cx="5304343" cy="1882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50_3#4af6b2b5c?iti=46&amp;vaa=1&amp;vcp=1&amp;vis=1&amp;pid=6d552a743&amp;color=0,0,0&amp;vtp=1&amp;vaab=1&amp;bbb=1"/>
          <p:cNvSpPr/>
          <p:nvPr/>
        </p:nvSpPr>
        <p:spPr>
          <a:xfrm>
            <a:off x="5782725" y="3900785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图8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B_8_BD.151_1#5b4ebd5b1?vaa=1&amp;vcp=1&amp;vis=1&amp;pid=4af6b2b5c&amp;color=0,0,0&amp;vtp=1&amp;vaab=1&amp;bbb=1"/>
          <p:cNvSpPr/>
          <p:nvPr/>
        </p:nvSpPr>
        <p:spPr>
          <a:xfrm>
            <a:off x="539496" y="4469429"/>
            <a:ext cx="11109960" cy="193395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7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画出图中方框内应补充的微观粒子示意图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4000" b="0" i="0" u="sng" kern="0" spc="-9990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9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②写出图中反应Ⅰ的化学方程式：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</a:t>
            </a:r>
            <a:r>
              <a:rPr kumimoji="0" lang="en-US" altLang="zh-CN" sz="5350" b="0" i="0" u="sng" strike="noStrike" kern="0" cap="none" spc="-99900" normalizeH="0" baseline="0" noProof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7" name="QB_8_AN.2_1#5b4ebd5b1.blank?vaa=1&amp;vcp=1&amp;vis=1&amp;pid=4af6b2b5c&amp;color=0,0,0&amp;tib=255,255,255&amp;iip=12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27696" y="4915961"/>
            <a:ext cx="438912" cy="265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8_AN.155_1#5b4ebd5b1.blank?vaa=1&amp;vcp=1&amp;vis=1&amp;pid=4af6b2b5c&amp;color=0,0,0&amp;vpa=63&amp;vtp=1&amp;vaab=1&amp;bbb=1&amp;rh=64.39504"/>
              <p:cNvSpPr/>
              <p:nvPr/>
            </p:nvSpPr>
            <p:spPr>
              <a:xfrm>
                <a:off x="5698872" y="5460752"/>
                <a:ext cx="3790760" cy="81400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64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b="0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光照</m:t>
                              </m:r>
                            </m:e>
                          </m:mr>
                          <m:mr>
                            <m:e>
                              <m:bar>
                                <m:barPr>
                                  <m:pos m:val="top"/>
                                  <m:ctrlPr>
                                    <a:rPr lang="en-US" altLang="zh-CN" sz="2800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pos m:val="top"/>
                                      <m:ctrlPr>
                                        <a:rPr lang="en-US" altLang="zh-CN" sz="2800" b="0" i="1" baseline="-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800" b="0" baseline="-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催化剂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</m: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9" name="QB_8_AN.155_1#5b4ebd5b1.blank?vaa=1&amp;vcp=1&amp;vis=1&amp;pid=4af6b2b5c&amp;color=0,0,0&amp;vpa=63&amp;vtp=1&amp;vaab=1&amp;bbb=1&amp;rh=64.3950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8872" y="5460752"/>
                <a:ext cx="3790760" cy="81400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d90fa393?vcp=1&amp;pid=63c91b66f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冲刺练</a:t>
            </a:r>
            <a:endParaRPr lang="en-US" altLang="zh-CN" sz="3200" dirty="0">
              <a:solidFill>
                <a:srgbClr val="92D050"/>
              </a:solidFill>
            </a:endParaRPr>
          </a:p>
        </p:txBody>
      </p:sp>
      <p:sp>
        <p:nvSpPr>
          <p:cNvPr id="3" name="QO_6_BD.156_1#71b84866a?vaa=1&amp;vcp=1&amp;vis=1&amp;pid=3d90fa393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（2024·广西桂林·模拟）酸、碱、盐是几类重要的化合物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，与人类的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日常生活和工农业生产关系十分密切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7_BD.157_1#c7f445f20?vaa=1&amp;vcp=1&amp;vis=1&amp;pid=71b84866a&amp;color=0,0,0&amp;vtp=1&amp;vaab=1&amp;bbb=1&amp;hb=1"/>
          <p:cNvSpPr/>
          <p:nvPr/>
        </p:nvSpPr>
        <p:spPr>
          <a:xfrm>
            <a:off x="539496" y="255064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（1）盐酸和硫酸都是重要的酸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，它们具有相似化学性质的原因是它们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在水溶液中都能解离出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填写符号）。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1_1#c7f445f20.blank?vaa=1&amp;vcp=1&amp;vis=1&amp;pid=71b84866a&amp;color=0,0,0&amp;vpa=64&amp;vtp=1&amp;vaab=1&amp;bbb=1"/>
              <p:cNvSpPr/>
              <p:nvPr/>
            </p:nvSpPr>
            <p:spPr>
              <a:xfrm>
                <a:off x="4132009" y="3271120"/>
                <a:ext cx="640398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7_AN.1_1#c7f445f20.blank?vaa=1&amp;vcp=1&amp;vis=1&amp;pid=71b84866a&amp;color=0,0,0&amp;vpa=64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32009" y="3271120"/>
                <a:ext cx="640398" cy="402844"/>
              </a:xfrm>
              <a:prstGeom prst="rect">
                <a:avLst/>
              </a:prstGeom>
              <a:blipFill rotWithShape="1">
                <a:blip r:embed="rId3"/>
                <a:stretch>
                  <a:fillRect l="-10" t="-58" r="60" b="-71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7_BD.159_1#22496bcc4?vaa=1&amp;vcp=1&amp;vis=1&amp;pid=71b84866a&amp;color=0,0,0&amp;vtp=1&amp;vaab=1&amp;bbb=1&amp;hb=1"/>
          <p:cNvSpPr/>
          <p:nvPr/>
        </p:nvSpPr>
        <p:spPr>
          <a:xfrm>
            <a:off x="539496" y="382763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（2）某化学实验室废液呈酸性，若直接排放会导致环境污染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，利用酸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碱中和反应的原理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，从经济可行的角度考虑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，可选用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（填名称）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处理该废液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7" name="QB_7_AN.160_1#22496bcc4.blank?vaa=1&amp;vcp=1&amp;vis=1&amp;pid=71b84866a&amp;color=0,0,0&amp;vpa=65&amp;vtp=1&amp;vaab=1&amp;bbb=1"/>
          <p:cNvSpPr/>
          <p:nvPr/>
        </p:nvSpPr>
        <p:spPr>
          <a:xfrm>
            <a:off x="8728614" y="4444854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熟石灰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61_1#657e5051d?sp=1&amp;vaa=1&amp;vcp=1&amp;vis=1&amp;pid=71b84866a&amp;color=0,0,0&amp;vtp=1&amp;vaab=1&amp;bt=1&amp;bbb=1&amp;hb=1"/>
          <p:cNvSpPr/>
          <p:nvPr/>
        </p:nvSpPr>
        <p:spPr>
          <a:xfrm>
            <a:off x="539496" y="134540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（3）图9A、B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为氢氧化钠溶液和稀硫酸恰好完全反应的微观模拟图，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为使反应后的图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9B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完整正确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，应在图中补充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填“C”或“D”）。</a:t>
            </a:r>
            <a:endParaRPr lang="en-US" altLang="zh-CN" sz="2800" dirty="0"/>
          </a:p>
        </p:txBody>
      </p:sp>
      <p:pic>
        <p:nvPicPr>
          <p:cNvPr id="3" name="QB_7_BD.161_2#657e5051d?iti=47&amp;vaa=1&amp;vcp=1&amp;vis=1&amp;pid=71b84866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93592" y="2682335"/>
            <a:ext cx="5010912" cy="2130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BD.161_3#657e5051d?iti=47&amp;vaa=1&amp;vcp=1&amp;vis=1&amp;pid=71b84866a&amp;color=0,0,0&amp;vtp=1&amp;vaab=1&amp;bbb=1"/>
          <p:cNvSpPr/>
          <p:nvPr/>
        </p:nvSpPr>
        <p:spPr>
          <a:xfrm>
            <a:off x="5791867" y="4939887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图9</a:t>
            </a:r>
            <a:endParaRPr lang="en-US" altLang="zh-CN" sz="2800" dirty="0"/>
          </a:p>
        </p:txBody>
      </p:sp>
      <p:sp>
        <p:nvSpPr>
          <p:cNvPr id="5" name="QB_7_AN.162_1#657e5051d.blank?vaa=1&amp;vcp=1&amp;vis=1&amp;pid=71b84866a&amp;color=0,0,0&amp;vpa=66&amp;vtp=1&amp;vaab=1"/>
          <p:cNvSpPr/>
          <p:nvPr/>
        </p:nvSpPr>
        <p:spPr>
          <a:xfrm>
            <a:off x="7517353" y="194167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EX.1_1#8725e9b61?vaa=1&amp;vcp=1&amp;vis=1&amp;pid=10069e760&amp;color=0,0,0&amp;vtp=1&amp;vaab=1&amp;bt=1&amp;bbb=1&amp;hb=1"/>
          <p:cNvSpPr/>
          <p:nvPr/>
        </p:nvSpPr>
        <p:spPr>
          <a:xfrm>
            <a:off x="539496" y="933418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可根据示意图中反应物与生成物的种类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确定反应特征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进而由此确定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反应类型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对比反应前后各微观粒子的变化情况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若反应前后有相同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的微观粒子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则需先消去反应前后等数目的相同粒子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再确定参加反应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的微观粒子个数比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C_6_EX.1_1#8725e9b61?iti=2&amp;vaa=1&amp;vcp=1&amp;vis=1&amp;pid=10069e76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37560" y="4193762"/>
            <a:ext cx="5513832" cy="102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EX.1_1#8725e9b61?iti=2&amp;vaa=1&amp;vcp=1&amp;vis=1&amp;pid=10069e760&amp;color=0,0,0&amp;vtp=1&amp;vaab=1&amp;bbb=1"/>
          <p:cNvSpPr/>
          <p:nvPr/>
        </p:nvSpPr>
        <p:spPr>
          <a:xfrm>
            <a:off x="5787295" y="5344890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63_1#d58ccc26c?sp=1&amp;vaa=1&amp;vcp=1&amp;vis=1&amp;pid=71b84866a&amp;color=0,0,0&amp;vtp=1&amp;vaab=1&amp;bt=1&amp;bbb=1"/>
          <p:cNvSpPr/>
          <p:nvPr/>
        </p:nvSpPr>
        <p:spPr>
          <a:xfrm>
            <a:off x="539496" y="2515044"/>
            <a:ext cx="113712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（4）通过实验得出紫甘蓝指示剂在不同液体中的显色情况如下表所示：</a:t>
            </a:r>
            <a:endParaRPr lang="en-US" altLang="zh-CN" sz="2800" dirty="0"/>
          </a:p>
        </p:txBody>
      </p:sp>
      <p:graphicFrame>
        <p:nvGraphicFramePr>
          <p:cNvPr id="63" name="QB_7_BD.163_2#d58ccc26c?colgroup=3,5,7,7,3&amp;vaa=1&amp;vcp=1&amp;vis=1&amp;pid=71b84866a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6540972"/>
              </p:ext>
            </p:extLst>
          </p:nvPr>
        </p:nvGraphicFramePr>
        <p:xfrm>
          <a:off x="539496" y="3196653"/>
          <a:ext cx="11055096" cy="1132968"/>
        </p:xfrm>
        <a:graphic>
          <a:graphicData uri="http://schemas.openxmlformats.org/drawingml/2006/table">
            <a:tbl>
              <a:tblPr/>
              <a:tblGrid>
                <a:gridCol w="14538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900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900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264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液体</a:t>
                      </a:r>
                      <a:endParaRPr lang="en-US" altLang="zh-CN" sz="1200" b="1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蒸馏水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氯化钙溶液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炉具清洁剂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白醋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颜色</a:t>
                      </a:r>
                      <a:endParaRPr lang="en-US" altLang="zh-CN" sz="1200" b="1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紫色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紫色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绿色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红色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163_3#d58ccc26c?iti=48&amp;htil=22&amp;vaa=1&amp;vcp=1&amp;vis=1&amp;pid=71b84866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45168" y="965422"/>
            <a:ext cx="2286000" cy="212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163_4#d58ccc26c?iti=48&amp;htil=22&amp;vaa=1&amp;vcp=1&amp;vis=1&amp;pid=71b84866a&amp;color=0,0,0&amp;vtp=1&amp;vaab=1&amp;bbb=1"/>
          <p:cNvSpPr/>
          <p:nvPr/>
        </p:nvSpPr>
        <p:spPr>
          <a:xfrm>
            <a:off x="10092087" y="3213830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图10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163_5#d58ccc26c?htil=22&amp;vaa=1&amp;vcp=1&amp;vis=1&amp;pid=71b84866a&amp;color=0,0,0&amp;vtp=1&amp;vaab=1&amp;bt=1&amp;bbb=1&amp;hb=1"/>
              <p:cNvSpPr/>
              <p:nvPr/>
            </p:nvSpPr>
            <p:spPr>
              <a:xfrm>
                <a:off x="539496" y="937990"/>
                <a:ext cx="8695944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向滴有紫甘蓝指示剂的稀盐酸和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的混合溶液中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，逐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滴加入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，反应所得沉淀或气体的质量变化如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10所示（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图中一条曲线表示生成沉淀的质量变化情况，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另一条曲线表示生成气体的质量变化情况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BD.163_5#d58ccc26c?htil=22&amp;vaa=1&amp;vcp=1&amp;vis=1&amp;pid=71b84866a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37990"/>
                <a:ext cx="8695944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4" t="-4" r="-3366" b="-2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BD.163_6#d58ccc26c?htil=22&amp;vaa=1&amp;vcp=1&amp;vis=1&amp;pid=71b84866a&amp;color=0,0,0&amp;vtp=1&amp;vaab=1&amp;bbb=1&amp;hb=1"/>
              <p:cNvSpPr/>
              <p:nvPr/>
            </p:nvSpPr>
            <p:spPr>
              <a:xfrm>
                <a:off x="539496" y="3432778"/>
                <a:ext cx="8695944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加入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，所得溶液中除指示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剂外还含有的溶质是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加入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液质量由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0至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的过程中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，溶液颜色的变化情况是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7_BD.163_6#d58ccc26c?htil=22&amp;vaa=1&amp;vcp=1&amp;vis=1&amp;pid=71b84866a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32778"/>
                <a:ext cx="8695944" cy="2496757"/>
              </a:xfrm>
              <a:prstGeom prst="rect">
                <a:avLst/>
              </a:prstGeom>
              <a:blipFill rotWithShape="1">
                <a:blip r:embed="rId5"/>
                <a:stretch>
                  <a:fillRect l="-4" t="-24" r="-424" b="-2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7_AN.164_1#d58ccc26c.blank?vaa=1&amp;vcp=1&amp;vis=1&amp;pid=71b84866a&amp;color=0,0,0&amp;vpa=67&amp;vtp=1&amp;vaab=1&amp;bbb=1"/>
          <p:cNvSpPr/>
          <p:nvPr/>
        </p:nvSpPr>
        <p:spPr>
          <a:xfrm>
            <a:off x="3750215" y="4049998"/>
            <a:ext cx="2747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氯化钙、氯化钠</a:t>
            </a:r>
            <a:endParaRPr lang="en-US" altLang="zh-CN" sz="2800" dirty="0"/>
          </a:p>
        </p:txBody>
      </p:sp>
      <p:sp>
        <p:nvSpPr>
          <p:cNvPr id="7" name="QB_7_AN.165_1#d58ccc26c.blank?vaa=1&amp;vcp=1&amp;vis=1&amp;pid=71b84866a&amp;color=0,0,0&amp;vpa=68&amp;vtp=1&amp;vaab=1&amp;bbb=1"/>
          <p:cNvSpPr/>
          <p:nvPr/>
        </p:nvSpPr>
        <p:spPr>
          <a:xfrm>
            <a:off x="638715" y="5324443"/>
            <a:ext cx="5237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先由红色变为紫色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，再变为绿色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41c52623?vcp=1&amp;pid=10069e760&amp;color=0,0,0&amp;vtp=1&amp;vaab=1&amp;bt=1&amp;bbb=1"/>
          <p:cNvSpPr/>
          <p:nvPr/>
        </p:nvSpPr>
        <p:spPr>
          <a:xfrm>
            <a:off x="539496" y="554400"/>
            <a:ext cx="11109960" cy="61277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p:pic>
        <p:nvPicPr>
          <p:cNvPr id="3" name="QC_7_BD.6_1#aaee9c481?iti=4&amp;htil=2&amp;vaa=1&amp;vcp=1&amp;vis=1&amp;pid=541c5262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10965" y="1251757"/>
            <a:ext cx="5148072" cy="1472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BD.6_2#aaee9c481?iti=4&amp;htil=2&amp;vaa=1&amp;vcp=1&amp;vis=1&amp;pid=541c52623&amp;color=0,0,0&amp;vtp=1&amp;vaab=1&amp;bbb=1"/>
          <p:cNvSpPr/>
          <p:nvPr/>
        </p:nvSpPr>
        <p:spPr>
          <a:xfrm>
            <a:off x="8677820" y="2850941"/>
            <a:ext cx="6143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</a:t>
            </a:r>
            <a:endParaRPr lang="en-US" altLang="zh-CN" sz="2800" dirty="0"/>
          </a:p>
        </p:txBody>
      </p:sp>
      <p:sp>
        <p:nvSpPr>
          <p:cNvPr id="5" name="QC_7_BD.6_3#aaee9c481?htil=2&amp;sp=1&amp;vaa=1&amp;vcp=1&amp;vis=1&amp;pid=541c52623&amp;color=0,0,0&amp;vtp=1&amp;vaab=1&amp;bbb=1&amp;hb=1"/>
          <p:cNvSpPr/>
          <p:nvPr/>
        </p:nvSpPr>
        <p:spPr>
          <a:xfrm>
            <a:off x="539496" y="1233469"/>
            <a:ext cx="583387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（2024·广西贺州·模拟）图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2是酒精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被氧化，最终生成乙酸的微观过程示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BD.6_4#aaee9c481.choices?htil=2&amp;vaa=1&amp;vcp=1&amp;vis=1&amp;pid=541c52623&amp;color=0,0,0&amp;vtp=1&amp;vaab=1&amp;bbb=1&amp;hb=1&amp;htil=1">
                <a:extLst>
                  <a:ext uri="{FF2B5EF4-FFF2-40B4-BE49-F238E27FC236}">
                    <a16:creationId xmlns:a16="http://schemas.microsoft.com/office/drawing/2014/main" id="{946E3845-A2B8-42CA-8E20-BF8147D442B4}"/>
                  </a:ext>
                </a:extLst>
              </p:cNvPr>
              <p:cNvSpPr/>
              <p:nvPr/>
            </p:nvSpPr>
            <p:spPr>
              <a:xfrm>
                <a:off x="539496" y="3148820"/>
                <a:ext cx="10170414" cy="37808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A.甲、乙、丙都属于氧化物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B.甲、乙、丙三种物质的含碳量大小为乙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丙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pc="-10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C.转化①和转化②发生的都是化合反应</a:t>
                </a:r>
                <a:endParaRPr lang="en-US" altLang="zh-CN" sz="2800" spc="-1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D.转化②中乙和氧气的分子个数之比为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1∶2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BD.6_4#aaee9c481.choices?htil=2&amp;vaa=1&amp;vcp=1&amp;vis=1&amp;pid=541c52623&amp;color=0,0,0&amp;vtp=1&amp;vaab=1&amp;bbb=1&amp;hb=1&amp;htil=1">
                <a:extLst>
                  <a:ext uri="{FF2B5EF4-FFF2-40B4-BE49-F238E27FC236}">
                    <a16:creationId xmlns:a16="http://schemas.microsoft.com/office/drawing/2014/main" id="{946E3845-A2B8-42CA-8E20-BF8147D442B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48820"/>
                <a:ext cx="10170414" cy="3780854"/>
              </a:xfrm>
              <a:prstGeom prst="rect">
                <a:avLst/>
              </a:prstGeom>
              <a:blipFill>
                <a:blip r:embed="rId4"/>
                <a:stretch>
                  <a:fillRect l="-21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29E45AC7-BC7E-47AC-8C0D-A3673F34C833}"/>
              </a:ext>
            </a:extLst>
          </p:cNvPr>
          <p:cNvSpPr txBox="1"/>
          <p:nvPr/>
        </p:nvSpPr>
        <p:spPr>
          <a:xfrm>
            <a:off x="4851972" y="2579669"/>
            <a:ext cx="579438" cy="62850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ts val="47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8_1#3b0092856?sp=1&amp;vaa=1&amp;vcp=1&amp;vis=1&amp;pid=541c52623&amp;color=0,0,0&amp;vtp=1&amp;vaab=1&amp;bt=1&amp;bbb=1&amp;hb=1"/>
          <p:cNvSpPr/>
          <p:nvPr/>
        </p:nvSpPr>
        <p:spPr>
          <a:xfrm>
            <a:off x="539496" y="53340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（2024·湖北武汉·中考）臭氧是一种常见的消毒剂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。对氧气无声放电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可获得臭氧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，实验装置和反应的微观示意图如图3、图4所示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。下列说法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错误的是(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pic>
        <p:nvPicPr>
          <p:cNvPr id="4" name="QC_7_BD.8_3#3b0092856?iti=5&amp;htil=1&amp;vaa=1&amp;vcp=1&amp;vis=1&amp;pid=541c5262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19651" y="2087671"/>
            <a:ext cx="4371848" cy="1225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C_7_BD.8_4#3b0092856?iti=6&amp;htil=1&amp;vaa=1&amp;vcp=1&amp;vis=1&amp;pid=541c52623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17536" y="4324096"/>
            <a:ext cx="4142232" cy="1325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7_BD.8_5#3b0092856?iti=5&amp;htil=1&amp;vaa=1&amp;vcp=1&amp;vis=1&amp;pid=541c52623&amp;color=0,0,0&amp;vtp=1&amp;vaab=1&amp;bbb=1"/>
          <p:cNvSpPr/>
          <p:nvPr/>
        </p:nvSpPr>
        <p:spPr>
          <a:xfrm>
            <a:off x="9264301" y="3313113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</a:t>
            </a:r>
            <a:endParaRPr lang="en-US" altLang="zh-CN" sz="2800" dirty="0"/>
          </a:p>
        </p:txBody>
      </p:sp>
      <p:sp>
        <p:nvSpPr>
          <p:cNvPr id="7" name="QC_7_BD.8_6#3b0092856?iti=6&amp;htil=1&amp;vaa=1&amp;vcp=1&amp;vis=1&amp;pid=541c52623&amp;color=0,0,0&amp;vtp=1&amp;vaab=1&amp;bbb=1"/>
          <p:cNvSpPr/>
          <p:nvPr/>
        </p:nvSpPr>
        <p:spPr>
          <a:xfrm>
            <a:off x="9481471" y="5776976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C_7_BD.10_1#3b0092856.choices?vaa=1&amp;vcp=1&amp;vis=1&amp;pid=541c52623&amp;color=0,0,0&amp;vtp=1&amp;vaab=1&amp;bt=1&amp;bbb=1">
                <a:extLst>
                  <a:ext uri="{FF2B5EF4-FFF2-40B4-BE49-F238E27FC236}">
                    <a16:creationId xmlns:a16="http://schemas.microsoft.com/office/drawing/2014/main" id="{95120E96-293F-427A-B84C-C3CA62E515ED}"/>
                  </a:ext>
                </a:extLst>
              </p:cNvPr>
              <p:cNvSpPr/>
              <p:nvPr/>
            </p:nvSpPr>
            <p:spPr>
              <a:xfrm>
                <a:off x="541020" y="2317432"/>
                <a:ext cx="6945630" cy="319440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A.图4中的微观粒子均可保持物质的化学性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质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.图4甲表示的是纯净物，丙表示的是混合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C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.参加反应的反应物和生成物的分子个数比为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3∶2</m:t>
                    </m:r>
                  </m:oMath>
                </a14:m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.该反应既不是化合反应也不是分解反应</a:t>
                </a:r>
                <a:endPara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QC_7_BD.10_1#3b0092856.choices?vaa=1&amp;vcp=1&amp;vis=1&amp;pid=541c52623&amp;color=0,0,0&amp;vtp=1&amp;vaab=1&amp;bt=1&amp;bbb=1">
                <a:extLst>
                  <a:ext uri="{FF2B5EF4-FFF2-40B4-BE49-F238E27FC236}">
                    <a16:creationId xmlns:a16="http://schemas.microsoft.com/office/drawing/2014/main" id="{95120E96-293F-427A-B84C-C3CA62E515E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020" y="2317432"/>
                <a:ext cx="6945630" cy="3194401"/>
              </a:xfrm>
              <a:prstGeom prst="rect">
                <a:avLst/>
              </a:prstGeom>
              <a:blipFill>
                <a:blip r:embed="rId5"/>
                <a:stretch>
                  <a:fillRect l="-3161" r="-2371" b="-59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4E8CD64E-33A7-421F-908A-2E305E6078E2}"/>
              </a:ext>
            </a:extLst>
          </p:cNvPr>
          <p:cNvSpPr txBox="1"/>
          <p:nvPr/>
        </p:nvSpPr>
        <p:spPr>
          <a:xfrm>
            <a:off x="2352453" y="1879600"/>
            <a:ext cx="600075" cy="62850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ts val="47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BD.11_1#75505e103?vaa=1&amp;vcp=1&amp;vis=1&amp;pid=541c52623&amp;color=0,0,0&amp;vtp=1&amp;vaab=1&amp;bt=1&amp;bbb=1&amp;hb=1"/>
              <p:cNvSpPr/>
              <p:nvPr/>
            </p:nvSpPr>
            <p:spPr>
              <a:xfrm>
                <a:off x="539496" y="1541621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（2024·广西梧州·模拟）《天工开物》中对朱砂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HgS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的精制有以下记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载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：“凡次砂取来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……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入巨铁碾槽中，轧碎如微尘，然后入缸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，注清水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澄浸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。过三日夜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……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其下沉结者，晒干即名头朱也。”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7_BD.11_1#75505e103?vaa=1&amp;vcp=1&amp;vis=1&amp;pid=541c52623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41621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6" r="3" b="-3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8_BD.12_1#2b231118f?vaa=1&amp;vcp=1&amp;vis=1&amp;pid=75505e103&amp;color=0,0,0&amp;vtp=1&amp;vaab=1&amp;bbb=1&amp;hb=1"/>
          <p:cNvSpPr/>
          <p:nvPr/>
        </p:nvSpPr>
        <p:spPr>
          <a:xfrm>
            <a:off x="539496" y="347449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1）“然后入缸，注清水澄浸。过三日夜</a:t>
            </a:r>
            <a:r>
              <a:rPr lang="en-US" altLang="zh-CN" sz="2800" b="0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其下沉结者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，晒干即名头朱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也。”分离该物质的操作与水的净化流程中的</a:t>
            </a:r>
            <a:r>
              <a:rPr lang="en-US" altLang="zh-CN" sz="2800" i="0" spc="-1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填序号）操作原理相似。</a:t>
            </a:r>
            <a:endParaRPr lang="en-US" altLang="zh-CN" sz="2800" spc="-100" dirty="0"/>
          </a:p>
        </p:txBody>
      </p:sp>
      <p:sp>
        <p:nvSpPr>
          <p:cNvPr id="4" name="QC_8_AN.13_1#2b231118f.blank?vaa=1&amp;vcp=1&amp;vis=1&amp;pid=75505e103&amp;color=0,0,0&amp;vpa=4&amp;vtp=1&amp;vaab=1"/>
          <p:cNvSpPr/>
          <p:nvPr/>
        </p:nvSpPr>
        <p:spPr>
          <a:xfrm>
            <a:off x="7190328" y="4070762"/>
            <a:ext cx="4699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spc="-100" dirty="0"/>
          </a:p>
        </p:txBody>
      </p:sp>
      <p:sp>
        <p:nvSpPr>
          <p:cNvPr id="5" name="QC_8_BD.12_2#2b231118f.choices?vaa=1&amp;vcp=1&amp;vis=1&amp;pid=75505e103&amp;color=0,0,0&amp;vtp=1&amp;vaab=1&amp;bbb=1"/>
          <p:cNvSpPr/>
          <p:nvPr/>
        </p:nvSpPr>
        <p:spPr>
          <a:xfrm>
            <a:off x="539496" y="474367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672715" algn="l"/>
                <a:tab pos="6018530" algn="l"/>
                <a:tab pos="86531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.过滤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B.静置沉降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C.吸附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.消毒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2369</Words>
  <Application>Microsoft Office PowerPoint</Application>
  <PresentationFormat>宽屏</PresentationFormat>
  <Paragraphs>511</Paragraphs>
  <Slides>61</Slides>
  <Notes>61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61</vt:i4>
      </vt:variant>
    </vt:vector>
  </HeadingPairs>
  <TitlesOfParts>
    <vt:vector size="71" baseType="lpstr">
      <vt:lpstr>Arial (正文)</vt:lpstr>
      <vt:lpstr>华文隶书</vt:lpstr>
      <vt:lpstr>华文细黑</vt:lpstr>
      <vt:lpstr>宋体</vt:lpstr>
      <vt:lpstr>微软雅黑</vt:lpstr>
      <vt:lpstr>Arial</vt:lpstr>
      <vt:lpstr>Cambria Math</vt:lpstr>
      <vt:lpstr>times new roman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1018801308@qq.com</cp:lastModifiedBy>
  <cp:revision>7</cp:revision>
  <dcterms:created xsi:type="dcterms:W3CDTF">2024-11-25T01:04:00Z</dcterms:created>
  <dcterms:modified xsi:type="dcterms:W3CDTF">2025-07-23T07:20:26Z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AD7AE53B71D34200B47048006133CB84_12</vt:lpwstr>
  </property>
  <property fmtid="{D5CDD505-2E9C-101B-9397-08002B2CF9AE}" pid="3" name="KSOProductBuildVer">
    <vt:lpwstr>2052-12.1.0.18912</vt:lpwstr>
  </property>
</Properties>
</file>