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2" r:id="rId14"/>
    <p:sldId id="273" r:id="rId15"/>
    <p:sldId id="275" r:id="rId16"/>
    <p:sldId id="276" r:id="rId17"/>
    <p:sldId id="277" r:id="rId18"/>
    <p:sldId id="280" r:id="rId19"/>
    <p:sldId id="281" r:id="rId20"/>
    <p:sldId id="283" r:id="rId21"/>
    <p:sldId id="284" r:id="rId22"/>
    <p:sldId id="286" r:id="rId23"/>
    <p:sldId id="288" r:id="rId24"/>
    <p:sldId id="289" r:id="rId25"/>
    <p:sldId id="291" r:id="rId26"/>
    <p:sldId id="293" r:id="rId27"/>
    <p:sldId id="294" r:id="rId28"/>
    <p:sldId id="333" r:id="rId29"/>
    <p:sldId id="296" r:id="rId30"/>
    <p:sldId id="300" r:id="rId31"/>
    <p:sldId id="302" r:id="rId32"/>
    <p:sldId id="303" r:id="rId33"/>
    <p:sldId id="304" r:id="rId34"/>
    <p:sldId id="305" r:id="rId35"/>
    <p:sldId id="307" r:id="rId36"/>
    <p:sldId id="308" r:id="rId37"/>
    <p:sldId id="309" r:id="rId38"/>
    <p:sldId id="310" r:id="rId39"/>
    <p:sldId id="311" r:id="rId40"/>
    <p:sldId id="312" r:id="rId41"/>
    <p:sldId id="314" r:id="rId42"/>
    <p:sldId id="315" r:id="rId43"/>
    <p:sldId id="317" r:id="rId44"/>
    <p:sldId id="318" r:id="rId45"/>
    <p:sldId id="321" r:id="rId46"/>
    <p:sldId id="322" r:id="rId47"/>
    <p:sldId id="324" r:id="rId48"/>
    <p:sldId id="326" r:id="rId49"/>
    <p:sldId id="330" r:id="rId5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9ac27e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5C1BDD5-5144-4D70-B475-8A8C0DCB8F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压轴题一 速度、功和功率的综合计算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9ac27e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133752-69C0-42C7-A81E-5B83BEC235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7432502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6e12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8866e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74325023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6e12b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1e8866e0c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压轴题一 速度、功和功率的综合计算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9ac27e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3CE72F0-AAB3-4979-912E-E3AF931173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7432502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6e12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8866e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74325023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6e12b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1e8866e0c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第31讲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压轴题一 速度、功和功率的综合计算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5A9E7A5-D0E2-790F-0CC7-B79CE88899B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86C0AFC-4FE9-41DA-BCE1-91C918B7593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498B241-3200-4B12-9AAD-B07162CAD8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7432502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6e12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8866e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74325023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6e12b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1e8866e0c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0D0E164-A30F-4292-A0E7-DDDF829180E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7432502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576e12b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e8866e0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774325023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a576e12b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1e8866e0c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3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_1#aa3eda3d6?iti=3&amp;htil=3&amp;vcp=1&amp;vis=1&amp;pid=a576e12b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4843" y="1336992"/>
            <a:ext cx="279806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EX.1_1#aa3eda3d6?iti=3&amp;htil=3&amp;vcp=1&amp;vis=1&amp;pid=a576e12bf&amp;color=0,0,0&amp;vtp=1&amp;vaab=1&amp;bbb=1"/>
          <p:cNvSpPr/>
          <p:nvPr/>
        </p:nvSpPr>
        <p:spPr>
          <a:xfrm>
            <a:off x="9599363" y="33568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EX.1_1#aa3eda3d6?htil=3&amp;vcp=1&amp;vis=1&amp;pid=a576e12bf&amp;color=0,0,0&amp;mp=1&amp;vtp=1&amp;vaab=1&amp;bt=1&amp;bbb=1&amp;hb=1&amp;hs=1"/>
              <p:cNvSpPr/>
              <p:nvPr/>
            </p:nvSpPr>
            <p:spPr>
              <a:xfrm>
                <a:off x="539496" y="1318704"/>
                <a:ext cx="8174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关于匀速直线运动中的功率问题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，常根据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求解。注意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，受力分析是解决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这类问题的关键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，要注意根据题意挖掘隐含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条件，这要求同学们要具备建立简单物理模型的意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EX.1_1#aa3eda3d6?htil=3&amp;vcp=1&amp;vis=1&amp;pid=a576e12bf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8704"/>
                <a:ext cx="81747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8" r="2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EX.1_1#aa3eda3d6?htil=3&amp;vcp=1&amp;vis=1&amp;pid=a576e12bf&amp;color=0,0,0&amp;mp=1&amp;vtp=1&amp;vaab=1&amp;bt=1&amp;bbb=1&amp;hb=1&amp;hs=1"/>
              <p:cNvSpPr/>
              <p:nvPr/>
            </p:nvSpPr>
            <p:spPr>
              <a:xfrm>
                <a:off x="539995" y="3888550"/>
                <a:ext cx="11112011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识和能力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，如本题中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，需根据题意建立工作时间与</a:t>
                </a: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装载车内粮食总质量的关系式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4_EX.1_1#aa3eda3d6?htil=3&amp;vcp=1&amp;vis=1&amp;pid=a576e12bf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88550"/>
                <a:ext cx="11112011" cy="1409700"/>
              </a:xfrm>
              <a:prstGeom prst="rect">
                <a:avLst/>
              </a:prstGeom>
              <a:blipFill rotWithShape="1">
                <a:blip r:embed="rId5"/>
                <a:stretch>
                  <a:fillRect l="-2" t="-32" r="4" b="-1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AN.1_1#24775fe2d?vcp=1&amp;vis=1&amp;pid=aa3eda3d6&amp;color=0,0,0&amp;vtp=1&amp;vaab=1&amp;bbb=1&amp;hb=1"/>
              <p:cNvSpPr/>
              <p:nvPr/>
            </p:nvSpPr>
            <p:spPr>
              <a:xfrm>
                <a:off x="350901" y="750284"/>
                <a:ext cx="11109960" cy="14093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可得，装载车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内通过的路程为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AN.1_1#24775fe2d?vcp=1&amp;vis=1&amp;pid=aa3eda3d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01" y="750284"/>
                <a:ext cx="11109960" cy="1409319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3" b="-5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AN.1_1#684479f38?vcp=1&amp;vis=1&amp;pid=aa3eda3d6&amp;color=0,0,0&amp;vtp=1&amp;vaab=1&amp;bbb=1&amp;hb=1"/>
              <p:cNvSpPr/>
              <p:nvPr/>
            </p:nvSpPr>
            <p:spPr>
              <a:xfrm>
                <a:off x="539496" y="2257343"/>
                <a:ext cx="11109960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装载车发动机输出功率达到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牵引力的大小为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AN.1_1#684479f38?vcp=1&amp;vis=1&amp;pid=aa3eda3d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7343"/>
                <a:ext cx="11109960" cy="2095500"/>
              </a:xfrm>
              <a:prstGeom prst="rect">
                <a:avLst/>
              </a:prstGeom>
              <a:blipFill rotWithShape="1">
                <a:blip r:embed="rId4"/>
                <a:stretch>
                  <a:fillRect l="-3" t="-26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496" y="540035"/>
            <a:ext cx="11199505" cy="4106039"/>
            <a:chOff x="539496" y="931195"/>
            <a:chExt cx="11199505" cy="410603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QO_5_AN.1_1#0f0a30b5b?htil=4&amp;vcp=1&amp;vis=1&amp;pid=aa3eda3d6&amp;color=0,0,0&amp;vtp=1&amp;vaab=1&amp;bt=1&amp;bbb=1&amp;hb=1&amp;hs=1"/>
                <p:cNvSpPr/>
                <p:nvPr/>
              </p:nvSpPr>
              <p:spPr>
                <a:xfrm>
                  <a:off x="539496" y="931195"/>
                  <a:ext cx="8174736" cy="302787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ct val="100000"/>
                    </a:lnSpc>
                  </a:pPr>
                  <a:r>
                    <a:rPr lang="zh-CN" altLang="en-US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</a:t>
                  </a:r>
                  <a:r>
                    <a:rPr lang="en-US" altLang="zh-CN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3</a:t>
                  </a:r>
                  <a:r>
                    <a:rPr lang="zh-CN" altLang="en-US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）</a:t>
                  </a: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装载车匀速行驶，处于平衡状态，其受到</a:t>
                  </a:r>
                  <a:endPara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endParaRPr>
                </a:p>
                <a:p>
                  <a:pPr latinLnBrk="1">
                    <a:lnSpc>
                      <a:spcPct val="1000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的阻力与牵引力大小相等，即阻力大小为</a:t>
                  </a:r>
                  <a:endPara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endParaRPr>
                </a:p>
                <a:p>
                  <a:pPr latinLnBrk="1">
                    <a:lnSpc>
                      <a:spcPct val="1000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𝑓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𝐹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=1.5×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。车受到的阻力为车总重力的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5</m:t>
                          </m:r>
                        </m:den>
                      </m:f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</a:t>
                  </a:r>
                </a:p>
                <a:p>
                  <a:pPr latinLnBrk="1">
                    <a:lnSpc>
                      <a:spcPct val="100000"/>
                    </a:lnSpc>
                  </a:pP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则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𝑓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5</m:t>
                          </m:r>
                        </m:den>
                      </m:f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总</m:t>
                          </m:r>
                        </m:sub>
                      </m:sSub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</a:t>
                  </a: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车和粮食的总重力为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4" name="QO_5_AN.1_1#0f0a30b5b?htil=4&amp;vcp=1&amp;vis=1&amp;pid=aa3eda3d6&amp;color=0,0,0&amp;vtp=1&amp;vaab=1&amp;bt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931195"/>
                  <a:ext cx="8174736" cy="3027871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QO_5_AN.1_1#0f0a30b5b?htil=4&amp;vcp=1&amp;vis=1&amp;pid=aa3eda3d6&amp;color=0,0,0&amp;vtp=1&amp;vaab=1&amp;bt=1&amp;bbb=1&amp;hb=1&amp;hs=1"/>
                <p:cNvSpPr/>
                <p:nvPr/>
              </p:nvSpPr>
              <p:spPr>
                <a:xfrm>
                  <a:off x="626990" y="3125058"/>
                  <a:ext cx="11112011" cy="191217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latinLnBrk="1">
                    <a:lnSpc>
                      <a:spcPct val="1000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总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=5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𝑓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=5×1.5×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=7.5×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ct val="100000"/>
                    </a:lnSpc>
                  </a:pPr>
                  <a:r>
                    <a:rPr lang="en-US" altLang="zh-CN" sz="2800" b="0" i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则粮食所受的重力为</a:t>
                  </a:r>
                  <a:endParaRPr lang="en-US" altLang="zh-CN" sz="2800" dirty="0"/>
                </a:p>
                <a:p>
                  <a:pPr latinLnBrk="1">
                    <a:lnSpc>
                      <a:spcPct val="1000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粮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总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𝐺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车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=7.5×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=2.5×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4 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5" name="QO_5_AN.1_1#0f0a30b5b?htil=4&amp;vcp=1&amp;vis=1&amp;pid=aa3eda3d6&amp;color=0,0,0&amp;vtp=1&amp;vaab=1&amp;bt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990" y="3125058"/>
                  <a:ext cx="11112011" cy="1912176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AN.1_1#0f0a30b5b?htil=5&amp;vcp=1&amp;vis=1&amp;pid=aa3eda3d6&amp;color=0,0,0&amp;mp=1&amp;vtp=1&amp;vaab=1&amp;bt=1&amp;bbb=1&amp;hb=1"/>
              <p:cNvSpPr/>
              <p:nvPr/>
            </p:nvSpPr>
            <p:spPr>
              <a:xfrm>
                <a:off x="539750" y="4158615"/>
                <a:ext cx="8174990" cy="2207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装载车内粮食的质量为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2.5×10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​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已知收割机每分钟将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粮食装载到车上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，则装载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车工作的时间为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2 500 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min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AN.1_1#0f0a30b5b?htil=5&amp;vcp=1&amp;vis=1&amp;pid=aa3eda3d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4158615"/>
                <a:ext cx="8174990" cy="2207260"/>
              </a:xfrm>
              <a:prstGeom prst="rect">
                <a:avLst/>
              </a:prstGeom>
              <a:blipFill rotWithShape="1">
                <a:blip r:embed="rId5"/>
                <a:stretch>
                  <a:fillRect b="-1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99e7ebb4?vcp=1&amp;pid=a576e12b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5_BD.12_1#28f16d09f?iti=9&amp;htil=6&amp;vcp=1&amp;vis=1&amp;pid=899e7ebb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5590" y="1285528"/>
            <a:ext cx="289864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2_2#28f16d09f?iti=9&amp;htil=6&amp;vcp=1&amp;vis=1&amp;pid=899e7ebb4&amp;color=0,0,0&amp;vtp=1&amp;vaab=1&amp;bbb=1"/>
          <p:cNvSpPr/>
          <p:nvPr/>
        </p:nvSpPr>
        <p:spPr>
          <a:xfrm>
            <a:off x="9520401" y="33967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12_3#28f16d09f?htil=6&amp;sp=1&amp;vcp=1&amp;vis=1&amp;pid=899e7ebb4&amp;color=0,0,0&amp;vtp=1&amp;vaab=1&amp;bbb=1&amp;hb=1&amp;hs=1"/>
              <p:cNvSpPr/>
              <p:nvPr/>
            </p:nvSpPr>
            <p:spPr>
              <a:xfrm>
                <a:off x="539496" y="1267240"/>
                <a:ext cx="808329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（2024·黑龙江牡丹江·中考·改编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）我国自主研制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20000−720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型全球最大塔式起重机如图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31-2所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，拥有性能超强、技术先进、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专利众多等特点，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是塔机制造史上一次重要的突破。该塔机最大起重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，最大起升高度为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12_3#28f16d09f?htil=6&amp;sp=1&amp;vcp=1&amp;vis=1&amp;pid=899e7ebb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08329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2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3_1#2621733ea?vcp=1&amp;vis=1&amp;pid=28f16d09f&amp;color=0,0,0&amp;vtp=1&amp;vaab=1&amp;bbb=1&amp;hb=1&amp;hs=1"/>
              <p:cNvSpPr/>
              <p:nvPr/>
            </p:nvSpPr>
            <p:spPr>
              <a:xfrm>
                <a:off x="539496" y="440097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（1）若塔机一次将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的物体沿竖直方向匀速提升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，则拉力做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3_1#2621733ea?vcp=1&amp;vis=1&amp;pid=28f16d0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0976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14_1#4c62e0aac?vcp=1&amp;vis=1&amp;pid=28f16d09f&amp;color=0,0,0&amp;vtp=1&amp;vaab=1&amp;bbb=1&amp;hs=1"/>
              <p:cNvSpPr/>
              <p:nvPr/>
            </p:nvSpPr>
            <p:spPr>
              <a:xfrm>
                <a:off x="539496" y="567973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2）若塔机在（2）过程中所用的时间为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，则拉力做功的功率是多少？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7" name="QO_6_BD.14_1#4c62e0aac?vcp=1&amp;vis=1&amp;pid=28f16d09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9739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54" r="-3237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2621733ea?htil=7&amp;vcp=1&amp;vis=1&amp;pid=28f16d09f&amp;color=0,0,0&amp;vtp=1&amp;vaab=1&amp;bbb=1&amp;hb=1&amp;hs=1"/>
              <p:cNvSpPr/>
              <p:nvPr/>
            </p:nvSpPr>
            <p:spPr>
              <a:xfrm>
                <a:off x="538861" y="1031462"/>
                <a:ext cx="808329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物体所受的重力为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塔机匀速提升物体，则拉力与物体所受的重力大小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2621733ea?htil=7&amp;vcp=1&amp;vis=1&amp;pid=28f16d0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61" y="1031462"/>
                <a:ext cx="8083296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5" t="-12" r="2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2621733ea?htil=7&amp;vcp=1&amp;vis=1&amp;pid=28f16d09f&amp;color=0,0,0&amp;vtp=1&amp;vaab=1&amp;bbb=1&amp;hb=1&amp;hs=1"/>
              <p:cNvSpPr/>
              <p:nvPr/>
            </p:nvSpPr>
            <p:spPr>
              <a:xfrm>
                <a:off x="539360" y="2980214"/>
                <a:ext cx="11112011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，即拉力大小为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则拉力做的功为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2621733ea?htil=7&amp;vcp=1&amp;vis=1&amp;pid=28f16d0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60" y="2980214"/>
                <a:ext cx="11112011" cy="1841119"/>
              </a:xfrm>
              <a:prstGeom prst="rect">
                <a:avLst/>
              </a:prstGeom>
              <a:blipFill rotWithShape="1">
                <a:blip r:embed="rId4"/>
                <a:stretch>
                  <a:fillRect l="-2" t="-9" r="4" b="-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4c62e0aac?vcp=1&amp;vis=1&amp;pid=28f16d09f&amp;color=0,0,0&amp;vtp=1&amp;vaab=1&amp;bbb=1"/>
              <p:cNvSpPr/>
              <p:nvPr/>
            </p:nvSpPr>
            <p:spPr>
              <a:xfrm>
                <a:off x="539496" y="4901311"/>
                <a:ext cx="11109960" cy="72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拉力做功的功率为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1×10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4c62e0aac?vcp=1&amp;vis=1&amp;pid=28f16d09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01311"/>
                <a:ext cx="11109960" cy="723900"/>
              </a:xfrm>
              <a:prstGeom prst="rect">
                <a:avLst/>
              </a:prstGeom>
              <a:blipFill rotWithShape="1">
                <a:blip r:embed="rId5"/>
                <a:stretch>
                  <a:fillRect l="-3" t="-53" r="3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9_1#af41d6d2f?iti=12&amp;htil=8&amp;vcp=1&amp;vis=1&amp;pid=899e7ebb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0294" y="581832"/>
            <a:ext cx="29535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9_2#af41d6d2f?iti=12&amp;htil=8&amp;vcp=1&amp;vis=1&amp;pid=899e7ebb4&amp;color=0,0,0&amp;vtp=1&amp;vaab=1&amp;bbb=1"/>
          <p:cNvSpPr/>
          <p:nvPr/>
        </p:nvSpPr>
        <p:spPr>
          <a:xfrm>
            <a:off x="9602538" y="2574208"/>
            <a:ext cx="1089025" cy="480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9_3#af41d6d2f?htil=8&amp;sp=1&amp;vcp=1&amp;vis=1&amp;pid=899e7ebb4&amp;color=0,0,0&amp;vtp=1&amp;vaab=1&amp;bt=1&amp;bbb=1&amp;hb=1&amp;hs=1"/>
              <p:cNvSpPr/>
              <p:nvPr/>
            </p:nvSpPr>
            <p:spPr>
              <a:xfrm>
                <a:off x="539496" y="554400"/>
                <a:ext cx="8028432" cy="26015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我国大型水陆两栖飞机“鲲龙”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如图31-3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，已知该飞机的空载质量为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，最大巡航速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/h，该飞机蓄满水后总质量为53.5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t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检测飞机性能，先后进行了模拟灭火和水面滑行测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。（g取10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N/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9_3#af41d6d2f?htil=8&amp;sp=1&amp;vcp=1&amp;vis=1&amp;pid=899e7ebb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028432" cy="260153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085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20_1#e97e603e0?vcp=1&amp;vis=1&amp;pid=af41d6d2f&amp;color=0,0,0&amp;vtp=1&amp;vaab=1&amp;bbb=1&amp;hb=1&amp;hs=1"/>
              <p:cNvSpPr/>
              <p:nvPr/>
            </p:nvSpPr>
            <p:spPr>
              <a:xfrm>
                <a:off x="539496" y="3138088"/>
                <a:ext cx="11109960" cy="1534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（1）在灭火测试中，飞机盘旋在火场上方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处并将所蓄水分次投下，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每次投水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，历时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到达地面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，求每次投下的水在下落过程中重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力做功的功率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20_1#e97e603e0?vcp=1&amp;vis=1&amp;pid=af41d6d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8088"/>
                <a:ext cx="11109960" cy="1534732"/>
              </a:xfrm>
              <a:prstGeom prst="rect">
                <a:avLst/>
              </a:prstGeom>
              <a:blipFill rotWithShape="1">
                <a:blip r:embed="rId5"/>
                <a:stretch>
                  <a:fillRect l="-3" t="-36" r="-3992" b="-2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21_1#423bdf200?vcp=1&amp;vis=1&amp;pid=af41d6d2f&amp;color=0,0,0&amp;vtp=1&amp;vaab=1&amp;bbb=1&amp;hb=1&amp;hs=1"/>
              <p:cNvSpPr/>
              <p:nvPr/>
            </p:nvSpPr>
            <p:spPr>
              <a:xfrm>
                <a:off x="539496" y="4674788"/>
                <a:ext cx="11109960" cy="159842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（2）在某次水面滑行测试中，蓄有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水的飞机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，在水平面上以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的速度沿直线匀速滑行了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，滑行过程中所受阻力为总重力的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，求牵引力做的功。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21_1#423bdf200?vcp=1&amp;vis=1&amp;pid=af41d6d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74788"/>
                <a:ext cx="11109960" cy="1598422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af41d6d2f?iti=13&amp;htil=9&amp;vcp=1&amp;vis=1&amp;pid=899e7ebb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4875" y="691559"/>
            <a:ext cx="2838695" cy="179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af41d6d2f?iti=13&amp;htil=9&amp;vcp=1&amp;vis=1&amp;pid=899e7ebb4&amp;color=0,0,0&amp;vtp=1&amp;vaab=1&amp;bbb=1"/>
          <p:cNvSpPr/>
          <p:nvPr/>
        </p:nvSpPr>
        <p:spPr>
          <a:xfrm>
            <a:off x="9579710" y="2611419"/>
            <a:ext cx="1089025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af41d6d2f?htil=9&amp;vcp=1&amp;vis=1&amp;pid=899e7ebb4&amp;color=0,0,0&amp;vtp=1&amp;vaab=1&amp;bt=1&amp;bbb=1&amp;hb=1&amp;hs=1"/>
              <p:cNvSpPr/>
              <p:nvPr/>
            </p:nvSpPr>
            <p:spPr>
              <a:xfrm>
                <a:off x="539496" y="554400"/>
                <a:ext cx="8028432" cy="2411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（1）重力做功的功率由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水下落的时间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，需求出重力做的功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；已知水下落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和水的质量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。（2）牵引力做的功由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，需求出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af41d6d2f?htil=9&amp;vcp=1&amp;vis=1&amp;pid=899e7ebb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028432" cy="241103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99" b="-2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EX.1_1#af41d6d2f?htil=9&amp;vcp=1&amp;vis=1&amp;pid=899e7ebb4&amp;color=0,0,0&amp;vtp=1&amp;vaab=1&amp;bt=1&amp;bbb=1&amp;hb=1&amp;hs=1"/>
              <p:cNvSpPr/>
              <p:nvPr/>
            </p:nvSpPr>
            <p:spPr>
              <a:xfrm>
                <a:off x="539496" y="3171615"/>
                <a:ext cx="11112011" cy="309022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和飞机滑行距离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；已知飞机滑行速度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结合二力平衡条件和阻力与重力的关系可得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在涉及多个力的功的计算问题中，要分清各个力及其对应的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移动距离，如重力做的功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，牵引力做的功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阻力做的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，切勿张冠李戴。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EX.1_1#af41d6d2f?htil=9&amp;vcp=1&amp;vis=1&amp;pid=899e7ebb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1615"/>
                <a:ext cx="11112011" cy="3090228"/>
              </a:xfrm>
              <a:prstGeom prst="rect">
                <a:avLst/>
              </a:prstGeom>
              <a:blipFill rotWithShape="1">
                <a:blip r:embed="rId5"/>
                <a:stretch>
                  <a:fillRect l="-3" t="-14" r="5" b="-1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6_AN.1_1#e97e603e0?htil=10&amp;vcp=1&amp;vis=1&amp;pid=af41d6d2f&amp;color=0,0,0&amp;vtp=1&amp;vaab=1&amp;bbb=1&amp;hb=1&amp;hs=1"/>
          <p:cNvSpPr/>
          <p:nvPr/>
        </p:nvSpPr>
        <p:spPr>
          <a:xfrm>
            <a:off x="771271" y="376079"/>
            <a:ext cx="80284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每次投下的水在下落过程中重力做的功为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e97e603e0?htil=10&amp;vcp=1&amp;vis=1&amp;pid=af41d6d2f&amp;color=0,0,0&amp;vtp=1&amp;vaab=1&amp;bbb=1&amp;hb=1&amp;hs=1"/>
              <p:cNvSpPr/>
              <p:nvPr/>
            </p:nvSpPr>
            <p:spPr>
              <a:xfrm>
                <a:off x="786375" y="917860"/>
                <a:ext cx="11112011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重力做功的功率为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3×10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5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e97e603e0?htil=10&amp;vcp=1&amp;vis=1&amp;pid=af41d6d2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375" y="917860"/>
                <a:ext cx="11112011" cy="1409700"/>
              </a:xfrm>
              <a:prstGeom prst="rect">
                <a:avLst/>
              </a:prstGeom>
              <a:blipFill rotWithShape="1">
                <a:blip r:embed="rId3"/>
                <a:stretch>
                  <a:fillRect l="-2" t="-20" r="4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423bdf200?htil=11&amp;vcp=1&amp;vis=1&amp;pid=af41d6d2f&amp;color=0,0,0&amp;vtp=1&amp;vaab=1&amp;bt=1&amp;bbb=1&amp;hb=1&amp;hs=1"/>
              <p:cNvSpPr/>
              <p:nvPr/>
            </p:nvSpPr>
            <p:spPr>
              <a:xfrm>
                <a:off x="735330" y="2336165"/>
                <a:ext cx="11163300" cy="536829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indent="0" algn="l" fontAlgn="auto" latinLnBrk="1">
                  <a:lnSpc>
                    <a:spcPts val="4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飞机受到的阻力为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×(8.5×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飞机在水面上沿直线匀速滑行时所受的牵引力大小为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飞机滑行的距离为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牵引力做的功为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423bdf200?htil=11&amp;vcp=1&amp;vis=1&amp;pid=af41d6d2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330" y="2336165"/>
                <a:ext cx="11163300" cy="536829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53d7bd7c?vcp=1&amp;pid=a576e12b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5_BD.27_1#a63f741b6?iti=17&amp;htil=12&amp;vcp=1&amp;vis=1&amp;pid=253d7bd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7656" y="1285528"/>
            <a:ext cx="295351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7_2#a63f741b6?iti=17&amp;htil=12&amp;vcp=1&amp;vis=1&amp;pid=253d7bd7c&amp;color=0,0,0&amp;vtp=1&amp;vaab=1&amp;bbb=1"/>
          <p:cNvSpPr/>
          <p:nvPr/>
        </p:nvSpPr>
        <p:spPr>
          <a:xfrm>
            <a:off x="9609900" y="325961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27_3#a63f741b6?htil=12&amp;sp=1&amp;vcp=1&amp;vis=1&amp;pid=253d7bd7c&amp;color=0,0,0&amp;vtp=1&amp;vaab=1&amp;bbb=1&amp;hb=1&amp;hs=1"/>
              <p:cNvSpPr/>
              <p:nvPr/>
            </p:nvSpPr>
            <p:spPr>
              <a:xfrm>
                <a:off x="539496" y="1267240"/>
                <a:ext cx="80284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（2024·陕西·中考·改编）我国自主研发的“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南鲲号”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漂浮式波浪能发电装置如图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，因其灵活机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，被称为海上移动充电宝。用拖船将“南鲲号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速直线拖移至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外的某岛礁，用时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，拖船对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27_3#a63f741b6?htil=12&amp;sp=1&amp;vcp=1&amp;vis=1&amp;pid=253d7bd7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02843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370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28_1#6c1004888?vcp=1&amp;vis=1&amp;pid=a63f741b6&amp;color=0,0,0&amp;vtp=1&amp;vaab=1&amp;bbb=1&amp;hs=1"/>
          <p:cNvSpPr/>
          <p:nvPr/>
        </p:nvSpPr>
        <p:spPr>
          <a:xfrm>
            <a:off x="539496" y="44679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（1）“南鲲号”移动速度；</a:t>
            </a:r>
            <a:endParaRPr lang="en-US" altLang="zh-CN" sz="2800" dirty="0"/>
          </a:p>
        </p:txBody>
      </p:sp>
      <p:sp>
        <p:nvSpPr>
          <p:cNvPr id="7" name="QO_6_BD.29_1#4fc0dea7f?vcp=1&amp;vis=1&amp;pid=a63f741b6&amp;color=0,0,0&amp;vtp=1&amp;vaab=1&amp;bbb=1&amp;hs=1"/>
          <p:cNvSpPr/>
          <p:nvPr/>
        </p:nvSpPr>
        <p:spPr>
          <a:xfrm>
            <a:off x="539496" y="50913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（2）牵引力做功的功率。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27_3#a63f741b6?htil=12&amp;sp=1&amp;vcp=1&amp;vis=1&amp;pid=253d7bd7c&amp;color=0,0,0&amp;vtp=1&amp;vaab=1&amp;bbb=1&amp;hb=1&amp;hs=1"/>
              <p:cNvSpPr/>
              <p:nvPr/>
            </p:nvSpPr>
            <p:spPr>
              <a:xfrm>
                <a:off x="539995" y="3894754"/>
                <a:ext cx="11112011" cy="56419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南鲲号”的牵引力恒为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，求该过程中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27_3#a63f741b6?htil=12&amp;sp=1&amp;vcp=1&amp;vis=1&amp;pid=253d7bd7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94754"/>
                <a:ext cx="11112011" cy="564198"/>
              </a:xfrm>
              <a:prstGeom prst="rect">
                <a:avLst/>
              </a:prstGeom>
              <a:blipFill rotWithShape="1">
                <a:blip r:embed="rId5"/>
                <a:stretch>
                  <a:fillRect l="-2" t="-53" r="4" b="-124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6c1004888?vcp=1&amp;vis=1&amp;pid=a63f741b6&amp;color=0,0,0&amp;vtp=1&amp;vaab=1&amp;bbb=1"/>
              <p:cNvSpPr/>
              <p:nvPr/>
            </p:nvSpPr>
            <p:spPr>
              <a:xfrm>
                <a:off x="1081786" y="1188116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“南鲲号”移动的速度为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6c1004888?vcp=1&amp;vis=1&amp;pid=a63f741b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786" y="1188116"/>
                <a:ext cx="11109960" cy="1295400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4fc0dea7f?vcp=1&amp;vis=1&amp;pid=a63f741b6&amp;color=0,0,0&amp;vtp=1&amp;vaab=1&amp;bbb=1"/>
              <p:cNvSpPr/>
              <p:nvPr/>
            </p:nvSpPr>
            <p:spPr>
              <a:xfrm>
                <a:off x="1081786" y="2781109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牵引力做功的功率为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4fc0dea7f?vcp=1&amp;vis=1&amp;pid=a63f741b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786" y="2781109"/>
                <a:ext cx="11109960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34" r="3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f027f70e.fixed?vcp=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cf027f70e.fixed?vcp=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34_1#14a8d9b8b?iti=20&amp;htil=13&amp;vcp=1&amp;vis=1&amp;pid=253d7bd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1876" y="961231"/>
            <a:ext cx="2953512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34_2#14a8d9b8b?iti=20&amp;htil=13&amp;vcp=1&amp;vis=1&amp;pid=253d7bd7c&amp;color=0,0,0&amp;vtp=1&amp;vaab=1&amp;bbb=1"/>
          <p:cNvSpPr/>
          <p:nvPr/>
        </p:nvSpPr>
        <p:spPr>
          <a:xfrm>
            <a:off x="9554119" y="29170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34_3#14a8d9b8b?htil=13&amp;sp=1&amp;vcp=1&amp;vis=1&amp;pid=253d7bd7c&amp;color=0,0,0&amp;vtp=1&amp;vaab=1&amp;bt=1&amp;bbb=1&amp;hb=1&amp;hs=1"/>
              <p:cNvSpPr/>
              <p:nvPr/>
            </p:nvSpPr>
            <p:spPr>
              <a:xfrm>
                <a:off x="539496" y="942943"/>
                <a:ext cx="80284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（2023·广西玉林·模拟·改编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）我国自主研制的第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一代实用型地效飞机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DXF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如图31-5所示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，它可以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低空飞行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，能停在水面或地面上，在客运、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货运、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旅游救护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、海上缉私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、海洋监测等方面具有广阔的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34_3#14a8d9b8b?htil=13&amp;sp=1&amp;vcp=1&amp;vis=1&amp;pid=253d7bd7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943"/>
                <a:ext cx="802843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4" r="6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35_1#3a2fe9e41?vcp=1&amp;vis=1&amp;pid=14a8d9b8b&amp;color=0,0,0&amp;vtp=1&amp;vaab=1&amp;bbb=1&amp;hs=1"/>
          <p:cNvSpPr/>
          <p:nvPr/>
        </p:nvSpPr>
        <p:spPr>
          <a:xfrm>
            <a:off x="539496" y="47055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（1）地效飞机飞行的时间；</a:t>
            </a:r>
            <a:endParaRPr lang="en-US" altLang="zh-CN" sz="2800" dirty="0"/>
          </a:p>
        </p:txBody>
      </p:sp>
      <p:sp>
        <p:nvSpPr>
          <p:cNvPr id="6" name="QO_6_BD.36_1#217d2f121?vcp=1&amp;vis=1&amp;pid=14a8d9b8b&amp;color=0,0,0&amp;vtp=1&amp;vaab=1&amp;bbb=1&amp;hs=1"/>
          <p:cNvSpPr/>
          <p:nvPr/>
        </p:nvSpPr>
        <p:spPr>
          <a:xfrm>
            <a:off x="539496" y="5329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（2）地效飞机飞行过程中受到的阻力。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34_3#14a8d9b8b?htil=13&amp;sp=1&amp;vcp=1&amp;vis=1&amp;pid=253d7bd7c&amp;color=0,0,0&amp;vtp=1&amp;vaab=1&amp;bt=1&amp;bbb=1&amp;hb=1&amp;hs=1"/>
              <p:cNvSpPr/>
              <p:nvPr/>
            </p:nvSpPr>
            <p:spPr>
              <a:xfrm>
                <a:off x="539496" y="3492087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应用前景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。该地效飞机执行某次任务时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的速度匀速直线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飞行了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，该过程中飞机牵引力做的功为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6.48×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，求该过程中：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BD.34_3#14a8d9b8b?htil=13&amp;sp=1&amp;vcp=1&amp;vis=1&amp;pid=253d7bd7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2087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-341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3a2fe9e41?vcp=1&amp;vis=1&amp;pid=14a8d9b8b&amp;color=0,0,0&amp;vtp=1&amp;vaab=1&amp;bbb=1"/>
              <p:cNvSpPr/>
              <p:nvPr/>
            </p:nvSpPr>
            <p:spPr>
              <a:xfrm>
                <a:off x="829691" y="1159795"/>
                <a:ext cx="11109960" cy="1612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可知，地效飞机飞行的时间为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3a2fe9e41?vcp=1&amp;vis=1&amp;pid=14a8d9b8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691" y="1159795"/>
                <a:ext cx="11109960" cy="1612900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217d2f121?vcp=1&amp;vis=1&amp;pid=14a8d9b8b&amp;color=0,0,0&amp;vtp=1&amp;vaab=1&amp;bbb=1&amp;hb=1"/>
              <p:cNvSpPr/>
              <p:nvPr/>
            </p:nvSpPr>
            <p:spPr>
              <a:xfrm>
                <a:off x="832866" y="2897169"/>
                <a:ext cx="11109960" cy="2577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可知，地效飞机飞行过程的牵引力大小为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6.48×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由二力平衡的条件可知，地效飞机飞行过程中受到的阻力大小为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217d2f121?vcp=1&amp;vis=1&amp;pid=14a8d9b8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866" y="2897169"/>
                <a:ext cx="11109960" cy="2577719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41_1#009bed7a4?sp=1&amp;vcp=1&amp;vis=1&amp;pid=253d7bd7c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（2024·山东临沂·中考·改编）冬天，某市出现强降雪天气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，环卫部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门迅速启用除雪车全力除雪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，以保障道路畅通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。一辆除雪车正在水平路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面上除雪的场景如图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31-6甲所示，图31-6乙是该车在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内的运动图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。已知该除雪车的总质量为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，除雪过程中所受水平阻力为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，求该过程中：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41_1#009bed7a4?sp=1&amp;vcp=1&amp;vis=1&amp;pid=253d7bd7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34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41_2#009bed7a4?iti=23&amp;vcp=1&amp;vis=1&amp;pid=253d7bd7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3629" y="3182786"/>
            <a:ext cx="5328135" cy="226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1_3#009bed7a4?iti=23&amp;vcp=1&amp;vis=1&amp;pid=253d7bd7c&amp;color=0,0,0&amp;vtp=1&amp;vaab=1&amp;bbb=1"/>
          <p:cNvSpPr/>
          <p:nvPr/>
        </p:nvSpPr>
        <p:spPr>
          <a:xfrm>
            <a:off x="8983409" y="545215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42_1#c27e3600c?vcp=1&amp;vis=1&amp;pid=009bed7a4&amp;color=0,0,0&amp;vtp=1&amp;vaab=1&amp;bt=1&amp;bbb=1"/>
              <p:cNvSpPr/>
              <p:nvPr/>
            </p:nvSpPr>
            <p:spPr>
              <a:xfrm>
                <a:off x="539496" y="369871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（1）除雪车在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内通过的路程；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42_1#c27e3600c?vcp=1&amp;vis=1&amp;pid=009bed7a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8716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44_1#5d4d1b825?vcp=1&amp;vis=1&amp;pid=009bed7a4&amp;color=0,0,0&amp;vtp=1&amp;vaab=1&amp;bbb=1"/>
              <p:cNvSpPr/>
              <p:nvPr/>
            </p:nvSpPr>
            <p:spPr>
              <a:xfrm>
                <a:off x="531241" y="426678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内牵引力所做的功。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44_1#5d4d1b825?vcp=1&amp;vis=1&amp;pid=009bed7a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241" y="4266787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009bed7a4?vcp=1&amp;vis=1&amp;pid=253d7bd7c&amp;color=0,0,0&amp;vtp=1&amp;vaab=1&amp;bt=1&amp;bbb=1&amp;hb=1"/>
              <p:cNvSpPr/>
              <p:nvPr/>
            </p:nvSpPr>
            <p:spPr>
              <a:xfrm>
                <a:off x="713486" y="2884519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图像知，除雪车在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求出该段路程；在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，可由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求出该段路程；除雪车在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内通过的总路程可由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求出。（2）在除雪过程中，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除雪车做匀速匀速直线运动，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所受的牵引力与阻力大小相等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求出牵引力做的功。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009bed7a4?vcp=1&amp;vis=1&amp;pid=253d7bd7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86" y="2884519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41_2#009bed7a4?iti=23&amp;vcp=1&amp;vis=1&amp;pid=253d7bd7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6289" y="558331"/>
            <a:ext cx="5328135" cy="226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009bed7a4?vcp=1&amp;vis=1&amp;pid=253d7bd7c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涉及图像问题时，要注意分析各阶段的速度、时间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、路程的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，对速度变化的情形，须通过分段计算各阶段的路程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，再算总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。本题中，虽然前后两个阶段速度不同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，但除雪车在各阶段内均做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，故整个过程始终有牵引力与阻力大小相等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009bed7a4?vcp=1&amp;vis=1&amp;pid=253d7bd7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EX.1_1#009bed7a4?iti=25&amp;vcp=1&amp;vis=1&amp;pid=253d7bd7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1840" y="3179744"/>
            <a:ext cx="561441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009bed7a4?iti=25&amp;vcp=1&amp;vis=1&amp;pid=253d7bd7c&amp;color=0,0,0&amp;vtp=1&amp;vaab=1&amp;bbb=1"/>
          <p:cNvSpPr/>
          <p:nvPr/>
        </p:nvSpPr>
        <p:spPr>
          <a:xfrm>
            <a:off x="5554535" y="57024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c27e3600c?iti=27&amp;htil=14&amp;vcp=1&amp;vis=1&amp;pid=009bed7a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850" y="2447290"/>
            <a:ext cx="4814570" cy="206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c27e3600c?htil=14&amp;vcp=1&amp;vis=1&amp;pid=009bed7a4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66385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除雪车的速度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内除雪车的速度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除雪车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通过的路程为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c27e3600c?htil=14&amp;vcp=1&amp;vis=1&amp;pid=009bed7a4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6385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134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c27e3600c?htil=14&amp;vcp=1&amp;vis=1&amp;pid=009bed7a4&amp;color=0,0,0&amp;mp=1&amp;vtp=1&amp;vaab=1&amp;bt=1&amp;bbb=1&amp;hb=1&amp;hs=1"/>
              <p:cNvSpPr/>
              <p:nvPr/>
            </p:nvSpPr>
            <p:spPr>
              <a:xfrm>
                <a:off x="539995" y="3051157"/>
                <a:ext cx="11112011" cy="3085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=1 440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除雪车通过的路程为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除雪车通过的总路程为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=1 440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=2 640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c27e3600c?htil=14&amp;vcp=1&amp;vis=1&amp;pid=009bed7a4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051157"/>
                <a:ext cx="11112011" cy="3085719"/>
              </a:xfrm>
              <a:prstGeom prst="rect">
                <a:avLst/>
              </a:prstGeom>
              <a:blipFill rotWithShape="1">
                <a:blip r:embed="rId5"/>
                <a:stretch>
                  <a:fillRect l="-2" t="-20" r="4" b="-2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d4d1b825?vcp=1&amp;vis=1&amp;pid=009bed7a4&amp;color=0,0,0&amp;vtp=1&amp;vaab=1&amp;bt=1&amp;bbb=1&amp;hb=1"/>
              <p:cNvSpPr/>
              <p:nvPr/>
            </p:nvSpPr>
            <p:spPr>
              <a:xfrm>
                <a:off x="539496" y="554400"/>
                <a:ext cx="11109960" cy="24888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除雪车在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内均做匀速直线运动，所受的牵引力与阻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力大小相等，则牵引力的大小为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牵引力所做的功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×2 640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=1.584×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d4d1b825?vcp=1&amp;vis=1&amp;pid=009bed7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88819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5d4d1b825?iti=29&amp;vcp=1&amp;vis=1&amp;pid=009bed7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163488"/>
            <a:ext cx="5550408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5d4d1b825?iti=29&amp;vcp=1&amp;vis=1&amp;pid=009bed7a4&amp;color=0,0,0&amp;vtp=1&amp;vaab=1&amp;bbb=1"/>
          <p:cNvSpPr/>
          <p:nvPr/>
        </p:nvSpPr>
        <p:spPr>
          <a:xfrm>
            <a:off x="5549964" y="561306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0a938b3c?vcp=1&amp;pid=a576e12bf&amp;color=0,0,0&amp;vtp=1&amp;vaab=1&amp;bt=1&amp;bbb=1"/>
          <p:cNvSpPr/>
          <p:nvPr/>
        </p:nvSpPr>
        <p:spPr>
          <a:xfrm>
            <a:off x="539496" y="29274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5_BD.50_1#474a1e71d?iti=30&amp;htil=16&amp;vcp=1&amp;vis=1&amp;pid=20a938b3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1605" y="890905"/>
            <a:ext cx="4279265" cy="193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0_2#474a1e71d?iti=30&amp;htil=16&amp;vcp=1&amp;vis=1&amp;pid=20a938b3c&amp;color=0,0,0&amp;vtp=1&amp;vaab=1&amp;bbb=1"/>
          <p:cNvSpPr/>
          <p:nvPr/>
        </p:nvSpPr>
        <p:spPr>
          <a:xfrm>
            <a:off x="9313295" y="2802154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50_3#474a1e71d?htil=16&amp;sp=1&amp;vcp=1&amp;vis=1&amp;pid=20a938b3c&amp;color=0,0,0&amp;vtp=1&amp;vaab=1&amp;bt=1&amp;bbb=1&amp;hb=1&amp;hs=1"/>
              <p:cNvSpPr/>
              <p:nvPr/>
            </p:nvSpPr>
            <p:spPr>
              <a:xfrm>
                <a:off x="539496" y="872452"/>
                <a:ext cx="737006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（2024·黑龙江大庆·中考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）某新型太阳能汽车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31-7甲所示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，该汽车的动力完全由安装在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车顶的电池板收集的太阳能提供。接收太阳能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的电池板面积为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。某次试车过程中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，该车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50_3#474a1e71d?htil=16&amp;sp=1&amp;vcp=1&amp;vis=1&amp;pid=20a938b3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2452"/>
                <a:ext cx="737006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4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50_3#474a1e71d?htil=16&amp;sp=1&amp;vcp=1&amp;vis=1&amp;pid=20a938b3c&amp;color=0,0,0&amp;vtp=1&amp;vaab=1&amp;bt=1&amp;bbb=1&amp;hb=1&amp;hs=1"/>
              <p:cNvSpPr/>
              <p:nvPr/>
            </p:nvSpPr>
            <p:spPr>
              <a:xfrm>
                <a:off x="539496" y="3370796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在水平路面上以恒定功率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做直线运动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图像为图31-7乙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汽车（包括司乘人员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，汽车行驶过程中所受阻力大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小为汽车总重力的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50_3#474a1e71d?htil=16&amp;sp=1&amp;vcp=1&amp;vis=1&amp;pid=20a938b3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70796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5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3_1#e1820e5eb?htil=16&amp;vcp=1&amp;vis=1&amp;pid=474a1e71d&amp;color=0,0,0&amp;vtp=1&amp;vaab=1&amp;bbb=1&amp;hb=1"/>
              <p:cNvSpPr/>
              <p:nvPr/>
            </p:nvSpPr>
            <p:spPr>
              <a:xfrm>
                <a:off x="539497" y="2185384"/>
                <a:ext cx="7628489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）若电池板吸收的太阳能转化为汽车的机械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能的效率为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，则太阳光照射到电池板单位面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积上的功率为多少瓦？（假设汽车运动过程中太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阳光照情况不变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53_1#e1820e5eb?htil=16&amp;vcp=1&amp;vis=1&amp;pid=474a1e71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2185384"/>
                <a:ext cx="7628489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5" t="-14" r="8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50_1#474a1e71d?iti=56&amp;htil=16&amp;vcp=1&amp;vis=1&amp;pid=20a938b3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0005" y="1044575"/>
            <a:ext cx="433006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0_2#474a1e71d?iti=56&amp;htil=16&amp;vcp=1&amp;vis=1&amp;pid=20a938b3c&amp;color=0,0,0&amp;vtp=1&amp;vaab=1&amp;bbb=1"/>
          <p:cNvSpPr/>
          <p:nvPr/>
        </p:nvSpPr>
        <p:spPr>
          <a:xfrm>
            <a:off x="9280716" y="383983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51_1#1f2bec949?htil=16&amp;vcp=1&amp;vis=1&amp;pid=474a1e71d&amp;color=0,0,0&amp;vtp=1&amp;vaab=1&amp;bbb=1&amp;hs=1"/>
              <p:cNvSpPr/>
              <p:nvPr/>
            </p:nvSpPr>
            <p:spPr>
              <a:xfrm>
                <a:off x="539496" y="104486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（1）汽车的功率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51_1#1f2bec949?htil=16&amp;vcp=1&amp;vis=1&amp;pid=474a1e71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4486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3" r="3" b="-123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52_1#54b3a8e78?htil=16&amp;vcp=1&amp;vis=1&amp;pid=474a1e71d&amp;color=0,0,0&amp;vtp=1&amp;vaab=1&amp;bbb=1&amp;hs=1"/>
              <p:cNvSpPr/>
              <p:nvPr/>
            </p:nvSpPr>
            <p:spPr>
              <a:xfrm>
                <a:off x="539496" y="162855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内汽车牵引力做的功；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52_1#54b3a8e78?htil=16&amp;vcp=1&amp;vis=1&amp;pid=474a1e71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28556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75" r="3" b="-12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79704" y="642273"/>
            <a:ext cx="2364735" cy="6071294"/>
            <a:chOff x="3693715" y="587417"/>
            <a:chExt cx="2364735" cy="6071294"/>
          </a:xfrm>
        </p:grpSpPr>
        <p:pic>
          <p:nvPicPr>
            <p:cNvPr id="3" name="QO_5_BD.54_2#1f2bec949?iti=31&amp;vcp=1&amp;vis=1&amp;pid=474a1e71d&amp;color=0,0,0&amp;tib=255,255,255&amp;vtp=1&amp;vaab=1" descr="preencoded.png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1" r="59748" b="-3617"/>
            <a:stretch>
              <a:fillRect/>
            </a:stretch>
          </p:blipFill>
          <p:spPr>
            <a:xfrm>
              <a:off x="3751213" y="587417"/>
              <a:ext cx="2028300" cy="2317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O_5_BD.54_3#1f2bec949?iti=31&amp;vcp=1&amp;vis=1&amp;pid=474a1e71d&amp;color=0,0,0&amp;vtp=1&amp;vaab=1&amp;bbb=1"/>
            <p:cNvSpPr/>
            <p:nvPr/>
          </p:nvSpPr>
          <p:spPr>
            <a:xfrm>
              <a:off x="4514758" y="5663031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图31-7</a:t>
              </a:r>
              <a:endParaRPr lang="en-US" altLang="zh-CN" sz="2800" dirty="0"/>
            </a:p>
          </p:txBody>
        </p:sp>
        <p:pic>
          <p:nvPicPr>
            <p:cNvPr id="5" name="QO_5_BD.54_2#1f2bec949?iti=31&amp;vcp=1&amp;vis=1&amp;pid=474a1e71d&amp;color=0,0,0&amp;tib=255,255,255&amp;vtp=1&amp;vaab=1" descr="preencoded.png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071"/>
            <a:stretch>
              <a:fillRect/>
            </a:stretch>
          </p:blipFill>
          <p:spPr>
            <a:xfrm>
              <a:off x="3693715" y="3068333"/>
              <a:ext cx="2364735" cy="2236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1f2bec949?htil=18&amp;vcp=1&amp;vis=1&amp;pid=474a1e71d&amp;color=0,0,0&amp;mp=1&amp;vtp=1&amp;vaab=1&amp;bt=1&amp;bbb=1&amp;hb=1&amp;hs=1"/>
              <p:cNvSpPr/>
              <p:nvPr/>
            </p:nvSpPr>
            <p:spPr>
              <a:xfrm>
                <a:off x="434995" y="1202972"/>
                <a:ext cx="9211086" cy="5435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解：(1)汽车匀速行驶时，牵引力与阻力是一对平衡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力，根据二力平衡条件可知，牵引力的大小为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由题图乙可知，汽车匀速行驶时的速度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汽车行驶时功率恒定，则汽车的功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率为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1f2bec949?htil=18&amp;vcp=1&amp;vis=1&amp;pid=474a1e71d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95" y="1202972"/>
                <a:ext cx="9211086" cy="5435600"/>
              </a:xfrm>
              <a:prstGeom prst="rect">
                <a:avLst/>
              </a:prstGeom>
              <a:blipFill rotWithShape="1">
                <a:blip r:embed="rId4"/>
                <a:stretch>
                  <a:fillRect t="-5" r="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74325023.fixed?vcp=1&amp;pid=89ac27e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压轴题一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4000" dirty="0"/>
          </a:p>
        </p:txBody>
      </p:sp>
      <p:sp>
        <p:nvSpPr>
          <p:cNvPr id="3" name="C_3_BD#774325023.fixed?vcp=1&amp;pid=89ac27ef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279704" y="642273"/>
            <a:ext cx="2364735" cy="6071294"/>
            <a:chOff x="3693715" y="587417"/>
            <a:chExt cx="2364735" cy="6071294"/>
          </a:xfrm>
        </p:grpSpPr>
        <p:pic>
          <p:nvPicPr>
            <p:cNvPr id="6" name="QO_5_BD.54_2#1f2bec949?iti=31&amp;vcp=1&amp;vis=1&amp;pid=474a1e71d&amp;color=0,0,0&amp;tib=255,255,255&amp;vtp=1&amp;vaab=1" descr="preencoded.png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-1" r="59748" b="-3617"/>
            <a:stretch>
              <a:fillRect/>
            </a:stretch>
          </p:blipFill>
          <p:spPr>
            <a:xfrm>
              <a:off x="3751213" y="587417"/>
              <a:ext cx="2028300" cy="2317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5_BD.54_3#1f2bec949?iti=31&amp;vcp=1&amp;vis=1&amp;pid=474a1e71d&amp;color=0,0,0&amp;vtp=1&amp;vaab=1&amp;bbb=1"/>
            <p:cNvSpPr/>
            <p:nvPr/>
          </p:nvSpPr>
          <p:spPr>
            <a:xfrm>
              <a:off x="4514758" y="5663031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图31-7</a:t>
              </a:r>
              <a:endParaRPr lang="en-US" altLang="zh-CN" sz="2800" dirty="0"/>
            </a:p>
          </p:txBody>
        </p:sp>
        <p:pic>
          <p:nvPicPr>
            <p:cNvPr id="8" name="QO_5_BD.54_2#1f2bec949?iti=31&amp;vcp=1&amp;vis=1&amp;pid=474a1e71d&amp;color=0,0,0&amp;tib=255,255,255&amp;vtp=1&amp;vaab=1" descr="preencoded.png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071"/>
            <a:stretch>
              <a:fillRect/>
            </a:stretch>
          </p:blipFill>
          <p:spPr>
            <a:xfrm>
              <a:off x="3693715" y="3068333"/>
              <a:ext cx="2364735" cy="2236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6_AN.1_1#e1820e5eb?vcp=1&amp;vis=1&amp;pid=474a1e71d&amp;color=0,0,0&amp;vtp=1&amp;vaab=1&amp;bt=1&amp;bbb=1&amp;hb=1"/>
              <p:cNvSpPr/>
              <p:nvPr/>
            </p:nvSpPr>
            <p:spPr>
              <a:xfrm>
                <a:off x="439908" y="2765470"/>
                <a:ext cx="8070349" cy="199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内太阳能转化为汽车机械能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(14 400 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则其吸收的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太阳能为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20%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14 400 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太阳光照射到电池板单位面积上的功率为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𝐸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72 000 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6_AN.1_1#e1820e5eb?vcp=1&amp;vis=1&amp;pid=474a1e71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08" y="2765470"/>
                <a:ext cx="8070349" cy="1993900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7648" b="-29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1_1#54b3a8e78?vcp=1&amp;vis=1&amp;pid=474a1e71d&amp;color=0,0,0&amp;vtp=1&amp;vaab=1&amp;bbb=1"/>
              <p:cNvSpPr/>
              <p:nvPr/>
            </p:nvSpPr>
            <p:spPr>
              <a:xfrm>
                <a:off x="534479" y="1277206"/>
                <a:ext cx="11109960" cy="1460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内汽车牵引力做的功为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=14 400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1_1#54b3a8e78?vcp=1&amp;vis=1&amp;pid=474a1e71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479" y="1277206"/>
                <a:ext cx="11109960" cy="1460119"/>
              </a:xfrm>
              <a:prstGeom prst="rect">
                <a:avLst/>
              </a:prstGeom>
              <a:blipFill rotWithShape="1">
                <a:blip r:embed="rId5"/>
                <a:stretch>
                  <a:fillRect l="-4" t="-15" r="4" b="-5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5#0cb5ed34f?vcp=1&amp;pid=20a938b3c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5#0cb5ed34f?vcp=1&amp;pid=20a938b3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e8866e0c.fixed?vcp=1&amp;pid=89ac27e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第31讲</a:t>
            </a:r>
            <a:r>
              <a:rPr lang="en-US" altLang="zh-CN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压轴题一</a:t>
            </a:r>
            <a:r>
              <a:rPr lang="en-US" altLang="zh-CN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3600" dirty="0"/>
          </a:p>
        </p:txBody>
      </p:sp>
      <p:sp>
        <p:nvSpPr>
          <p:cNvPr id="3" name="C_3_BD#1e8866e0c.fixed?vcp=1&amp;pid=89ac27ef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6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6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第31讲</a:t>
            </a:r>
            <a:r>
              <a:rPr lang="en-US" altLang="zh-CN" sz="36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6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压轴题一</a:t>
            </a:r>
            <a:r>
              <a:rPr lang="en-US" altLang="zh-CN" sz="36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6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29effde7?vcp=1&amp;pid=1e8866e0c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pic>
        <p:nvPicPr>
          <p:cNvPr id="3" name="QO_5_BD.60_1#9cfaf946e?iti=36&amp;htil=19&amp;vcp=1&amp;vis=1&amp;pid=629effde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6507" y="1285528"/>
            <a:ext cx="253288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0_2#9cfaf946e?iti=36&amp;htil=19&amp;vcp=1&amp;vis=1&amp;pid=629effde7&amp;color=0,0,0&amp;vtp=1&amp;vaab=1&amp;bbb=1"/>
          <p:cNvSpPr/>
          <p:nvPr/>
        </p:nvSpPr>
        <p:spPr>
          <a:xfrm>
            <a:off x="9700170" y="37625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60_3#9cfaf946e?htil=19&amp;sp=1&amp;vcp=1&amp;vis=1&amp;pid=629effde7&amp;color=0,0,0&amp;vtp=1&amp;vaab=1&amp;bbb=1&amp;hb=1&amp;hs=1"/>
              <p:cNvSpPr/>
              <p:nvPr/>
            </p:nvSpPr>
            <p:spPr>
              <a:xfrm>
                <a:off x="539496" y="1267240"/>
                <a:ext cx="8449056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为解决乡村快递派送的交通不便问题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，某快递公司采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用无人机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（如图B31-1所示）将包裹送达每个村子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动卸货后随即返航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，继续其他配送任务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。某次派送包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裹的质量为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，飞行高度为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平飞行里程为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60_3#9cfaf946e?htil=19&amp;sp=1&amp;vcp=1&amp;vis=1&amp;pid=629effde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449056" cy="3133154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1126" b="-2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61_1#201f538eb?vcp=1&amp;vis=1&amp;pid=9cfaf946e&amp;color=0,0,0&amp;vtp=1&amp;vaab=1&amp;bbb=1&amp;hs=1"/>
          <p:cNvSpPr/>
          <p:nvPr/>
        </p:nvSpPr>
        <p:spPr>
          <a:xfrm>
            <a:off x="539496" y="44027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（1）该次派送无人机水平飞行的平均速度是多少千米/时？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62_1#3f45fe612?vcp=1&amp;vis=1&amp;pid=9cfaf946e&amp;color=0,0,0&amp;vtp=1&amp;vaab=1&amp;bbb=1&amp;hb=1&amp;hs=1"/>
              <p:cNvSpPr/>
              <p:nvPr/>
            </p:nvSpPr>
            <p:spPr>
              <a:xfrm>
                <a:off x="539496" y="49591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（2）无人机提着包裹从地面匀速上升到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，该过程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中拉力对包裹做功的功率是多少瓦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62_1#3f45fe612?vcp=1&amp;vis=1&amp;pid=9cfaf946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5914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5" r="-14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201f538eb?vcp=1&amp;vis=1&amp;pid=9cfaf946e&amp;color=0,0,0&amp;vtp=1&amp;vaab=1&amp;bbb=1&amp;hb=1"/>
              <p:cNvSpPr/>
              <p:nvPr/>
            </p:nvSpPr>
            <p:spPr>
              <a:xfrm>
                <a:off x="728091" y="772763"/>
                <a:ext cx="11109960" cy="1790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,无人机水平飞行的平均速度为</a:t>
                </a:r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60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201f538eb?vcp=1&amp;vis=1&amp;pid=9cfaf946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091" y="772763"/>
                <a:ext cx="11109960" cy="1790700"/>
              </a:xfrm>
              <a:prstGeom prst="rect">
                <a:avLst/>
              </a:prstGeom>
              <a:blipFill rotWithShape="1">
                <a:blip r:embed="rId3"/>
                <a:stretch>
                  <a:fillRect l="-3" t="-34" r="3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3f45fe612?htil=20&amp;vcp=1&amp;vis=1&amp;pid=9cfaf946e&amp;color=0,0,0&amp;vtp=1&amp;vaab=1&amp;bbb=1&amp;hb=1&amp;hs=1"/>
              <p:cNvSpPr/>
              <p:nvPr/>
            </p:nvSpPr>
            <p:spPr>
              <a:xfrm>
                <a:off x="539496" y="2525459"/>
                <a:ext cx="8449056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包裹匀速上升，根据二力平衡条件可知拉力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。则拉力对包裹做的功为</a:t>
                </a:r>
                <a:endParaRPr lang="en-US" altLang="zh-CN" sz="2800" dirty="0"/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=14 400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kern="0" spc="-999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  <a:sym typeface="+mn-ea"/>
                      </a:rPr>
                      <m:t> </m:t>
                    </m:r>
                  </m:oMath>
                </a14:m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3f45fe612?htil=20&amp;vcp=1&amp;vis=1&amp;pid=9cfaf946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5459"/>
                <a:ext cx="8449056" cy="2032000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7401" b="-36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3f45fe612?htil=20&amp;vcp=1&amp;vis=1&amp;pid=9cfaf946e&amp;color=0,0,0&amp;vtp=1&amp;vaab=1&amp;bbb=1&amp;hb=1&amp;hs=1"/>
              <p:cNvSpPr/>
              <p:nvPr/>
            </p:nvSpPr>
            <p:spPr>
              <a:xfrm>
                <a:off x="539995" y="4557585"/>
                <a:ext cx="11112011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拉力对包裹做功的功率为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14 400 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3f45fe612?htil=20&amp;vcp=1&amp;vis=1&amp;pid=9cfaf946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557585"/>
                <a:ext cx="11112011" cy="1905000"/>
              </a:xfrm>
              <a:prstGeom prst="rect">
                <a:avLst/>
              </a:prstGeom>
              <a:blipFill rotWithShape="1">
                <a:blip r:embed="rId5"/>
                <a:stretch>
                  <a:fillRect l="-2" t="-10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7_1#4da967197?vcp=1&amp;vis=1&amp;pid=629effde7&amp;color=0,0,0&amp;vtp=1&amp;vaab=1&amp;bt=1&amp;bbb=1&amp;hb=1"/>
              <p:cNvSpPr/>
              <p:nvPr/>
            </p:nvSpPr>
            <p:spPr>
              <a:xfrm>
                <a:off x="539496" y="22210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（2024·山东潍坊·中考）某建筑工地上，起重机在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内将质量为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的重物沿竖直方向匀速提升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67_1#4da967197?vcp=1&amp;vis=1&amp;pid=629effde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107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68_1#a37a90cf0?vcp=1&amp;vis=1&amp;pid=4da967197&amp;color=0,0,0&amp;vtp=1&amp;vaab=1&amp;bbb=1"/>
          <p:cNvSpPr/>
          <p:nvPr/>
        </p:nvSpPr>
        <p:spPr>
          <a:xfrm>
            <a:off x="539496" y="34274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（1）求重物上升的速度；</a:t>
            </a:r>
            <a:endParaRPr lang="en-US" altLang="zh-CN" sz="2800" dirty="0"/>
          </a:p>
        </p:txBody>
      </p:sp>
      <p:sp>
        <p:nvSpPr>
          <p:cNvPr id="4" name="QO_6_BD.69_1#7185bfe06?vcp=1&amp;vis=1&amp;pid=4da967197&amp;color=0,0,0&amp;vtp=1&amp;vaab=1&amp;bbb=1"/>
          <p:cNvSpPr/>
          <p:nvPr/>
        </p:nvSpPr>
        <p:spPr>
          <a:xfrm>
            <a:off x="539496" y="40508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（2）求起重机提升重物的功率。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1_1#a37a90cf0?vcp=1&amp;vis=1&amp;pid=4da967197&amp;color=0,0,0&amp;vtp=1&amp;vaab=1&amp;bbb=1"/>
              <p:cNvSpPr/>
              <p:nvPr/>
            </p:nvSpPr>
            <p:spPr>
              <a:xfrm>
                <a:off x="539496" y="1133584"/>
                <a:ext cx="11109960" cy="11865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解：(1)重物上升的速度为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1_1#a37a90cf0?vcp=1&amp;vis=1&amp;pid=4da96719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33584"/>
                <a:ext cx="11109960" cy="1186561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2_1#7185bfe06?vcp=1&amp;vis=1&amp;pid=4da967197&amp;color=0,0,0&amp;vtp=1&amp;vaab=1&amp;bbb=1"/>
              <p:cNvSpPr/>
              <p:nvPr/>
            </p:nvSpPr>
            <p:spPr>
              <a:xfrm>
                <a:off x="539496" y="2641836"/>
                <a:ext cx="11109960" cy="2974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起重机对重物所做的有用功为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=2.15×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则起重机提升重物的功率为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有用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1.29×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5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2_1#7185bfe06?vcp=1&amp;vis=1&amp;pid=4da96719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41836"/>
                <a:ext cx="11109960" cy="2974277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74_1#4d0fc2766?vcp=1&amp;vis=1&amp;pid=629effde7&amp;color=0,0,0&amp;vtp=1&amp;vaab=1&amp;bt=1&amp;bbb=1&amp;hb=1"/>
              <p:cNvSpPr/>
              <p:nvPr/>
            </p:nvSpPr>
            <p:spPr>
              <a:xfrm>
                <a:off x="539496" y="1127093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（2024·湖南·模拟）节能减排，绿色出行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，新能源汽车已成为汽车发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展的方向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。小明家新购置了一台某型号电动汽车，周末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，小明一家三口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乘坐该电动汽车以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的速度行驶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到达某景区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（此过程可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视为匀速直线运动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），汽车所受的阻力为汽车总重的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，人和车的总质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，求此过程中：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74_1#4d0fc2766?vcp=1&amp;vis=1&amp;pid=629effde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27093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11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75_1#ba2779faf?vcp=1&amp;vis=1&amp;pid=4d0fc2766&amp;color=0,0,0&amp;vtp=1&amp;vaab=1&amp;bbb=1"/>
          <p:cNvSpPr/>
          <p:nvPr/>
        </p:nvSpPr>
        <p:spPr>
          <a:xfrm>
            <a:off x="539496" y="42766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（1）汽车运行的时间。</a:t>
            </a:r>
            <a:endParaRPr lang="en-US" altLang="zh-CN" sz="2800" dirty="0"/>
          </a:p>
        </p:txBody>
      </p:sp>
      <p:sp>
        <p:nvSpPr>
          <p:cNvPr id="4" name="QO_6_BD.76_1#9d38da6a3?vcp=1&amp;vis=1&amp;pid=4d0fc2766&amp;color=0,0,0&amp;vtp=1&amp;vaab=1&amp;bbb=1"/>
          <p:cNvSpPr/>
          <p:nvPr/>
        </p:nvSpPr>
        <p:spPr>
          <a:xfrm>
            <a:off x="539496" y="49000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（2）电动汽车牵引力所做的功。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1_1#ba2779faf?vcp=1&amp;vis=1&amp;pid=4d0fc2766&amp;color=0,0,0&amp;vtp=1&amp;vaab=1&amp;bbb=1"/>
              <p:cNvSpPr/>
              <p:nvPr/>
            </p:nvSpPr>
            <p:spPr>
              <a:xfrm>
                <a:off x="539496" y="1039794"/>
                <a:ext cx="11109960" cy="138557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可得，汽车运行的时间为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1_1#ba2779faf?vcp=1&amp;vis=1&amp;pid=4d0fc276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39794"/>
                <a:ext cx="11109960" cy="1385570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2_1#9d38da6a3?vcp=1&amp;vis=1&amp;pid=4d0fc2766&amp;color=0,0,0&amp;vtp=1&amp;vaab=1&amp;bbb=1&amp;hb=1"/>
              <p:cNvSpPr/>
              <p:nvPr/>
            </p:nvSpPr>
            <p:spPr>
              <a:xfrm>
                <a:off x="539496" y="2970511"/>
                <a:ext cx="11109960" cy="30730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电动汽车匀速行驶，由二力平衡条件可知阻力与牵引力的大小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相等，则电动汽车受到的牵引力大小为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电动汽车牵引力所做的功为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×200×1 000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2_1#9d38da6a3?vcp=1&amp;vis=1&amp;pid=4d0fc276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70511"/>
                <a:ext cx="11109960" cy="3073019"/>
              </a:xfrm>
              <a:prstGeom prst="rect">
                <a:avLst/>
              </a:prstGeom>
              <a:blipFill rotWithShape="1">
                <a:blip r:embed="rId4"/>
                <a:stretch>
                  <a:fillRect l="-3" t="-20" r="3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1_1#4c71d0a1c?iti=39&amp;htil=21&amp;vcp=1&amp;vis=1&amp;pid=629effde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0388" y="1596231"/>
            <a:ext cx="2935224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1_2#4c71d0a1c?iti=39&amp;htil=21&amp;vcp=1&amp;vis=1&amp;pid=629effde7&amp;color=0,0,0&amp;vtp=1&amp;vaab=1&amp;bbb=1"/>
          <p:cNvSpPr/>
          <p:nvPr/>
        </p:nvSpPr>
        <p:spPr>
          <a:xfrm>
            <a:off x="9465218" y="343315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图B31-2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81_3#4c71d0a1c?htil=21&amp;sp=1&amp;vcp=1&amp;vis=1&amp;pid=629effde7&amp;color=0,0,0&amp;vtp=1&amp;vaab=1&amp;bt=1&amp;bbb=1&amp;hb=1&amp;hs=1"/>
              <p:cNvSpPr/>
              <p:nvPr/>
            </p:nvSpPr>
            <p:spPr>
              <a:xfrm>
                <a:off x="539496" y="1577943"/>
                <a:ext cx="80467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（2024·黑龙江龙东·中考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）某厂家开发的汽车如图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B31-2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，该车在水平路面上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匀速直线行驶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，这一过程中汽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车发动机的输出功率为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。求此过程中：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81_3#4c71d0a1c?htil=21&amp;sp=1&amp;vcp=1&amp;vis=1&amp;pid=629effd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7943"/>
                <a:ext cx="804672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4" r="-390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82_1#da90861c0?vcp=1&amp;vis=1&amp;pid=4c71d0a1c&amp;color=0,0,0&amp;vtp=1&amp;vaab=1&amp;bbb=1&amp;hs=1"/>
          <p:cNvSpPr/>
          <p:nvPr/>
        </p:nvSpPr>
        <p:spPr>
          <a:xfrm>
            <a:off x="539496" y="40762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（1）汽车牵引力所做的功；</a:t>
            </a:r>
            <a:endParaRPr lang="en-US" altLang="zh-CN" sz="2800" dirty="0"/>
          </a:p>
        </p:txBody>
      </p:sp>
      <p:sp>
        <p:nvSpPr>
          <p:cNvPr id="6" name="QO_6_BD.83_1#4d7421a79?vcp=1&amp;vis=1&amp;pid=4c71d0a1c&amp;color=0,0,0&amp;vtp=1&amp;vaab=1&amp;bbb=1&amp;hs=1"/>
          <p:cNvSpPr/>
          <p:nvPr/>
        </p:nvSpPr>
        <p:spPr>
          <a:xfrm>
            <a:off x="539496" y="46997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（2）行驶过程中汽车受到的阻力大小。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P_4_BD#24e74aa80?colgroup=2,14,12&amp;vcp=1&amp;pid=774325023&amp;color=0,0,0&amp;vtp=1&amp;vaab=1&amp;bt=1&amp;bbb=1&amp;hb=1"/>
          <p:cNvGraphicFramePr>
            <a:graphicFrameLocks noGrp="1"/>
          </p:cNvGraphicFramePr>
          <p:nvPr/>
        </p:nvGraphicFramePr>
        <p:xfrm>
          <a:off x="539496" y="2386679"/>
          <a:ext cx="11073384" cy="2230692"/>
        </p:xfrm>
        <a:graphic>
          <a:graphicData uri="http://schemas.openxmlformats.org/drawingml/2006/table">
            <a:tbl>
              <a:tblPr/>
              <a:tblGrid>
                <a:gridCol w="12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8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命题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常此类题型往往以生产生活中的实物和交通运输（陆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空）为背景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考查速度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功和功率的综合计算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与日常生活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工程实践和社会发展结合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体现跨学科实践主题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难度为中等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偏低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da90861c0?vcp=1&amp;vis=1&amp;pid=4c71d0a1c&amp;color=0,0,0&amp;vtp=1&amp;vaab=1&amp;bbb=1"/>
              <p:cNvSpPr/>
              <p:nvPr/>
            </p:nvSpPr>
            <p:spPr>
              <a:xfrm>
                <a:off x="540766" y="751237"/>
                <a:ext cx="11109960" cy="1460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可得，汽车牵引力所做的功为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=2.76×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da90861c0?vcp=1&amp;vis=1&amp;pid=4c71d0a1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66" y="751237"/>
                <a:ext cx="11109960" cy="1460119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5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4d7421a79?htil=22&amp;vcp=1&amp;vis=1&amp;pid=4c71d0a1c&amp;color=0,0,0&amp;vtp=1&amp;vaab=1&amp;bbb=1&amp;hb=1&amp;hs=1"/>
              <p:cNvSpPr/>
              <p:nvPr/>
            </p:nvSpPr>
            <p:spPr>
              <a:xfrm>
                <a:off x="539496" y="2132552"/>
                <a:ext cx="8046720" cy="193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可得，汽车受到的牵引力大小为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2.76×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13.8×1 000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汽车做匀速直线运动，由二力平衡条件可知阻力与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4d7421a79?htil=22&amp;vcp=1&amp;vis=1&amp;pid=4c71d0a1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2552"/>
                <a:ext cx="8046720" cy="19379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5" b="-3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4d7421a79?htil=22&amp;vcp=1&amp;vis=1&amp;pid=4c71d0a1c&amp;color=0,0,0&amp;vtp=1&amp;vaab=1&amp;bbb=1&amp;hb=1&amp;hs=1"/>
              <p:cNvSpPr/>
              <p:nvPr/>
            </p:nvSpPr>
            <p:spPr>
              <a:xfrm>
                <a:off x="539995" y="4086765"/>
                <a:ext cx="11112011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牵引力的大小相等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，则汽车受到的阻力大小为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4d7421a79?htil=22&amp;vcp=1&amp;vis=1&amp;pid=4c71d0a1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86765"/>
                <a:ext cx="11112011" cy="1193419"/>
              </a:xfrm>
              <a:prstGeom prst="rect">
                <a:avLst/>
              </a:prstGeom>
              <a:blipFill rotWithShape="1">
                <a:blip r:embed="rId5"/>
                <a:stretch>
                  <a:fillRect l="-2" t="-45" r="4" b="-6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1979dcf3?vcp=1&amp;pid=1e8866e0c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88_1#d362b876a?vcp=1&amp;vis=1&amp;pid=81979dcf3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（2024·湖北·中考·改编）为实现碳达峰、碳中和的目标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，氢能作为一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种绿色低碳的清洁能源在我国交通领域的应用场景不断扩大，使用氢燃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料电池的交通工具不断丰富。某氢燃料电池卡车在水平路面上匀速行驶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，其发动机的功率为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。求该过程中：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88_1#d362b876a?vcp=1&amp;vis=1&amp;pid=81979dcf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111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6_BD.89_1#56cd2381b?vcp=1&amp;vis=1&amp;pid=d362b876a&amp;color=0,0,0&amp;vtp=1&amp;vaab=1&amp;bbb=1"/>
          <p:cNvSpPr/>
          <p:nvPr/>
        </p:nvSpPr>
        <p:spPr>
          <a:xfrm>
            <a:off x="539496" y="37659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（1）卡车的行驶速度；</a:t>
            </a:r>
            <a:endParaRPr lang="en-US" altLang="zh-CN" sz="2800" dirty="0"/>
          </a:p>
        </p:txBody>
      </p:sp>
      <p:sp>
        <p:nvSpPr>
          <p:cNvPr id="5" name="QO_6_BD.90_1#b783f8022?vcp=1&amp;vis=1&amp;pid=d362b876a&amp;color=0,0,0&amp;vtp=1&amp;vaab=1&amp;bbb=1"/>
          <p:cNvSpPr/>
          <p:nvPr/>
        </p:nvSpPr>
        <p:spPr>
          <a:xfrm>
            <a:off x="539496" y="43894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（2）卡车所受的牵引力大小。</a:t>
            </a:r>
            <a:endParaRPr lang="en-US" altLang="zh-CN" sz="2800" dirty="0"/>
          </a:p>
        </p:txBody>
      </p:sp>
      <p:sp>
        <p:nvSpPr>
          <p:cNvPr id="6" name="QO_6_BD.91_1#89178598b?vcp=1&amp;vis=1&amp;pid=d362b876a&amp;color=0,0,0&amp;vtp=1&amp;vaab=1&amp;bbb=1"/>
          <p:cNvSpPr/>
          <p:nvPr/>
        </p:nvSpPr>
        <p:spPr>
          <a:xfrm>
            <a:off x="539496" y="50110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（3）阻力所做的功。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1_1#56cd2381b?vcp=1&amp;vis=1&amp;pid=d362b876a&amp;color=0,0,0&amp;vtp=1&amp;vaab=1&amp;bbb=1"/>
              <p:cNvSpPr/>
              <p:nvPr/>
            </p:nvSpPr>
            <p:spPr>
              <a:xfrm>
                <a:off x="539750" y="544195"/>
                <a:ext cx="11109960" cy="8026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解：(1)卡车的行驶速度为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1_1#56cd2381b?vcp=1&amp;vis=1&amp;pid=d362b876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544195"/>
                <a:ext cx="11109960" cy="8026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2_1#b783f8022?vcp=1&amp;vis=1&amp;pid=d362b876a&amp;color=0,0,0&amp;vtp=1&amp;vaab=1&amp;bbb=1"/>
              <p:cNvSpPr/>
              <p:nvPr/>
            </p:nvSpPr>
            <p:spPr>
              <a:xfrm>
                <a:off x="785876" y="1106850"/>
                <a:ext cx="11109960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可得，卡车牵引力做的功为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=172×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=6.192×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可得，卡车所受牵引力的大小为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6.192×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72×1 000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2_1#b783f8022?vcp=1&amp;vis=1&amp;pid=d362b876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876" y="1106850"/>
                <a:ext cx="11109960" cy="2933700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89178598b?vcp=1&amp;vis=1&amp;pid=d362b876a&amp;color=0,0,0&amp;vtp=1&amp;vaab=1&amp;bbb=1&amp;hb=1"/>
              <p:cNvSpPr/>
              <p:nvPr/>
            </p:nvSpPr>
            <p:spPr>
              <a:xfrm>
                <a:off x="693166" y="4138072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卡车做匀速直线运动，由二力平衡条件可知阻力与牵引力的大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小相等，它们做的功相等，则阻力做的功为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=6.192×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89178598b?vcp=1&amp;vis=1&amp;pid=d362b87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166" y="4138072"/>
                <a:ext cx="11109960" cy="1841119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3" b="-4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8_1#f3790a588?iti=42&amp;htil=23&amp;vcp=1&amp;vis=1&amp;pid=81979dc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29481"/>
            <a:ext cx="5422392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8_2#f3790a588?iti=42&amp;htil=23&amp;vcp=1&amp;vis=1&amp;pid=81979dcf3&amp;color=0,0,0&amp;vtp=1&amp;vaab=1&amp;bbb=1"/>
          <p:cNvSpPr/>
          <p:nvPr/>
        </p:nvSpPr>
        <p:spPr>
          <a:xfrm>
            <a:off x="8257191" y="326932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98_3#f3790a588?htil=23&amp;sp=1&amp;vcp=1&amp;vis=1&amp;pid=81979dcf3&amp;color=0,0,0&amp;vtp=1&amp;vaab=1&amp;bt=1&amp;bbb=1&amp;hb=1&amp;hs=1"/>
              <p:cNvSpPr/>
              <p:nvPr/>
            </p:nvSpPr>
            <p:spPr>
              <a:xfrm>
                <a:off x="539496" y="911193"/>
                <a:ext cx="5559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B31-3记录了两辆汽车在平直的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公路上行驶时，在相同的时间内通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过的路程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图甲中汽车做匀速运动，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受到的阻力为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；图乙中汽车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做加速运动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98_3#f3790a588?htil=23&amp;sp=1&amp;vcp=1&amp;vis=1&amp;pid=81979dcf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1193"/>
                <a:ext cx="5559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9" r="-4114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99_1#1f665aaa4?vcp=1&amp;vis=1&amp;pid=f3790a588&amp;color=0,0,0&amp;vtp=1&amp;vaab=1&amp;bbb=1&amp;hs=1"/>
          <p:cNvSpPr/>
          <p:nvPr/>
        </p:nvSpPr>
        <p:spPr>
          <a:xfrm>
            <a:off x="539496" y="4109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（1）图甲中汽车的速度；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00_1#74787dad1?vcp=1&amp;vis=1&amp;pid=f3790a588&amp;color=0,0,0&amp;vtp=1&amp;vaab=1&amp;bbb=1&amp;hs=1"/>
              <p:cNvSpPr/>
              <p:nvPr/>
            </p:nvSpPr>
            <p:spPr>
              <a:xfrm>
                <a:off x="539496" y="47314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（2）图乙中汽车在前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内的平均速度；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00_1#74787dad1?vcp=1&amp;vis=1&amp;pid=f3790a58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1480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101_1#59878b002?vcp=1&amp;vis=1&amp;pid=f3790a588&amp;color=0,0,0&amp;vtp=1&amp;vaab=1&amp;bbb=1&amp;hs=1"/>
              <p:cNvSpPr/>
              <p:nvPr/>
            </p:nvSpPr>
            <p:spPr>
              <a:xfrm>
                <a:off x="539496" y="535314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（3）图甲中汽车牵引力在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101_1#59878b002?vcp=1&amp;vis=1&amp;pid=f3790a58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53145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02_2#1f665aaa4?iti=43&amp;vcp=1&amp;vis=1&amp;pid=f3790a58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597" y="654081"/>
            <a:ext cx="5458968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1f665aaa4?vcp=1&amp;vis=1&amp;pid=f3790a588&amp;color=0,0,0&amp;vtp=1&amp;vaab=1&amp;bbb=1"/>
              <p:cNvSpPr/>
              <p:nvPr/>
            </p:nvSpPr>
            <p:spPr>
              <a:xfrm>
                <a:off x="540766" y="552482"/>
                <a:ext cx="11109960" cy="8182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解：(1)题图甲中汽车做匀速直线运动，</a:t>
                </a:r>
              </a:p>
              <a:p>
                <a:pPr algn="l" latinLnBrk="1">
                  <a:lnSpc>
                    <a:spcPts val="7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1f665aaa4?vcp=1&amp;vis=1&amp;pid=f3790a58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66" y="552482"/>
                <a:ext cx="11109960" cy="818261"/>
              </a:xfrm>
              <a:prstGeom prst="rect">
                <a:avLst/>
              </a:prstGeom>
              <a:blipFill rotWithShape="1">
                <a:blip r:embed="rId4"/>
                <a:stretch>
                  <a:fillRect l="-3" t="-4" r="3" b="-117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74787dad1?vcp=1&amp;vis=1&amp;pid=f3790a588&amp;color=0,0,0&amp;vtp=1&amp;vaab=1&amp;bbb=1&amp;hb=1"/>
              <p:cNvSpPr/>
              <p:nvPr/>
            </p:nvSpPr>
            <p:spPr>
              <a:xfrm>
                <a:off x="540766" y="2831877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题图乙中汽车前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则这段时间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74787dad1?vcp=1&amp;vis=1&amp;pid=f3790a58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66" y="2831877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2" r="3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59878b002?vcp=1&amp;vis=1&amp;pid=f3790a588&amp;color=0,0,0&amp;vtp=1&amp;vaab=1&amp;bbb=1"/>
              <p:cNvSpPr/>
              <p:nvPr/>
            </p:nvSpPr>
            <p:spPr>
              <a:xfrm>
                <a:off x="539496" y="4616641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题图甲中汽车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内牵引力做的功为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59878b002?vcp=1&amp;vis=1&amp;pid=f3790a58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16641"/>
                <a:ext cx="11109960" cy="1193419"/>
              </a:xfrm>
              <a:prstGeom prst="rect">
                <a:avLst/>
              </a:prstGeom>
              <a:blipFill rotWithShape="1">
                <a:blip r:embed="rId6"/>
                <a:stretch>
                  <a:fillRect l="-3" t="-16" r="3" b="-6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8_1#42abb5425?iti=46&amp;htil=24&amp;vcp=1&amp;vis=1&amp;pid=81979dcf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52" y="1257903"/>
            <a:ext cx="337413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8_2#42abb5425?iti=46&amp;htil=24&amp;vcp=1&amp;vis=1&amp;pid=81979dcf3&amp;color=0,0,0&amp;vtp=1&amp;vaab=1&amp;bbb=1"/>
          <p:cNvSpPr/>
          <p:nvPr/>
        </p:nvSpPr>
        <p:spPr>
          <a:xfrm>
            <a:off x="9208839" y="26742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图B31-4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08_3#42abb5425?htil=24&amp;sp=1&amp;vcp=1&amp;vis=1&amp;pid=81979dcf3&amp;color=0,0,0&amp;vtp=1&amp;vaab=1&amp;bt=1&amp;bbb=1&amp;hb=1&amp;hs=1"/>
              <p:cNvSpPr/>
              <p:nvPr/>
            </p:nvSpPr>
            <p:spPr>
              <a:xfrm>
                <a:off x="539496" y="1230471"/>
                <a:ext cx="760780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如图B31-4所示的“运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”是我国研究制造的新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一代军用大型运输机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。若“运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”飞行时在恒定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的水平推力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的作用下，以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的速度沿水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平方向匀速航行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，飞机发动机的输出功率是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08_3#42abb5425?htil=24&amp;sp=1&amp;vcp=1&amp;vis=1&amp;pid=81979dcf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0471"/>
                <a:ext cx="760780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3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09_1#af698e3fe?vcp=1&amp;vis=1&amp;pid=42abb5425&amp;color=0,0,0&amp;vtp=1&amp;vaab=1&amp;bbb=1&amp;hs=1"/>
              <p:cNvSpPr/>
              <p:nvPr/>
            </p:nvSpPr>
            <p:spPr>
              <a:xfrm>
                <a:off x="539496" y="442553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（1）“运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”发动机获得的水平推力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09_1#af698e3fe?vcp=1&amp;vis=1&amp;pid=42abb542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5537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10_1#3383759bb?vcp=1&amp;vis=1&amp;pid=42abb5425&amp;color=0,0,0&amp;vtp=1&amp;vaab=1&amp;bbb=1&amp;hs=1"/>
              <p:cNvSpPr/>
              <p:nvPr/>
            </p:nvSpPr>
            <p:spPr>
              <a:xfrm>
                <a:off x="539496" y="504720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（2）“运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”飞机水平匀速飞行时，水平推力所做的功。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10_1#3383759bb?vcp=1&amp;vis=1&amp;pid=42abb542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7202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af698e3fe?vcp=1&amp;vis=1&amp;pid=42abb5425&amp;color=0,0,0&amp;vtp=1&amp;vaab=1&amp;bbb=1&amp;hb=1"/>
              <p:cNvSpPr/>
              <p:nvPr/>
            </p:nvSpPr>
            <p:spPr>
              <a:xfrm>
                <a:off x="655701" y="625380"/>
                <a:ext cx="11109960" cy="208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解：(1)已知发动机的功率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可得，发动机的水平推力大小为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af698e3fe?vcp=1&amp;vis=1&amp;pid=42abb542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01" y="625380"/>
                <a:ext cx="11109960" cy="2082800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2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3383759bb?vcp=1&amp;vis=1&amp;pid=42abb5425&amp;color=0,0,0&amp;vtp=1&amp;vaab=1&amp;bbb=1"/>
              <p:cNvSpPr/>
              <p:nvPr/>
            </p:nvSpPr>
            <p:spPr>
              <a:xfrm>
                <a:off x="655701" y="3572923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水平推力所做的功为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×1×3 600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=1.152×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11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3383759bb?vcp=1&amp;vis=1&amp;pid=42abb542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01" y="3572923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5ce5e29c?vcp=1&amp;pid=1e8866e0c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115_1#3f06e1c7f?sp=1&amp;vcp=1&amp;vis=1&amp;pid=65ce5e29c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某汽车在平直公路上行驶的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内，其速度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别如图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B31-5甲、乙所示。已知前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汽车运动的路程为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115_1#3f06e1c7f?sp=1&amp;vcp=1&amp;vis=1&amp;pid=65ce5e29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-294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15_2#3f06e1c7f?iti=49&amp;vcp=1&amp;vis=1&amp;pid=65ce5e2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048181"/>
            <a:ext cx="5696712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15_3#3f06e1c7f?iti=49&amp;vcp=1&amp;vis=1&amp;pid=65ce5e29c&amp;color=0,0,0&amp;vtp=1&amp;vaab=1&amp;bbb=1"/>
          <p:cNvSpPr/>
          <p:nvPr/>
        </p:nvSpPr>
        <p:spPr>
          <a:xfrm>
            <a:off x="8281575" y="560748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16_1#df117b157?vcp=1&amp;vis=1&amp;pid=3f06e1c7f&amp;color=0,0,0&amp;vtp=1&amp;vaab=1&amp;bbb=1"/>
              <p:cNvSpPr/>
              <p:nvPr/>
            </p:nvSpPr>
            <p:spPr>
              <a:xfrm>
                <a:off x="399288" y="258095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汽车运动的平均速度；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16_1#df117b157?vcp=1&amp;vis=1&amp;pid=3f06e1c7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88" y="2580958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5" t="-57" r="5" b="-12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6_BD.117_1#b47bd3c6d?vcp=1&amp;vis=1&amp;pid=3f06e1c7f&amp;color=0,0,0&amp;vtp=1&amp;vaab=1&amp;bt=1&amp;bbb=1"/>
          <p:cNvSpPr/>
          <p:nvPr/>
        </p:nvSpPr>
        <p:spPr>
          <a:xfrm>
            <a:off x="399288" y="322624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（2）汽车在匀速直线运动阶段通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过的路程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BD.119_1#8d0f66416?vcp=1&amp;vis=1&amp;pid=3f06e1c7f&amp;color=0,0,0&amp;vtp=1&amp;vaab=1&amp;bbb=1"/>
              <p:cNvSpPr/>
              <p:nvPr/>
            </p:nvSpPr>
            <p:spPr>
              <a:xfrm>
                <a:off x="399288" y="444986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做的总功。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BD.119_1#8d0f66416?vcp=1&amp;vis=1&amp;pid=3f06e1c7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88" y="4449862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5" t="-75" r="5" b="-12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20_2#df117b157?iti=51&amp;vcp=1&amp;vis=1&amp;pid=3f06e1c7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9570" y="951865"/>
            <a:ext cx="5371465" cy="22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df117b157?vcp=1&amp;vis=1&amp;pid=3f06e1c7f&amp;color=0,0,0&amp;vtp=1&amp;vaab=1&amp;bbb=1"/>
              <p:cNvSpPr/>
              <p:nvPr/>
            </p:nvSpPr>
            <p:spPr>
              <a:xfrm>
                <a:off x="278511" y="793668"/>
                <a:ext cx="11109960" cy="12879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汽车运动的平均速度为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df117b157?vcp=1&amp;vis=1&amp;pid=3f06e1c7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11" y="793668"/>
                <a:ext cx="11109960" cy="1287971"/>
              </a:xfrm>
              <a:prstGeom prst="rect">
                <a:avLst/>
              </a:prstGeom>
              <a:blipFill rotWithShape="1">
                <a:blip r:embed="rId4"/>
                <a:stretch>
                  <a:fillRect l="-3" t="-43" r="3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b47bd3c6d?vcp=1&amp;vis=1&amp;pid=3f06e1c7f&amp;color=0,0,0&amp;vtp=1&amp;vaab=1&amp;bt=1&amp;bbb=1&amp;hb=1"/>
              <p:cNvSpPr/>
              <p:nvPr/>
            </p:nvSpPr>
            <p:spPr>
              <a:xfrm>
                <a:off x="531750" y="2407209"/>
                <a:ext cx="11109960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由题图甲可知，汽车在匀速直线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运动阶段经过的时间</a:t>
                </a:r>
                <a:r>
                  <a:rPr lang="zh-CN" altLang="en-US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可得，通过的路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b47bd3c6d?vcp=1&amp;vis=1&amp;pid=3f06e1c7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50" y="2407209"/>
                <a:ext cx="11109960" cy="1837754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2" b="-40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8d0f66416?iti=55&amp;htil=25&amp;vcp=1&amp;vis=1&amp;pid=3f06e1c7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1225" y="937895"/>
            <a:ext cx="4855210" cy="211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8d0f66416?iti=55&amp;htil=25&amp;vcp=1&amp;vis=1&amp;pid=3f06e1c7f&amp;color=0,0,0&amp;vtp=1&amp;vaab=1&amp;bbb=1"/>
          <p:cNvSpPr/>
          <p:nvPr/>
        </p:nvSpPr>
        <p:spPr>
          <a:xfrm>
            <a:off x="8913564" y="27928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图B31-5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8d0f66416?htil=25&amp;vcp=1&amp;vis=1&amp;pid=3f06e1c7f&amp;color=0,0,0&amp;mp=1&amp;vtp=1&amp;vaab=1&amp;bt=1&amp;bbb=1&amp;hb=1&amp;hs=1"/>
              <p:cNvSpPr/>
              <p:nvPr/>
            </p:nvSpPr>
            <p:spPr>
              <a:xfrm>
                <a:off x="539496" y="910209"/>
                <a:ext cx="70134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内汽车的动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动力做的功为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汽车的动力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8d0f66416?htil=25&amp;vcp=1&amp;vis=1&amp;pid=3f06e1c7f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0209"/>
                <a:ext cx="701344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0" r="4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d0f66416?htil=25&amp;vcp=1&amp;vis=1&amp;pid=3f06e1c7f&amp;color=0,0,0&amp;mp=1&amp;vtp=1&amp;vaab=1&amp;bt=1&amp;bbb=1&amp;hb=1&amp;hs=1"/>
              <p:cNvSpPr/>
              <p:nvPr/>
            </p:nvSpPr>
            <p:spPr>
              <a:xfrm>
                <a:off x="539995" y="3404996"/>
                <a:ext cx="11112011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，由（2）知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内汽车通过的路程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动力做的功为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×700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做的总功为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d0f66416?htil=25&amp;vcp=1&amp;vis=1&amp;pid=3f06e1c7f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404996"/>
                <a:ext cx="11112011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2" t="-5" r="4" b="-3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P_4_BD#24e74aa80?colgroup=2,14,12&amp;vcp=1&amp;pid=77432502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70501"/>
              <a:ext cx="11073384" cy="4063048"/>
            </p:xfrm>
            <a:graphic>
              <a:graphicData uri="http://schemas.openxmlformats.org/drawingml/2006/table">
                <a:tbl>
                  <a:tblPr/>
                  <a:tblGrid>
                    <a:gridCol w="1225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848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06304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5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（1）速度的计算：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（变形式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𝑣𝑡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（2）物体做匀速直线运动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处于平衡状态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则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阻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动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（3）功的计算：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𝑊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𝐹𝑠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（注意：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是在力的方向上移动的距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         离）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6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（4）功率的计算：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𝑊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（变形式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𝑊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𝑃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𝑊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𝑃𝑡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6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            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𝑊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𝐹𝑠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𝐹𝑣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P_4_BD#24e74aa80?colgroup=2,14,12&amp;vcp=1&amp;pid=774325023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70501"/>
              <a:ext cx="11073384" cy="4063048"/>
            </p:xfrm>
            <a:graphic>
              <a:graphicData uri="http://schemas.openxmlformats.org/drawingml/2006/table">
                <a:tbl>
                  <a:tblPr/>
                  <a:tblGrid>
                    <a:gridCol w="1225296"/>
                    <a:gridCol w="9848088"/>
                  </a:tblGrid>
                  <a:tr h="406336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24e74aa80?colgroup=2,14,12&amp;vcp=1&amp;pid=774325023&amp;color=0,0,0&amp;mp=1&amp;vtp=1&amp;vaab=1&amp;bt=1&amp;bbb=1"/>
          <p:cNvSpPr txBox="1"/>
          <p:nvPr/>
        </p:nvSpPr>
        <p:spPr>
          <a:xfrm>
            <a:off x="10894735" y="76209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P_4_BD#24e74aa80?colgroup=2,14,12&amp;vcp=1&amp;pid=774325023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693228"/>
              <a:ext cx="11073384" cy="3617595"/>
            </p:xfrm>
            <a:graphic>
              <a:graphicData uri="http://schemas.openxmlformats.org/drawingml/2006/table">
                <a:tbl>
                  <a:tblPr/>
                  <a:tblGrid>
                    <a:gridCol w="12252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848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6175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（1）明确研究对象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进行受力分析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必要时画出受力示意图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（2）明确题目要求的是哪个力做的功或哪个力做功的功率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（3）若物体做匀速直线运动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则可根据二力平衡条件求出阻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力或动力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（4）求功率时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要根据已知条件和数据特点选择合适的公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式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𝑊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𝐹𝑠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𝐹𝑣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计算时不能直接写成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𝐹𝑣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P_4_BD#24e74aa80?colgroup=2,14,12&amp;vcp=1&amp;pid=774325023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693228"/>
              <a:ext cx="11073384" cy="3617595"/>
            </p:xfrm>
            <a:graphic>
              <a:graphicData uri="http://schemas.openxmlformats.org/drawingml/2006/table">
                <a:tbl>
                  <a:tblPr/>
                  <a:tblGrid>
                    <a:gridCol w="1225296"/>
                    <a:gridCol w="9848088"/>
                  </a:tblGrid>
                  <a:tr h="361759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24e74aa80?colgroup=2,14,12&amp;vcp=1&amp;pid=774325023&amp;color=0,0,0&amp;vtp=1&amp;vaab=1&amp;bt=1&amp;bbb=1"/>
          <p:cNvSpPr txBox="1"/>
          <p:nvPr/>
        </p:nvSpPr>
        <p:spPr>
          <a:xfrm>
            <a:off x="10894735" y="9848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576e12bf.fixed?vcp=1&amp;pid=89ac27ef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压轴题一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4000" dirty="0"/>
          </a:p>
        </p:txBody>
      </p:sp>
      <p:sp>
        <p:nvSpPr>
          <p:cNvPr id="3" name="C_3_BD#a576e12bf.fixed?vcp=1&amp;pid=89ac27ef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1_1#aa3eda3d6?iti=1&amp;htil=1&amp;vcp=1&amp;vis=1&amp;pid=a576e12b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6002" y="572688"/>
            <a:ext cx="2712269" cy="183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1_2#aa3eda3d6?iti=1&amp;htil=1&amp;vcp=1&amp;vis=1&amp;pid=a576e12bf&amp;color=0,0,0&amp;vtp=1&amp;vaab=1&amp;bbb=1"/>
          <p:cNvSpPr/>
          <p:nvPr/>
        </p:nvSpPr>
        <p:spPr>
          <a:xfrm>
            <a:off x="9687623" y="2534458"/>
            <a:ext cx="1089025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1_3#aa3eda3d6?htil=1&amp;sp=1&amp;vcp=1&amp;vis=1&amp;pid=a576e12bf&amp;color=0,0,0&amp;vtp=1&amp;vaab=1&amp;bt=1&amp;bbb=1&amp;hb=1&amp;hs=1"/>
              <p:cNvSpPr/>
              <p:nvPr/>
            </p:nvSpPr>
            <p:spPr>
              <a:xfrm>
                <a:off x="539496" y="554400"/>
                <a:ext cx="8174736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（2024·内蒙古包头·中考·改编）如图31-1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装载车和收割机以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的速度同向做匀速直线运动，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收割机每分钟将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粮食装载到车上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。装载车空载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，车受到的阻力为车总重力的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1_3#aa3eda3d6?htil=1&amp;sp=1&amp;vcp=1&amp;vis=1&amp;pid=a576e12b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74736" cy="2590800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54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2_1#24775fe2d?vcp=1&amp;vis=1&amp;pid=aa3eda3d6&amp;color=0,0,0&amp;vtp=1&amp;vaab=1&amp;bbb=1&amp;hs=1"/>
              <p:cNvSpPr/>
              <p:nvPr/>
            </p:nvSpPr>
            <p:spPr>
              <a:xfrm>
                <a:off x="539496" y="442155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（1）求装载车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内通过的路程；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2_1#24775fe2d?vcp=1&amp;vis=1&amp;pid=aa3eda3d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1550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8" r="3" b="-12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3_1#684479f38?vcp=1&amp;vis=1&amp;pid=aa3eda3d6&amp;color=0,0,0&amp;vtp=1&amp;vaab=1&amp;bbb=1&amp;hs=1"/>
              <p:cNvSpPr/>
              <p:nvPr/>
            </p:nvSpPr>
            <p:spPr>
              <a:xfrm>
                <a:off x="539496" y="504639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（2）求装载车发动机输出功率达到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时牵引力的大小；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BD.3_1#684479f38?vcp=1&amp;vis=1&amp;pid=aa3eda3d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6390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8" r="3" b="-12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4_1#0f0a30b5b?vcp=1&amp;vis=1&amp;pid=aa3eda3d6&amp;color=0,0,0&amp;vtp=1&amp;vaab=1&amp;bbb=1&amp;hs=1"/>
              <p:cNvSpPr/>
              <p:nvPr/>
            </p:nvSpPr>
            <p:spPr>
              <a:xfrm>
                <a:off x="539496" y="567123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（3）装载车工作多长时间功率达到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BD.4_1#0f0a30b5b?vcp=1&amp;vis=1&amp;pid=aa3eda3d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1230"/>
                <a:ext cx="11109960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3" t="-8" r="3" b="-12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4_BD.1_3#aa3eda3d6?htil=1&amp;sp=1&amp;vcp=1&amp;vis=1&amp;pid=a576e12bf&amp;color=0,0,0&amp;vtp=1&amp;vaab=1&amp;bt=1&amp;bbb=1&amp;hb=1&amp;hs=1"/>
              <p:cNvSpPr/>
              <p:nvPr/>
            </p:nvSpPr>
            <p:spPr>
              <a:xfrm>
                <a:off x="539995" y="3149772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收割开始时车为空载状态，设装载车始终在水平地面上，不计空气阻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4_BD.1_3#aa3eda3d6?htil=1&amp;sp=1&amp;vcp=1&amp;vis=1&amp;pid=a576e12b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149772"/>
                <a:ext cx="11112011" cy="1201357"/>
              </a:xfrm>
              <a:prstGeom prst="rect">
                <a:avLst/>
              </a:prstGeom>
              <a:blipFill rotWithShape="1">
                <a:blip r:embed="rId8"/>
                <a:stretch>
                  <a:fillRect l="-2" t="-14" r="4" b="-5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_1#aa3eda3d6?iti=2&amp;htil=2&amp;vcp=1&amp;vis=1&amp;pid=a576e12b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0820" y="572688"/>
            <a:ext cx="279806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EX.1_1#aa3eda3d6?iti=2&amp;htil=2&amp;vcp=1&amp;vis=1&amp;pid=a576e12bf&amp;color=0,0,0&amp;vtp=1&amp;vaab=1&amp;bbb=1"/>
          <p:cNvSpPr/>
          <p:nvPr/>
        </p:nvSpPr>
        <p:spPr>
          <a:xfrm>
            <a:off x="9665340" y="259249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EX.1_1#aa3eda3d6?htil=2&amp;vcp=1&amp;vis=1&amp;pid=a576e12bf&amp;color=0,0,0&amp;vtp=1&amp;vaab=1&amp;bt=1&amp;bbb=1&amp;hb=1&amp;hs=1"/>
              <p:cNvSpPr/>
              <p:nvPr/>
            </p:nvSpPr>
            <p:spPr>
              <a:xfrm>
                <a:off x="539496" y="554400"/>
                <a:ext cx="8174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（1）已知速度和时间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，可由速度公式的变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计算路程。（2）已知功率和速度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据功率的推导式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计算牵引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）已知装载车内每分钟增加的粮食质量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EX.1_1#aa3eda3d6?htil=2&amp;vcp=1&amp;vis=1&amp;pid=a576e12b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747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4_EX.1_1#aa3eda3d6?htil=2&amp;vcp=1&amp;vis=1&amp;pid=a576e12bf&amp;color=0,0,0&amp;vtp=1&amp;vaab=1&amp;bt=1&amp;bbb=1&amp;hb=1&amp;hs=1"/>
              <p:cNvSpPr/>
              <p:nvPr/>
            </p:nvSpPr>
            <p:spPr>
              <a:xfrm>
                <a:off x="539496" y="3060174"/>
                <a:ext cx="11112011" cy="26579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，要求工作时间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，则需求出装载车内粮食的总质量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；已知阻力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与重力的关系为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，根据二力平衡条件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求出阻力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，可进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一步算出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车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可算出装载车内粮食的总重力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4_EX.1_1#aa3eda3d6?htil=2&amp;vcp=1&amp;vis=1&amp;pid=a576e12b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60174"/>
                <a:ext cx="11112011" cy="2657920"/>
              </a:xfrm>
              <a:prstGeom prst="rect">
                <a:avLst/>
              </a:prstGeom>
              <a:blipFill rotWithShape="1">
                <a:blip r:embed="rId5"/>
                <a:stretch>
                  <a:fillRect l="-3" t="-4" r="5" b="-2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2799</Words>
  <Application>Microsoft Office PowerPoint</Application>
  <PresentationFormat>宽屏</PresentationFormat>
  <Paragraphs>387</Paragraphs>
  <Slides>49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2024-12-11T06:41:00Z</dcterms:created>
  <dcterms:modified xsi:type="dcterms:W3CDTF">2025-07-24T07:55:21Z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5A0EB564AB7E4A5A94641893F84680A4_12</vt:lpwstr>
  </property>
  <property fmtid="{D5CDD505-2E9C-101B-9397-08002B2CF9AE}" pid="3" name="KSOProductBuildVer">
    <vt:lpwstr>2052-12.1.0.18912</vt:lpwstr>
  </property>
</Properties>
</file>