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14"/>
  </p:notesMasterIdLst>
  <p:sldIdLst>
    <p:sldId id="454" r:id="rId4"/>
    <p:sldId id="455" r:id="rId5"/>
    <p:sldId id="299" r:id="rId6"/>
    <p:sldId id="423" r:id="rId7"/>
    <p:sldId id="302" r:id="rId8"/>
    <p:sldId id="333" r:id="rId9"/>
    <p:sldId id="317" r:id="rId10"/>
    <p:sldId id="318" r:id="rId11"/>
    <p:sldId id="319" r:id="rId12"/>
    <p:sldId id="320" r:id="rId13"/>
    <p:sldId id="322" r:id="rId15"/>
    <p:sldId id="324" r:id="rId16"/>
    <p:sldId id="397" r:id="rId17"/>
    <p:sldId id="398" r:id="rId18"/>
    <p:sldId id="400" r:id="rId19"/>
    <p:sldId id="401" r:id="rId20"/>
    <p:sldId id="402" r:id="rId21"/>
    <p:sldId id="399" r:id="rId22"/>
    <p:sldId id="403" r:id="rId23"/>
    <p:sldId id="404" r:id="rId24"/>
    <p:sldId id="405" r:id="rId25"/>
    <p:sldId id="406" r:id="rId26"/>
    <p:sldId id="408" r:id="rId27"/>
    <p:sldId id="407" r:id="rId28"/>
    <p:sldId id="396" r:id="rId29"/>
    <p:sldId id="411" r:id="rId30"/>
    <p:sldId id="415" r:id="rId31"/>
    <p:sldId id="416" r:id="rId32"/>
    <p:sldId id="417" r:id="rId33"/>
    <p:sldId id="418" r:id="rId34"/>
    <p:sldId id="419" r:id="rId35"/>
    <p:sldId id="412" r:id="rId36"/>
    <p:sldId id="409" r:id="rId37"/>
    <p:sldId id="314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1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678" y="102"/>
      </p:cViewPr>
      <p:guideLst>
        <p:guide orient="horz" pos="2111"/>
        <p:guide pos="39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46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  <a:endParaRPr lang="en-US"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tags" Target="../tags/tag2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image" Target="../media/image44.png"/><Relationship Id="rId7" Type="http://schemas.openxmlformats.org/officeDocument/2006/relationships/image" Target="../media/image43.png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47.png"/><Relationship Id="rId10" Type="http://schemas.openxmlformats.org/officeDocument/2006/relationships/image" Target="../media/image46.png"/><Relationship Id="rId1" Type="http://schemas.openxmlformats.org/officeDocument/2006/relationships/tags" Target="../tags/tag26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tags" Target="../tags/tag27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9.png"/><Relationship Id="rId8" Type="http://schemas.openxmlformats.org/officeDocument/2006/relationships/image" Target="../media/image58.png"/><Relationship Id="rId7" Type="http://schemas.openxmlformats.org/officeDocument/2006/relationships/image" Target="../media/image57.png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0.png"/><Relationship Id="rId1" Type="http://schemas.openxmlformats.org/officeDocument/2006/relationships/tags" Target="../tags/tag29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8.png"/><Relationship Id="rId8" Type="http://schemas.openxmlformats.org/officeDocument/2006/relationships/image" Target="../media/image67.png"/><Relationship Id="rId7" Type="http://schemas.openxmlformats.org/officeDocument/2006/relationships/image" Target="../media/image66.png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70.png"/><Relationship Id="rId10" Type="http://schemas.openxmlformats.org/officeDocument/2006/relationships/image" Target="../media/image69.png"/><Relationship Id="rId1" Type="http://schemas.openxmlformats.org/officeDocument/2006/relationships/tags" Target="../tags/tag3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76.png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tags" Target="../tags/tag3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2" Type="http://schemas.openxmlformats.org/officeDocument/2006/relationships/slideLayout" Target="../slideLayouts/slideLayout4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4.png"/><Relationship Id="rId8" Type="http://schemas.openxmlformats.org/officeDocument/2006/relationships/image" Target="../media/image83.png"/><Relationship Id="rId7" Type="http://schemas.openxmlformats.org/officeDocument/2006/relationships/image" Target="../media/image82.png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86.png"/><Relationship Id="rId10" Type="http://schemas.openxmlformats.org/officeDocument/2006/relationships/image" Target="../media/image85.png"/><Relationship Id="rId1" Type="http://schemas.openxmlformats.org/officeDocument/2006/relationships/tags" Target="../tags/tag32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89.png"/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tags" Target="../tags/tag3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96.png"/><Relationship Id="rId7" Type="http://schemas.openxmlformats.org/officeDocument/2006/relationships/image" Target="../media/image95.png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tags" Target="../tags/tag34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4.png"/><Relationship Id="rId8" Type="http://schemas.openxmlformats.org/officeDocument/2006/relationships/image" Target="../media/image103.png"/><Relationship Id="rId7" Type="http://schemas.openxmlformats.org/officeDocument/2006/relationships/image" Target="../media/image102.png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35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2.png"/><Relationship Id="rId8" Type="http://schemas.openxmlformats.org/officeDocument/2006/relationships/image" Target="../media/image111.png"/><Relationship Id="rId7" Type="http://schemas.openxmlformats.org/officeDocument/2006/relationships/image" Target="../media/image110.png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3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3.png"/><Relationship Id="rId1" Type="http://schemas.openxmlformats.org/officeDocument/2006/relationships/tags" Target="../tags/tag3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119.png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tags" Target="../tags/tag38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7.png"/><Relationship Id="rId8" Type="http://schemas.openxmlformats.org/officeDocument/2006/relationships/image" Target="../media/image126.png"/><Relationship Id="rId7" Type="http://schemas.openxmlformats.org/officeDocument/2006/relationships/image" Target="../media/image125.png"/><Relationship Id="rId6" Type="http://schemas.openxmlformats.org/officeDocument/2006/relationships/image" Target="../media/image124.png"/><Relationship Id="rId5" Type="http://schemas.openxmlformats.org/officeDocument/2006/relationships/image" Target="../media/image123.png"/><Relationship Id="rId4" Type="http://schemas.openxmlformats.org/officeDocument/2006/relationships/image" Target="../media/image122.png"/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39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31.png"/><Relationship Id="rId4" Type="http://schemas.openxmlformats.org/officeDocument/2006/relationships/image" Target="../media/image130.png"/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tags" Target="../tags/tag4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2.png"/><Relationship Id="rId1" Type="http://schemas.openxmlformats.org/officeDocument/2006/relationships/tags" Target="../tags/tag4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image" Target="../media/image135.png"/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tags" Target="../tags/tag42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5.png"/><Relationship Id="rId8" Type="http://schemas.openxmlformats.org/officeDocument/2006/relationships/image" Target="../media/image144.png"/><Relationship Id="rId7" Type="http://schemas.openxmlformats.org/officeDocument/2006/relationships/image" Target="../media/image143.png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image" Target="../media/image140.png"/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4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151.png"/><Relationship Id="rId6" Type="http://schemas.openxmlformats.org/officeDocument/2006/relationships/image" Target="../media/image150.png"/><Relationship Id="rId5" Type="http://schemas.openxmlformats.org/officeDocument/2006/relationships/image" Target="../media/image149.png"/><Relationship Id="rId4" Type="http://schemas.openxmlformats.org/officeDocument/2006/relationships/image" Target="../media/image148.png"/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" Type="http://schemas.openxmlformats.org/officeDocument/2006/relationships/tags" Target="../tags/tag4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17675" y="2511425"/>
            <a:ext cx="8676640" cy="110680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第五章</a:t>
            </a:r>
            <a:r>
              <a:rPr lang="en-US" altLang="zh-CN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  </a:t>
            </a:r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定积分</a:t>
            </a:r>
            <a:endParaRPr lang="zh-CN" altLang="en-US" sz="66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  <p:grpSp>
        <p:nvGrpSpPr>
          <p:cNvPr id="43" name="Shape;222;p28"/>
          <p:cNvGrpSpPr/>
          <p:nvPr/>
        </p:nvGrpSpPr>
        <p:grpSpPr>
          <a:xfrm rot="5400000">
            <a:off x="2115956" y="1297239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4" name="Shape;223;p28"/>
            <p:cNvSpPr/>
            <p:nvPr>
              <p:custDataLst>
                <p:tags r:id="rId2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;224;p28"/>
            <p:cNvSpPr/>
            <p:nvPr>
              <p:custDataLst>
                <p:tags r:id="rId3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Shape;225;p28"/>
            <p:cNvSpPr/>
            <p:nvPr>
              <p:custDataLst>
                <p:tags r:id="rId4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chemeClr val="accent6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055" y="1499870"/>
            <a:ext cx="10412095" cy="94488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9510" y="2818130"/>
            <a:ext cx="4112895" cy="6108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9910" y="3637915"/>
            <a:ext cx="3136900" cy="8464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5670" y="4605655"/>
            <a:ext cx="2405380" cy="78041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85670" y="5507355"/>
            <a:ext cx="1163955" cy="64897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72605" y="2900680"/>
            <a:ext cx="2621915" cy="267652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27150"/>
            <a:ext cx="9229725" cy="8216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410" y="2307590"/>
            <a:ext cx="7855585" cy="8178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805" y="3284220"/>
            <a:ext cx="9330055" cy="14452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5950" y="4486910"/>
            <a:ext cx="1720850" cy="213995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0520" y="1823085"/>
            <a:ext cx="4934585" cy="5118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5245" y="1440180"/>
            <a:ext cx="1477645" cy="12788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0520" y="2803525"/>
            <a:ext cx="3115310" cy="11347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8670" y="3991610"/>
            <a:ext cx="2348865" cy="10312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8670" y="5076190"/>
            <a:ext cx="1134110" cy="84518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440" y="1549400"/>
            <a:ext cx="9810115" cy="15347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745" y="3355975"/>
            <a:ext cx="3617595" cy="6438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9240" y="4399280"/>
            <a:ext cx="3076575" cy="99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6780" y="4399280"/>
            <a:ext cx="2212340" cy="10077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7045" y="4492625"/>
            <a:ext cx="1172210" cy="82423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20" y="1558925"/>
            <a:ext cx="11051540" cy="11182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995" y="2847975"/>
            <a:ext cx="6889750" cy="507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1745" y="2677795"/>
            <a:ext cx="3234055" cy="751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7460" y="3534410"/>
            <a:ext cx="2633980" cy="568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01440" y="3546475"/>
            <a:ext cx="2446655" cy="6083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67460" y="4184015"/>
            <a:ext cx="3011805" cy="7467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79265" y="4345305"/>
            <a:ext cx="2245995" cy="514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67460" y="5092065"/>
            <a:ext cx="2397125" cy="8585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64585" y="5100320"/>
            <a:ext cx="2595245" cy="8286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59830" y="5081905"/>
            <a:ext cx="1570990" cy="78295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二、平面图形的面积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582295" y="1489710"/>
            <a:ext cx="65722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（二）极角坐标系下面积的计算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575" y="2345055"/>
            <a:ext cx="10204450" cy="8610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8125" y="3265170"/>
            <a:ext cx="9686925" cy="5600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5" y="3883660"/>
            <a:ext cx="10327640" cy="12306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2875" y="4605020"/>
            <a:ext cx="1663700" cy="152400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" y="1499870"/>
            <a:ext cx="9269095" cy="6407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4990" y="3635375"/>
            <a:ext cx="1714500" cy="189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995" y="2422525"/>
            <a:ext cx="9638665" cy="9309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4575" y="3594735"/>
            <a:ext cx="4617085" cy="7200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61660" y="3596005"/>
            <a:ext cx="3150870" cy="7131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45895" y="4502785"/>
            <a:ext cx="3601085" cy="8578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46980" y="4496435"/>
            <a:ext cx="3114675" cy="8642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98600" y="5440045"/>
            <a:ext cx="1035050" cy="66421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三、旋转体的体积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30" y="1499870"/>
            <a:ext cx="10836275" cy="462216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三、旋转体的体积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85" y="1384300"/>
            <a:ext cx="756412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475" y="2251075"/>
            <a:ext cx="4742815" cy="6559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2290" y="2251075"/>
            <a:ext cx="5129530" cy="6432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595" y="2959735"/>
            <a:ext cx="3296920" cy="6330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66515" y="3011805"/>
            <a:ext cx="6567170" cy="5892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7230" y="3776980"/>
            <a:ext cx="3293745" cy="8115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29380" y="3776980"/>
            <a:ext cx="2409825" cy="8108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53795" y="4772660"/>
            <a:ext cx="2146935" cy="8591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00730" y="4785995"/>
            <a:ext cx="1297940" cy="8147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63180" y="3766185"/>
            <a:ext cx="2855595" cy="223901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三、旋转体的体积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20" y="1499870"/>
            <a:ext cx="10875645" cy="12236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2788285"/>
            <a:ext cx="4401820" cy="6407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9850" y="3577590"/>
            <a:ext cx="3514725" cy="8337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4575" y="3577590"/>
            <a:ext cx="2395855" cy="8337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7840" y="4506595"/>
            <a:ext cx="2390140" cy="9486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57980" y="4524375"/>
            <a:ext cx="887730" cy="91567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09445" y="280856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 录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íSľïḑe"/>
          <p:cNvSpPr txBox="1"/>
          <p:nvPr>
            <p:custDataLst>
              <p:tags r:id="rId7"/>
            </p:custDataLst>
          </p:nvPr>
        </p:nvSpPr>
        <p:spPr>
          <a:xfrm>
            <a:off x="2290445" y="1783080"/>
            <a:ext cx="574992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第一节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定积分的概念和性质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iS1iḓè"/>
          <p:cNvSpPr txBox="1"/>
          <p:nvPr>
            <p:custDataLst>
              <p:tags r:id="rId8"/>
            </p:custDataLst>
          </p:nvPr>
        </p:nvSpPr>
        <p:spPr>
          <a:xfrm>
            <a:off x="2290445" y="2713990"/>
            <a:ext cx="460883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第二节</a:t>
            </a:r>
            <a:r>
              <a:rPr lang="en-US" altLang="zh-CN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zh-CN" altLang="en-US" sz="32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微积分基本公式</a:t>
            </a:r>
            <a:endParaRPr lang="zh-CN" altLang="en-US" sz="3200" kern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îṧḻiḍê"/>
          <p:cNvSpPr txBox="1"/>
          <p:nvPr>
            <p:custDataLst>
              <p:tags r:id="rId9"/>
            </p:custDataLst>
          </p:nvPr>
        </p:nvSpPr>
        <p:spPr>
          <a:xfrm>
            <a:off x="2290445" y="3573145"/>
            <a:ext cx="422465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第三节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定积分的计算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îṧḻiḍê"/>
          <p:cNvSpPr txBox="1"/>
          <p:nvPr>
            <p:custDataLst>
              <p:tags r:id="rId10"/>
            </p:custDataLst>
          </p:nvPr>
        </p:nvSpPr>
        <p:spPr>
          <a:xfrm>
            <a:off x="2343785" y="4432300"/>
            <a:ext cx="414464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第四节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反常积分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îṧḻiḍê"/>
          <p:cNvSpPr txBox="1"/>
          <p:nvPr>
            <p:custDataLst>
              <p:tags r:id="rId11"/>
            </p:custDataLst>
          </p:nvPr>
        </p:nvSpPr>
        <p:spPr>
          <a:xfrm>
            <a:off x="2344420" y="5291455"/>
            <a:ext cx="467614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第五节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定积分的应用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526280" y="1119505"/>
            <a:ext cx="3308985" cy="72326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  <a:endParaRPr lang="en-US" altLang="zh-CN" sz="4800" b="1" dirty="0">
              <a:solidFill>
                <a:srgbClr val="000000">
                  <a:alpha val="1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  <p:bldP spid="18" grpId="0" bldLvl="0" animBg="1"/>
      <p:bldP spid="18" grpId="1" animBg="1"/>
      <p:bldP spid="22" grpId="0" bldLvl="0" animBg="1"/>
      <p:bldP spid="22" grpId="1" animBg="1"/>
      <p:bldP spid="16" grpId="0" bldLvl="0" animBg="1"/>
      <p:bldP spid="16" grpId="1" animBg="1"/>
      <p:bldP spid="19" grpId="0" animBg="1"/>
      <p:bldP spid="19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三、旋转体的体积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105" y="1452880"/>
            <a:ext cx="10202545" cy="14687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625" y="3156585"/>
            <a:ext cx="4796155" cy="990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6350" y="4515485"/>
            <a:ext cx="2736850" cy="5353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3200" y="4416425"/>
            <a:ext cx="2165350" cy="7340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8550" y="4416425"/>
            <a:ext cx="1670050" cy="7346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48600" y="4425950"/>
            <a:ext cx="666750" cy="6248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37945" y="5419090"/>
            <a:ext cx="2825115" cy="4997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65905" y="5309870"/>
            <a:ext cx="2661920" cy="7931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27825" y="5335270"/>
            <a:ext cx="1794510" cy="768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22335" y="5335270"/>
            <a:ext cx="892810" cy="76644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四、定积分在物理上的应用举例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574040" y="1428115"/>
            <a:ext cx="4927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（一）变力做功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530" y="2073275"/>
            <a:ext cx="10073640" cy="1714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060" y="3787775"/>
            <a:ext cx="9896475" cy="11518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6845" y="4939665"/>
            <a:ext cx="4406900" cy="121285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四、定积分在物理上的应用举例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560" y="1388745"/>
            <a:ext cx="10978515" cy="144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665" y="2953385"/>
            <a:ext cx="11155045" cy="12833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7580" y="4392295"/>
            <a:ext cx="1878330" cy="860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05910" y="4401185"/>
            <a:ext cx="1553845" cy="8515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59755" y="4401185"/>
            <a:ext cx="1724025" cy="850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8340" y="5346065"/>
            <a:ext cx="5513705" cy="7981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02045" y="5346700"/>
            <a:ext cx="803910" cy="79756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四、定积分在物理上的应用举例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99870"/>
            <a:ext cx="10465435" cy="10083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" y="2637790"/>
            <a:ext cx="4533900" cy="5118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3025" y="2680335"/>
            <a:ext cx="5791200" cy="4692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035" y="3278505"/>
            <a:ext cx="10100310" cy="5226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8035" y="3930015"/>
            <a:ext cx="2432685" cy="4114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20720" y="3930015"/>
            <a:ext cx="7864475" cy="4356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2790" y="4571365"/>
            <a:ext cx="10333355" cy="7512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8670" y="5393690"/>
            <a:ext cx="5602605" cy="79946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四、定积分在物理上的应用举例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700" y="1687195"/>
            <a:ext cx="143891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1270" y="1767205"/>
            <a:ext cx="2622550" cy="6438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3820" y="1767205"/>
            <a:ext cx="2552700" cy="6438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3850" y="2722245"/>
            <a:ext cx="1824355" cy="6210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16290" y="2722245"/>
            <a:ext cx="2920365" cy="26504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18205" y="2722880"/>
            <a:ext cx="2502535" cy="6267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93850" y="3654425"/>
            <a:ext cx="3794125" cy="700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93850" y="4659630"/>
            <a:ext cx="2526030" cy="5467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四、定积分在物理上的应用举例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396875" y="1485265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（二）液体的压力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336165"/>
            <a:ext cx="10996295" cy="316484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四、定积分在物理上的应用举例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480" y="1570990"/>
            <a:ext cx="7701280" cy="4616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1775" y="3429000"/>
            <a:ext cx="2266950" cy="2343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315" y="2032635"/>
            <a:ext cx="9757410" cy="12122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3760" y="1570990"/>
            <a:ext cx="1624330" cy="4616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7900" y="3562350"/>
            <a:ext cx="5501640" cy="5124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0220" y="4154805"/>
            <a:ext cx="5927725" cy="121094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435" y="1499870"/>
            <a:ext cx="10580370" cy="11220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220" y="2738120"/>
            <a:ext cx="600138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575" y="3542665"/>
            <a:ext cx="3107055" cy="5518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1630" y="3515995"/>
            <a:ext cx="1056005" cy="5511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9370" y="3515995"/>
            <a:ext cx="2487930" cy="5245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3455" y="4265930"/>
            <a:ext cx="7186930" cy="5099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3455" y="5082540"/>
            <a:ext cx="4213225" cy="5035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5040" y="3185795"/>
            <a:ext cx="2470150" cy="231775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8030" y="1951990"/>
            <a:ext cx="5793740" cy="8121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8570" y="3020695"/>
            <a:ext cx="2073275" cy="6965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8030" y="3973830"/>
            <a:ext cx="3931920" cy="815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7135" y="4975225"/>
            <a:ext cx="1972945" cy="68897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五、定积分在经济中的应用举例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" y="1682115"/>
            <a:ext cx="10945495" cy="382143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157054" y="1360421"/>
            <a:ext cx="433197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00">
                    <a:alpha val="10000"/>
                  </a:srgbClr>
                </a:solidFill>
                <a:latin typeface="Source Han Sans CN Bold" panose="020B0500000000000000" charset="-122"/>
                <a:ea typeface="Source Han Sans CN Bold" panose="020B0500000000000000" charset="-122"/>
                <a:cs typeface="+mn-ea"/>
                <a:sym typeface="+mn-lt"/>
              </a:rPr>
              <a:t>PART FIVE</a:t>
            </a:r>
            <a:endParaRPr lang="en-US" altLang="zh-CN" sz="7200" b="1" i="1" dirty="0">
              <a:solidFill>
                <a:srgbClr val="000000">
                  <a:alpha val="10000"/>
                </a:srgbClr>
              </a:solidFill>
              <a:latin typeface="Source Han Sans CN Bold" panose="020B0500000000000000" charset="-122"/>
              <a:ea typeface="Source Han Sans CN Bold" panose="020B0500000000000000" charset="-122"/>
              <a:cs typeface="+mn-ea"/>
              <a:sym typeface="+mn-lt"/>
            </a:endParaRPr>
          </a:p>
        </p:txBody>
      </p:sp>
      <p:sp>
        <p:nvSpPr>
          <p:cNvPr id="31" name="标题 3"/>
          <p:cNvSpPr txBox="1"/>
          <p:nvPr/>
        </p:nvSpPr>
        <p:spPr>
          <a:xfrm>
            <a:off x="1112520" y="2568575"/>
            <a:ext cx="10253980" cy="1215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71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第五节</a:t>
            </a:r>
            <a:r>
              <a:rPr lang="en-US" altLang="zh-CN" sz="71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71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定积分的应用</a:t>
            </a:r>
            <a:endParaRPr lang="zh-CN" altLang="en-US" sz="71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文本框 9"/>
          <p:cNvSpPr txBox="1"/>
          <p:nvPr>
            <p:custDataLst>
              <p:tags r:id="rId1"/>
            </p:custDataLst>
          </p:nvPr>
        </p:nvSpPr>
        <p:spPr>
          <a:xfrm>
            <a:off x="1219835" y="4053205"/>
            <a:ext cx="79108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本节我们将应用前面学过的定积分理论来分析和解决一些几何、物理中的问题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通过对这些问题的分析和解决，在建立这些几何、物理量的计算公式的同时，从中学习微积分的思想方法</a:t>
            </a:r>
            <a:r>
              <a:rPr lang="en-US" altLang="zh-CN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 sz="2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1" grpId="1"/>
      <p:bldP spid="33" grpId="0"/>
      <p:bldP spid="33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五、定积分在经济中的应用举例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445" y="1499870"/>
            <a:ext cx="10304780" cy="1163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575" y="2945130"/>
            <a:ext cx="4337685" cy="9118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2260" y="2945765"/>
            <a:ext cx="3121025" cy="911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3175" y="4029710"/>
            <a:ext cx="3194050" cy="9029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0945" y="5009515"/>
            <a:ext cx="2672080" cy="78994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五、定积分在经济中的应用举例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85" y="1418590"/>
            <a:ext cx="11104245" cy="20104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220" y="3532505"/>
            <a:ext cx="4864735" cy="7981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4955" y="3533140"/>
            <a:ext cx="2028825" cy="7981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6375" y="4434205"/>
            <a:ext cx="2892425" cy="8362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68800" y="4434205"/>
            <a:ext cx="1942465" cy="8362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11265" y="4435475"/>
            <a:ext cx="1577975" cy="8204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43025" y="5270500"/>
            <a:ext cx="5657850" cy="6292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00875" y="5359400"/>
            <a:ext cx="2169160" cy="54165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644017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五、定积分在经济中的应用举例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" y="1457960"/>
            <a:ext cx="7430135" cy="5848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00" y="2129155"/>
            <a:ext cx="7921625" cy="5988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3915" y="2933700"/>
            <a:ext cx="4951730" cy="574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430" y="3644265"/>
            <a:ext cx="8388350" cy="6083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3915" y="4396740"/>
            <a:ext cx="3702050" cy="6870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4575" y="5154295"/>
            <a:ext cx="3314065" cy="74930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410845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小结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5740" y="1718310"/>
            <a:ext cx="8129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了解定积分微元法的概念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9080" y="2810510"/>
            <a:ext cx="8973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重点掌握求平面图形的面积和旋转体体积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方法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29080" y="3877310"/>
            <a:ext cx="7855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了解定积分在物理与经济上的应用举例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8140" y="282956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谢谢</a:t>
            </a:r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聆听</a:t>
            </a:r>
            <a:endParaRPr lang="zh-CN" altLang="en-US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ransition spd="slow" advClick="0" advTm="300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736725"/>
            <a:ext cx="37071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学习目标：</a:t>
            </a:r>
            <a:endParaRPr lang="zh-CN" altLang="en-US" sz="40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06015" y="3054985"/>
            <a:ext cx="5723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了解定积分微元法的概念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6015" y="3942715"/>
            <a:ext cx="7969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了解并掌握平面图形的面积和旋转体的体积公式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06015" y="4830445"/>
            <a:ext cx="5723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了解定积分在物理上和经济中的应用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060"/>
            <a:ext cx="657288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一、定积分的微元法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" y="1609725"/>
            <a:ext cx="10788650" cy="397002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060"/>
            <a:ext cx="6988810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一、定积分的微元法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455" y="1677035"/>
            <a:ext cx="11277600" cy="400177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3060"/>
            <a:ext cx="704151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一、定积分的微元法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760" y="1489710"/>
            <a:ext cx="10948035" cy="28435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445" y="4333240"/>
            <a:ext cx="10524490" cy="156083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90220" y="1217930"/>
            <a:ext cx="11200130" cy="520192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52425"/>
            <a:ext cx="8123555" cy="583565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二、平面图形的面积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0220" y="1566545"/>
            <a:ext cx="57956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（一）直角坐标的面积公式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85" y="2330450"/>
            <a:ext cx="10895965" cy="15811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7045" y="4021455"/>
            <a:ext cx="3723005" cy="90678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7870" y="4021455"/>
            <a:ext cx="2584450" cy="216535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260" y="1348740"/>
            <a:ext cx="7357745" cy="6311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2560" y="2319655"/>
            <a:ext cx="5492750" cy="88074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5310" y="2472690"/>
            <a:ext cx="2803525" cy="58928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2195" y="3606800"/>
            <a:ext cx="2640965" cy="8026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3035" y="4575175"/>
            <a:ext cx="2269490" cy="8083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63160" y="4575175"/>
            <a:ext cx="873125" cy="77724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56400" y="3364230"/>
            <a:ext cx="2165350" cy="210820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11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2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3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4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5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26.86783464566935,&quot;left&quot;:52.82881889763779,&quot;top&quot;:199.3005905511811,&quot;width&quot;:821.4571653543308}"/>
</p:tagLst>
</file>

<file path=ppt/tags/tag16.xml><?xml version="1.0" encoding="utf-8"?>
<p:tagLst xmlns:p="http://schemas.openxmlformats.org/presentationml/2006/main">
  <p:tag name="PA" val="v5.1.0"/>
</p:tagLst>
</file>

<file path=ppt/tags/tag1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2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3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.4"/>
  <p:tag name="KSO_WM_UNIT_TEXT_FILL_FORE_SCHEMECOLOR_INDEX" val="10"/>
  <p:tag name="KSO_WM_UNIT_TEXT_FILL_TYPE" val="1"/>
</p:tagLst>
</file>

<file path=ppt/tags/tag4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46.xml><?xml version="1.0" encoding="utf-8"?>
<p:tagLst xmlns:p="http://schemas.openxmlformats.org/presentationml/2006/main">
  <p:tag name="commondata" val="eyJoZGlkIjoiMDJiNWIzNzI3NmQ5Yjk5NGQ2ZmM1NjVmMTFmOGVkODcifQ=="/>
</p:tagLst>
</file>

<file path=ppt/tags/tag5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6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7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8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9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557</Words>
  <Application>WPS 演示</Application>
  <PresentationFormat>宽屏</PresentationFormat>
  <Paragraphs>86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8" baseType="lpstr">
      <vt:lpstr>Arial</vt:lpstr>
      <vt:lpstr>宋体</vt:lpstr>
      <vt:lpstr>Wingdings</vt:lpstr>
      <vt:lpstr>思源黑体 CN Heavy</vt:lpstr>
      <vt:lpstr>黑体</vt:lpstr>
      <vt:lpstr>方正兰亭大黑_GBK</vt:lpstr>
      <vt:lpstr>Source Han Sans CN Bold</vt:lpstr>
      <vt:lpstr>思源黑体 CN Light</vt:lpstr>
      <vt:lpstr>思源黑体 CN</vt:lpstr>
      <vt:lpstr>微软雅黑</vt:lpstr>
      <vt:lpstr>Arial Unicode MS</vt:lpstr>
      <vt:lpstr>Calibri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半夏时光</cp:lastModifiedBy>
  <cp:revision>76</cp:revision>
  <dcterms:created xsi:type="dcterms:W3CDTF">2023-11-08T11:26:00Z</dcterms:created>
  <dcterms:modified xsi:type="dcterms:W3CDTF">2024-09-20T06:47:50Z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ACB3748B79C24035A1B46C040179D5C2_13</vt:lpwstr>
  </property>
  <property fmtid="{D5CDD505-2E9C-101B-9397-08002B2CF9AE}" pid="3" name="KSOProductBuildVer">
    <vt:lpwstr>2052-12.1.0.18276</vt:lpwstr>
  </property>
</Properties>
</file>