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5.xml" ContentType="application/vnd.openxmlformats-officedocument.presentationml.tags+xml"/>
  <Override PartName="/ppt/tags/tag26.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2.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4.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45.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3"/>
  </p:notesMasterIdLst>
  <p:sldIdLst>
    <p:sldId id="297" r:id="rId3"/>
    <p:sldId id="315" r:id="rId4"/>
    <p:sldId id="325" r:id="rId5"/>
    <p:sldId id="299" r:id="rId6"/>
    <p:sldId id="346" r:id="rId7"/>
    <p:sldId id="345" r:id="rId8"/>
    <p:sldId id="368" r:id="rId9"/>
    <p:sldId id="305" r:id="rId10"/>
    <p:sldId id="316" r:id="rId11"/>
    <p:sldId id="347" r:id="rId12"/>
    <p:sldId id="369" r:id="rId13"/>
    <p:sldId id="348" r:id="rId14"/>
    <p:sldId id="370" r:id="rId15"/>
    <p:sldId id="371" r:id="rId16"/>
    <p:sldId id="321" r:id="rId17"/>
    <p:sldId id="326" r:id="rId18"/>
    <p:sldId id="351" r:id="rId19"/>
    <p:sldId id="372" r:id="rId20"/>
    <p:sldId id="338" r:id="rId21"/>
    <p:sldId id="352" r:id="rId22"/>
    <p:sldId id="373" r:id="rId23"/>
    <p:sldId id="359" r:id="rId24"/>
    <p:sldId id="374" r:id="rId25"/>
    <p:sldId id="375" r:id="rId26"/>
    <p:sldId id="358" r:id="rId27"/>
    <p:sldId id="376" r:id="rId28"/>
    <p:sldId id="377" r:id="rId29"/>
    <p:sldId id="360" r:id="rId30"/>
    <p:sldId id="314" r:id="rId31"/>
    <p:sldId id="37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varScale="1">
        <p:scale>
          <a:sx n="112" d="100"/>
          <a:sy n="112" d="100"/>
        </p:scale>
        <p:origin x="678" y="-2658"/>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3D2215-5D1C-4578-ACCC-DBC3A47DB3AA}"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3365A5B3-9A47-489F-A9B8-BB9D2CE595C2}">
      <dgm:prSet phldrT="[文本]"/>
      <dgm:spPr/>
      <dgm:t>
        <a:bodyPr/>
        <a:lstStyle/>
        <a:p>
          <a:r>
            <a:rPr lang="zh-CN" altLang="en-US" dirty="0"/>
            <a:t>第一</a:t>
          </a:r>
          <a:r>
            <a:rPr lang="en-US" altLang="en-US" dirty="0"/>
            <a:t>, </a:t>
          </a:r>
          <a:r>
            <a:rPr lang="zh-CN" altLang="en-US" dirty="0"/>
            <a:t>市场上企业的数量。</a:t>
          </a:r>
        </a:p>
      </dgm:t>
    </dgm:pt>
    <dgm:pt modelId="{CB537B7D-EA67-47AA-9DD7-7B8B87E03460}" type="parTrans" cxnId="{60ED7EDA-9729-4056-9D68-0FB1250AFE05}">
      <dgm:prSet/>
      <dgm:spPr/>
      <dgm:t>
        <a:bodyPr/>
        <a:lstStyle/>
        <a:p>
          <a:endParaRPr lang="zh-CN" altLang="en-US"/>
        </a:p>
      </dgm:t>
    </dgm:pt>
    <dgm:pt modelId="{D68A9B83-AF09-415E-A5FC-74727A0753C6}" type="sibTrans" cxnId="{60ED7EDA-9729-4056-9D68-0FB1250AFE05}">
      <dgm:prSet/>
      <dgm:spPr/>
      <dgm:t>
        <a:bodyPr/>
        <a:lstStyle/>
        <a:p>
          <a:endParaRPr lang="zh-CN" altLang="en-US"/>
        </a:p>
      </dgm:t>
    </dgm:pt>
    <dgm:pt modelId="{F878EABF-AFCC-4BEB-8756-F9735443D800}">
      <dgm:prSet phldrT="[文本]"/>
      <dgm:spPr/>
      <dgm:t>
        <a:bodyPr/>
        <a:lstStyle/>
        <a:p>
          <a:r>
            <a:rPr lang="zh-CN" altLang="en-US"/>
            <a:t>第三</a:t>
          </a:r>
          <a:r>
            <a:rPr lang="en-US" altLang="en-US"/>
            <a:t>, </a:t>
          </a:r>
          <a:r>
            <a:rPr lang="zh-CN" altLang="en-US"/>
            <a:t>单个企业对市场价格的控制程度。</a:t>
          </a:r>
          <a:endParaRPr lang="zh-CN" altLang="en-US" dirty="0"/>
        </a:p>
      </dgm:t>
    </dgm:pt>
    <dgm:pt modelId="{1CC6A3FB-9B89-4E21-983F-A736298365CA}" type="parTrans" cxnId="{F82E29B5-C5F9-4E0A-B9F8-62F730BDF049}">
      <dgm:prSet/>
      <dgm:spPr/>
      <dgm:t>
        <a:bodyPr/>
        <a:lstStyle/>
        <a:p>
          <a:endParaRPr lang="zh-CN" altLang="en-US"/>
        </a:p>
      </dgm:t>
    </dgm:pt>
    <dgm:pt modelId="{E5A1BE83-8003-44D4-AE3D-A7A4EDAB9FF7}" type="sibTrans" cxnId="{F82E29B5-C5F9-4E0A-B9F8-62F730BDF049}">
      <dgm:prSet/>
      <dgm:spPr/>
      <dgm:t>
        <a:bodyPr/>
        <a:lstStyle/>
        <a:p>
          <a:endParaRPr lang="zh-CN" altLang="en-US"/>
        </a:p>
      </dgm:t>
    </dgm:pt>
    <dgm:pt modelId="{10E3F067-2791-4DE4-8457-71B42058C9FC}">
      <dgm:prSet phldrT="[文本]"/>
      <dgm:spPr/>
      <dgm:t>
        <a:bodyPr/>
        <a:lstStyle/>
        <a:p>
          <a:r>
            <a:rPr lang="zh-CN" altLang="en-US"/>
            <a:t>第四</a:t>
          </a:r>
          <a:r>
            <a:rPr lang="en-US" altLang="en-US"/>
            <a:t>, </a:t>
          </a:r>
          <a:r>
            <a:rPr lang="zh-CN" altLang="en-US"/>
            <a:t>企业进入或退出一个行业的难易程度。</a:t>
          </a:r>
          <a:endParaRPr lang="zh-CN" altLang="en-US" dirty="0"/>
        </a:p>
      </dgm:t>
    </dgm:pt>
    <dgm:pt modelId="{137E8033-C536-42ED-8C25-6F3E02E4E92E}" type="parTrans" cxnId="{CE3BC3A0-0960-4C58-8CF3-CE0E60385428}">
      <dgm:prSet/>
      <dgm:spPr/>
      <dgm:t>
        <a:bodyPr/>
        <a:lstStyle/>
        <a:p>
          <a:endParaRPr lang="zh-CN" altLang="en-US"/>
        </a:p>
      </dgm:t>
    </dgm:pt>
    <dgm:pt modelId="{0F61D3BE-8EDD-4301-97EC-08D83372C232}" type="sibTrans" cxnId="{CE3BC3A0-0960-4C58-8CF3-CE0E60385428}">
      <dgm:prSet/>
      <dgm:spPr/>
      <dgm:t>
        <a:bodyPr/>
        <a:lstStyle/>
        <a:p>
          <a:endParaRPr lang="zh-CN" altLang="en-US"/>
        </a:p>
      </dgm:t>
    </dgm:pt>
    <dgm:pt modelId="{AB10DD43-CBE5-4412-9288-A330A41F097F}">
      <dgm:prSet phldrT="[文本]"/>
      <dgm:spPr/>
      <dgm:t>
        <a:bodyPr/>
        <a:lstStyle/>
        <a:p>
          <a:r>
            <a:rPr lang="zh-CN" altLang="en-US" dirty="0"/>
            <a:t>第二</a:t>
          </a:r>
          <a:r>
            <a:rPr lang="en-US" altLang="en-US" dirty="0"/>
            <a:t>, </a:t>
          </a:r>
          <a:r>
            <a:rPr lang="zh-CN" altLang="en-US" dirty="0"/>
            <a:t>企业所生产的产品的差别程度。</a:t>
          </a:r>
        </a:p>
      </dgm:t>
    </dgm:pt>
    <dgm:pt modelId="{D6F42E8C-5AE6-475C-B0CD-4A1FB1053DF6}" type="parTrans" cxnId="{B5870F2B-72C4-4940-AF8C-A425549016E1}">
      <dgm:prSet/>
      <dgm:spPr/>
      <dgm:t>
        <a:bodyPr/>
        <a:lstStyle/>
        <a:p>
          <a:endParaRPr lang="zh-CN" altLang="en-US"/>
        </a:p>
      </dgm:t>
    </dgm:pt>
    <dgm:pt modelId="{7F2C05E6-66E1-4584-97E8-2C78670411E7}" type="sibTrans" cxnId="{B5870F2B-72C4-4940-AF8C-A425549016E1}">
      <dgm:prSet/>
      <dgm:spPr/>
      <dgm:t>
        <a:bodyPr/>
        <a:lstStyle/>
        <a:p>
          <a:endParaRPr lang="zh-CN" altLang="en-US"/>
        </a:p>
      </dgm:t>
    </dgm:pt>
    <dgm:pt modelId="{7F75D27A-547F-4A9D-8CB9-EF5C2A60DD5D}" type="pres">
      <dgm:prSet presAssocID="{E23D2215-5D1C-4578-ACCC-DBC3A47DB3AA}" presName="linear" presStyleCnt="0">
        <dgm:presLayoutVars>
          <dgm:dir/>
          <dgm:animLvl val="lvl"/>
          <dgm:resizeHandles val="exact"/>
        </dgm:presLayoutVars>
      </dgm:prSet>
      <dgm:spPr/>
    </dgm:pt>
    <dgm:pt modelId="{64EE395C-25DE-4B09-A584-E5CDF8193B64}" type="pres">
      <dgm:prSet presAssocID="{3365A5B3-9A47-489F-A9B8-BB9D2CE595C2}" presName="parentLin" presStyleCnt="0"/>
      <dgm:spPr/>
    </dgm:pt>
    <dgm:pt modelId="{4BD5F0AC-3BC8-45E3-A655-ADFE5EC5267F}" type="pres">
      <dgm:prSet presAssocID="{3365A5B3-9A47-489F-A9B8-BB9D2CE595C2}" presName="parentLeftMargin" presStyleLbl="node1" presStyleIdx="0" presStyleCnt="4"/>
      <dgm:spPr/>
    </dgm:pt>
    <dgm:pt modelId="{F6434F82-42F9-438F-BF44-923A61FB4354}" type="pres">
      <dgm:prSet presAssocID="{3365A5B3-9A47-489F-A9B8-BB9D2CE595C2}" presName="parentText" presStyleLbl="node1" presStyleIdx="0" presStyleCnt="4">
        <dgm:presLayoutVars>
          <dgm:chMax val="0"/>
          <dgm:bulletEnabled val="1"/>
        </dgm:presLayoutVars>
      </dgm:prSet>
      <dgm:spPr/>
    </dgm:pt>
    <dgm:pt modelId="{C5213CE6-AC48-4A13-9E1B-372F5DAF1654}" type="pres">
      <dgm:prSet presAssocID="{3365A5B3-9A47-489F-A9B8-BB9D2CE595C2}" presName="negativeSpace" presStyleCnt="0"/>
      <dgm:spPr/>
    </dgm:pt>
    <dgm:pt modelId="{A19099F8-5153-43C5-BD19-99A578BB4850}" type="pres">
      <dgm:prSet presAssocID="{3365A5B3-9A47-489F-A9B8-BB9D2CE595C2}" presName="childText" presStyleLbl="conFgAcc1" presStyleIdx="0" presStyleCnt="4">
        <dgm:presLayoutVars>
          <dgm:bulletEnabled val="1"/>
        </dgm:presLayoutVars>
      </dgm:prSet>
      <dgm:spPr/>
    </dgm:pt>
    <dgm:pt modelId="{12FD309A-C313-4B1B-9A33-B5E254DDBAD3}" type="pres">
      <dgm:prSet presAssocID="{D68A9B83-AF09-415E-A5FC-74727A0753C6}" presName="spaceBetweenRectangles" presStyleCnt="0"/>
      <dgm:spPr/>
    </dgm:pt>
    <dgm:pt modelId="{56586915-6A8F-48C5-BFC5-9BD977731202}" type="pres">
      <dgm:prSet presAssocID="{AB10DD43-CBE5-4412-9288-A330A41F097F}" presName="parentLin" presStyleCnt="0"/>
      <dgm:spPr/>
    </dgm:pt>
    <dgm:pt modelId="{C5B1015F-2900-4C8F-A725-1B1EEC0676A0}" type="pres">
      <dgm:prSet presAssocID="{AB10DD43-CBE5-4412-9288-A330A41F097F}" presName="parentLeftMargin" presStyleLbl="node1" presStyleIdx="0" presStyleCnt="4"/>
      <dgm:spPr/>
    </dgm:pt>
    <dgm:pt modelId="{5532051B-2F10-4879-BEB0-5CFE509DCB22}" type="pres">
      <dgm:prSet presAssocID="{AB10DD43-CBE5-4412-9288-A330A41F097F}" presName="parentText" presStyleLbl="node1" presStyleIdx="1" presStyleCnt="4">
        <dgm:presLayoutVars>
          <dgm:chMax val="0"/>
          <dgm:bulletEnabled val="1"/>
        </dgm:presLayoutVars>
      </dgm:prSet>
      <dgm:spPr/>
    </dgm:pt>
    <dgm:pt modelId="{63581A86-7E7A-4EC2-94C2-FD0043ED70A7}" type="pres">
      <dgm:prSet presAssocID="{AB10DD43-CBE5-4412-9288-A330A41F097F}" presName="negativeSpace" presStyleCnt="0"/>
      <dgm:spPr/>
    </dgm:pt>
    <dgm:pt modelId="{E334530D-3AF5-4D03-B430-BE7E001846C7}" type="pres">
      <dgm:prSet presAssocID="{AB10DD43-CBE5-4412-9288-A330A41F097F}" presName="childText" presStyleLbl="conFgAcc1" presStyleIdx="1" presStyleCnt="4">
        <dgm:presLayoutVars>
          <dgm:bulletEnabled val="1"/>
        </dgm:presLayoutVars>
      </dgm:prSet>
      <dgm:spPr/>
    </dgm:pt>
    <dgm:pt modelId="{4BC981ED-C0BF-43A1-8B8C-CA448D33784E}" type="pres">
      <dgm:prSet presAssocID="{7F2C05E6-66E1-4584-97E8-2C78670411E7}" presName="spaceBetweenRectangles" presStyleCnt="0"/>
      <dgm:spPr/>
    </dgm:pt>
    <dgm:pt modelId="{A973698D-DF44-4C7D-8B86-210AAA35A93C}" type="pres">
      <dgm:prSet presAssocID="{F878EABF-AFCC-4BEB-8756-F9735443D800}" presName="parentLin" presStyleCnt="0"/>
      <dgm:spPr/>
    </dgm:pt>
    <dgm:pt modelId="{008000B5-5A59-467D-A226-9A34D722C92A}" type="pres">
      <dgm:prSet presAssocID="{F878EABF-AFCC-4BEB-8756-F9735443D800}" presName="parentLeftMargin" presStyleLbl="node1" presStyleIdx="1" presStyleCnt="4"/>
      <dgm:spPr/>
    </dgm:pt>
    <dgm:pt modelId="{A391C80C-14B6-4B53-BA98-350F91706DE5}" type="pres">
      <dgm:prSet presAssocID="{F878EABF-AFCC-4BEB-8756-F9735443D800}" presName="parentText" presStyleLbl="node1" presStyleIdx="2" presStyleCnt="4">
        <dgm:presLayoutVars>
          <dgm:chMax val="0"/>
          <dgm:bulletEnabled val="1"/>
        </dgm:presLayoutVars>
      </dgm:prSet>
      <dgm:spPr/>
    </dgm:pt>
    <dgm:pt modelId="{6127FB53-3480-4CC7-8E49-2D0B71161664}" type="pres">
      <dgm:prSet presAssocID="{F878EABF-AFCC-4BEB-8756-F9735443D800}" presName="negativeSpace" presStyleCnt="0"/>
      <dgm:spPr/>
    </dgm:pt>
    <dgm:pt modelId="{489E688A-85A9-41B8-B8B5-D547AFCE1F93}" type="pres">
      <dgm:prSet presAssocID="{F878EABF-AFCC-4BEB-8756-F9735443D800}" presName="childText" presStyleLbl="conFgAcc1" presStyleIdx="2" presStyleCnt="4">
        <dgm:presLayoutVars>
          <dgm:bulletEnabled val="1"/>
        </dgm:presLayoutVars>
      </dgm:prSet>
      <dgm:spPr/>
    </dgm:pt>
    <dgm:pt modelId="{B03821E2-6945-4D4D-AB25-927E9442E759}" type="pres">
      <dgm:prSet presAssocID="{E5A1BE83-8003-44D4-AE3D-A7A4EDAB9FF7}" presName="spaceBetweenRectangles" presStyleCnt="0"/>
      <dgm:spPr/>
    </dgm:pt>
    <dgm:pt modelId="{39085411-FE06-40D2-9C7F-FB4B015E30E2}" type="pres">
      <dgm:prSet presAssocID="{10E3F067-2791-4DE4-8457-71B42058C9FC}" presName="parentLin" presStyleCnt="0"/>
      <dgm:spPr/>
    </dgm:pt>
    <dgm:pt modelId="{B32B3410-5FCF-4818-9283-01C87F86C04E}" type="pres">
      <dgm:prSet presAssocID="{10E3F067-2791-4DE4-8457-71B42058C9FC}" presName="parentLeftMargin" presStyleLbl="node1" presStyleIdx="2" presStyleCnt="4"/>
      <dgm:spPr/>
    </dgm:pt>
    <dgm:pt modelId="{89D3AD95-98D3-4E3F-A00A-C95234000371}" type="pres">
      <dgm:prSet presAssocID="{10E3F067-2791-4DE4-8457-71B42058C9FC}" presName="parentText" presStyleLbl="node1" presStyleIdx="3" presStyleCnt="4">
        <dgm:presLayoutVars>
          <dgm:chMax val="0"/>
          <dgm:bulletEnabled val="1"/>
        </dgm:presLayoutVars>
      </dgm:prSet>
      <dgm:spPr/>
    </dgm:pt>
    <dgm:pt modelId="{73DD4602-2841-4AFF-9DEE-877EB6DF3225}" type="pres">
      <dgm:prSet presAssocID="{10E3F067-2791-4DE4-8457-71B42058C9FC}" presName="negativeSpace" presStyleCnt="0"/>
      <dgm:spPr/>
    </dgm:pt>
    <dgm:pt modelId="{FA3EEFE6-B8A0-4ADE-94A0-A0F5667D44F1}" type="pres">
      <dgm:prSet presAssocID="{10E3F067-2791-4DE4-8457-71B42058C9FC}" presName="childText" presStyleLbl="conFgAcc1" presStyleIdx="3" presStyleCnt="4">
        <dgm:presLayoutVars>
          <dgm:bulletEnabled val="1"/>
        </dgm:presLayoutVars>
      </dgm:prSet>
      <dgm:spPr/>
    </dgm:pt>
  </dgm:ptLst>
  <dgm:cxnLst>
    <dgm:cxn modelId="{F4F23A2A-A5DB-4A81-A839-A68CCB958CD5}" type="presOf" srcId="{AB10DD43-CBE5-4412-9288-A330A41F097F}" destId="{C5B1015F-2900-4C8F-A725-1B1EEC0676A0}" srcOrd="0" destOrd="0" presId="urn:microsoft.com/office/officeart/2005/8/layout/list1"/>
    <dgm:cxn modelId="{B5870F2B-72C4-4940-AF8C-A425549016E1}" srcId="{E23D2215-5D1C-4578-ACCC-DBC3A47DB3AA}" destId="{AB10DD43-CBE5-4412-9288-A330A41F097F}" srcOrd="1" destOrd="0" parTransId="{D6F42E8C-5AE6-475C-B0CD-4A1FB1053DF6}" sibTransId="{7F2C05E6-66E1-4584-97E8-2C78670411E7}"/>
    <dgm:cxn modelId="{F2F51245-FA20-4B6D-ACDD-2F93AE8A119E}" type="presOf" srcId="{10E3F067-2791-4DE4-8457-71B42058C9FC}" destId="{B32B3410-5FCF-4818-9283-01C87F86C04E}" srcOrd="0" destOrd="0" presId="urn:microsoft.com/office/officeart/2005/8/layout/list1"/>
    <dgm:cxn modelId="{6777F24F-AF15-41F7-A81C-487DF7A01D31}" type="presOf" srcId="{E23D2215-5D1C-4578-ACCC-DBC3A47DB3AA}" destId="{7F75D27A-547F-4A9D-8CB9-EF5C2A60DD5D}" srcOrd="0" destOrd="0" presId="urn:microsoft.com/office/officeart/2005/8/layout/list1"/>
    <dgm:cxn modelId="{E9482879-592E-4EDF-90BB-E9158600E756}" type="presOf" srcId="{3365A5B3-9A47-489F-A9B8-BB9D2CE595C2}" destId="{4BD5F0AC-3BC8-45E3-A655-ADFE5EC5267F}" srcOrd="0" destOrd="0" presId="urn:microsoft.com/office/officeart/2005/8/layout/list1"/>
    <dgm:cxn modelId="{A29ED679-25ED-49E7-A595-CE564593BEC4}" type="presOf" srcId="{AB10DD43-CBE5-4412-9288-A330A41F097F}" destId="{5532051B-2F10-4879-BEB0-5CFE509DCB22}" srcOrd="1" destOrd="0" presId="urn:microsoft.com/office/officeart/2005/8/layout/list1"/>
    <dgm:cxn modelId="{C011298D-3A3C-4597-8C03-464D558D14AA}" type="presOf" srcId="{F878EABF-AFCC-4BEB-8756-F9735443D800}" destId="{A391C80C-14B6-4B53-BA98-350F91706DE5}" srcOrd="1" destOrd="0" presId="urn:microsoft.com/office/officeart/2005/8/layout/list1"/>
    <dgm:cxn modelId="{9A915494-CCF7-491A-961C-D65E6CF8643D}" type="presOf" srcId="{3365A5B3-9A47-489F-A9B8-BB9D2CE595C2}" destId="{F6434F82-42F9-438F-BF44-923A61FB4354}" srcOrd="1" destOrd="0" presId="urn:microsoft.com/office/officeart/2005/8/layout/list1"/>
    <dgm:cxn modelId="{CC84469D-FD50-44F4-9C1A-4A592AF27DD5}" type="presOf" srcId="{10E3F067-2791-4DE4-8457-71B42058C9FC}" destId="{89D3AD95-98D3-4E3F-A00A-C95234000371}" srcOrd="1" destOrd="0" presId="urn:microsoft.com/office/officeart/2005/8/layout/list1"/>
    <dgm:cxn modelId="{CE3BC3A0-0960-4C58-8CF3-CE0E60385428}" srcId="{E23D2215-5D1C-4578-ACCC-DBC3A47DB3AA}" destId="{10E3F067-2791-4DE4-8457-71B42058C9FC}" srcOrd="3" destOrd="0" parTransId="{137E8033-C536-42ED-8C25-6F3E02E4E92E}" sibTransId="{0F61D3BE-8EDD-4301-97EC-08D83372C232}"/>
    <dgm:cxn modelId="{F82E29B5-C5F9-4E0A-B9F8-62F730BDF049}" srcId="{E23D2215-5D1C-4578-ACCC-DBC3A47DB3AA}" destId="{F878EABF-AFCC-4BEB-8756-F9735443D800}" srcOrd="2" destOrd="0" parTransId="{1CC6A3FB-9B89-4E21-983F-A736298365CA}" sibTransId="{E5A1BE83-8003-44D4-AE3D-A7A4EDAB9FF7}"/>
    <dgm:cxn modelId="{60ED7EDA-9729-4056-9D68-0FB1250AFE05}" srcId="{E23D2215-5D1C-4578-ACCC-DBC3A47DB3AA}" destId="{3365A5B3-9A47-489F-A9B8-BB9D2CE595C2}" srcOrd="0" destOrd="0" parTransId="{CB537B7D-EA67-47AA-9DD7-7B8B87E03460}" sibTransId="{D68A9B83-AF09-415E-A5FC-74727A0753C6}"/>
    <dgm:cxn modelId="{CFF6D8DB-6142-4ABB-A175-7CDCAA743B6A}" type="presOf" srcId="{F878EABF-AFCC-4BEB-8756-F9735443D800}" destId="{008000B5-5A59-467D-A226-9A34D722C92A}" srcOrd="0" destOrd="0" presId="urn:microsoft.com/office/officeart/2005/8/layout/list1"/>
    <dgm:cxn modelId="{1C9A9E5C-7310-49F9-AD94-D3F7D3A1F052}" type="presParOf" srcId="{7F75D27A-547F-4A9D-8CB9-EF5C2A60DD5D}" destId="{64EE395C-25DE-4B09-A584-E5CDF8193B64}" srcOrd="0" destOrd="0" presId="urn:microsoft.com/office/officeart/2005/8/layout/list1"/>
    <dgm:cxn modelId="{CC2CE7BE-C82B-436C-BEFF-D171E35A485B}" type="presParOf" srcId="{64EE395C-25DE-4B09-A584-E5CDF8193B64}" destId="{4BD5F0AC-3BC8-45E3-A655-ADFE5EC5267F}" srcOrd="0" destOrd="0" presId="urn:microsoft.com/office/officeart/2005/8/layout/list1"/>
    <dgm:cxn modelId="{8770E1E5-0773-44E0-81D3-0523FFB5A014}" type="presParOf" srcId="{64EE395C-25DE-4B09-A584-E5CDF8193B64}" destId="{F6434F82-42F9-438F-BF44-923A61FB4354}" srcOrd="1" destOrd="0" presId="urn:microsoft.com/office/officeart/2005/8/layout/list1"/>
    <dgm:cxn modelId="{6FD60587-3FF6-484C-AC79-979832E7161B}" type="presParOf" srcId="{7F75D27A-547F-4A9D-8CB9-EF5C2A60DD5D}" destId="{C5213CE6-AC48-4A13-9E1B-372F5DAF1654}" srcOrd="1" destOrd="0" presId="urn:microsoft.com/office/officeart/2005/8/layout/list1"/>
    <dgm:cxn modelId="{0B306879-A11C-4C6F-BD4F-8C3099154678}" type="presParOf" srcId="{7F75D27A-547F-4A9D-8CB9-EF5C2A60DD5D}" destId="{A19099F8-5153-43C5-BD19-99A578BB4850}" srcOrd="2" destOrd="0" presId="urn:microsoft.com/office/officeart/2005/8/layout/list1"/>
    <dgm:cxn modelId="{8D635B60-433A-40F2-AFD3-BE7D7E65EC38}" type="presParOf" srcId="{7F75D27A-547F-4A9D-8CB9-EF5C2A60DD5D}" destId="{12FD309A-C313-4B1B-9A33-B5E254DDBAD3}" srcOrd="3" destOrd="0" presId="urn:microsoft.com/office/officeart/2005/8/layout/list1"/>
    <dgm:cxn modelId="{2B2AFA0F-0B09-4E21-95F7-53400FB08D27}" type="presParOf" srcId="{7F75D27A-547F-4A9D-8CB9-EF5C2A60DD5D}" destId="{56586915-6A8F-48C5-BFC5-9BD977731202}" srcOrd="4" destOrd="0" presId="urn:microsoft.com/office/officeart/2005/8/layout/list1"/>
    <dgm:cxn modelId="{55E63A26-B02B-4FD2-95FC-AF779E503B11}" type="presParOf" srcId="{56586915-6A8F-48C5-BFC5-9BD977731202}" destId="{C5B1015F-2900-4C8F-A725-1B1EEC0676A0}" srcOrd="0" destOrd="0" presId="urn:microsoft.com/office/officeart/2005/8/layout/list1"/>
    <dgm:cxn modelId="{3BAD556B-B576-4652-BA9A-42064C991DA6}" type="presParOf" srcId="{56586915-6A8F-48C5-BFC5-9BD977731202}" destId="{5532051B-2F10-4879-BEB0-5CFE509DCB22}" srcOrd="1" destOrd="0" presId="urn:microsoft.com/office/officeart/2005/8/layout/list1"/>
    <dgm:cxn modelId="{329C93AB-6A30-4A67-8407-7808B4896552}" type="presParOf" srcId="{7F75D27A-547F-4A9D-8CB9-EF5C2A60DD5D}" destId="{63581A86-7E7A-4EC2-94C2-FD0043ED70A7}" srcOrd="5" destOrd="0" presId="urn:microsoft.com/office/officeart/2005/8/layout/list1"/>
    <dgm:cxn modelId="{3B0B99C1-36B3-47AA-8030-0FAB32501C82}" type="presParOf" srcId="{7F75D27A-547F-4A9D-8CB9-EF5C2A60DD5D}" destId="{E334530D-3AF5-4D03-B430-BE7E001846C7}" srcOrd="6" destOrd="0" presId="urn:microsoft.com/office/officeart/2005/8/layout/list1"/>
    <dgm:cxn modelId="{EC50A618-0FB3-4431-9AE4-1C7AAEC07FA0}" type="presParOf" srcId="{7F75D27A-547F-4A9D-8CB9-EF5C2A60DD5D}" destId="{4BC981ED-C0BF-43A1-8B8C-CA448D33784E}" srcOrd="7" destOrd="0" presId="urn:microsoft.com/office/officeart/2005/8/layout/list1"/>
    <dgm:cxn modelId="{CCA19C3E-299D-4C74-BFBA-62DF08D3CC71}" type="presParOf" srcId="{7F75D27A-547F-4A9D-8CB9-EF5C2A60DD5D}" destId="{A973698D-DF44-4C7D-8B86-210AAA35A93C}" srcOrd="8" destOrd="0" presId="urn:microsoft.com/office/officeart/2005/8/layout/list1"/>
    <dgm:cxn modelId="{4C978622-7B03-4D09-B3DF-3DD4BECAB5F7}" type="presParOf" srcId="{A973698D-DF44-4C7D-8B86-210AAA35A93C}" destId="{008000B5-5A59-467D-A226-9A34D722C92A}" srcOrd="0" destOrd="0" presId="urn:microsoft.com/office/officeart/2005/8/layout/list1"/>
    <dgm:cxn modelId="{0452F11F-973A-457E-9E2E-F62AD91D467F}" type="presParOf" srcId="{A973698D-DF44-4C7D-8B86-210AAA35A93C}" destId="{A391C80C-14B6-4B53-BA98-350F91706DE5}" srcOrd="1" destOrd="0" presId="urn:microsoft.com/office/officeart/2005/8/layout/list1"/>
    <dgm:cxn modelId="{A18BBDAA-34E4-4755-8787-3996199235D9}" type="presParOf" srcId="{7F75D27A-547F-4A9D-8CB9-EF5C2A60DD5D}" destId="{6127FB53-3480-4CC7-8E49-2D0B71161664}" srcOrd="9" destOrd="0" presId="urn:microsoft.com/office/officeart/2005/8/layout/list1"/>
    <dgm:cxn modelId="{D4777DC5-B7BE-43D4-8978-18B515B3D57F}" type="presParOf" srcId="{7F75D27A-547F-4A9D-8CB9-EF5C2A60DD5D}" destId="{489E688A-85A9-41B8-B8B5-D547AFCE1F93}" srcOrd="10" destOrd="0" presId="urn:microsoft.com/office/officeart/2005/8/layout/list1"/>
    <dgm:cxn modelId="{53665202-0EA7-4A8B-A4C8-DF2D846E6177}" type="presParOf" srcId="{7F75D27A-547F-4A9D-8CB9-EF5C2A60DD5D}" destId="{B03821E2-6945-4D4D-AB25-927E9442E759}" srcOrd="11" destOrd="0" presId="urn:microsoft.com/office/officeart/2005/8/layout/list1"/>
    <dgm:cxn modelId="{B2E7963D-D37F-4560-9FBE-A6D6AFE54153}" type="presParOf" srcId="{7F75D27A-547F-4A9D-8CB9-EF5C2A60DD5D}" destId="{39085411-FE06-40D2-9C7F-FB4B015E30E2}" srcOrd="12" destOrd="0" presId="urn:microsoft.com/office/officeart/2005/8/layout/list1"/>
    <dgm:cxn modelId="{1FB64A7D-47B5-4286-9054-812F41E62EFB}" type="presParOf" srcId="{39085411-FE06-40D2-9C7F-FB4B015E30E2}" destId="{B32B3410-5FCF-4818-9283-01C87F86C04E}" srcOrd="0" destOrd="0" presId="urn:microsoft.com/office/officeart/2005/8/layout/list1"/>
    <dgm:cxn modelId="{BFA3A533-52E4-45DA-A855-FD1863E4084C}" type="presParOf" srcId="{39085411-FE06-40D2-9C7F-FB4B015E30E2}" destId="{89D3AD95-98D3-4E3F-A00A-C95234000371}" srcOrd="1" destOrd="0" presId="urn:microsoft.com/office/officeart/2005/8/layout/list1"/>
    <dgm:cxn modelId="{AE7975D0-76C2-4D5C-BFF0-C8F9344A088D}" type="presParOf" srcId="{7F75D27A-547F-4A9D-8CB9-EF5C2A60DD5D}" destId="{73DD4602-2841-4AFF-9DEE-877EB6DF3225}" srcOrd="13" destOrd="0" presId="urn:microsoft.com/office/officeart/2005/8/layout/list1"/>
    <dgm:cxn modelId="{CC8E7F57-A117-4577-836E-E3E9274337F0}" type="presParOf" srcId="{7F75D27A-547F-4A9D-8CB9-EF5C2A60DD5D}" destId="{FA3EEFE6-B8A0-4ADE-94A0-A0F5667D44F1}"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8E69C4-8E1D-4A8F-9ECA-4B44860C96A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2C148282-1022-481D-A22A-275E1FEDBAB5}">
      <dgm:prSet phldrT="[文本]"/>
      <dgm:spPr/>
      <dgm:t>
        <a:bodyPr/>
        <a:lstStyle/>
        <a:p>
          <a:r>
            <a:rPr lang="en-US" altLang="en-US" dirty="0"/>
            <a:t>1.</a:t>
          </a:r>
          <a:r>
            <a:rPr lang="zh-CN" altLang="en-US" dirty="0"/>
            <a:t>市场上有大量的买者和卖者</a:t>
          </a:r>
        </a:p>
      </dgm:t>
    </dgm:pt>
    <dgm:pt modelId="{9BA12441-6531-4707-8C69-AAB1681D5E34}" type="parTrans" cxnId="{D277BF3B-2B71-463A-97C6-A69B05033EC1}">
      <dgm:prSet/>
      <dgm:spPr/>
      <dgm:t>
        <a:bodyPr/>
        <a:lstStyle/>
        <a:p>
          <a:endParaRPr lang="zh-CN" altLang="en-US"/>
        </a:p>
      </dgm:t>
    </dgm:pt>
    <dgm:pt modelId="{028FFF12-AC77-44F9-AE8C-76ADD2972AC6}" type="sibTrans" cxnId="{D277BF3B-2B71-463A-97C6-A69B05033EC1}">
      <dgm:prSet/>
      <dgm:spPr/>
      <dgm:t>
        <a:bodyPr/>
        <a:lstStyle/>
        <a:p>
          <a:endParaRPr lang="zh-CN" altLang="en-US"/>
        </a:p>
      </dgm:t>
    </dgm:pt>
    <dgm:pt modelId="{B820C8D0-F54E-4217-ADCB-0294FD1D5832}">
      <dgm:prSet phldrT="[文本]"/>
      <dgm:spPr/>
      <dgm:t>
        <a:bodyPr/>
        <a:lstStyle/>
        <a:p>
          <a:r>
            <a:rPr lang="en-US" altLang="en-US" dirty="0"/>
            <a:t>2.</a:t>
          </a:r>
          <a:r>
            <a:rPr lang="zh-CN" altLang="en-US" dirty="0"/>
            <a:t>市场上的商品完全无差别</a:t>
          </a:r>
        </a:p>
      </dgm:t>
    </dgm:pt>
    <dgm:pt modelId="{A95BF62F-E669-4EC8-BC33-90AC54A7D981}" type="parTrans" cxnId="{11890B34-43BD-45AB-A402-9C35F2FA46F3}">
      <dgm:prSet/>
      <dgm:spPr/>
      <dgm:t>
        <a:bodyPr/>
        <a:lstStyle/>
        <a:p>
          <a:endParaRPr lang="zh-CN" altLang="en-US"/>
        </a:p>
      </dgm:t>
    </dgm:pt>
    <dgm:pt modelId="{0E834BD3-22BA-4362-83A7-1EA911957A03}" type="sibTrans" cxnId="{11890B34-43BD-45AB-A402-9C35F2FA46F3}">
      <dgm:prSet/>
      <dgm:spPr/>
      <dgm:t>
        <a:bodyPr/>
        <a:lstStyle/>
        <a:p>
          <a:endParaRPr lang="zh-CN" altLang="en-US"/>
        </a:p>
      </dgm:t>
    </dgm:pt>
    <dgm:pt modelId="{6DE3744F-EAB3-43AC-BFCC-9BAD01EC9E5B}">
      <dgm:prSet phldrT="[文本]"/>
      <dgm:spPr/>
      <dgm:t>
        <a:bodyPr/>
        <a:lstStyle/>
        <a:p>
          <a:r>
            <a:rPr lang="en-US" altLang="en-US" dirty="0"/>
            <a:t>3.</a:t>
          </a:r>
          <a:r>
            <a:rPr lang="zh-CN" altLang="en-US" dirty="0"/>
            <a:t>所有的资源都具有完全的流动性且不受任何限制</a:t>
          </a:r>
        </a:p>
      </dgm:t>
    </dgm:pt>
    <dgm:pt modelId="{35057693-3148-4725-B18D-F53484C47CD4}" type="parTrans" cxnId="{A1BCB13C-A53C-4C1F-9CBA-D0D554CD3FE9}">
      <dgm:prSet/>
      <dgm:spPr/>
      <dgm:t>
        <a:bodyPr/>
        <a:lstStyle/>
        <a:p>
          <a:endParaRPr lang="zh-CN" altLang="en-US"/>
        </a:p>
      </dgm:t>
    </dgm:pt>
    <dgm:pt modelId="{A2D55D6C-F425-4E56-B107-392DE82A16BC}" type="sibTrans" cxnId="{A1BCB13C-A53C-4C1F-9CBA-D0D554CD3FE9}">
      <dgm:prSet/>
      <dgm:spPr/>
      <dgm:t>
        <a:bodyPr/>
        <a:lstStyle/>
        <a:p>
          <a:endParaRPr lang="zh-CN" altLang="en-US"/>
        </a:p>
      </dgm:t>
    </dgm:pt>
    <dgm:pt modelId="{633B7EA3-04AA-4FE3-AA48-0F2CDEE57400}">
      <dgm:prSet phldrT="[文本]"/>
      <dgm:spPr/>
      <dgm:t>
        <a:bodyPr/>
        <a:lstStyle/>
        <a:p>
          <a:r>
            <a:rPr lang="en-US" altLang="en-US" dirty="0"/>
            <a:t>4.</a:t>
          </a:r>
          <a:r>
            <a:rPr lang="zh-CN" altLang="en-US" dirty="0"/>
            <a:t>信息是完全的</a:t>
          </a:r>
        </a:p>
      </dgm:t>
    </dgm:pt>
    <dgm:pt modelId="{00EBA83D-1FAD-43C3-8029-E2C4351CC938}" type="parTrans" cxnId="{854B7ACE-4758-4389-B60E-3EEE23841F78}">
      <dgm:prSet/>
      <dgm:spPr/>
      <dgm:t>
        <a:bodyPr/>
        <a:lstStyle/>
        <a:p>
          <a:endParaRPr lang="zh-CN" altLang="en-US"/>
        </a:p>
      </dgm:t>
    </dgm:pt>
    <dgm:pt modelId="{63F42BBE-ACC3-4F08-AD17-A1231470A095}" type="sibTrans" cxnId="{854B7ACE-4758-4389-B60E-3EEE23841F78}">
      <dgm:prSet/>
      <dgm:spPr/>
      <dgm:t>
        <a:bodyPr/>
        <a:lstStyle/>
        <a:p>
          <a:endParaRPr lang="zh-CN" altLang="en-US"/>
        </a:p>
      </dgm:t>
    </dgm:pt>
    <dgm:pt modelId="{90916B74-94E9-45FF-B3FC-735BE779657A}" type="pres">
      <dgm:prSet presAssocID="{A18E69C4-8E1D-4A8F-9ECA-4B44860C96AC}" presName="linear" presStyleCnt="0">
        <dgm:presLayoutVars>
          <dgm:animLvl val="lvl"/>
          <dgm:resizeHandles val="exact"/>
        </dgm:presLayoutVars>
      </dgm:prSet>
      <dgm:spPr/>
    </dgm:pt>
    <dgm:pt modelId="{2BC5295D-105C-4FD7-B25D-CCFB8CFADDF5}" type="pres">
      <dgm:prSet presAssocID="{2C148282-1022-481D-A22A-275E1FEDBAB5}" presName="parentText" presStyleLbl="node1" presStyleIdx="0" presStyleCnt="4">
        <dgm:presLayoutVars>
          <dgm:chMax val="0"/>
          <dgm:bulletEnabled val="1"/>
        </dgm:presLayoutVars>
      </dgm:prSet>
      <dgm:spPr/>
    </dgm:pt>
    <dgm:pt modelId="{23FA3E48-D876-4335-A3F1-9086483D581A}" type="pres">
      <dgm:prSet presAssocID="{028FFF12-AC77-44F9-AE8C-76ADD2972AC6}" presName="spacer" presStyleCnt="0"/>
      <dgm:spPr/>
    </dgm:pt>
    <dgm:pt modelId="{919D6689-4C6D-42BC-849A-40822706B9D7}" type="pres">
      <dgm:prSet presAssocID="{B820C8D0-F54E-4217-ADCB-0294FD1D5832}" presName="parentText" presStyleLbl="node1" presStyleIdx="1" presStyleCnt="4">
        <dgm:presLayoutVars>
          <dgm:chMax val="0"/>
          <dgm:bulletEnabled val="1"/>
        </dgm:presLayoutVars>
      </dgm:prSet>
      <dgm:spPr/>
    </dgm:pt>
    <dgm:pt modelId="{2C1455E4-3BF1-41AF-8A10-D70A791F9572}" type="pres">
      <dgm:prSet presAssocID="{0E834BD3-22BA-4362-83A7-1EA911957A03}" presName="spacer" presStyleCnt="0"/>
      <dgm:spPr/>
    </dgm:pt>
    <dgm:pt modelId="{334E6FB9-0379-4F7A-881C-52350CE13CCE}" type="pres">
      <dgm:prSet presAssocID="{6DE3744F-EAB3-43AC-BFCC-9BAD01EC9E5B}" presName="parentText" presStyleLbl="node1" presStyleIdx="2" presStyleCnt="4">
        <dgm:presLayoutVars>
          <dgm:chMax val="0"/>
          <dgm:bulletEnabled val="1"/>
        </dgm:presLayoutVars>
      </dgm:prSet>
      <dgm:spPr/>
    </dgm:pt>
    <dgm:pt modelId="{34D15F30-D69C-4367-92F4-75A524F6999F}" type="pres">
      <dgm:prSet presAssocID="{A2D55D6C-F425-4E56-B107-392DE82A16BC}" presName="spacer" presStyleCnt="0"/>
      <dgm:spPr/>
    </dgm:pt>
    <dgm:pt modelId="{4171686B-0833-46EC-B8F2-E6F5C51353F5}" type="pres">
      <dgm:prSet presAssocID="{633B7EA3-04AA-4FE3-AA48-0F2CDEE57400}" presName="parentText" presStyleLbl="node1" presStyleIdx="3" presStyleCnt="4">
        <dgm:presLayoutVars>
          <dgm:chMax val="0"/>
          <dgm:bulletEnabled val="1"/>
        </dgm:presLayoutVars>
      </dgm:prSet>
      <dgm:spPr/>
    </dgm:pt>
  </dgm:ptLst>
  <dgm:cxnLst>
    <dgm:cxn modelId="{C8B44618-AFA6-407F-9892-05B8BE8C67CA}" type="presOf" srcId="{6DE3744F-EAB3-43AC-BFCC-9BAD01EC9E5B}" destId="{334E6FB9-0379-4F7A-881C-52350CE13CCE}" srcOrd="0" destOrd="0" presId="urn:microsoft.com/office/officeart/2005/8/layout/vList2"/>
    <dgm:cxn modelId="{11890B34-43BD-45AB-A402-9C35F2FA46F3}" srcId="{A18E69C4-8E1D-4A8F-9ECA-4B44860C96AC}" destId="{B820C8D0-F54E-4217-ADCB-0294FD1D5832}" srcOrd="1" destOrd="0" parTransId="{A95BF62F-E669-4EC8-BC33-90AC54A7D981}" sibTransId="{0E834BD3-22BA-4362-83A7-1EA911957A03}"/>
    <dgm:cxn modelId="{D277BF3B-2B71-463A-97C6-A69B05033EC1}" srcId="{A18E69C4-8E1D-4A8F-9ECA-4B44860C96AC}" destId="{2C148282-1022-481D-A22A-275E1FEDBAB5}" srcOrd="0" destOrd="0" parTransId="{9BA12441-6531-4707-8C69-AAB1681D5E34}" sibTransId="{028FFF12-AC77-44F9-AE8C-76ADD2972AC6}"/>
    <dgm:cxn modelId="{A1BCB13C-A53C-4C1F-9CBA-D0D554CD3FE9}" srcId="{A18E69C4-8E1D-4A8F-9ECA-4B44860C96AC}" destId="{6DE3744F-EAB3-43AC-BFCC-9BAD01EC9E5B}" srcOrd="2" destOrd="0" parTransId="{35057693-3148-4725-B18D-F53484C47CD4}" sibTransId="{A2D55D6C-F425-4E56-B107-392DE82A16BC}"/>
    <dgm:cxn modelId="{70C38F69-B7CD-40E9-A34E-6DFC344FCD64}" type="presOf" srcId="{633B7EA3-04AA-4FE3-AA48-0F2CDEE57400}" destId="{4171686B-0833-46EC-B8F2-E6F5C51353F5}" srcOrd="0" destOrd="0" presId="urn:microsoft.com/office/officeart/2005/8/layout/vList2"/>
    <dgm:cxn modelId="{DC14D0CD-CA01-48AE-80AC-57D43F01E3D9}" type="presOf" srcId="{2C148282-1022-481D-A22A-275E1FEDBAB5}" destId="{2BC5295D-105C-4FD7-B25D-CCFB8CFADDF5}" srcOrd="0" destOrd="0" presId="urn:microsoft.com/office/officeart/2005/8/layout/vList2"/>
    <dgm:cxn modelId="{854B7ACE-4758-4389-B60E-3EEE23841F78}" srcId="{A18E69C4-8E1D-4A8F-9ECA-4B44860C96AC}" destId="{633B7EA3-04AA-4FE3-AA48-0F2CDEE57400}" srcOrd="3" destOrd="0" parTransId="{00EBA83D-1FAD-43C3-8029-E2C4351CC938}" sibTransId="{63F42BBE-ACC3-4F08-AD17-A1231470A095}"/>
    <dgm:cxn modelId="{026337F3-E96A-4DAD-AEFC-F4ADBE5EA23D}" type="presOf" srcId="{B820C8D0-F54E-4217-ADCB-0294FD1D5832}" destId="{919D6689-4C6D-42BC-849A-40822706B9D7}" srcOrd="0" destOrd="0" presId="urn:microsoft.com/office/officeart/2005/8/layout/vList2"/>
    <dgm:cxn modelId="{70A1ECFB-B65C-424B-BC3C-0EF795202740}" type="presOf" srcId="{A18E69C4-8E1D-4A8F-9ECA-4B44860C96AC}" destId="{90916B74-94E9-45FF-B3FC-735BE779657A}" srcOrd="0" destOrd="0" presId="urn:microsoft.com/office/officeart/2005/8/layout/vList2"/>
    <dgm:cxn modelId="{F6511124-489C-463A-9B7E-B9670D8BA2A7}" type="presParOf" srcId="{90916B74-94E9-45FF-B3FC-735BE779657A}" destId="{2BC5295D-105C-4FD7-B25D-CCFB8CFADDF5}" srcOrd="0" destOrd="0" presId="urn:microsoft.com/office/officeart/2005/8/layout/vList2"/>
    <dgm:cxn modelId="{83B7EA5B-9B28-4942-9AD3-D4B719986FF1}" type="presParOf" srcId="{90916B74-94E9-45FF-B3FC-735BE779657A}" destId="{23FA3E48-D876-4335-A3F1-9086483D581A}" srcOrd="1" destOrd="0" presId="urn:microsoft.com/office/officeart/2005/8/layout/vList2"/>
    <dgm:cxn modelId="{163DE90F-E01D-4AB8-82EC-B06EF996160A}" type="presParOf" srcId="{90916B74-94E9-45FF-B3FC-735BE779657A}" destId="{919D6689-4C6D-42BC-849A-40822706B9D7}" srcOrd="2" destOrd="0" presId="urn:microsoft.com/office/officeart/2005/8/layout/vList2"/>
    <dgm:cxn modelId="{B79E8127-C4FD-4A0A-A8A3-EBE98A365FCE}" type="presParOf" srcId="{90916B74-94E9-45FF-B3FC-735BE779657A}" destId="{2C1455E4-3BF1-41AF-8A10-D70A791F9572}" srcOrd="3" destOrd="0" presId="urn:microsoft.com/office/officeart/2005/8/layout/vList2"/>
    <dgm:cxn modelId="{39ECE468-3DC5-4C2E-BDE7-F18FC900D6A0}" type="presParOf" srcId="{90916B74-94E9-45FF-B3FC-735BE779657A}" destId="{334E6FB9-0379-4F7A-881C-52350CE13CCE}" srcOrd="4" destOrd="0" presId="urn:microsoft.com/office/officeart/2005/8/layout/vList2"/>
    <dgm:cxn modelId="{CB03C399-1BD2-4D3F-8D89-73BE63D829CD}" type="presParOf" srcId="{90916B74-94E9-45FF-B3FC-735BE779657A}" destId="{34D15F30-D69C-4367-92F4-75A524F6999F}" srcOrd="5" destOrd="0" presId="urn:microsoft.com/office/officeart/2005/8/layout/vList2"/>
    <dgm:cxn modelId="{EB322A96-A313-44E8-9FA6-2C6F1EB02B84}" type="presParOf" srcId="{90916B74-94E9-45FF-B3FC-735BE779657A}" destId="{4171686B-0833-46EC-B8F2-E6F5C51353F5}"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41122F-B732-46FC-81EF-9BAA89EE163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C687C987-1E63-4974-A06F-704653880087}">
      <dgm:prSet phldrT="[文本]"/>
      <dgm:spPr/>
      <dgm:t>
        <a:bodyPr/>
        <a:lstStyle/>
        <a:p>
          <a:r>
            <a:rPr lang="en-US" altLang="en-US" dirty="0"/>
            <a:t>1.</a:t>
          </a:r>
          <a:r>
            <a:rPr lang="zh-CN" altLang="en-US" dirty="0"/>
            <a:t>供不应求状况下的短期均衡</a:t>
          </a:r>
          <a:r>
            <a:rPr lang="en-US" altLang="en-US" dirty="0"/>
            <a:t>——</a:t>
          </a:r>
          <a:r>
            <a:rPr lang="zh-CN" altLang="en-US" dirty="0"/>
            <a:t>企业获得超额利润</a:t>
          </a:r>
        </a:p>
      </dgm:t>
    </dgm:pt>
    <dgm:pt modelId="{F3D2CE07-3897-4113-88BD-53E23CF7E55A}" type="parTrans" cxnId="{E8BF50A0-DA99-442B-BCA0-749C293198AD}">
      <dgm:prSet/>
      <dgm:spPr/>
      <dgm:t>
        <a:bodyPr/>
        <a:lstStyle/>
        <a:p>
          <a:endParaRPr lang="zh-CN" altLang="en-US"/>
        </a:p>
      </dgm:t>
    </dgm:pt>
    <dgm:pt modelId="{E0203998-7706-4D74-9F5C-8F76389BA366}" type="sibTrans" cxnId="{E8BF50A0-DA99-442B-BCA0-749C293198AD}">
      <dgm:prSet/>
      <dgm:spPr/>
      <dgm:t>
        <a:bodyPr/>
        <a:lstStyle/>
        <a:p>
          <a:endParaRPr lang="zh-CN" altLang="en-US"/>
        </a:p>
      </dgm:t>
    </dgm:pt>
    <dgm:pt modelId="{F52E17D4-23CD-4FDA-81D4-0CD5AF0B499D}">
      <dgm:prSet phldrT="[文本]"/>
      <dgm:spPr/>
      <dgm:t>
        <a:bodyPr/>
        <a:lstStyle/>
        <a:p>
          <a:r>
            <a:rPr lang="en-US" altLang="en-US" dirty="0"/>
            <a:t>2.</a:t>
          </a:r>
          <a:r>
            <a:rPr lang="zh-CN" altLang="en-US" dirty="0"/>
            <a:t>供求平衡状况下的短期均衡</a:t>
          </a:r>
          <a:r>
            <a:rPr lang="en-US" altLang="en-US" dirty="0"/>
            <a:t>——</a:t>
          </a:r>
          <a:r>
            <a:rPr lang="zh-CN" altLang="en-US" dirty="0"/>
            <a:t>企业获得正常利润</a:t>
          </a:r>
        </a:p>
      </dgm:t>
    </dgm:pt>
    <dgm:pt modelId="{CC3DD429-DDB7-4632-B84F-7CB8357A2BE0}" type="parTrans" cxnId="{E575024F-B599-498C-A88A-92637962916F}">
      <dgm:prSet/>
      <dgm:spPr/>
      <dgm:t>
        <a:bodyPr/>
        <a:lstStyle/>
        <a:p>
          <a:endParaRPr lang="zh-CN" altLang="en-US"/>
        </a:p>
      </dgm:t>
    </dgm:pt>
    <dgm:pt modelId="{C1972666-65D3-4244-BA34-15BFCCA9AB7B}" type="sibTrans" cxnId="{E575024F-B599-498C-A88A-92637962916F}">
      <dgm:prSet/>
      <dgm:spPr/>
      <dgm:t>
        <a:bodyPr/>
        <a:lstStyle/>
        <a:p>
          <a:endParaRPr lang="zh-CN" altLang="en-US"/>
        </a:p>
      </dgm:t>
    </dgm:pt>
    <dgm:pt modelId="{88537AA0-7A62-460C-B0CB-4BFCD08CAB11}">
      <dgm:prSet phldrT="[文本]"/>
      <dgm:spPr/>
      <dgm:t>
        <a:bodyPr/>
        <a:lstStyle/>
        <a:p>
          <a:r>
            <a:rPr lang="en-US" altLang="en-US" dirty="0"/>
            <a:t>3.</a:t>
          </a:r>
          <a:r>
            <a:rPr lang="zh-CN" altLang="en-US" dirty="0"/>
            <a:t>供过于求状况下的短期均衡</a:t>
          </a:r>
          <a:r>
            <a:rPr lang="en-US" altLang="en-US" dirty="0"/>
            <a:t>——</a:t>
          </a:r>
          <a:r>
            <a:rPr lang="zh-CN" altLang="en-US" dirty="0"/>
            <a:t>企业亏损， 仍继续生产</a:t>
          </a:r>
        </a:p>
      </dgm:t>
    </dgm:pt>
    <dgm:pt modelId="{18341AC3-C4F3-4F49-88CB-E44E61C2F769}" type="parTrans" cxnId="{16FA89E2-A9E6-4779-85E0-CE00FAEB2B0F}">
      <dgm:prSet/>
      <dgm:spPr/>
      <dgm:t>
        <a:bodyPr/>
        <a:lstStyle/>
        <a:p>
          <a:endParaRPr lang="zh-CN" altLang="en-US"/>
        </a:p>
      </dgm:t>
    </dgm:pt>
    <dgm:pt modelId="{5F279266-C1B6-444A-976B-F9AC287D27BE}" type="sibTrans" cxnId="{16FA89E2-A9E6-4779-85E0-CE00FAEB2B0F}">
      <dgm:prSet/>
      <dgm:spPr/>
      <dgm:t>
        <a:bodyPr/>
        <a:lstStyle/>
        <a:p>
          <a:endParaRPr lang="zh-CN" altLang="en-US"/>
        </a:p>
      </dgm:t>
    </dgm:pt>
    <dgm:pt modelId="{11E53B5C-DBD0-4991-880F-0E2A3A53A8AA}">
      <dgm:prSet phldrT="[文本]"/>
      <dgm:spPr/>
      <dgm:t>
        <a:bodyPr/>
        <a:lstStyle/>
        <a:p>
          <a:r>
            <a:rPr lang="en-US" altLang="en-US" dirty="0"/>
            <a:t>4.</a:t>
          </a:r>
          <a:r>
            <a:rPr lang="zh-CN" altLang="en-US" dirty="0"/>
            <a:t>停止营业点</a:t>
          </a:r>
          <a:r>
            <a:rPr lang="en-US" altLang="en-US" dirty="0"/>
            <a:t>(</a:t>
          </a:r>
          <a:r>
            <a:rPr lang="zh-CN" altLang="en-US" dirty="0"/>
            <a:t>企业生产和不生产无差异</a:t>
          </a:r>
          <a:r>
            <a:rPr lang="en-US" altLang="en-US" dirty="0"/>
            <a:t>)</a:t>
          </a:r>
          <a:endParaRPr lang="zh-CN" altLang="en-US" dirty="0"/>
        </a:p>
      </dgm:t>
    </dgm:pt>
    <dgm:pt modelId="{56DCF17B-6FF4-4349-B997-0223201E8E58}" type="parTrans" cxnId="{2466DE83-F3FA-435D-A843-E6874A9651D5}">
      <dgm:prSet/>
      <dgm:spPr/>
      <dgm:t>
        <a:bodyPr/>
        <a:lstStyle/>
        <a:p>
          <a:endParaRPr lang="zh-CN" altLang="en-US"/>
        </a:p>
      </dgm:t>
    </dgm:pt>
    <dgm:pt modelId="{18B06101-7F13-4E96-944C-D6132F733028}" type="sibTrans" cxnId="{2466DE83-F3FA-435D-A843-E6874A9651D5}">
      <dgm:prSet/>
      <dgm:spPr/>
      <dgm:t>
        <a:bodyPr/>
        <a:lstStyle/>
        <a:p>
          <a:endParaRPr lang="zh-CN" altLang="en-US"/>
        </a:p>
      </dgm:t>
    </dgm:pt>
    <dgm:pt modelId="{FD45555F-BD52-4344-9AF9-6EE2A3BA4F16}">
      <dgm:prSet phldrT="[文本]"/>
      <dgm:spPr/>
      <dgm:t>
        <a:bodyPr/>
        <a:lstStyle/>
        <a:p>
          <a:r>
            <a:rPr lang="en-US" altLang="en-US" dirty="0"/>
            <a:t>5.</a:t>
          </a:r>
          <a:r>
            <a:rPr lang="zh-CN" altLang="en-US" dirty="0"/>
            <a:t>企业停止生产</a:t>
          </a:r>
        </a:p>
      </dgm:t>
    </dgm:pt>
    <dgm:pt modelId="{84962ADB-30E8-42E7-A466-B1A3D7C532B4}" type="parTrans" cxnId="{42328615-12ED-42A3-BACF-210B5C32FB3A}">
      <dgm:prSet/>
      <dgm:spPr/>
      <dgm:t>
        <a:bodyPr/>
        <a:lstStyle/>
        <a:p>
          <a:endParaRPr lang="zh-CN" altLang="en-US"/>
        </a:p>
      </dgm:t>
    </dgm:pt>
    <dgm:pt modelId="{D3867F0E-C543-4083-8E02-B1165A66685A}" type="sibTrans" cxnId="{42328615-12ED-42A3-BACF-210B5C32FB3A}">
      <dgm:prSet/>
      <dgm:spPr/>
      <dgm:t>
        <a:bodyPr/>
        <a:lstStyle/>
        <a:p>
          <a:endParaRPr lang="zh-CN" altLang="en-US"/>
        </a:p>
      </dgm:t>
    </dgm:pt>
    <dgm:pt modelId="{D4C5F35E-65F2-4C70-A808-74D0B484C52C}" type="pres">
      <dgm:prSet presAssocID="{BB41122F-B732-46FC-81EF-9BAA89EE1632}" presName="vert0" presStyleCnt="0">
        <dgm:presLayoutVars>
          <dgm:dir/>
          <dgm:animOne val="branch"/>
          <dgm:animLvl val="lvl"/>
        </dgm:presLayoutVars>
      </dgm:prSet>
      <dgm:spPr/>
    </dgm:pt>
    <dgm:pt modelId="{85E7FCBD-6F73-4CC4-A821-2B0C164E6016}" type="pres">
      <dgm:prSet presAssocID="{C687C987-1E63-4974-A06F-704653880087}" presName="thickLine" presStyleLbl="alignNode1" presStyleIdx="0" presStyleCnt="5"/>
      <dgm:spPr/>
    </dgm:pt>
    <dgm:pt modelId="{E4B1D10C-1E39-471B-8909-E846626ADF39}" type="pres">
      <dgm:prSet presAssocID="{C687C987-1E63-4974-A06F-704653880087}" presName="horz1" presStyleCnt="0"/>
      <dgm:spPr/>
    </dgm:pt>
    <dgm:pt modelId="{CD70CEE3-B1CA-4F68-A5D7-1EF8885B2B9A}" type="pres">
      <dgm:prSet presAssocID="{C687C987-1E63-4974-A06F-704653880087}" presName="tx1" presStyleLbl="revTx" presStyleIdx="0" presStyleCnt="5"/>
      <dgm:spPr/>
    </dgm:pt>
    <dgm:pt modelId="{9EE15789-CB38-4C54-9126-286BE25E44A3}" type="pres">
      <dgm:prSet presAssocID="{C687C987-1E63-4974-A06F-704653880087}" presName="vert1" presStyleCnt="0"/>
      <dgm:spPr/>
    </dgm:pt>
    <dgm:pt modelId="{D5481159-831B-469C-9FE8-6B5C399FE690}" type="pres">
      <dgm:prSet presAssocID="{F52E17D4-23CD-4FDA-81D4-0CD5AF0B499D}" presName="thickLine" presStyleLbl="alignNode1" presStyleIdx="1" presStyleCnt="5"/>
      <dgm:spPr/>
    </dgm:pt>
    <dgm:pt modelId="{50F5790B-31C6-4F91-A4A5-7C56CA80E249}" type="pres">
      <dgm:prSet presAssocID="{F52E17D4-23CD-4FDA-81D4-0CD5AF0B499D}" presName="horz1" presStyleCnt="0"/>
      <dgm:spPr/>
    </dgm:pt>
    <dgm:pt modelId="{17DB8CF1-21E6-4E19-A7C4-DDD2C1C2EF59}" type="pres">
      <dgm:prSet presAssocID="{F52E17D4-23CD-4FDA-81D4-0CD5AF0B499D}" presName="tx1" presStyleLbl="revTx" presStyleIdx="1" presStyleCnt="5"/>
      <dgm:spPr/>
    </dgm:pt>
    <dgm:pt modelId="{15BD4510-5540-4670-9773-B62CD9B8E140}" type="pres">
      <dgm:prSet presAssocID="{F52E17D4-23CD-4FDA-81D4-0CD5AF0B499D}" presName="vert1" presStyleCnt="0"/>
      <dgm:spPr/>
    </dgm:pt>
    <dgm:pt modelId="{758ACABF-163E-4937-BBF3-3961C2934A15}" type="pres">
      <dgm:prSet presAssocID="{88537AA0-7A62-460C-B0CB-4BFCD08CAB11}" presName="thickLine" presStyleLbl="alignNode1" presStyleIdx="2" presStyleCnt="5"/>
      <dgm:spPr/>
    </dgm:pt>
    <dgm:pt modelId="{43E1D775-2910-4413-87B3-08B6B063385B}" type="pres">
      <dgm:prSet presAssocID="{88537AA0-7A62-460C-B0CB-4BFCD08CAB11}" presName="horz1" presStyleCnt="0"/>
      <dgm:spPr/>
    </dgm:pt>
    <dgm:pt modelId="{A4E7E0C2-FA92-4494-87C9-AB0C7384100F}" type="pres">
      <dgm:prSet presAssocID="{88537AA0-7A62-460C-B0CB-4BFCD08CAB11}" presName="tx1" presStyleLbl="revTx" presStyleIdx="2" presStyleCnt="5"/>
      <dgm:spPr/>
    </dgm:pt>
    <dgm:pt modelId="{7B92BC6B-41F2-47F3-A36C-265E750D6C83}" type="pres">
      <dgm:prSet presAssocID="{88537AA0-7A62-460C-B0CB-4BFCD08CAB11}" presName="vert1" presStyleCnt="0"/>
      <dgm:spPr/>
    </dgm:pt>
    <dgm:pt modelId="{33466FAB-0359-4402-B5D7-0A38D234B7D0}" type="pres">
      <dgm:prSet presAssocID="{11E53B5C-DBD0-4991-880F-0E2A3A53A8AA}" presName="thickLine" presStyleLbl="alignNode1" presStyleIdx="3" presStyleCnt="5"/>
      <dgm:spPr/>
    </dgm:pt>
    <dgm:pt modelId="{0BCC44F4-C497-431B-9921-A6B6766D128E}" type="pres">
      <dgm:prSet presAssocID="{11E53B5C-DBD0-4991-880F-0E2A3A53A8AA}" presName="horz1" presStyleCnt="0"/>
      <dgm:spPr/>
    </dgm:pt>
    <dgm:pt modelId="{EC79B491-A76B-4BD4-8AC0-A00E3B1139C8}" type="pres">
      <dgm:prSet presAssocID="{11E53B5C-DBD0-4991-880F-0E2A3A53A8AA}" presName="tx1" presStyleLbl="revTx" presStyleIdx="3" presStyleCnt="5"/>
      <dgm:spPr/>
    </dgm:pt>
    <dgm:pt modelId="{646BA3CE-F88D-4630-BE6B-6105917F9ED1}" type="pres">
      <dgm:prSet presAssocID="{11E53B5C-DBD0-4991-880F-0E2A3A53A8AA}" presName="vert1" presStyleCnt="0"/>
      <dgm:spPr/>
    </dgm:pt>
    <dgm:pt modelId="{67CB98D6-1753-4BC5-BB35-7B7D242354C2}" type="pres">
      <dgm:prSet presAssocID="{FD45555F-BD52-4344-9AF9-6EE2A3BA4F16}" presName="thickLine" presStyleLbl="alignNode1" presStyleIdx="4" presStyleCnt="5"/>
      <dgm:spPr/>
    </dgm:pt>
    <dgm:pt modelId="{444747D3-0D68-4111-827B-99C90DBB50BB}" type="pres">
      <dgm:prSet presAssocID="{FD45555F-BD52-4344-9AF9-6EE2A3BA4F16}" presName="horz1" presStyleCnt="0"/>
      <dgm:spPr/>
    </dgm:pt>
    <dgm:pt modelId="{1ACEFEE4-6135-42AF-8A30-17550DCEFD4E}" type="pres">
      <dgm:prSet presAssocID="{FD45555F-BD52-4344-9AF9-6EE2A3BA4F16}" presName="tx1" presStyleLbl="revTx" presStyleIdx="4" presStyleCnt="5"/>
      <dgm:spPr/>
    </dgm:pt>
    <dgm:pt modelId="{1D330FE8-ACED-4FC2-883B-08E15A7E4BAD}" type="pres">
      <dgm:prSet presAssocID="{FD45555F-BD52-4344-9AF9-6EE2A3BA4F16}" presName="vert1" presStyleCnt="0"/>
      <dgm:spPr/>
    </dgm:pt>
  </dgm:ptLst>
  <dgm:cxnLst>
    <dgm:cxn modelId="{2BC56514-0CEC-4442-A24A-AC74E346C4C5}" type="presOf" srcId="{FD45555F-BD52-4344-9AF9-6EE2A3BA4F16}" destId="{1ACEFEE4-6135-42AF-8A30-17550DCEFD4E}" srcOrd="0" destOrd="0" presId="urn:microsoft.com/office/officeart/2008/layout/LinedList"/>
    <dgm:cxn modelId="{42328615-12ED-42A3-BACF-210B5C32FB3A}" srcId="{BB41122F-B732-46FC-81EF-9BAA89EE1632}" destId="{FD45555F-BD52-4344-9AF9-6EE2A3BA4F16}" srcOrd="4" destOrd="0" parTransId="{84962ADB-30E8-42E7-A466-B1A3D7C532B4}" sibTransId="{D3867F0E-C543-4083-8E02-B1165A66685A}"/>
    <dgm:cxn modelId="{591E9E29-818B-4A38-BB12-29EAC6D3E310}" type="presOf" srcId="{C687C987-1E63-4974-A06F-704653880087}" destId="{CD70CEE3-B1CA-4F68-A5D7-1EF8885B2B9A}" srcOrd="0" destOrd="0" presId="urn:microsoft.com/office/officeart/2008/layout/LinedList"/>
    <dgm:cxn modelId="{91A45662-8346-46AC-BF33-2A4993F8B45D}" type="presOf" srcId="{11E53B5C-DBD0-4991-880F-0E2A3A53A8AA}" destId="{EC79B491-A76B-4BD4-8AC0-A00E3B1139C8}" srcOrd="0" destOrd="0" presId="urn:microsoft.com/office/officeart/2008/layout/LinedList"/>
    <dgm:cxn modelId="{1A12486E-A283-41EA-B663-9DBA3B1D40B9}" type="presOf" srcId="{BB41122F-B732-46FC-81EF-9BAA89EE1632}" destId="{D4C5F35E-65F2-4C70-A808-74D0B484C52C}" srcOrd="0" destOrd="0" presId="urn:microsoft.com/office/officeart/2008/layout/LinedList"/>
    <dgm:cxn modelId="{E575024F-B599-498C-A88A-92637962916F}" srcId="{BB41122F-B732-46FC-81EF-9BAA89EE1632}" destId="{F52E17D4-23CD-4FDA-81D4-0CD5AF0B499D}" srcOrd="1" destOrd="0" parTransId="{CC3DD429-DDB7-4632-B84F-7CB8357A2BE0}" sibTransId="{C1972666-65D3-4244-BA34-15BFCCA9AB7B}"/>
    <dgm:cxn modelId="{2466DE83-F3FA-435D-A843-E6874A9651D5}" srcId="{BB41122F-B732-46FC-81EF-9BAA89EE1632}" destId="{11E53B5C-DBD0-4991-880F-0E2A3A53A8AA}" srcOrd="3" destOrd="0" parTransId="{56DCF17B-6FF4-4349-B997-0223201E8E58}" sibTransId="{18B06101-7F13-4E96-944C-D6132F733028}"/>
    <dgm:cxn modelId="{E8BF50A0-DA99-442B-BCA0-749C293198AD}" srcId="{BB41122F-B732-46FC-81EF-9BAA89EE1632}" destId="{C687C987-1E63-4974-A06F-704653880087}" srcOrd="0" destOrd="0" parTransId="{F3D2CE07-3897-4113-88BD-53E23CF7E55A}" sibTransId="{E0203998-7706-4D74-9F5C-8F76389BA366}"/>
    <dgm:cxn modelId="{55C291C0-B5E0-4439-A56E-09E6C5DF6F6A}" type="presOf" srcId="{F52E17D4-23CD-4FDA-81D4-0CD5AF0B499D}" destId="{17DB8CF1-21E6-4E19-A7C4-DDD2C1C2EF59}" srcOrd="0" destOrd="0" presId="urn:microsoft.com/office/officeart/2008/layout/LinedList"/>
    <dgm:cxn modelId="{49F720C5-8F0A-424A-8CB8-CBF577DAE586}" type="presOf" srcId="{88537AA0-7A62-460C-B0CB-4BFCD08CAB11}" destId="{A4E7E0C2-FA92-4494-87C9-AB0C7384100F}" srcOrd="0" destOrd="0" presId="urn:microsoft.com/office/officeart/2008/layout/LinedList"/>
    <dgm:cxn modelId="{16FA89E2-A9E6-4779-85E0-CE00FAEB2B0F}" srcId="{BB41122F-B732-46FC-81EF-9BAA89EE1632}" destId="{88537AA0-7A62-460C-B0CB-4BFCD08CAB11}" srcOrd="2" destOrd="0" parTransId="{18341AC3-C4F3-4F49-88CB-E44E61C2F769}" sibTransId="{5F279266-C1B6-444A-976B-F9AC287D27BE}"/>
    <dgm:cxn modelId="{6E0DBEC2-2CDB-4097-9CEE-D4B5F407EF88}" type="presParOf" srcId="{D4C5F35E-65F2-4C70-A808-74D0B484C52C}" destId="{85E7FCBD-6F73-4CC4-A821-2B0C164E6016}" srcOrd="0" destOrd="0" presId="urn:microsoft.com/office/officeart/2008/layout/LinedList"/>
    <dgm:cxn modelId="{3E2A62B7-BB45-4697-AE21-BBB389A9B5EE}" type="presParOf" srcId="{D4C5F35E-65F2-4C70-A808-74D0B484C52C}" destId="{E4B1D10C-1E39-471B-8909-E846626ADF39}" srcOrd="1" destOrd="0" presId="urn:microsoft.com/office/officeart/2008/layout/LinedList"/>
    <dgm:cxn modelId="{8FF6D78A-98F9-4D01-B2DE-6CFBA25813A4}" type="presParOf" srcId="{E4B1D10C-1E39-471B-8909-E846626ADF39}" destId="{CD70CEE3-B1CA-4F68-A5D7-1EF8885B2B9A}" srcOrd="0" destOrd="0" presId="urn:microsoft.com/office/officeart/2008/layout/LinedList"/>
    <dgm:cxn modelId="{09FCC73D-7433-4284-8390-CE31A58AB897}" type="presParOf" srcId="{E4B1D10C-1E39-471B-8909-E846626ADF39}" destId="{9EE15789-CB38-4C54-9126-286BE25E44A3}" srcOrd="1" destOrd="0" presId="urn:microsoft.com/office/officeart/2008/layout/LinedList"/>
    <dgm:cxn modelId="{CA75DBEE-7857-450B-BCCF-4A0289459031}" type="presParOf" srcId="{D4C5F35E-65F2-4C70-A808-74D0B484C52C}" destId="{D5481159-831B-469C-9FE8-6B5C399FE690}" srcOrd="2" destOrd="0" presId="urn:microsoft.com/office/officeart/2008/layout/LinedList"/>
    <dgm:cxn modelId="{66B581E1-9F34-4470-98D2-478F77AD2539}" type="presParOf" srcId="{D4C5F35E-65F2-4C70-A808-74D0B484C52C}" destId="{50F5790B-31C6-4F91-A4A5-7C56CA80E249}" srcOrd="3" destOrd="0" presId="urn:microsoft.com/office/officeart/2008/layout/LinedList"/>
    <dgm:cxn modelId="{36C089DF-E309-4467-A1A1-D743F0EFCD86}" type="presParOf" srcId="{50F5790B-31C6-4F91-A4A5-7C56CA80E249}" destId="{17DB8CF1-21E6-4E19-A7C4-DDD2C1C2EF59}" srcOrd="0" destOrd="0" presId="urn:microsoft.com/office/officeart/2008/layout/LinedList"/>
    <dgm:cxn modelId="{B57054DA-B9BB-408E-852C-3BAAD9E06388}" type="presParOf" srcId="{50F5790B-31C6-4F91-A4A5-7C56CA80E249}" destId="{15BD4510-5540-4670-9773-B62CD9B8E140}" srcOrd="1" destOrd="0" presId="urn:microsoft.com/office/officeart/2008/layout/LinedList"/>
    <dgm:cxn modelId="{7D5359A9-8243-4EE1-953C-7619D869A79D}" type="presParOf" srcId="{D4C5F35E-65F2-4C70-A808-74D0B484C52C}" destId="{758ACABF-163E-4937-BBF3-3961C2934A15}" srcOrd="4" destOrd="0" presId="urn:microsoft.com/office/officeart/2008/layout/LinedList"/>
    <dgm:cxn modelId="{B515C82D-591C-46BA-A3C1-CA6C34B67D88}" type="presParOf" srcId="{D4C5F35E-65F2-4C70-A808-74D0B484C52C}" destId="{43E1D775-2910-4413-87B3-08B6B063385B}" srcOrd="5" destOrd="0" presId="urn:microsoft.com/office/officeart/2008/layout/LinedList"/>
    <dgm:cxn modelId="{6F01488C-EF62-433D-B532-D77FE0216BC0}" type="presParOf" srcId="{43E1D775-2910-4413-87B3-08B6B063385B}" destId="{A4E7E0C2-FA92-4494-87C9-AB0C7384100F}" srcOrd="0" destOrd="0" presId="urn:microsoft.com/office/officeart/2008/layout/LinedList"/>
    <dgm:cxn modelId="{D965C9C3-E1EC-4114-94DA-6DC7BAFA27B3}" type="presParOf" srcId="{43E1D775-2910-4413-87B3-08B6B063385B}" destId="{7B92BC6B-41F2-47F3-A36C-265E750D6C83}" srcOrd="1" destOrd="0" presId="urn:microsoft.com/office/officeart/2008/layout/LinedList"/>
    <dgm:cxn modelId="{23FA3F27-D36E-41FC-9DDD-F8C1EE881D34}" type="presParOf" srcId="{D4C5F35E-65F2-4C70-A808-74D0B484C52C}" destId="{33466FAB-0359-4402-B5D7-0A38D234B7D0}" srcOrd="6" destOrd="0" presId="urn:microsoft.com/office/officeart/2008/layout/LinedList"/>
    <dgm:cxn modelId="{E5ACEEF9-D824-4F2C-845C-C7E5ED509A04}" type="presParOf" srcId="{D4C5F35E-65F2-4C70-A808-74D0B484C52C}" destId="{0BCC44F4-C497-431B-9921-A6B6766D128E}" srcOrd="7" destOrd="0" presId="urn:microsoft.com/office/officeart/2008/layout/LinedList"/>
    <dgm:cxn modelId="{96D3FF6D-781B-4746-92F7-787CA001A70A}" type="presParOf" srcId="{0BCC44F4-C497-431B-9921-A6B6766D128E}" destId="{EC79B491-A76B-4BD4-8AC0-A00E3B1139C8}" srcOrd="0" destOrd="0" presId="urn:microsoft.com/office/officeart/2008/layout/LinedList"/>
    <dgm:cxn modelId="{2E31215A-CF39-4805-B2BE-27D0B315D5EC}" type="presParOf" srcId="{0BCC44F4-C497-431B-9921-A6B6766D128E}" destId="{646BA3CE-F88D-4630-BE6B-6105917F9ED1}" srcOrd="1" destOrd="0" presId="urn:microsoft.com/office/officeart/2008/layout/LinedList"/>
    <dgm:cxn modelId="{49B8D5B3-80E9-476A-964C-B12B2A823920}" type="presParOf" srcId="{D4C5F35E-65F2-4C70-A808-74D0B484C52C}" destId="{67CB98D6-1753-4BC5-BB35-7B7D242354C2}" srcOrd="8" destOrd="0" presId="urn:microsoft.com/office/officeart/2008/layout/LinedList"/>
    <dgm:cxn modelId="{C533E9C3-6D62-4422-B5BE-F8AAF9BDBD9C}" type="presParOf" srcId="{D4C5F35E-65F2-4C70-A808-74D0B484C52C}" destId="{444747D3-0D68-4111-827B-99C90DBB50BB}" srcOrd="9" destOrd="0" presId="urn:microsoft.com/office/officeart/2008/layout/LinedList"/>
    <dgm:cxn modelId="{3C608832-9400-4E00-A807-6756B7503F2E}" type="presParOf" srcId="{444747D3-0D68-4111-827B-99C90DBB50BB}" destId="{1ACEFEE4-6135-42AF-8A30-17550DCEFD4E}" srcOrd="0" destOrd="0" presId="urn:microsoft.com/office/officeart/2008/layout/LinedList"/>
    <dgm:cxn modelId="{AF4BD63A-26B7-46DD-A1C5-BDF7D3C4E5DD}" type="presParOf" srcId="{444747D3-0D68-4111-827B-99C90DBB50BB}" destId="{1D330FE8-ACED-4FC2-883B-08E15A7E4BAD}"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E2744A-7804-4A17-BA77-E9C96708E72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47AE2245-48E8-4A9E-9A27-5BAB8D20E3E9}">
      <dgm:prSet phldrT="[文本]"/>
      <dgm:spPr/>
      <dgm:t>
        <a:bodyPr/>
        <a:lstStyle/>
        <a:p>
          <a:r>
            <a:rPr lang="en-US" altLang="en-US" dirty="0"/>
            <a:t>(</a:t>
          </a:r>
          <a:r>
            <a:rPr lang="zh-CN" altLang="en-US" dirty="0"/>
            <a:t>一</a:t>
          </a:r>
          <a:r>
            <a:rPr lang="en-US" altLang="en-US" dirty="0"/>
            <a:t>) </a:t>
          </a:r>
          <a:r>
            <a:rPr lang="zh-CN" altLang="en-US" dirty="0"/>
            <a:t>垄断市场的含义</a:t>
          </a:r>
        </a:p>
      </dgm:t>
    </dgm:pt>
    <dgm:pt modelId="{1665A774-6680-4E0B-B6EE-9DFBA3898E64}" type="parTrans" cxnId="{4211228D-6719-442C-8BDB-D1DF207AFBE8}">
      <dgm:prSet/>
      <dgm:spPr/>
      <dgm:t>
        <a:bodyPr/>
        <a:lstStyle/>
        <a:p>
          <a:endParaRPr lang="zh-CN" altLang="en-US"/>
        </a:p>
      </dgm:t>
    </dgm:pt>
    <dgm:pt modelId="{15537972-532D-40B5-B12D-9EF7CBBBCD49}" type="sibTrans" cxnId="{4211228D-6719-442C-8BDB-D1DF207AFBE8}">
      <dgm:prSet/>
      <dgm:spPr/>
      <dgm:t>
        <a:bodyPr/>
        <a:lstStyle/>
        <a:p>
          <a:endParaRPr lang="zh-CN" altLang="en-US"/>
        </a:p>
      </dgm:t>
    </dgm:pt>
    <dgm:pt modelId="{3537EAA4-D7A8-4E0E-8C55-2423800D5DDB}">
      <dgm:prSet phldrT="[文本]"/>
      <dgm:spPr/>
      <dgm:t>
        <a:bodyPr/>
        <a:lstStyle/>
        <a:p>
          <a:r>
            <a:rPr lang="zh-CN" altLang="en-US" dirty="0"/>
            <a:t>第一</a:t>
          </a:r>
          <a:r>
            <a:rPr lang="en-US" altLang="en-US" dirty="0"/>
            <a:t>, </a:t>
          </a:r>
          <a:r>
            <a:rPr lang="zh-CN" altLang="en-US" dirty="0"/>
            <a:t>独家企业控制了生产某种产品的全部资源或基本资源的供给。</a:t>
          </a:r>
        </a:p>
      </dgm:t>
    </dgm:pt>
    <dgm:pt modelId="{33FFE72C-82BB-4766-9AF5-59485F5726B3}" type="parTrans" cxnId="{648574B1-AFC1-4282-AE40-10D85D1C142E}">
      <dgm:prSet/>
      <dgm:spPr/>
      <dgm:t>
        <a:bodyPr/>
        <a:lstStyle/>
        <a:p>
          <a:endParaRPr lang="zh-CN" altLang="en-US"/>
        </a:p>
      </dgm:t>
    </dgm:pt>
    <dgm:pt modelId="{1A279641-55E8-4F4A-A09B-DE27F478E4F3}" type="sibTrans" cxnId="{648574B1-AFC1-4282-AE40-10D85D1C142E}">
      <dgm:prSet/>
      <dgm:spPr/>
      <dgm:t>
        <a:bodyPr/>
        <a:lstStyle/>
        <a:p>
          <a:endParaRPr lang="zh-CN" altLang="en-US"/>
        </a:p>
      </dgm:t>
    </dgm:pt>
    <dgm:pt modelId="{FBAB2F74-DACF-4841-A911-F5028DB8A8B4}">
      <dgm:prSet phldrT="[文本]"/>
      <dgm:spPr/>
      <dgm:t>
        <a:bodyPr/>
        <a:lstStyle/>
        <a:p>
          <a:r>
            <a:rPr lang="zh-CN" altLang="en-US" dirty="0"/>
            <a:t>第二</a:t>
          </a:r>
          <a:r>
            <a:rPr lang="en-US" altLang="en-US" dirty="0"/>
            <a:t>, </a:t>
          </a:r>
          <a:r>
            <a:rPr lang="zh-CN" altLang="en-US" dirty="0"/>
            <a:t>独家企业拥有生产某种产品的专利权。</a:t>
          </a:r>
        </a:p>
      </dgm:t>
    </dgm:pt>
    <dgm:pt modelId="{6535A6FA-E3D7-4FDE-B7EB-18615D0A33ED}" type="parTrans" cxnId="{5C36EBC9-AF52-4235-8C2B-EC97724952A9}">
      <dgm:prSet/>
      <dgm:spPr/>
      <dgm:t>
        <a:bodyPr/>
        <a:lstStyle/>
        <a:p>
          <a:endParaRPr lang="zh-CN" altLang="en-US"/>
        </a:p>
      </dgm:t>
    </dgm:pt>
    <dgm:pt modelId="{A66615BE-8C18-4AFD-BF0A-78821EEDC50F}" type="sibTrans" cxnId="{5C36EBC9-AF52-4235-8C2B-EC97724952A9}">
      <dgm:prSet/>
      <dgm:spPr/>
      <dgm:t>
        <a:bodyPr/>
        <a:lstStyle/>
        <a:p>
          <a:endParaRPr lang="zh-CN" altLang="en-US"/>
        </a:p>
      </dgm:t>
    </dgm:pt>
    <dgm:pt modelId="{011F9053-2EA8-40F5-9431-23FEC8B46EA9}">
      <dgm:prSet phldrT="[文本]"/>
      <dgm:spPr/>
      <dgm:t>
        <a:bodyPr/>
        <a:lstStyle/>
        <a:p>
          <a:r>
            <a:rPr lang="zh-CN" altLang="en-US" dirty="0"/>
            <a:t>第三</a:t>
          </a:r>
          <a:r>
            <a:rPr lang="en-US" altLang="en-US" dirty="0"/>
            <a:t>, </a:t>
          </a:r>
          <a:r>
            <a:rPr lang="zh-CN" altLang="en-US" dirty="0"/>
            <a:t>政府特许。</a:t>
          </a:r>
        </a:p>
      </dgm:t>
    </dgm:pt>
    <dgm:pt modelId="{A7FFE263-39A4-44EE-8D8F-D588EE605192}" type="parTrans" cxnId="{A822BF1F-5700-4C5A-A53A-C54B4436BF06}">
      <dgm:prSet/>
      <dgm:spPr/>
      <dgm:t>
        <a:bodyPr/>
        <a:lstStyle/>
        <a:p>
          <a:endParaRPr lang="zh-CN" altLang="en-US"/>
        </a:p>
      </dgm:t>
    </dgm:pt>
    <dgm:pt modelId="{2D0E11C3-A6AD-450F-B007-EF8B8D93E33F}" type="sibTrans" cxnId="{A822BF1F-5700-4C5A-A53A-C54B4436BF06}">
      <dgm:prSet/>
      <dgm:spPr/>
      <dgm:t>
        <a:bodyPr/>
        <a:lstStyle/>
        <a:p>
          <a:endParaRPr lang="zh-CN" altLang="en-US"/>
        </a:p>
      </dgm:t>
    </dgm:pt>
    <dgm:pt modelId="{5F3DA0C6-154D-4E36-A733-86E48E5353A5}">
      <dgm:prSet phldrT="[文本]"/>
      <dgm:spPr/>
      <dgm:t>
        <a:bodyPr/>
        <a:lstStyle/>
        <a:p>
          <a:r>
            <a:rPr lang="zh-CN" altLang="en-US" dirty="0"/>
            <a:t>第四</a:t>
          </a:r>
          <a:r>
            <a:rPr lang="en-US" altLang="en-US" dirty="0"/>
            <a:t>, </a:t>
          </a:r>
          <a:r>
            <a:rPr lang="zh-CN" altLang="en-US" dirty="0"/>
            <a:t>自然垄断。</a:t>
          </a:r>
        </a:p>
      </dgm:t>
    </dgm:pt>
    <dgm:pt modelId="{E0285D58-42C9-4E70-9F90-239046231D25}" type="parTrans" cxnId="{6080B901-E178-4D3F-9FAA-E0F51A781BD1}">
      <dgm:prSet/>
      <dgm:spPr/>
      <dgm:t>
        <a:bodyPr/>
        <a:lstStyle/>
        <a:p>
          <a:endParaRPr lang="zh-CN" altLang="en-US"/>
        </a:p>
      </dgm:t>
    </dgm:pt>
    <dgm:pt modelId="{C350F414-6C2F-4F99-84EA-CEE9F6CE2023}" type="sibTrans" cxnId="{6080B901-E178-4D3F-9FAA-E0F51A781BD1}">
      <dgm:prSet/>
      <dgm:spPr/>
      <dgm:t>
        <a:bodyPr/>
        <a:lstStyle/>
        <a:p>
          <a:endParaRPr lang="zh-CN" altLang="en-US"/>
        </a:p>
      </dgm:t>
    </dgm:pt>
    <dgm:pt modelId="{08612942-60BF-4FD3-8056-922355C47D50}" type="pres">
      <dgm:prSet presAssocID="{D4E2744A-7804-4A17-BA77-E9C96708E727}" presName="vert0" presStyleCnt="0">
        <dgm:presLayoutVars>
          <dgm:dir/>
          <dgm:animOne val="branch"/>
          <dgm:animLvl val="lvl"/>
        </dgm:presLayoutVars>
      </dgm:prSet>
      <dgm:spPr/>
    </dgm:pt>
    <dgm:pt modelId="{A759272F-44AF-4B33-80BF-888D23E1FF14}" type="pres">
      <dgm:prSet presAssocID="{47AE2245-48E8-4A9E-9A27-5BAB8D20E3E9}" presName="thickLine" presStyleLbl="alignNode1" presStyleIdx="0" presStyleCnt="1"/>
      <dgm:spPr/>
    </dgm:pt>
    <dgm:pt modelId="{D362AFF8-2E58-49FA-AD5F-B1B03F521F12}" type="pres">
      <dgm:prSet presAssocID="{47AE2245-48E8-4A9E-9A27-5BAB8D20E3E9}" presName="horz1" presStyleCnt="0"/>
      <dgm:spPr/>
    </dgm:pt>
    <dgm:pt modelId="{AF3E0945-107B-4051-80A4-AA71CEE9BCD3}" type="pres">
      <dgm:prSet presAssocID="{47AE2245-48E8-4A9E-9A27-5BAB8D20E3E9}" presName="tx1" presStyleLbl="revTx" presStyleIdx="0" presStyleCnt="5" custScaleX="116186"/>
      <dgm:spPr/>
    </dgm:pt>
    <dgm:pt modelId="{D5802197-96BE-4FB6-954D-1E83C14F74B0}" type="pres">
      <dgm:prSet presAssocID="{47AE2245-48E8-4A9E-9A27-5BAB8D20E3E9}" presName="vert1" presStyleCnt="0"/>
      <dgm:spPr/>
    </dgm:pt>
    <dgm:pt modelId="{50736773-7773-4C06-BF9A-B3F6AAFCD92F}" type="pres">
      <dgm:prSet presAssocID="{3537EAA4-D7A8-4E0E-8C55-2423800D5DDB}" presName="vertSpace2a" presStyleCnt="0"/>
      <dgm:spPr/>
    </dgm:pt>
    <dgm:pt modelId="{345A95E9-811E-494C-9AFE-D4A630B7F4EF}" type="pres">
      <dgm:prSet presAssocID="{3537EAA4-D7A8-4E0E-8C55-2423800D5DDB}" presName="horz2" presStyleCnt="0"/>
      <dgm:spPr/>
    </dgm:pt>
    <dgm:pt modelId="{D6A7356E-A705-4E37-AA89-BA24E0623F69}" type="pres">
      <dgm:prSet presAssocID="{3537EAA4-D7A8-4E0E-8C55-2423800D5DDB}" presName="horzSpace2" presStyleCnt="0"/>
      <dgm:spPr/>
    </dgm:pt>
    <dgm:pt modelId="{1D95DAC1-59BA-41F4-A54A-71D757D20BC7}" type="pres">
      <dgm:prSet presAssocID="{3537EAA4-D7A8-4E0E-8C55-2423800D5DDB}" presName="tx2" presStyleLbl="revTx" presStyleIdx="1" presStyleCnt="5"/>
      <dgm:spPr/>
    </dgm:pt>
    <dgm:pt modelId="{A9FC0253-7004-42CF-AA0B-43EF7ACEAEAC}" type="pres">
      <dgm:prSet presAssocID="{3537EAA4-D7A8-4E0E-8C55-2423800D5DDB}" presName="vert2" presStyleCnt="0"/>
      <dgm:spPr/>
    </dgm:pt>
    <dgm:pt modelId="{C006F5FE-EDAA-4145-8DF3-FDB446DF48E1}" type="pres">
      <dgm:prSet presAssocID="{3537EAA4-D7A8-4E0E-8C55-2423800D5DDB}" presName="thinLine2b" presStyleLbl="callout" presStyleIdx="0" presStyleCnt="4"/>
      <dgm:spPr/>
    </dgm:pt>
    <dgm:pt modelId="{4C28FBD2-4801-4BCF-898C-4D70831CAFE9}" type="pres">
      <dgm:prSet presAssocID="{3537EAA4-D7A8-4E0E-8C55-2423800D5DDB}" presName="vertSpace2b" presStyleCnt="0"/>
      <dgm:spPr/>
    </dgm:pt>
    <dgm:pt modelId="{D7172E0E-B1D4-46E3-8758-97FA65E16B19}" type="pres">
      <dgm:prSet presAssocID="{FBAB2F74-DACF-4841-A911-F5028DB8A8B4}" presName="horz2" presStyleCnt="0"/>
      <dgm:spPr/>
    </dgm:pt>
    <dgm:pt modelId="{175CBDF4-3F86-45A9-AB19-94ED5FA021EF}" type="pres">
      <dgm:prSet presAssocID="{FBAB2F74-DACF-4841-A911-F5028DB8A8B4}" presName="horzSpace2" presStyleCnt="0"/>
      <dgm:spPr/>
    </dgm:pt>
    <dgm:pt modelId="{02EA8B86-EE2D-432F-86E8-48CDD01927E2}" type="pres">
      <dgm:prSet presAssocID="{FBAB2F74-DACF-4841-A911-F5028DB8A8B4}" presName="tx2" presStyleLbl="revTx" presStyleIdx="2" presStyleCnt="5"/>
      <dgm:spPr/>
    </dgm:pt>
    <dgm:pt modelId="{13B97639-814A-4439-A6C0-027C69C8F5AE}" type="pres">
      <dgm:prSet presAssocID="{FBAB2F74-DACF-4841-A911-F5028DB8A8B4}" presName="vert2" presStyleCnt="0"/>
      <dgm:spPr/>
    </dgm:pt>
    <dgm:pt modelId="{BFBC5891-666A-45A5-9BDC-70F11E2A46ED}" type="pres">
      <dgm:prSet presAssocID="{FBAB2F74-DACF-4841-A911-F5028DB8A8B4}" presName="thinLine2b" presStyleLbl="callout" presStyleIdx="1" presStyleCnt="4"/>
      <dgm:spPr/>
    </dgm:pt>
    <dgm:pt modelId="{03BEAE81-C329-4A48-BB1F-4833EDB2B683}" type="pres">
      <dgm:prSet presAssocID="{FBAB2F74-DACF-4841-A911-F5028DB8A8B4}" presName="vertSpace2b" presStyleCnt="0"/>
      <dgm:spPr/>
    </dgm:pt>
    <dgm:pt modelId="{332CDE95-5805-4374-8D25-6791445DAF1F}" type="pres">
      <dgm:prSet presAssocID="{011F9053-2EA8-40F5-9431-23FEC8B46EA9}" presName="horz2" presStyleCnt="0"/>
      <dgm:spPr/>
    </dgm:pt>
    <dgm:pt modelId="{C51765FB-8F08-45DA-8318-7D9F06D1A5E1}" type="pres">
      <dgm:prSet presAssocID="{011F9053-2EA8-40F5-9431-23FEC8B46EA9}" presName="horzSpace2" presStyleCnt="0"/>
      <dgm:spPr/>
    </dgm:pt>
    <dgm:pt modelId="{E3930E5F-3602-46DC-9580-5AE53CC71879}" type="pres">
      <dgm:prSet presAssocID="{011F9053-2EA8-40F5-9431-23FEC8B46EA9}" presName="tx2" presStyleLbl="revTx" presStyleIdx="3" presStyleCnt="5"/>
      <dgm:spPr/>
    </dgm:pt>
    <dgm:pt modelId="{7E648F63-9C90-4EC8-9904-6492CEB1B8AA}" type="pres">
      <dgm:prSet presAssocID="{011F9053-2EA8-40F5-9431-23FEC8B46EA9}" presName="vert2" presStyleCnt="0"/>
      <dgm:spPr/>
    </dgm:pt>
    <dgm:pt modelId="{FCB03EE2-9209-491A-9186-991A594EB5AE}" type="pres">
      <dgm:prSet presAssocID="{011F9053-2EA8-40F5-9431-23FEC8B46EA9}" presName="thinLine2b" presStyleLbl="callout" presStyleIdx="2" presStyleCnt="4"/>
      <dgm:spPr/>
    </dgm:pt>
    <dgm:pt modelId="{F2EEDF3E-2F9E-45D1-8336-1A389E453ADE}" type="pres">
      <dgm:prSet presAssocID="{011F9053-2EA8-40F5-9431-23FEC8B46EA9}" presName="vertSpace2b" presStyleCnt="0"/>
      <dgm:spPr/>
    </dgm:pt>
    <dgm:pt modelId="{AF491AFF-DB70-4B10-B28F-9E41D18BB056}" type="pres">
      <dgm:prSet presAssocID="{5F3DA0C6-154D-4E36-A733-86E48E5353A5}" presName="horz2" presStyleCnt="0"/>
      <dgm:spPr/>
    </dgm:pt>
    <dgm:pt modelId="{7559F7D1-7673-4391-A81B-C3B0FFCB4898}" type="pres">
      <dgm:prSet presAssocID="{5F3DA0C6-154D-4E36-A733-86E48E5353A5}" presName="horzSpace2" presStyleCnt="0"/>
      <dgm:spPr/>
    </dgm:pt>
    <dgm:pt modelId="{E471CCE8-715D-4C53-A464-28D6F193BD50}" type="pres">
      <dgm:prSet presAssocID="{5F3DA0C6-154D-4E36-A733-86E48E5353A5}" presName="tx2" presStyleLbl="revTx" presStyleIdx="4" presStyleCnt="5"/>
      <dgm:spPr/>
    </dgm:pt>
    <dgm:pt modelId="{79EA70E7-C9CF-43D3-94EA-DB5BAEBC263C}" type="pres">
      <dgm:prSet presAssocID="{5F3DA0C6-154D-4E36-A733-86E48E5353A5}" presName="vert2" presStyleCnt="0"/>
      <dgm:spPr/>
    </dgm:pt>
    <dgm:pt modelId="{F3B0A5D8-AF50-4FC6-832F-4E10C32BFF45}" type="pres">
      <dgm:prSet presAssocID="{5F3DA0C6-154D-4E36-A733-86E48E5353A5}" presName="thinLine2b" presStyleLbl="callout" presStyleIdx="3" presStyleCnt="4"/>
      <dgm:spPr/>
    </dgm:pt>
    <dgm:pt modelId="{9C54D8EC-688B-493D-9B49-B84D2789BB17}" type="pres">
      <dgm:prSet presAssocID="{5F3DA0C6-154D-4E36-A733-86E48E5353A5}" presName="vertSpace2b" presStyleCnt="0"/>
      <dgm:spPr/>
    </dgm:pt>
  </dgm:ptLst>
  <dgm:cxnLst>
    <dgm:cxn modelId="{6080B901-E178-4D3F-9FAA-E0F51A781BD1}" srcId="{47AE2245-48E8-4A9E-9A27-5BAB8D20E3E9}" destId="{5F3DA0C6-154D-4E36-A733-86E48E5353A5}" srcOrd="3" destOrd="0" parTransId="{E0285D58-42C9-4E70-9F90-239046231D25}" sibTransId="{C350F414-6C2F-4F99-84EA-CEE9F6CE2023}"/>
    <dgm:cxn modelId="{FA63E70F-97BD-43E9-8C69-6F13D6C15685}" type="presOf" srcId="{3537EAA4-D7A8-4E0E-8C55-2423800D5DDB}" destId="{1D95DAC1-59BA-41F4-A54A-71D757D20BC7}" srcOrd="0" destOrd="0" presId="urn:microsoft.com/office/officeart/2008/layout/LinedList"/>
    <dgm:cxn modelId="{A822BF1F-5700-4C5A-A53A-C54B4436BF06}" srcId="{47AE2245-48E8-4A9E-9A27-5BAB8D20E3E9}" destId="{011F9053-2EA8-40F5-9431-23FEC8B46EA9}" srcOrd="2" destOrd="0" parTransId="{A7FFE263-39A4-44EE-8D8F-D588EE605192}" sibTransId="{2D0E11C3-A6AD-450F-B007-EF8B8D93E33F}"/>
    <dgm:cxn modelId="{E2B5212E-5D64-4D36-9BE4-5982FC04C304}" type="presOf" srcId="{D4E2744A-7804-4A17-BA77-E9C96708E727}" destId="{08612942-60BF-4FD3-8056-922355C47D50}" srcOrd="0" destOrd="0" presId="urn:microsoft.com/office/officeart/2008/layout/LinedList"/>
    <dgm:cxn modelId="{7FC29132-960D-4A57-B388-417214AEE9FE}" type="presOf" srcId="{FBAB2F74-DACF-4841-A911-F5028DB8A8B4}" destId="{02EA8B86-EE2D-432F-86E8-48CDD01927E2}" srcOrd="0" destOrd="0" presId="urn:microsoft.com/office/officeart/2008/layout/LinedList"/>
    <dgm:cxn modelId="{C6E77C73-ECCD-47A0-B538-3A1A0CCD21E1}" type="presOf" srcId="{5F3DA0C6-154D-4E36-A733-86E48E5353A5}" destId="{E471CCE8-715D-4C53-A464-28D6F193BD50}" srcOrd="0" destOrd="0" presId="urn:microsoft.com/office/officeart/2008/layout/LinedList"/>
    <dgm:cxn modelId="{2DC60F86-7407-4B25-978F-4A8877F12DF7}" type="presOf" srcId="{011F9053-2EA8-40F5-9431-23FEC8B46EA9}" destId="{E3930E5F-3602-46DC-9580-5AE53CC71879}" srcOrd="0" destOrd="0" presId="urn:microsoft.com/office/officeart/2008/layout/LinedList"/>
    <dgm:cxn modelId="{4211228D-6719-442C-8BDB-D1DF207AFBE8}" srcId="{D4E2744A-7804-4A17-BA77-E9C96708E727}" destId="{47AE2245-48E8-4A9E-9A27-5BAB8D20E3E9}" srcOrd="0" destOrd="0" parTransId="{1665A774-6680-4E0B-B6EE-9DFBA3898E64}" sibTransId="{15537972-532D-40B5-B12D-9EF7CBBBCD49}"/>
    <dgm:cxn modelId="{648574B1-AFC1-4282-AE40-10D85D1C142E}" srcId="{47AE2245-48E8-4A9E-9A27-5BAB8D20E3E9}" destId="{3537EAA4-D7A8-4E0E-8C55-2423800D5DDB}" srcOrd="0" destOrd="0" parTransId="{33FFE72C-82BB-4766-9AF5-59485F5726B3}" sibTransId="{1A279641-55E8-4F4A-A09B-DE27F478E4F3}"/>
    <dgm:cxn modelId="{FB9C31C0-C0CE-4F78-9584-E63DB355A3D8}" type="presOf" srcId="{47AE2245-48E8-4A9E-9A27-5BAB8D20E3E9}" destId="{AF3E0945-107B-4051-80A4-AA71CEE9BCD3}" srcOrd="0" destOrd="0" presId="urn:microsoft.com/office/officeart/2008/layout/LinedList"/>
    <dgm:cxn modelId="{5C36EBC9-AF52-4235-8C2B-EC97724952A9}" srcId="{47AE2245-48E8-4A9E-9A27-5BAB8D20E3E9}" destId="{FBAB2F74-DACF-4841-A911-F5028DB8A8B4}" srcOrd="1" destOrd="0" parTransId="{6535A6FA-E3D7-4FDE-B7EB-18615D0A33ED}" sibTransId="{A66615BE-8C18-4AFD-BF0A-78821EEDC50F}"/>
    <dgm:cxn modelId="{B261D2A4-3F39-4411-B69A-F77DF66E90A5}" type="presParOf" srcId="{08612942-60BF-4FD3-8056-922355C47D50}" destId="{A759272F-44AF-4B33-80BF-888D23E1FF14}" srcOrd="0" destOrd="0" presId="urn:microsoft.com/office/officeart/2008/layout/LinedList"/>
    <dgm:cxn modelId="{ABF347F5-0CCC-48D4-964F-625ACF3D9FD6}" type="presParOf" srcId="{08612942-60BF-4FD3-8056-922355C47D50}" destId="{D362AFF8-2E58-49FA-AD5F-B1B03F521F12}" srcOrd="1" destOrd="0" presId="urn:microsoft.com/office/officeart/2008/layout/LinedList"/>
    <dgm:cxn modelId="{14B5B983-854F-49AB-8A47-C6C2C7349258}" type="presParOf" srcId="{D362AFF8-2E58-49FA-AD5F-B1B03F521F12}" destId="{AF3E0945-107B-4051-80A4-AA71CEE9BCD3}" srcOrd="0" destOrd="0" presId="urn:microsoft.com/office/officeart/2008/layout/LinedList"/>
    <dgm:cxn modelId="{708531C2-B41F-40B3-AD75-F32F20B0EBFD}" type="presParOf" srcId="{D362AFF8-2E58-49FA-AD5F-B1B03F521F12}" destId="{D5802197-96BE-4FB6-954D-1E83C14F74B0}" srcOrd="1" destOrd="0" presId="urn:microsoft.com/office/officeart/2008/layout/LinedList"/>
    <dgm:cxn modelId="{B1F2974C-3391-4269-B0CF-EF799A306450}" type="presParOf" srcId="{D5802197-96BE-4FB6-954D-1E83C14F74B0}" destId="{50736773-7773-4C06-BF9A-B3F6AAFCD92F}" srcOrd="0" destOrd="0" presId="urn:microsoft.com/office/officeart/2008/layout/LinedList"/>
    <dgm:cxn modelId="{486E23AC-DBE4-41CA-B5F5-6A1D7D487C00}" type="presParOf" srcId="{D5802197-96BE-4FB6-954D-1E83C14F74B0}" destId="{345A95E9-811E-494C-9AFE-D4A630B7F4EF}" srcOrd="1" destOrd="0" presId="urn:microsoft.com/office/officeart/2008/layout/LinedList"/>
    <dgm:cxn modelId="{648BB32A-A78E-402A-ACF1-B3CF5EF564AC}" type="presParOf" srcId="{345A95E9-811E-494C-9AFE-D4A630B7F4EF}" destId="{D6A7356E-A705-4E37-AA89-BA24E0623F69}" srcOrd="0" destOrd="0" presId="urn:microsoft.com/office/officeart/2008/layout/LinedList"/>
    <dgm:cxn modelId="{247EA01E-B633-418D-BE06-9F6BBF879D73}" type="presParOf" srcId="{345A95E9-811E-494C-9AFE-D4A630B7F4EF}" destId="{1D95DAC1-59BA-41F4-A54A-71D757D20BC7}" srcOrd="1" destOrd="0" presId="urn:microsoft.com/office/officeart/2008/layout/LinedList"/>
    <dgm:cxn modelId="{68B79DD6-AB4A-4B52-9FFD-B6260FFECE55}" type="presParOf" srcId="{345A95E9-811E-494C-9AFE-D4A630B7F4EF}" destId="{A9FC0253-7004-42CF-AA0B-43EF7ACEAEAC}" srcOrd="2" destOrd="0" presId="urn:microsoft.com/office/officeart/2008/layout/LinedList"/>
    <dgm:cxn modelId="{C7770217-ED2D-4818-BE96-42706FB5981E}" type="presParOf" srcId="{D5802197-96BE-4FB6-954D-1E83C14F74B0}" destId="{C006F5FE-EDAA-4145-8DF3-FDB446DF48E1}" srcOrd="2" destOrd="0" presId="urn:microsoft.com/office/officeart/2008/layout/LinedList"/>
    <dgm:cxn modelId="{7F4488D5-67D1-4682-AB76-C169D2C189D8}" type="presParOf" srcId="{D5802197-96BE-4FB6-954D-1E83C14F74B0}" destId="{4C28FBD2-4801-4BCF-898C-4D70831CAFE9}" srcOrd="3" destOrd="0" presId="urn:microsoft.com/office/officeart/2008/layout/LinedList"/>
    <dgm:cxn modelId="{11822B71-6E71-440C-8447-BE4B2955F730}" type="presParOf" srcId="{D5802197-96BE-4FB6-954D-1E83C14F74B0}" destId="{D7172E0E-B1D4-46E3-8758-97FA65E16B19}" srcOrd="4" destOrd="0" presId="urn:microsoft.com/office/officeart/2008/layout/LinedList"/>
    <dgm:cxn modelId="{263C15BB-6D33-4F6B-A814-87A5CB05A6DF}" type="presParOf" srcId="{D7172E0E-B1D4-46E3-8758-97FA65E16B19}" destId="{175CBDF4-3F86-45A9-AB19-94ED5FA021EF}" srcOrd="0" destOrd="0" presId="urn:microsoft.com/office/officeart/2008/layout/LinedList"/>
    <dgm:cxn modelId="{7E00EBE8-5BC0-474D-B924-E7164993305C}" type="presParOf" srcId="{D7172E0E-B1D4-46E3-8758-97FA65E16B19}" destId="{02EA8B86-EE2D-432F-86E8-48CDD01927E2}" srcOrd="1" destOrd="0" presId="urn:microsoft.com/office/officeart/2008/layout/LinedList"/>
    <dgm:cxn modelId="{5B63E3E5-AC3F-46E5-9121-20C3241BB2C9}" type="presParOf" srcId="{D7172E0E-B1D4-46E3-8758-97FA65E16B19}" destId="{13B97639-814A-4439-A6C0-027C69C8F5AE}" srcOrd="2" destOrd="0" presId="urn:microsoft.com/office/officeart/2008/layout/LinedList"/>
    <dgm:cxn modelId="{84740A07-E445-4C16-86D3-5C292C098522}" type="presParOf" srcId="{D5802197-96BE-4FB6-954D-1E83C14F74B0}" destId="{BFBC5891-666A-45A5-9BDC-70F11E2A46ED}" srcOrd="5" destOrd="0" presId="urn:microsoft.com/office/officeart/2008/layout/LinedList"/>
    <dgm:cxn modelId="{A90A38E8-CA77-4399-ABF2-9F99BA989BEB}" type="presParOf" srcId="{D5802197-96BE-4FB6-954D-1E83C14F74B0}" destId="{03BEAE81-C329-4A48-BB1F-4833EDB2B683}" srcOrd="6" destOrd="0" presId="urn:microsoft.com/office/officeart/2008/layout/LinedList"/>
    <dgm:cxn modelId="{58C087B9-39E1-4918-A304-2A32DE77D7BC}" type="presParOf" srcId="{D5802197-96BE-4FB6-954D-1E83C14F74B0}" destId="{332CDE95-5805-4374-8D25-6791445DAF1F}" srcOrd="7" destOrd="0" presId="urn:microsoft.com/office/officeart/2008/layout/LinedList"/>
    <dgm:cxn modelId="{A90E1179-408B-4D71-87F5-24DC8549A563}" type="presParOf" srcId="{332CDE95-5805-4374-8D25-6791445DAF1F}" destId="{C51765FB-8F08-45DA-8318-7D9F06D1A5E1}" srcOrd="0" destOrd="0" presId="urn:microsoft.com/office/officeart/2008/layout/LinedList"/>
    <dgm:cxn modelId="{20F36F21-3948-4BD6-A928-E21A9ADA1676}" type="presParOf" srcId="{332CDE95-5805-4374-8D25-6791445DAF1F}" destId="{E3930E5F-3602-46DC-9580-5AE53CC71879}" srcOrd="1" destOrd="0" presId="urn:microsoft.com/office/officeart/2008/layout/LinedList"/>
    <dgm:cxn modelId="{3FC418C2-CB0D-4208-8811-67C28A184F0E}" type="presParOf" srcId="{332CDE95-5805-4374-8D25-6791445DAF1F}" destId="{7E648F63-9C90-4EC8-9904-6492CEB1B8AA}" srcOrd="2" destOrd="0" presId="urn:microsoft.com/office/officeart/2008/layout/LinedList"/>
    <dgm:cxn modelId="{ADA80F07-504F-4E7B-8225-B7E4794E3BD8}" type="presParOf" srcId="{D5802197-96BE-4FB6-954D-1E83C14F74B0}" destId="{FCB03EE2-9209-491A-9186-991A594EB5AE}" srcOrd="8" destOrd="0" presId="urn:microsoft.com/office/officeart/2008/layout/LinedList"/>
    <dgm:cxn modelId="{501503CB-7EEF-46D9-B7DB-BDB40C89C0F2}" type="presParOf" srcId="{D5802197-96BE-4FB6-954D-1E83C14F74B0}" destId="{F2EEDF3E-2F9E-45D1-8336-1A389E453ADE}" srcOrd="9" destOrd="0" presId="urn:microsoft.com/office/officeart/2008/layout/LinedList"/>
    <dgm:cxn modelId="{D62109D7-839B-4789-A1D2-518C61DC5779}" type="presParOf" srcId="{D5802197-96BE-4FB6-954D-1E83C14F74B0}" destId="{AF491AFF-DB70-4B10-B28F-9E41D18BB056}" srcOrd="10" destOrd="0" presId="urn:microsoft.com/office/officeart/2008/layout/LinedList"/>
    <dgm:cxn modelId="{181B6E59-80C7-4E39-AFBF-75B4A0ED3BE7}" type="presParOf" srcId="{AF491AFF-DB70-4B10-B28F-9E41D18BB056}" destId="{7559F7D1-7673-4391-A81B-C3B0FFCB4898}" srcOrd="0" destOrd="0" presId="urn:microsoft.com/office/officeart/2008/layout/LinedList"/>
    <dgm:cxn modelId="{E8ED38D9-AADA-4A60-8923-9876D9D3CEED}" type="presParOf" srcId="{AF491AFF-DB70-4B10-B28F-9E41D18BB056}" destId="{E471CCE8-715D-4C53-A464-28D6F193BD50}" srcOrd="1" destOrd="0" presId="urn:microsoft.com/office/officeart/2008/layout/LinedList"/>
    <dgm:cxn modelId="{07931998-2731-4D22-8F51-67B6B5249EF4}" type="presParOf" srcId="{AF491AFF-DB70-4B10-B28F-9E41D18BB056}" destId="{79EA70E7-C9CF-43D3-94EA-DB5BAEBC263C}" srcOrd="2" destOrd="0" presId="urn:microsoft.com/office/officeart/2008/layout/LinedList"/>
    <dgm:cxn modelId="{F4A331CC-BC1B-4BF1-901F-1C9EF5F6A454}" type="presParOf" srcId="{D5802197-96BE-4FB6-954D-1E83C14F74B0}" destId="{F3B0A5D8-AF50-4FC6-832F-4E10C32BFF45}" srcOrd="11" destOrd="0" presId="urn:microsoft.com/office/officeart/2008/layout/LinedList"/>
    <dgm:cxn modelId="{A38EC4A2-A273-45EF-AF33-456DB01A4CD7}" type="presParOf" srcId="{D5802197-96BE-4FB6-954D-1E83C14F74B0}" destId="{9C54D8EC-688B-493D-9B49-B84D2789BB17}"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2AC32F-90E5-49FD-BA9E-7F366EF142C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8CB09B98-245D-4D79-A844-67A9D74FA1D6}">
      <dgm:prSet phldrT="[文本]"/>
      <dgm:spPr/>
      <dgm:t>
        <a:bodyPr/>
        <a:lstStyle/>
        <a:p>
          <a:r>
            <a:rPr lang="en-US" altLang="en-US" dirty="0"/>
            <a:t>(</a:t>
          </a:r>
          <a:r>
            <a:rPr lang="zh-CN" altLang="en-US" dirty="0"/>
            <a:t>二</a:t>
          </a:r>
          <a:r>
            <a:rPr lang="en-US" altLang="en-US" dirty="0"/>
            <a:t>) </a:t>
          </a:r>
          <a:r>
            <a:rPr lang="zh-CN" altLang="en-US" dirty="0"/>
            <a:t>垄断市场的特征</a:t>
          </a:r>
        </a:p>
      </dgm:t>
    </dgm:pt>
    <dgm:pt modelId="{4C929344-1C0F-4359-BD9B-FF5CC9AB6831}" type="parTrans" cxnId="{6BCF6EDF-43BA-40F1-95BA-C9714E3BC96E}">
      <dgm:prSet/>
      <dgm:spPr/>
      <dgm:t>
        <a:bodyPr/>
        <a:lstStyle/>
        <a:p>
          <a:endParaRPr lang="zh-CN" altLang="en-US"/>
        </a:p>
      </dgm:t>
    </dgm:pt>
    <dgm:pt modelId="{D65CBF30-632A-42DB-9338-557713D15E62}" type="sibTrans" cxnId="{6BCF6EDF-43BA-40F1-95BA-C9714E3BC96E}">
      <dgm:prSet/>
      <dgm:spPr/>
      <dgm:t>
        <a:bodyPr/>
        <a:lstStyle/>
        <a:p>
          <a:endParaRPr lang="zh-CN" altLang="en-US"/>
        </a:p>
      </dgm:t>
    </dgm:pt>
    <dgm:pt modelId="{23B19A73-8126-495A-A6C0-255F0E232D17}">
      <dgm:prSet phldrT="[文本]"/>
      <dgm:spPr/>
      <dgm:t>
        <a:bodyPr/>
        <a:lstStyle/>
        <a:p>
          <a:r>
            <a:rPr lang="en-US" altLang="en-US" dirty="0"/>
            <a:t>(1) </a:t>
          </a:r>
          <a:r>
            <a:rPr lang="zh-CN" altLang="en-US" dirty="0"/>
            <a:t>市场上只有一个企业生产和销售该产品。</a:t>
          </a:r>
        </a:p>
      </dgm:t>
    </dgm:pt>
    <dgm:pt modelId="{71E83B97-45AF-4D7C-8489-729585DF5484}" type="parTrans" cxnId="{C76C9F03-D84A-4224-9006-CC2C71CA6955}">
      <dgm:prSet/>
      <dgm:spPr/>
      <dgm:t>
        <a:bodyPr/>
        <a:lstStyle/>
        <a:p>
          <a:endParaRPr lang="zh-CN" altLang="en-US"/>
        </a:p>
      </dgm:t>
    </dgm:pt>
    <dgm:pt modelId="{237F1088-E82F-4A45-9A84-75B048B33E85}" type="sibTrans" cxnId="{C76C9F03-D84A-4224-9006-CC2C71CA6955}">
      <dgm:prSet/>
      <dgm:spPr/>
      <dgm:t>
        <a:bodyPr/>
        <a:lstStyle/>
        <a:p>
          <a:endParaRPr lang="zh-CN" altLang="en-US"/>
        </a:p>
      </dgm:t>
    </dgm:pt>
    <dgm:pt modelId="{F3DE3C8F-7E8E-45E0-BAB0-297ED541610A}">
      <dgm:prSet phldrT="[文本]"/>
      <dgm:spPr/>
      <dgm:t>
        <a:bodyPr/>
        <a:lstStyle/>
        <a:p>
          <a:r>
            <a:rPr lang="en-US" altLang="en-US" dirty="0"/>
            <a:t>(2) </a:t>
          </a:r>
          <a:r>
            <a:rPr lang="zh-CN" altLang="en-US" dirty="0"/>
            <a:t>垄断企业生产和销售的产品没有任何相似的替代品。</a:t>
          </a:r>
        </a:p>
      </dgm:t>
    </dgm:pt>
    <dgm:pt modelId="{E6661A76-309D-4434-8E11-D7EE24FA1B9A}" type="parTrans" cxnId="{B05D29B3-68AA-49B7-85DF-5F9D87D938C0}">
      <dgm:prSet/>
      <dgm:spPr/>
      <dgm:t>
        <a:bodyPr/>
        <a:lstStyle/>
        <a:p>
          <a:endParaRPr lang="zh-CN" altLang="en-US"/>
        </a:p>
      </dgm:t>
    </dgm:pt>
    <dgm:pt modelId="{3297AB70-AEA1-4103-B4E2-0D83E72980A5}" type="sibTrans" cxnId="{B05D29B3-68AA-49B7-85DF-5F9D87D938C0}">
      <dgm:prSet/>
      <dgm:spPr/>
      <dgm:t>
        <a:bodyPr/>
        <a:lstStyle/>
        <a:p>
          <a:endParaRPr lang="zh-CN" altLang="en-US"/>
        </a:p>
      </dgm:t>
    </dgm:pt>
    <dgm:pt modelId="{6D6DDA9A-74CA-4A29-8F75-87DD7ACA8F2D}">
      <dgm:prSet phldrT="[文本]"/>
      <dgm:spPr/>
      <dgm:t>
        <a:bodyPr/>
        <a:lstStyle/>
        <a:p>
          <a:r>
            <a:rPr lang="en-US" altLang="en-US" dirty="0"/>
            <a:t>(3) </a:t>
          </a:r>
          <a:r>
            <a:rPr lang="zh-CN" altLang="en-US" dirty="0"/>
            <a:t>其他任何企业进入该行业都极为困难或不可能。</a:t>
          </a:r>
        </a:p>
      </dgm:t>
    </dgm:pt>
    <dgm:pt modelId="{363976F6-6348-4740-8C10-54213C20BDD7}" type="parTrans" cxnId="{ED164E15-D569-4B84-B766-EA6CEE6989B6}">
      <dgm:prSet/>
      <dgm:spPr/>
      <dgm:t>
        <a:bodyPr/>
        <a:lstStyle/>
        <a:p>
          <a:endParaRPr lang="zh-CN" altLang="en-US"/>
        </a:p>
      </dgm:t>
    </dgm:pt>
    <dgm:pt modelId="{48900700-F266-4933-9648-3DA3033F09BF}" type="sibTrans" cxnId="{ED164E15-D569-4B84-B766-EA6CEE6989B6}">
      <dgm:prSet/>
      <dgm:spPr/>
      <dgm:t>
        <a:bodyPr/>
        <a:lstStyle/>
        <a:p>
          <a:endParaRPr lang="zh-CN" altLang="en-US"/>
        </a:p>
      </dgm:t>
    </dgm:pt>
    <dgm:pt modelId="{1B16ABF7-3862-4F13-8098-C0F3C7610354}" type="pres">
      <dgm:prSet presAssocID="{3F2AC32F-90E5-49FD-BA9E-7F366EF142C5}" presName="vert0" presStyleCnt="0">
        <dgm:presLayoutVars>
          <dgm:dir/>
          <dgm:animOne val="branch"/>
          <dgm:animLvl val="lvl"/>
        </dgm:presLayoutVars>
      </dgm:prSet>
      <dgm:spPr/>
    </dgm:pt>
    <dgm:pt modelId="{9F1021FA-9050-4C0A-9302-F79950FA96F1}" type="pres">
      <dgm:prSet presAssocID="{8CB09B98-245D-4D79-A844-67A9D74FA1D6}" presName="thickLine" presStyleLbl="alignNode1" presStyleIdx="0" presStyleCnt="1"/>
      <dgm:spPr/>
    </dgm:pt>
    <dgm:pt modelId="{2F5E53EB-35A4-4847-A797-C7D5D6F6AD5E}" type="pres">
      <dgm:prSet presAssocID="{8CB09B98-245D-4D79-A844-67A9D74FA1D6}" presName="horz1" presStyleCnt="0"/>
      <dgm:spPr/>
    </dgm:pt>
    <dgm:pt modelId="{06360F90-0DBC-4AFC-9CA2-DE370B75194E}" type="pres">
      <dgm:prSet presAssocID="{8CB09B98-245D-4D79-A844-67A9D74FA1D6}" presName="tx1" presStyleLbl="revTx" presStyleIdx="0" presStyleCnt="4" custScaleX="121731"/>
      <dgm:spPr/>
    </dgm:pt>
    <dgm:pt modelId="{E896C0A5-A2A8-4984-B5F4-FA0E814E0406}" type="pres">
      <dgm:prSet presAssocID="{8CB09B98-245D-4D79-A844-67A9D74FA1D6}" presName="vert1" presStyleCnt="0"/>
      <dgm:spPr/>
    </dgm:pt>
    <dgm:pt modelId="{7747B8D6-68EE-47E3-8DE6-F97E9D9789C2}" type="pres">
      <dgm:prSet presAssocID="{23B19A73-8126-495A-A6C0-255F0E232D17}" presName="vertSpace2a" presStyleCnt="0"/>
      <dgm:spPr/>
    </dgm:pt>
    <dgm:pt modelId="{945B123F-6B03-40BC-875A-A421911CAD22}" type="pres">
      <dgm:prSet presAssocID="{23B19A73-8126-495A-A6C0-255F0E232D17}" presName="horz2" presStyleCnt="0"/>
      <dgm:spPr/>
    </dgm:pt>
    <dgm:pt modelId="{269E52C3-01BA-49BD-885A-3D087D61C16A}" type="pres">
      <dgm:prSet presAssocID="{23B19A73-8126-495A-A6C0-255F0E232D17}" presName="horzSpace2" presStyleCnt="0"/>
      <dgm:spPr/>
    </dgm:pt>
    <dgm:pt modelId="{C620998D-7864-430F-838C-62D3A4E6449E}" type="pres">
      <dgm:prSet presAssocID="{23B19A73-8126-495A-A6C0-255F0E232D17}" presName="tx2" presStyleLbl="revTx" presStyleIdx="1" presStyleCnt="4"/>
      <dgm:spPr/>
    </dgm:pt>
    <dgm:pt modelId="{CC81794A-0530-4703-928D-85481BC09F7C}" type="pres">
      <dgm:prSet presAssocID="{23B19A73-8126-495A-A6C0-255F0E232D17}" presName="vert2" presStyleCnt="0"/>
      <dgm:spPr/>
    </dgm:pt>
    <dgm:pt modelId="{147D868B-C16F-4081-9833-39F7FD7E4FE1}" type="pres">
      <dgm:prSet presAssocID="{23B19A73-8126-495A-A6C0-255F0E232D17}" presName="thinLine2b" presStyleLbl="callout" presStyleIdx="0" presStyleCnt="3"/>
      <dgm:spPr/>
    </dgm:pt>
    <dgm:pt modelId="{96BA8DFE-FEC5-4EA2-93D1-4C9469EAA6DB}" type="pres">
      <dgm:prSet presAssocID="{23B19A73-8126-495A-A6C0-255F0E232D17}" presName="vertSpace2b" presStyleCnt="0"/>
      <dgm:spPr/>
    </dgm:pt>
    <dgm:pt modelId="{1F0114DC-D46D-4A2F-A8C0-453039C8ABE9}" type="pres">
      <dgm:prSet presAssocID="{F3DE3C8F-7E8E-45E0-BAB0-297ED541610A}" presName="horz2" presStyleCnt="0"/>
      <dgm:spPr/>
    </dgm:pt>
    <dgm:pt modelId="{1BF1B62C-8291-49D9-B361-9DD725A767F1}" type="pres">
      <dgm:prSet presAssocID="{F3DE3C8F-7E8E-45E0-BAB0-297ED541610A}" presName="horzSpace2" presStyleCnt="0"/>
      <dgm:spPr/>
    </dgm:pt>
    <dgm:pt modelId="{70BDD770-1C7D-4033-AB00-ADFCCCED4D30}" type="pres">
      <dgm:prSet presAssocID="{F3DE3C8F-7E8E-45E0-BAB0-297ED541610A}" presName="tx2" presStyleLbl="revTx" presStyleIdx="2" presStyleCnt="4"/>
      <dgm:spPr/>
    </dgm:pt>
    <dgm:pt modelId="{6587855F-5801-4BDA-88A7-6B36BCB4941E}" type="pres">
      <dgm:prSet presAssocID="{F3DE3C8F-7E8E-45E0-BAB0-297ED541610A}" presName="vert2" presStyleCnt="0"/>
      <dgm:spPr/>
    </dgm:pt>
    <dgm:pt modelId="{54947F1C-A6C3-4E38-8006-1C828A68532B}" type="pres">
      <dgm:prSet presAssocID="{F3DE3C8F-7E8E-45E0-BAB0-297ED541610A}" presName="thinLine2b" presStyleLbl="callout" presStyleIdx="1" presStyleCnt="3"/>
      <dgm:spPr/>
    </dgm:pt>
    <dgm:pt modelId="{AC6A0FF5-5E8C-450E-9F1F-C4E92EC79CAA}" type="pres">
      <dgm:prSet presAssocID="{F3DE3C8F-7E8E-45E0-BAB0-297ED541610A}" presName="vertSpace2b" presStyleCnt="0"/>
      <dgm:spPr/>
    </dgm:pt>
    <dgm:pt modelId="{65AD53C8-B711-4F22-855F-9E64CA11EE65}" type="pres">
      <dgm:prSet presAssocID="{6D6DDA9A-74CA-4A29-8F75-87DD7ACA8F2D}" presName="horz2" presStyleCnt="0"/>
      <dgm:spPr/>
    </dgm:pt>
    <dgm:pt modelId="{F2E2665D-EA22-4F60-AD1D-74BB0BB4E077}" type="pres">
      <dgm:prSet presAssocID="{6D6DDA9A-74CA-4A29-8F75-87DD7ACA8F2D}" presName="horzSpace2" presStyleCnt="0"/>
      <dgm:spPr/>
    </dgm:pt>
    <dgm:pt modelId="{F5A803A9-1E66-41AD-8444-EB7D0F9A4FBF}" type="pres">
      <dgm:prSet presAssocID="{6D6DDA9A-74CA-4A29-8F75-87DD7ACA8F2D}" presName="tx2" presStyleLbl="revTx" presStyleIdx="3" presStyleCnt="4"/>
      <dgm:spPr/>
    </dgm:pt>
    <dgm:pt modelId="{0CCA7C7B-A692-480F-B8E4-75419122C154}" type="pres">
      <dgm:prSet presAssocID="{6D6DDA9A-74CA-4A29-8F75-87DD7ACA8F2D}" presName="vert2" presStyleCnt="0"/>
      <dgm:spPr/>
    </dgm:pt>
    <dgm:pt modelId="{5E6B1586-82A6-43E1-AB59-CDC7C0142803}" type="pres">
      <dgm:prSet presAssocID="{6D6DDA9A-74CA-4A29-8F75-87DD7ACA8F2D}" presName="thinLine2b" presStyleLbl="callout" presStyleIdx="2" presStyleCnt="3"/>
      <dgm:spPr/>
    </dgm:pt>
    <dgm:pt modelId="{C5DF6B4F-CABE-4F06-AF68-4756BCF43522}" type="pres">
      <dgm:prSet presAssocID="{6D6DDA9A-74CA-4A29-8F75-87DD7ACA8F2D}" presName="vertSpace2b" presStyleCnt="0"/>
      <dgm:spPr/>
    </dgm:pt>
  </dgm:ptLst>
  <dgm:cxnLst>
    <dgm:cxn modelId="{C76C9F03-D84A-4224-9006-CC2C71CA6955}" srcId="{8CB09B98-245D-4D79-A844-67A9D74FA1D6}" destId="{23B19A73-8126-495A-A6C0-255F0E232D17}" srcOrd="0" destOrd="0" parTransId="{71E83B97-45AF-4D7C-8489-729585DF5484}" sibTransId="{237F1088-E82F-4A45-9A84-75B048B33E85}"/>
    <dgm:cxn modelId="{ED164E15-D569-4B84-B766-EA6CEE6989B6}" srcId="{8CB09B98-245D-4D79-A844-67A9D74FA1D6}" destId="{6D6DDA9A-74CA-4A29-8F75-87DD7ACA8F2D}" srcOrd="2" destOrd="0" parTransId="{363976F6-6348-4740-8C10-54213C20BDD7}" sibTransId="{48900700-F266-4933-9648-3DA3033F09BF}"/>
    <dgm:cxn modelId="{F11F7224-F240-4AF8-8242-6C357715C1B6}" type="presOf" srcId="{3F2AC32F-90E5-49FD-BA9E-7F366EF142C5}" destId="{1B16ABF7-3862-4F13-8098-C0F3C7610354}" srcOrd="0" destOrd="0" presId="urn:microsoft.com/office/officeart/2008/layout/LinedList"/>
    <dgm:cxn modelId="{BAEDB445-1F4B-4390-942A-14EA2927F294}" type="presOf" srcId="{F3DE3C8F-7E8E-45E0-BAB0-297ED541610A}" destId="{70BDD770-1C7D-4033-AB00-ADFCCCED4D30}" srcOrd="0" destOrd="0" presId="urn:microsoft.com/office/officeart/2008/layout/LinedList"/>
    <dgm:cxn modelId="{80F21648-6B9C-4214-9A7B-B82F75F7331B}" type="presOf" srcId="{8CB09B98-245D-4D79-A844-67A9D74FA1D6}" destId="{06360F90-0DBC-4AFC-9CA2-DE370B75194E}" srcOrd="0" destOrd="0" presId="urn:microsoft.com/office/officeart/2008/layout/LinedList"/>
    <dgm:cxn modelId="{EA8264AF-AFCD-43E2-8DFA-093A07BE49A5}" type="presOf" srcId="{6D6DDA9A-74CA-4A29-8F75-87DD7ACA8F2D}" destId="{F5A803A9-1E66-41AD-8444-EB7D0F9A4FBF}" srcOrd="0" destOrd="0" presId="urn:microsoft.com/office/officeart/2008/layout/LinedList"/>
    <dgm:cxn modelId="{B05D29B3-68AA-49B7-85DF-5F9D87D938C0}" srcId="{8CB09B98-245D-4D79-A844-67A9D74FA1D6}" destId="{F3DE3C8F-7E8E-45E0-BAB0-297ED541610A}" srcOrd="1" destOrd="0" parTransId="{E6661A76-309D-4434-8E11-D7EE24FA1B9A}" sibTransId="{3297AB70-AEA1-4103-B4E2-0D83E72980A5}"/>
    <dgm:cxn modelId="{FBCBF6DB-098C-44CF-8289-3D1F5E9F6505}" type="presOf" srcId="{23B19A73-8126-495A-A6C0-255F0E232D17}" destId="{C620998D-7864-430F-838C-62D3A4E6449E}" srcOrd="0" destOrd="0" presId="urn:microsoft.com/office/officeart/2008/layout/LinedList"/>
    <dgm:cxn modelId="{6BCF6EDF-43BA-40F1-95BA-C9714E3BC96E}" srcId="{3F2AC32F-90E5-49FD-BA9E-7F366EF142C5}" destId="{8CB09B98-245D-4D79-A844-67A9D74FA1D6}" srcOrd="0" destOrd="0" parTransId="{4C929344-1C0F-4359-BD9B-FF5CC9AB6831}" sibTransId="{D65CBF30-632A-42DB-9338-557713D15E62}"/>
    <dgm:cxn modelId="{75301DDD-D05F-4290-A7A5-7EB772E65317}" type="presParOf" srcId="{1B16ABF7-3862-4F13-8098-C0F3C7610354}" destId="{9F1021FA-9050-4C0A-9302-F79950FA96F1}" srcOrd="0" destOrd="0" presId="urn:microsoft.com/office/officeart/2008/layout/LinedList"/>
    <dgm:cxn modelId="{6658162E-48A3-4E54-A368-C09DE53F90C2}" type="presParOf" srcId="{1B16ABF7-3862-4F13-8098-C0F3C7610354}" destId="{2F5E53EB-35A4-4847-A797-C7D5D6F6AD5E}" srcOrd="1" destOrd="0" presId="urn:microsoft.com/office/officeart/2008/layout/LinedList"/>
    <dgm:cxn modelId="{62733B83-FD3D-45A3-9120-729A12A5D4A9}" type="presParOf" srcId="{2F5E53EB-35A4-4847-A797-C7D5D6F6AD5E}" destId="{06360F90-0DBC-4AFC-9CA2-DE370B75194E}" srcOrd="0" destOrd="0" presId="urn:microsoft.com/office/officeart/2008/layout/LinedList"/>
    <dgm:cxn modelId="{99736138-ECA5-4F3A-B984-E59DA20CB9D1}" type="presParOf" srcId="{2F5E53EB-35A4-4847-A797-C7D5D6F6AD5E}" destId="{E896C0A5-A2A8-4984-B5F4-FA0E814E0406}" srcOrd="1" destOrd="0" presId="urn:microsoft.com/office/officeart/2008/layout/LinedList"/>
    <dgm:cxn modelId="{4BF2C34F-C5C9-447D-BC9A-4E383537A5BA}" type="presParOf" srcId="{E896C0A5-A2A8-4984-B5F4-FA0E814E0406}" destId="{7747B8D6-68EE-47E3-8DE6-F97E9D9789C2}" srcOrd="0" destOrd="0" presId="urn:microsoft.com/office/officeart/2008/layout/LinedList"/>
    <dgm:cxn modelId="{62ABB7E1-70B8-4E04-82CB-3BBC7E93668D}" type="presParOf" srcId="{E896C0A5-A2A8-4984-B5F4-FA0E814E0406}" destId="{945B123F-6B03-40BC-875A-A421911CAD22}" srcOrd="1" destOrd="0" presId="urn:microsoft.com/office/officeart/2008/layout/LinedList"/>
    <dgm:cxn modelId="{1DFA9483-D170-4A42-B6F4-91061484CE3A}" type="presParOf" srcId="{945B123F-6B03-40BC-875A-A421911CAD22}" destId="{269E52C3-01BA-49BD-885A-3D087D61C16A}" srcOrd="0" destOrd="0" presId="urn:microsoft.com/office/officeart/2008/layout/LinedList"/>
    <dgm:cxn modelId="{A7FD3C68-705E-4016-A96F-183F76E4CCD7}" type="presParOf" srcId="{945B123F-6B03-40BC-875A-A421911CAD22}" destId="{C620998D-7864-430F-838C-62D3A4E6449E}" srcOrd="1" destOrd="0" presId="urn:microsoft.com/office/officeart/2008/layout/LinedList"/>
    <dgm:cxn modelId="{3DE44302-537B-4410-AAB8-36E1DDF14E60}" type="presParOf" srcId="{945B123F-6B03-40BC-875A-A421911CAD22}" destId="{CC81794A-0530-4703-928D-85481BC09F7C}" srcOrd="2" destOrd="0" presId="urn:microsoft.com/office/officeart/2008/layout/LinedList"/>
    <dgm:cxn modelId="{D3AC2673-ECCE-4E10-B0CC-43B1FB0457AC}" type="presParOf" srcId="{E896C0A5-A2A8-4984-B5F4-FA0E814E0406}" destId="{147D868B-C16F-4081-9833-39F7FD7E4FE1}" srcOrd="2" destOrd="0" presId="urn:microsoft.com/office/officeart/2008/layout/LinedList"/>
    <dgm:cxn modelId="{3B8F83BF-819A-4709-9F2A-AF0ECDA331DD}" type="presParOf" srcId="{E896C0A5-A2A8-4984-B5F4-FA0E814E0406}" destId="{96BA8DFE-FEC5-4EA2-93D1-4C9469EAA6DB}" srcOrd="3" destOrd="0" presId="urn:microsoft.com/office/officeart/2008/layout/LinedList"/>
    <dgm:cxn modelId="{4F7C77A8-CBFB-4AAD-85F9-8E84BECE41C6}" type="presParOf" srcId="{E896C0A5-A2A8-4984-B5F4-FA0E814E0406}" destId="{1F0114DC-D46D-4A2F-A8C0-453039C8ABE9}" srcOrd="4" destOrd="0" presId="urn:microsoft.com/office/officeart/2008/layout/LinedList"/>
    <dgm:cxn modelId="{9AF54E71-B005-4DFB-A07B-E80EC10A9F0A}" type="presParOf" srcId="{1F0114DC-D46D-4A2F-A8C0-453039C8ABE9}" destId="{1BF1B62C-8291-49D9-B361-9DD725A767F1}" srcOrd="0" destOrd="0" presId="urn:microsoft.com/office/officeart/2008/layout/LinedList"/>
    <dgm:cxn modelId="{DC565B17-F9F9-4A0E-8443-7D507223D1C9}" type="presParOf" srcId="{1F0114DC-D46D-4A2F-A8C0-453039C8ABE9}" destId="{70BDD770-1C7D-4033-AB00-ADFCCCED4D30}" srcOrd="1" destOrd="0" presId="urn:microsoft.com/office/officeart/2008/layout/LinedList"/>
    <dgm:cxn modelId="{54121C92-DA7C-4701-892B-2C2FBEA10D69}" type="presParOf" srcId="{1F0114DC-D46D-4A2F-A8C0-453039C8ABE9}" destId="{6587855F-5801-4BDA-88A7-6B36BCB4941E}" srcOrd="2" destOrd="0" presId="urn:microsoft.com/office/officeart/2008/layout/LinedList"/>
    <dgm:cxn modelId="{E2E7BF16-C00C-499C-9122-032E1F50C9EA}" type="presParOf" srcId="{E896C0A5-A2A8-4984-B5F4-FA0E814E0406}" destId="{54947F1C-A6C3-4E38-8006-1C828A68532B}" srcOrd="5" destOrd="0" presId="urn:microsoft.com/office/officeart/2008/layout/LinedList"/>
    <dgm:cxn modelId="{654743CB-4B21-4B0D-AF33-C8FE099CFBCB}" type="presParOf" srcId="{E896C0A5-A2A8-4984-B5F4-FA0E814E0406}" destId="{AC6A0FF5-5E8C-450E-9F1F-C4E92EC79CAA}" srcOrd="6" destOrd="0" presId="urn:microsoft.com/office/officeart/2008/layout/LinedList"/>
    <dgm:cxn modelId="{0B29BF44-A232-4265-B4B4-E03B12CD024C}" type="presParOf" srcId="{E896C0A5-A2A8-4984-B5F4-FA0E814E0406}" destId="{65AD53C8-B711-4F22-855F-9E64CA11EE65}" srcOrd="7" destOrd="0" presId="urn:microsoft.com/office/officeart/2008/layout/LinedList"/>
    <dgm:cxn modelId="{0471167C-421B-48F2-B4F5-CD77ABC13BBE}" type="presParOf" srcId="{65AD53C8-B711-4F22-855F-9E64CA11EE65}" destId="{F2E2665D-EA22-4F60-AD1D-74BB0BB4E077}" srcOrd="0" destOrd="0" presId="urn:microsoft.com/office/officeart/2008/layout/LinedList"/>
    <dgm:cxn modelId="{F8C8D4EC-AFBC-4701-8FB8-C901E46192A1}" type="presParOf" srcId="{65AD53C8-B711-4F22-855F-9E64CA11EE65}" destId="{F5A803A9-1E66-41AD-8444-EB7D0F9A4FBF}" srcOrd="1" destOrd="0" presId="urn:microsoft.com/office/officeart/2008/layout/LinedList"/>
    <dgm:cxn modelId="{9AE15DA1-85CB-4870-92DD-7D094B24EC03}" type="presParOf" srcId="{65AD53C8-B711-4F22-855F-9E64CA11EE65}" destId="{0CCA7C7B-A692-480F-B8E4-75419122C154}" srcOrd="2" destOrd="0" presId="urn:microsoft.com/office/officeart/2008/layout/LinedList"/>
    <dgm:cxn modelId="{5B7E3638-42A9-481E-909F-3A545E0BFC4E}" type="presParOf" srcId="{E896C0A5-A2A8-4984-B5F4-FA0E814E0406}" destId="{5E6B1586-82A6-43E1-AB59-CDC7C0142803}" srcOrd="8" destOrd="0" presId="urn:microsoft.com/office/officeart/2008/layout/LinedList"/>
    <dgm:cxn modelId="{ECF9A9E6-0C95-4C89-B8CC-614E75031DB9}" type="presParOf" srcId="{E896C0A5-A2A8-4984-B5F4-FA0E814E0406}" destId="{C5DF6B4F-CABE-4F06-AF68-4756BCF43522}" srcOrd="9"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83CB67-3974-4DE8-803B-BF7E1FDA3A29}"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zh-CN" altLang="en-US"/>
        </a:p>
      </dgm:t>
    </dgm:pt>
    <dgm:pt modelId="{E845F97F-E90A-4F4B-8D8B-0B9C6D5456FF}">
      <dgm:prSet/>
      <dgm:spPr/>
      <dgm:t>
        <a:bodyPr/>
        <a:lstStyle/>
        <a:p>
          <a:r>
            <a:rPr lang="zh-CN" altLang="en-US" b="1" dirty="0"/>
            <a:t>形成寡头垄断市场的原因包括</a:t>
          </a:r>
          <a:r>
            <a:rPr lang="en-US" altLang="zh-CN" b="1" dirty="0"/>
            <a:t>:</a:t>
          </a:r>
          <a:endParaRPr lang="zh-CN" dirty="0"/>
        </a:p>
      </dgm:t>
    </dgm:pt>
    <dgm:pt modelId="{2F31EC1E-6F9B-4E82-954E-CDE6300DC11C}" type="parTrans" cxnId="{1B2EAB79-4DC7-4F64-AA00-08B34B84EF2C}">
      <dgm:prSet/>
      <dgm:spPr/>
      <dgm:t>
        <a:bodyPr/>
        <a:lstStyle/>
        <a:p>
          <a:endParaRPr lang="zh-CN" altLang="en-US"/>
        </a:p>
      </dgm:t>
    </dgm:pt>
    <dgm:pt modelId="{6AA80FE1-BFDE-4D34-B2F9-A3EB7A1E1211}" type="sibTrans" cxnId="{1B2EAB79-4DC7-4F64-AA00-08B34B84EF2C}">
      <dgm:prSet/>
      <dgm:spPr/>
      <dgm:t>
        <a:bodyPr/>
        <a:lstStyle/>
        <a:p>
          <a:endParaRPr lang="zh-CN" altLang="en-US"/>
        </a:p>
      </dgm:t>
    </dgm:pt>
    <dgm:pt modelId="{255C45A5-7B54-4B5F-A501-C29B00F05C79}">
      <dgm:prSet/>
      <dgm:spPr/>
      <dgm:t>
        <a:bodyPr/>
        <a:lstStyle/>
        <a:p>
          <a:r>
            <a:rPr lang="en-US" altLang="zh-CN" dirty="0"/>
            <a:t>(1) </a:t>
          </a:r>
          <a:r>
            <a:rPr lang="zh-CN" altLang="en-US" dirty="0"/>
            <a:t>某些产品的生产必须建立在相当大的规模上才能达到最好的经济效益。</a:t>
          </a:r>
          <a:endParaRPr lang="zh-CN" dirty="0"/>
        </a:p>
      </dgm:t>
    </dgm:pt>
    <dgm:pt modelId="{C56390B6-04D8-4248-9D26-E8EC08C04A73}" type="parTrans" cxnId="{97D15207-D9C1-404E-AB47-D23A85D01810}">
      <dgm:prSet/>
      <dgm:spPr/>
      <dgm:t>
        <a:bodyPr/>
        <a:lstStyle/>
        <a:p>
          <a:endParaRPr lang="zh-CN" altLang="en-US"/>
        </a:p>
      </dgm:t>
    </dgm:pt>
    <dgm:pt modelId="{C6536E25-FBFB-46C9-87E2-AD419857D66C}" type="sibTrans" cxnId="{97D15207-D9C1-404E-AB47-D23A85D01810}">
      <dgm:prSet/>
      <dgm:spPr/>
      <dgm:t>
        <a:bodyPr/>
        <a:lstStyle/>
        <a:p>
          <a:endParaRPr lang="zh-CN" altLang="en-US"/>
        </a:p>
      </dgm:t>
    </dgm:pt>
    <dgm:pt modelId="{F3851A5C-E968-4267-B3E3-0CBBCE29A975}">
      <dgm:prSet/>
      <dgm:spPr/>
      <dgm:t>
        <a:bodyPr/>
        <a:lstStyle/>
        <a:p>
          <a:r>
            <a:rPr lang="en-US" altLang="zh-CN" dirty="0"/>
            <a:t>(2) </a:t>
          </a:r>
          <a:r>
            <a:rPr lang="zh-CN" altLang="en-US" dirty="0"/>
            <a:t>行业中少数几家企业对生产所需的基本生产资源供给的控制。</a:t>
          </a:r>
          <a:endParaRPr lang="zh-CN" dirty="0"/>
        </a:p>
      </dgm:t>
    </dgm:pt>
    <dgm:pt modelId="{D4033CB3-0A0F-4160-A9BA-8052BFF74F32}" type="parTrans" cxnId="{35BFB4BD-3027-4940-9F52-D17C33DC65A6}">
      <dgm:prSet/>
      <dgm:spPr/>
      <dgm:t>
        <a:bodyPr/>
        <a:lstStyle/>
        <a:p>
          <a:endParaRPr lang="zh-CN" altLang="en-US"/>
        </a:p>
      </dgm:t>
    </dgm:pt>
    <dgm:pt modelId="{94293930-CB3A-46A3-849B-E2AED63E4B0D}" type="sibTrans" cxnId="{35BFB4BD-3027-4940-9F52-D17C33DC65A6}">
      <dgm:prSet/>
      <dgm:spPr/>
      <dgm:t>
        <a:bodyPr/>
        <a:lstStyle/>
        <a:p>
          <a:endParaRPr lang="zh-CN" altLang="en-US"/>
        </a:p>
      </dgm:t>
    </dgm:pt>
    <dgm:pt modelId="{629B2021-7181-4310-935F-F881F117E2EB}">
      <dgm:prSet/>
      <dgm:spPr/>
      <dgm:t>
        <a:bodyPr/>
        <a:lstStyle/>
        <a:p>
          <a:r>
            <a:rPr lang="en-US" altLang="zh-CN" dirty="0"/>
            <a:t>(3) </a:t>
          </a:r>
          <a:r>
            <a:rPr lang="zh-CN" altLang="en-US" dirty="0"/>
            <a:t>政府的扶植和支持。</a:t>
          </a:r>
          <a:endParaRPr lang="zh-CN" dirty="0"/>
        </a:p>
      </dgm:t>
    </dgm:pt>
    <dgm:pt modelId="{7C6BB4F8-30E0-44A1-B2F2-8CFC74279E98}" type="parTrans" cxnId="{3EB9B0DC-73E5-4537-9E74-DC80858E4A65}">
      <dgm:prSet/>
      <dgm:spPr/>
      <dgm:t>
        <a:bodyPr/>
        <a:lstStyle/>
        <a:p>
          <a:endParaRPr lang="zh-CN" altLang="en-US"/>
        </a:p>
      </dgm:t>
    </dgm:pt>
    <dgm:pt modelId="{3DB995C4-0B0B-4ED6-BD84-17237764618B}" type="sibTrans" cxnId="{3EB9B0DC-73E5-4537-9E74-DC80858E4A65}">
      <dgm:prSet/>
      <dgm:spPr/>
      <dgm:t>
        <a:bodyPr/>
        <a:lstStyle/>
        <a:p>
          <a:endParaRPr lang="zh-CN" altLang="en-US"/>
        </a:p>
      </dgm:t>
    </dgm:pt>
    <dgm:pt modelId="{79A44F7C-24A8-401F-810B-48723A8C76FB}" type="pres">
      <dgm:prSet presAssocID="{7183CB67-3974-4DE8-803B-BF7E1FDA3A29}" presName="linear" presStyleCnt="0">
        <dgm:presLayoutVars>
          <dgm:animLvl val="lvl"/>
          <dgm:resizeHandles val="exact"/>
        </dgm:presLayoutVars>
      </dgm:prSet>
      <dgm:spPr/>
    </dgm:pt>
    <dgm:pt modelId="{106B4661-7048-455E-899F-3270F6E90C70}" type="pres">
      <dgm:prSet presAssocID="{E845F97F-E90A-4F4B-8D8B-0B9C6D5456FF}" presName="parentText" presStyleLbl="node1" presStyleIdx="0" presStyleCnt="1">
        <dgm:presLayoutVars>
          <dgm:chMax val="0"/>
          <dgm:bulletEnabled val="1"/>
        </dgm:presLayoutVars>
      </dgm:prSet>
      <dgm:spPr/>
    </dgm:pt>
    <dgm:pt modelId="{FB8E320C-E041-416A-8DAA-96B3C7AD7D4A}" type="pres">
      <dgm:prSet presAssocID="{E845F97F-E90A-4F4B-8D8B-0B9C6D5456FF}" presName="childText" presStyleLbl="revTx" presStyleIdx="0" presStyleCnt="1">
        <dgm:presLayoutVars>
          <dgm:bulletEnabled val="1"/>
        </dgm:presLayoutVars>
      </dgm:prSet>
      <dgm:spPr/>
    </dgm:pt>
  </dgm:ptLst>
  <dgm:cxnLst>
    <dgm:cxn modelId="{97D15207-D9C1-404E-AB47-D23A85D01810}" srcId="{E845F97F-E90A-4F4B-8D8B-0B9C6D5456FF}" destId="{255C45A5-7B54-4B5F-A501-C29B00F05C79}" srcOrd="0" destOrd="0" parTransId="{C56390B6-04D8-4248-9D26-E8EC08C04A73}" sibTransId="{C6536E25-FBFB-46C9-87E2-AD419857D66C}"/>
    <dgm:cxn modelId="{9D728B13-9A66-48B5-A852-C3CD64F4353E}" type="presOf" srcId="{629B2021-7181-4310-935F-F881F117E2EB}" destId="{FB8E320C-E041-416A-8DAA-96B3C7AD7D4A}" srcOrd="0" destOrd="2" presId="urn:microsoft.com/office/officeart/2005/8/layout/vList2"/>
    <dgm:cxn modelId="{A1414A2C-7D33-4202-AF00-E849CC1C3D9B}" type="presOf" srcId="{E845F97F-E90A-4F4B-8D8B-0B9C6D5456FF}" destId="{106B4661-7048-455E-899F-3270F6E90C70}" srcOrd="0" destOrd="0" presId="urn:microsoft.com/office/officeart/2005/8/layout/vList2"/>
    <dgm:cxn modelId="{0CC4C445-7117-4E83-BB49-5BB2457919F2}" type="presOf" srcId="{F3851A5C-E968-4267-B3E3-0CBBCE29A975}" destId="{FB8E320C-E041-416A-8DAA-96B3C7AD7D4A}" srcOrd="0" destOrd="1" presId="urn:microsoft.com/office/officeart/2005/8/layout/vList2"/>
    <dgm:cxn modelId="{F2D05D4E-6CDC-4F2B-82D6-CDCA0A5AB51A}" type="presOf" srcId="{255C45A5-7B54-4B5F-A501-C29B00F05C79}" destId="{FB8E320C-E041-416A-8DAA-96B3C7AD7D4A}" srcOrd="0" destOrd="0" presId="urn:microsoft.com/office/officeart/2005/8/layout/vList2"/>
    <dgm:cxn modelId="{1B2EAB79-4DC7-4F64-AA00-08B34B84EF2C}" srcId="{7183CB67-3974-4DE8-803B-BF7E1FDA3A29}" destId="{E845F97F-E90A-4F4B-8D8B-0B9C6D5456FF}" srcOrd="0" destOrd="0" parTransId="{2F31EC1E-6F9B-4E82-954E-CDE6300DC11C}" sibTransId="{6AA80FE1-BFDE-4D34-B2F9-A3EB7A1E1211}"/>
    <dgm:cxn modelId="{35BFB4BD-3027-4940-9F52-D17C33DC65A6}" srcId="{E845F97F-E90A-4F4B-8D8B-0B9C6D5456FF}" destId="{F3851A5C-E968-4267-B3E3-0CBBCE29A975}" srcOrd="1" destOrd="0" parTransId="{D4033CB3-0A0F-4160-A9BA-8052BFF74F32}" sibTransId="{94293930-CB3A-46A3-849B-E2AED63E4B0D}"/>
    <dgm:cxn modelId="{3EB9B0DC-73E5-4537-9E74-DC80858E4A65}" srcId="{E845F97F-E90A-4F4B-8D8B-0B9C6D5456FF}" destId="{629B2021-7181-4310-935F-F881F117E2EB}" srcOrd="2" destOrd="0" parTransId="{7C6BB4F8-30E0-44A1-B2F2-8CFC74279E98}" sibTransId="{3DB995C4-0B0B-4ED6-BD84-17237764618B}"/>
    <dgm:cxn modelId="{C3B58FE3-14A8-415C-B1DE-03CBFFD1C81F}" type="presOf" srcId="{7183CB67-3974-4DE8-803B-BF7E1FDA3A29}" destId="{79A44F7C-24A8-401F-810B-48723A8C76FB}" srcOrd="0" destOrd="0" presId="urn:microsoft.com/office/officeart/2005/8/layout/vList2"/>
    <dgm:cxn modelId="{044B62AE-141B-45ED-8C09-EC0B6DB36FB4}" type="presParOf" srcId="{79A44F7C-24A8-401F-810B-48723A8C76FB}" destId="{106B4661-7048-455E-899F-3270F6E90C70}" srcOrd="0" destOrd="0" presId="urn:microsoft.com/office/officeart/2005/8/layout/vList2"/>
    <dgm:cxn modelId="{260EDAC2-A518-45F7-90B1-3B9E40EA469E}" type="presParOf" srcId="{79A44F7C-24A8-401F-810B-48723A8C76FB}" destId="{FB8E320C-E041-416A-8DAA-96B3C7AD7D4A}"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E324284-93A1-447A-B9E0-5B222CA289E8}"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zh-CN" altLang="en-US"/>
        </a:p>
      </dgm:t>
    </dgm:pt>
    <dgm:pt modelId="{7BCE42E1-D28F-45B9-8B0A-AF84D76EEAB2}">
      <dgm:prSet phldrT="[文本]"/>
      <dgm:spPr/>
      <dgm:t>
        <a:bodyPr/>
        <a:lstStyle/>
        <a:p>
          <a:r>
            <a:rPr lang="en-US" altLang="en-US" dirty="0"/>
            <a:t>1.</a:t>
          </a:r>
          <a:r>
            <a:rPr lang="zh-CN" altLang="en-US" dirty="0"/>
            <a:t>企业数目极少， 买者众多</a:t>
          </a:r>
        </a:p>
      </dgm:t>
    </dgm:pt>
    <dgm:pt modelId="{6ED15620-BA78-40D5-BA60-9C5B6DC47531}" type="parTrans" cxnId="{2B64946C-3074-4B03-B475-3EBC231D0FB4}">
      <dgm:prSet/>
      <dgm:spPr/>
      <dgm:t>
        <a:bodyPr/>
        <a:lstStyle/>
        <a:p>
          <a:endParaRPr lang="zh-CN" altLang="en-US"/>
        </a:p>
      </dgm:t>
    </dgm:pt>
    <dgm:pt modelId="{37B830E9-9A30-4D02-9044-B566CDE0ED2B}" type="sibTrans" cxnId="{2B64946C-3074-4B03-B475-3EBC231D0FB4}">
      <dgm:prSet/>
      <dgm:spPr/>
      <dgm:t>
        <a:bodyPr/>
        <a:lstStyle/>
        <a:p>
          <a:endParaRPr lang="zh-CN" altLang="en-US"/>
        </a:p>
      </dgm:t>
    </dgm:pt>
    <dgm:pt modelId="{4230583E-F643-4F34-85EC-79082E03AEF0}">
      <dgm:prSet phldrT="[文本]"/>
      <dgm:spPr/>
      <dgm:t>
        <a:bodyPr/>
        <a:lstStyle/>
        <a:p>
          <a:r>
            <a:rPr lang="en-US" altLang="en-US" dirty="0"/>
            <a:t>2.</a:t>
          </a:r>
          <a:r>
            <a:rPr lang="zh-CN" altLang="en-US" dirty="0"/>
            <a:t>行业中少数几家企业对生产所需的基本生产资源供给的控制</a:t>
          </a:r>
        </a:p>
      </dgm:t>
    </dgm:pt>
    <dgm:pt modelId="{54E47340-6BED-4753-A9F4-12E7F7D1E35A}" type="parTrans" cxnId="{B00E61A3-8DDD-4DF0-B4EF-B4752020917F}">
      <dgm:prSet/>
      <dgm:spPr/>
      <dgm:t>
        <a:bodyPr/>
        <a:lstStyle/>
        <a:p>
          <a:endParaRPr lang="zh-CN" altLang="en-US"/>
        </a:p>
      </dgm:t>
    </dgm:pt>
    <dgm:pt modelId="{510096A0-2B52-43CB-9ADF-59E64E5C0F93}" type="sibTrans" cxnId="{B00E61A3-8DDD-4DF0-B4EF-B4752020917F}">
      <dgm:prSet/>
      <dgm:spPr/>
      <dgm:t>
        <a:bodyPr/>
        <a:lstStyle/>
        <a:p>
          <a:endParaRPr lang="zh-CN" altLang="en-US"/>
        </a:p>
      </dgm:t>
    </dgm:pt>
    <dgm:pt modelId="{9762721D-73F3-4055-9146-EB2B87CC0821}">
      <dgm:prSet phldrT="[文本]"/>
      <dgm:spPr/>
      <dgm:t>
        <a:bodyPr/>
        <a:lstStyle/>
        <a:p>
          <a:r>
            <a:rPr lang="en-US" altLang="en-US" dirty="0"/>
            <a:t>3.</a:t>
          </a:r>
          <a:r>
            <a:rPr lang="zh-CN" altLang="en-US" dirty="0"/>
            <a:t>企业之间相互依存</a:t>
          </a:r>
        </a:p>
      </dgm:t>
    </dgm:pt>
    <dgm:pt modelId="{10C4588A-6BF1-40CA-BBC8-0319650BBE6A}" type="parTrans" cxnId="{572CB9DE-1DDD-4C51-89A3-09E064C5D0DF}">
      <dgm:prSet/>
      <dgm:spPr/>
      <dgm:t>
        <a:bodyPr/>
        <a:lstStyle/>
        <a:p>
          <a:endParaRPr lang="zh-CN" altLang="en-US"/>
        </a:p>
      </dgm:t>
    </dgm:pt>
    <dgm:pt modelId="{35F740DE-AF9F-4377-83D8-25B38D6E8BC4}" type="sibTrans" cxnId="{572CB9DE-1DDD-4C51-89A3-09E064C5D0DF}">
      <dgm:prSet/>
      <dgm:spPr/>
      <dgm:t>
        <a:bodyPr/>
        <a:lstStyle/>
        <a:p>
          <a:endParaRPr lang="zh-CN" altLang="en-US"/>
        </a:p>
      </dgm:t>
    </dgm:pt>
    <dgm:pt modelId="{BF5DD07C-7FCE-4EC5-A800-33098EC796B2}">
      <dgm:prSet phldrT="[文本]"/>
      <dgm:spPr/>
      <dgm:t>
        <a:bodyPr/>
        <a:lstStyle/>
        <a:p>
          <a:r>
            <a:rPr lang="en-US" altLang="en-US" dirty="0"/>
            <a:t>4.</a:t>
          </a:r>
          <a:r>
            <a:rPr lang="zh-CN" altLang="en-US" dirty="0"/>
            <a:t>进出不易</a:t>
          </a:r>
        </a:p>
      </dgm:t>
    </dgm:pt>
    <dgm:pt modelId="{44DA6802-553D-44D6-B362-FAC782CB571A}" type="parTrans" cxnId="{E8CBC74B-E255-46F6-A64D-D229339DF484}">
      <dgm:prSet/>
      <dgm:spPr/>
      <dgm:t>
        <a:bodyPr/>
        <a:lstStyle/>
        <a:p>
          <a:endParaRPr lang="zh-CN" altLang="en-US"/>
        </a:p>
      </dgm:t>
    </dgm:pt>
    <dgm:pt modelId="{D0D21462-2957-40E6-B94E-9D2741B39F55}" type="sibTrans" cxnId="{E8CBC74B-E255-46F6-A64D-D229339DF484}">
      <dgm:prSet/>
      <dgm:spPr/>
      <dgm:t>
        <a:bodyPr/>
        <a:lstStyle/>
        <a:p>
          <a:endParaRPr lang="zh-CN" altLang="en-US"/>
        </a:p>
      </dgm:t>
    </dgm:pt>
    <dgm:pt modelId="{83E99967-42B0-40B4-9FB0-67DF5BB132A9}" type="pres">
      <dgm:prSet presAssocID="{FE324284-93A1-447A-B9E0-5B222CA289E8}" presName="Name0" presStyleCnt="0">
        <dgm:presLayoutVars>
          <dgm:chMax val="7"/>
          <dgm:chPref val="7"/>
          <dgm:dir/>
        </dgm:presLayoutVars>
      </dgm:prSet>
      <dgm:spPr/>
    </dgm:pt>
    <dgm:pt modelId="{78050AAE-97A4-44D4-94E2-3EE7FF13664B}" type="pres">
      <dgm:prSet presAssocID="{FE324284-93A1-447A-B9E0-5B222CA289E8}" presName="Name1" presStyleCnt="0"/>
      <dgm:spPr/>
    </dgm:pt>
    <dgm:pt modelId="{E4939EFB-525D-4A07-ADD5-FD772EA6F45E}" type="pres">
      <dgm:prSet presAssocID="{FE324284-93A1-447A-B9E0-5B222CA289E8}" presName="cycle" presStyleCnt="0"/>
      <dgm:spPr/>
    </dgm:pt>
    <dgm:pt modelId="{49149A98-296B-46FA-BC40-DE14E24F6C88}" type="pres">
      <dgm:prSet presAssocID="{FE324284-93A1-447A-B9E0-5B222CA289E8}" presName="srcNode" presStyleLbl="node1" presStyleIdx="0" presStyleCnt="4"/>
      <dgm:spPr/>
    </dgm:pt>
    <dgm:pt modelId="{511F2033-9C74-4DAA-AC7F-5299C598A9C6}" type="pres">
      <dgm:prSet presAssocID="{FE324284-93A1-447A-B9E0-5B222CA289E8}" presName="conn" presStyleLbl="parChTrans1D2" presStyleIdx="0" presStyleCnt="1"/>
      <dgm:spPr/>
    </dgm:pt>
    <dgm:pt modelId="{829BF84C-9D07-4480-80FA-CC23C18D379D}" type="pres">
      <dgm:prSet presAssocID="{FE324284-93A1-447A-B9E0-5B222CA289E8}" presName="extraNode" presStyleLbl="node1" presStyleIdx="0" presStyleCnt="4"/>
      <dgm:spPr/>
    </dgm:pt>
    <dgm:pt modelId="{E838694A-F414-4832-B9E5-8FF4E78F0933}" type="pres">
      <dgm:prSet presAssocID="{FE324284-93A1-447A-B9E0-5B222CA289E8}" presName="dstNode" presStyleLbl="node1" presStyleIdx="0" presStyleCnt="4"/>
      <dgm:spPr/>
    </dgm:pt>
    <dgm:pt modelId="{A1654EA5-BE8D-43D3-BD57-A9FDA5028E90}" type="pres">
      <dgm:prSet presAssocID="{7BCE42E1-D28F-45B9-8B0A-AF84D76EEAB2}" presName="text_1" presStyleLbl="node1" presStyleIdx="0" presStyleCnt="4">
        <dgm:presLayoutVars>
          <dgm:bulletEnabled val="1"/>
        </dgm:presLayoutVars>
      </dgm:prSet>
      <dgm:spPr/>
    </dgm:pt>
    <dgm:pt modelId="{4E78EBEE-40E4-4C8F-A1A5-5595F6E21219}" type="pres">
      <dgm:prSet presAssocID="{7BCE42E1-D28F-45B9-8B0A-AF84D76EEAB2}" presName="accent_1" presStyleCnt="0"/>
      <dgm:spPr/>
    </dgm:pt>
    <dgm:pt modelId="{C714DE53-DD8C-4312-A60D-8A1D3B98B279}" type="pres">
      <dgm:prSet presAssocID="{7BCE42E1-D28F-45B9-8B0A-AF84D76EEAB2}" presName="accentRepeatNode" presStyleLbl="solidFgAcc1" presStyleIdx="0" presStyleCnt="4"/>
      <dgm:spPr/>
    </dgm:pt>
    <dgm:pt modelId="{4262BFB2-133E-4159-99A1-B252F4AC4E25}" type="pres">
      <dgm:prSet presAssocID="{4230583E-F643-4F34-85EC-79082E03AEF0}" presName="text_2" presStyleLbl="node1" presStyleIdx="1" presStyleCnt="4">
        <dgm:presLayoutVars>
          <dgm:bulletEnabled val="1"/>
        </dgm:presLayoutVars>
      </dgm:prSet>
      <dgm:spPr/>
    </dgm:pt>
    <dgm:pt modelId="{77E75EEE-F8C8-4090-ABC5-F4CF912EEA81}" type="pres">
      <dgm:prSet presAssocID="{4230583E-F643-4F34-85EC-79082E03AEF0}" presName="accent_2" presStyleCnt="0"/>
      <dgm:spPr/>
    </dgm:pt>
    <dgm:pt modelId="{0136A8CC-242B-45C6-A1FA-86447988DB65}" type="pres">
      <dgm:prSet presAssocID="{4230583E-F643-4F34-85EC-79082E03AEF0}" presName="accentRepeatNode" presStyleLbl="solidFgAcc1" presStyleIdx="1" presStyleCnt="4"/>
      <dgm:spPr/>
    </dgm:pt>
    <dgm:pt modelId="{7B735CD3-1E4B-40ED-BB3F-DF87E1242BA0}" type="pres">
      <dgm:prSet presAssocID="{9762721D-73F3-4055-9146-EB2B87CC0821}" presName="text_3" presStyleLbl="node1" presStyleIdx="2" presStyleCnt="4">
        <dgm:presLayoutVars>
          <dgm:bulletEnabled val="1"/>
        </dgm:presLayoutVars>
      </dgm:prSet>
      <dgm:spPr/>
    </dgm:pt>
    <dgm:pt modelId="{BBF51900-0472-4B15-B2C0-1A803951F8A6}" type="pres">
      <dgm:prSet presAssocID="{9762721D-73F3-4055-9146-EB2B87CC0821}" presName="accent_3" presStyleCnt="0"/>
      <dgm:spPr/>
    </dgm:pt>
    <dgm:pt modelId="{27F4597D-8859-4E61-AF86-E54EED73D066}" type="pres">
      <dgm:prSet presAssocID="{9762721D-73F3-4055-9146-EB2B87CC0821}" presName="accentRepeatNode" presStyleLbl="solidFgAcc1" presStyleIdx="2" presStyleCnt="4"/>
      <dgm:spPr/>
    </dgm:pt>
    <dgm:pt modelId="{C7358BE2-76CE-41E5-98A3-38E95F747F55}" type="pres">
      <dgm:prSet presAssocID="{BF5DD07C-7FCE-4EC5-A800-33098EC796B2}" presName="text_4" presStyleLbl="node1" presStyleIdx="3" presStyleCnt="4">
        <dgm:presLayoutVars>
          <dgm:bulletEnabled val="1"/>
        </dgm:presLayoutVars>
      </dgm:prSet>
      <dgm:spPr/>
    </dgm:pt>
    <dgm:pt modelId="{C5D59602-9416-471A-B331-2D065F8F8054}" type="pres">
      <dgm:prSet presAssocID="{BF5DD07C-7FCE-4EC5-A800-33098EC796B2}" presName="accent_4" presStyleCnt="0"/>
      <dgm:spPr/>
    </dgm:pt>
    <dgm:pt modelId="{B0C224EF-5814-4F31-B430-223E6A44A3E4}" type="pres">
      <dgm:prSet presAssocID="{BF5DD07C-7FCE-4EC5-A800-33098EC796B2}" presName="accentRepeatNode" presStyleLbl="solidFgAcc1" presStyleIdx="3" presStyleCnt="4"/>
      <dgm:spPr/>
    </dgm:pt>
  </dgm:ptLst>
  <dgm:cxnLst>
    <dgm:cxn modelId="{9BDC310E-B460-4555-972C-BD5BE40763EC}" type="presOf" srcId="{BF5DD07C-7FCE-4EC5-A800-33098EC796B2}" destId="{C7358BE2-76CE-41E5-98A3-38E95F747F55}" srcOrd="0" destOrd="0" presId="urn:microsoft.com/office/officeart/2008/layout/VerticalCurvedList"/>
    <dgm:cxn modelId="{25236A3F-5900-4BA6-997C-EFEFCE2B2761}" type="presOf" srcId="{9762721D-73F3-4055-9146-EB2B87CC0821}" destId="{7B735CD3-1E4B-40ED-BB3F-DF87E1242BA0}" srcOrd="0" destOrd="0" presId="urn:microsoft.com/office/officeart/2008/layout/VerticalCurvedList"/>
    <dgm:cxn modelId="{E8CBC74B-E255-46F6-A64D-D229339DF484}" srcId="{FE324284-93A1-447A-B9E0-5B222CA289E8}" destId="{BF5DD07C-7FCE-4EC5-A800-33098EC796B2}" srcOrd="3" destOrd="0" parTransId="{44DA6802-553D-44D6-B362-FAC782CB571A}" sibTransId="{D0D21462-2957-40E6-B94E-9D2741B39F55}"/>
    <dgm:cxn modelId="{2B64946C-3074-4B03-B475-3EBC231D0FB4}" srcId="{FE324284-93A1-447A-B9E0-5B222CA289E8}" destId="{7BCE42E1-D28F-45B9-8B0A-AF84D76EEAB2}" srcOrd="0" destOrd="0" parTransId="{6ED15620-BA78-40D5-BA60-9C5B6DC47531}" sibTransId="{37B830E9-9A30-4D02-9044-B566CDE0ED2B}"/>
    <dgm:cxn modelId="{92D23C84-C742-4DC8-A2F4-9A5139B1A63B}" type="presOf" srcId="{7BCE42E1-D28F-45B9-8B0A-AF84D76EEAB2}" destId="{A1654EA5-BE8D-43D3-BD57-A9FDA5028E90}" srcOrd="0" destOrd="0" presId="urn:microsoft.com/office/officeart/2008/layout/VerticalCurvedList"/>
    <dgm:cxn modelId="{B00E61A3-8DDD-4DF0-B4EF-B4752020917F}" srcId="{FE324284-93A1-447A-B9E0-5B222CA289E8}" destId="{4230583E-F643-4F34-85EC-79082E03AEF0}" srcOrd="1" destOrd="0" parTransId="{54E47340-6BED-4753-A9F4-12E7F7D1E35A}" sibTransId="{510096A0-2B52-43CB-9ADF-59E64E5C0F93}"/>
    <dgm:cxn modelId="{43DF2CB2-5003-4A07-840C-B94C20621120}" type="presOf" srcId="{FE324284-93A1-447A-B9E0-5B222CA289E8}" destId="{83E99967-42B0-40B4-9FB0-67DF5BB132A9}" srcOrd="0" destOrd="0" presId="urn:microsoft.com/office/officeart/2008/layout/VerticalCurvedList"/>
    <dgm:cxn modelId="{8CAE97C7-5E0C-43B6-A4AE-505AC2DBFD41}" type="presOf" srcId="{37B830E9-9A30-4D02-9044-B566CDE0ED2B}" destId="{511F2033-9C74-4DAA-AC7F-5299C598A9C6}" srcOrd="0" destOrd="0" presId="urn:microsoft.com/office/officeart/2008/layout/VerticalCurvedList"/>
    <dgm:cxn modelId="{5FFBC5D0-EC29-4ECD-8925-1406C0663521}" type="presOf" srcId="{4230583E-F643-4F34-85EC-79082E03AEF0}" destId="{4262BFB2-133E-4159-99A1-B252F4AC4E25}" srcOrd="0" destOrd="0" presId="urn:microsoft.com/office/officeart/2008/layout/VerticalCurvedList"/>
    <dgm:cxn modelId="{572CB9DE-1DDD-4C51-89A3-09E064C5D0DF}" srcId="{FE324284-93A1-447A-B9E0-5B222CA289E8}" destId="{9762721D-73F3-4055-9146-EB2B87CC0821}" srcOrd="2" destOrd="0" parTransId="{10C4588A-6BF1-40CA-BBC8-0319650BBE6A}" sibTransId="{35F740DE-AF9F-4377-83D8-25B38D6E8BC4}"/>
    <dgm:cxn modelId="{7D1329E0-393A-4371-A7A2-2EE563BD699C}" type="presParOf" srcId="{83E99967-42B0-40B4-9FB0-67DF5BB132A9}" destId="{78050AAE-97A4-44D4-94E2-3EE7FF13664B}" srcOrd="0" destOrd="0" presId="urn:microsoft.com/office/officeart/2008/layout/VerticalCurvedList"/>
    <dgm:cxn modelId="{2760B20C-B470-4BD8-AA4D-C926BED06739}" type="presParOf" srcId="{78050AAE-97A4-44D4-94E2-3EE7FF13664B}" destId="{E4939EFB-525D-4A07-ADD5-FD772EA6F45E}" srcOrd="0" destOrd="0" presId="urn:microsoft.com/office/officeart/2008/layout/VerticalCurvedList"/>
    <dgm:cxn modelId="{1402E7B5-A602-4516-94D4-84DAD60FC943}" type="presParOf" srcId="{E4939EFB-525D-4A07-ADD5-FD772EA6F45E}" destId="{49149A98-296B-46FA-BC40-DE14E24F6C88}" srcOrd="0" destOrd="0" presId="urn:microsoft.com/office/officeart/2008/layout/VerticalCurvedList"/>
    <dgm:cxn modelId="{5BEF8C13-9AD2-4225-B901-5B603F65F053}" type="presParOf" srcId="{E4939EFB-525D-4A07-ADD5-FD772EA6F45E}" destId="{511F2033-9C74-4DAA-AC7F-5299C598A9C6}" srcOrd="1" destOrd="0" presId="urn:microsoft.com/office/officeart/2008/layout/VerticalCurvedList"/>
    <dgm:cxn modelId="{3F3AC706-D186-40B4-A9F4-0418DE0DFB53}" type="presParOf" srcId="{E4939EFB-525D-4A07-ADD5-FD772EA6F45E}" destId="{829BF84C-9D07-4480-80FA-CC23C18D379D}" srcOrd="2" destOrd="0" presId="urn:microsoft.com/office/officeart/2008/layout/VerticalCurvedList"/>
    <dgm:cxn modelId="{588B714B-9570-4BA7-B51D-7898E6DCA4B9}" type="presParOf" srcId="{E4939EFB-525D-4A07-ADD5-FD772EA6F45E}" destId="{E838694A-F414-4832-B9E5-8FF4E78F0933}" srcOrd="3" destOrd="0" presId="urn:microsoft.com/office/officeart/2008/layout/VerticalCurvedList"/>
    <dgm:cxn modelId="{B6B7261B-12A2-47D9-BB6A-76431E8BBA69}" type="presParOf" srcId="{78050AAE-97A4-44D4-94E2-3EE7FF13664B}" destId="{A1654EA5-BE8D-43D3-BD57-A9FDA5028E90}" srcOrd="1" destOrd="0" presId="urn:microsoft.com/office/officeart/2008/layout/VerticalCurvedList"/>
    <dgm:cxn modelId="{D3F3DDE1-8498-4507-B663-F13C091C132D}" type="presParOf" srcId="{78050AAE-97A4-44D4-94E2-3EE7FF13664B}" destId="{4E78EBEE-40E4-4C8F-A1A5-5595F6E21219}" srcOrd="2" destOrd="0" presId="urn:microsoft.com/office/officeart/2008/layout/VerticalCurvedList"/>
    <dgm:cxn modelId="{4BB5FD3C-8C86-46AA-A0ED-830F47274896}" type="presParOf" srcId="{4E78EBEE-40E4-4C8F-A1A5-5595F6E21219}" destId="{C714DE53-DD8C-4312-A60D-8A1D3B98B279}" srcOrd="0" destOrd="0" presId="urn:microsoft.com/office/officeart/2008/layout/VerticalCurvedList"/>
    <dgm:cxn modelId="{3A02AA74-9244-4631-A6CE-DC765F084325}" type="presParOf" srcId="{78050AAE-97A4-44D4-94E2-3EE7FF13664B}" destId="{4262BFB2-133E-4159-99A1-B252F4AC4E25}" srcOrd="3" destOrd="0" presId="urn:microsoft.com/office/officeart/2008/layout/VerticalCurvedList"/>
    <dgm:cxn modelId="{462EFC15-5BAF-471F-AC5B-BDCA61F2FFC0}" type="presParOf" srcId="{78050AAE-97A4-44D4-94E2-3EE7FF13664B}" destId="{77E75EEE-F8C8-4090-ABC5-F4CF912EEA81}" srcOrd="4" destOrd="0" presId="urn:microsoft.com/office/officeart/2008/layout/VerticalCurvedList"/>
    <dgm:cxn modelId="{BD0A0502-5676-41BA-B274-DCAF45C8846B}" type="presParOf" srcId="{77E75EEE-F8C8-4090-ABC5-F4CF912EEA81}" destId="{0136A8CC-242B-45C6-A1FA-86447988DB65}" srcOrd="0" destOrd="0" presId="urn:microsoft.com/office/officeart/2008/layout/VerticalCurvedList"/>
    <dgm:cxn modelId="{885047A5-BA17-4A60-B5BE-F796EEA436B7}" type="presParOf" srcId="{78050AAE-97A4-44D4-94E2-3EE7FF13664B}" destId="{7B735CD3-1E4B-40ED-BB3F-DF87E1242BA0}" srcOrd="5" destOrd="0" presId="urn:microsoft.com/office/officeart/2008/layout/VerticalCurvedList"/>
    <dgm:cxn modelId="{5787983B-86D6-46E3-AB87-1BCE1CC15DEE}" type="presParOf" srcId="{78050AAE-97A4-44D4-94E2-3EE7FF13664B}" destId="{BBF51900-0472-4B15-B2C0-1A803951F8A6}" srcOrd="6" destOrd="0" presId="urn:microsoft.com/office/officeart/2008/layout/VerticalCurvedList"/>
    <dgm:cxn modelId="{5FF6D320-E3BB-4F0A-95CB-435B11B5F399}" type="presParOf" srcId="{BBF51900-0472-4B15-B2C0-1A803951F8A6}" destId="{27F4597D-8859-4E61-AF86-E54EED73D066}" srcOrd="0" destOrd="0" presId="urn:microsoft.com/office/officeart/2008/layout/VerticalCurvedList"/>
    <dgm:cxn modelId="{B2F0CD2F-2B36-4761-A692-C3D253751158}" type="presParOf" srcId="{78050AAE-97A4-44D4-94E2-3EE7FF13664B}" destId="{C7358BE2-76CE-41E5-98A3-38E95F747F55}" srcOrd="7" destOrd="0" presId="urn:microsoft.com/office/officeart/2008/layout/VerticalCurvedList"/>
    <dgm:cxn modelId="{991A0124-8FAC-4519-9A31-7F1CF92CDA7D}" type="presParOf" srcId="{78050AAE-97A4-44D4-94E2-3EE7FF13664B}" destId="{C5D59602-9416-471A-B331-2D065F8F8054}" srcOrd="8" destOrd="0" presId="urn:microsoft.com/office/officeart/2008/layout/VerticalCurvedList"/>
    <dgm:cxn modelId="{DFAE3559-0C1C-4117-B20F-B620D23B7E03}" type="presParOf" srcId="{C5D59602-9416-471A-B331-2D065F8F8054}" destId="{B0C224EF-5814-4F31-B430-223E6A44A3E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E324284-93A1-447A-B9E0-5B222CA289E8}"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7BCE42E1-D28F-45B9-8B0A-AF84D76EEAB2}">
      <dgm:prSet phldrT="[文本]"/>
      <dgm:spPr/>
      <dgm:t>
        <a:bodyPr/>
        <a:lstStyle/>
        <a:p>
          <a:r>
            <a:rPr lang="en-US" altLang="en-US" dirty="0"/>
            <a:t>1.</a:t>
          </a:r>
          <a:r>
            <a:rPr lang="zh-CN" altLang="en-US" dirty="0"/>
            <a:t>支配型价格领袖</a:t>
          </a:r>
        </a:p>
      </dgm:t>
    </dgm:pt>
    <dgm:pt modelId="{6ED15620-BA78-40D5-BA60-9C5B6DC47531}" type="parTrans" cxnId="{2B64946C-3074-4B03-B475-3EBC231D0FB4}">
      <dgm:prSet/>
      <dgm:spPr/>
      <dgm:t>
        <a:bodyPr/>
        <a:lstStyle/>
        <a:p>
          <a:endParaRPr lang="zh-CN" altLang="en-US"/>
        </a:p>
      </dgm:t>
    </dgm:pt>
    <dgm:pt modelId="{37B830E9-9A30-4D02-9044-B566CDE0ED2B}" type="sibTrans" cxnId="{2B64946C-3074-4B03-B475-3EBC231D0FB4}">
      <dgm:prSet/>
      <dgm:spPr/>
      <dgm:t>
        <a:bodyPr/>
        <a:lstStyle/>
        <a:p>
          <a:endParaRPr lang="zh-CN" altLang="en-US"/>
        </a:p>
      </dgm:t>
    </dgm:pt>
    <dgm:pt modelId="{4230583E-F643-4F34-85EC-79082E03AEF0}">
      <dgm:prSet phldrT="[文本]"/>
      <dgm:spPr/>
      <dgm:t>
        <a:bodyPr/>
        <a:lstStyle/>
        <a:p>
          <a:r>
            <a:rPr lang="en-US" altLang="en-US"/>
            <a:t>2.</a:t>
          </a:r>
          <a:r>
            <a:rPr lang="zh-CN" altLang="en-US"/>
            <a:t>晴雨表型价格领袖</a:t>
          </a:r>
          <a:endParaRPr lang="zh-CN" altLang="en-US" dirty="0"/>
        </a:p>
      </dgm:t>
    </dgm:pt>
    <dgm:pt modelId="{54E47340-6BED-4753-A9F4-12E7F7D1E35A}" type="parTrans" cxnId="{B00E61A3-8DDD-4DF0-B4EF-B4752020917F}">
      <dgm:prSet/>
      <dgm:spPr/>
      <dgm:t>
        <a:bodyPr/>
        <a:lstStyle/>
        <a:p>
          <a:endParaRPr lang="zh-CN" altLang="en-US"/>
        </a:p>
      </dgm:t>
    </dgm:pt>
    <dgm:pt modelId="{510096A0-2B52-43CB-9ADF-59E64E5C0F93}" type="sibTrans" cxnId="{B00E61A3-8DDD-4DF0-B4EF-B4752020917F}">
      <dgm:prSet/>
      <dgm:spPr/>
      <dgm:t>
        <a:bodyPr/>
        <a:lstStyle/>
        <a:p>
          <a:endParaRPr lang="zh-CN" altLang="en-US"/>
        </a:p>
      </dgm:t>
    </dgm:pt>
    <dgm:pt modelId="{9762721D-73F3-4055-9146-EB2B87CC0821}">
      <dgm:prSet phldrT="[文本]"/>
      <dgm:spPr/>
      <dgm:t>
        <a:bodyPr/>
        <a:lstStyle/>
        <a:p>
          <a:r>
            <a:rPr lang="en-US" altLang="en-US"/>
            <a:t>3.</a:t>
          </a:r>
          <a:r>
            <a:rPr lang="zh-CN" altLang="en-US"/>
            <a:t>效率型价格领袖</a:t>
          </a:r>
          <a:endParaRPr lang="zh-CN" altLang="en-US" dirty="0"/>
        </a:p>
      </dgm:t>
    </dgm:pt>
    <dgm:pt modelId="{10C4588A-6BF1-40CA-BBC8-0319650BBE6A}" type="parTrans" cxnId="{572CB9DE-1DDD-4C51-89A3-09E064C5D0DF}">
      <dgm:prSet/>
      <dgm:spPr/>
      <dgm:t>
        <a:bodyPr/>
        <a:lstStyle/>
        <a:p>
          <a:endParaRPr lang="zh-CN" altLang="en-US"/>
        </a:p>
      </dgm:t>
    </dgm:pt>
    <dgm:pt modelId="{35F740DE-AF9F-4377-83D8-25B38D6E8BC4}" type="sibTrans" cxnId="{572CB9DE-1DDD-4C51-89A3-09E064C5D0DF}">
      <dgm:prSet/>
      <dgm:spPr/>
      <dgm:t>
        <a:bodyPr/>
        <a:lstStyle/>
        <a:p>
          <a:endParaRPr lang="zh-CN" altLang="en-US"/>
        </a:p>
      </dgm:t>
    </dgm:pt>
    <dgm:pt modelId="{C4F861B1-5081-4765-8B9D-3891F8989F5F}">
      <dgm:prSet phldrT="[文本]"/>
      <dgm:spPr/>
      <dgm:t>
        <a:bodyPr/>
        <a:lstStyle/>
        <a:p>
          <a:r>
            <a:rPr lang="zh-CN" altLang="en-US" dirty="0"/>
            <a:t>领先确定价格的企业是本行业中最大的、 具有支配地位的企业。 </a:t>
          </a:r>
        </a:p>
      </dgm:t>
    </dgm:pt>
    <dgm:pt modelId="{6908FEDB-208E-4DDD-B986-7C7F99572184}" type="parTrans" cxnId="{C6412F17-B53E-49A3-A95B-06887B28E602}">
      <dgm:prSet/>
      <dgm:spPr/>
      <dgm:t>
        <a:bodyPr/>
        <a:lstStyle/>
        <a:p>
          <a:endParaRPr lang="zh-CN" altLang="en-US"/>
        </a:p>
      </dgm:t>
    </dgm:pt>
    <dgm:pt modelId="{556992AA-1A33-40C4-A904-B090D4301EF8}" type="sibTrans" cxnId="{C6412F17-B53E-49A3-A95B-06887B28E602}">
      <dgm:prSet/>
      <dgm:spPr/>
      <dgm:t>
        <a:bodyPr/>
        <a:lstStyle/>
        <a:p>
          <a:endParaRPr lang="zh-CN" altLang="en-US"/>
        </a:p>
      </dgm:t>
    </dgm:pt>
    <dgm:pt modelId="{08228898-5C27-4CBE-8AD5-E8E5DF8B488A}">
      <dgm:prSet phldrT="[文本]"/>
      <dgm:spPr/>
      <dgm:t>
        <a:bodyPr/>
        <a:lstStyle/>
        <a:p>
          <a:r>
            <a:rPr lang="zh-CN" altLang="en-US" dirty="0"/>
            <a:t>这种企业并不一定在本行业中是规模最大、 成本最低、 效率最高的</a:t>
          </a:r>
          <a:r>
            <a:rPr lang="en-US" altLang="en-US" dirty="0"/>
            <a:t>, </a:t>
          </a:r>
          <a:r>
            <a:rPr lang="zh-CN" altLang="en-US" dirty="0"/>
            <a:t>但它在掌握</a:t>
          </a:r>
          <a:r>
            <a:rPr lang="zh-CN" altLang="en-US"/>
            <a:t>市场行情变化或其他信息方面明显优于其他企业。 </a:t>
          </a:r>
          <a:endParaRPr lang="zh-CN" altLang="en-US" dirty="0"/>
        </a:p>
      </dgm:t>
    </dgm:pt>
    <dgm:pt modelId="{A9C77DF2-92E8-49B0-9338-8CAFFD3642AC}" type="parTrans" cxnId="{A33B5151-F71A-4EEB-A1BC-E64800B040CE}">
      <dgm:prSet/>
      <dgm:spPr/>
      <dgm:t>
        <a:bodyPr/>
        <a:lstStyle/>
        <a:p>
          <a:endParaRPr lang="zh-CN" altLang="en-US"/>
        </a:p>
      </dgm:t>
    </dgm:pt>
    <dgm:pt modelId="{45D49245-98C7-4FA3-9E6D-B02A332E33B1}" type="sibTrans" cxnId="{A33B5151-F71A-4EEB-A1BC-E64800B040CE}">
      <dgm:prSet/>
      <dgm:spPr/>
      <dgm:t>
        <a:bodyPr/>
        <a:lstStyle/>
        <a:p>
          <a:endParaRPr lang="zh-CN" altLang="en-US"/>
        </a:p>
      </dgm:t>
    </dgm:pt>
    <dgm:pt modelId="{B807C45D-D0D7-47D4-926C-00467BDEAD5D}">
      <dgm:prSet phldrT="[文本]"/>
      <dgm:spPr/>
      <dgm:t>
        <a:bodyPr/>
        <a:lstStyle/>
        <a:p>
          <a:r>
            <a:rPr lang="zh-CN" altLang="en-US" dirty="0"/>
            <a:t>领先确定价格的企业是本行业中成本最低、 效率最高的企业</a:t>
          </a:r>
          <a:r>
            <a:rPr lang="en-US" altLang="en-US" dirty="0"/>
            <a:t>, </a:t>
          </a:r>
          <a:r>
            <a:rPr lang="zh-CN" altLang="en-US" dirty="0"/>
            <a:t>它对价格的确定也使其他企业不得不随之变动。 </a:t>
          </a:r>
        </a:p>
      </dgm:t>
    </dgm:pt>
    <dgm:pt modelId="{3B4B5BDF-DAE8-4D15-8EA2-A7BB09AC6EE6}" type="parTrans" cxnId="{93D76411-20E1-44FC-8FE3-C861CD5FBF1C}">
      <dgm:prSet/>
      <dgm:spPr/>
      <dgm:t>
        <a:bodyPr/>
        <a:lstStyle/>
        <a:p>
          <a:endParaRPr lang="zh-CN" altLang="en-US"/>
        </a:p>
      </dgm:t>
    </dgm:pt>
    <dgm:pt modelId="{F2479849-D841-4679-8FD1-A2AB81656027}" type="sibTrans" cxnId="{93D76411-20E1-44FC-8FE3-C861CD5FBF1C}">
      <dgm:prSet/>
      <dgm:spPr/>
      <dgm:t>
        <a:bodyPr/>
        <a:lstStyle/>
        <a:p>
          <a:endParaRPr lang="zh-CN" altLang="en-US"/>
        </a:p>
      </dgm:t>
    </dgm:pt>
    <dgm:pt modelId="{6875B98C-B9BF-4BB2-A4C2-DCAD2249EF41}" type="pres">
      <dgm:prSet presAssocID="{FE324284-93A1-447A-B9E0-5B222CA289E8}" presName="linear" presStyleCnt="0">
        <dgm:presLayoutVars>
          <dgm:animLvl val="lvl"/>
          <dgm:resizeHandles val="exact"/>
        </dgm:presLayoutVars>
      </dgm:prSet>
      <dgm:spPr/>
    </dgm:pt>
    <dgm:pt modelId="{DFEB67AC-6096-4E15-A320-0FFDD34D44BF}" type="pres">
      <dgm:prSet presAssocID="{7BCE42E1-D28F-45B9-8B0A-AF84D76EEAB2}" presName="parentText" presStyleLbl="node1" presStyleIdx="0" presStyleCnt="3">
        <dgm:presLayoutVars>
          <dgm:chMax val="0"/>
          <dgm:bulletEnabled val="1"/>
        </dgm:presLayoutVars>
      </dgm:prSet>
      <dgm:spPr/>
    </dgm:pt>
    <dgm:pt modelId="{55FF9093-68E8-4CD4-BBB9-2F8C90D57902}" type="pres">
      <dgm:prSet presAssocID="{7BCE42E1-D28F-45B9-8B0A-AF84D76EEAB2}" presName="childText" presStyleLbl="revTx" presStyleIdx="0" presStyleCnt="3">
        <dgm:presLayoutVars>
          <dgm:bulletEnabled val="1"/>
        </dgm:presLayoutVars>
      </dgm:prSet>
      <dgm:spPr/>
    </dgm:pt>
    <dgm:pt modelId="{D8484547-E069-4CA2-A362-3814180469C6}" type="pres">
      <dgm:prSet presAssocID="{4230583E-F643-4F34-85EC-79082E03AEF0}" presName="parentText" presStyleLbl="node1" presStyleIdx="1" presStyleCnt="3">
        <dgm:presLayoutVars>
          <dgm:chMax val="0"/>
          <dgm:bulletEnabled val="1"/>
        </dgm:presLayoutVars>
      </dgm:prSet>
      <dgm:spPr/>
    </dgm:pt>
    <dgm:pt modelId="{2994D2B0-DDCE-4FA5-A59A-A3B1751C2761}" type="pres">
      <dgm:prSet presAssocID="{4230583E-F643-4F34-85EC-79082E03AEF0}" presName="childText" presStyleLbl="revTx" presStyleIdx="1" presStyleCnt="3">
        <dgm:presLayoutVars>
          <dgm:bulletEnabled val="1"/>
        </dgm:presLayoutVars>
      </dgm:prSet>
      <dgm:spPr/>
    </dgm:pt>
    <dgm:pt modelId="{60DE3C8F-F4F8-4BAA-BF80-2D78002CC391}" type="pres">
      <dgm:prSet presAssocID="{9762721D-73F3-4055-9146-EB2B87CC0821}" presName="parentText" presStyleLbl="node1" presStyleIdx="2" presStyleCnt="3">
        <dgm:presLayoutVars>
          <dgm:chMax val="0"/>
          <dgm:bulletEnabled val="1"/>
        </dgm:presLayoutVars>
      </dgm:prSet>
      <dgm:spPr/>
    </dgm:pt>
    <dgm:pt modelId="{8C9FE54D-B30F-4C53-923E-5774230EA721}" type="pres">
      <dgm:prSet presAssocID="{9762721D-73F3-4055-9146-EB2B87CC0821}" presName="childText" presStyleLbl="revTx" presStyleIdx="2" presStyleCnt="3">
        <dgm:presLayoutVars>
          <dgm:bulletEnabled val="1"/>
        </dgm:presLayoutVars>
      </dgm:prSet>
      <dgm:spPr/>
    </dgm:pt>
  </dgm:ptLst>
  <dgm:cxnLst>
    <dgm:cxn modelId="{4D9E7506-63DC-4EE3-96B7-33A6E9E5D879}" type="presOf" srcId="{C4F861B1-5081-4765-8B9D-3891F8989F5F}" destId="{55FF9093-68E8-4CD4-BBB9-2F8C90D57902}" srcOrd="0" destOrd="0" presId="urn:microsoft.com/office/officeart/2005/8/layout/vList2"/>
    <dgm:cxn modelId="{8F2E4F10-C658-4C8A-80FE-90CEF801BEEC}" type="presOf" srcId="{9762721D-73F3-4055-9146-EB2B87CC0821}" destId="{60DE3C8F-F4F8-4BAA-BF80-2D78002CC391}" srcOrd="0" destOrd="0" presId="urn:microsoft.com/office/officeart/2005/8/layout/vList2"/>
    <dgm:cxn modelId="{93D76411-20E1-44FC-8FE3-C861CD5FBF1C}" srcId="{9762721D-73F3-4055-9146-EB2B87CC0821}" destId="{B807C45D-D0D7-47D4-926C-00467BDEAD5D}" srcOrd="0" destOrd="0" parTransId="{3B4B5BDF-DAE8-4D15-8EA2-A7BB09AC6EE6}" sibTransId="{F2479849-D841-4679-8FD1-A2AB81656027}"/>
    <dgm:cxn modelId="{C6412F17-B53E-49A3-A95B-06887B28E602}" srcId="{7BCE42E1-D28F-45B9-8B0A-AF84D76EEAB2}" destId="{C4F861B1-5081-4765-8B9D-3891F8989F5F}" srcOrd="0" destOrd="0" parTransId="{6908FEDB-208E-4DDD-B986-7C7F99572184}" sibTransId="{556992AA-1A33-40C4-A904-B090D4301EF8}"/>
    <dgm:cxn modelId="{13E00E26-AD62-47A6-808C-344D908A85D8}" type="presOf" srcId="{7BCE42E1-D28F-45B9-8B0A-AF84D76EEAB2}" destId="{DFEB67AC-6096-4E15-A320-0FFDD34D44BF}" srcOrd="0" destOrd="0" presId="urn:microsoft.com/office/officeart/2005/8/layout/vList2"/>
    <dgm:cxn modelId="{2B64946C-3074-4B03-B475-3EBC231D0FB4}" srcId="{FE324284-93A1-447A-B9E0-5B222CA289E8}" destId="{7BCE42E1-D28F-45B9-8B0A-AF84D76EEAB2}" srcOrd="0" destOrd="0" parTransId="{6ED15620-BA78-40D5-BA60-9C5B6DC47531}" sibTransId="{37B830E9-9A30-4D02-9044-B566CDE0ED2B}"/>
    <dgm:cxn modelId="{A33B5151-F71A-4EEB-A1BC-E64800B040CE}" srcId="{4230583E-F643-4F34-85EC-79082E03AEF0}" destId="{08228898-5C27-4CBE-8AD5-E8E5DF8B488A}" srcOrd="0" destOrd="0" parTransId="{A9C77DF2-92E8-49B0-9338-8CAFFD3642AC}" sibTransId="{45D49245-98C7-4FA3-9E6D-B02A332E33B1}"/>
    <dgm:cxn modelId="{BDB6AF7B-2EBF-49EA-9D1A-9567415204A5}" type="presOf" srcId="{B807C45D-D0D7-47D4-926C-00467BDEAD5D}" destId="{8C9FE54D-B30F-4C53-923E-5774230EA721}" srcOrd="0" destOrd="0" presId="urn:microsoft.com/office/officeart/2005/8/layout/vList2"/>
    <dgm:cxn modelId="{72A8C180-40CE-4973-86F9-6F7EF6078525}" type="presOf" srcId="{08228898-5C27-4CBE-8AD5-E8E5DF8B488A}" destId="{2994D2B0-DDCE-4FA5-A59A-A3B1751C2761}" srcOrd="0" destOrd="0" presId="urn:microsoft.com/office/officeart/2005/8/layout/vList2"/>
    <dgm:cxn modelId="{D4508792-1A1B-4939-81F9-B61C9F3B7A26}" type="presOf" srcId="{FE324284-93A1-447A-B9E0-5B222CA289E8}" destId="{6875B98C-B9BF-4BB2-A4C2-DCAD2249EF41}" srcOrd="0" destOrd="0" presId="urn:microsoft.com/office/officeart/2005/8/layout/vList2"/>
    <dgm:cxn modelId="{B00E61A3-8DDD-4DF0-B4EF-B4752020917F}" srcId="{FE324284-93A1-447A-B9E0-5B222CA289E8}" destId="{4230583E-F643-4F34-85EC-79082E03AEF0}" srcOrd="1" destOrd="0" parTransId="{54E47340-6BED-4753-A9F4-12E7F7D1E35A}" sibTransId="{510096A0-2B52-43CB-9ADF-59E64E5C0F93}"/>
    <dgm:cxn modelId="{572CB9DE-1DDD-4C51-89A3-09E064C5D0DF}" srcId="{FE324284-93A1-447A-B9E0-5B222CA289E8}" destId="{9762721D-73F3-4055-9146-EB2B87CC0821}" srcOrd="2" destOrd="0" parTransId="{10C4588A-6BF1-40CA-BBC8-0319650BBE6A}" sibTransId="{35F740DE-AF9F-4377-83D8-25B38D6E8BC4}"/>
    <dgm:cxn modelId="{3DF0BDE0-0B61-4717-9234-00DCD9C823EB}" type="presOf" srcId="{4230583E-F643-4F34-85EC-79082E03AEF0}" destId="{D8484547-E069-4CA2-A362-3814180469C6}" srcOrd="0" destOrd="0" presId="urn:microsoft.com/office/officeart/2005/8/layout/vList2"/>
    <dgm:cxn modelId="{2DD94F18-A3F2-4DEB-B6A9-A62A036AF523}" type="presParOf" srcId="{6875B98C-B9BF-4BB2-A4C2-DCAD2249EF41}" destId="{DFEB67AC-6096-4E15-A320-0FFDD34D44BF}" srcOrd="0" destOrd="0" presId="urn:microsoft.com/office/officeart/2005/8/layout/vList2"/>
    <dgm:cxn modelId="{D281DEDA-53ED-4879-B22F-25A7EB44F964}" type="presParOf" srcId="{6875B98C-B9BF-4BB2-A4C2-DCAD2249EF41}" destId="{55FF9093-68E8-4CD4-BBB9-2F8C90D57902}" srcOrd="1" destOrd="0" presId="urn:microsoft.com/office/officeart/2005/8/layout/vList2"/>
    <dgm:cxn modelId="{BB9D87D6-662C-42C6-8F23-69FC2CC1F10B}" type="presParOf" srcId="{6875B98C-B9BF-4BB2-A4C2-DCAD2249EF41}" destId="{D8484547-E069-4CA2-A362-3814180469C6}" srcOrd="2" destOrd="0" presId="urn:microsoft.com/office/officeart/2005/8/layout/vList2"/>
    <dgm:cxn modelId="{C73351D3-A031-4033-BB50-EDEE88B0B8D0}" type="presParOf" srcId="{6875B98C-B9BF-4BB2-A4C2-DCAD2249EF41}" destId="{2994D2B0-DDCE-4FA5-A59A-A3B1751C2761}" srcOrd="3" destOrd="0" presId="urn:microsoft.com/office/officeart/2005/8/layout/vList2"/>
    <dgm:cxn modelId="{57C03F4B-DD89-41FC-AAB7-588831DCD7E1}" type="presParOf" srcId="{6875B98C-B9BF-4BB2-A4C2-DCAD2249EF41}" destId="{60DE3C8F-F4F8-4BAA-BF80-2D78002CC391}" srcOrd="4" destOrd="0" presId="urn:microsoft.com/office/officeart/2005/8/layout/vList2"/>
    <dgm:cxn modelId="{798828F1-8420-4B3E-B396-281979275F72}" type="presParOf" srcId="{6875B98C-B9BF-4BB2-A4C2-DCAD2249EF41}" destId="{8C9FE54D-B30F-4C53-923E-5774230EA721}"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099F8-5153-43C5-BD19-99A578BB4850}">
      <dsp:nvSpPr>
        <dsp:cNvPr id="0" name=""/>
        <dsp:cNvSpPr/>
      </dsp:nvSpPr>
      <dsp:spPr>
        <a:xfrm>
          <a:off x="0" y="322559"/>
          <a:ext cx="8780132" cy="478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434F82-42F9-438F-BF44-923A61FB4354}">
      <dsp:nvSpPr>
        <dsp:cNvPr id="0" name=""/>
        <dsp:cNvSpPr/>
      </dsp:nvSpPr>
      <dsp:spPr>
        <a:xfrm>
          <a:off x="439006" y="42119"/>
          <a:ext cx="6146092"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308" tIns="0" rIns="232308" bIns="0" numCol="1" spcCol="1270" anchor="ctr" anchorCtr="0">
          <a:noAutofit/>
        </a:bodyPr>
        <a:lstStyle/>
        <a:p>
          <a:pPr marL="0" lvl="0" indent="0" algn="l" defTabSz="844550">
            <a:lnSpc>
              <a:spcPct val="90000"/>
            </a:lnSpc>
            <a:spcBef>
              <a:spcPct val="0"/>
            </a:spcBef>
            <a:spcAft>
              <a:spcPct val="35000"/>
            </a:spcAft>
            <a:buNone/>
          </a:pPr>
          <a:r>
            <a:rPr lang="zh-CN" altLang="en-US" sz="1900" kern="1200" dirty="0"/>
            <a:t>第一</a:t>
          </a:r>
          <a:r>
            <a:rPr lang="en-US" altLang="en-US" sz="1900" kern="1200" dirty="0"/>
            <a:t>, </a:t>
          </a:r>
          <a:r>
            <a:rPr lang="zh-CN" altLang="en-US" sz="1900" kern="1200" dirty="0"/>
            <a:t>市场上企业的数量。</a:t>
          </a:r>
        </a:p>
      </dsp:txBody>
      <dsp:txXfrm>
        <a:off x="466386" y="69499"/>
        <a:ext cx="6091332" cy="506120"/>
      </dsp:txXfrm>
    </dsp:sp>
    <dsp:sp modelId="{E334530D-3AF5-4D03-B430-BE7E001846C7}">
      <dsp:nvSpPr>
        <dsp:cNvPr id="0" name=""/>
        <dsp:cNvSpPr/>
      </dsp:nvSpPr>
      <dsp:spPr>
        <a:xfrm>
          <a:off x="0" y="1184400"/>
          <a:ext cx="8780132" cy="478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32051B-2F10-4879-BEB0-5CFE509DCB22}">
      <dsp:nvSpPr>
        <dsp:cNvPr id="0" name=""/>
        <dsp:cNvSpPr/>
      </dsp:nvSpPr>
      <dsp:spPr>
        <a:xfrm>
          <a:off x="439006" y="903960"/>
          <a:ext cx="6146092"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308" tIns="0" rIns="232308" bIns="0" numCol="1" spcCol="1270" anchor="ctr" anchorCtr="0">
          <a:noAutofit/>
        </a:bodyPr>
        <a:lstStyle/>
        <a:p>
          <a:pPr marL="0" lvl="0" indent="0" algn="l" defTabSz="844550">
            <a:lnSpc>
              <a:spcPct val="90000"/>
            </a:lnSpc>
            <a:spcBef>
              <a:spcPct val="0"/>
            </a:spcBef>
            <a:spcAft>
              <a:spcPct val="35000"/>
            </a:spcAft>
            <a:buNone/>
          </a:pPr>
          <a:r>
            <a:rPr lang="zh-CN" altLang="en-US" sz="1900" kern="1200" dirty="0"/>
            <a:t>第二</a:t>
          </a:r>
          <a:r>
            <a:rPr lang="en-US" altLang="en-US" sz="1900" kern="1200" dirty="0"/>
            <a:t>, </a:t>
          </a:r>
          <a:r>
            <a:rPr lang="zh-CN" altLang="en-US" sz="1900" kern="1200" dirty="0"/>
            <a:t>企业所生产的产品的差别程度。</a:t>
          </a:r>
        </a:p>
      </dsp:txBody>
      <dsp:txXfrm>
        <a:off x="466386" y="931340"/>
        <a:ext cx="6091332" cy="506120"/>
      </dsp:txXfrm>
    </dsp:sp>
    <dsp:sp modelId="{489E688A-85A9-41B8-B8B5-D547AFCE1F93}">
      <dsp:nvSpPr>
        <dsp:cNvPr id="0" name=""/>
        <dsp:cNvSpPr/>
      </dsp:nvSpPr>
      <dsp:spPr>
        <a:xfrm>
          <a:off x="0" y="2046240"/>
          <a:ext cx="8780132" cy="478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391C80C-14B6-4B53-BA98-350F91706DE5}">
      <dsp:nvSpPr>
        <dsp:cNvPr id="0" name=""/>
        <dsp:cNvSpPr/>
      </dsp:nvSpPr>
      <dsp:spPr>
        <a:xfrm>
          <a:off x="439006" y="1765800"/>
          <a:ext cx="6146092"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308" tIns="0" rIns="232308" bIns="0" numCol="1" spcCol="1270" anchor="ctr" anchorCtr="0">
          <a:noAutofit/>
        </a:bodyPr>
        <a:lstStyle/>
        <a:p>
          <a:pPr marL="0" lvl="0" indent="0" algn="l" defTabSz="844550">
            <a:lnSpc>
              <a:spcPct val="90000"/>
            </a:lnSpc>
            <a:spcBef>
              <a:spcPct val="0"/>
            </a:spcBef>
            <a:spcAft>
              <a:spcPct val="35000"/>
            </a:spcAft>
            <a:buNone/>
          </a:pPr>
          <a:r>
            <a:rPr lang="zh-CN" altLang="en-US" sz="1900" kern="1200"/>
            <a:t>第三</a:t>
          </a:r>
          <a:r>
            <a:rPr lang="en-US" altLang="en-US" sz="1900" kern="1200"/>
            <a:t>, </a:t>
          </a:r>
          <a:r>
            <a:rPr lang="zh-CN" altLang="en-US" sz="1900" kern="1200"/>
            <a:t>单个企业对市场价格的控制程度。</a:t>
          </a:r>
          <a:endParaRPr lang="zh-CN" altLang="en-US" sz="1900" kern="1200" dirty="0"/>
        </a:p>
      </dsp:txBody>
      <dsp:txXfrm>
        <a:off x="466386" y="1793180"/>
        <a:ext cx="6091332" cy="506120"/>
      </dsp:txXfrm>
    </dsp:sp>
    <dsp:sp modelId="{FA3EEFE6-B8A0-4ADE-94A0-A0F5667D44F1}">
      <dsp:nvSpPr>
        <dsp:cNvPr id="0" name=""/>
        <dsp:cNvSpPr/>
      </dsp:nvSpPr>
      <dsp:spPr>
        <a:xfrm>
          <a:off x="0" y="2908080"/>
          <a:ext cx="8780132" cy="478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D3AD95-98D3-4E3F-A00A-C95234000371}">
      <dsp:nvSpPr>
        <dsp:cNvPr id="0" name=""/>
        <dsp:cNvSpPr/>
      </dsp:nvSpPr>
      <dsp:spPr>
        <a:xfrm>
          <a:off x="439006" y="2627640"/>
          <a:ext cx="6146092" cy="5608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308" tIns="0" rIns="232308" bIns="0" numCol="1" spcCol="1270" anchor="ctr" anchorCtr="0">
          <a:noAutofit/>
        </a:bodyPr>
        <a:lstStyle/>
        <a:p>
          <a:pPr marL="0" lvl="0" indent="0" algn="l" defTabSz="844550">
            <a:lnSpc>
              <a:spcPct val="90000"/>
            </a:lnSpc>
            <a:spcBef>
              <a:spcPct val="0"/>
            </a:spcBef>
            <a:spcAft>
              <a:spcPct val="35000"/>
            </a:spcAft>
            <a:buNone/>
          </a:pPr>
          <a:r>
            <a:rPr lang="zh-CN" altLang="en-US" sz="1900" kern="1200"/>
            <a:t>第四</a:t>
          </a:r>
          <a:r>
            <a:rPr lang="en-US" altLang="en-US" sz="1900" kern="1200"/>
            <a:t>, </a:t>
          </a:r>
          <a:r>
            <a:rPr lang="zh-CN" altLang="en-US" sz="1900" kern="1200"/>
            <a:t>企业进入或退出一个行业的难易程度。</a:t>
          </a:r>
          <a:endParaRPr lang="zh-CN" altLang="en-US" sz="1900" kern="1200" dirty="0"/>
        </a:p>
      </dsp:txBody>
      <dsp:txXfrm>
        <a:off x="466386" y="2655020"/>
        <a:ext cx="6091332" cy="506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C5295D-105C-4FD7-B25D-CCFB8CFADDF5}">
      <dsp:nvSpPr>
        <dsp:cNvPr id="0" name=""/>
        <dsp:cNvSpPr/>
      </dsp:nvSpPr>
      <dsp:spPr>
        <a:xfrm>
          <a:off x="0" y="2207"/>
          <a:ext cx="8284464" cy="65110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1.</a:t>
          </a:r>
          <a:r>
            <a:rPr lang="zh-CN" altLang="en-US" sz="2100" kern="1200" dirty="0"/>
            <a:t>市场上有大量的买者和卖者</a:t>
          </a:r>
        </a:p>
      </dsp:txBody>
      <dsp:txXfrm>
        <a:off x="31784" y="33991"/>
        <a:ext cx="8220896" cy="587537"/>
      </dsp:txXfrm>
    </dsp:sp>
    <dsp:sp modelId="{919D6689-4C6D-42BC-849A-40822706B9D7}">
      <dsp:nvSpPr>
        <dsp:cNvPr id="0" name=""/>
        <dsp:cNvSpPr/>
      </dsp:nvSpPr>
      <dsp:spPr>
        <a:xfrm>
          <a:off x="0" y="713792"/>
          <a:ext cx="8284464" cy="65110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2.</a:t>
          </a:r>
          <a:r>
            <a:rPr lang="zh-CN" altLang="en-US" sz="2100" kern="1200" dirty="0"/>
            <a:t>市场上的商品完全无差别</a:t>
          </a:r>
        </a:p>
      </dsp:txBody>
      <dsp:txXfrm>
        <a:off x="31784" y="745576"/>
        <a:ext cx="8220896" cy="587537"/>
      </dsp:txXfrm>
    </dsp:sp>
    <dsp:sp modelId="{334E6FB9-0379-4F7A-881C-52350CE13CCE}">
      <dsp:nvSpPr>
        <dsp:cNvPr id="0" name=""/>
        <dsp:cNvSpPr/>
      </dsp:nvSpPr>
      <dsp:spPr>
        <a:xfrm>
          <a:off x="0" y="1425377"/>
          <a:ext cx="8284464" cy="65110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3.</a:t>
          </a:r>
          <a:r>
            <a:rPr lang="zh-CN" altLang="en-US" sz="2100" kern="1200" dirty="0"/>
            <a:t>所有的资源都具有完全的流动性且不受任何限制</a:t>
          </a:r>
        </a:p>
      </dsp:txBody>
      <dsp:txXfrm>
        <a:off x="31784" y="1457161"/>
        <a:ext cx="8220896" cy="587537"/>
      </dsp:txXfrm>
    </dsp:sp>
    <dsp:sp modelId="{4171686B-0833-46EC-B8F2-E6F5C51353F5}">
      <dsp:nvSpPr>
        <dsp:cNvPr id="0" name=""/>
        <dsp:cNvSpPr/>
      </dsp:nvSpPr>
      <dsp:spPr>
        <a:xfrm>
          <a:off x="0" y="2136962"/>
          <a:ext cx="8284464" cy="65110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t>4.</a:t>
          </a:r>
          <a:r>
            <a:rPr lang="zh-CN" altLang="en-US" sz="2100" kern="1200" dirty="0"/>
            <a:t>信息是完全的</a:t>
          </a:r>
        </a:p>
      </dsp:txBody>
      <dsp:txXfrm>
        <a:off x="31784" y="2168746"/>
        <a:ext cx="8220896" cy="5875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E7FCBD-6F73-4CC4-A821-2B0C164E6016}">
      <dsp:nvSpPr>
        <dsp:cNvPr id="0" name=""/>
        <dsp:cNvSpPr/>
      </dsp:nvSpPr>
      <dsp:spPr>
        <a:xfrm>
          <a:off x="0" y="573"/>
          <a:ext cx="734034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70CEE3-B1CA-4F68-A5D7-1EF8885B2B9A}">
      <dsp:nvSpPr>
        <dsp:cNvPr id="0" name=""/>
        <dsp:cNvSpPr/>
      </dsp:nvSpPr>
      <dsp:spPr>
        <a:xfrm>
          <a:off x="0" y="573"/>
          <a:ext cx="7340346" cy="93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en-US" sz="2200" kern="1200" dirty="0"/>
            <a:t>1.</a:t>
          </a:r>
          <a:r>
            <a:rPr lang="zh-CN" altLang="en-US" sz="2200" kern="1200" dirty="0"/>
            <a:t>供不应求状况下的短期均衡</a:t>
          </a:r>
          <a:r>
            <a:rPr lang="en-US" altLang="en-US" sz="2200" kern="1200" dirty="0"/>
            <a:t>——</a:t>
          </a:r>
          <a:r>
            <a:rPr lang="zh-CN" altLang="en-US" sz="2200" kern="1200" dirty="0"/>
            <a:t>企业获得超额利润</a:t>
          </a:r>
        </a:p>
      </dsp:txBody>
      <dsp:txXfrm>
        <a:off x="0" y="573"/>
        <a:ext cx="7340346" cy="939773"/>
      </dsp:txXfrm>
    </dsp:sp>
    <dsp:sp modelId="{D5481159-831B-469C-9FE8-6B5C399FE690}">
      <dsp:nvSpPr>
        <dsp:cNvPr id="0" name=""/>
        <dsp:cNvSpPr/>
      </dsp:nvSpPr>
      <dsp:spPr>
        <a:xfrm>
          <a:off x="0" y="940347"/>
          <a:ext cx="734034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DB8CF1-21E6-4E19-A7C4-DDD2C1C2EF59}">
      <dsp:nvSpPr>
        <dsp:cNvPr id="0" name=""/>
        <dsp:cNvSpPr/>
      </dsp:nvSpPr>
      <dsp:spPr>
        <a:xfrm>
          <a:off x="0" y="940347"/>
          <a:ext cx="7340346" cy="93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en-US" sz="2200" kern="1200" dirty="0"/>
            <a:t>2.</a:t>
          </a:r>
          <a:r>
            <a:rPr lang="zh-CN" altLang="en-US" sz="2200" kern="1200" dirty="0"/>
            <a:t>供求平衡状况下的短期均衡</a:t>
          </a:r>
          <a:r>
            <a:rPr lang="en-US" altLang="en-US" sz="2200" kern="1200" dirty="0"/>
            <a:t>——</a:t>
          </a:r>
          <a:r>
            <a:rPr lang="zh-CN" altLang="en-US" sz="2200" kern="1200" dirty="0"/>
            <a:t>企业获得正常利润</a:t>
          </a:r>
        </a:p>
      </dsp:txBody>
      <dsp:txXfrm>
        <a:off x="0" y="940347"/>
        <a:ext cx="7340346" cy="939773"/>
      </dsp:txXfrm>
    </dsp:sp>
    <dsp:sp modelId="{758ACABF-163E-4937-BBF3-3961C2934A15}">
      <dsp:nvSpPr>
        <dsp:cNvPr id="0" name=""/>
        <dsp:cNvSpPr/>
      </dsp:nvSpPr>
      <dsp:spPr>
        <a:xfrm>
          <a:off x="0" y="1880121"/>
          <a:ext cx="734034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E7E0C2-FA92-4494-87C9-AB0C7384100F}">
      <dsp:nvSpPr>
        <dsp:cNvPr id="0" name=""/>
        <dsp:cNvSpPr/>
      </dsp:nvSpPr>
      <dsp:spPr>
        <a:xfrm>
          <a:off x="0" y="1880121"/>
          <a:ext cx="7340346" cy="93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en-US" sz="2200" kern="1200" dirty="0"/>
            <a:t>3.</a:t>
          </a:r>
          <a:r>
            <a:rPr lang="zh-CN" altLang="en-US" sz="2200" kern="1200" dirty="0"/>
            <a:t>供过于求状况下的短期均衡</a:t>
          </a:r>
          <a:r>
            <a:rPr lang="en-US" altLang="en-US" sz="2200" kern="1200" dirty="0"/>
            <a:t>——</a:t>
          </a:r>
          <a:r>
            <a:rPr lang="zh-CN" altLang="en-US" sz="2200" kern="1200" dirty="0"/>
            <a:t>企业亏损， 仍继续生产</a:t>
          </a:r>
        </a:p>
      </dsp:txBody>
      <dsp:txXfrm>
        <a:off x="0" y="1880121"/>
        <a:ext cx="7340346" cy="939773"/>
      </dsp:txXfrm>
    </dsp:sp>
    <dsp:sp modelId="{33466FAB-0359-4402-B5D7-0A38D234B7D0}">
      <dsp:nvSpPr>
        <dsp:cNvPr id="0" name=""/>
        <dsp:cNvSpPr/>
      </dsp:nvSpPr>
      <dsp:spPr>
        <a:xfrm>
          <a:off x="0" y="2819894"/>
          <a:ext cx="734034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79B491-A76B-4BD4-8AC0-A00E3B1139C8}">
      <dsp:nvSpPr>
        <dsp:cNvPr id="0" name=""/>
        <dsp:cNvSpPr/>
      </dsp:nvSpPr>
      <dsp:spPr>
        <a:xfrm>
          <a:off x="0" y="2819894"/>
          <a:ext cx="7340346" cy="93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en-US" sz="2200" kern="1200" dirty="0"/>
            <a:t>4.</a:t>
          </a:r>
          <a:r>
            <a:rPr lang="zh-CN" altLang="en-US" sz="2200" kern="1200" dirty="0"/>
            <a:t>停止营业点</a:t>
          </a:r>
          <a:r>
            <a:rPr lang="en-US" altLang="en-US" sz="2200" kern="1200" dirty="0"/>
            <a:t>(</a:t>
          </a:r>
          <a:r>
            <a:rPr lang="zh-CN" altLang="en-US" sz="2200" kern="1200" dirty="0"/>
            <a:t>企业生产和不生产无差异</a:t>
          </a:r>
          <a:r>
            <a:rPr lang="en-US" altLang="en-US" sz="2200" kern="1200" dirty="0"/>
            <a:t>)</a:t>
          </a:r>
          <a:endParaRPr lang="zh-CN" altLang="en-US" sz="2200" kern="1200" dirty="0"/>
        </a:p>
      </dsp:txBody>
      <dsp:txXfrm>
        <a:off x="0" y="2819894"/>
        <a:ext cx="7340346" cy="939773"/>
      </dsp:txXfrm>
    </dsp:sp>
    <dsp:sp modelId="{67CB98D6-1753-4BC5-BB35-7B7D242354C2}">
      <dsp:nvSpPr>
        <dsp:cNvPr id="0" name=""/>
        <dsp:cNvSpPr/>
      </dsp:nvSpPr>
      <dsp:spPr>
        <a:xfrm>
          <a:off x="0" y="3759668"/>
          <a:ext cx="7340346"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CEFEE4-6135-42AF-8A30-17550DCEFD4E}">
      <dsp:nvSpPr>
        <dsp:cNvPr id="0" name=""/>
        <dsp:cNvSpPr/>
      </dsp:nvSpPr>
      <dsp:spPr>
        <a:xfrm>
          <a:off x="0" y="3759668"/>
          <a:ext cx="7340346" cy="93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altLang="en-US" sz="2200" kern="1200" dirty="0"/>
            <a:t>5.</a:t>
          </a:r>
          <a:r>
            <a:rPr lang="zh-CN" altLang="en-US" sz="2200" kern="1200" dirty="0"/>
            <a:t>企业停止生产</a:t>
          </a:r>
        </a:p>
      </dsp:txBody>
      <dsp:txXfrm>
        <a:off x="0" y="3759668"/>
        <a:ext cx="7340346" cy="9397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59272F-44AF-4B33-80BF-888D23E1FF14}">
      <dsp:nvSpPr>
        <dsp:cNvPr id="0" name=""/>
        <dsp:cNvSpPr/>
      </dsp:nvSpPr>
      <dsp:spPr>
        <a:xfrm>
          <a:off x="0" y="0"/>
          <a:ext cx="4901697"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3E0945-107B-4051-80A4-AA71CEE9BCD3}">
      <dsp:nvSpPr>
        <dsp:cNvPr id="0" name=""/>
        <dsp:cNvSpPr/>
      </dsp:nvSpPr>
      <dsp:spPr>
        <a:xfrm>
          <a:off x="0" y="0"/>
          <a:ext cx="1102310" cy="4966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altLang="en-US" sz="3500" kern="1200" dirty="0"/>
            <a:t>(</a:t>
          </a:r>
          <a:r>
            <a:rPr lang="zh-CN" altLang="en-US" sz="3500" kern="1200" dirty="0"/>
            <a:t>一</a:t>
          </a:r>
          <a:r>
            <a:rPr lang="en-US" altLang="en-US" sz="3500" kern="1200" dirty="0"/>
            <a:t>) </a:t>
          </a:r>
          <a:r>
            <a:rPr lang="zh-CN" altLang="en-US" sz="3500" kern="1200" dirty="0"/>
            <a:t>垄断市场的含义</a:t>
          </a:r>
        </a:p>
      </dsp:txBody>
      <dsp:txXfrm>
        <a:off x="0" y="0"/>
        <a:ext cx="1102310" cy="4966546"/>
      </dsp:txXfrm>
    </dsp:sp>
    <dsp:sp modelId="{1D95DAC1-59BA-41F4-A54A-71D757D20BC7}">
      <dsp:nvSpPr>
        <dsp:cNvPr id="0" name=""/>
        <dsp:cNvSpPr/>
      </dsp:nvSpPr>
      <dsp:spPr>
        <a:xfrm>
          <a:off x="1173466" y="58383"/>
          <a:ext cx="3723829" cy="1167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第一</a:t>
          </a:r>
          <a:r>
            <a:rPr lang="en-US" altLang="en-US" sz="1900" kern="1200" dirty="0"/>
            <a:t>, </a:t>
          </a:r>
          <a:r>
            <a:rPr lang="zh-CN" altLang="en-US" sz="1900" kern="1200" dirty="0"/>
            <a:t>独家企业控制了生产某种产品的全部资源或基本资源的供给。</a:t>
          </a:r>
        </a:p>
      </dsp:txBody>
      <dsp:txXfrm>
        <a:off x="1173466" y="58383"/>
        <a:ext cx="3723829" cy="1167671"/>
      </dsp:txXfrm>
    </dsp:sp>
    <dsp:sp modelId="{C006F5FE-EDAA-4145-8DF3-FDB446DF48E1}">
      <dsp:nvSpPr>
        <dsp:cNvPr id="0" name=""/>
        <dsp:cNvSpPr/>
      </dsp:nvSpPr>
      <dsp:spPr>
        <a:xfrm>
          <a:off x="1102310" y="1226055"/>
          <a:ext cx="379498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EA8B86-EE2D-432F-86E8-48CDD01927E2}">
      <dsp:nvSpPr>
        <dsp:cNvPr id="0" name=""/>
        <dsp:cNvSpPr/>
      </dsp:nvSpPr>
      <dsp:spPr>
        <a:xfrm>
          <a:off x="1173466" y="1284439"/>
          <a:ext cx="3723829" cy="1167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第二</a:t>
          </a:r>
          <a:r>
            <a:rPr lang="en-US" altLang="en-US" sz="1900" kern="1200" dirty="0"/>
            <a:t>, </a:t>
          </a:r>
          <a:r>
            <a:rPr lang="zh-CN" altLang="en-US" sz="1900" kern="1200" dirty="0"/>
            <a:t>独家企业拥有生产某种产品的专利权。</a:t>
          </a:r>
        </a:p>
      </dsp:txBody>
      <dsp:txXfrm>
        <a:off x="1173466" y="1284439"/>
        <a:ext cx="3723829" cy="1167671"/>
      </dsp:txXfrm>
    </dsp:sp>
    <dsp:sp modelId="{BFBC5891-666A-45A5-9BDC-70F11E2A46ED}">
      <dsp:nvSpPr>
        <dsp:cNvPr id="0" name=""/>
        <dsp:cNvSpPr/>
      </dsp:nvSpPr>
      <dsp:spPr>
        <a:xfrm>
          <a:off x="1102310" y="2452110"/>
          <a:ext cx="379498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930E5F-3602-46DC-9580-5AE53CC71879}">
      <dsp:nvSpPr>
        <dsp:cNvPr id="0" name=""/>
        <dsp:cNvSpPr/>
      </dsp:nvSpPr>
      <dsp:spPr>
        <a:xfrm>
          <a:off x="1173466" y="2510494"/>
          <a:ext cx="3723829" cy="1167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第三</a:t>
          </a:r>
          <a:r>
            <a:rPr lang="en-US" altLang="en-US" sz="1900" kern="1200" dirty="0"/>
            <a:t>, </a:t>
          </a:r>
          <a:r>
            <a:rPr lang="zh-CN" altLang="en-US" sz="1900" kern="1200" dirty="0"/>
            <a:t>政府特许。</a:t>
          </a:r>
        </a:p>
      </dsp:txBody>
      <dsp:txXfrm>
        <a:off x="1173466" y="2510494"/>
        <a:ext cx="3723829" cy="1167671"/>
      </dsp:txXfrm>
    </dsp:sp>
    <dsp:sp modelId="{FCB03EE2-9209-491A-9186-991A594EB5AE}">
      <dsp:nvSpPr>
        <dsp:cNvPr id="0" name=""/>
        <dsp:cNvSpPr/>
      </dsp:nvSpPr>
      <dsp:spPr>
        <a:xfrm>
          <a:off x="1102310" y="3678166"/>
          <a:ext cx="379498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71CCE8-715D-4C53-A464-28D6F193BD50}">
      <dsp:nvSpPr>
        <dsp:cNvPr id="0" name=""/>
        <dsp:cNvSpPr/>
      </dsp:nvSpPr>
      <dsp:spPr>
        <a:xfrm>
          <a:off x="1173466" y="3736549"/>
          <a:ext cx="3723829" cy="1167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zh-CN" altLang="en-US" sz="1900" kern="1200" dirty="0"/>
            <a:t>第四</a:t>
          </a:r>
          <a:r>
            <a:rPr lang="en-US" altLang="en-US" sz="1900" kern="1200" dirty="0"/>
            <a:t>, </a:t>
          </a:r>
          <a:r>
            <a:rPr lang="zh-CN" altLang="en-US" sz="1900" kern="1200" dirty="0"/>
            <a:t>自然垄断。</a:t>
          </a:r>
        </a:p>
      </dsp:txBody>
      <dsp:txXfrm>
        <a:off x="1173466" y="3736549"/>
        <a:ext cx="3723829" cy="1167671"/>
      </dsp:txXfrm>
    </dsp:sp>
    <dsp:sp modelId="{F3B0A5D8-AF50-4FC6-832F-4E10C32BFF45}">
      <dsp:nvSpPr>
        <dsp:cNvPr id="0" name=""/>
        <dsp:cNvSpPr/>
      </dsp:nvSpPr>
      <dsp:spPr>
        <a:xfrm>
          <a:off x="1102310" y="4904221"/>
          <a:ext cx="3794985"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1021FA-9050-4C0A-9302-F79950FA96F1}">
      <dsp:nvSpPr>
        <dsp:cNvPr id="0" name=""/>
        <dsp:cNvSpPr/>
      </dsp:nvSpPr>
      <dsp:spPr>
        <a:xfrm>
          <a:off x="0" y="0"/>
          <a:ext cx="45262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360F90-0DBC-4AFC-9CA2-DE370B75194E}">
      <dsp:nvSpPr>
        <dsp:cNvPr id="0" name=""/>
        <dsp:cNvSpPr/>
      </dsp:nvSpPr>
      <dsp:spPr>
        <a:xfrm>
          <a:off x="0" y="0"/>
          <a:ext cx="1055702" cy="4829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0" tIns="133350" rIns="133350" bIns="133350" numCol="1" spcCol="1270" anchor="t" anchorCtr="0">
          <a:noAutofit/>
        </a:bodyPr>
        <a:lstStyle/>
        <a:p>
          <a:pPr marL="0" lvl="0" indent="0" algn="l" defTabSz="1555750">
            <a:lnSpc>
              <a:spcPct val="90000"/>
            </a:lnSpc>
            <a:spcBef>
              <a:spcPct val="0"/>
            </a:spcBef>
            <a:spcAft>
              <a:spcPct val="35000"/>
            </a:spcAft>
            <a:buNone/>
          </a:pPr>
          <a:r>
            <a:rPr lang="en-US" altLang="en-US" sz="3500" kern="1200" dirty="0"/>
            <a:t>(</a:t>
          </a:r>
          <a:r>
            <a:rPr lang="zh-CN" altLang="en-US" sz="3500" kern="1200" dirty="0"/>
            <a:t>二</a:t>
          </a:r>
          <a:r>
            <a:rPr lang="en-US" altLang="en-US" sz="3500" kern="1200" dirty="0"/>
            <a:t>) </a:t>
          </a:r>
          <a:r>
            <a:rPr lang="zh-CN" altLang="en-US" sz="3500" kern="1200" dirty="0"/>
            <a:t>垄断市场的特征</a:t>
          </a:r>
        </a:p>
      </dsp:txBody>
      <dsp:txXfrm>
        <a:off x="0" y="0"/>
        <a:ext cx="1055702" cy="4829386"/>
      </dsp:txXfrm>
    </dsp:sp>
    <dsp:sp modelId="{C620998D-7864-430F-838C-62D3A4E6449E}">
      <dsp:nvSpPr>
        <dsp:cNvPr id="0" name=""/>
        <dsp:cNvSpPr/>
      </dsp:nvSpPr>
      <dsp:spPr>
        <a:xfrm>
          <a:off x="1120745" y="75459"/>
          <a:ext cx="3403926" cy="1509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dirty="0"/>
            <a:t>(1) </a:t>
          </a:r>
          <a:r>
            <a:rPr lang="zh-CN" altLang="en-US" sz="2400" kern="1200" dirty="0"/>
            <a:t>市场上只有一个企业生产和销售该产品。</a:t>
          </a:r>
        </a:p>
      </dsp:txBody>
      <dsp:txXfrm>
        <a:off x="1120745" y="75459"/>
        <a:ext cx="3403926" cy="1509183"/>
      </dsp:txXfrm>
    </dsp:sp>
    <dsp:sp modelId="{147D868B-C16F-4081-9833-39F7FD7E4FE1}">
      <dsp:nvSpPr>
        <dsp:cNvPr id="0" name=""/>
        <dsp:cNvSpPr/>
      </dsp:nvSpPr>
      <dsp:spPr>
        <a:xfrm>
          <a:off x="1055702" y="1584642"/>
          <a:ext cx="346896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0BDD770-1C7D-4033-AB00-ADFCCCED4D30}">
      <dsp:nvSpPr>
        <dsp:cNvPr id="0" name=""/>
        <dsp:cNvSpPr/>
      </dsp:nvSpPr>
      <dsp:spPr>
        <a:xfrm>
          <a:off x="1120745" y="1660101"/>
          <a:ext cx="3403926" cy="1509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dirty="0"/>
            <a:t>(2) </a:t>
          </a:r>
          <a:r>
            <a:rPr lang="zh-CN" altLang="en-US" sz="2400" kern="1200" dirty="0"/>
            <a:t>垄断企业生产和销售的产品没有任何相似的替代品。</a:t>
          </a:r>
        </a:p>
      </dsp:txBody>
      <dsp:txXfrm>
        <a:off x="1120745" y="1660101"/>
        <a:ext cx="3403926" cy="1509183"/>
      </dsp:txXfrm>
    </dsp:sp>
    <dsp:sp modelId="{54947F1C-A6C3-4E38-8006-1C828A68532B}">
      <dsp:nvSpPr>
        <dsp:cNvPr id="0" name=""/>
        <dsp:cNvSpPr/>
      </dsp:nvSpPr>
      <dsp:spPr>
        <a:xfrm>
          <a:off x="1055702" y="3169284"/>
          <a:ext cx="346896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A803A9-1E66-41AD-8444-EB7D0F9A4FBF}">
      <dsp:nvSpPr>
        <dsp:cNvPr id="0" name=""/>
        <dsp:cNvSpPr/>
      </dsp:nvSpPr>
      <dsp:spPr>
        <a:xfrm>
          <a:off x="1120745" y="3244743"/>
          <a:ext cx="3403926" cy="15091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dirty="0"/>
            <a:t>(3) </a:t>
          </a:r>
          <a:r>
            <a:rPr lang="zh-CN" altLang="en-US" sz="2400" kern="1200" dirty="0"/>
            <a:t>其他任何企业进入该行业都极为困难或不可能。</a:t>
          </a:r>
        </a:p>
      </dsp:txBody>
      <dsp:txXfrm>
        <a:off x="1120745" y="3244743"/>
        <a:ext cx="3403926" cy="1509183"/>
      </dsp:txXfrm>
    </dsp:sp>
    <dsp:sp modelId="{5E6B1586-82A6-43E1-AB59-CDC7C0142803}">
      <dsp:nvSpPr>
        <dsp:cNvPr id="0" name=""/>
        <dsp:cNvSpPr/>
      </dsp:nvSpPr>
      <dsp:spPr>
        <a:xfrm>
          <a:off x="1055702" y="4753926"/>
          <a:ext cx="3468969"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6B4661-7048-455E-899F-3270F6E90C70}">
      <dsp:nvSpPr>
        <dsp:cNvPr id="0" name=""/>
        <dsp:cNvSpPr/>
      </dsp:nvSpPr>
      <dsp:spPr>
        <a:xfrm>
          <a:off x="0" y="6382"/>
          <a:ext cx="8853284" cy="837135"/>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zh-CN" altLang="en-US" sz="2700" b="1" kern="1200" dirty="0"/>
            <a:t>形成寡头垄断市场的原因包括</a:t>
          </a:r>
          <a:r>
            <a:rPr lang="en-US" altLang="zh-CN" sz="2700" b="1" kern="1200" dirty="0"/>
            <a:t>:</a:t>
          </a:r>
          <a:endParaRPr lang="zh-CN" sz="2700" kern="1200" dirty="0"/>
        </a:p>
      </dsp:txBody>
      <dsp:txXfrm>
        <a:off x="40866" y="47248"/>
        <a:ext cx="8771552" cy="755403"/>
      </dsp:txXfrm>
    </dsp:sp>
    <dsp:sp modelId="{FB8E320C-E041-416A-8DAA-96B3C7AD7D4A}">
      <dsp:nvSpPr>
        <dsp:cNvPr id="0" name=""/>
        <dsp:cNvSpPr/>
      </dsp:nvSpPr>
      <dsp:spPr>
        <a:xfrm>
          <a:off x="0" y="843517"/>
          <a:ext cx="8853284" cy="17046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092"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altLang="zh-CN" sz="2100" kern="1200" dirty="0"/>
            <a:t>(1) </a:t>
          </a:r>
          <a:r>
            <a:rPr lang="zh-CN" altLang="en-US" sz="2100" kern="1200" dirty="0"/>
            <a:t>某些产品的生产必须建立在相当大的规模上才能达到最好的经济效益。</a:t>
          </a:r>
          <a:endParaRPr lang="zh-CN" sz="2100" kern="1200" dirty="0"/>
        </a:p>
        <a:p>
          <a:pPr marL="228600" lvl="1" indent="-228600" algn="l" defTabSz="933450">
            <a:lnSpc>
              <a:spcPct val="90000"/>
            </a:lnSpc>
            <a:spcBef>
              <a:spcPct val="0"/>
            </a:spcBef>
            <a:spcAft>
              <a:spcPct val="20000"/>
            </a:spcAft>
            <a:buChar char="•"/>
          </a:pPr>
          <a:r>
            <a:rPr lang="en-US" altLang="zh-CN" sz="2100" kern="1200" dirty="0"/>
            <a:t>(2) </a:t>
          </a:r>
          <a:r>
            <a:rPr lang="zh-CN" altLang="en-US" sz="2100" kern="1200" dirty="0"/>
            <a:t>行业中少数几家企业对生产所需的基本生产资源供给的控制。</a:t>
          </a:r>
          <a:endParaRPr lang="zh-CN" sz="2100" kern="1200" dirty="0"/>
        </a:p>
        <a:p>
          <a:pPr marL="228600" lvl="1" indent="-228600" algn="l" defTabSz="933450">
            <a:lnSpc>
              <a:spcPct val="90000"/>
            </a:lnSpc>
            <a:spcBef>
              <a:spcPct val="0"/>
            </a:spcBef>
            <a:spcAft>
              <a:spcPct val="20000"/>
            </a:spcAft>
            <a:buChar char="•"/>
          </a:pPr>
          <a:r>
            <a:rPr lang="en-US" altLang="zh-CN" sz="2100" kern="1200" dirty="0"/>
            <a:t>(3) </a:t>
          </a:r>
          <a:r>
            <a:rPr lang="zh-CN" altLang="en-US" sz="2100" kern="1200" dirty="0"/>
            <a:t>政府的扶植和支持。</a:t>
          </a:r>
          <a:endParaRPr lang="zh-CN" sz="2100" kern="1200" dirty="0"/>
        </a:p>
      </dsp:txBody>
      <dsp:txXfrm>
        <a:off x="0" y="843517"/>
        <a:ext cx="8853284" cy="17046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F2033-9C74-4DAA-AC7F-5299C598A9C6}">
      <dsp:nvSpPr>
        <dsp:cNvPr id="0" name=""/>
        <dsp:cNvSpPr/>
      </dsp:nvSpPr>
      <dsp:spPr>
        <a:xfrm>
          <a:off x="-5241495" y="-802793"/>
          <a:ext cx="6241594" cy="6241594"/>
        </a:xfrm>
        <a:prstGeom prst="blockArc">
          <a:avLst>
            <a:gd name="adj1" fmla="val 18900000"/>
            <a:gd name="adj2" fmla="val 2700000"/>
            <a:gd name="adj3" fmla="val 346"/>
          </a:avLst>
        </a:pr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654EA5-BE8D-43D3-BD57-A9FDA5028E90}">
      <dsp:nvSpPr>
        <dsp:cNvPr id="0" name=""/>
        <dsp:cNvSpPr/>
      </dsp:nvSpPr>
      <dsp:spPr>
        <a:xfrm>
          <a:off x="523624" y="356416"/>
          <a:ext cx="6242722" cy="71320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105" tIns="43180" rIns="43180" bIns="43180" numCol="1" spcCol="1270" anchor="ctr" anchorCtr="0">
          <a:noAutofit/>
        </a:bodyPr>
        <a:lstStyle/>
        <a:p>
          <a:pPr marL="0" lvl="0" indent="0" algn="l" defTabSz="755650">
            <a:lnSpc>
              <a:spcPct val="90000"/>
            </a:lnSpc>
            <a:spcBef>
              <a:spcPct val="0"/>
            </a:spcBef>
            <a:spcAft>
              <a:spcPct val="35000"/>
            </a:spcAft>
            <a:buNone/>
          </a:pPr>
          <a:r>
            <a:rPr lang="en-US" altLang="en-US" sz="1700" kern="1200" dirty="0"/>
            <a:t>1.</a:t>
          </a:r>
          <a:r>
            <a:rPr lang="zh-CN" altLang="en-US" sz="1700" kern="1200" dirty="0"/>
            <a:t>企业数目极少， 买者众多</a:t>
          </a:r>
        </a:p>
      </dsp:txBody>
      <dsp:txXfrm>
        <a:off x="523624" y="356416"/>
        <a:ext cx="6242722" cy="713203"/>
      </dsp:txXfrm>
    </dsp:sp>
    <dsp:sp modelId="{C714DE53-DD8C-4312-A60D-8A1D3B98B279}">
      <dsp:nvSpPr>
        <dsp:cNvPr id="0" name=""/>
        <dsp:cNvSpPr/>
      </dsp:nvSpPr>
      <dsp:spPr>
        <a:xfrm>
          <a:off x="77872" y="267265"/>
          <a:ext cx="891504" cy="89150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262BFB2-133E-4159-99A1-B252F4AC4E25}">
      <dsp:nvSpPr>
        <dsp:cNvPr id="0" name=""/>
        <dsp:cNvSpPr/>
      </dsp:nvSpPr>
      <dsp:spPr>
        <a:xfrm>
          <a:off x="932520" y="1426406"/>
          <a:ext cx="5833826" cy="71320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105" tIns="43180" rIns="43180" bIns="43180" numCol="1" spcCol="1270" anchor="ctr" anchorCtr="0">
          <a:noAutofit/>
        </a:bodyPr>
        <a:lstStyle/>
        <a:p>
          <a:pPr marL="0" lvl="0" indent="0" algn="l" defTabSz="755650">
            <a:lnSpc>
              <a:spcPct val="90000"/>
            </a:lnSpc>
            <a:spcBef>
              <a:spcPct val="0"/>
            </a:spcBef>
            <a:spcAft>
              <a:spcPct val="35000"/>
            </a:spcAft>
            <a:buNone/>
          </a:pPr>
          <a:r>
            <a:rPr lang="en-US" altLang="en-US" sz="1700" kern="1200" dirty="0"/>
            <a:t>2.</a:t>
          </a:r>
          <a:r>
            <a:rPr lang="zh-CN" altLang="en-US" sz="1700" kern="1200" dirty="0"/>
            <a:t>行业中少数几家企业对生产所需的基本生产资源供给的控制</a:t>
          </a:r>
        </a:p>
      </dsp:txBody>
      <dsp:txXfrm>
        <a:off x="932520" y="1426406"/>
        <a:ext cx="5833826" cy="713203"/>
      </dsp:txXfrm>
    </dsp:sp>
    <dsp:sp modelId="{0136A8CC-242B-45C6-A1FA-86447988DB65}">
      <dsp:nvSpPr>
        <dsp:cNvPr id="0" name=""/>
        <dsp:cNvSpPr/>
      </dsp:nvSpPr>
      <dsp:spPr>
        <a:xfrm>
          <a:off x="486768" y="1337256"/>
          <a:ext cx="891504" cy="891504"/>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B735CD3-1E4B-40ED-BB3F-DF87E1242BA0}">
      <dsp:nvSpPr>
        <dsp:cNvPr id="0" name=""/>
        <dsp:cNvSpPr/>
      </dsp:nvSpPr>
      <dsp:spPr>
        <a:xfrm>
          <a:off x="932520" y="2496397"/>
          <a:ext cx="5833826" cy="71320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105" tIns="43180" rIns="43180" bIns="43180" numCol="1" spcCol="1270" anchor="ctr" anchorCtr="0">
          <a:noAutofit/>
        </a:bodyPr>
        <a:lstStyle/>
        <a:p>
          <a:pPr marL="0" lvl="0" indent="0" algn="l" defTabSz="755650">
            <a:lnSpc>
              <a:spcPct val="90000"/>
            </a:lnSpc>
            <a:spcBef>
              <a:spcPct val="0"/>
            </a:spcBef>
            <a:spcAft>
              <a:spcPct val="35000"/>
            </a:spcAft>
            <a:buNone/>
          </a:pPr>
          <a:r>
            <a:rPr lang="en-US" altLang="en-US" sz="1700" kern="1200" dirty="0"/>
            <a:t>3.</a:t>
          </a:r>
          <a:r>
            <a:rPr lang="zh-CN" altLang="en-US" sz="1700" kern="1200" dirty="0"/>
            <a:t>企业之间相互依存</a:t>
          </a:r>
        </a:p>
      </dsp:txBody>
      <dsp:txXfrm>
        <a:off x="932520" y="2496397"/>
        <a:ext cx="5833826" cy="713203"/>
      </dsp:txXfrm>
    </dsp:sp>
    <dsp:sp modelId="{27F4597D-8859-4E61-AF86-E54EED73D066}">
      <dsp:nvSpPr>
        <dsp:cNvPr id="0" name=""/>
        <dsp:cNvSpPr/>
      </dsp:nvSpPr>
      <dsp:spPr>
        <a:xfrm>
          <a:off x="486768" y="2407247"/>
          <a:ext cx="891504" cy="891504"/>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7358BE2-76CE-41E5-98A3-38E95F747F55}">
      <dsp:nvSpPr>
        <dsp:cNvPr id="0" name=""/>
        <dsp:cNvSpPr/>
      </dsp:nvSpPr>
      <dsp:spPr>
        <a:xfrm>
          <a:off x="523624" y="3566388"/>
          <a:ext cx="6242722" cy="71320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105" tIns="43180" rIns="43180" bIns="43180" numCol="1" spcCol="1270" anchor="ctr" anchorCtr="0">
          <a:noAutofit/>
        </a:bodyPr>
        <a:lstStyle/>
        <a:p>
          <a:pPr marL="0" lvl="0" indent="0" algn="l" defTabSz="755650">
            <a:lnSpc>
              <a:spcPct val="90000"/>
            </a:lnSpc>
            <a:spcBef>
              <a:spcPct val="0"/>
            </a:spcBef>
            <a:spcAft>
              <a:spcPct val="35000"/>
            </a:spcAft>
            <a:buNone/>
          </a:pPr>
          <a:r>
            <a:rPr lang="en-US" altLang="en-US" sz="1700" kern="1200" dirty="0"/>
            <a:t>4.</a:t>
          </a:r>
          <a:r>
            <a:rPr lang="zh-CN" altLang="en-US" sz="1700" kern="1200" dirty="0"/>
            <a:t>进出不易</a:t>
          </a:r>
        </a:p>
      </dsp:txBody>
      <dsp:txXfrm>
        <a:off x="523624" y="3566388"/>
        <a:ext cx="6242722" cy="713203"/>
      </dsp:txXfrm>
    </dsp:sp>
    <dsp:sp modelId="{B0C224EF-5814-4F31-B430-223E6A44A3E4}">
      <dsp:nvSpPr>
        <dsp:cNvPr id="0" name=""/>
        <dsp:cNvSpPr/>
      </dsp:nvSpPr>
      <dsp:spPr>
        <a:xfrm>
          <a:off x="77872" y="3477237"/>
          <a:ext cx="891504" cy="891504"/>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EB67AC-6096-4E15-A320-0FFDD34D44BF}">
      <dsp:nvSpPr>
        <dsp:cNvPr id="0" name=""/>
        <dsp:cNvSpPr/>
      </dsp:nvSpPr>
      <dsp:spPr>
        <a:xfrm>
          <a:off x="0" y="36222"/>
          <a:ext cx="8622792" cy="77512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dirty="0"/>
            <a:t>1.</a:t>
          </a:r>
          <a:r>
            <a:rPr lang="zh-CN" altLang="en-US" sz="2500" kern="1200" dirty="0"/>
            <a:t>支配型价格领袖</a:t>
          </a:r>
        </a:p>
      </dsp:txBody>
      <dsp:txXfrm>
        <a:off x="37838" y="74060"/>
        <a:ext cx="8547116" cy="699449"/>
      </dsp:txXfrm>
    </dsp:sp>
    <dsp:sp modelId="{55FF9093-68E8-4CD4-BBB9-2F8C90D57902}">
      <dsp:nvSpPr>
        <dsp:cNvPr id="0" name=""/>
        <dsp:cNvSpPr/>
      </dsp:nvSpPr>
      <dsp:spPr>
        <a:xfrm>
          <a:off x="0" y="811347"/>
          <a:ext cx="8622792" cy="478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774"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领先确定价格的企业是本行业中最大的、 具有支配地位的企业。 </a:t>
          </a:r>
        </a:p>
      </dsp:txBody>
      <dsp:txXfrm>
        <a:off x="0" y="811347"/>
        <a:ext cx="8622792" cy="478687"/>
      </dsp:txXfrm>
    </dsp:sp>
    <dsp:sp modelId="{D8484547-E069-4CA2-A362-3814180469C6}">
      <dsp:nvSpPr>
        <dsp:cNvPr id="0" name=""/>
        <dsp:cNvSpPr/>
      </dsp:nvSpPr>
      <dsp:spPr>
        <a:xfrm>
          <a:off x="0" y="1290035"/>
          <a:ext cx="8622792" cy="77512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a:t>2.</a:t>
          </a:r>
          <a:r>
            <a:rPr lang="zh-CN" altLang="en-US" sz="2500" kern="1200"/>
            <a:t>晴雨表型价格领袖</a:t>
          </a:r>
          <a:endParaRPr lang="zh-CN" altLang="en-US" sz="2500" kern="1200" dirty="0"/>
        </a:p>
      </dsp:txBody>
      <dsp:txXfrm>
        <a:off x="37838" y="1327873"/>
        <a:ext cx="8547116" cy="699449"/>
      </dsp:txXfrm>
    </dsp:sp>
    <dsp:sp modelId="{2994D2B0-DDCE-4FA5-A59A-A3B1751C2761}">
      <dsp:nvSpPr>
        <dsp:cNvPr id="0" name=""/>
        <dsp:cNvSpPr/>
      </dsp:nvSpPr>
      <dsp:spPr>
        <a:xfrm>
          <a:off x="0" y="2065160"/>
          <a:ext cx="8622792" cy="879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774"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这种企业并不一定在本行业中是规模最大、 成本最低、 效率最高的</a:t>
          </a:r>
          <a:r>
            <a:rPr lang="en-US" altLang="en-US" sz="2000" kern="1200" dirty="0"/>
            <a:t>, </a:t>
          </a:r>
          <a:r>
            <a:rPr lang="zh-CN" altLang="en-US" sz="2000" kern="1200" dirty="0"/>
            <a:t>但它在掌握</a:t>
          </a:r>
          <a:r>
            <a:rPr lang="zh-CN" altLang="en-US" sz="2000" kern="1200"/>
            <a:t>市场行情变化或其他信息方面明显优于其他企业。 </a:t>
          </a:r>
          <a:endParaRPr lang="zh-CN" altLang="en-US" sz="2000" kern="1200" dirty="0"/>
        </a:p>
      </dsp:txBody>
      <dsp:txXfrm>
        <a:off x="0" y="2065160"/>
        <a:ext cx="8622792" cy="879750"/>
      </dsp:txXfrm>
    </dsp:sp>
    <dsp:sp modelId="{60DE3C8F-F4F8-4BAA-BF80-2D78002CC391}">
      <dsp:nvSpPr>
        <dsp:cNvPr id="0" name=""/>
        <dsp:cNvSpPr/>
      </dsp:nvSpPr>
      <dsp:spPr>
        <a:xfrm>
          <a:off x="0" y="2944910"/>
          <a:ext cx="8622792" cy="77512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altLang="en-US" sz="2500" kern="1200"/>
            <a:t>3.</a:t>
          </a:r>
          <a:r>
            <a:rPr lang="zh-CN" altLang="en-US" sz="2500" kern="1200"/>
            <a:t>效率型价格领袖</a:t>
          </a:r>
          <a:endParaRPr lang="zh-CN" altLang="en-US" sz="2500" kern="1200" dirty="0"/>
        </a:p>
      </dsp:txBody>
      <dsp:txXfrm>
        <a:off x="37838" y="2982748"/>
        <a:ext cx="8547116" cy="699449"/>
      </dsp:txXfrm>
    </dsp:sp>
    <dsp:sp modelId="{8C9FE54D-B30F-4C53-923E-5774230EA721}">
      <dsp:nvSpPr>
        <dsp:cNvPr id="0" name=""/>
        <dsp:cNvSpPr/>
      </dsp:nvSpPr>
      <dsp:spPr>
        <a:xfrm>
          <a:off x="0" y="3720035"/>
          <a:ext cx="8622792" cy="879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774"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zh-CN" altLang="en-US" sz="2000" kern="1200" dirty="0"/>
            <a:t>领先确定价格的企业是本行业中成本最低、 效率最高的企业</a:t>
          </a:r>
          <a:r>
            <a:rPr lang="en-US" altLang="en-US" sz="2000" kern="1200" dirty="0"/>
            <a:t>, </a:t>
          </a:r>
          <a:r>
            <a:rPr lang="zh-CN" altLang="en-US" sz="2000" kern="1200" dirty="0"/>
            <a:t>它对价格的确定也使其他企业不得不随之变动。 </a:t>
          </a:r>
        </a:p>
      </dsp:txBody>
      <dsp:txXfrm>
        <a:off x="0" y="3720035"/>
        <a:ext cx="8622792" cy="87975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2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30.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3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tags" Target="../tags/tag3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4.xml"/><Relationship Id="rId5" Type="http://schemas.openxmlformats.org/officeDocument/2006/relationships/tags" Target="../tags/tag39.xml"/><Relationship Id="rId4" Type="http://schemas.openxmlformats.org/officeDocument/2006/relationships/tags" Target="../tags/tag3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4.xml"/><Relationship Id="rId1" Type="http://schemas.openxmlformats.org/officeDocument/2006/relationships/tags" Target="../tags/tag4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4.xml"/><Relationship Id="rId1" Type="http://schemas.openxmlformats.org/officeDocument/2006/relationships/tags" Target="../tags/tag4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Layout" Target="../slideLayouts/slideLayout4.xml"/><Relationship Id="rId1" Type="http://schemas.openxmlformats.org/officeDocument/2006/relationships/tags" Target="../tags/tag4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4.xml"/><Relationship Id="rId5" Type="http://schemas.openxmlformats.org/officeDocument/2006/relationships/tags" Target="../tags/tag50.xml"/><Relationship Id="rId4" Type="http://schemas.openxmlformats.org/officeDocument/2006/relationships/tags" Target="../tags/tag4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 Type="http://schemas.openxmlformats.org/officeDocument/2006/relationships/tags" Target="../tags/tag6.xml"/><Relationship Id="rId16" Type="http://schemas.openxmlformats.org/officeDocument/2006/relationships/tags" Target="../tags/tag20.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slideLayout" Target="../slideLayouts/slideLayout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2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lvl="0">
              <a:defRPr/>
            </a:pPr>
            <a:r>
              <a:rPr lang="zh-CN" altLang="en-US" sz="2800" dirty="0">
                <a:solidFill>
                  <a:srgbClr val="000000"/>
                </a:solidFill>
                <a:cs typeface="+mn-ea"/>
                <a:sym typeface="+mn-lt"/>
              </a:rPr>
              <a:t>第五章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市场类型与规律</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完全竞争市场的规律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完全竞争市场上的供求</a:t>
            </a:r>
          </a:p>
        </p:txBody>
      </p:sp>
      <p:sp>
        <p:nvSpPr>
          <p:cNvPr id="10" name="文本框 9">
            <a:extLst>
              <a:ext uri="{FF2B5EF4-FFF2-40B4-BE49-F238E27FC236}">
                <a16:creationId xmlns:a16="http://schemas.microsoft.com/office/drawing/2014/main" id="{89489BCE-2E64-1612-A539-358BEE68803F}"/>
              </a:ext>
            </a:extLst>
          </p:cNvPr>
          <p:cNvSpPr txBox="1"/>
          <p:nvPr/>
        </p:nvSpPr>
        <p:spPr>
          <a:xfrm>
            <a:off x="1938528" y="1988670"/>
            <a:ext cx="9646920" cy="1631216"/>
          </a:xfrm>
          <a:prstGeom prst="rect">
            <a:avLst/>
          </a:prstGeom>
          <a:noFill/>
        </p:spPr>
        <p:txBody>
          <a:bodyPr wrap="square">
            <a:spAutoFit/>
          </a:bodyPr>
          <a:lstStyle/>
          <a:p>
            <a:r>
              <a:rPr lang="zh-CN" altLang="en-US" sz="2000" dirty="0"/>
              <a:t>        在完全竞争市场上</a:t>
            </a:r>
            <a:r>
              <a:rPr lang="en-US" altLang="zh-CN" sz="2000" dirty="0"/>
              <a:t>, </a:t>
            </a:r>
            <a:r>
              <a:rPr lang="zh-CN" altLang="en-US" sz="2000" dirty="0"/>
              <a:t>对整个行业来说</a:t>
            </a:r>
            <a:r>
              <a:rPr lang="en-US" altLang="zh-CN" sz="2000" dirty="0"/>
              <a:t>, </a:t>
            </a:r>
            <a:r>
              <a:rPr lang="zh-CN" altLang="en-US" sz="2000" dirty="0"/>
              <a:t>需求曲线是一条向右下方倾斜的曲线</a:t>
            </a:r>
            <a:r>
              <a:rPr lang="en-US" altLang="zh-CN" sz="2000" dirty="0"/>
              <a:t>, </a:t>
            </a:r>
            <a:r>
              <a:rPr lang="zh-CN" altLang="en-US" sz="2000" dirty="0"/>
              <a:t>供给曲线是一条向右上方倾斜的曲线。 整个行业产品价格就是由这种需求与供给决定的</a:t>
            </a:r>
            <a:r>
              <a:rPr lang="en-US" altLang="zh-CN" sz="2000" dirty="0"/>
              <a:t>, </a:t>
            </a:r>
            <a:r>
              <a:rPr lang="zh-CN" altLang="en-US" sz="2000" dirty="0"/>
              <a:t>如图</a:t>
            </a:r>
            <a:r>
              <a:rPr lang="en-US" altLang="zh-CN" sz="2000" dirty="0"/>
              <a:t>5-1(a) </a:t>
            </a:r>
            <a:r>
              <a:rPr lang="zh-CN" altLang="en-US" sz="2000" dirty="0"/>
              <a:t>所示。 但对单个企业来说情况就不一样了。 当市场价格确定之后</a:t>
            </a:r>
            <a:r>
              <a:rPr lang="en-US" altLang="zh-CN" sz="2000" dirty="0"/>
              <a:t>, </a:t>
            </a:r>
            <a:r>
              <a:rPr lang="zh-CN" altLang="en-US" sz="2000" dirty="0"/>
              <a:t>对单个企业而言</a:t>
            </a:r>
            <a:r>
              <a:rPr lang="en-US" altLang="zh-CN" sz="2000" dirty="0"/>
              <a:t>, </a:t>
            </a:r>
            <a:r>
              <a:rPr lang="zh-CN" altLang="en-US" sz="2000" dirty="0"/>
              <a:t>这一价格就是既定的</a:t>
            </a:r>
            <a:r>
              <a:rPr lang="en-US" altLang="zh-CN" sz="2000" dirty="0"/>
              <a:t>, </a:t>
            </a:r>
            <a:r>
              <a:rPr lang="zh-CN" altLang="en-US" sz="2000" dirty="0"/>
              <a:t>无论它如何增加产量都不能影响市场价格。 因此</a:t>
            </a:r>
            <a:r>
              <a:rPr lang="en-US" altLang="zh-CN" sz="2000" dirty="0"/>
              <a:t>, </a:t>
            </a:r>
            <a:r>
              <a:rPr lang="zh-CN" altLang="en-US" sz="2000" dirty="0"/>
              <a:t>市场上单个企业产品的需求曲线就表现为一条与横轴平行的水平线</a:t>
            </a:r>
            <a:r>
              <a:rPr lang="en-US" altLang="zh-CN" sz="2000" dirty="0"/>
              <a:t>, </a:t>
            </a:r>
            <a:r>
              <a:rPr lang="zh-CN" altLang="en-US" sz="2000" dirty="0"/>
              <a:t>如图</a:t>
            </a:r>
            <a:r>
              <a:rPr lang="en-US" altLang="zh-CN" sz="2000" dirty="0"/>
              <a:t>5-1(b) </a:t>
            </a:r>
            <a:r>
              <a:rPr lang="zh-CN" altLang="en-US" sz="2000" dirty="0"/>
              <a:t>所示。</a:t>
            </a:r>
          </a:p>
        </p:txBody>
      </p:sp>
      <p:pic>
        <p:nvPicPr>
          <p:cNvPr id="3" name="图片 2">
            <a:extLst>
              <a:ext uri="{FF2B5EF4-FFF2-40B4-BE49-F238E27FC236}">
                <a16:creationId xmlns:a16="http://schemas.microsoft.com/office/drawing/2014/main" id="{8824FE2D-D6FC-CDDF-EAC4-1B0E86DFF700}"/>
              </a:ext>
            </a:extLst>
          </p:cNvPr>
          <p:cNvPicPr>
            <a:picLocks noChangeAspect="1"/>
          </p:cNvPicPr>
          <p:nvPr/>
        </p:nvPicPr>
        <p:blipFill>
          <a:blip r:embed="rId3"/>
          <a:stretch>
            <a:fillRect/>
          </a:stretch>
        </p:blipFill>
        <p:spPr>
          <a:xfrm>
            <a:off x="3148220" y="3770146"/>
            <a:ext cx="2947780" cy="2904934"/>
          </a:xfrm>
          <a:prstGeom prst="rect">
            <a:avLst/>
          </a:prstGeom>
        </p:spPr>
      </p:pic>
      <p:pic>
        <p:nvPicPr>
          <p:cNvPr id="8" name="图片 7">
            <a:extLst>
              <a:ext uri="{FF2B5EF4-FFF2-40B4-BE49-F238E27FC236}">
                <a16:creationId xmlns:a16="http://schemas.microsoft.com/office/drawing/2014/main" id="{A9F45C06-1327-B1FB-3DCA-D28B0172DA8A}"/>
              </a:ext>
            </a:extLst>
          </p:cNvPr>
          <p:cNvPicPr>
            <a:picLocks noChangeAspect="1"/>
          </p:cNvPicPr>
          <p:nvPr/>
        </p:nvPicPr>
        <p:blipFill>
          <a:blip r:embed="rId4"/>
          <a:stretch>
            <a:fillRect/>
          </a:stretch>
        </p:blipFill>
        <p:spPr>
          <a:xfrm>
            <a:off x="7081646" y="3770146"/>
            <a:ext cx="2944457" cy="2904934"/>
          </a:xfrm>
          <a:prstGeom prst="rect">
            <a:avLst/>
          </a:prstGeom>
        </p:spPr>
      </p:pic>
    </p:spTree>
    <p:extLst>
      <p:ext uri="{BB962C8B-B14F-4D97-AF65-F5344CB8AC3E}">
        <p14:creationId xmlns:p14="http://schemas.microsoft.com/office/powerpoint/2010/main" val="287411434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完全竞争市场的规律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完全竞争市场上企业的收益</a:t>
            </a:r>
          </a:p>
        </p:txBody>
      </p:sp>
      <p:sp>
        <p:nvSpPr>
          <p:cNvPr id="10" name="文本框 9">
            <a:extLst>
              <a:ext uri="{FF2B5EF4-FFF2-40B4-BE49-F238E27FC236}">
                <a16:creationId xmlns:a16="http://schemas.microsoft.com/office/drawing/2014/main" id="{89489BCE-2E64-1612-A539-358BEE68803F}"/>
              </a:ext>
            </a:extLst>
          </p:cNvPr>
          <p:cNvSpPr txBox="1"/>
          <p:nvPr/>
        </p:nvSpPr>
        <p:spPr>
          <a:xfrm>
            <a:off x="1654268" y="2326998"/>
            <a:ext cx="10122408" cy="2862322"/>
          </a:xfrm>
          <a:prstGeom prst="rect">
            <a:avLst/>
          </a:prstGeom>
          <a:noFill/>
        </p:spPr>
        <p:txBody>
          <a:bodyPr wrap="square">
            <a:spAutoFit/>
          </a:bodyPr>
          <a:lstStyle/>
          <a:p>
            <a:r>
              <a:rPr lang="zh-CN" altLang="en-US" sz="2000" dirty="0"/>
              <a:t>        我们知道企业的收益就是企业出售产品的收入</a:t>
            </a:r>
            <a:r>
              <a:rPr lang="en-US" altLang="zh-CN" sz="2000" dirty="0"/>
              <a:t>, </a:t>
            </a:r>
            <a:r>
              <a:rPr lang="zh-CN" altLang="en-US" sz="2000" dirty="0"/>
              <a:t>收益分为总收益、 平均收益和边际收益。 企业的收益曲线的形状是由企业的需求曲线所决定的。 在完全竞争市场上</a:t>
            </a:r>
            <a:r>
              <a:rPr lang="en-US" altLang="zh-CN" sz="2000" dirty="0"/>
              <a:t>, </a:t>
            </a:r>
            <a:r>
              <a:rPr lang="zh-CN" altLang="en-US" sz="2000" dirty="0"/>
              <a:t>企业需求曲线</a:t>
            </a:r>
            <a:r>
              <a:rPr lang="en-US" altLang="zh-CN" sz="2000" dirty="0"/>
              <a:t>D </a:t>
            </a:r>
            <a:r>
              <a:rPr lang="zh-CN" altLang="en-US" sz="2000" dirty="0"/>
              <a:t>、 平均收益曲线</a:t>
            </a:r>
            <a:r>
              <a:rPr lang="en-US" altLang="zh-CN" sz="2000" dirty="0"/>
              <a:t>AR </a:t>
            </a:r>
            <a:r>
              <a:rPr lang="zh-CN" altLang="en-US" sz="2000" dirty="0"/>
              <a:t>和边际收益曲线</a:t>
            </a:r>
            <a:r>
              <a:rPr lang="en-US" altLang="zh-CN" sz="2000" dirty="0"/>
              <a:t>MR </a:t>
            </a:r>
            <a:r>
              <a:rPr lang="zh-CN" altLang="en-US" sz="2000" dirty="0"/>
              <a:t>三条线重合在一起。</a:t>
            </a:r>
            <a:endParaRPr lang="en-US" altLang="zh-CN" sz="2000" dirty="0"/>
          </a:p>
          <a:p>
            <a:endParaRPr lang="zh-CN" altLang="en-US" sz="2000" dirty="0"/>
          </a:p>
          <a:p>
            <a:r>
              <a:rPr lang="zh-CN" altLang="en-US" sz="2000" dirty="0"/>
              <a:t>         在各种类型的市场上</a:t>
            </a:r>
            <a:r>
              <a:rPr lang="en-US" altLang="zh-CN" sz="2000" dirty="0"/>
              <a:t>, </a:t>
            </a:r>
            <a:r>
              <a:rPr lang="zh-CN" altLang="en-US" sz="2000" dirty="0"/>
              <a:t>平均收益与市场价格都是相等的</a:t>
            </a:r>
            <a:r>
              <a:rPr lang="en-US" altLang="zh-CN" sz="2000" dirty="0"/>
              <a:t>, </a:t>
            </a:r>
            <a:r>
              <a:rPr lang="zh-CN" altLang="en-US" sz="2000" dirty="0"/>
              <a:t>即 </a:t>
            </a:r>
            <a:r>
              <a:rPr lang="en-US" altLang="zh-CN" sz="2000" dirty="0"/>
              <a:t>AR =P , </a:t>
            </a:r>
            <a:r>
              <a:rPr lang="zh-CN" altLang="en-US" sz="2000" dirty="0"/>
              <a:t>因为每单位产品的售价就是其平均收益。 但只有在完全竞争市场上</a:t>
            </a:r>
            <a:r>
              <a:rPr lang="en-US" altLang="zh-CN" sz="2000" dirty="0"/>
              <a:t>, </a:t>
            </a:r>
            <a:r>
              <a:rPr lang="zh-CN" altLang="en-US" sz="2000" dirty="0"/>
              <a:t>对单个企业来说</a:t>
            </a:r>
            <a:r>
              <a:rPr lang="en-US" altLang="zh-CN" sz="2000" dirty="0"/>
              <a:t>, </a:t>
            </a:r>
            <a:r>
              <a:rPr lang="zh-CN" altLang="en-US" sz="2000" dirty="0"/>
              <a:t>平均收益、 边际收益与市场价格才相等</a:t>
            </a:r>
            <a:r>
              <a:rPr lang="en-US" altLang="zh-CN" sz="2000" dirty="0"/>
              <a:t>, </a:t>
            </a:r>
            <a:r>
              <a:rPr lang="zh-CN" altLang="en-US" sz="2000" dirty="0"/>
              <a:t>即</a:t>
            </a:r>
            <a:r>
              <a:rPr lang="en-US" altLang="zh-CN" sz="2000" dirty="0"/>
              <a:t>AR =P =MR , </a:t>
            </a:r>
            <a:r>
              <a:rPr lang="zh-CN" altLang="en-US" sz="2000" dirty="0"/>
              <a:t>因为只有在这种情况下</a:t>
            </a:r>
            <a:r>
              <a:rPr lang="en-US" altLang="zh-CN" sz="2000" dirty="0"/>
              <a:t>, </a:t>
            </a:r>
            <a:r>
              <a:rPr lang="zh-CN" altLang="en-US" sz="2000" dirty="0"/>
              <a:t>单个企业销售量的增加才不影响市场价格。 在完全竞争市场上</a:t>
            </a:r>
            <a:r>
              <a:rPr lang="en-US" altLang="zh-CN" sz="2000" dirty="0"/>
              <a:t>, </a:t>
            </a:r>
            <a:r>
              <a:rPr lang="zh-CN" altLang="en-US" sz="2000" dirty="0"/>
              <a:t>企业每增加</a:t>
            </a:r>
            <a:r>
              <a:rPr lang="en-US" altLang="zh-CN" sz="2000" dirty="0"/>
              <a:t>1 </a:t>
            </a:r>
            <a:r>
              <a:rPr lang="zh-CN" altLang="en-US" sz="2000" dirty="0"/>
              <a:t>单位产品的销售</a:t>
            </a:r>
            <a:r>
              <a:rPr lang="en-US" altLang="zh-CN" sz="2000" dirty="0"/>
              <a:t>, </a:t>
            </a:r>
            <a:r>
              <a:rPr lang="zh-CN" altLang="en-US" sz="2000" dirty="0"/>
              <a:t>市场价格仍然不变</a:t>
            </a:r>
            <a:r>
              <a:rPr lang="en-US" altLang="zh-CN" sz="2000" dirty="0"/>
              <a:t>,</a:t>
            </a:r>
            <a:r>
              <a:rPr lang="zh-CN" altLang="en-US" sz="2000" dirty="0"/>
              <a:t>从而每加</a:t>
            </a:r>
            <a:r>
              <a:rPr lang="en-US" altLang="zh-CN" sz="2000" dirty="0"/>
              <a:t>1 </a:t>
            </a:r>
            <a:r>
              <a:rPr lang="zh-CN" altLang="en-US" sz="2000" dirty="0"/>
              <a:t>单位产品销售的边际收益 </a:t>
            </a:r>
            <a:r>
              <a:rPr lang="en-US" altLang="zh-CN" sz="2000" dirty="0"/>
              <a:t>MR </a:t>
            </a:r>
            <a:r>
              <a:rPr lang="zh-CN" altLang="en-US" sz="2000" dirty="0"/>
              <a:t>也不变</a:t>
            </a:r>
            <a:r>
              <a:rPr lang="en-US" altLang="zh-CN" sz="2000" dirty="0"/>
              <a:t>, </a:t>
            </a:r>
            <a:r>
              <a:rPr lang="zh-CN" altLang="en-US" sz="2000" dirty="0"/>
              <a:t>边际收益也等于市场价格。</a:t>
            </a:r>
          </a:p>
        </p:txBody>
      </p:sp>
    </p:spTree>
    <p:extLst>
      <p:ext uri="{BB962C8B-B14F-4D97-AF65-F5344CB8AC3E}">
        <p14:creationId xmlns:p14="http://schemas.microsoft.com/office/powerpoint/2010/main" val="28907907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完全竞争市场上企业的短期均衡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1691640" y="1997839"/>
            <a:ext cx="9646920" cy="2862322"/>
          </a:xfrm>
          <a:prstGeom prst="rect">
            <a:avLst/>
          </a:prstGeom>
          <a:noFill/>
        </p:spPr>
        <p:txBody>
          <a:bodyPr wrap="square">
            <a:spAutoFit/>
          </a:bodyPr>
          <a:lstStyle/>
          <a:p>
            <a:r>
              <a:rPr lang="zh-CN" altLang="en-US" sz="2000" dirty="0"/>
              <a:t>         企业为了实现短期利润最大化就要使边际收益等于边际成本</a:t>
            </a:r>
            <a:r>
              <a:rPr lang="en-US" altLang="zh-CN" sz="2000" dirty="0"/>
              <a:t>, </a:t>
            </a:r>
            <a:r>
              <a:rPr lang="zh-CN" altLang="en-US" sz="2000" dirty="0"/>
              <a:t>即企业短期追求利润最大化的均衡条件为 </a:t>
            </a:r>
            <a:r>
              <a:rPr lang="en-US" altLang="zh-CN" sz="2000" dirty="0"/>
              <a:t>MR =SMC </a:t>
            </a:r>
            <a:r>
              <a:rPr lang="zh-CN" altLang="en-US" sz="2000" dirty="0"/>
              <a:t>。 在完全竞争市场中又有 </a:t>
            </a:r>
            <a:r>
              <a:rPr lang="en-US" altLang="zh-CN" sz="2000" dirty="0"/>
              <a:t>MR =AR =P , </a:t>
            </a:r>
            <a:r>
              <a:rPr lang="zh-CN" altLang="en-US" sz="2000" dirty="0"/>
              <a:t>因此完全竞争企业短期均衡条件为</a:t>
            </a:r>
          </a:p>
          <a:p>
            <a:pPr algn="ctr"/>
            <a:r>
              <a:rPr lang="en-US" altLang="zh-CN" sz="2000" i="1" dirty="0"/>
              <a:t>SMC =MR =AR =P</a:t>
            </a:r>
          </a:p>
          <a:p>
            <a:r>
              <a:rPr lang="zh-CN" altLang="en-US" sz="2000" dirty="0"/>
              <a:t>         当边际成本等于市场价格时</a:t>
            </a:r>
            <a:r>
              <a:rPr lang="en-US" altLang="zh-CN" sz="2000" dirty="0"/>
              <a:t>, </a:t>
            </a:r>
            <a:r>
              <a:rPr lang="zh-CN" altLang="en-US" sz="2000" dirty="0"/>
              <a:t>完全竞争企业实现短期均衡。 它表明</a:t>
            </a:r>
            <a:r>
              <a:rPr lang="en-US" altLang="zh-CN" sz="2000" dirty="0"/>
              <a:t>, </a:t>
            </a:r>
            <a:r>
              <a:rPr lang="zh-CN" altLang="en-US" sz="2000" dirty="0"/>
              <a:t>只要企业生产的最后</a:t>
            </a:r>
            <a:r>
              <a:rPr lang="en-US" altLang="zh-CN" sz="2000" dirty="0"/>
              <a:t>1 </a:t>
            </a:r>
            <a:r>
              <a:rPr lang="zh-CN" altLang="en-US" sz="2000" dirty="0"/>
              <a:t>单位产品的市场价格高于边际成本</a:t>
            </a:r>
            <a:r>
              <a:rPr lang="en-US" altLang="zh-CN" sz="2000" dirty="0"/>
              <a:t>, </a:t>
            </a:r>
            <a:r>
              <a:rPr lang="zh-CN" altLang="en-US" sz="2000" dirty="0"/>
              <a:t>企业就能获得额外利润</a:t>
            </a:r>
            <a:r>
              <a:rPr lang="en-US" altLang="zh-CN" sz="2000" dirty="0"/>
              <a:t>, </a:t>
            </a:r>
            <a:r>
              <a:rPr lang="zh-CN" altLang="en-US" sz="2000" dirty="0"/>
              <a:t>从而就会扩大产量。而当企业出售额外的产量也不能再获得任何额外的利润时</a:t>
            </a:r>
            <a:r>
              <a:rPr lang="en-US" altLang="zh-CN" sz="2000" dirty="0"/>
              <a:t>, </a:t>
            </a:r>
            <a:r>
              <a:rPr lang="zh-CN" altLang="en-US" sz="2000" dirty="0"/>
              <a:t>总利润就达到了其最高点。 在最大利润点</a:t>
            </a:r>
            <a:r>
              <a:rPr lang="en-US" altLang="zh-CN" sz="2000" dirty="0"/>
              <a:t>, </a:t>
            </a:r>
            <a:r>
              <a:rPr lang="zh-CN" altLang="en-US" sz="2000" dirty="0"/>
              <a:t>企业生产最后</a:t>
            </a:r>
            <a:r>
              <a:rPr lang="en-US" altLang="zh-CN" sz="2000" dirty="0"/>
              <a:t>1 </a:t>
            </a:r>
            <a:r>
              <a:rPr lang="zh-CN" altLang="en-US" sz="2000" dirty="0"/>
              <a:t>单位产品带来的收入</a:t>
            </a:r>
            <a:r>
              <a:rPr lang="en-US" altLang="zh-CN" sz="2000" dirty="0"/>
              <a:t>(</a:t>
            </a:r>
            <a:r>
              <a:rPr lang="zh-CN" altLang="en-US" sz="2000" dirty="0"/>
              <a:t>即单位产品价格</a:t>
            </a:r>
            <a:r>
              <a:rPr lang="en-US" altLang="zh-CN" sz="2000" dirty="0"/>
              <a:t>) </a:t>
            </a:r>
            <a:r>
              <a:rPr lang="zh-CN" altLang="en-US" sz="2000" dirty="0"/>
              <a:t>正好等于该单位产品的成本。 </a:t>
            </a:r>
          </a:p>
        </p:txBody>
      </p:sp>
      <p:sp>
        <p:nvSpPr>
          <p:cNvPr id="3" name="文本框 2">
            <a:extLst>
              <a:ext uri="{FF2B5EF4-FFF2-40B4-BE49-F238E27FC236}">
                <a16:creationId xmlns:a16="http://schemas.microsoft.com/office/drawing/2014/main" id="{8C56B315-0766-7FDD-416E-2B380B527F94}"/>
              </a:ext>
            </a:extLst>
          </p:cNvPr>
          <p:cNvSpPr txBox="1"/>
          <p:nvPr/>
        </p:nvSpPr>
        <p:spPr>
          <a:xfrm>
            <a:off x="1767078" y="1190266"/>
            <a:ext cx="6533388" cy="461665"/>
          </a:xfrm>
          <a:prstGeom prst="rect">
            <a:avLst/>
          </a:prstGeom>
          <a:noFill/>
        </p:spPr>
        <p:txBody>
          <a:bodyPr wrap="square">
            <a:spAutoFit/>
          </a:bodyPr>
          <a:lstStyle/>
          <a:p>
            <a:pPr>
              <a:buSzPct val="25000"/>
              <a:defRPr/>
            </a:pPr>
            <a:r>
              <a:rPr lang="en-US" altLang="zh-CN" sz="2400" b="1" cap="all" dirty="0">
                <a:solidFill>
                  <a:srgbClr val="000000"/>
                </a:solidFill>
                <a:cs typeface="+mn-ea"/>
              </a:rPr>
              <a:t>(</a:t>
            </a:r>
            <a:r>
              <a:rPr lang="zh-CN" altLang="en-US" sz="2400" b="1" cap="all" dirty="0">
                <a:solidFill>
                  <a:srgbClr val="000000"/>
                </a:solidFill>
                <a:cs typeface="+mn-ea"/>
              </a:rPr>
              <a:t>一</a:t>
            </a:r>
            <a:r>
              <a:rPr lang="en-US" altLang="zh-CN" sz="2400" b="1" cap="all" dirty="0">
                <a:solidFill>
                  <a:srgbClr val="000000"/>
                </a:solidFill>
                <a:cs typeface="+mn-ea"/>
              </a:rPr>
              <a:t>) </a:t>
            </a:r>
            <a:r>
              <a:rPr lang="zh-CN" altLang="en-US" sz="2400" b="1" cap="all" dirty="0">
                <a:solidFill>
                  <a:srgbClr val="000000"/>
                </a:solidFill>
                <a:cs typeface="+mn-ea"/>
              </a:rPr>
              <a:t>完全竞争企业短期均衡的条件</a:t>
            </a:r>
          </a:p>
        </p:txBody>
      </p:sp>
    </p:spTree>
    <p:extLst>
      <p:ext uri="{BB962C8B-B14F-4D97-AF65-F5344CB8AC3E}">
        <p14:creationId xmlns:p14="http://schemas.microsoft.com/office/powerpoint/2010/main" val="123364190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完全竞争市场上企业的短期均衡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0" name="文本框 9">
            <a:extLst>
              <a:ext uri="{FF2B5EF4-FFF2-40B4-BE49-F238E27FC236}">
                <a16:creationId xmlns:a16="http://schemas.microsoft.com/office/drawing/2014/main" id="{89489BCE-2E64-1612-A539-358BEE68803F}"/>
              </a:ext>
            </a:extLst>
          </p:cNvPr>
          <p:cNvSpPr txBox="1"/>
          <p:nvPr/>
        </p:nvSpPr>
        <p:spPr>
          <a:xfrm>
            <a:off x="1575054" y="1843950"/>
            <a:ext cx="9571482" cy="1323439"/>
          </a:xfrm>
          <a:prstGeom prst="rect">
            <a:avLst/>
          </a:prstGeom>
          <a:noFill/>
        </p:spPr>
        <p:txBody>
          <a:bodyPr wrap="square">
            <a:spAutoFit/>
          </a:bodyPr>
          <a:lstStyle/>
          <a:p>
            <a:r>
              <a:rPr lang="zh-CN" altLang="en-US" sz="2000" dirty="0"/>
              <a:t>          在短期</a:t>
            </a:r>
            <a:r>
              <a:rPr lang="en-US" altLang="zh-CN" sz="2000" dirty="0"/>
              <a:t>, </a:t>
            </a:r>
            <a:r>
              <a:rPr lang="zh-CN" altLang="en-US" sz="2000" dirty="0"/>
              <a:t>企业是在给定的生产规模下</a:t>
            </a:r>
            <a:r>
              <a:rPr lang="en-US" altLang="zh-CN" sz="2000" dirty="0"/>
              <a:t>, </a:t>
            </a:r>
            <a:r>
              <a:rPr lang="zh-CN" altLang="en-US" sz="2000" dirty="0"/>
              <a:t>通过对产量的调整来实现 </a:t>
            </a:r>
            <a:r>
              <a:rPr lang="en-US" altLang="zh-CN" sz="2000" dirty="0"/>
              <a:t>P =MR =SMC </a:t>
            </a:r>
            <a:r>
              <a:rPr lang="zh-CN" altLang="en-US" sz="2000" dirty="0"/>
              <a:t>的利</a:t>
            </a:r>
          </a:p>
          <a:p>
            <a:r>
              <a:rPr lang="zh-CN" altLang="en-US" sz="2000" dirty="0"/>
              <a:t>润最大化的均衡条件。 在完全竞争市场上</a:t>
            </a:r>
            <a:r>
              <a:rPr lang="en-US" altLang="zh-CN" sz="2000" dirty="0"/>
              <a:t>, </a:t>
            </a:r>
            <a:r>
              <a:rPr lang="zh-CN" altLang="en-US" sz="2000" dirty="0"/>
              <a:t>市场供给和需求相互作用形成的产品价格</a:t>
            </a:r>
            <a:r>
              <a:rPr lang="en-US" altLang="zh-CN" sz="2000" dirty="0"/>
              <a:t>, </a:t>
            </a:r>
            <a:r>
              <a:rPr lang="zh-CN" altLang="en-US" sz="2000" dirty="0"/>
              <a:t>可能高于、 等于或低于企业的平均成本。 因此</a:t>
            </a:r>
            <a:r>
              <a:rPr lang="en-US" altLang="zh-CN" sz="2000" dirty="0"/>
              <a:t>, </a:t>
            </a:r>
            <a:r>
              <a:rPr lang="zh-CN" altLang="en-US" sz="2000" dirty="0"/>
              <a:t>在短期内企业出售产品就有可能处于盈利、 盈亏平衡或亏损等不同状态。</a:t>
            </a:r>
          </a:p>
        </p:txBody>
      </p:sp>
      <p:sp>
        <p:nvSpPr>
          <p:cNvPr id="3" name="文本框 2">
            <a:extLst>
              <a:ext uri="{FF2B5EF4-FFF2-40B4-BE49-F238E27FC236}">
                <a16:creationId xmlns:a16="http://schemas.microsoft.com/office/drawing/2014/main" id="{8C56B315-0766-7FDD-416E-2B380B527F94}"/>
              </a:ext>
            </a:extLst>
          </p:cNvPr>
          <p:cNvSpPr txBox="1"/>
          <p:nvPr/>
        </p:nvSpPr>
        <p:spPr>
          <a:xfrm>
            <a:off x="1767078" y="1190266"/>
            <a:ext cx="6533388" cy="461665"/>
          </a:xfrm>
          <a:prstGeom prst="rect">
            <a:avLst/>
          </a:prstGeom>
          <a:noFill/>
        </p:spPr>
        <p:txBody>
          <a:bodyPr wrap="square">
            <a:spAutoFit/>
          </a:bodyPr>
          <a:lstStyle/>
          <a:p>
            <a:pPr>
              <a:buSzPct val="25000"/>
              <a:defRPr/>
            </a:pPr>
            <a:r>
              <a:rPr lang="en-US" altLang="zh-CN" sz="2400" b="1" cap="all" dirty="0">
                <a:solidFill>
                  <a:srgbClr val="000000"/>
                </a:solidFill>
                <a:cs typeface="+mn-ea"/>
              </a:rPr>
              <a:t>(</a:t>
            </a:r>
            <a:r>
              <a:rPr lang="zh-CN" altLang="en-US" sz="2400" b="1" cap="all" dirty="0">
                <a:solidFill>
                  <a:srgbClr val="000000"/>
                </a:solidFill>
                <a:cs typeface="+mn-ea"/>
              </a:rPr>
              <a:t>二</a:t>
            </a:r>
            <a:r>
              <a:rPr lang="en-US" altLang="zh-CN" sz="2400" b="1" cap="all" dirty="0">
                <a:solidFill>
                  <a:srgbClr val="000000"/>
                </a:solidFill>
                <a:cs typeface="+mn-ea"/>
              </a:rPr>
              <a:t>) </a:t>
            </a:r>
            <a:r>
              <a:rPr lang="zh-CN" altLang="en-US" sz="2400" b="1" cap="all" dirty="0">
                <a:solidFill>
                  <a:srgbClr val="000000"/>
                </a:solidFill>
                <a:cs typeface="+mn-ea"/>
              </a:rPr>
              <a:t>完全竞争企业短期均衡的情况</a:t>
            </a:r>
          </a:p>
        </p:txBody>
      </p:sp>
      <p:pic>
        <p:nvPicPr>
          <p:cNvPr id="6" name="图片 5">
            <a:extLst>
              <a:ext uri="{FF2B5EF4-FFF2-40B4-BE49-F238E27FC236}">
                <a16:creationId xmlns:a16="http://schemas.microsoft.com/office/drawing/2014/main" id="{0CC40684-544B-373B-C5C6-2DA4716FFEE4}"/>
              </a:ext>
            </a:extLst>
          </p:cNvPr>
          <p:cNvPicPr>
            <a:picLocks noChangeAspect="1"/>
          </p:cNvPicPr>
          <p:nvPr/>
        </p:nvPicPr>
        <p:blipFill>
          <a:blip r:embed="rId3"/>
          <a:stretch>
            <a:fillRect/>
          </a:stretch>
        </p:blipFill>
        <p:spPr>
          <a:xfrm>
            <a:off x="1789892" y="3300983"/>
            <a:ext cx="4725291" cy="3326511"/>
          </a:xfrm>
          <a:prstGeom prst="rect">
            <a:avLst/>
          </a:prstGeom>
        </p:spPr>
      </p:pic>
      <p:pic>
        <p:nvPicPr>
          <p:cNvPr id="8" name="图片 7">
            <a:extLst>
              <a:ext uri="{FF2B5EF4-FFF2-40B4-BE49-F238E27FC236}">
                <a16:creationId xmlns:a16="http://schemas.microsoft.com/office/drawing/2014/main" id="{5BFC60EE-7F49-7FF1-0C3A-8FBFE23297ED}"/>
              </a:ext>
            </a:extLst>
          </p:cNvPr>
          <p:cNvPicPr>
            <a:picLocks noChangeAspect="1"/>
          </p:cNvPicPr>
          <p:nvPr/>
        </p:nvPicPr>
        <p:blipFill>
          <a:blip r:embed="rId4"/>
          <a:stretch>
            <a:fillRect/>
          </a:stretch>
        </p:blipFill>
        <p:spPr>
          <a:xfrm>
            <a:off x="7260335" y="3534631"/>
            <a:ext cx="3613383" cy="2859214"/>
          </a:xfrm>
          <a:prstGeom prst="rect">
            <a:avLst/>
          </a:prstGeom>
        </p:spPr>
      </p:pic>
    </p:spTree>
    <p:extLst>
      <p:ext uri="{BB962C8B-B14F-4D97-AF65-F5344CB8AC3E}">
        <p14:creationId xmlns:p14="http://schemas.microsoft.com/office/powerpoint/2010/main" val="317754471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完全竞争市场上企业的短期均衡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a:extLst>
              <a:ext uri="{FF2B5EF4-FFF2-40B4-BE49-F238E27FC236}">
                <a16:creationId xmlns:a16="http://schemas.microsoft.com/office/drawing/2014/main" id="{8C56B315-0766-7FDD-416E-2B380B527F94}"/>
              </a:ext>
            </a:extLst>
          </p:cNvPr>
          <p:cNvSpPr txBox="1"/>
          <p:nvPr/>
        </p:nvSpPr>
        <p:spPr>
          <a:xfrm>
            <a:off x="1767078" y="1190266"/>
            <a:ext cx="6533388" cy="461665"/>
          </a:xfrm>
          <a:prstGeom prst="rect">
            <a:avLst/>
          </a:prstGeom>
          <a:noFill/>
        </p:spPr>
        <p:txBody>
          <a:bodyPr wrap="square">
            <a:spAutoFit/>
          </a:bodyPr>
          <a:lstStyle/>
          <a:p>
            <a:r>
              <a:rPr lang="en-US" altLang="zh-CN" sz="2400" b="1" cap="all" dirty="0">
                <a:solidFill>
                  <a:srgbClr val="000000"/>
                </a:solidFill>
                <a:cs typeface="+mn-ea"/>
              </a:rPr>
              <a:t>(</a:t>
            </a:r>
            <a:r>
              <a:rPr lang="zh-CN" altLang="en-US" sz="2400" b="1" cap="all" dirty="0">
                <a:solidFill>
                  <a:srgbClr val="000000"/>
                </a:solidFill>
                <a:cs typeface="+mn-ea"/>
              </a:rPr>
              <a:t>二</a:t>
            </a:r>
            <a:r>
              <a:rPr lang="en-US" altLang="zh-CN" sz="2400" b="1" cap="all" dirty="0">
                <a:solidFill>
                  <a:srgbClr val="000000"/>
                </a:solidFill>
                <a:cs typeface="+mn-ea"/>
              </a:rPr>
              <a:t>) </a:t>
            </a:r>
            <a:r>
              <a:rPr lang="zh-CN" altLang="en-US" sz="2400" b="1" cap="all" dirty="0">
                <a:solidFill>
                  <a:srgbClr val="000000"/>
                </a:solidFill>
                <a:cs typeface="+mn-ea"/>
              </a:rPr>
              <a:t>完全竞争企业短期均衡的情况</a:t>
            </a:r>
          </a:p>
        </p:txBody>
      </p:sp>
      <p:graphicFrame>
        <p:nvGraphicFramePr>
          <p:cNvPr id="7" name="图示 6">
            <a:extLst>
              <a:ext uri="{FF2B5EF4-FFF2-40B4-BE49-F238E27FC236}">
                <a16:creationId xmlns:a16="http://schemas.microsoft.com/office/drawing/2014/main" id="{170BA2F9-46BF-2DD2-FBAD-939B1090747B}"/>
              </a:ext>
            </a:extLst>
          </p:cNvPr>
          <p:cNvGraphicFramePr/>
          <p:nvPr>
            <p:extLst>
              <p:ext uri="{D42A27DB-BD31-4B8C-83A1-F6EECF244321}">
                <p14:modId xmlns:p14="http://schemas.microsoft.com/office/powerpoint/2010/main" val="3275632001"/>
              </p:ext>
            </p:extLst>
          </p:nvPr>
        </p:nvGraphicFramePr>
        <p:xfrm>
          <a:off x="2425827" y="2135670"/>
          <a:ext cx="7340346" cy="4700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295218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垄断市场</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垄断市场的含义和特征</a:t>
            </a:r>
          </a:p>
        </p:txBody>
      </p:sp>
      <p:graphicFrame>
        <p:nvGraphicFramePr>
          <p:cNvPr id="3" name="图示 2">
            <a:extLst>
              <a:ext uri="{FF2B5EF4-FFF2-40B4-BE49-F238E27FC236}">
                <a16:creationId xmlns:a16="http://schemas.microsoft.com/office/drawing/2014/main" id="{A5E461F9-FDBA-DDCA-3AA7-56D6F9746B37}"/>
              </a:ext>
            </a:extLst>
          </p:cNvPr>
          <p:cNvGraphicFramePr/>
          <p:nvPr>
            <p:extLst>
              <p:ext uri="{D42A27DB-BD31-4B8C-83A1-F6EECF244321}">
                <p14:modId xmlns:p14="http://schemas.microsoft.com/office/powerpoint/2010/main" val="702174269"/>
              </p:ext>
            </p:extLst>
          </p:nvPr>
        </p:nvGraphicFramePr>
        <p:xfrm>
          <a:off x="1444239" y="1399032"/>
          <a:ext cx="4901697" cy="49665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图示 8">
            <a:extLst>
              <a:ext uri="{FF2B5EF4-FFF2-40B4-BE49-F238E27FC236}">
                <a16:creationId xmlns:a16="http://schemas.microsoft.com/office/drawing/2014/main" id="{000D8D27-E3BA-6985-EB80-AA24296CFAB0}"/>
              </a:ext>
            </a:extLst>
          </p:cNvPr>
          <p:cNvGraphicFramePr/>
          <p:nvPr>
            <p:extLst>
              <p:ext uri="{D42A27DB-BD31-4B8C-83A1-F6EECF244321}">
                <p14:modId xmlns:p14="http://schemas.microsoft.com/office/powerpoint/2010/main" val="821417495"/>
              </p:ext>
            </p:extLst>
          </p:nvPr>
        </p:nvGraphicFramePr>
        <p:xfrm>
          <a:off x="7388352" y="1399032"/>
          <a:ext cx="4526280" cy="48293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141923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垄断市场的规律</a:t>
            </a:r>
          </a:p>
        </p:txBody>
      </p:sp>
      <p:sp>
        <p:nvSpPr>
          <p:cNvPr id="6" name="矩形 5"/>
          <p:cNvSpPr/>
          <p:nvPr/>
        </p:nvSpPr>
        <p:spPr>
          <a:xfrm>
            <a:off x="1388343" y="125994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垄断企业的需求曲线</a:t>
            </a:r>
          </a:p>
        </p:txBody>
      </p:sp>
      <p:sp>
        <p:nvSpPr>
          <p:cNvPr id="3" name="文本框 2">
            <a:extLst>
              <a:ext uri="{FF2B5EF4-FFF2-40B4-BE49-F238E27FC236}">
                <a16:creationId xmlns:a16="http://schemas.microsoft.com/office/drawing/2014/main" id="{AD690F5B-5C0E-6B02-3829-A4CBF22DC4F3}"/>
              </a:ext>
            </a:extLst>
          </p:cNvPr>
          <p:cNvSpPr txBox="1"/>
          <p:nvPr/>
        </p:nvSpPr>
        <p:spPr>
          <a:xfrm>
            <a:off x="2407538" y="2317326"/>
            <a:ext cx="7760589" cy="1631216"/>
          </a:xfrm>
          <a:prstGeom prst="rect">
            <a:avLst/>
          </a:prstGeom>
          <a:noFill/>
        </p:spPr>
        <p:txBody>
          <a:bodyPr wrap="square">
            <a:spAutoFit/>
          </a:bodyPr>
          <a:lstStyle/>
          <a:p>
            <a:r>
              <a:rPr lang="zh-CN" altLang="en-US" sz="2000" dirty="0"/>
              <a:t>         在完全垄断情况下</a:t>
            </a:r>
            <a:r>
              <a:rPr lang="en-US" altLang="zh-CN" sz="2000" dirty="0"/>
              <a:t>, </a:t>
            </a:r>
            <a:r>
              <a:rPr lang="zh-CN" altLang="en-US" sz="2000" dirty="0"/>
              <a:t>一个企业就是整个行业。 因此</a:t>
            </a:r>
            <a:r>
              <a:rPr lang="en-US" altLang="zh-CN" sz="2000" dirty="0"/>
              <a:t>, </a:t>
            </a:r>
            <a:r>
              <a:rPr lang="zh-CN" altLang="en-US" sz="2000" dirty="0"/>
              <a:t>整个行业的需求曲线也就是一个企业的需求曲线。 这时</a:t>
            </a:r>
            <a:r>
              <a:rPr lang="en-US" altLang="zh-CN" sz="2000" dirty="0"/>
              <a:t>, </a:t>
            </a:r>
            <a:r>
              <a:rPr lang="zh-CN" altLang="en-US" sz="2000" dirty="0"/>
              <a:t>需求曲线就是一条需求量与价格呈反方向变动的向右下方倾斜的曲线。 作为唯一的供给者</a:t>
            </a:r>
            <a:r>
              <a:rPr lang="en-US" altLang="zh-CN" sz="2000" dirty="0"/>
              <a:t>, </a:t>
            </a:r>
            <a:r>
              <a:rPr lang="zh-CN" altLang="en-US" sz="2000" dirty="0"/>
              <a:t>垄断企业可以制定任何其想要的价格</a:t>
            </a:r>
            <a:r>
              <a:rPr lang="en-US" altLang="zh-CN" sz="2000" dirty="0"/>
              <a:t>, </a:t>
            </a:r>
            <a:r>
              <a:rPr lang="zh-CN" altLang="en-US" sz="2000" dirty="0"/>
              <a:t>但向右下方倾斜的需求曲线又决定了企业如果提高价格</a:t>
            </a:r>
            <a:r>
              <a:rPr lang="en-US" altLang="zh-CN" sz="2000" dirty="0"/>
              <a:t>, </a:t>
            </a:r>
            <a:r>
              <a:rPr lang="zh-CN" altLang="en-US" sz="2000" dirty="0"/>
              <a:t>其销售量必然会相应地下降。</a:t>
            </a:r>
          </a:p>
        </p:txBody>
      </p:sp>
    </p:spTree>
    <p:extLst>
      <p:ext uri="{BB962C8B-B14F-4D97-AF65-F5344CB8AC3E}">
        <p14:creationId xmlns:p14="http://schemas.microsoft.com/office/powerpoint/2010/main" val="253419531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垄断市场的规律</a:t>
            </a:r>
          </a:p>
        </p:txBody>
      </p:sp>
      <p:sp>
        <p:nvSpPr>
          <p:cNvPr id="6" name="矩形 5"/>
          <p:cNvSpPr/>
          <p:nvPr/>
        </p:nvSpPr>
        <p:spPr>
          <a:xfrm>
            <a:off x="1388343" y="1058774"/>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垄断企业的收益曲线</a:t>
            </a:r>
          </a:p>
        </p:txBody>
      </p:sp>
      <p:sp>
        <p:nvSpPr>
          <p:cNvPr id="3" name="文本框 2">
            <a:extLst>
              <a:ext uri="{FF2B5EF4-FFF2-40B4-BE49-F238E27FC236}">
                <a16:creationId xmlns:a16="http://schemas.microsoft.com/office/drawing/2014/main" id="{AD690F5B-5C0E-6B02-3829-A4CBF22DC4F3}"/>
              </a:ext>
            </a:extLst>
          </p:cNvPr>
          <p:cNvSpPr txBox="1"/>
          <p:nvPr/>
        </p:nvSpPr>
        <p:spPr>
          <a:xfrm>
            <a:off x="1831466" y="1673299"/>
            <a:ext cx="9845422" cy="2862322"/>
          </a:xfrm>
          <a:prstGeom prst="rect">
            <a:avLst/>
          </a:prstGeom>
          <a:noFill/>
        </p:spPr>
        <p:txBody>
          <a:bodyPr wrap="square">
            <a:spAutoFit/>
          </a:bodyPr>
          <a:lstStyle/>
          <a:p>
            <a:r>
              <a:rPr lang="zh-CN" altLang="en-US" sz="2000" dirty="0"/>
              <a:t>         在完全垄断市场上</a:t>
            </a:r>
            <a:r>
              <a:rPr lang="en-US" altLang="zh-CN" sz="2000" dirty="0"/>
              <a:t>, </a:t>
            </a:r>
            <a:r>
              <a:rPr lang="zh-CN" altLang="en-US" sz="2000" dirty="0"/>
              <a:t>每</a:t>
            </a:r>
            <a:r>
              <a:rPr lang="en-US" altLang="zh-CN" sz="2000" dirty="0"/>
              <a:t>1 </a:t>
            </a:r>
            <a:r>
              <a:rPr lang="zh-CN" altLang="en-US" sz="2000" dirty="0"/>
              <a:t>单位产品的售价就是它的平均收益</a:t>
            </a:r>
            <a:r>
              <a:rPr lang="en-US" altLang="zh-CN" sz="2000" dirty="0"/>
              <a:t>, </a:t>
            </a:r>
            <a:r>
              <a:rPr lang="zh-CN" altLang="en-US" sz="2000" dirty="0"/>
              <a:t>也就是它的价格。 即</a:t>
            </a:r>
            <a:r>
              <a:rPr lang="en-US" altLang="zh-CN" sz="2000" dirty="0"/>
              <a:t>AR =P </a:t>
            </a:r>
            <a:r>
              <a:rPr lang="zh-CN" altLang="en-US" sz="2000" dirty="0"/>
              <a:t>。 因此</a:t>
            </a:r>
            <a:r>
              <a:rPr lang="en-US" altLang="zh-CN" sz="2000" dirty="0"/>
              <a:t>, </a:t>
            </a:r>
            <a:r>
              <a:rPr lang="zh-CN" altLang="en-US" sz="2000" dirty="0"/>
              <a:t>平均收益曲线 </a:t>
            </a:r>
            <a:r>
              <a:rPr lang="en-US" altLang="zh-CN" sz="2000" dirty="0"/>
              <a:t>AR </a:t>
            </a:r>
            <a:r>
              <a:rPr lang="zh-CN" altLang="en-US" sz="2000" dirty="0"/>
              <a:t>仍然与需求曲线</a:t>
            </a:r>
            <a:r>
              <a:rPr lang="en-US" altLang="zh-CN" sz="2000" dirty="0"/>
              <a:t>D </a:t>
            </a:r>
            <a:r>
              <a:rPr lang="zh-CN" altLang="en-US" sz="2000" dirty="0"/>
              <a:t>重合。</a:t>
            </a:r>
          </a:p>
          <a:p>
            <a:r>
              <a:rPr lang="zh-CN" altLang="en-US" sz="2000" dirty="0"/>
              <a:t>但是</a:t>
            </a:r>
            <a:r>
              <a:rPr lang="en-US" altLang="zh-CN" sz="2000" dirty="0"/>
              <a:t>, </a:t>
            </a:r>
            <a:r>
              <a:rPr lang="zh-CN" altLang="en-US" sz="2000" dirty="0"/>
              <a:t>在完全垄断市场上</a:t>
            </a:r>
            <a:r>
              <a:rPr lang="en-US" altLang="zh-CN" sz="2000" dirty="0"/>
              <a:t>, </a:t>
            </a:r>
            <a:r>
              <a:rPr lang="zh-CN" altLang="en-US" sz="2000" dirty="0"/>
              <a:t>当销售量增加时</a:t>
            </a:r>
            <a:r>
              <a:rPr lang="en-US" altLang="zh-CN" sz="2000" dirty="0"/>
              <a:t>, </a:t>
            </a:r>
            <a:r>
              <a:rPr lang="zh-CN" altLang="en-US" sz="2000" dirty="0"/>
              <a:t>产品的价格会下降</a:t>
            </a:r>
            <a:r>
              <a:rPr lang="en-US" altLang="zh-CN" sz="2000" dirty="0"/>
              <a:t>, </a:t>
            </a:r>
            <a:r>
              <a:rPr lang="zh-CN" altLang="en-US" sz="2000" dirty="0"/>
              <a:t>从而引起边际收益减</a:t>
            </a:r>
          </a:p>
          <a:p>
            <a:r>
              <a:rPr lang="zh-CN" altLang="en-US" sz="2000" dirty="0"/>
              <a:t>少</a:t>
            </a:r>
            <a:r>
              <a:rPr lang="en-US" altLang="zh-CN" sz="2000" dirty="0"/>
              <a:t>, </a:t>
            </a:r>
            <a:r>
              <a:rPr lang="zh-CN" altLang="en-US" sz="2000" dirty="0"/>
              <a:t>边际收益曲线 </a:t>
            </a:r>
            <a:r>
              <a:rPr lang="en-US" altLang="zh-CN" sz="2000" dirty="0"/>
              <a:t>MR </a:t>
            </a:r>
            <a:r>
              <a:rPr lang="zh-CN" altLang="en-US" sz="2000" dirty="0"/>
              <a:t>也就不再与需求曲线重合了</a:t>
            </a:r>
            <a:r>
              <a:rPr lang="en-US" altLang="zh-CN" sz="2000" dirty="0"/>
              <a:t>, </a:t>
            </a:r>
            <a:r>
              <a:rPr lang="zh-CN" altLang="en-US" sz="2000" dirty="0"/>
              <a:t>而是位于需求曲线下方</a:t>
            </a:r>
            <a:r>
              <a:rPr lang="en-US" altLang="zh-CN" sz="2000" dirty="0"/>
              <a:t>, </a:t>
            </a:r>
            <a:r>
              <a:rPr lang="zh-CN" altLang="en-US" sz="2000" dirty="0"/>
              <a:t>而且</a:t>
            </a:r>
            <a:r>
              <a:rPr lang="en-US" altLang="zh-CN" sz="2000" dirty="0"/>
              <a:t>, </a:t>
            </a:r>
            <a:r>
              <a:rPr lang="zh-CN" altLang="en-US" sz="2000" dirty="0"/>
              <a:t>随着产量的增加</a:t>
            </a:r>
            <a:r>
              <a:rPr lang="en-US" altLang="zh-CN" sz="2000" dirty="0"/>
              <a:t>, </a:t>
            </a:r>
            <a:r>
              <a:rPr lang="zh-CN" altLang="en-US" sz="2000" dirty="0"/>
              <a:t>边际收益曲线与需求曲线的距离越来越大</a:t>
            </a:r>
            <a:r>
              <a:rPr lang="en-US" altLang="zh-CN" sz="2000" dirty="0"/>
              <a:t>, </a:t>
            </a:r>
            <a:r>
              <a:rPr lang="zh-CN" altLang="en-US" sz="2000" dirty="0"/>
              <a:t>表示边际收益比价格下降得更快</a:t>
            </a:r>
            <a:r>
              <a:rPr lang="en-US" altLang="zh-CN" sz="2000" dirty="0"/>
              <a:t>(</a:t>
            </a:r>
            <a:r>
              <a:rPr lang="zh-CN" altLang="en-US" sz="2000" dirty="0"/>
              <a:t>如图</a:t>
            </a:r>
            <a:r>
              <a:rPr lang="en-US" altLang="zh-CN" sz="2000" dirty="0"/>
              <a:t>5-3 </a:t>
            </a:r>
            <a:r>
              <a:rPr lang="zh-CN" altLang="en-US" sz="2000" dirty="0"/>
              <a:t>所示</a:t>
            </a:r>
            <a:r>
              <a:rPr lang="en-US" altLang="zh-CN" sz="2000" dirty="0"/>
              <a:t>) </a:t>
            </a:r>
            <a:r>
              <a:rPr lang="zh-CN" altLang="en-US" sz="2000" dirty="0"/>
              <a:t>。 这样</a:t>
            </a:r>
            <a:r>
              <a:rPr lang="en-US" altLang="zh-CN" sz="2000" dirty="0"/>
              <a:t>, </a:t>
            </a:r>
            <a:r>
              <a:rPr lang="zh-CN" altLang="en-US" sz="2000" dirty="0"/>
              <a:t>平均收益就不会等于边际收益</a:t>
            </a:r>
            <a:r>
              <a:rPr lang="en-US" altLang="zh-CN" sz="2000" dirty="0"/>
              <a:t>( </a:t>
            </a:r>
            <a:r>
              <a:rPr lang="zh-CN" altLang="en-US" sz="2000" dirty="0"/>
              <a:t>在完全竞争条件下</a:t>
            </a:r>
            <a:r>
              <a:rPr lang="en-US" altLang="zh-CN" sz="2000" dirty="0"/>
              <a:t>,P =AR =MR ) ,</a:t>
            </a:r>
            <a:r>
              <a:rPr lang="zh-CN" altLang="en-US" sz="2000" dirty="0"/>
              <a:t>而是平均收益大于边际收益。 在图</a:t>
            </a:r>
            <a:r>
              <a:rPr lang="en-US" altLang="zh-CN" sz="2000" dirty="0"/>
              <a:t>5-3 </a:t>
            </a:r>
            <a:r>
              <a:rPr lang="zh-CN" altLang="en-US" sz="2000" dirty="0"/>
              <a:t>中</a:t>
            </a:r>
            <a:r>
              <a:rPr lang="en-US" altLang="zh-CN" sz="2000" dirty="0"/>
              <a:t>,D </a:t>
            </a:r>
            <a:r>
              <a:rPr lang="zh-CN" altLang="en-US" sz="2000" dirty="0"/>
              <a:t>曲线和</a:t>
            </a:r>
            <a:r>
              <a:rPr lang="en-US" altLang="zh-CN" sz="2000" dirty="0"/>
              <a:t>AR </a:t>
            </a:r>
            <a:r>
              <a:rPr lang="zh-CN" altLang="en-US" sz="2000" dirty="0"/>
              <a:t>曲线分别是需求曲线与平均收益曲线</a:t>
            </a:r>
            <a:r>
              <a:rPr lang="en-US" altLang="zh-CN" sz="2000" dirty="0"/>
              <a:t>,MR </a:t>
            </a:r>
            <a:r>
              <a:rPr lang="zh-CN" altLang="en-US" sz="2000" dirty="0"/>
              <a:t>是边际收益曲线。 边际收益曲线 </a:t>
            </a:r>
            <a:r>
              <a:rPr lang="en-US" altLang="zh-CN" sz="2000" dirty="0"/>
              <a:t>MR </a:t>
            </a:r>
            <a:r>
              <a:rPr lang="zh-CN" altLang="en-US" sz="2000" dirty="0"/>
              <a:t>在重合的需求曲线</a:t>
            </a:r>
            <a:r>
              <a:rPr lang="en-US" altLang="zh-CN" sz="2000" dirty="0"/>
              <a:t>D </a:t>
            </a:r>
            <a:r>
              <a:rPr lang="zh-CN" altLang="en-US" sz="2000" dirty="0"/>
              <a:t>与平均收益曲线</a:t>
            </a:r>
            <a:r>
              <a:rPr lang="en-US" altLang="zh-CN" sz="2000" dirty="0"/>
              <a:t>AR</a:t>
            </a:r>
            <a:r>
              <a:rPr lang="zh-CN" altLang="en-US" sz="2000" dirty="0"/>
              <a:t>的左下方。 边际收益曲线 </a:t>
            </a:r>
            <a:r>
              <a:rPr lang="en-US" altLang="zh-CN" sz="2000" dirty="0"/>
              <a:t>MR </a:t>
            </a:r>
            <a:r>
              <a:rPr lang="zh-CN" altLang="en-US" sz="2000" dirty="0"/>
              <a:t>、需求曲线</a:t>
            </a:r>
            <a:r>
              <a:rPr lang="en-US" altLang="zh-CN" sz="2000" dirty="0"/>
              <a:t>D </a:t>
            </a:r>
            <a:r>
              <a:rPr lang="zh-CN" altLang="en-US" sz="2000" dirty="0"/>
              <a:t>和平均收益曲线</a:t>
            </a:r>
            <a:r>
              <a:rPr lang="en-US" altLang="zh-CN" sz="2000" dirty="0"/>
              <a:t>AR </a:t>
            </a:r>
            <a:r>
              <a:rPr lang="zh-CN" altLang="en-US" sz="2000" dirty="0"/>
              <a:t>都是向右下方倾斜的线。</a:t>
            </a:r>
          </a:p>
        </p:txBody>
      </p:sp>
      <p:pic>
        <p:nvPicPr>
          <p:cNvPr id="7" name="图片 6">
            <a:extLst>
              <a:ext uri="{FF2B5EF4-FFF2-40B4-BE49-F238E27FC236}">
                <a16:creationId xmlns:a16="http://schemas.microsoft.com/office/drawing/2014/main" id="{945C1876-C284-3689-F101-9D163972A1B7}"/>
              </a:ext>
            </a:extLst>
          </p:cNvPr>
          <p:cNvPicPr>
            <a:picLocks noChangeAspect="1"/>
          </p:cNvPicPr>
          <p:nvPr/>
        </p:nvPicPr>
        <p:blipFill>
          <a:blip r:embed="rId3"/>
          <a:stretch>
            <a:fillRect/>
          </a:stretch>
        </p:blipFill>
        <p:spPr>
          <a:xfrm>
            <a:off x="5352513" y="4621864"/>
            <a:ext cx="3128438" cy="2120837"/>
          </a:xfrm>
          <a:prstGeom prst="rect">
            <a:avLst/>
          </a:prstGeom>
        </p:spPr>
      </p:pic>
    </p:spTree>
    <p:extLst>
      <p:ext uri="{BB962C8B-B14F-4D97-AF65-F5344CB8AC3E}">
        <p14:creationId xmlns:p14="http://schemas.microsoft.com/office/powerpoint/2010/main" val="302274691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532925"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垄断竞争市场</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第四节</a:t>
            </a:r>
          </a:p>
        </p:txBody>
      </p:sp>
    </p:spTree>
    <p:extLst>
      <p:ext uri="{BB962C8B-B14F-4D97-AF65-F5344CB8AC3E}">
        <p14:creationId xmlns:p14="http://schemas.microsoft.com/office/powerpoint/2010/main" val="182551360"/>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77118A6-0228-A97E-AEF9-AD7F381DC2E3}"/>
              </a:ext>
            </a:extLst>
          </p:cNvPr>
          <p:cNvPicPr>
            <a:picLocks noChangeAspect="1"/>
          </p:cNvPicPr>
          <p:nvPr/>
        </p:nvPicPr>
        <p:blipFill>
          <a:blip r:embed="rId2"/>
          <a:stretch>
            <a:fillRect/>
          </a:stretch>
        </p:blipFill>
        <p:spPr>
          <a:xfrm>
            <a:off x="2184654" y="190500"/>
            <a:ext cx="7200900" cy="6667500"/>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928093"/>
            <a:ext cx="10845800" cy="2837714"/>
            <a:chOff x="673100" y="1392552"/>
            <a:chExt cx="10845800" cy="283771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392552"/>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垄断竞争市场的含义</a:t>
              </a:r>
            </a:p>
          </p:txBody>
        </p:sp>
      </p:grpSp>
      <p:sp>
        <p:nvSpPr>
          <p:cNvPr id="3" name="矩形 2"/>
          <p:cNvSpPr/>
          <p:nvPr/>
        </p:nvSpPr>
        <p:spPr>
          <a:xfrm>
            <a:off x="1438657" y="4049122"/>
            <a:ext cx="10080243" cy="2125582"/>
          </a:xfrm>
          <a:prstGeom prst="rect">
            <a:avLst/>
          </a:prstGeom>
        </p:spPr>
        <p:txBody>
          <a:bodyPr wrap="square">
            <a:spAutoFit/>
          </a:bodyPr>
          <a:lstStyle/>
          <a:p>
            <a:pPr lvl="0">
              <a:lnSpc>
                <a:spcPct val="150000"/>
              </a:lnSpc>
            </a:pPr>
            <a:r>
              <a:rPr lang="en-US" altLang="zh-CN" dirty="0">
                <a:solidFill>
                  <a:srgbClr val="002FA7"/>
                </a:solidFill>
                <a:cs typeface="+mn-ea"/>
                <a:sym typeface="+mn-lt"/>
              </a:rPr>
              <a:t>(1) </a:t>
            </a:r>
            <a:r>
              <a:rPr lang="zh-CN" altLang="en-US" dirty="0">
                <a:solidFill>
                  <a:srgbClr val="002FA7"/>
                </a:solidFill>
                <a:cs typeface="+mn-ea"/>
                <a:sym typeface="+mn-lt"/>
              </a:rPr>
              <a:t>市场中一个生产集团有大量的企业生产有差别的同种产品</a:t>
            </a:r>
            <a:r>
              <a:rPr lang="en-US" altLang="zh-CN" dirty="0">
                <a:solidFill>
                  <a:srgbClr val="002FA7"/>
                </a:solidFill>
                <a:cs typeface="+mn-ea"/>
                <a:sym typeface="+mn-lt"/>
              </a:rPr>
              <a:t>, </a:t>
            </a:r>
            <a:r>
              <a:rPr lang="zh-CN" altLang="en-US" dirty="0">
                <a:solidFill>
                  <a:srgbClr val="002FA7"/>
                </a:solidFill>
                <a:cs typeface="+mn-ea"/>
                <a:sym typeface="+mn-lt"/>
              </a:rPr>
              <a:t>这些产品都是非常接近的替代品</a:t>
            </a:r>
            <a:r>
              <a:rPr lang="en-US" altLang="zh-CN" dirty="0">
                <a:solidFill>
                  <a:srgbClr val="002FA7"/>
                </a:solidFill>
                <a:cs typeface="+mn-ea"/>
                <a:sym typeface="+mn-lt"/>
              </a:rPr>
              <a:t>, </a:t>
            </a:r>
            <a:r>
              <a:rPr lang="zh-CN" altLang="en-US" dirty="0">
                <a:solidFill>
                  <a:srgbClr val="002FA7"/>
                </a:solidFill>
                <a:cs typeface="+mn-ea"/>
                <a:sym typeface="+mn-lt"/>
              </a:rPr>
              <a:t>如碎肉面和叉烧面是有差别的同种产品</a:t>
            </a:r>
            <a:r>
              <a:rPr lang="en-US" altLang="zh-CN" dirty="0">
                <a:solidFill>
                  <a:srgbClr val="002FA7"/>
                </a:solidFill>
                <a:cs typeface="+mn-ea"/>
                <a:sym typeface="+mn-lt"/>
              </a:rPr>
              <a:t>, </a:t>
            </a:r>
            <a:r>
              <a:rPr lang="zh-CN" altLang="en-US" dirty="0">
                <a:solidFill>
                  <a:srgbClr val="002FA7"/>
                </a:solidFill>
                <a:cs typeface="+mn-ea"/>
                <a:sym typeface="+mn-lt"/>
              </a:rPr>
              <a:t>但两者具有替代性。</a:t>
            </a:r>
            <a:endParaRPr lang="en-US" altLang="zh-CN" dirty="0">
              <a:solidFill>
                <a:srgbClr val="002FA7"/>
              </a:solidFill>
              <a:cs typeface="+mn-ea"/>
              <a:sym typeface="+mn-lt"/>
            </a:endParaRPr>
          </a:p>
          <a:p>
            <a:pPr lvl="0">
              <a:lnSpc>
                <a:spcPct val="150000"/>
              </a:lnSpc>
            </a:pPr>
            <a:r>
              <a:rPr lang="en-US" altLang="zh-CN" dirty="0">
                <a:solidFill>
                  <a:srgbClr val="002FA7"/>
                </a:solidFill>
                <a:cs typeface="+mn-ea"/>
                <a:sym typeface="+mn-lt"/>
              </a:rPr>
              <a:t>(2) </a:t>
            </a:r>
            <a:r>
              <a:rPr lang="zh-CN" altLang="en-US" dirty="0">
                <a:solidFill>
                  <a:srgbClr val="002FA7"/>
                </a:solidFill>
                <a:cs typeface="+mn-ea"/>
                <a:sym typeface="+mn-lt"/>
              </a:rPr>
              <a:t>市场中一个生产集团的企业数量非常多</a:t>
            </a:r>
            <a:r>
              <a:rPr lang="en-US" altLang="zh-CN" dirty="0">
                <a:solidFill>
                  <a:srgbClr val="002FA7"/>
                </a:solidFill>
                <a:cs typeface="+mn-ea"/>
                <a:sym typeface="+mn-lt"/>
              </a:rPr>
              <a:t>, </a:t>
            </a:r>
            <a:r>
              <a:rPr lang="zh-CN" altLang="en-US" dirty="0">
                <a:solidFill>
                  <a:srgbClr val="002FA7"/>
                </a:solidFill>
                <a:cs typeface="+mn-ea"/>
                <a:sym typeface="+mn-lt"/>
              </a:rPr>
              <a:t>以至于每个企业都认为自己的行为影响力很小</a:t>
            </a:r>
            <a:r>
              <a:rPr lang="en-US" altLang="zh-CN" dirty="0">
                <a:solidFill>
                  <a:srgbClr val="002FA7"/>
                </a:solidFill>
                <a:cs typeface="+mn-ea"/>
                <a:sym typeface="+mn-lt"/>
              </a:rPr>
              <a:t>, </a:t>
            </a:r>
            <a:r>
              <a:rPr lang="zh-CN" altLang="en-US" dirty="0">
                <a:solidFill>
                  <a:srgbClr val="002FA7"/>
                </a:solidFill>
                <a:cs typeface="+mn-ea"/>
                <a:sym typeface="+mn-lt"/>
              </a:rPr>
              <a:t>不会引起竞争对手的注意和反应</a:t>
            </a:r>
            <a:r>
              <a:rPr lang="en-US" altLang="zh-CN" dirty="0">
                <a:solidFill>
                  <a:srgbClr val="002FA7"/>
                </a:solidFill>
                <a:cs typeface="+mn-ea"/>
                <a:sym typeface="+mn-lt"/>
              </a:rPr>
              <a:t>, </a:t>
            </a:r>
            <a:r>
              <a:rPr lang="zh-CN" altLang="en-US" dirty="0">
                <a:solidFill>
                  <a:srgbClr val="002FA7"/>
                </a:solidFill>
                <a:cs typeface="+mn-ea"/>
                <a:sym typeface="+mn-lt"/>
              </a:rPr>
              <a:t>因而自己也不会受到竞争对手的任何报复措施的影响。 </a:t>
            </a:r>
            <a:endParaRPr lang="en-US" altLang="zh-CN" dirty="0">
              <a:solidFill>
                <a:srgbClr val="002FA7"/>
              </a:solidFill>
              <a:cs typeface="+mn-ea"/>
              <a:sym typeface="+mn-lt"/>
            </a:endParaRPr>
          </a:p>
          <a:p>
            <a:pPr lvl="0">
              <a:lnSpc>
                <a:spcPct val="150000"/>
              </a:lnSpc>
            </a:pPr>
            <a:r>
              <a:rPr lang="en-US" altLang="zh-CN" dirty="0">
                <a:solidFill>
                  <a:srgbClr val="002FA7"/>
                </a:solidFill>
                <a:cs typeface="+mn-ea"/>
                <a:sym typeface="+mn-lt"/>
              </a:rPr>
              <a:t>(3) </a:t>
            </a:r>
            <a:r>
              <a:rPr lang="zh-CN" altLang="en-US" dirty="0">
                <a:solidFill>
                  <a:srgbClr val="002FA7"/>
                </a:solidFill>
                <a:cs typeface="+mn-ea"/>
                <a:sym typeface="+mn-lt"/>
              </a:rPr>
              <a:t>企业的生产规模比较小</a:t>
            </a:r>
            <a:r>
              <a:rPr lang="en-US" altLang="zh-CN" dirty="0">
                <a:solidFill>
                  <a:srgbClr val="002FA7"/>
                </a:solidFill>
                <a:cs typeface="+mn-ea"/>
                <a:sym typeface="+mn-lt"/>
              </a:rPr>
              <a:t>, </a:t>
            </a:r>
            <a:r>
              <a:rPr lang="zh-CN" altLang="en-US" dirty="0">
                <a:solidFill>
                  <a:srgbClr val="002FA7"/>
                </a:solidFill>
                <a:cs typeface="+mn-ea"/>
                <a:sym typeface="+mn-lt"/>
              </a:rPr>
              <a:t>因此进入和退出一个生产集团比较容易。</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垄断竞争市场的含义和特征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02B66FFC-F090-8721-97CB-96F4C9858A5F}"/>
              </a:ext>
            </a:extLst>
          </p:cNvPr>
          <p:cNvSpPr txBox="1"/>
          <p:nvPr/>
        </p:nvSpPr>
        <p:spPr>
          <a:xfrm>
            <a:off x="1282028" y="3315425"/>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垄断竞争市场的特征</a:t>
            </a:r>
          </a:p>
        </p:txBody>
      </p:sp>
      <p:sp>
        <p:nvSpPr>
          <p:cNvPr id="8" name="文本框 7">
            <a:extLst>
              <a:ext uri="{FF2B5EF4-FFF2-40B4-BE49-F238E27FC236}">
                <a16:creationId xmlns:a16="http://schemas.microsoft.com/office/drawing/2014/main" id="{56AC2B5E-837A-8EA0-6D9D-22A54D77B4C3}"/>
              </a:ext>
            </a:extLst>
          </p:cNvPr>
          <p:cNvSpPr txBox="1"/>
          <p:nvPr/>
        </p:nvSpPr>
        <p:spPr>
          <a:xfrm>
            <a:off x="1343193" y="1823715"/>
            <a:ext cx="8837519" cy="923330"/>
          </a:xfrm>
          <a:prstGeom prst="rect">
            <a:avLst/>
          </a:prstGeom>
          <a:noFill/>
        </p:spPr>
        <p:txBody>
          <a:bodyPr wrap="square">
            <a:spAutoFit/>
          </a:bodyPr>
          <a:lstStyle/>
          <a:p>
            <a:r>
              <a:rPr lang="zh-CN" altLang="en-US" dirty="0"/>
              <a:t>        垄断竞争市场指的是一个市场中有许多企业生产和销售有差别的同种产品。 垄断竞争与寡头垄断是市场组织中介于完全竞争与完全垄断这两个极端之间的中间情形</a:t>
            </a:r>
            <a:r>
              <a:rPr lang="en-US" altLang="zh-CN" dirty="0"/>
              <a:t>, </a:t>
            </a:r>
            <a:r>
              <a:rPr lang="zh-CN" altLang="en-US" dirty="0"/>
              <a:t>其中</a:t>
            </a:r>
            <a:r>
              <a:rPr lang="en-US" altLang="zh-CN" dirty="0"/>
              <a:t>,</a:t>
            </a:r>
            <a:r>
              <a:rPr lang="zh-CN" altLang="en-US" dirty="0"/>
              <a:t>垄断竞争市场与完全竞争市场比较接近。</a:t>
            </a:r>
          </a:p>
        </p:txBody>
      </p:sp>
    </p:spTree>
    <p:extLst>
      <p:ext uri="{BB962C8B-B14F-4D97-AF65-F5344CB8AC3E}">
        <p14:creationId xmlns:p14="http://schemas.microsoft.com/office/powerpoint/2010/main" val="15552005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垄断竞争市场的规律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8" name="文本框 7">
            <a:extLst>
              <a:ext uri="{FF2B5EF4-FFF2-40B4-BE49-F238E27FC236}">
                <a16:creationId xmlns:a16="http://schemas.microsoft.com/office/drawing/2014/main" id="{38D1E5FD-15A6-2BE1-B5F0-DEB82A2A8F42}"/>
              </a:ext>
            </a:extLst>
          </p:cNvPr>
          <p:cNvSpPr txBox="1"/>
          <p:nvPr/>
        </p:nvSpPr>
        <p:spPr>
          <a:xfrm>
            <a:off x="1790319" y="1950226"/>
            <a:ext cx="8611362" cy="2031325"/>
          </a:xfrm>
          <a:prstGeom prst="rect">
            <a:avLst/>
          </a:prstGeom>
          <a:noFill/>
        </p:spPr>
        <p:txBody>
          <a:bodyPr wrap="square">
            <a:spAutoFit/>
          </a:bodyPr>
          <a:lstStyle/>
          <a:p>
            <a:r>
              <a:rPr lang="zh-CN" altLang="en-US" dirty="0"/>
              <a:t>         垄断竞争企业的需求曲线</a:t>
            </a:r>
            <a:r>
              <a:rPr lang="en-US" altLang="zh-CN" dirty="0"/>
              <a:t>, </a:t>
            </a:r>
            <a:r>
              <a:rPr lang="zh-CN" altLang="en-US" dirty="0"/>
              <a:t>既不像完全竞争企业那样是一条具有完全弹性的水平线</a:t>
            </a:r>
            <a:r>
              <a:rPr lang="en-US" altLang="zh-CN" dirty="0"/>
              <a:t>,</a:t>
            </a:r>
            <a:r>
              <a:rPr lang="zh-CN" altLang="en-US" dirty="0"/>
              <a:t>也不像完全垄断企业的需求曲线斜率那样大。 这是因为</a:t>
            </a:r>
            <a:r>
              <a:rPr lang="en-US" altLang="zh-CN" dirty="0"/>
              <a:t>, </a:t>
            </a:r>
            <a:r>
              <a:rPr lang="zh-CN" altLang="en-US" dirty="0"/>
              <a:t>垄断竞争市场上</a:t>
            </a:r>
            <a:r>
              <a:rPr lang="en-US" altLang="zh-CN" dirty="0"/>
              <a:t>, </a:t>
            </a:r>
            <a:r>
              <a:rPr lang="zh-CN" altLang="en-US" dirty="0"/>
              <a:t>企业生产的产品既具有差别又存在相互替代性。 垄断竞争企业的产品差别越大</a:t>
            </a:r>
            <a:r>
              <a:rPr lang="en-US" altLang="zh-CN" dirty="0"/>
              <a:t>, </a:t>
            </a:r>
            <a:r>
              <a:rPr lang="zh-CN" altLang="en-US" dirty="0"/>
              <a:t>需求曲线斜率越大</a:t>
            </a:r>
            <a:r>
              <a:rPr lang="en-US" altLang="zh-CN" dirty="0"/>
              <a:t>, </a:t>
            </a:r>
            <a:r>
              <a:rPr lang="zh-CN" altLang="en-US" dirty="0"/>
              <a:t>越接近完全垄断企业的需求曲线</a:t>
            </a:r>
            <a:r>
              <a:rPr lang="en-US" altLang="zh-CN" dirty="0"/>
              <a:t>; </a:t>
            </a:r>
            <a:r>
              <a:rPr lang="zh-CN" altLang="en-US" dirty="0"/>
              <a:t>产品差别越小</a:t>
            </a:r>
            <a:r>
              <a:rPr lang="en-US" altLang="zh-CN" dirty="0"/>
              <a:t>, </a:t>
            </a:r>
            <a:r>
              <a:rPr lang="zh-CN" altLang="en-US" dirty="0"/>
              <a:t>需求曲线斜率越小</a:t>
            </a:r>
            <a:r>
              <a:rPr lang="en-US" altLang="zh-CN" dirty="0"/>
              <a:t>, </a:t>
            </a:r>
            <a:r>
              <a:rPr lang="zh-CN" altLang="en-US" dirty="0"/>
              <a:t>越接近完全竞争企业的需求曲线。 因而</a:t>
            </a:r>
            <a:r>
              <a:rPr lang="en-US" altLang="zh-CN" dirty="0"/>
              <a:t>, </a:t>
            </a:r>
            <a:r>
              <a:rPr lang="zh-CN" altLang="en-US" dirty="0"/>
              <a:t>在垄断竞争条件下</a:t>
            </a:r>
            <a:r>
              <a:rPr lang="en-US" altLang="zh-CN" dirty="0"/>
              <a:t>, </a:t>
            </a:r>
            <a:r>
              <a:rPr lang="zh-CN" altLang="en-US" dirty="0"/>
              <a:t>企业的需求曲线</a:t>
            </a:r>
            <a:r>
              <a:rPr lang="en-US" altLang="zh-CN" dirty="0"/>
              <a:t>(</a:t>
            </a:r>
            <a:r>
              <a:rPr lang="zh-CN" altLang="en-US" dirty="0"/>
              <a:t>即平均收益曲线</a:t>
            </a:r>
            <a:r>
              <a:rPr lang="en-US" altLang="zh-CN" dirty="0"/>
              <a:t>) </a:t>
            </a:r>
            <a:r>
              <a:rPr lang="zh-CN" altLang="en-US" dirty="0"/>
              <a:t>是一条向右下方倾斜的曲线</a:t>
            </a:r>
            <a:r>
              <a:rPr lang="en-US" altLang="zh-CN" dirty="0"/>
              <a:t>, </a:t>
            </a:r>
            <a:r>
              <a:rPr lang="zh-CN" altLang="en-US" dirty="0"/>
              <a:t>其边际收益曲线也必然是一条向右下方倾斜的曲线</a:t>
            </a:r>
            <a:r>
              <a:rPr lang="en-US" altLang="zh-CN" dirty="0"/>
              <a:t>, </a:t>
            </a:r>
            <a:r>
              <a:rPr lang="zh-CN" altLang="en-US" dirty="0"/>
              <a:t>而且位于需求曲线</a:t>
            </a:r>
            <a:r>
              <a:rPr lang="en-US" altLang="zh-CN" dirty="0"/>
              <a:t>(</a:t>
            </a:r>
            <a:r>
              <a:rPr lang="zh-CN" altLang="en-US" dirty="0"/>
              <a:t>平均收益曲线</a:t>
            </a:r>
            <a:r>
              <a:rPr lang="en-US" altLang="zh-CN" dirty="0"/>
              <a:t>)</a:t>
            </a:r>
            <a:r>
              <a:rPr lang="zh-CN" altLang="en-US" dirty="0"/>
              <a:t>的下方。</a:t>
            </a:r>
          </a:p>
        </p:txBody>
      </p:sp>
    </p:spTree>
    <p:extLst>
      <p:ext uri="{BB962C8B-B14F-4D97-AF65-F5344CB8AC3E}">
        <p14:creationId xmlns:p14="http://schemas.microsoft.com/office/powerpoint/2010/main" val="377947409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垄断竞争市场的规律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388343" y="10089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垄断竞争市场上企业的短期均衡</a:t>
            </a:r>
          </a:p>
        </p:txBody>
      </p:sp>
      <p:sp>
        <p:nvSpPr>
          <p:cNvPr id="7" name="文本框 6">
            <a:extLst>
              <a:ext uri="{FF2B5EF4-FFF2-40B4-BE49-F238E27FC236}">
                <a16:creationId xmlns:a16="http://schemas.microsoft.com/office/drawing/2014/main" id="{CF92D79E-62EF-C03E-35AF-7A1C60621F69}"/>
              </a:ext>
            </a:extLst>
          </p:cNvPr>
          <p:cNvSpPr txBox="1"/>
          <p:nvPr/>
        </p:nvSpPr>
        <p:spPr>
          <a:xfrm>
            <a:off x="849701" y="1533465"/>
            <a:ext cx="8175427" cy="4708981"/>
          </a:xfrm>
          <a:prstGeom prst="rect">
            <a:avLst/>
          </a:prstGeom>
          <a:noFill/>
        </p:spPr>
        <p:txBody>
          <a:bodyPr wrap="square">
            <a:spAutoFit/>
          </a:bodyPr>
          <a:lstStyle/>
          <a:p>
            <a:r>
              <a:rPr lang="zh-CN" altLang="en-US" sz="2000" dirty="0"/>
              <a:t>         不管什么类型的市场结构</a:t>
            </a:r>
            <a:r>
              <a:rPr lang="en-US" altLang="zh-CN" sz="2000" dirty="0"/>
              <a:t>, </a:t>
            </a:r>
            <a:r>
              <a:rPr lang="zh-CN" altLang="en-US" sz="2000" dirty="0"/>
              <a:t>企业利润最大化</a:t>
            </a:r>
            <a:r>
              <a:rPr lang="en-US" altLang="zh-CN" sz="2000" dirty="0"/>
              <a:t>(</a:t>
            </a:r>
            <a:r>
              <a:rPr lang="zh-CN" altLang="en-US" sz="2000" dirty="0"/>
              <a:t>达到均衡状态</a:t>
            </a:r>
            <a:r>
              <a:rPr lang="en-US" altLang="zh-CN" sz="2000" dirty="0"/>
              <a:t>) </a:t>
            </a:r>
            <a:r>
              <a:rPr lang="zh-CN" altLang="en-US" sz="2000" dirty="0"/>
              <a:t>的条件都是 </a:t>
            </a:r>
            <a:r>
              <a:rPr lang="en-US" altLang="zh-CN" sz="2000" dirty="0"/>
              <a:t>MR =MC , </a:t>
            </a:r>
            <a:r>
              <a:rPr lang="zh-CN" altLang="en-US" sz="2000" dirty="0"/>
              <a:t>垄断竞争市场也不例外</a:t>
            </a:r>
            <a:r>
              <a:rPr lang="en-US" altLang="zh-CN" sz="2000" dirty="0"/>
              <a:t>, </a:t>
            </a:r>
            <a:r>
              <a:rPr lang="zh-CN" altLang="en-US" sz="2000" dirty="0"/>
              <a:t>如图</a:t>
            </a:r>
            <a:r>
              <a:rPr lang="en-US" altLang="zh-CN" sz="2000" dirty="0"/>
              <a:t>5-4 </a:t>
            </a:r>
            <a:r>
              <a:rPr lang="zh-CN" altLang="en-US" sz="2000" dirty="0"/>
              <a:t>所示。</a:t>
            </a:r>
          </a:p>
          <a:p>
            <a:r>
              <a:rPr lang="zh-CN" altLang="en-US" sz="2000" dirty="0"/>
              <a:t>        在图</a:t>
            </a:r>
            <a:r>
              <a:rPr lang="en-US" altLang="zh-CN" sz="2000" dirty="0"/>
              <a:t>5-4 </a:t>
            </a:r>
            <a:r>
              <a:rPr lang="zh-CN" altLang="en-US" sz="2000" dirty="0"/>
              <a:t>中</a:t>
            </a:r>
            <a:r>
              <a:rPr lang="en-US" altLang="zh-CN" sz="2000" dirty="0"/>
              <a:t>, </a:t>
            </a:r>
            <a:r>
              <a:rPr lang="zh-CN" altLang="en-US" sz="2000" dirty="0"/>
              <a:t>边际收益曲线和边际成本曲线的交点为</a:t>
            </a:r>
            <a:r>
              <a:rPr lang="en-US" altLang="zh-CN" sz="2000" dirty="0"/>
              <a:t>E </a:t>
            </a:r>
            <a:r>
              <a:rPr lang="zh-CN" altLang="en-US" sz="2000" dirty="0"/>
              <a:t>点。 </a:t>
            </a:r>
            <a:r>
              <a:rPr lang="en-US" altLang="zh-CN" sz="2000" dirty="0"/>
              <a:t>E </a:t>
            </a:r>
            <a:r>
              <a:rPr lang="zh-CN" altLang="en-US" sz="2000" dirty="0"/>
              <a:t>点所决定的产量为</a:t>
            </a:r>
            <a:r>
              <a:rPr lang="en-US" altLang="zh-CN" sz="2000" dirty="0"/>
              <a:t>Q * ,</a:t>
            </a:r>
            <a:r>
              <a:rPr lang="zh-CN" altLang="en-US" sz="2000" dirty="0"/>
              <a:t>价格为</a:t>
            </a:r>
            <a:r>
              <a:rPr lang="en-US" altLang="zh-CN" sz="2000" dirty="0"/>
              <a:t>P0 </a:t>
            </a:r>
            <a:r>
              <a:rPr lang="zh-CN" altLang="en-US" sz="2000" dirty="0"/>
              <a:t>。 平均成本为</a:t>
            </a:r>
            <a:r>
              <a:rPr lang="en-US" altLang="zh-CN" sz="2000" dirty="0"/>
              <a:t>G , </a:t>
            </a:r>
            <a:r>
              <a:rPr lang="zh-CN" altLang="en-US" sz="2000" dirty="0"/>
              <a:t>由于价格</a:t>
            </a:r>
            <a:r>
              <a:rPr lang="en-US" altLang="zh-CN" sz="2000" dirty="0"/>
              <a:t>(</a:t>
            </a:r>
            <a:r>
              <a:rPr lang="zh-CN" altLang="en-US" sz="2000" dirty="0"/>
              <a:t>即平均收益</a:t>
            </a:r>
            <a:r>
              <a:rPr lang="en-US" altLang="zh-CN" sz="2000" dirty="0"/>
              <a:t>) </a:t>
            </a:r>
            <a:r>
              <a:rPr lang="zh-CN" altLang="en-US" sz="2000" dirty="0"/>
              <a:t>高于平均成本</a:t>
            </a:r>
            <a:r>
              <a:rPr lang="en-US" altLang="zh-CN" sz="2000" dirty="0"/>
              <a:t>, </a:t>
            </a:r>
            <a:r>
              <a:rPr lang="zh-CN" altLang="en-US" sz="2000" dirty="0"/>
              <a:t>因此垄断竞争企业具有超额利润</a:t>
            </a:r>
            <a:r>
              <a:rPr lang="en-US" altLang="zh-CN" sz="2000" dirty="0"/>
              <a:t>, </a:t>
            </a:r>
            <a:r>
              <a:rPr lang="zh-CN" altLang="en-US" sz="2000" dirty="0"/>
              <a:t>其利润为四边形</a:t>
            </a:r>
            <a:r>
              <a:rPr lang="en-US" altLang="zh-CN" sz="2000" dirty="0"/>
              <a:t>GFHP0 </a:t>
            </a:r>
            <a:r>
              <a:rPr lang="zh-CN" altLang="en-US" sz="2000" dirty="0"/>
              <a:t>的面积。</a:t>
            </a:r>
          </a:p>
          <a:p>
            <a:r>
              <a:rPr lang="zh-CN" altLang="en-US" sz="2000" dirty="0"/>
              <a:t>        在短期均衡的实现过程中</a:t>
            </a:r>
            <a:r>
              <a:rPr lang="en-US" altLang="zh-CN" sz="2000" dirty="0"/>
              <a:t>, </a:t>
            </a:r>
            <a:r>
              <a:rPr lang="zh-CN" altLang="en-US" sz="2000" dirty="0"/>
              <a:t>垄断竞争企业同完全竞争企业、 完全垄断企业一样</a:t>
            </a:r>
            <a:r>
              <a:rPr lang="en-US" altLang="zh-CN" sz="2000" dirty="0"/>
              <a:t>, </a:t>
            </a:r>
            <a:r>
              <a:rPr lang="zh-CN" altLang="en-US" sz="2000" dirty="0"/>
              <a:t>也会出现超额利润、 收支相抵、 亏损这三种情况。 在</a:t>
            </a:r>
            <a:r>
              <a:rPr lang="en-US" altLang="zh-CN" sz="2000" dirty="0"/>
              <a:t>Q * </a:t>
            </a:r>
            <a:r>
              <a:rPr lang="zh-CN" altLang="en-US" sz="2000" dirty="0"/>
              <a:t>的产量下</a:t>
            </a:r>
            <a:r>
              <a:rPr lang="en-US" altLang="zh-CN" sz="2000" dirty="0"/>
              <a:t>, </a:t>
            </a:r>
            <a:r>
              <a:rPr lang="zh-CN" altLang="en-US" sz="2000" dirty="0"/>
              <a:t>如果短期平均收益低于短期平均成本</a:t>
            </a:r>
            <a:r>
              <a:rPr lang="en-US" altLang="zh-CN" sz="2000" dirty="0"/>
              <a:t>, </a:t>
            </a:r>
            <a:r>
              <a:rPr lang="zh-CN" altLang="en-US" sz="2000" dirty="0"/>
              <a:t>垄断竞争企业就会亏损。 但无论是盈利还是亏损</a:t>
            </a:r>
            <a:r>
              <a:rPr lang="en-US" altLang="zh-CN" sz="2000" dirty="0"/>
              <a:t>, </a:t>
            </a:r>
            <a:r>
              <a:rPr lang="zh-CN" altLang="en-US" sz="2000" dirty="0"/>
              <a:t>在短期内都不会吸引其他企业加入或使原有企业退出。 长期的情形则不同</a:t>
            </a:r>
            <a:r>
              <a:rPr lang="en-US" altLang="zh-CN" sz="2000" dirty="0"/>
              <a:t>, </a:t>
            </a:r>
            <a:r>
              <a:rPr lang="zh-CN" altLang="en-US" sz="2000" dirty="0"/>
              <a:t>因为在垄断竞争市场中</a:t>
            </a:r>
            <a:r>
              <a:rPr lang="en-US" altLang="zh-CN" sz="2000" dirty="0"/>
              <a:t>, </a:t>
            </a:r>
            <a:r>
              <a:rPr lang="zh-CN" altLang="en-US" sz="2000" dirty="0"/>
              <a:t>每个企业的规模都不大</a:t>
            </a:r>
            <a:r>
              <a:rPr lang="en-US" altLang="zh-CN" sz="2000" dirty="0"/>
              <a:t>, </a:t>
            </a:r>
            <a:r>
              <a:rPr lang="zh-CN" altLang="en-US" sz="2000" dirty="0"/>
              <a:t>而且企业数目较多</a:t>
            </a:r>
            <a:r>
              <a:rPr lang="en-US" altLang="zh-CN" sz="2000" dirty="0"/>
              <a:t>, </a:t>
            </a:r>
            <a:r>
              <a:rPr lang="zh-CN" altLang="en-US" sz="2000" dirty="0"/>
              <a:t>企业进出市场都比较自由</a:t>
            </a:r>
            <a:r>
              <a:rPr lang="en-US" altLang="zh-CN" sz="2000" dirty="0"/>
              <a:t>, </a:t>
            </a:r>
            <a:r>
              <a:rPr lang="zh-CN" altLang="en-US" sz="2000" dirty="0"/>
              <a:t>所以当企业在长期内有利润时</a:t>
            </a:r>
            <a:r>
              <a:rPr lang="en-US" altLang="zh-CN" sz="2000" dirty="0"/>
              <a:t>, </a:t>
            </a:r>
            <a:r>
              <a:rPr lang="zh-CN" altLang="en-US" sz="2000" dirty="0"/>
              <a:t>就会吸引新的企业进入</a:t>
            </a:r>
            <a:r>
              <a:rPr lang="en-US" altLang="zh-CN" sz="2000" dirty="0"/>
              <a:t>; </a:t>
            </a:r>
            <a:r>
              <a:rPr lang="zh-CN" altLang="en-US" sz="2000" dirty="0"/>
              <a:t>当企业有亏损时</a:t>
            </a:r>
            <a:r>
              <a:rPr lang="en-US" altLang="zh-CN" sz="2000" dirty="0"/>
              <a:t>, </a:t>
            </a:r>
            <a:r>
              <a:rPr lang="zh-CN" altLang="en-US" sz="2000" dirty="0"/>
              <a:t>就会有原有企业退出。</a:t>
            </a:r>
            <a:endParaRPr lang="en-US" altLang="zh-CN" sz="2000" dirty="0"/>
          </a:p>
          <a:p>
            <a:r>
              <a:rPr lang="zh-CN" altLang="en-US" sz="2000" dirty="0"/>
              <a:t>        由此可知</a:t>
            </a:r>
            <a:r>
              <a:rPr lang="en-US" altLang="zh-CN" sz="2000" dirty="0"/>
              <a:t>, </a:t>
            </a:r>
            <a:r>
              <a:rPr lang="zh-CN" altLang="en-US" sz="2000" dirty="0"/>
              <a:t>垄断竞争市场上企业短期均衡的条件也是边际收益</a:t>
            </a:r>
            <a:r>
              <a:rPr lang="en-US" altLang="zh-CN" sz="2000" dirty="0"/>
              <a:t>= </a:t>
            </a:r>
            <a:r>
              <a:rPr lang="zh-CN" altLang="en-US" sz="2000" dirty="0"/>
              <a:t>短期边际成本</a:t>
            </a:r>
            <a:r>
              <a:rPr lang="en-US" altLang="zh-CN" sz="2000" dirty="0"/>
              <a:t>, </a:t>
            </a:r>
            <a:r>
              <a:rPr lang="zh-CN" altLang="en-US" sz="2000" dirty="0"/>
              <a:t>即</a:t>
            </a:r>
            <a:r>
              <a:rPr lang="en-US" altLang="zh-CN" sz="2000" dirty="0"/>
              <a:t>MR =SMC </a:t>
            </a:r>
            <a:r>
              <a:rPr lang="zh-CN" altLang="en-US" sz="2000" dirty="0"/>
              <a:t>。</a:t>
            </a:r>
            <a:endParaRPr lang="zh-CN" altLang="en-US" sz="2000" i="1" dirty="0"/>
          </a:p>
        </p:txBody>
      </p:sp>
      <p:pic>
        <p:nvPicPr>
          <p:cNvPr id="8" name="图片 7">
            <a:extLst>
              <a:ext uri="{FF2B5EF4-FFF2-40B4-BE49-F238E27FC236}">
                <a16:creationId xmlns:a16="http://schemas.microsoft.com/office/drawing/2014/main" id="{A79CEF3B-5764-4EC3-A179-F873A5C77006}"/>
              </a:ext>
            </a:extLst>
          </p:cNvPr>
          <p:cNvPicPr>
            <a:picLocks noChangeAspect="1"/>
          </p:cNvPicPr>
          <p:nvPr/>
        </p:nvPicPr>
        <p:blipFill>
          <a:blip r:embed="rId3"/>
          <a:stretch>
            <a:fillRect/>
          </a:stretch>
        </p:blipFill>
        <p:spPr>
          <a:xfrm>
            <a:off x="9025128" y="2447223"/>
            <a:ext cx="3102933" cy="2737425"/>
          </a:xfrm>
          <a:prstGeom prst="rect">
            <a:avLst/>
          </a:prstGeom>
        </p:spPr>
      </p:pic>
    </p:spTree>
    <p:extLst>
      <p:ext uri="{BB962C8B-B14F-4D97-AF65-F5344CB8AC3E}">
        <p14:creationId xmlns:p14="http://schemas.microsoft.com/office/powerpoint/2010/main" val="267630623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垄断竞争市场的规律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731946" y="946198"/>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垄断竞争市场上企业的长期均衡</a:t>
            </a:r>
          </a:p>
        </p:txBody>
      </p:sp>
      <p:sp>
        <p:nvSpPr>
          <p:cNvPr id="7" name="文本框 6">
            <a:extLst>
              <a:ext uri="{FF2B5EF4-FFF2-40B4-BE49-F238E27FC236}">
                <a16:creationId xmlns:a16="http://schemas.microsoft.com/office/drawing/2014/main" id="{CF92D79E-62EF-C03E-35AF-7A1C60621F69}"/>
              </a:ext>
            </a:extLst>
          </p:cNvPr>
          <p:cNvSpPr txBox="1"/>
          <p:nvPr/>
        </p:nvSpPr>
        <p:spPr>
          <a:xfrm>
            <a:off x="1731946" y="2230885"/>
            <a:ext cx="5051258" cy="3170099"/>
          </a:xfrm>
          <a:prstGeom prst="rect">
            <a:avLst/>
          </a:prstGeom>
          <a:noFill/>
        </p:spPr>
        <p:txBody>
          <a:bodyPr wrap="square">
            <a:spAutoFit/>
          </a:bodyPr>
          <a:lstStyle/>
          <a:p>
            <a:r>
              <a:rPr lang="zh-CN" altLang="en-US" sz="2000" dirty="0"/>
              <a:t>          在长期</a:t>
            </a:r>
            <a:r>
              <a:rPr lang="en-US" altLang="zh-CN" sz="2000" dirty="0"/>
              <a:t>, </a:t>
            </a:r>
            <a:r>
              <a:rPr lang="zh-CN" altLang="en-US" sz="2000" dirty="0"/>
              <a:t>企业可以任意变动一切生产要素投入量</a:t>
            </a:r>
            <a:r>
              <a:rPr lang="en-US" altLang="zh-CN" sz="2000" dirty="0"/>
              <a:t>, </a:t>
            </a:r>
            <a:r>
              <a:rPr lang="zh-CN" altLang="en-US" sz="2000" dirty="0"/>
              <a:t>如果某行业出现超额利润</a:t>
            </a:r>
            <a:r>
              <a:rPr lang="en-US" altLang="zh-CN" sz="2000" dirty="0"/>
              <a:t>, </a:t>
            </a:r>
            <a:r>
              <a:rPr lang="zh-CN" altLang="en-US" sz="2000" dirty="0"/>
              <a:t>原有企业会扩大生产规模</a:t>
            </a:r>
            <a:r>
              <a:rPr lang="en-US" altLang="zh-CN" sz="2000" dirty="0"/>
              <a:t>, </a:t>
            </a:r>
            <a:r>
              <a:rPr lang="zh-CN" altLang="en-US" sz="2000" dirty="0"/>
              <a:t>新企业也会进入这一行业中来</a:t>
            </a:r>
            <a:r>
              <a:rPr lang="en-US" altLang="zh-CN" sz="2000" dirty="0"/>
              <a:t>, </a:t>
            </a:r>
            <a:r>
              <a:rPr lang="zh-CN" altLang="en-US" sz="2000" dirty="0"/>
              <a:t>最终使超额利润消失。 如果某行业出现亏损</a:t>
            </a:r>
            <a:r>
              <a:rPr lang="en-US" altLang="zh-CN" sz="2000" dirty="0"/>
              <a:t>, </a:t>
            </a:r>
            <a:r>
              <a:rPr lang="zh-CN" altLang="en-US" sz="2000" dirty="0"/>
              <a:t>原有企业会缩小生产规模</a:t>
            </a:r>
            <a:r>
              <a:rPr lang="en-US" altLang="zh-CN" sz="2000" dirty="0"/>
              <a:t>, </a:t>
            </a:r>
            <a:r>
              <a:rPr lang="zh-CN" altLang="en-US" sz="2000" dirty="0"/>
              <a:t>也会有部分原有企业退出该行业</a:t>
            </a:r>
            <a:r>
              <a:rPr lang="en-US" altLang="zh-CN" sz="2000" dirty="0"/>
              <a:t>, </a:t>
            </a:r>
            <a:r>
              <a:rPr lang="zh-CN" altLang="en-US" sz="2000" dirty="0"/>
              <a:t>最终使亏损消失。 总之</a:t>
            </a:r>
            <a:r>
              <a:rPr lang="en-US" altLang="zh-CN" sz="2000" dirty="0"/>
              <a:t>, </a:t>
            </a:r>
            <a:r>
              <a:rPr lang="zh-CN" altLang="en-US" sz="2000" dirty="0"/>
              <a:t>在达到长期均衡时</a:t>
            </a:r>
            <a:r>
              <a:rPr lang="en-US" altLang="zh-CN" sz="2000" dirty="0"/>
              <a:t>, </a:t>
            </a:r>
            <a:r>
              <a:rPr lang="zh-CN" altLang="en-US" sz="2000" dirty="0"/>
              <a:t>整个行业的超额利润为零。 因此</a:t>
            </a:r>
            <a:r>
              <a:rPr lang="en-US" altLang="zh-CN" sz="2000" dirty="0"/>
              <a:t>, </a:t>
            </a:r>
            <a:r>
              <a:rPr lang="zh-CN" altLang="en-US" sz="2000" dirty="0"/>
              <a:t>垄断竞争与垄断不同</a:t>
            </a:r>
            <a:r>
              <a:rPr lang="en-US" altLang="zh-CN" sz="2000" dirty="0"/>
              <a:t>(</a:t>
            </a:r>
            <a:r>
              <a:rPr lang="zh-CN" altLang="en-US" sz="2000" dirty="0"/>
              <a:t>垄断在长期均衡中可以拥有超额利润</a:t>
            </a:r>
            <a:r>
              <a:rPr lang="en-US" altLang="zh-CN" sz="2000" dirty="0"/>
              <a:t>) , </a:t>
            </a:r>
            <a:r>
              <a:rPr lang="zh-CN" altLang="en-US" sz="2000" dirty="0"/>
              <a:t>而是与完全竞争一样</a:t>
            </a:r>
            <a:r>
              <a:rPr lang="en-US" altLang="zh-CN" sz="2000" dirty="0"/>
              <a:t>, </a:t>
            </a:r>
            <a:r>
              <a:rPr lang="zh-CN" altLang="en-US" sz="2000" dirty="0"/>
              <a:t>只能获得正常利润</a:t>
            </a:r>
            <a:r>
              <a:rPr lang="en-US" altLang="zh-CN" sz="2000" dirty="0"/>
              <a:t>, </a:t>
            </a:r>
            <a:r>
              <a:rPr lang="zh-CN" altLang="en-US" sz="2000" dirty="0"/>
              <a:t>如图</a:t>
            </a:r>
            <a:r>
              <a:rPr lang="en-US" altLang="zh-CN" sz="2000" dirty="0"/>
              <a:t>5-5 </a:t>
            </a:r>
            <a:r>
              <a:rPr lang="zh-CN" altLang="en-US" sz="2000" dirty="0"/>
              <a:t>所示。</a:t>
            </a:r>
            <a:endParaRPr lang="zh-CN" altLang="en-US" sz="2000" i="1" dirty="0"/>
          </a:p>
        </p:txBody>
      </p:sp>
      <p:pic>
        <p:nvPicPr>
          <p:cNvPr id="3" name="图片 2">
            <a:extLst>
              <a:ext uri="{FF2B5EF4-FFF2-40B4-BE49-F238E27FC236}">
                <a16:creationId xmlns:a16="http://schemas.microsoft.com/office/drawing/2014/main" id="{5C7A2896-EC21-5806-A960-864B676541B3}"/>
              </a:ext>
            </a:extLst>
          </p:cNvPr>
          <p:cNvPicPr>
            <a:picLocks noChangeAspect="1"/>
          </p:cNvPicPr>
          <p:nvPr/>
        </p:nvPicPr>
        <p:blipFill>
          <a:blip r:embed="rId3"/>
          <a:stretch>
            <a:fillRect/>
          </a:stretch>
        </p:blipFill>
        <p:spPr>
          <a:xfrm>
            <a:off x="7474077" y="2230885"/>
            <a:ext cx="3790950" cy="3343275"/>
          </a:xfrm>
          <a:prstGeom prst="rect">
            <a:avLst/>
          </a:prstGeom>
        </p:spPr>
      </p:pic>
    </p:spTree>
    <p:extLst>
      <p:ext uri="{BB962C8B-B14F-4D97-AF65-F5344CB8AC3E}">
        <p14:creationId xmlns:p14="http://schemas.microsoft.com/office/powerpoint/2010/main" val="80468124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914166"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FIVE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寡头垄断市场</a:t>
            </a:r>
          </a:p>
        </p:txBody>
      </p:sp>
      <p:sp>
        <p:nvSpPr>
          <p:cNvPr id="32" name="矩形 31"/>
          <p:cNvSpPr/>
          <p:nvPr/>
        </p:nvSpPr>
        <p:spPr>
          <a:xfrm>
            <a:off x="1166754" y="2014416"/>
            <a:ext cx="1569660" cy="646331"/>
          </a:xfrm>
          <a:prstGeom prst="rect">
            <a:avLst/>
          </a:prstGeom>
        </p:spPr>
        <p:txBody>
          <a:bodyPr wrap="none">
            <a:spAutoFit/>
          </a:bodyPr>
          <a:lstStyle/>
          <a:p>
            <a:r>
              <a:rPr lang="zh-CN" altLang="en-US" sz="3600" dirty="0">
                <a:solidFill>
                  <a:srgbClr val="000000"/>
                </a:solidFill>
                <a:cs typeface="+mn-ea"/>
                <a:sym typeface="+mn-lt"/>
              </a:rPr>
              <a:t>第五节</a:t>
            </a:r>
          </a:p>
        </p:txBody>
      </p:sp>
    </p:spTree>
    <p:extLst>
      <p:ext uri="{BB962C8B-B14F-4D97-AF65-F5344CB8AC3E}">
        <p14:creationId xmlns:p14="http://schemas.microsoft.com/office/powerpoint/2010/main" val="2473792330"/>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寡头垄断市场的含义和特征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寡头垄断市场的含义</a:t>
            </a:r>
          </a:p>
        </p:txBody>
      </p:sp>
      <p:graphicFrame>
        <p:nvGraphicFramePr>
          <p:cNvPr id="2" name="图示 1">
            <a:extLst>
              <a:ext uri="{FF2B5EF4-FFF2-40B4-BE49-F238E27FC236}">
                <a16:creationId xmlns:a16="http://schemas.microsoft.com/office/drawing/2014/main" id="{7D919818-950C-DB70-2F60-1F6D3C1EBDF8}"/>
              </a:ext>
            </a:extLst>
          </p:cNvPr>
          <p:cNvGraphicFramePr/>
          <p:nvPr>
            <p:extLst>
              <p:ext uri="{D42A27DB-BD31-4B8C-83A1-F6EECF244321}">
                <p14:modId xmlns:p14="http://schemas.microsoft.com/office/powerpoint/2010/main" val="3469813611"/>
              </p:ext>
            </p:extLst>
          </p:nvPr>
        </p:nvGraphicFramePr>
        <p:xfrm>
          <a:off x="2018932" y="2114899"/>
          <a:ext cx="8853284" cy="25545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0602606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寡头垄断市场的含义和特征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寡头垄断市场的特征</a:t>
            </a:r>
          </a:p>
        </p:txBody>
      </p:sp>
      <p:graphicFrame>
        <p:nvGraphicFramePr>
          <p:cNvPr id="7" name="图示 6">
            <a:extLst>
              <a:ext uri="{FF2B5EF4-FFF2-40B4-BE49-F238E27FC236}">
                <a16:creationId xmlns:a16="http://schemas.microsoft.com/office/drawing/2014/main" id="{A59481D8-2103-B811-190A-A7F8962D470E}"/>
              </a:ext>
            </a:extLst>
          </p:cNvPr>
          <p:cNvGraphicFramePr/>
          <p:nvPr>
            <p:extLst>
              <p:ext uri="{D42A27DB-BD31-4B8C-83A1-F6EECF244321}">
                <p14:modId xmlns:p14="http://schemas.microsoft.com/office/powerpoint/2010/main" val="3370821600"/>
              </p:ext>
            </p:extLst>
          </p:nvPr>
        </p:nvGraphicFramePr>
        <p:xfrm>
          <a:off x="2258568" y="1929384"/>
          <a:ext cx="6830568" cy="4636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5440411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寡头垄断市场的规律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价格领先制</a:t>
            </a:r>
          </a:p>
        </p:txBody>
      </p:sp>
      <p:graphicFrame>
        <p:nvGraphicFramePr>
          <p:cNvPr id="7" name="图示 6">
            <a:extLst>
              <a:ext uri="{FF2B5EF4-FFF2-40B4-BE49-F238E27FC236}">
                <a16:creationId xmlns:a16="http://schemas.microsoft.com/office/drawing/2014/main" id="{A59481D8-2103-B811-190A-A7F8962D470E}"/>
              </a:ext>
            </a:extLst>
          </p:cNvPr>
          <p:cNvGraphicFramePr/>
          <p:nvPr>
            <p:extLst>
              <p:ext uri="{D42A27DB-BD31-4B8C-83A1-F6EECF244321}">
                <p14:modId xmlns:p14="http://schemas.microsoft.com/office/powerpoint/2010/main" val="4272775065"/>
              </p:ext>
            </p:extLst>
          </p:nvPr>
        </p:nvGraphicFramePr>
        <p:xfrm>
          <a:off x="2258568" y="1929384"/>
          <a:ext cx="8622792" cy="4636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2118449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1013142"/>
            <a:ext cx="10845800" cy="3028189"/>
            <a:chOff x="673100" y="1202077"/>
            <a:chExt cx="10845800" cy="3028189"/>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8" name="îṥ1ídè"/>
            <p:cNvSpPr/>
            <p:nvPr>
              <p:custDataLst>
                <p:tags r:id="rId2"/>
              </p:custDataLst>
            </p:nvPr>
          </p:nvSpPr>
          <p:spPr>
            <a:xfrm>
              <a:off x="7675700" y="297691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20" name="íŝlïḑe"/>
            <p:cNvSpPr/>
            <p:nvPr>
              <p:custDataLst>
                <p:tags r:id="rId3"/>
              </p:custDataLst>
            </p:nvPr>
          </p:nvSpPr>
          <p:spPr>
            <a:xfrm>
              <a:off x="5521952" y="297691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sp>
          <p:nvSpPr>
            <p:cNvPr id="12" name="íśḷiḋé"/>
            <p:cNvSpPr txBox="1"/>
            <p:nvPr/>
          </p:nvSpPr>
          <p:spPr>
            <a:xfrm>
              <a:off x="1159298" y="1202077"/>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成本加成法</a:t>
              </a:r>
            </a:p>
          </p:txBody>
        </p:sp>
      </p:grpSp>
      <p:sp>
        <p:nvSpPr>
          <p:cNvPr id="3" name="矩形 2"/>
          <p:cNvSpPr/>
          <p:nvPr/>
        </p:nvSpPr>
        <p:spPr>
          <a:xfrm>
            <a:off x="1676126" y="4426437"/>
            <a:ext cx="9973603" cy="1710084"/>
          </a:xfrm>
          <a:prstGeom prst="rect">
            <a:avLst/>
          </a:prstGeom>
        </p:spPr>
        <p:txBody>
          <a:bodyPr wrap="square">
            <a:spAutoFit/>
          </a:bodyPr>
          <a:lstStyle/>
          <a:p>
            <a:pPr lvl="0">
              <a:lnSpc>
                <a:spcPct val="150000"/>
              </a:lnSpc>
            </a:pPr>
            <a:r>
              <a:rPr lang="zh-CN" altLang="en-US" dirty="0">
                <a:cs typeface="+mn-ea"/>
                <a:sym typeface="+mn-lt"/>
              </a:rPr>
              <a:t>卡特尔是生产同类产品的企业</a:t>
            </a:r>
            <a:r>
              <a:rPr lang="en-US" altLang="zh-CN" dirty="0">
                <a:cs typeface="+mn-ea"/>
                <a:sym typeface="+mn-lt"/>
              </a:rPr>
              <a:t>, </a:t>
            </a:r>
            <a:r>
              <a:rPr lang="zh-CN" altLang="en-US" dirty="0">
                <a:cs typeface="+mn-ea"/>
                <a:sym typeface="+mn-lt"/>
              </a:rPr>
              <a:t>在划分销售市场、 规定商品产量、 确定商品价格等方面签订协议而成立的同盟。 通过建立卡特尔</a:t>
            </a:r>
            <a:r>
              <a:rPr lang="en-US" altLang="zh-CN" dirty="0">
                <a:cs typeface="+mn-ea"/>
                <a:sym typeface="+mn-lt"/>
              </a:rPr>
              <a:t>, </a:t>
            </a:r>
            <a:r>
              <a:rPr lang="zh-CN" altLang="en-US" dirty="0">
                <a:cs typeface="+mn-ea"/>
                <a:sym typeface="+mn-lt"/>
              </a:rPr>
              <a:t>几家寡头企业协调行动</a:t>
            </a:r>
            <a:r>
              <a:rPr lang="en-US" altLang="zh-CN" dirty="0">
                <a:cs typeface="+mn-ea"/>
                <a:sym typeface="+mn-lt"/>
              </a:rPr>
              <a:t>, </a:t>
            </a:r>
            <a:r>
              <a:rPr lang="zh-CN" altLang="en-US" dirty="0">
                <a:cs typeface="+mn-ea"/>
                <a:sym typeface="+mn-lt"/>
              </a:rPr>
              <a:t>共同确定价格</a:t>
            </a:r>
            <a:r>
              <a:rPr lang="en-US" altLang="zh-CN" dirty="0">
                <a:cs typeface="+mn-ea"/>
                <a:sym typeface="+mn-lt"/>
              </a:rPr>
              <a:t>, </a:t>
            </a:r>
            <a:r>
              <a:rPr lang="zh-CN" altLang="en-US" dirty="0">
                <a:cs typeface="+mn-ea"/>
                <a:sym typeface="+mn-lt"/>
              </a:rPr>
              <a:t>就有可能像垄断企业一样</a:t>
            </a:r>
            <a:r>
              <a:rPr lang="en-US" altLang="zh-CN" dirty="0">
                <a:cs typeface="+mn-ea"/>
                <a:sym typeface="+mn-lt"/>
              </a:rPr>
              <a:t>, </a:t>
            </a:r>
            <a:r>
              <a:rPr lang="zh-CN" altLang="en-US" dirty="0">
                <a:cs typeface="+mn-ea"/>
                <a:sym typeface="+mn-lt"/>
              </a:rPr>
              <a:t>使整个行业的利润达到最大。 但由于卡特尔成员之间的矛盾</a:t>
            </a:r>
            <a:r>
              <a:rPr lang="en-US" altLang="zh-CN" dirty="0">
                <a:cs typeface="+mn-ea"/>
                <a:sym typeface="+mn-lt"/>
              </a:rPr>
              <a:t>, </a:t>
            </a:r>
            <a:r>
              <a:rPr lang="zh-CN" altLang="en-US" dirty="0">
                <a:cs typeface="+mn-ea"/>
                <a:sym typeface="+mn-lt"/>
              </a:rPr>
              <a:t>有时达成的协议很难兑现</a:t>
            </a:r>
            <a:r>
              <a:rPr lang="en-US" altLang="zh-CN" dirty="0">
                <a:cs typeface="+mn-ea"/>
                <a:sym typeface="+mn-lt"/>
              </a:rPr>
              <a:t>, </a:t>
            </a:r>
            <a:r>
              <a:rPr lang="zh-CN" altLang="en-US" dirty="0">
                <a:cs typeface="+mn-ea"/>
                <a:sym typeface="+mn-lt"/>
              </a:rPr>
              <a:t>或引起卡特尔解体。 在不存在公开勾结的卡特尔的情况下</a:t>
            </a:r>
            <a:r>
              <a:rPr lang="en-US" altLang="zh-CN" dirty="0">
                <a:cs typeface="+mn-ea"/>
                <a:sym typeface="+mn-lt"/>
              </a:rPr>
              <a:t>, </a:t>
            </a:r>
            <a:r>
              <a:rPr lang="zh-CN" altLang="en-US" dirty="0">
                <a:cs typeface="+mn-ea"/>
                <a:sym typeface="+mn-lt"/>
              </a:rPr>
              <a:t>各寡头企业还能通过暗中的串通来确定价格。</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寡头垄断市场的规律</a:t>
            </a:r>
          </a:p>
        </p:txBody>
      </p:sp>
      <p:sp>
        <p:nvSpPr>
          <p:cNvPr id="8" name="文本框 7">
            <a:extLst>
              <a:ext uri="{FF2B5EF4-FFF2-40B4-BE49-F238E27FC236}">
                <a16:creationId xmlns:a16="http://schemas.microsoft.com/office/drawing/2014/main" id="{56AC2B5E-837A-8EA0-6D9D-22A54D77B4C3}"/>
              </a:ext>
            </a:extLst>
          </p:cNvPr>
          <p:cNvSpPr txBox="1"/>
          <p:nvPr/>
        </p:nvSpPr>
        <p:spPr>
          <a:xfrm>
            <a:off x="1562167" y="1923984"/>
            <a:ext cx="8384550" cy="923330"/>
          </a:xfrm>
          <a:prstGeom prst="rect">
            <a:avLst/>
          </a:prstGeom>
          <a:noFill/>
        </p:spPr>
        <p:txBody>
          <a:bodyPr wrap="square">
            <a:spAutoFit/>
          </a:bodyPr>
          <a:lstStyle/>
          <a:p>
            <a:r>
              <a:rPr lang="zh-CN" altLang="en-US" dirty="0"/>
              <a:t>成本加成法是寡头垄断市场上最常用的定价方法。 即是在核定成本的基础上</a:t>
            </a:r>
            <a:r>
              <a:rPr lang="en-US" altLang="zh-CN" dirty="0"/>
              <a:t>, </a:t>
            </a:r>
            <a:r>
              <a:rPr lang="zh-CN" altLang="en-US" dirty="0"/>
              <a:t>加上一定百分比的预期利润来确定价格</a:t>
            </a:r>
            <a:r>
              <a:rPr lang="en-US" altLang="zh-CN" dirty="0"/>
              <a:t>, </a:t>
            </a:r>
            <a:r>
              <a:rPr lang="zh-CN" altLang="en-US" dirty="0"/>
              <a:t>这是按利润最大化原则事先确定利润目标的定价。 它之所以能为市场所接受</a:t>
            </a:r>
            <a:r>
              <a:rPr lang="en-US" altLang="zh-CN" dirty="0"/>
              <a:t>, </a:t>
            </a:r>
            <a:r>
              <a:rPr lang="zh-CN" altLang="en-US" dirty="0"/>
              <a:t>是因为垄断组织控制着生产和市场销售的最大份额。</a:t>
            </a:r>
          </a:p>
        </p:txBody>
      </p:sp>
      <p:sp>
        <p:nvSpPr>
          <p:cNvPr id="2" name="íśḷiḋé">
            <a:extLst>
              <a:ext uri="{FF2B5EF4-FFF2-40B4-BE49-F238E27FC236}">
                <a16:creationId xmlns:a16="http://schemas.microsoft.com/office/drawing/2014/main" id="{7F4EC685-3306-8584-33B7-CF8077F927A5}"/>
              </a:ext>
            </a:extLst>
          </p:cNvPr>
          <p:cNvSpPr txBox="1"/>
          <p:nvPr/>
        </p:nvSpPr>
        <p:spPr>
          <a:xfrm>
            <a:off x="1247402" y="3696599"/>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卡特尔</a:t>
            </a:r>
          </a:p>
        </p:txBody>
      </p:sp>
    </p:spTree>
    <p:extLst>
      <p:ext uri="{BB962C8B-B14F-4D97-AF65-F5344CB8AC3E}">
        <p14:creationId xmlns:p14="http://schemas.microsoft.com/office/powerpoint/2010/main" val="44656258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764792" y="2286247"/>
            <a:ext cx="9848088" cy="3416320"/>
          </a:xfrm>
          <a:prstGeom prst="rect">
            <a:avLst/>
          </a:prstGeom>
          <a:noFill/>
        </p:spPr>
        <p:txBody>
          <a:bodyPr wrap="square">
            <a:spAutoFit/>
          </a:bodyPr>
          <a:lstStyle/>
          <a:p>
            <a:r>
              <a:rPr lang="en-US" altLang="zh-CN" i="0" dirty="0">
                <a:solidFill>
                  <a:srgbClr val="000000"/>
                </a:solidFill>
                <a:effectLst/>
                <a:latin typeface="E-BZ"/>
              </a:rPr>
              <a:t>1.(1) </a:t>
            </a:r>
            <a:r>
              <a:rPr lang="zh-CN" altLang="en-US" i="0" dirty="0">
                <a:solidFill>
                  <a:srgbClr val="000000"/>
                </a:solidFill>
                <a:effectLst/>
                <a:latin typeface="E-BZ"/>
              </a:rPr>
              <a:t>根据不同的市场结构的特征</a:t>
            </a:r>
            <a:r>
              <a:rPr lang="en-US" altLang="zh-CN" i="0" dirty="0">
                <a:solidFill>
                  <a:srgbClr val="000000"/>
                </a:solidFill>
                <a:effectLst/>
                <a:latin typeface="E-BZ"/>
              </a:rPr>
              <a:t>, </a:t>
            </a:r>
            <a:r>
              <a:rPr lang="zh-CN" altLang="en-US" i="0" dirty="0">
                <a:solidFill>
                  <a:srgbClr val="000000"/>
                </a:solidFill>
                <a:effectLst/>
                <a:latin typeface="E-BZ"/>
              </a:rPr>
              <a:t>可以将市场划分为完全竞争市场、 垄断竞争市场、寡头垄断市场和完全垄断市场四种类型。 </a:t>
            </a:r>
            <a:r>
              <a:rPr lang="en-US" altLang="zh-CN" i="0" dirty="0">
                <a:solidFill>
                  <a:srgbClr val="000000"/>
                </a:solidFill>
                <a:effectLst/>
                <a:latin typeface="E-BZ"/>
              </a:rPr>
              <a:t>(2) </a:t>
            </a:r>
            <a:r>
              <a:rPr lang="zh-CN" altLang="en-US" i="0" dirty="0">
                <a:solidFill>
                  <a:srgbClr val="000000"/>
                </a:solidFill>
                <a:effectLst/>
                <a:latin typeface="E-BZ"/>
              </a:rPr>
              <a:t>其划分依据</a:t>
            </a:r>
            <a:r>
              <a:rPr lang="en-US" altLang="zh-CN" i="0" dirty="0">
                <a:solidFill>
                  <a:srgbClr val="000000"/>
                </a:solidFill>
                <a:effectLst/>
                <a:latin typeface="E-BZ"/>
              </a:rPr>
              <a:t>: </a:t>
            </a:r>
            <a:r>
              <a:rPr lang="zh-CN" altLang="en-US" i="0" dirty="0">
                <a:solidFill>
                  <a:srgbClr val="000000"/>
                </a:solidFill>
                <a:effectLst/>
                <a:latin typeface="E-BZ"/>
              </a:rPr>
              <a:t>市场上企业的数量</a:t>
            </a:r>
            <a:r>
              <a:rPr lang="en-US" altLang="zh-CN" i="0" dirty="0">
                <a:solidFill>
                  <a:srgbClr val="000000"/>
                </a:solidFill>
                <a:effectLst/>
                <a:latin typeface="E-BZ"/>
              </a:rPr>
              <a:t>; </a:t>
            </a:r>
            <a:r>
              <a:rPr lang="zh-CN" altLang="en-US" i="0" dirty="0">
                <a:solidFill>
                  <a:srgbClr val="000000"/>
                </a:solidFill>
                <a:effectLst/>
                <a:latin typeface="E-BZ"/>
              </a:rPr>
              <a:t>企业所生产的产品的差别程度</a:t>
            </a:r>
            <a:r>
              <a:rPr lang="en-US" altLang="zh-CN" i="0" dirty="0">
                <a:solidFill>
                  <a:srgbClr val="000000"/>
                </a:solidFill>
                <a:effectLst/>
                <a:latin typeface="E-BZ"/>
              </a:rPr>
              <a:t>; </a:t>
            </a:r>
            <a:r>
              <a:rPr lang="zh-CN" altLang="en-US" i="0" dirty="0">
                <a:solidFill>
                  <a:srgbClr val="000000"/>
                </a:solidFill>
                <a:effectLst/>
                <a:latin typeface="E-BZ"/>
              </a:rPr>
              <a:t>单个企业对市场价格的控制程度</a:t>
            </a:r>
            <a:r>
              <a:rPr lang="en-US" altLang="zh-CN" i="0" dirty="0">
                <a:solidFill>
                  <a:srgbClr val="000000"/>
                </a:solidFill>
                <a:effectLst/>
                <a:latin typeface="E-BZ"/>
              </a:rPr>
              <a:t>; </a:t>
            </a:r>
            <a:r>
              <a:rPr lang="zh-CN" altLang="en-US" i="0" dirty="0">
                <a:solidFill>
                  <a:srgbClr val="000000"/>
                </a:solidFill>
                <a:effectLst/>
                <a:latin typeface="E-BZ"/>
              </a:rPr>
              <a:t>企业进入或退出一个行业的难易程度。 其中</a:t>
            </a:r>
            <a:r>
              <a:rPr lang="en-US" altLang="zh-CN" i="0" dirty="0">
                <a:solidFill>
                  <a:srgbClr val="000000"/>
                </a:solidFill>
                <a:effectLst/>
                <a:latin typeface="E-BZ"/>
              </a:rPr>
              <a:t>, </a:t>
            </a:r>
            <a:r>
              <a:rPr lang="zh-CN" altLang="en-US" i="0" dirty="0">
                <a:solidFill>
                  <a:srgbClr val="000000"/>
                </a:solidFill>
                <a:effectLst/>
                <a:latin typeface="E-BZ"/>
              </a:rPr>
              <a:t>第一个因素和第二个因素是最基本的决定因素。</a:t>
            </a:r>
            <a:endParaRPr lang="en-US" altLang="zh-CN" i="0" dirty="0">
              <a:solidFill>
                <a:srgbClr val="000000"/>
              </a:solidFill>
              <a:effectLst/>
              <a:latin typeface="E-BZ"/>
            </a:endParaRPr>
          </a:p>
          <a:p>
            <a:endParaRPr lang="zh-CN" altLang="en-US" i="0" dirty="0">
              <a:solidFill>
                <a:srgbClr val="000000"/>
              </a:solidFill>
              <a:effectLst/>
              <a:latin typeface="E-BZ"/>
            </a:endParaRPr>
          </a:p>
          <a:p>
            <a:r>
              <a:rPr lang="en-US" altLang="zh-CN" i="0" dirty="0">
                <a:solidFill>
                  <a:srgbClr val="000000"/>
                </a:solidFill>
                <a:effectLst/>
                <a:latin typeface="E-BZ"/>
              </a:rPr>
              <a:t>2.(1) </a:t>
            </a:r>
            <a:r>
              <a:rPr lang="zh-CN" altLang="en-US" i="0" dirty="0">
                <a:solidFill>
                  <a:srgbClr val="000000"/>
                </a:solidFill>
                <a:effectLst/>
                <a:latin typeface="E-BZ"/>
              </a:rPr>
              <a:t>完全竞争市场是指竞争充分且不受任何阻碍和干扰的一种市场结构。 </a:t>
            </a:r>
            <a:r>
              <a:rPr lang="en-US" altLang="zh-CN" i="0" dirty="0">
                <a:solidFill>
                  <a:srgbClr val="000000"/>
                </a:solidFill>
                <a:effectLst/>
                <a:latin typeface="E-BZ"/>
              </a:rPr>
              <a:t>(2) </a:t>
            </a:r>
            <a:r>
              <a:rPr lang="zh-CN" altLang="en-US" i="0" dirty="0">
                <a:solidFill>
                  <a:srgbClr val="000000"/>
                </a:solidFill>
                <a:effectLst/>
                <a:latin typeface="E-BZ"/>
              </a:rPr>
              <a:t>完全竞争市场的特征</a:t>
            </a:r>
            <a:r>
              <a:rPr lang="en-US" altLang="zh-CN" i="0" dirty="0">
                <a:solidFill>
                  <a:srgbClr val="000000"/>
                </a:solidFill>
                <a:effectLst/>
                <a:latin typeface="E-BZ"/>
              </a:rPr>
              <a:t>(</a:t>
            </a:r>
            <a:r>
              <a:rPr lang="zh-CN" altLang="en-US" i="0" dirty="0">
                <a:solidFill>
                  <a:srgbClr val="000000"/>
                </a:solidFill>
                <a:effectLst/>
                <a:latin typeface="E-BZ"/>
              </a:rPr>
              <a:t>必备条件</a:t>
            </a:r>
            <a:r>
              <a:rPr lang="en-US" altLang="zh-CN" i="0" dirty="0">
                <a:solidFill>
                  <a:srgbClr val="000000"/>
                </a:solidFill>
                <a:effectLst/>
                <a:latin typeface="E-BZ"/>
              </a:rPr>
              <a:t>) : </a:t>
            </a:r>
            <a:r>
              <a:rPr lang="zh-CN" altLang="en-US" i="0" dirty="0">
                <a:solidFill>
                  <a:srgbClr val="000000"/>
                </a:solidFill>
                <a:effectLst/>
                <a:latin typeface="E-BZ"/>
              </a:rPr>
              <a:t>市场上有大量的买者和卖者</a:t>
            </a:r>
            <a:r>
              <a:rPr lang="en-US" altLang="zh-CN" i="0" dirty="0">
                <a:solidFill>
                  <a:srgbClr val="000000"/>
                </a:solidFill>
                <a:effectLst/>
                <a:latin typeface="E-BZ"/>
              </a:rPr>
              <a:t>; </a:t>
            </a:r>
            <a:r>
              <a:rPr lang="zh-CN" altLang="en-US" i="0" dirty="0">
                <a:solidFill>
                  <a:srgbClr val="000000"/>
                </a:solidFill>
                <a:effectLst/>
                <a:latin typeface="E-BZ"/>
              </a:rPr>
              <a:t>市场上的商品完全无差别</a:t>
            </a:r>
            <a:r>
              <a:rPr lang="en-US" altLang="zh-CN" i="0" dirty="0">
                <a:solidFill>
                  <a:srgbClr val="000000"/>
                </a:solidFill>
                <a:effectLst/>
                <a:latin typeface="E-BZ"/>
              </a:rPr>
              <a:t>; </a:t>
            </a:r>
            <a:r>
              <a:rPr lang="zh-CN" altLang="en-US" i="0" dirty="0">
                <a:solidFill>
                  <a:srgbClr val="000000"/>
                </a:solidFill>
                <a:effectLst/>
                <a:latin typeface="E-BZ"/>
              </a:rPr>
              <a:t>所有的资源都具有完全的流动性且不受任何限制</a:t>
            </a:r>
            <a:r>
              <a:rPr lang="en-US" altLang="zh-CN" i="0" dirty="0">
                <a:solidFill>
                  <a:srgbClr val="000000"/>
                </a:solidFill>
                <a:effectLst/>
                <a:latin typeface="E-BZ"/>
              </a:rPr>
              <a:t>; </a:t>
            </a:r>
            <a:r>
              <a:rPr lang="zh-CN" altLang="en-US" i="0" dirty="0">
                <a:solidFill>
                  <a:srgbClr val="000000"/>
                </a:solidFill>
                <a:effectLst/>
                <a:latin typeface="E-BZ"/>
              </a:rPr>
              <a:t>信息是完全的。</a:t>
            </a:r>
            <a:endParaRPr lang="en-US" altLang="zh-CN" i="0" dirty="0">
              <a:solidFill>
                <a:srgbClr val="000000"/>
              </a:solidFill>
              <a:effectLst/>
              <a:latin typeface="E-BZ"/>
            </a:endParaRPr>
          </a:p>
          <a:p>
            <a:endParaRPr lang="en-US" altLang="zh-CN" dirty="0">
              <a:solidFill>
                <a:srgbClr val="000000"/>
              </a:solidFill>
              <a:latin typeface="E-BZ"/>
            </a:endParaRPr>
          </a:p>
          <a:p>
            <a:r>
              <a:rPr lang="en-US" altLang="zh-CN" dirty="0"/>
              <a:t>3.</a:t>
            </a:r>
            <a:r>
              <a:rPr lang="zh-CN" altLang="en-US" dirty="0"/>
              <a:t>企业为了实现短期利润最大化就要使边际收益等于边际成本</a:t>
            </a:r>
            <a:r>
              <a:rPr lang="en-US" altLang="zh-CN" dirty="0"/>
              <a:t>, </a:t>
            </a:r>
            <a:r>
              <a:rPr lang="zh-CN" altLang="en-US" dirty="0"/>
              <a:t>即企业短期追求利润最大化的均衡条件为 </a:t>
            </a:r>
            <a:r>
              <a:rPr lang="en-US" altLang="zh-CN" dirty="0"/>
              <a:t>MR =SMC </a:t>
            </a:r>
            <a:r>
              <a:rPr lang="zh-CN" altLang="en-US" dirty="0"/>
              <a:t>。 在完全竞争市场中又有 </a:t>
            </a:r>
            <a:r>
              <a:rPr lang="en-US" altLang="zh-CN" dirty="0"/>
              <a:t>MR =AR =P , </a:t>
            </a:r>
            <a:r>
              <a:rPr lang="zh-CN" altLang="en-US" dirty="0"/>
              <a:t>因此完全竞争企业短期均衡条件为</a:t>
            </a:r>
            <a:r>
              <a:rPr lang="en-US" altLang="zh-CN" dirty="0"/>
              <a:t>SMC =MR =AR =P </a:t>
            </a:r>
            <a:r>
              <a:rPr lang="zh-CN" altLang="en-US" dirty="0"/>
              <a:t>。 当边际成本等于市场价格时</a:t>
            </a:r>
            <a:r>
              <a:rPr lang="en-US" altLang="zh-CN" dirty="0"/>
              <a:t>, </a:t>
            </a:r>
            <a:r>
              <a:rPr lang="zh-CN" altLang="en-US" dirty="0"/>
              <a:t>完全竞争企业实现短期均衡。</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6"/>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7"/>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8"/>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13"/>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14"/>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5"/>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413521" y="4418295"/>
            <a:ext cx="1029040" cy="940436"/>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882969" y="3183350"/>
            <a:ext cx="2237964"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noProof="0" dirty="0">
                <a:solidFill>
                  <a:schemeClr val="accent6">
                    <a:lumMod val="75000"/>
                  </a:schemeClr>
                </a:solidFill>
                <a:cs typeface="+mn-ea"/>
                <a:sym typeface="+mn-lt"/>
              </a:rPr>
              <a:t>市场结构的类型</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a:cxnSpLocks/>
          </p:cNvCxnSpPr>
          <p:nvPr/>
        </p:nvCxnSpPr>
        <p:spPr>
          <a:xfrm flipV="1">
            <a:off x="742524" y="2872507"/>
            <a:ext cx="0" cy="203122"/>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2726766" y="4471903"/>
            <a:ext cx="1029040" cy="940436"/>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3352806" y="3243763"/>
            <a:ext cx="2012352"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完全竞争市场</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a:cxnSpLocks/>
          </p:cNvCxnSpPr>
          <p:nvPr>
            <p:custDataLst>
              <p:tags r:id="rId5"/>
            </p:custDataLst>
          </p:nvPr>
        </p:nvCxnSpPr>
        <p:spPr>
          <a:xfrm flipV="1">
            <a:off x="3273852" y="2872507"/>
            <a:ext cx="0" cy="203122"/>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4751164" y="4471903"/>
            <a:ext cx="1029040" cy="940436"/>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5575695" y="3243763"/>
            <a:ext cx="2012352"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垄断市场</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a:cxnSpLocks/>
          </p:cNvCxnSpPr>
          <p:nvPr/>
        </p:nvCxnSpPr>
        <p:spPr>
          <a:xfrm flipV="1">
            <a:off x="5265684" y="2872507"/>
            <a:ext cx="0" cy="203122"/>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8"/>
            </p:custDataLst>
          </p:nvPr>
        </p:nvSpPr>
        <p:spPr>
          <a:xfrm>
            <a:off x="7249926" y="4471903"/>
            <a:ext cx="1029040" cy="940436"/>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p>
        </p:txBody>
      </p:sp>
      <p:sp>
        <p:nvSpPr>
          <p:cNvPr id="26" name="ísḷíḍè"/>
          <p:cNvSpPr txBox="1"/>
          <p:nvPr>
            <p:custDataLst>
              <p:tags r:id="rId9"/>
            </p:custDataLst>
          </p:nvPr>
        </p:nvSpPr>
        <p:spPr>
          <a:xfrm>
            <a:off x="7813574" y="3235157"/>
            <a:ext cx="2012352"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垄断竞争市场</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a:cxnSpLocks/>
          </p:cNvCxnSpPr>
          <p:nvPr>
            <p:custDataLst>
              <p:tags r:id="rId10"/>
            </p:custDataLst>
          </p:nvPr>
        </p:nvCxnSpPr>
        <p:spPr>
          <a:xfrm flipV="1">
            <a:off x="7797012" y="2872507"/>
            <a:ext cx="0" cy="203122"/>
          </a:xfrm>
          <a:prstGeom prst="line">
            <a:avLst/>
          </a:prstGeom>
          <a:noFill/>
          <a:ln w="15875" cap="flat" cmpd="sng" algn="ctr">
            <a:solidFill>
              <a:schemeClr val="accent6">
                <a:lumMod val="60000"/>
                <a:lumOff val="40000"/>
              </a:schemeClr>
            </a:solidFill>
            <a:prstDash val="solid"/>
            <a:miter lim="800000"/>
            <a:tailEnd type="oval"/>
          </a:ln>
          <a:effectLst/>
        </p:spPr>
      </p:cxnSp>
      <p:sp>
        <p:nvSpPr>
          <p:cNvPr id="23" name="iś1îḋe">
            <a:extLst>
              <a:ext uri="{FF2B5EF4-FFF2-40B4-BE49-F238E27FC236}">
                <a16:creationId xmlns:a16="http://schemas.microsoft.com/office/drawing/2014/main" id="{B8A86FDC-1267-22A4-8920-B79E0DC4889E}"/>
              </a:ext>
            </a:extLst>
          </p:cNvPr>
          <p:cNvSpPr/>
          <p:nvPr>
            <p:custDataLst>
              <p:tags r:id="rId11"/>
            </p:custDataLst>
          </p:nvPr>
        </p:nvSpPr>
        <p:spPr>
          <a:xfrm>
            <a:off x="9818336" y="4426952"/>
            <a:ext cx="1029040" cy="940436"/>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O5</a:t>
            </a:r>
          </a:p>
        </p:txBody>
      </p:sp>
      <p:sp>
        <p:nvSpPr>
          <p:cNvPr id="27" name="îṧḻiḍê">
            <a:extLst>
              <a:ext uri="{FF2B5EF4-FFF2-40B4-BE49-F238E27FC236}">
                <a16:creationId xmlns:a16="http://schemas.microsoft.com/office/drawing/2014/main" id="{C5C84D24-267A-B87E-8076-F2FA09210F93}"/>
              </a:ext>
            </a:extLst>
          </p:cNvPr>
          <p:cNvSpPr txBox="1"/>
          <p:nvPr>
            <p:custDataLst>
              <p:tags r:id="rId12"/>
            </p:custDataLst>
          </p:nvPr>
        </p:nvSpPr>
        <p:spPr>
          <a:xfrm>
            <a:off x="10124643" y="3227743"/>
            <a:ext cx="2012352"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寡头垄断市场</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9" name="iśľíḑê">
            <a:extLst>
              <a:ext uri="{FF2B5EF4-FFF2-40B4-BE49-F238E27FC236}">
                <a16:creationId xmlns:a16="http://schemas.microsoft.com/office/drawing/2014/main" id="{02918E8F-D814-BF16-85F6-658B3BB4BA84}"/>
              </a:ext>
            </a:extLst>
          </p:cNvPr>
          <p:cNvCxnSpPr>
            <a:cxnSpLocks/>
          </p:cNvCxnSpPr>
          <p:nvPr/>
        </p:nvCxnSpPr>
        <p:spPr>
          <a:xfrm flipV="1">
            <a:off x="9825926" y="2827556"/>
            <a:ext cx="0" cy="203122"/>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up)">
                                      <p:cBhvr>
                                        <p:cTn id="70" dur="500"/>
                                        <p:tgtEl>
                                          <p:spTgt spid="27"/>
                                        </p:tgtEl>
                                      </p:cBhvr>
                                    </p:animEffect>
                                  </p:childTnLst>
                                </p:cTn>
                              </p:par>
                              <p:par>
                                <p:cTn id="71" presetID="22" presetClass="entr" presetSubtype="1"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up)">
                                      <p:cBhvr>
                                        <p:cTn id="7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P spid="23" grpId="0" bldLvl="0" animBg="1"/>
      <p:bldP spid="2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801368" y="2103367"/>
            <a:ext cx="9848088" cy="4524315"/>
          </a:xfrm>
          <a:prstGeom prst="rect">
            <a:avLst/>
          </a:prstGeom>
          <a:noFill/>
        </p:spPr>
        <p:txBody>
          <a:bodyPr wrap="square">
            <a:spAutoFit/>
          </a:bodyPr>
          <a:lstStyle/>
          <a:p>
            <a:r>
              <a:rPr lang="en-US" altLang="zh-CN" i="0" dirty="0">
                <a:solidFill>
                  <a:srgbClr val="000000"/>
                </a:solidFill>
                <a:effectLst/>
                <a:latin typeface="E-BZ"/>
              </a:rPr>
              <a:t>4.(1) </a:t>
            </a:r>
            <a:r>
              <a:rPr lang="zh-CN" altLang="en-US" i="0" dirty="0">
                <a:solidFill>
                  <a:srgbClr val="000000"/>
                </a:solidFill>
                <a:effectLst/>
                <a:latin typeface="E-BZ"/>
              </a:rPr>
              <a:t>垄断市场的特征</a:t>
            </a:r>
            <a:r>
              <a:rPr lang="en-US" altLang="zh-CN" i="0" dirty="0">
                <a:solidFill>
                  <a:srgbClr val="000000"/>
                </a:solidFill>
                <a:effectLst/>
                <a:latin typeface="E-BZ"/>
              </a:rPr>
              <a:t>: ①</a:t>
            </a:r>
            <a:r>
              <a:rPr lang="zh-CN" altLang="en-US" i="0" dirty="0">
                <a:solidFill>
                  <a:srgbClr val="000000"/>
                </a:solidFill>
                <a:effectLst/>
                <a:latin typeface="E-BZ"/>
              </a:rPr>
              <a:t>市场上只有一个企业生产和销售产品</a:t>
            </a:r>
            <a:r>
              <a:rPr lang="en-US" altLang="zh-CN" i="0" dirty="0">
                <a:solidFill>
                  <a:srgbClr val="000000"/>
                </a:solidFill>
                <a:effectLst/>
                <a:latin typeface="E-BZ"/>
              </a:rPr>
              <a:t>; ②</a:t>
            </a:r>
            <a:r>
              <a:rPr lang="zh-CN" altLang="en-US" i="0" dirty="0">
                <a:solidFill>
                  <a:srgbClr val="000000"/>
                </a:solidFill>
                <a:effectLst/>
                <a:latin typeface="E-BZ"/>
              </a:rPr>
              <a:t>垄断企业生产和销售的产品没有 任 何 相 似 的 替 代 品</a:t>
            </a:r>
            <a:r>
              <a:rPr lang="en-US" altLang="zh-CN" i="0" dirty="0">
                <a:solidFill>
                  <a:srgbClr val="000000"/>
                </a:solidFill>
                <a:effectLst/>
                <a:latin typeface="E-BZ"/>
              </a:rPr>
              <a:t>; ③ </a:t>
            </a:r>
            <a:r>
              <a:rPr lang="zh-CN" altLang="en-US" i="0" dirty="0">
                <a:solidFill>
                  <a:srgbClr val="000000"/>
                </a:solidFill>
                <a:effectLst/>
                <a:latin typeface="E-BZ"/>
              </a:rPr>
              <a:t>其 他 任 何 企 业 进 入 该 行 业 都 极 为 困 难 或 不 可 能。</a:t>
            </a:r>
            <a:r>
              <a:rPr lang="en-US" altLang="zh-CN" i="0" dirty="0">
                <a:solidFill>
                  <a:srgbClr val="000000"/>
                </a:solidFill>
                <a:effectLst/>
                <a:latin typeface="E-BZ"/>
              </a:rPr>
              <a:t>(2) </a:t>
            </a:r>
            <a:r>
              <a:rPr lang="zh-CN" altLang="en-US" i="0" dirty="0">
                <a:solidFill>
                  <a:srgbClr val="000000"/>
                </a:solidFill>
                <a:effectLst/>
                <a:latin typeface="E-BZ"/>
              </a:rPr>
              <a:t>在完全垄断市场上</a:t>
            </a:r>
            <a:r>
              <a:rPr lang="en-US" altLang="zh-CN" i="0" dirty="0">
                <a:solidFill>
                  <a:srgbClr val="000000"/>
                </a:solidFill>
                <a:effectLst/>
                <a:latin typeface="E-BZ"/>
              </a:rPr>
              <a:t>, </a:t>
            </a:r>
            <a:r>
              <a:rPr lang="zh-CN" altLang="en-US" i="0" dirty="0">
                <a:solidFill>
                  <a:srgbClr val="000000"/>
                </a:solidFill>
                <a:effectLst/>
                <a:latin typeface="E-BZ"/>
              </a:rPr>
              <a:t>每</a:t>
            </a:r>
            <a:r>
              <a:rPr lang="en-US" altLang="zh-CN" i="0" dirty="0">
                <a:solidFill>
                  <a:srgbClr val="000000"/>
                </a:solidFill>
                <a:effectLst/>
                <a:latin typeface="E-BZ"/>
              </a:rPr>
              <a:t>1 </a:t>
            </a:r>
            <a:r>
              <a:rPr lang="zh-CN" altLang="en-US" i="0" dirty="0">
                <a:solidFill>
                  <a:srgbClr val="000000"/>
                </a:solidFill>
                <a:effectLst/>
                <a:latin typeface="E-BZ"/>
              </a:rPr>
              <a:t>单位产品的售价就是它的平均收益</a:t>
            </a:r>
            <a:r>
              <a:rPr lang="en-US" altLang="zh-CN" i="0" dirty="0">
                <a:solidFill>
                  <a:srgbClr val="000000"/>
                </a:solidFill>
                <a:effectLst/>
                <a:latin typeface="E-BZ"/>
              </a:rPr>
              <a:t>, </a:t>
            </a:r>
            <a:r>
              <a:rPr lang="zh-CN" altLang="en-US" i="0" dirty="0">
                <a:solidFill>
                  <a:srgbClr val="000000"/>
                </a:solidFill>
                <a:effectLst/>
                <a:latin typeface="E-BZ"/>
              </a:rPr>
              <a:t>也就是它的价格</a:t>
            </a:r>
            <a:r>
              <a:rPr lang="en-US" altLang="zh-CN" i="0" dirty="0">
                <a:solidFill>
                  <a:srgbClr val="000000"/>
                </a:solidFill>
                <a:effectLst/>
                <a:latin typeface="E-BZ"/>
              </a:rPr>
              <a:t>, </a:t>
            </a:r>
            <a:r>
              <a:rPr lang="zh-CN" altLang="en-US" i="0" dirty="0">
                <a:solidFill>
                  <a:srgbClr val="000000"/>
                </a:solidFill>
                <a:effectLst/>
                <a:latin typeface="E-BZ"/>
              </a:rPr>
              <a:t>即</a:t>
            </a:r>
            <a:r>
              <a:rPr lang="en-US" altLang="zh-CN" i="0" dirty="0">
                <a:solidFill>
                  <a:srgbClr val="000000"/>
                </a:solidFill>
                <a:effectLst/>
                <a:latin typeface="E-BZ"/>
              </a:rPr>
              <a:t>AR =P </a:t>
            </a:r>
            <a:r>
              <a:rPr lang="zh-CN" altLang="en-US" i="0" dirty="0">
                <a:solidFill>
                  <a:srgbClr val="000000"/>
                </a:solidFill>
                <a:effectLst/>
                <a:latin typeface="E-BZ"/>
              </a:rPr>
              <a:t>。 因此</a:t>
            </a:r>
            <a:r>
              <a:rPr lang="en-US" altLang="zh-CN" i="0" dirty="0">
                <a:solidFill>
                  <a:srgbClr val="000000"/>
                </a:solidFill>
                <a:effectLst/>
                <a:latin typeface="E-BZ"/>
              </a:rPr>
              <a:t>, </a:t>
            </a:r>
            <a:r>
              <a:rPr lang="zh-CN" altLang="en-US" i="0" dirty="0">
                <a:solidFill>
                  <a:srgbClr val="000000"/>
                </a:solidFill>
                <a:effectLst/>
                <a:latin typeface="E-BZ"/>
              </a:rPr>
              <a:t>平均收益曲线 </a:t>
            </a:r>
            <a:r>
              <a:rPr lang="en-US" altLang="zh-CN" i="0" dirty="0">
                <a:solidFill>
                  <a:srgbClr val="000000"/>
                </a:solidFill>
                <a:effectLst/>
                <a:latin typeface="E-BZ"/>
              </a:rPr>
              <a:t>AR </a:t>
            </a:r>
            <a:r>
              <a:rPr lang="zh-CN" altLang="en-US" i="0" dirty="0">
                <a:solidFill>
                  <a:srgbClr val="000000"/>
                </a:solidFill>
                <a:effectLst/>
                <a:latin typeface="E-BZ"/>
              </a:rPr>
              <a:t>仍然与需求曲线</a:t>
            </a:r>
            <a:r>
              <a:rPr lang="en-US" altLang="zh-CN" i="0" dirty="0">
                <a:solidFill>
                  <a:srgbClr val="000000"/>
                </a:solidFill>
                <a:effectLst/>
                <a:latin typeface="E-BZ"/>
              </a:rPr>
              <a:t>D </a:t>
            </a:r>
            <a:r>
              <a:rPr lang="zh-CN" altLang="en-US" i="0" dirty="0">
                <a:solidFill>
                  <a:srgbClr val="000000"/>
                </a:solidFill>
                <a:effectLst/>
                <a:latin typeface="E-BZ"/>
              </a:rPr>
              <a:t>重合。</a:t>
            </a:r>
            <a:endParaRPr lang="en-US" altLang="zh-CN" i="0" dirty="0">
              <a:solidFill>
                <a:srgbClr val="000000"/>
              </a:solidFill>
              <a:effectLst/>
              <a:latin typeface="E-BZ"/>
            </a:endParaRPr>
          </a:p>
          <a:p>
            <a:endParaRPr lang="zh-CN" altLang="en-US" i="0" dirty="0">
              <a:solidFill>
                <a:srgbClr val="000000"/>
              </a:solidFill>
              <a:effectLst/>
              <a:latin typeface="E-BZ"/>
            </a:endParaRPr>
          </a:p>
          <a:p>
            <a:r>
              <a:rPr lang="en-US" altLang="zh-CN" i="0" dirty="0">
                <a:solidFill>
                  <a:srgbClr val="000000"/>
                </a:solidFill>
                <a:effectLst/>
                <a:latin typeface="E-BZ"/>
              </a:rPr>
              <a:t>5.(1) </a:t>
            </a:r>
            <a:r>
              <a:rPr lang="zh-CN" altLang="en-US" i="0" dirty="0">
                <a:solidFill>
                  <a:srgbClr val="000000"/>
                </a:solidFill>
                <a:effectLst/>
                <a:latin typeface="E-BZ"/>
              </a:rPr>
              <a:t>垄断竞争市场的特征</a:t>
            </a:r>
            <a:r>
              <a:rPr lang="en-US" altLang="zh-CN" i="0" dirty="0">
                <a:solidFill>
                  <a:srgbClr val="000000"/>
                </a:solidFill>
                <a:effectLst/>
                <a:latin typeface="E-BZ"/>
              </a:rPr>
              <a:t>: ① </a:t>
            </a:r>
            <a:r>
              <a:rPr lang="zh-CN" altLang="en-US" i="0" dirty="0">
                <a:solidFill>
                  <a:srgbClr val="000000"/>
                </a:solidFill>
                <a:effectLst/>
                <a:latin typeface="E-BZ"/>
              </a:rPr>
              <a:t>市场中一个生产集团有大量的企业生产有差别的同种产品</a:t>
            </a:r>
            <a:r>
              <a:rPr lang="en-US" altLang="zh-CN" i="0" dirty="0">
                <a:solidFill>
                  <a:srgbClr val="000000"/>
                </a:solidFill>
                <a:effectLst/>
                <a:latin typeface="E-BZ"/>
              </a:rPr>
              <a:t>, </a:t>
            </a:r>
            <a:r>
              <a:rPr lang="zh-CN" altLang="en-US" i="0" dirty="0">
                <a:solidFill>
                  <a:srgbClr val="000000"/>
                </a:solidFill>
                <a:effectLst/>
                <a:latin typeface="E-BZ"/>
              </a:rPr>
              <a:t>这些产品都是非常接近的替代品</a:t>
            </a:r>
            <a:r>
              <a:rPr lang="en-US" altLang="zh-CN" i="0" dirty="0">
                <a:solidFill>
                  <a:srgbClr val="000000"/>
                </a:solidFill>
                <a:effectLst/>
                <a:latin typeface="E-BZ"/>
              </a:rPr>
              <a:t>; ②</a:t>
            </a:r>
            <a:r>
              <a:rPr lang="zh-CN" altLang="en-US" i="0" dirty="0">
                <a:solidFill>
                  <a:srgbClr val="000000"/>
                </a:solidFill>
                <a:effectLst/>
                <a:latin typeface="E-BZ"/>
              </a:rPr>
              <a:t>市场中一个生产集团的企业数量非常多</a:t>
            </a:r>
            <a:r>
              <a:rPr lang="en-US" altLang="zh-CN" i="0" dirty="0">
                <a:solidFill>
                  <a:srgbClr val="000000"/>
                </a:solidFill>
                <a:effectLst/>
                <a:latin typeface="E-BZ"/>
              </a:rPr>
              <a:t>, </a:t>
            </a:r>
            <a:r>
              <a:rPr lang="zh-CN" altLang="en-US" i="0" dirty="0">
                <a:solidFill>
                  <a:srgbClr val="000000"/>
                </a:solidFill>
                <a:effectLst/>
                <a:latin typeface="E-BZ"/>
              </a:rPr>
              <a:t>以至于每个企业都认为自己的行为影响力很小</a:t>
            </a:r>
            <a:r>
              <a:rPr lang="en-US" altLang="zh-CN" i="0" dirty="0">
                <a:solidFill>
                  <a:srgbClr val="000000"/>
                </a:solidFill>
                <a:effectLst/>
                <a:latin typeface="E-BZ"/>
              </a:rPr>
              <a:t>, </a:t>
            </a:r>
            <a:r>
              <a:rPr lang="zh-CN" altLang="en-US" i="0" dirty="0">
                <a:solidFill>
                  <a:srgbClr val="000000"/>
                </a:solidFill>
                <a:effectLst/>
                <a:latin typeface="E-BZ"/>
              </a:rPr>
              <a:t>不会引起竞争对手的注意和反应</a:t>
            </a:r>
            <a:r>
              <a:rPr lang="en-US" altLang="zh-CN" i="0" dirty="0">
                <a:solidFill>
                  <a:srgbClr val="000000"/>
                </a:solidFill>
                <a:effectLst/>
                <a:latin typeface="E-BZ"/>
              </a:rPr>
              <a:t>, </a:t>
            </a:r>
            <a:r>
              <a:rPr lang="zh-CN" altLang="en-US" i="0" dirty="0">
                <a:solidFill>
                  <a:srgbClr val="000000"/>
                </a:solidFill>
                <a:effectLst/>
                <a:latin typeface="E-BZ"/>
              </a:rPr>
              <a:t>因而自己也不会受到竞争对手的任何报复措施的影响</a:t>
            </a:r>
            <a:r>
              <a:rPr lang="en-US" altLang="zh-CN" i="0" dirty="0">
                <a:solidFill>
                  <a:srgbClr val="000000"/>
                </a:solidFill>
                <a:effectLst/>
                <a:latin typeface="E-BZ"/>
              </a:rPr>
              <a:t>; ③</a:t>
            </a:r>
            <a:r>
              <a:rPr lang="zh-CN" altLang="en-US" i="0" dirty="0">
                <a:solidFill>
                  <a:srgbClr val="000000"/>
                </a:solidFill>
                <a:effectLst/>
                <a:latin typeface="E-BZ"/>
              </a:rPr>
              <a:t>企业的生产规模比较小</a:t>
            </a:r>
            <a:r>
              <a:rPr lang="en-US" altLang="zh-CN" i="0" dirty="0">
                <a:solidFill>
                  <a:srgbClr val="000000"/>
                </a:solidFill>
                <a:effectLst/>
                <a:latin typeface="E-BZ"/>
              </a:rPr>
              <a:t>, </a:t>
            </a:r>
            <a:r>
              <a:rPr lang="zh-CN" altLang="en-US" i="0" dirty="0">
                <a:solidFill>
                  <a:srgbClr val="000000"/>
                </a:solidFill>
                <a:effectLst/>
                <a:latin typeface="E-BZ"/>
              </a:rPr>
              <a:t>因此进入和退出一个生产集团比较容易。 </a:t>
            </a:r>
            <a:r>
              <a:rPr lang="en-US" altLang="zh-CN" i="0" dirty="0">
                <a:solidFill>
                  <a:srgbClr val="000000"/>
                </a:solidFill>
                <a:effectLst/>
                <a:latin typeface="E-BZ"/>
              </a:rPr>
              <a:t>(2) </a:t>
            </a:r>
            <a:r>
              <a:rPr lang="zh-CN" altLang="en-US" i="0" dirty="0">
                <a:solidFill>
                  <a:srgbClr val="000000"/>
                </a:solidFill>
                <a:effectLst/>
                <a:latin typeface="E-BZ"/>
              </a:rPr>
              <a:t>在垄断竞争条件下</a:t>
            </a:r>
            <a:r>
              <a:rPr lang="en-US" altLang="zh-CN" i="0" dirty="0">
                <a:solidFill>
                  <a:srgbClr val="000000"/>
                </a:solidFill>
                <a:effectLst/>
                <a:latin typeface="E-BZ"/>
              </a:rPr>
              <a:t>, </a:t>
            </a:r>
            <a:r>
              <a:rPr lang="zh-CN" altLang="en-US" i="0" dirty="0">
                <a:solidFill>
                  <a:srgbClr val="000000"/>
                </a:solidFill>
                <a:effectLst/>
                <a:latin typeface="E-BZ"/>
              </a:rPr>
              <a:t>企业的需求曲线</a:t>
            </a:r>
            <a:r>
              <a:rPr lang="en-US" altLang="zh-CN" i="0" dirty="0">
                <a:solidFill>
                  <a:srgbClr val="000000"/>
                </a:solidFill>
                <a:effectLst/>
                <a:latin typeface="E-BZ"/>
              </a:rPr>
              <a:t>( </a:t>
            </a:r>
            <a:r>
              <a:rPr lang="zh-CN" altLang="en-US" i="0" dirty="0">
                <a:solidFill>
                  <a:srgbClr val="000000"/>
                </a:solidFill>
                <a:effectLst/>
                <a:latin typeface="E-BZ"/>
              </a:rPr>
              <a:t>即平均收益曲线</a:t>
            </a:r>
            <a:r>
              <a:rPr lang="en-US" altLang="zh-CN" i="0" dirty="0">
                <a:solidFill>
                  <a:srgbClr val="000000"/>
                </a:solidFill>
                <a:effectLst/>
                <a:latin typeface="E-BZ"/>
              </a:rPr>
              <a:t>) </a:t>
            </a:r>
            <a:r>
              <a:rPr lang="zh-CN" altLang="en-US" i="0" dirty="0">
                <a:solidFill>
                  <a:srgbClr val="000000"/>
                </a:solidFill>
                <a:effectLst/>
                <a:latin typeface="E-BZ"/>
              </a:rPr>
              <a:t>是一条向右下方倾斜的曲线</a:t>
            </a:r>
            <a:r>
              <a:rPr lang="en-US" altLang="zh-CN" i="0" dirty="0">
                <a:solidFill>
                  <a:srgbClr val="000000"/>
                </a:solidFill>
                <a:effectLst/>
                <a:latin typeface="E-BZ"/>
              </a:rPr>
              <a:t>, </a:t>
            </a:r>
            <a:r>
              <a:rPr lang="zh-CN" altLang="en-US" i="0" dirty="0">
                <a:solidFill>
                  <a:srgbClr val="000000"/>
                </a:solidFill>
                <a:effectLst/>
                <a:latin typeface="E-BZ"/>
              </a:rPr>
              <a:t>其边际收益曲线也必然是一条向右下方倾斜的曲线</a:t>
            </a:r>
            <a:r>
              <a:rPr lang="en-US" altLang="zh-CN" i="0" dirty="0">
                <a:solidFill>
                  <a:srgbClr val="000000"/>
                </a:solidFill>
                <a:effectLst/>
                <a:latin typeface="E-BZ"/>
              </a:rPr>
              <a:t>, </a:t>
            </a:r>
            <a:r>
              <a:rPr lang="zh-CN" altLang="en-US" i="0" dirty="0">
                <a:solidFill>
                  <a:srgbClr val="000000"/>
                </a:solidFill>
                <a:effectLst/>
                <a:latin typeface="E-BZ"/>
              </a:rPr>
              <a:t>而且位于需求曲线</a:t>
            </a:r>
            <a:r>
              <a:rPr lang="en-US" altLang="zh-CN" i="0" dirty="0">
                <a:solidFill>
                  <a:srgbClr val="000000"/>
                </a:solidFill>
                <a:effectLst/>
                <a:latin typeface="E-BZ"/>
              </a:rPr>
              <a:t>(</a:t>
            </a:r>
            <a:r>
              <a:rPr lang="zh-CN" altLang="en-US" i="0" dirty="0">
                <a:solidFill>
                  <a:srgbClr val="000000"/>
                </a:solidFill>
                <a:effectLst/>
                <a:latin typeface="E-BZ"/>
              </a:rPr>
              <a:t>平均收益曲线</a:t>
            </a:r>
            <a:r>
              <a:rPr lang="en-US" altLang="zh-CN" i="0" dirty="0">
                <a:solidFill>
                  <a:srgbClr val="000000"/>
                </a:solidFill>
                <a:effectLst/>
                <a:latin typeface="E-BZ"/>
              </a:rPr>
              <a:t>) </a:t>
            </a:r>
            <a:r>
              <a:rPr lang="zh-CN" altLang="en-US" i="0" dirty="0">
                <a:solidFill>
                  <a:srgbClr val="000000"/>
                </a:solidFill>
                <a:effectLst/>
                <a:latin typeface="E-BZ"/>
              </a:rPr>
              <a:t>的下方。</a:t>
            </a:r>
            <a:endParaRPr lang="en-US" altLang="zh-CN" i="0" dirty="0">
              <a:solidFill>
                <a:srgbClr val="000000"/>
              </a:solidFill>
              <a:effectLst/>
              <a:latin typeface="E-BZ"/>
            </a:endParaRPr>
          </a:p>
          <a:p>
            <a:endParaRPr lang="zh-CN" altLang="en-US" i="0" dirty="0">
              <a:solidFill>
                <a:srgbClr val="000000"/>
              </a:solidFill>
              <a:effectLst/>
              <a:latin typeface="E-BZ"/>
            </a:endParaRPr>
          </a:p>
          <a:p>
            <a:r>
              <a:rPr lang="en-US" altLang="zh-CN" i="0" dirty="0">
                <a:solidFill>
                  <a:srgbClr val="000000"/>
                </a:solidFill>
                <a:effectLst/>
                <a:latin typeface="E-BZ"/>
              </a:rPr>
              <a:t>6.(1) </a:t>
            </a:r>
            <a:r>
              <a:rPr lang="zh-CN" altLang="en-US" i="0" dirty="0">
                <a:solidFill>
                  <a:srgbClr val="000000"/>
                </a:solidFill>
                <a:effectLst/>
                <a:latin typeface="E-BZ"/>
              </a:rPr>
              <a:t>寡头垄断市场的特征</a:t>
            </a:r>
            <a:r>
              <a:rPr lang="en-US" altLang="zh-CN" i="0" dirty="0">
                <a:solidFill>
                  <a:srgbClr val="000000"/>
                </a:solidFill>
                <a:effectLst/>
                <a:latin typeface="E-BZ"/>
              </a:rPr>
              <a:t>: ① </a:t>
            </a:r>
            <a:r>
              <a:rPr lang="zh-CN" altLang="en-US" i="0" dirty="0">
                <a:solidFill>
                  <a:srgbClr val="000000"/>
                </a:solidFill>
                <a:effectLst/>
                <a:latin typeface="E-BZ"/>
              </a:rPr>
              <a:t>企业数目极少</a:t>
            </a:r>
            <a:r>
              <a:rPr lang="en-US" altLang="zh-CN" i="0" dirty="0">
                <a:solidFill>
                  <a:srgbClr val="000000"/>
                </a:solidFill>
                <a:effectLst/>
                <a:latin typeface="E-BZ"/>
              </a:rPr>
              <a:t>, </a:t>
            </a:r>
            <a:r>
              <a:rPr lang="zh-CN" altLang="en-US" i="0" dirty="0">
                <a:solidFill>
                  <a:srgbClr val="000000"/>
                </a:solidFill>
                <a:effectLst/>
                <a:latin typeface="E-BZ"/>
              </a:rPr>
              <a:t>买者众多</a:t>
            </a:r>
            <a:r>
              <a:rPr lang="en-US" altLang="zh-CN" i="0" dirty="0">
                <a:solidFill>
                  <a:srgbClr val="000000"/>
                </a:solidFill>
                <a:effectLst/>
                <a:latin typeface="E-BZ"/>
              </a:rPr>
              <a:t>; ② </a:t>
            </a:r>
            <a:r>
              <a:rPr lang="zh-CN" altLang="en-US" i="0" dirty="0">
                <a:solidFill>
                  <a:srgbClr val="000000"/>
                </a:solidFill>
                <a:effectLst/>
                <a:latin typeface="E-BZ"/>
              </a:rPr>
              <a:t>行业中少数几家企业对生产所需的基本生产资源供给的控制</a:t>
            </a:r>
            <a:r>
              <a:rPr lang="en-US" altLang="zh-CN" i="0" dirty="0">
                <a:solidFill>
                  <a:srgbClr val="000000"/>
                </a:solidFill>
                <a:effectLst/>
                <a:latin typeface="E-BZ"/>
              </a:rPr>
              <a:t>; ③</a:t>
            </a:r>
            <a:r>
              <a:rPr lang="zh-CN" altLang="en-US" i="0" dirty="0">
                <a:solidFill>
                  <a:srgbClr val="000000"/>
                </a:solidFill>
                <a:effectLst/>
                <a:latin typeface="E-BZ"/>
              </a:rPr>
              <a:t>企业之间相互依存</a:t>
            </a:r>
            <a:r>
              <a:rPr lang="en-US" altLang="zh-CN" i="0" dirty="0">
                <a:solidFill>
                  <a:srgbClr val="000000"/>
                </a:solidFill>
                <a:effectLst/>
                <a:latin typeface="E-BZ"/>
              </a:rPr>
              <a:t>; ④</a:t>
            </a:r>
            <a:r>
              <a:rPr lang="zh-CN" altLang="en-US" i="0" dirty="0">
                <a:solidFill>
                  <a:srgbClr val="000000"/>
                </a:solidFill>
                <a:effectLst/>
                <a:latin typeface="E-BZ"/>
              </a:rPr>
              <a:t>进出不易。 </a:t>
            </a:r>
            <a:r>
              <a:rPr lang="en-US" altLang="zh-CN" i="0" dirty="0">
                <a:solidFill>
                  <a:srgbClr val="000000"/>
                </a:solidFill>
                <a:effectLst/>
                <a:latin typeface="E-BZ"/>
              </a:rPr>
              <a:t>(2) </a:t>
            </a:r>
            <a:r>
              <a:rPr lang="zh-CN" altLang="en-US" i="0" dirty="0">
                <a:solidFill>
                  <a:srgbClr val="000000"/>
                </a:solidFill>
                <a:effectLst/>
                <a:latin typeface="E-BZ"/>
              </a:rPr>
              <a:t>寡头垄断市场上的价格决定要考虑存不存在勾结。 在不存在勾结的情况下</a:t>
            </a:r>
            <a:r>
              <a:rPr lang="en-US" altLang="zh-CN" i="0" dirty="0">
                <a:solidFill>
                  <a:srgbClr val="000000"/>
                </a:solidFill>
                <a:effectLst/>
                <a:latin typeface="E-BZ"/>
              </a:rPr>
              <a:t>, </a:t>
            </a:r>
            <a:r>
              <a:rPr lang="zh-CN" altLang="en-US" i="0" dirty="0">
                <a:solidFill>
                  <a:srgbClr val="000000"/>
                </a:solidFill>
                <a:effectLst/>
                <a:latin typeface="E-BZ"/>
              </a:rPr>
              <a:t>价格决定的方法是价格领先制和成本加成法</a:t>
            </a:r>
            <a:r>
              <a:rPr lang="en-US" altLang="zh-CN" i="0" dirty="0">
                <a:solidFill>
                  <a:srgbClr val="000000"/>
                </a:solidFill>
                <a:effectLst/>
                <a:latin typeface="E-BZ"/>
              </a:rPr>
              <a:t>; </a:t>
            </a:r>
            <a:r>
              <a:rPr lang="zh-CN" altLang="en-US" i="0" dirty="0">
                <a:solidFill>
                  <a:srgbClr val="000000"/>
                </a:solidFill>
                <a:effectLst/>
                <a:latin typeface="E-BZ"/>
              </a:rPr>
              <a:t>在存在勾结的情况下</a:t>
            </a:r>
            <a:r>
              <a:rPr lang="en-US" altLang="zh-CN" i="0" dirty="0">
                <a:solidFill>
                  <a:srgbClr val="000000"/>
                </a:solidFill>
                <a:effectLst/>
                <a:latin typeface="E-BZ"/>
              </a:rPr>
              <a:t>, </a:t>
            </a:r>
            <a:r>
              <a:rPr lang="zh-CN" altLang="en-US" i="0" dirty="0">
                <a:solidFill>
                  <a:srgbClr val="000000"/>
                </a:solidFill>
                <a:effectLst/>
                <a:latin typeface="E-BZ"/>
              </a:rPr>
              <a:t>主要是采用卡特尔形式。</a:t>
            </a:r>
            <a:endParaRPr lang="zh-CN" altLang="en-US" dirty="0"/>
          </a:p>
        </p:txBody>
      </p:sp>
    </p:spTree>
    <p:extLst>
      <p:ext uri="{BB962C8B-B14F-4D97-AF65-F5344CB8AC3E}">
        <p14:creationId xmlns:p14="http://schemas.microsoft.com/office/powerpoint/2010/main" val="143442996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市场结构的类型</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市场与行业</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762900" y="1532708"/>
            <a:ext cx="9712820" cy="3046988"/>
          </a:xfrm>
          <a:prstGeom prst="rect">
            <a:avLst/>
          </a:prstGeom>
        </p:spPr>
        <p:txBody>
          <a:bodyPr wrap="square">
            <a:spAutoFit/>
          </a:bodyPr>
          <a:lstStyle/>
          <a:p>
            <a:pPr>
              <a:buSzPct val="25000"/>
              <a:defRPr/>
            </a:pPr>
            <a:r>
              <a:rPr lang="zh-CN" altLang="en-US" sz="2400" cap="all" dirty="0">
                <a:solidFill>
                  <a:srgbClr val="000000"/>
                </a:solidFill>
                <a:cs typeface="+mn-ea"/>
                <a:sym typeface="+mn-lt"/>
              </a:rPr>
              <a:t>         一个市场可以是一个有形的买卖商品的交易场所</a:t>
            </a:r>
            <a:r>
              <a:rPr lang="en-US" altLang="zh-CN" sz="2400" cap="all" dirty="0">
                <a:solidFill>
                  <a:srgbClr val="000000"/>
                </a:solidFill>
                <a:cs typeface="+mn-ea"/>
                <a:sym typeface="+mn-lt"/>
              </a:rPr>
              <a:t>, </a:t>
            </a:r>
            <a:r>
              <a:rPr lang="zh-CN" altLang="en-US" sz="2400" cap="all" dirty="0">
                <a:solidFill>
                  <a:srgbClr val="000000"/>
                </a:solidFill>
                <a:cs typeface="+mn-ea"/>
                <a:sym typeface="+mn-lt"/>
              </a:rPr>
              <a:t>也可以是利用现代化通信工具进行商品交易的接洽点。 从本质上讲</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市场是物品买卖双方相互作用并得以决定其交易价格和交易数量的一种组织形式或制度安排。</a:t>
            </a:r>
          </a:p>
          <a:p>
            <a:pPr>
              <a:buSzPct val="25000"/>
              <a:defRPr/>
            </a:pPr>
            <a:r>
              <a:rPr lang="zh-CN" altLang="en-US" sz="2400" cap="all" dirty="0">
                <a:solidFill>
                  <a:srgbClr val="000000"/>
                </a:solidFill>
                <a:cs typeface="+mn-ea"/>
                <a:sym typeface="+mn-lt"/>
              </a:rPr>
              <a:t>         与市场这一概念相对应的另一个概念是行业。 行业是指为同一个商品市场生产和提供商品的所有企业的总体。 市场和行业的类型是一致的。 比如</a:t>
            </a:r>
            <a:r>
              <a:rPr lang="en-US" altLang="zh-CN" sz="2400" cap="all" dirty="0">
                <a:solidFill>
                  <a:srgbClr val="000000"/>
                </a:solidFill>
                <a:cs typeface="+mn-ea"/>
                <a:sym typeface="+mn-lt"/>
              </a:rPr>
              <a:t>, </a:t>
            </a:r>
            <a:r>
              <a:rPr lang="zh-CN" altLang="en-US" sz="2400" cap="all" dirty="0">
                <a:solidFill>
                  <a:srgbClr val="000000"/>
                </a:solidFill>
                <a:cs typeface="+mn-ea"/>
                <a:sym typeface="+mn-lt"/>
              </a:rPr>
              <a:t>石油市场对应的是石油行业</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又比如</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完全竞争市场对应的是完全竞争行业</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垄断竞争市场对应的是垄断竞争行业</a:t>
            </a:r>
            <a:r>
              <a:rPr lang="en-US" altLang="zh-CN" sz="2400" cap="all" dirty="0">
                <a:solidFill>
                  <a:srgbClr val="000000"/>
                </a:solidFill>
                <a:cs typeface="+mn-ea"/>
                <a:sym typeface="+mn-lt"/>
              </a:rPr>
              <a:t>,</a:t>
            </a:r>
            <a:r>
              <a:rPr lang="zh-CN" altLang="en-US" sz="2400" cap="all" dirty="0">
                <a:solidFill>
                  <a:srgbClr val="000000"/>
                </a:solidFill>
                <a:cs typeface="+mn-ea"/>
                <a:sym typeface="+mn-lt"/>
              </a:rPr>
              <a:t>如此等等。</a:t>
            </a:r>
          </a:p>
        </p:txBody>
      </p:sp>
    </p:spTree>
    <p:extLst>
      <p:ext uri="{BB962C8B-B14F-4D97-AF65-F5344CB8AC3E}">
        <p14:creationId xmlns:p14="http://schemas.microsoft.com/office/powerpoint/2010/main" val="30659163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市场结构划分依据</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72628" y="1297130"/>
            <a:ext cx="8670404" cy="1200329"/>
          </a:xfrm>
          <a:prstGeom prst="rect">
            <a:avLst/>
          </a:prstGeom>
        </p:spPr>
        <p:txBody>
          <a:bodyPr wrap="square">
            <a:spAutoFit/>
          </a:bodyPr>
          <a:lstStyle/>
          <a:p>
            <a:pPr>
              <a:buSzPct val="25000"/>
              <a:defRPr/>
            </a:pPr>
            <a:r>
              <a:rPr lang="zh-CN" altLang="en-US" sz="2400" cap="all" dirty="0">
                <a:solidFill>
                  <a:srgbClr val="000000"/>
                </a:solidFill>
                <a:cs typeface="+mn-ea"/>
                <a:sym typeface="+mn-lt"/>
              </a:rPr>
              <a:t>         在微观经济学中</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划分市场类型的标准是商品的供求态势</a:t>
            </a:r>
            <a:r>
              <a:rPr lang="en-US" altLang="zh-CN" sz="2400" cap="all" dirty="0">
                <a:solidFill>
                  <a:srgbClr val="000000"/>
                </a:solidFill>
                <a:cs typeface="+mn-ea"/>
                <a:sym typeface="+mn-lt"/>
              </a:rPr>
              <a:t>, </a:t>
            </a:r>
            <a:r>
              <a:rPr lang="zh-CN" altLang="en-US" sz="2400" cap="all" dirty="0">
                <a:solidFill>
                  <a:srgbClr val="000000"/>
                </a:solidFill>
                <a:cs typeface="+mn-ea"/>
                <a:sym typeface="+mn-lt"/>
              </a:rPr>
              <a:t>它具体体现在商品市场竞争的强与弱上。 影响市场竞争程度的具体因素主要有以下四个。</a:t>
            </a:r>
          </a:p>
        </p:txBody>
      </p:sp>
      <p:graphicFrame>
        <p:nvGraphicFramePr>
          <p:cNvPr id="10" name="图示 9">
            <a:extLst>
              <a:ext uri="{FF2B5EF4-FFF2-40B4-BE49-F238E27FC236}">
                <a16:creationId xmlns:a16="http://schemas.microsoft.com/office/drawing/2014/main" id="{CE0D4872-5AAE-607A-CF0E-D6B73F9F7D71}"/>
              </a:ext>
            </a:extLst>
          </p:cNvPr>
          <p:cNvGraphicFramePr/>
          <p:nvPr>
            <p:extLst>
              <p:ext uri="{D42A27DB-BD31-4B8C-83A1-F6EECF244321}">
                <p14:modId xmlns:p14="http://schemas.microsoft.com/office/powerpoint/2010/main" val="2126369802"/>
              </p:ext>
            </p:extLst>
          </p:nvPr>
        </p:nvGraphicFramePr>
        <p:xfrm>
          <a:off x="2082940" y="2724084"/>
          <a:ext cx="8780132"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515444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四种市场结构类型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2" name="表格 2">
            <a:extLst>
              <a:ext uri="{FF2B5EF4-FFF2-40B4-BE49-F238E27FC236}">
                <a16:creationId xmlns:a16="http://schemas.microsoft.com/office/drawing/2014/main" id="{AD8625EE-662B-257E-1716-44A952155F1F}"/>
              </a:ext>
            </a:extLst>
          </p:cNvPr>
          <p:cNvGraphicFramePr>
            <a:graphicFrameLocks noGrp="1"/>
          </p:cNvGraphicFramePr>
          <p:nvPr>
            <p:extLst>
              <p:ext uri="{D42A27DB-BD31-4B8C-83A1-F6EECF244321}">
                <p14:modId xmlns:p14="http://schemas.microsoft.com/office/powerpoint/2010/main" val="1992762281"/>
              </p:ext>
            </p:extLst>
          </p:nvPr>
        </p:nvGraphicFramePr>
        <p:xfrm>
          <a:off x="1278126" y="2054691"/>
          <a:ext cx="9635748" cy="3952917"/>
        </p:xfrm>
        <a:graphic>
          <a:graphicData uri="http://schemas.openxmlformats.org/drawingml/2006/table">
            <a:tbl>
              <a:tblPr firstRow="1" bandRow="1">
                <a:tableStyleId>{7DF18680-E054-41AD-8BC1-D1AEF772440D}</a:tableStyleId>
              </a:tblPr>
              <a:tblGrid>
                <a:gridCol w="1605958">
                  <a:extLst>
                    <a:ext uri="{9D8B030D-6E8A-4147-A177-3AD203B41FA5}">
                      <a16:colId xmlns:a16="http://schemas.microsoft.com/office/drawing/2014/main" val="4109802291"/>
                    </a:ext>
                  </a:extLst>
                </a:gridCol>
                <a:gridCol w="1605958">
                  <a:extLst>
                    <a:ext uri="{9D8B030D-6E8A-4147-A177-3AD203B41FA5}">
                      <a16:colId xmlns:a16="http://schemas.microsoft.com/office/drawing/2014/main" val="2786079608"/>
                    </a:ext>
                  </a:extLst>
                </a:gridCol>
                <a:gridCol w="1605958">
                  <a:extLst>
                    <a:ext uri="{9D8B030D-6E8A-4147-A177-3AD203B41FA5}">
                      <a16:colId xmlns:a16="http://schemas.microsoft.com/office/drawing/2014/main" val="744364076"/>
                    </a:ext>
                  </a:extLst>
                </a:gridCol>
                <a:gridCol w="1605958">
                  <a:extLst>
                    <a:ext uri="{9D8B030D-6E8A-4147-A177-3AD203B41FA5}">
                      <a16:colId xmlns:a16="http://schemas.microsoft.com/office/drawing/2014/main" val="2570138669"/>
                    </a:ext>
                  </a:extLst>
                </a:gridCol>
                <a:gridCol w="1605958">
                  <a:extLst>
                    <a:ext uri="{9D8B030D-6E8A-4147-A177-3AD203B41FA5}">
                      <a16:colId xmlns:a16="http://schemas.microsoft.com/office/drawing/2014/main" val="2164416786"/>
                    </a:ext>
                  </a:extLst>
                </a:gridCol>
                <a:gridCol w="1605958">
                  <a:extLst>
                    <a:ext uri="{9D8B030D-6E8A-4147-A177-3AD203B41FA5}">
                      <a16:colId xmlns:a16="http://schemas.microsoft.com/office/drawing/2014/main" val="2402186248"/>
                    </a:ext>
                  </a:extLst>
                </a:gridCol>
              </a:tblGrid>
              <a:tr h="666433">
                <a:tc>
                  <a:txBody>
                    <a:bodyPr/>
                    <a:lstStyle/>
                    <a:p>
                      <a:r>
                        <a:rPr lang="zh-CN" altLang="en-US" dirty="0"/>
                        <a:t>市场类型</a:t>
                      </a:r>
                    </a:p>
                  </a:txBody>
                  <a:tcPr/>
                </a:tc>
                <a:tc>
                  <a:txBody>
                    <a:bodyPr/>
                    <a:lstStyle/>
                    <a:p>
                      <a:r>
                        <a:rPr lang="zh-CN" altLang="en-US" dirty="0"/>
                        <a:t>企业数目</a:t>
                      </a:r>
                    </a:p>
                  </a:txBody>
                  <a:tcPr/>
                </a:tc>
                <a:tc>
                  <a:txBody>
                    <a:bodyPr/>
                    <a:lstStyle/>
                    <a:p>
                      <a:r>
                        <a:rPr lang="zh-CN" altLang="en-US" dirty="0"/>
                        <a:t>产品的差别程度</a:t>
                      </a:r>
                    </a:p>
                  </a:txBody>
                  <a:tcPr/>
                </a:tc>
                <a:tc>
                  <a:txBody>
                    <a:bodyPr/>
                    <a:lstStyle/>
                    <a:p>
                      <a:r>
                        <a:rPr lang="zh-CN" altLang="en-US" dirty="0"/>
                        <a:t>对价格的</a:t>
                      </a:r>
                    </a:p>
                    <a:p>
                      <a:r>
                        <a:rPr lang="zh-CN" altLang="en-US" dirty="0"/>
                        <a:t>控制程度</a:t>
                      </a:r>
                    </a:p>
                  </a:txBody>
                  <a:tcPr/>
                </a:tc>
                <a:tc>
                  <a:txBody>
                    <a:bodyPr/>
                    <a:lstStyle/>
                    <a:p>
                      <a:r>
                        <a:rPr lang="zh-CN" altLang="en-US" dirty="0"/>
                        <a:t>进出行业的</a:t>
                      </a:r>
                    </a:p>
                    <a:p>
                      <a:r>
                        <a:rPr lang="zh-CN" altLang="en-US" dirty="0"/>
                        <a:t>难易程度</a:t>
                      </a:r>
                    </a:p>
                  </a:txBody>
                  <a:tcPr/>
                </a:tc>
                <a:tc>
                  <a:txBody>
                    <a:bodyPr/>
                    <a:lstStyle/>
                    <a:p>
                      <a:r>
                        <a:rPr lang="zh-CN" altLang="en-US" dirty="0"/>
                        <a:t>接近的商品市场</a:t>
                      </a:r>
                    </a:p>
                  </a:txBody>
                  <a:tcPr/>
                </a:tc>
                <a:extLst>
                  <a:ext uri="{0D108BD9-81ED-4DB2-BD59-A6C34878D82A}">
                    <a16:rowId xmlns:a16="http://schemas.microsoft.com/office/drawing/2014/main" val="276064028"/>
                  </a:ext>
                </a:extLst>
              </a:tr>
              <a:tr h="666433">
                <a:tc>
                  <a:txBody>
                    <a:bodyPr/>
                    <a:lstStyle/>
                    <a:p>
                      <a:r>
                        <a:rPr lang="zh-CN" altLang="en-US" dirty="0"/>
                        <a:t>完全竞争</a:t>
                      </a:r>
                    </a:p>
                  </a:txBody>
                  <a:tcPr/>
                </a:tc>
                <a:tc>
                  <a:txBody>
                    <a:bodyPr/>
                    <a:lstStyle/>
                    <a:p>
                      <a:r>
                        <a:rPr lang="zh-CN" altLang="en-US" dirty="0"/>
                        <a:t>很多</a:t>
                      </a:r>
                    </a:p>
                  </a:txBody>
                  <a:tcPr/>
                </a:tc>
                <a:tc>
                  <a:txBody>
                    <a:bodyPr/>
                    <a:lstStyle/>
                    <a:p>
                      <a:r>
                        <a:rPr lang="zh-CN" altLang="en-US" dirty="0"/>
                        <a:t>完全无差别</a:t>
                      </a:r>
                    </a:p>
                  </a:txBody>
                  <a:tcPr/>
                </a:tc>
                <a:tc>
                  <a:txBody>
                    <a:bodyPr/>
                    <a:lstStyle/>
                    <a:p>
                      <a:r>
                        <a:rPr lang="zh-CN" altLang="en-US" dirty="0"/>
                        <a:t>没有</a:t>
                      </a:r>
                    </a:p>
                  </a:txBody>
                  <a:tcPr/>
                </a:tc>
                <a:tc>
                  <a:txBody>
                    <a:bodyPr/>
                    <a:lstStyle/>
                    <a:p>
                      <a:r>
                        <a:rPr lang="zh-CN" altLang="en-US" dirty="0"/>
                        <a:t>很容易</a:t>
                      </a:r>
                    </a:p>
                  </a:txBody>
                  <a:tcPr/>
                </a:tc>
                <a:tc>
                  <a:txBody>
                    <a:bodyPr/>
                    <a:lstStyle/>
                    <a:p>
                      <a:r>
                        <a:rPr lang="zh-CN" altLang="en-US" dirty="0"/>
                        <a:t>一些农产品</a:t>
                      </a:r>
                    </a:p>
                  </a:txBody>
                  <a:tcPr/>
                </a:tc>
                <a:extLst>
                  <a:ext uri="{0D108BD9-81ED-4DB2-BD59-A6C34878D82A}">
                    <a16:rowId xmlns:a16="http://schemas.microsoft.com/office/drawing/2014/main" val="3895940960"/>
                  </a:ext>
                </a:extLst>
              </a:tr>
              <a:tr h="849399">
                <a:tc>
                  <a:txBody>
                    <a:bodyPr/>
                    <a:lstStyle/>
                    <a:p>
                      <a:r>
                        <a:rPr lang="zh-CN" altLang="en-US" dirty="0"/>
                        <a:t>垄断竞争</a:t>
                      </a:r>
                    </a:p>
                  </a:txBody>
                  <a:tcPr/>
                </a:tc>
                <a:tc>
                  <a:txBody>
                    <a:bodyPr/>
                    <a:lstStyle/>
                    <a:p>
                      <a:r>
                        <a:rPr lang="zh-CN" altLang="en-US" dirty="0"/>
                        <a:t>较多</a:t>
                      </a:r>
                    </a:p>
                  </a:txBody>
                  <a:tcPr/>
                </a:tc>
                <a:tc>
                  <a:txBody>
                    <a:bodyPr/>
                    <a:lstStyle/>
                    <a:p>
                      <a:r>
                        <a:rPr lang="zh-CN" altLang="en-US" dirty="0"/>
                        <a:t>有差别</a:t>
                      </a:r>
                    </a:p>
                  </a:txBody>
                  <a:tcPr/>
                </a:tc>
                <a:tc>
                  <a:txBody>
                    <a:bodyPr/>
                    <a:lstStyle/>
                    <a:p>
                      <a:r>
                        <a:rPr lang="zh-CN" altLang="en-US" dirty="0"/>
                        <a:t>有一些</a:t>
                      </a:r>
                    </a:p>
                  </a:txBody>
                  <a:tcPr/>
                </a:tc>
                <a:tc>
                  <a:txBody>
                    <a:bodyPr/>
                    <a:lstStyle/>
                    <a:p>
                      <a:r>
                        <a:rPr lang="zh-CN" altLang="en-US" dirty="0"/>
                        <a:t>比较容易</a:t>
                      </a:r>
                    </a:p>
                  </a:txBody>
                  <a:tcPr/>
                </a:tc>
                <a:tc>
                  <a:txBody>
                    <a:bodyPr/>
                    <a:lstStyle/>
                    <a:p>
                      <a:r>
                        <a:rPr lang="zh-CN" altLang="en-US" dirty="0"/>
                        <a:t>一些轻工产品、零售业</a:t>
                      </a:r>
                    </a:p>
                  </a:txBody>
                  <a:tcPr/>
                </a:tc>
                <a:extLst>
                  <a:ext uri="{0D108BD9-81ED-4DB2-BD59-A6C34878D82A}">
                    <a16:rowId xmlns:a16="http://schemas.microsoft.com/office/drawing/2014/main" val="2652603504"/>
                  </a:ext>
                </a:extLst>
              </a:tr>
              <a:tr h="666433">
                <a:tc>
                  <a:txBody>
                    <a:bodyPr/>
                    <a:lstStyle/>
                    <a:p>
                      <a:r>
                        <a:rPr lang="zh-CN" altLang="en-US" dirty="0"/>
                        <a:t>寡头垄断</a:t>
                      </a:r>
                    </a:p>
                  </a:txBody>
                  <a:tcPr/>
                </a:tc>
                <a:tc>
                  <a:txBody>
                    <a:bodyPr/>
                    <a:lstStyle/>
                    <a:p>
                      <a:r>
                        <a:rPr lang="zh-CN" altLang="en-US" dirty="0"/>
                        <a:t>几个</a:t>
                      </a:r>
                    </a:p>
                  </a:txBody>
                  <a:tcPr/>
                </a:tc>
                <a:tc>
                  <a:txBody>
                    <a:bodyPr/>
                    <a:lstStyle/>
                    <a:p>
                      <a:r>
                        <a:rPr lang="zh-CN" altLang="en-US" dirty="0"/>
                        <a:t>有差别或无差别</a:t>
                      </a:r>
                    </a:p>
                  </a:txBody>
                  <a:tcPr/>
                </a:tc>
                <a:tc>
                  <a:txBody>
                    <a:bodyPr/>
                    <a:lstStyle/>
                    <a:p>
                      <a:r>
                        <a:rPr lang="zh-CN" altLang="en-US" dirty="0"/>
                        <a:t>相当程度</a:t>
                      </a:r>
                    </a:p>
                  </a:txBody>
                  <a:tcPr/>
                </a:tc>
                <a:tc>
                  <a:txBody>
                    <a:bodyPr/>
                    <a:lstStyle/>
                    <a:p>
                      <a:r>
                        <a:rPr lang="zh-CN" altLang="en-US" dirty="0"/>
                        <a:t>比较困难</a:t>
                      </a:r>
                    </a:p>
                  </a:txBody>
                  <a:tcPr/>
                </a:tc>
                <a:tc>
                  <a:txBody>
                    <a:bodyPr/>
                    <a:lstStyle/>
                    <a:p>
                      <a:r>
                        <a:rPr lang="zh-CN" altLang="en-US" dirty="0"/>
                        <a:t>石油、 钢、 汽车</a:t>
                      </a:r>
                    </a:p>
                  </a:txBody>
                  <a:tcPr/>
                </a:tc>
                <a:extLst>
                  <a:ext uri="{0D108BD9-81ED-4DB2-BD59-A6C34878D82A}">
                    <a16:rowId xmlns:a16="http://schemas.microsoft.com/office/drawing/2014/main" val="943354571"/>
                  </a:ext>
                </a:extLst>
              </a:tr>
              <a:tr h="1104219">
                <a:tc>
                  <a:txBody>
                    <a:bodyPr/>
                    <a:lstStyle/>
                    <a:p>
                      <a:r>
                        <a:rPr lang="zh-CN" altLang="en-US" dirty="0"/>
                        <a:t>完全垄断</a:t>
                      </a:r>
                    </a:p>
                  </a:txBody>
                  <a:tcPr/>
                </a:tc>
                <a:tc>
                  <a:txBody>
                    <a:bodyPr/>
                    <a:lstStyle/>
                    <a:p>
                      <a:r>
                        <a:rPr lang="zh-CN" altLang="en-US" dirty="0"/>
                        <a:t>唯一</a:t>
                      </a:r>
                    </a:p>
                  </a:txBody>
                  <a:tcPr/>
                </a:tc>
                <a:tc>
                  <a:txBody>
                    <a:bodyPr/>
                    <a:lstStyle/>
                    <a:p>
                      <a:r>
                        <a:rPr lang="zh-CN" altLang="en-US" dirty="0"/>
                        <a:t>产品唯一且无相近的替代品</a:t>
                      </a:r>
                    </a:p>
                  </a:txBody>
                  <a:tcPr/>
                </a:tc>
                <a:tc>
                  <a:txBody>
                    <a:bodyPr/>
                    <a:lstStyle/>
                    <a:p>
                      <a:r>
                        <a:rPr lang="zh-CN" altLang="en-US" dirty="0"/>
                        <a:t>很大程度</a:t>
                      </a:r>
                      <a:r>
                        <a:rPr lang="en-US" altLang="zh-CN" dirty="0"/>
                        <a:t>, </a:t>
                      </a:r>
                      <a:r>
                        <a:rPr lang="zh-CN" altLang="en-US" dirty="0"/>
                        <a:t>但</a:t>
                      </a:r>
                    </a:p>
                    <a:p>
                      <a:r>
                        <a:rPr lang="zh-CN" altLang="en-US" dirty="0"/>
                        <a:t>经常受到管制</a:t>
                      </a:r>
                    </a:p>
                  </a:txBody>
                  <a:tcPr/>
                </a:tc>
                <a:tc>
                  <a:txBody>
                    <a:bodyPr/>
                    <a:lstStyle/>
                    <a:p>
                      <a:r>
                        <a:rPr lang="zh-CN" altLang="en-US" dirty="0"/>
                        <a:t>很困难</a:t>
                      </a:r>
                      <a:r>
                        <a:rPr lang="en-US" altLang="zh-CN" dirty="0"/>
                        <a:t>, </a:t>
                      </a:r>
                      <a:r>
                        <a:rPr lang="zh-CN" altLang="en-US" dirty="0"/>
                        <a:t>几乎</a:t>
                      </a:r>
                    </a:p>
                    <a:p>
                      <a:r>
                        <a:rPr lang="zh-CN" altLang="en-US" dirty="0"/>
                        <a:t>不可能</a:t>
                      </a:r>
                    </a:p>
                  </a:txBody>
                  <a:tcPr/>
                </a:tc>
                <a:tc>
                  <a:txBody>
                    <a:bodyPr/>
                    <a:lstStyle/>
                    <a:p>
                      <a:r>
                        <a:rPr lang="zh-CN" altLang="en-US" dirty="0"/>
                        <a:t>公共事业</a:t>
                      </a:r>
                      <a:r>
                        <a:rPr lang="en-US" altLang="zh-CN" dirty="0"/>
                        <a:t>, </a:t>
                      </a:r>
                      <a:r>
                        <a:rPr lang="zh-CN" altLang="en-US" dirty="0"/>
                        <a:t>如水、电、 天然气</a:t>
                      </a:r>
                    </a:p>
                  </a:txBody>
                  <a:tcPr/>
                </a:tc>
                <a:extLst>
                  <a:ext uri="{0D108BD9-81ED-4DB2-BD59-A6C34878D82A}">
                    <a16:rowId xmlns:a16="http://schemas.microsoft.com/office/drawing/2014/main" val="2179506688"/>
                  </a:ext>
                </a:extLst>
              </a:tr>
            </a:tbl>
          </a:graphicData>
        </a:graphic>
      </p:graphicFrame>
    </p:spTree>
    <p:extLst>
      <p:ext uri="{BB962C8B-B14F-4D97-AF65-F5344CB8AC3E}">
        <p14:creationId xmlns:p14="http://schemas.microsoft.com/office/powerpoint/2010/main" val="10831992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完全竞争市场</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完全竞争市场的含义和特征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4268" y="1229070"/>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完全竞争市场的含义</a:t>
            </a:r>
          </a:p>
        </p:txBody>
      </p:sp>
      <p:sp>
        <p:nvSpPr>
          <p:cNvPr id="10" name="文本框 9">
            <a:extLst>
              <a:ext uri="{FF2B5EF4-FFF2-40B4-BE49-F238E27FC236}">
                <a16:creationId xmlns:a16="http://schemas.microsoft.com/office/drawing/2014/main" id="{A5802E60-ABDB-CEB9-37CA-D78DADC19D5B}"/>
              </a:ext>
            </a:extLst>
          </p:cNvPr>
          <p:cNvSpPr txBox="1"/>
          <p:nvPr/>
        </p:nvSpPr>
        <p:spPr>
          <a:xfrm>
            <a:off x="2233422" y="2086279"/>
            <a:ext cx="8035290" cy="369332"/>
          </a:xfrm>
          <a:prstGeom prst="rect">
            <a:avLst/>
          </a:prstGeom>
          <a:noFill/>
        </p:spPr>
        <p:txBody>
          <a:bodyPr wrap="square">
            <a:spAutoFit/>
          </a:bodyPr>
          <a:lstStyle/>
          <a:p>
            <a:r>
              <a:rPr lang="zh-CN" altLang="en-US" dirty="0">
                <a:solidFill>
                  <a:schemeClr val="accent2"/>
                </a:solidFill>
              </a:rPr>
              <a:t>完全竞争市场是指竞争充分且不受任何阻碍和干扰的一种市场结构。</a:t>
            </a:r>
          </a:p>
        </p:txBody>
      </p:sp>
      <p:sp>
        <p:nvSpPr>
          <p:cNvPr id="11" name="矩形 10">
            <a:extLst>
              <a:ext uri="{FF2B5EF4-FFF2-40B4-BE49-F238E27FC236}">
                <a16:creationId xmlns:a16="http://schemas.microsoft.com/office/drawing/2014/main" id="{36E79E83-9FBF-05D7-42A3-F6C7AED63891}"/>
              </a:ext>
            </a:extLst>
          </p:cNvPr>
          <p:cNvSpPr/>
          <p:nvPr/>
        </p:nvSpPr>
        <p:spPr>
          <a:xfrm>
            <a:off x="1654267" y="285599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完全竞争市场的特征</a:t>
            </a: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必备条件</a:t>
            </a:r>
            <a:r>
              <a:rPr lang="en-US" altLang="zh-CN" sz="2400" b="1" cap="all" dirty="0">
                <a:solidFill>
                  <a:srgbClr val="000000"/>
                </a:solidFill>
                <a:cs typeface="+mn-ea"/>
                <a:sym typeface="+mn-lt"/>
              </a:rPr>
              <a:t>)</a:t>
            </a:r>
            <a:endParaRPr lang="zh-CN" altLang="en-US" sz="2400" b="1" cap="all" dirty="0">
              <a:solidFill>
                <a:srgbClr val="000000"/>
              </a:solidFill>
              <a:cs typeface="+mn-ea"/>
              <a:sym typeface="+mn-lt"/>
            </a:endParaRPr>
          </a:p>
        </p:txBody>
      </p:sp>
      <p:graphicFrame>
        <p:nvGraphicFramePr>
          <p:cNvPr id="16" name="图示 15">
            <a:extLst>
              <a:ext uri="{FF2B5EF4-FFF2-40B4-BE49-F238E27FC236}">
                <a16:creationId xmlns:a16="http://schemas.microsoft.com/office/drawing/2014/main" id="{845D4D04-3FBC-524A-2791-FD019A2E6A14}"/>
              </a:ext>
            </a:extLst>
          </p:cNvPr>
          <p:cNvGraphicFramePr/>
          <p:nvPr>
            <p:extLst>
              <p:ext uri="{D42A27DB-BD31-4B8C-83A1-F6EECF244321}">
                <p14:modId xmlns:p14="http://schemas.microsoft.com/office/powerpoint/2010/main" val="49507067"/>
              </p:ext>
            </p:extLst>
          </p:nvPr>
        </p:nvGraphicFramePr>
        <p:xfrm>
          <a:off x="3040424" y="3620867"/>
          <a:ext cx="8284464" cy="27902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TotalTime>
  <Words>3442</Words>
  <Application>Microsoft Office PowerPoint</Application>
  <PresentationFormat>宽屏</PresentationFormat>
  <Paragraphs>178</Paragraphs>
  <Slides>30</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30</vt:i4>
      </vt:variant>
    </vt:vector>
  </HeadingPairs>
  <TitlesOfParts>
    <vt:vector size="37" baseType="lpstr">
      <vt:lpstr>E-BZ</vt:lpstr>
      <vt:lpstr>Source Han Sans CN Bold</vt:lpstr>
      <vt:lpstr>方正兰亭大黑_GBK</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hly</cp:lastModifiedBy>
  <cp:revision>63</cp:revision>
  <dcterms:created xsi:type="dcterms:W3CDTF">2023-11-08T11:26:17Z</dcterms:created>
  <dcterms:modified xsi:type="dcterms:W3CDTF">2024-09-19T03:54:14Z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