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03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236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10C530-4676-44F9-B95A-8481E5F816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C7EA7A-7A2C-43BC-97B6-B937C0D318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5dcf2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488B17-DD9D-4241-B2B7-A10B3C6EB3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封建时代的欧洲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970A0A-FD8A-8DFB-6B1B-F7F066C7EC0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57AD2E-73D3-4DC6-B90B-CB89D488AB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CCD3B9-A790-43F3-A4B2-E71980F680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CFAA4-FF42-4932-825D-6B7C434C6CE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a06d27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7a5bf3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9376b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921d2f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a06d270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7a5bf37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69376b0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921d2f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2fac93155?colgroup=3,3,2,11,7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65776"/>
              </p:ext>
            </p:extLst>
          </p:nvPr>
        </p:nvGraphicFramePr>
        <p:xfrm>
          <a:off x="539496" y="1521682"/>
          <a:ext cx="11115021" cy="4519232"/>
        </p:xfrm>
        <a:graphic>
          <a:graphicData uri="http://schemas.openxmlformats.org/drawingml/2006/table">
            <a:tbl>
              <a:tblPr/>
              <a:tblGrid>
                <a:gridCol w="1296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2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1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18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8世纪前期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法兰克王国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土地的分封形式进行了改革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800"/>
                        </a:lnSpc>
                      </a:pPr>
                      <a:r>
                        <a:rPr lang="en-US" altLang="zh-CN" sz="8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缔结封君封臣关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系的仪式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不再无偿地赏赐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而要求得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到封地的人必须提供兵役服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赐地的人成为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受封地的人则成为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臣必须效忠于封君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须保护封臣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2,11,7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5C5EECE6-6774-CB50-4259-437899FFC018}"/>
              </a:ext>
            </a:extLst>
          </p:cNvPr>
          <p:cNvSpPr txBox="1"/>
          <p:nvPr/>
        </p:nvSpPr>
        <p:spPr>
          <a:xfrm>
            <a:off x="10936372" y="8132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缔结封君封臣关系的仪式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39069" y="2245963"/>
            <a:ext cx="2176272" cy="20025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2fac93155?colgroup=3,3,2,20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329517"/>
              </p:ext>
            </p:extLst>
          </p:nvPr>
        </p:nvGraphicFramePr>
        <p:xfrm>
          <a:off x="539496" y="2660078"/>
          <a:ext cx="11113577" cy="2242440"/>
        </p:xfrm>
        <a:graphic>
          <a:graphicData uri="http://schemas.openxmlformats.org/drawingml/2006/table">
            <a:tbl>
              <a:tblPr/>
              <a:tblGrid>
                <a:gridCol w="130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0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封君与封臣的关系有着严格的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而且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有一定的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这种以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土地的封赐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为纽带而形成的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建制度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在西欧已经普遍存在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2,20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888EF90E-F03B-5827-2456-8A03F53B3D85}"/>
              </a:ext>
            </a:extLst>
          </p:cNvPr>
          <p:cNvSpPr txBox="1"/>
          <p:nvPr/>
        </p:nvSpPr>
        <p:spPr>
          <a:xfrm>
            <a:off x="10934927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2fac93155?colgroup=2,2,3,14,4&amp;vcp=1&amp;pid=36339207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09919"/>
              </p:ext>
            </p:extLst>
          </p:nvPr>
        </p:nvGraphicFramePr>
        <p:xfrm>
          <a:off x="539496" y="1800574"/>
          <a:ext cx="11112835" cy="3961448"/>
        </p:xfrm>
        <a:graphic>
          <a:graphicData uri="http://schemas.openxmlformats.org/drawingml/2006/table">
            <a:tbl>
              <a:tblPr/>
              <a:tblGrid>
                <a:gridCol w="108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22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2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曼帝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教皇在罗马为查理举行了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加冕礼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查理被称为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“查理大帝”或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“查理曼”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他统治时期的法兰克王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查理曼帝国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700"/>
                        </a:lnSpc>
                      </a:pPr>
                      <a:r>
                        <a:rPr lang="en-US" altLang="zh-CN" sz="5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查理曼的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三个孙子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缔结条约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时的情景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版图扩展到今天的意大利北部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班牙北部和德国西部的广大地区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成为当时西欧最大的王国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fac93155.table_image?tii=3&amp;vcp=1&amp;pid=3633920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9469" y="2074767"/>
            <a:ext cx="157276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fac93155?colgroup=2,2,3,14,4&amp;vcp=1&amp;pid=36339207d&amp;color=0,0,0&amp;vtp=1&amp;vaab=1&amp;bt=1&amp;bbb=1">
            <a:extLst>
              <a:ext uri="{FF2B5EF4-FFF2-40B4-BE49-F238E27FC236}">
                <a16:creationId xmlns:a16="http://schemas.microsoft.com/office/drawing/2014/main" id="{D9BE78B9-A758-1F11-C26E-65BC0F3CDCF6}"/>
              </a:ext>
            </a:extLst>
          </p:cNvPr>
          <p:cNvSpPr txBox="1"/>
          <p:nvPr/>
        </p:nvSpPr>
        <p:spPr>
          <a:xfrm>
            <a:off x="10934186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2fac93155?colgroup=2,2,3,14,4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71451"/>
              </p:ext>
            </p:extLst>
          </p:nvPr>
        </p:nvGraphicFramePr>
        <p:xfrm>
          <a:off x="539496" y="2035270"/>
          <a:ext cx="11113134" cy="3492056"/>
        </p:xfrm>
        <a:graphic>
          <a:graphicData uri="http://schemas.openxmlformats.org/drawingml/2006/table">
            <a:tbl>
              <a:tblPr/>
              <a:tblGrid>
                <a:gridCol w="108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8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13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曼帝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鼓励基督教发展（划分教区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人民缴纳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“什一税”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700"/>
                        </a:lnSpc>
                      </a:pPr>
                      <a:r>
                        <a:rPr lang="en-US" altLang="zh-CN" sz="5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查理曼的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三个孙子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缔结条约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时的情景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843年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查理曼的三个孙子缔结条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将帝国一分为三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形成以后德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法兰西和意大利三个国家的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雏形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fac93155.table_image?tii=4&amp;vcp=1&amp;pid=36339207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1913" y="2074767"/>
            <a:ext cx="157276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fac93155?colgroup=2,2,3,14,4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6E3304DA-31B3-0B27-3BC8-4EAE45566920}"/>
              </a:ext>
            </a:extLst>
          </p:cNvPr>
          <p:cNvSpPr txBox="1"/>
          <p:nvPr/>
        </p:nvSpPr>
        <p:spPr>
          <a:xfrm>
            <a:off x="10934485" y="13268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cdd96f7?vcp=1&amp;pid=ad4157436&amp;color=0,0,0&amp;mp=1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830aa545?sp=1&amp;vcp=1&amp;pid=39cdd96f7&amp;color=0,0,0&amp;vtp=1&amp;vaab=1&amp;bbb=1"/>
          <p:cNvSpPr/>
          <p:nvPr/>
        </p:nvSpPr>
        <p:spPr>
          <a:xfrm>
            <a:off x="539496" y="114488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封君封臣制与分封制的比较</a:t>
            </a:r>
            <a:endParaRPr lang="en-US" altLang="zh-CN" sz="2800" dirty="0"/>
          </a:p>
        </p:txBody>
      </p:sp>
      <p:graphicFrame>
        <p:nvGraphicFramePr>
          <p:cNvPr id="15" name="P_7_BD#b830aa545?colgroup=3,14,10&amp;vcp=1&amp;pid=39cdd96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633677"/>
              </p:ext>
            </p:extLst>
          </p:nvPr>
        </p:nvGraphicFramePr>
        <p:xfrm>
          <a:off x="539496" y="1744262"/>
          <a:ext cx="11091672" cy="4584700"/>
        </p:xfrm>
        <a:graphic>
          <a:graphicData uri="http://schemas.openxmlformats.org/drawingml/2006/table">
            <a:tbl>
              <a:tblPr/>
              <a:tblGrid>
                <a:gridCol w="156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59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25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封君封臣制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中世纪（封建社会）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西周（奴隶社会）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西欧诸国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形成等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国王—大封建主—小封建主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—农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天子—诸侯—卿大夫—士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土地性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土地私有制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土地国有制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纽带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维护了社会稳定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182dcd1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ffb647e2a?iti=1&amp;vcp=1&amp;pid=b5182dc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1295191"/>
            <a:ext cx="8531352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fb647e2a?iti=1&amp;vcp=1&amp;pid=b5182dcd1&amp;color=0,0,0&amp;vtp=1&amp;vaab=1&amp;bbb=1"/>
          <p:cNvSpPr/>
          <p:nvPr/>
        </p:nvSpPr>
        <p:spPr>
          <a:xfrm>
            <a:off x="4098195" y="4933487"/>
            <a:ext cx="3992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西欧封建等级制度示意图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7_BD#ffb647e2a?iti=2&amp;vcp=1&amp;pid=b5182dcd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512" y="1737836"/>
            <a:ext cx="400507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ffb647e2a?iti=2&amp;vcp=1&amp;pid=b5182dcd1&amp;color=0,0,0&amp;vtp=1&amp;vaab=1&amp;bbb=1"/>
          <p:cNvSpPr/>
          <p:nvPr/>
        </p:nvSpPr>
        <p:spPr>
          <a:xfrm>
            <a:off x="4280567" y="4553172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查理大帝（742—814）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5277172" y="2758698"/>
            <a:ext cx="441703" cy="1667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查理大帝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9950" y="1666641"/>
            <a:ext cx="1631163" cy="275953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edf2d94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941b4ada?sp=1&amp;vcp=1&amp;pid=7aedf2d9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中世纪西欧最大的封建主是罗马教会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不是封建国王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随着西欧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社会的转型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王权走向强化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但教会在西欧社会中仍占重要地位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西欧封建社会长期处于分裂状态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神权大于王权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其进入封建社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会比中国进入封建社会晚约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fb42480?vcp=1&amp;pid=87a5bf37f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西欧庄园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中世纪城市和大学的兴起（2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51a3caa0?vcp=1&amp;pid=34fb4248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61520077b?vcp=1&amp;pid=751a3caa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通过庄园生活以及欧洲城市和大学的兴起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了解中世纪西欧封建社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会的发展变化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e9e225b?vcp=1&amp;pid=34fb4248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0" name="P_7_BD#b84b21201?colgroup=2,2,24&amp;vcp=1&amp;pid=36e9e22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522413"/>
              </p:ext>
            </p:extLst>
          </p:nvPr>
        </p:nvGraphicFramePr>
        <p:xfrm>
          <a:off x="539496" y="1295191"/>
          <a:ext cx="11113577" cy="3347340"/>
        </p:xfrm>
        <a:graphic>
          <a:graphicData uri="http://schemas.openxmlformats.org/drawingml/2006/table">
            <a:tbl>
              <a:tblPr/>
              <a:tblGrid>
                <a:gridCol w="895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29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从9世纪开始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一种新的农业经济组织形式逐渐流行开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这就是庄园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大约到11世纪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庄园遍布欧洲各地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在领主统治下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庄园是一个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独立的自给自足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的经济和政治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佃户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（包括自由的农民和缺少自由的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b84b21201?colgroup=2,2,16,7&amp;vcp=1&amp;pid=36e9e225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32510"/>
              </p:ext>
            </p:extLst>
          </p:nvPr>
        </p:nvGraphicFramePr>
        <p:xfrm>
          <a:off x="539496" y="1811020"/>
          <a:ext cx="11112933" cy="3940556"/>
        </p:xfrm>
        <a:graphic>
          <a:graphicData uri="http://schemas.openxmlformats.org/drawingml/2006/table">
            <a:tbl>
              <a:tblPr/>
              <a:tblGrid>
                <a:gridCol w="898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53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948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（1）耕地：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自营地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领主自己保留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直接经营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收入全部归领主所有）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份地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（庄园剩下的耕地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是佃户的生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活来源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佃户一般每周要在自营地上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（2）共用地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：庄园周围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的林地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荒地等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全体佃户都可以放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b84b21201.table_image?iti=3&amp;tii=5&amp;vcp=1&amp;pid=36e9e22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5708" y="2245582"/>
            <a:ext cx="2578608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b84b21201.table_image?iti=3&amp;tii=6&amp;vcp=1&amp;pid=36e9e225b&amp;color=0,0,0&amp;vtp=1&amp;vaab=1&amp;bbb=1"/>
          <p:cNvSpPr/>
          <p:nvPr/>
        </p:nvSpPr>
        <p:spPr>
          <a:xfrm>
            <a:off x="8869931" y="4814030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一个庄园的图解</a:t>
            </a:r>
            <a:endParaRPr lang="en-US" altLang="zh-CN" sz="2800" dirty="0"/>
          </a:p>
        </p:txBody>
      </p:sp>
      <p:sp>
        <p:nvSpPr>
          <p:cNvPr id="2" name="P_7_BD#b84b21201?colgroup=2,2,16,7&amp;vcp=1&amp;pid=36e9e225b&amp;color=0,0,0&amp;vtp=1&amp;vaab=1&amp;bt=1&amp;bbb=1">
            <a:extLst>
              <a:ext uri="{FF2B5EF4-FFF2-40B4-BE49-F238E27FC236}">
                <a16:creationId xmlns:a16="http://schemas.microsoft.com/office/drawing/2014/main" id="{E8AE6B7A-1B2B-D53D-3C10-6252EAE68FE8}"/>
              </a:ext>
            </a:extLst>
          </p:cNvPr>
          <p:cNvSpPr txBox="1"/>
          <p:nvPr/>
        </p:nvSpPr>
        <p:spPr>
          <a:xfrm>
            <a:off x="10934284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b84b21201?colgroup=2,2,1,23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774309"/>
              </p:ext>
            </p:extLst>
          </p:nvPr>
        </p:nvGraphicFramePr>
        <p:xfrm>
          <a:off x="539496" y="2105342"/>
          <a:ext cx="11113034" cy="3351912"/>
        </p:xfrm>
        <a:graphic>
          <a:graphicData uri="http://schemas.openxmlformats.org/drawingml/2006/table">
            <a:tbl>
              <a:tblPr/>
              <a:tblGrid>
                <a:gridCol w="897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419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（1）主持法庭的是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领主或他的管家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）庄园法庭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没有专门的工作人员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开庭的时间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地点不固定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3）惩罚手段通常是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处以罚金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罚金全部归领主所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（4）审判依据习惯法或村法（庄园具有司法权）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维护庄园公共秩序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既维护了领主的利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也在一定程度上限制了领主的特权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84b21201?colgroup=2,2,1,23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303366EB-7459-3BE0-239D-EFFBA20D4EEB}"/>
              </a:ext>
            </a:extLst>
          </p:cNvPr>
          <p:cNvSpPr txBox="1"/>
          <p:nvPr/>
        </p:nvSpPr>
        <p:spPr>
          <a:xfrm>
            <a:off x="109343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84b21201?colgroup=2,3,23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84279"/>
              </p:ext>
            </p:extLst>
          </p:nvPr>
        </p:nvGraphicFramePr>
        <p:xfrm>
          <a:off x="539496" y="1822100"/>
          <a:ext cx="11112835" cy="3918396"/>
        </p:xfrm>
        <a:graphic>
          <a:graphicData uri="http://schemas.openxmlformats.org/drawingml/2006/table">
            <a:tbl>
              <a:tblPr/>
              <a:tblGrid>
                <a:gridCol w="1062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10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西欧旧的城市开始复苏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新的城市不断产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以手工业和商业为中心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主要集中在交通便利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能够吸引人们聚集的地区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规模很小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由和自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领主像控制庄园一样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对城市居民任意征税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至要求居民像佃户一样履行义务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城市居民采取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各种方式反抗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4b21201?colgroup=2,3,23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BB208A19-8A58-0951-8319-94FD6AE7C6E8}"/>
              </a:ext>
            </a:extLst>
          </p:cNvPr>
          <p:cNvSpPr txBox="1"/>
          <p:nvPr/>
        </p:nvSpPr>
        <p:spPr>
          <a:xfrm>
            <a:off x="10934186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4b21201?colgroup=2,3,2,21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06279"/>
              </p:ext>
            </p:extLst>
          </p:nvPr>
        </p:nvGraphicFramePr>
        <p:xfrm>
          <a:off x="539496" y="1274952"/>
          <a:ext cx="11112835" cy="5027360"/>
        </p:xfrm>
        <a:graphic>
          <a:graphicData uri="http://schemas.openxmlformats.org/drawingml/2006/table">
            <a:tbl>
              <a:tblPr/>
              <a:tblGrid>
                <a:gridCol w="1062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1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由和自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金钱赎买和武力斗争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从国王或领主手里取得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特许状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（典型：法兰西的琅城）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许多城市取得了一定程度的自由与特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手工工匠和商人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是城市的基本居民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农奴一旦进入城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住满一年零一天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就获得了市民的身份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市民阶层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出现了富裕的大手工业作坊主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人和银行家等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早期的资产阶级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4b21201?colgroup=2,3,2,21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CB3C7E86-04BF-F10F-A162-0CF763869333}"/>
              </a:ext>
            </a:extLst>
          </p:cNvPr>
          <p:cNvSpPr txBox="1"/>
          <p:nvPr/>
        </p:nvSpPr>
        <p:spPr>
          <a:xfrm>
            <a:off x="10934186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4b21201?colgroup=2,2,24&amp;vcp=1&amp;pid=36e9e22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769608"/>
              </p:ext>
            </p:extLst>
          </p:nvPr>
        </p:nvGraphicFramePr>
        <p:xfrm>
          <a:off x="539496" y="1262806"/>
          <a:ext cx="11112603" cy="5082732"/>
        </p:xfrm>
        <a:graphic>
          <a:graphicData uri="http://schemas.openxmlformats.org/drawingml/2006/table">
            <a:tbl>
              <a:tblPr/>
              <a:tblGrid>
                <a:gridCol w="917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802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446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西欧的教育与学术出现了新的气象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具有免赋税特权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教育自主权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司法特权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77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（1）基础课程：文法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算术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几何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天文和音乐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2）专业课程：法学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医学和神学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800"/>
                        </a:lnSpc>
                      </a:pPr>
                      <a:r>
                        <a:rPr lang="en-US" altLang="zh-CN" sz="12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一方面仍受基督教会的影响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另一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方面也反映了经济和社会发展的要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是欧洲中世纪教育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“最美好的花朵”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P_7_BD#b84b21201.table_image?iti=4&amp;tii=8&amp;vcp=1&amp;pid=36e9e225b&amp;color=0,0,0&amp;mp=1&amp;vtp=1&amp;vaab=1&amp;bbb=1"/>
          <p:cNvSpPr/>
          <p:nvPr/>
        </p:nvSpPr>
        <p:spPr>
          <a:xfrm>
            <a:off x="8895976" y="4787946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中世纪大学课堂</a:t>
            </a:r>
            <a:endParaRPr lang="en-US" altLang="zh-CN" sz="2800" dirty="0"/>
          </a:p>
        </p:txBody>
      </p:sp>
      <p:sp>
        <p:nvSpPr>
          <p:cNvPr id="2" name="P_7_BD#b84b21201?colgroup=2,2,24&amp;vcp=1&amp;pid=36e9e225b&amp;color=0,0,0&amp;mp=1&amp;vtp=1&amp;vaab=1&amp;bt=1&amp;bbb=1">
            <a:extLst>
              <a:ext uri="{FF2B5EF4-FFF2-40B4-BE49-F238E27FC236}">
                <a16:creationId xmlns:a16="http://schemas.microsoft.com/office/drawing/2014/main" id="{6DB4C3E2-F318-8331-3EF6-08CFF1825E20}"/>
              </a:ext>
            </a:extLst>
          </p:cNvPr>
          <p:cNvSpPr txBox="1"/>
          <p:nvPr/>
        </p:nvSpPr>
        <p:spPr>
          <a:xfrm>
            <a:off x="1093395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中世纪大学课堂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82609" y="2693970"/>
            <a:ext cx="2583529" cy="20939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0da6129?vcp=1&amp;pid=34fb42480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a3fa12e1?sp=1&amp;vcp=1&amp;pid=bc0da612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西欧封建城市兴起的影响</a:t>
            </a:r>
            <a:endParaRPr lang="en-US" altLang="zh-CN" sz="2800" dirty="0"/>
          </a:p>
        </p:txBody>
      </p:sp>
      <p:graphicFrame>
        <p:nvGraphicFramePr>
          <p:cNvPr id="26" name="P_7_BD#7a3fa12e1?colgroup=3,25&amp;vcp=1&amp;pid=bc0da612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73376"/>
              </p:ext>
            </p:extLst>
          </p:nvPr>
        </p:nvGraphicFramePr>
        <p:xfrm>
          <a:off x="539496" y="1929556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城市的商品经济从一开始就对封建制度起着瓦解作用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拥有自由和自治权利的城市成为新的政治实体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它们与王权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共同对付大贵族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市民阶层不断发展壮大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成为早期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随着市民阶层在政治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经济生活方面地位的提高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一种新的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世俗生活观念逐渐形成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为文艺复兴运动奠定了基础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d441f6f4?vcp=1&amp;pid=34fb4248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bdf69842?sp=1&amp;vcp=1&amp;pid=8d441f6f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中世纪西欧的庄园既是一个独立的政治实体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又是一个独立的经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济实体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西欧的城市既是工商业者的聚集地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又是一个相对自治的共同体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e2250f6?vcp=1&amp;pid=87a5bf37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拜占庭帝国和《查士丁尼法典》</a:t>
            </a:r>
            <a:endParaRPr lang="en-US" altLang="zh-CN" sz="3200" dirty="0"/>
          </a:p>
        </p:txBody>
      </p:sp>
      <p:sp>
        <p:nvSpPr>
          <p:cNvPr id="3" name="C_6_BD#28cd247e9?vcp=1&amp;pid=b6e2250f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fc54c852?vcp=1&amp;pid=28cd247e9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查士丁尼法典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初步了解拜占庭帝国的历史地位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15ae782?vcp=1&amp;pid=b6e2250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9" name="P_7_BD#8c64f48e4?colgroup=2,1,13,11&amp;vcp=1&amp;pid=5415ae7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80354"/>
              </p:ext>
            </p:extLst>
          </p:nvPr>
        </p:nvGraphicFramePr>
        <p:xfrm>
          <a:off x="539496" y="1295191"/>
          <a:ext cx="11064240" cy="3473768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430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士丁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稳固帝国的社会秩序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帝的专制权力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900"/>
                        </a:lnSpc>
                      </a:pPr>
                      <a:r>
                        <a:rPr lang="en-US" altLang="zh-CN" sz="9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查士丁尼一世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483—565）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528年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东罗马帝国皇帝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查士丁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组建了法典编纂委员会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529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委员会编成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《查士丁尼法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8c64f48e4.table_image?tii=9&amp;vcp=1&amp;pid=5415ae7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1365295"/>
            <a:ext cx="167335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查士丁尼一世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59368" y="1365295"/>
            <a:ext cx="1673352" cy="2267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8c64f48e4?colgroup=2,1,25&amp;vcp=1&amp;pid=5415ae7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137939"/>
              </p:ext>
            </p:extLst>
          </p:nvPr>
        </p:nvGraphicFramePr>
        <p:xfrm>
          <a:off x="539496" y="1550606"/>
          <a:ext cx="11112602" cy="4461384"/>
        </p:xfrm>
        <a:graphic>
          <a:graphicData uri="http://schemas.openxmlformats.org/drawingml/2006/table">
            <a:tbl>
              <a:tblPr/>
              <a:tblGrid>
                <a:gridCol w="872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9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查士丁尼法典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2世纪初以来历任罗马皇帝颁布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法令汇编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（2）《法学汇纂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》：历代罗马法学家有关法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律问题的论文和著作汇编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（3）《法理概要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》：指导学习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法律文献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（4）《新法典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》：查士丁尼执政时期的法令汇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仍然承认奴隶制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但在一定程度上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改善了奴隶的地位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债务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契约关系等作出明确规定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洲民法的基础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c64f48e4?colgroup=2,1,25&amp;vcp=1&amp;pid=5415ae782&amp;color=0,0,0&amp;vtp=1&amp;vaab=1&amp;bt=1&amp;bbb=1">
            <a:extLst>
              <a:ext uri="{FF2B5EF4-FFF2-40B4-BE49-F238E27FC236}">
                <a16:creationId xmlns:a16="http://schemas.microsoft.com/office/drawing/2014/main" id="{2DC92367-D484-38D1-D30C-DDE371AD40F7}"/>
              </a:ext>
            </a:extLst>
          </p:cNvPr>
          <p:cNvSpPr txBox="1"/>
          <p:nvPr/>
        </p:nvSpPr>
        <p:spPr>
          <a:xfrm>
            <a:off x="1093395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a06d270d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ca06d270d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8c64f48e4?colgroup=2,1,25&amp;vcp=1&amp;pid=5415ae78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714698"/>
              </p:ext>
            </p:extLst>
          </p:nvPr>
        </p:nvGraphicFramePr>
        <p:xfrm>
          <a:off x="539496" y="2105342"/>
          <a:ext cx="11112602" cy="3351912"/>
        </p:xfrm>
        <a:graphic>
          <a:graphicData uri="http://schemas.openxmlformats.org/drawingml/2006/table">
            <a:tbl>
              <a:tblPr/>
              <a:tblGrid>
                <a:gridCol w="872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9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拜占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庭帝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奥斯曼帝国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攻破君士坦丁堡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改名为伊斯坦布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拜占庭帝国灭亡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（1）是一个地跨欧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非三洲的大帝国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）对东西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方文化兼收并蓄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创造出独具特色的拜占庭文化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上产生过重大影响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（3）保存了大量的希腊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罗马古籍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为后来西欧的文艺复兴提供了丰富的精神营养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c64f48e4?colgroup=2,1,25&amp;vcp=1&amp;pid=5415ae782&amp;color=0,0,0&amp;mp=1&amp;vtp=1&amp;vaab=1&amp;bt=1&amp;bbb=1">
            <a:extLst>
              <a:ext uri="{FF2B5EF4-FFF2-40B4-BE49-F238E27FC236}">
                <a16:creationId xmlns:a16="http://schemas.microsoft.com/office/drawing/2014/main" id="{31EE1558-7AA5-FAD6-1E5D-28C81694B969}"/>
              </a:ext>
            </a:extLst>
          </p:cNvPr>
          <p:cNvSpPr txBox="1"/>
          <p:nvPr/>
        </p:nvSpPr>
        <p:spPr>
          <a:xfrm>
            <a:off x="1093395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b9b06c8?vcp=1&amp;pid=b6e2250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dfddfe2a?sp=1&amp;vcp=1&amp;pid=38b9b06c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拜占庭帝国灭亡的主要原因与启示</a:t>
            </a:r>
            <a:endParaRPr lang="en-US" altLang="zh-CN" sz="2800" dirty="0"/>
          </a:p>
        </p:txBody>
      </p:sp>
      <p:graphicFrame>
        <p:nvGraphicFramePr>
          <p:cNvPr id="32" name="P_7_BD#fdfddfe2a?colgroup=3,26&amp;vcp=1&amp;pid=38b9b06c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130869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陶醉于已有的成就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封闭保守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不屑于学习其他文明的优点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长期的对外战争导致财政枯竭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外族的入侵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开放包容促使文明繁荣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保守狭隘导致文明衰落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其他文明的优秀成果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居安思危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与时俱进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9376b0c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569376b0c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2cadfdbe1?vaa=1&amp;vcp=1&amp;vis=1&amp;pid=569376b0c&amp;color=0,0,0&amp;vtp=1&amp;vaab=1&amp;bt=1&amp;bbb=1&amp;hb=1"/>
          <p:cNvSpPr/>
          <p:nvPr/>
        </p:nvSpPr>
        <p:spPr>
          <a:xfrm>
            <a:off x="539496" y="9603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【创设新情境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某班历史兴趣小组的同学正在模拟西欧庄园法庭开庭时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。通过该情景可知，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庄园法庭(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4" name="QC_5_BD.1_2#2cadfdbe1?colgroup=3,26&amp;vaa=1&amp;vcp=1&amp;vis=1&amp;pid=569376b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077585"/>
              </p:ext>
            </p:extLst>
          </p:nvPr>
        </p:nvGraphicFramePr>
        <p:xfrm>
          <a:off x="539496" y="2297271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案件详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领主向法庭控告几名佃户的运草任务没有完成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但佃户们坚持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自己没有违反义务规定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于是向法庭申诉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审理结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法庭认为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佃户有义务在草地里或领主的院中将牧草垛起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没有义务将牧草装上马车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最终佃户胜诉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C_5_BD.1_3#2cadfdbe1.choices?vaa=1&amp;vcp=1&amp;vis=1&amp;pid=569376b0c&amp;color=0,0,0&amp;vtp=1&amp;vaab=1&amp;bbb=1"/>
          <p:cNvSpPr/>
          <p:nvPr/>
        </p:nvSpPr>
        <p:spPr>
          <a:xfrm>
            <a:off x="539496" y="4672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.完全是为维护领主的利益而设立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.审判依据习惯法或村法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C.在一定程度上维护了佃户的权益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.法律体系已经十分健全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cadfdbe1?vaa=1&amp;vcp=1&amp;vis=1&amp;pid=569376b0c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本题创设模拟西欧庄园法庭开庭的生活情境，考查庄园法庭的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作用；材料改编自1300年英国埃尔顿庄园法庭的一桩案件。解题时先分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析材料，关键信息是“佃户有义务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但没有义务将牧草装上马车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可见庄园法庭维护了佃户的权益，C项符合题意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A、D两项说法错误，B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项说法正确但与案件内容无关，均排除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C_5_AN.2_1#2cadfdbe1?vaa=1&amp;vcp=1&amp;vis=1&amp;pid=569376b0c&amp;color=0,0,0&amp;vtp=1&amp;vaab=1&amp;bbb=1"/>
          <p:cNvSpPr/>
          <p:nvPr/>
        </p:nvSpPr>
        <p:spPr>
          <a:xfrm>
            <a:off x="539496" y="47448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2a81c401?vcp=1&amp;pid=569376b0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请完成第264—265页［备考练习］习题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921d2f2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be921d2f2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a174504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887e5c3ca?vaa=1&amp;vcp=1&amp;vis=1&amp;pid=f0a174504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1.（2024·湖南长沙·中考）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我的附庸的附庸，不是我的附庸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887e5c3ca.bracket?vaa=1&amp;vcp=1&amp;vis=1&amp;pid=f0a174504&amp;color=0,0,0&amp;vpa=2&amp;vtp=1&amp;vaab=1"/>
          <p:cNvSpPr/>
          <p:nvPr/>
        </p:nvSpPr>
        <p:spPr>
          <a:xfrm>
            <a:off x="1883314" y="22659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_2#887e5c3ca.choices?vaa=1&amp;vcp=1&amp;vis=1&amp;pid=f0a174504&amp;color=0,0,0&amp;vtp=1&amp;vaab=1&amp;bbb=1"/>
          <p:cNvSpPr/>
          <p:nvPr/>
        </p:nvSpPr>
        <p:spPr>
          <a:xfrm>
            <a:off x="539496" y="28337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A.家庭奴隶制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B.种姓制度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D.封君封臣制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76d2b184d?vaa=1&amp;vcp=1&amp;vis=1&amp;pid=f0a174504&amp;color=0,0,0&amp;vtp=1&amp;vaab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2.（2024·广西玉林·模拟）工商业的发展需要实用的社会知识，还需要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大量为工商业服务的管理者、律师、医生、教师等专业人员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随着知识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分子队伍的壮大和聚集，中世纪的西欧产生了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76d2b184d.bracket?vaa=1&amp;vcp=1&amp;vis=1&amp;pid=f0a174504&amp;color=0,0,0&amp;vpa=3&amp;vtp=1&amp;vaab=1"/>
          <p:cNvSpPr/>
          <p:nvPr/>
        </p:nvSpPr>
        <p:spPr>
          <a:xfrm>
            <a:off x="7928514" y="29240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7_2#76d2b184d.choices?vaa=1&amp;vcp=1&amp;vis=1&amp;pid=f0a174504&amp;color=0,0,0&amp;vtp=1&amp;vaab=1&amp;bbb=1"/>
          <p:cNvSpPr/>
          <p:nvPr/>
        </p:nvSpPr>
        <p:spPr>
          <a:xfrm>
            <a:off x="539496" y="3491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A.庄园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B.城市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D.议会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3ba8e8de9?vaa=1&amp;vcp=1&amp;vis=1&amp;pid=f0a174504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它曾是中古地中海世界最富有、最强大的国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家，其文化曾辉煌了千余年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如此鼎盛的帝国终究灭亡了,土耳其人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的大炮最终轰倒了屹立千年的城楼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材料中的“帝国”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3ba8e8de9.bracket?vaa=1&amp;vcp=1&amp;vis=1&amp;pid=f0a174504&amp;color=0,0,0&amp;vpa=4&amp;vtp=1&amp;vaab=1"/>
          <p:cNvSpPr/>
          <p:nvPr/>
        </p:nvSpPr>
        <p:spPr>
          <a:xfrm>
            <a:off x="9962103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4" name="QC_6_BD.9_2#3ba8e8de9.choices?vaa=1&amp;vcp=1&amp;vis=1&amp;pid=f0a174504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A.古巴比伦王国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B.拜占庭帝国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C.亚历山大帝国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D.阿拉伯帝国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416d600?vcp=1&amp;pid=ca06d270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686be050?vcp=1&amp;pid=20416d6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95800"/>
            <a:ext cx="11308493" cy="205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b5c2cd1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1d2c9ace7?vaa=1&amp;vcp=1&amp;vis=1&amp;pid=2cb5c2cd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.“庄园中佃户取得份地的条件是义务耕种领主的‘自营地’，一般每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周要在自营地上劳动三天，剩下的时间才属于自己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反映西欧庄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1d2c9ace7.bracket?vaa=1&amp;vcp=1&amp;vis=1&amp;pid=2cb5c2cd1&amp;color=0,0,0&amp;vpa=5&amp;vtp=1&amp;vaab=1"/>
          <p:cNvSpPr/>
          <p:nvPr/>
        </p:nvSpPr>
        <p:spPr>
          <a:xfrm>
            <a:off x="106416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5" name="QC_6_BD.11_2#1d2c9ace7.choices?vaa=1&amp;vcp=1&amp;vis=1&amp;pid=2cb5c2cd1&amp;color=0,0,0&amp;vtp=1&amp;vaab=1&amp;bbb=1"/>
          <p:cNvSpPr/>
          <p:nvPr/>
        </p:nvSpPr>
        <p:spPr>
          <a:xfrm>
            <a:off x="539496" y="31171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A.土地分为自营地和份地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B.为领主提供劳役是佃户的义务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C.领主拥有行政权和司法权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D.是自给自足的经济和政治单位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fdf35e587?vaa=1&amp;vcp=1&amp;vis=1&amp;pid=2cb5c2cd1&amp;color=0,0,0&amp;mp=1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市民采取各种手段从封建领主手中获得‘特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许状’，从此，城市市民不再承担封建义务，他们拥有自己立法和执行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司法的权力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据此可知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，中世纪西欧城市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fdf35e587.bracket?vaa=1&amp;vcp=1&amp;vis=1&amp;pid=2cb5c2cd1&amp;color=0,0,0&amp;mp=1&amp;vpa=6&amp;vtp=1&amp;vaab=1"/>
          <p:cNvSpPr/>
          <p:nvPr/>
        </p:nvSpPr>
        <p:spPr>
          <a:xfrm>
            <a:off x="75141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4" name="QC_6_BD.13_2#fdf35e587.choices?vaa=1&amp;vcp=1&amp;vis=1&amp;pid=2cb5c2cd1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A.市民与封建领主等级分明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B.只能通过赎买获得自治权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C.取得了一定的自由与特权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D.完全摆脱了封建领主控制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be4bd770f?vaa=1&amp;vcp=1&amp;vis=1&amp;pid=2cb5c2cd1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6.（2024·安徽蚌埠·模拟）《查士丁尼法典》规定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：凡奴隶不堪主人虐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待的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，官厅得强迫主人出卖之；无故杀戮奴隶的，按杀人罪处理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查士丁尼法典》(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be4bd770f.bracket?vaa=1&amp;vcp=1&amp;vis=1&amp;pid=2cb5c2cd1&amp;color=0,0,0&amp;vpa=7&amp;vtp=1&amp;vaab=1"/>
          <p:cNvSpPr/>
          <p:nvPr/>
        </p:nvSpPr>
        <p:spPr>
          <a:xfrm>
            <a:off x="47281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be4bd770f.choices?vaa=1&amp;vcp=1&amp;vis=1&amp;pid=2cb5c2cd1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A.实现了社会的公平公正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B.一定程度上提高了奴隶的地位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C.凸显了以人为本的理念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D.遵循了法律面前人人平等的原则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626fd97d9?sp=1&amp;vaa=1&amp;vcp=1&amp;vis=1&amp;pid=2cb5c2cd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7.（2024·广东深圳·中考）有历史学习小组做了一份思维导图，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▲中应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该填写(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7_2#626fd97d9?vaa=1&amp;vcp=1&amp;vis=1&amp;pid=2cb5c2c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26" y="1891329"/>
            <a:ext cx="7495244" cy="370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8_1#626fd97d9.bracket?vaa=1&amp;vcp=1&amp;vis=1&amp;pid=2cb5c2cd1&amp;color=0,0,0&amp;vpa=8&amp;vtp=1&amp;vaab=1"/>
          <p:cNvSpPr/>
          <p:nvPr/>
        </p:nvSpPr>
        <p:spPr>
          <a:xfrm>
            <a:off x="18833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3#626fd97d9.choices?vaa=1&amp;vcp=1&amp;vis=1&amp;pid=2cb5c2cd1&amp;color=0,0,0&amp;vtp=1&amp;vaab=1&amp;bbb=1"/>
          <p:cNvSpPr/>
          <p:nvPr/>
        </p:nvSpPr>
        <p:spPr>
          <a:xfrm>
            <a:off x="539496" y="5726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.印度文化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B.阿拉伯文化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C.儒家文化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.拜占庭文化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69343a5?vcp=1&amp;pid=be921d2f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e936e8a28?sp=1&amp;vaa=1&amp;vcp=1&amp;vis=1&amp;pid=8769343a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史料实证】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（2024·河南郑州·模拟，有改动）阅读下列材料，回答问题。</a:t>
            </a:r>
            <a:endParaRPr lang="en-US" altLang="zh-CN" sz="2800" spc="-100" dirty="0"/>
          </a:p>
        </p:txBody>
      </p:sp>
      <p:graphicFrame>
        <p:nvGraphicFramePr>
          <p:cNvPr id="44" name="QO_6_BD.19_2#e936e8a28?colgroup=4,25&amp;vaa=1&amp;vcp=1&amp;vis=1&amp;pid=8769343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62046"/>
              </p:ext>
            </p:extLst>
          </p:nvPr>
        </p:nvGraphicFramePr>
        <p:xfrm>
          <a:off x="539496" y="1935437"/>
          <a:ext cx="11091672" cy="4398582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9322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400"/>
                        </a:lnSpc>
                      </a:pPr>
                      <a:r>
                        <a:rPr lang="en-US" altLang="zh-CN" sz="4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 1981年河南淮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阳于庄汉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墓出土的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陶庄园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汉代世族大家的庄园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既是财富的创造地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又是家庭成员的居所和抵御外侵的坞堡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在这些规模巨大的田庄中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渔以及手工业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商业多业并存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具有极强的自给自足性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图一中的陶庄园由庭院和田园两大部分组成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庭院为三进院落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即前院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门外两侧绘有主仆形象的壁画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田园一侧与庭院相连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另三面有围墙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田园内有田埂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灌溉沟等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摘编自河南博物院官网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图片 5" descr="IMG_256"/>
          <p:cNvPicPr/>
          <p:nvPr/>
        </p:nvPicPr>
        <p:blipFill>
          <a:blip r:embed="rId3"/>
          <a:srcRect l="22540" r="15490" b="18121"/>
          <a:stretch>
            <a:fillRect/>
          </a:stretch>
        </p:blipFill>
        <p:spPr>
          <a:xfrm>
            <a:off x="758952" y="2142866"/>
            <a:ext cx="1389888" cy="10607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O_6_BD.19_4#e936e8a28?colgroup=4,25&amp;vaa=1&amp;vcp=1&amp;vis=1&amp;pid=8769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25485"/>
              </p:ext>
            </p:extLst>
          </p:nvPr>
        </p:nvGraphicFramePr>
        <p:xfrm>
          <a:off x="539496" y="1811020"/>
          <a:ext cx="11091672" cy="394055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庄园的图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解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西欧中世纪乡村的典型组织形式是庄园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庄园以农业为主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蔬菜等食物均可自给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鞋帽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衣服也自己制作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很多庄园还有铁匠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金银匠等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大的庄园往往成为地方经济的中心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小的领主可能只有一个庄园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而大贵族可以拥有十几个甚至更多庄园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为领主提供劳役是佃户的基本义务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摘编自人教版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世界历史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九年级上册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O_6_BD.19_5#e936e8a28.table_image?tii=11&amp;vaa=1&amp;vcp=1&amp;vis=1&amp;pid=8769343a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" y="2271490"/>
            <a:ext cx="149047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O_6_BD.19_4#e936e8a28?colgroup=4,25&amp;vaa=1&amp;vcp=1&amp;vis=1&amp;pid=8769343a5&amp;color=0,0,0&amp;mp=1&amp;vtp=1&amp;vaab=1&amp;bt=1&amp;bbb=1">
            <a:extLst>
              <a:ext uri="{FF2B5EF4-FFF2-40B4-BE49-F238E27FC236}">
                <a16:creationId xmlns:a16="http://schemas.microsoft.com/office/drawing/2014/main" id="{06A83403-681C-89CB-C621-E55318347929}"/>
              </a:ext>
            </a:extLst>
          </p:cNvPr>
          <p:cNvSpPr txBox="1"/>
          <p:nvPr/>
        </p:nvSpPr>
        <p:spPr>
          <a:xfrm>
            <a:off x="10913023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_1#6d842a576?vaa=1&amp;vcp=1&amp;vis=1&amp;pid=e936e8a28&amp;color=0,0,0&amp;vtp=1&amp;vaab=1&amp;bt=1&amp;bbb=1"/>
          <p:cNvSpPr/>
          <p:nvPr/>
        </p:nvSpPr>
        <p:spPr>
          <a:xfrm>
            <a:off x="539496" y="13163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（1）根据材料一、材料二，概括汉代庄园和中世纪西欧庄园的相似之处。</a:t>
            </a:r>
            <a:endParaRPr lang="en-US" altLang="zh-CN" sz="2800" spc="-50" dirty="0"/>
          </a:p>
        </p:txBody>
      </p:sp>
      <p:sp>
        <p:nvSpPr>
          <p:cNvPr id="3" name="QO_7_AN.1_1#6d842a576?vaa=1&amp;vcp=1&amp;vis=1&amp;pid=e936e8a28&amp;color=0,0,0&amp;vtp=1&amp;vaab=1&amp;bbb=1"/>
          <p:cNvSpPr/>
          <p:nvPr/>
        </p:nvSpPr>
        <p:spPr>
          <a:xfrm>
            <a:off x="539496" y="19362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相似之处：以农业生产为主，具有自给自足性，存在剥削关系，等等。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2_1#54011e47c?vaa=1&amp;vcp=1&amp;vis=1&amp;pid=e936e8a28&amp;color=0,0,0&amp;vtp=1&amp;vaab=1&amp;bbb=1&amp;hb=1"/>
          <p:cNvSpPr/>
          <p:nvPr/>
        </p:nvSpPr>
        <p:spPr>
          <a:xfrm>
            <a:off x="539496" y="31194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（2）史料是人们认识和研究历史的依据。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你认为图一、图二所示内容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哪一个更为可信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？请说明理由。</a:t>
            </a:r>
            <a:endParaRPr lang="en-US" altLang="zh-CN" sz="2800" dirty="0"/>
          </a:p>
        </p:txBody>
      </p:sp>
      <p:sp>
        <p:nvSpPr>
          <p:cNvPr id="5" name="QO_7_AN.2_1#54011e47c?vaa=1&amp;vcp=1&amp;vis=1&amp;pid=e936e8a28&amp;color=0,0,0&amp;vtp=1&amp;vaab=1&amp;bbb=1"/>
          <p:cNvSpPr/>
          <p:nvPr/>
        </p:nvSpPr>
        <p:spPr>
          <a:xfrm>
            <a:off x="539496" y="43885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更为可信：图一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理由：图一是第一手史料，图二是第二手史料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a75c230?vcp=1&amp;pid=ca06d270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9da51f67?colgroup=3,26&amp;vcp=1&amp;pid=f8a75c23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006690"/>
              </p:ext>
            </p:extLst>
          </p:nvPr>
        </p:nvGraphicFramePr>
        <p:xfrm>
          <a:off x="539496" y="1295191"/>
          <a:ext cx="11091672" cy="22541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封建制度在西欧确立起来（封君封臣制度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庄园制与农奴制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王权与神权争斗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王权逐渐强化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西欧庄园兴起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工商业繁荣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市民阶层逐渐形成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基督教兴起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欧洲出现王权与神权并存的局面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大学兴起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a5bf37f.fixed?vcp=1&amp;pid=ab5dcf2a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封建时代的欧洲</a:t>
            </a:r>
            <a:endParaRPr lang="en-US" altLang="zh-CN" sz="4000" dirty="0"/>
          </a:p>
        </p:txBody>
      </p:sp>
      <p:sp>
        <p:nvSpPr>
          <p:cNvPr id="3" name="C_4_BD#87a5bf37f.fixed?vcp=1&amp;pid=ab5dcf2a2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4157436?vcp=1&amp;pid=87a5bf37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基督教的兴起和法兰克王国</a:t>
            </a:r>
            <a:endParaRPr lang="en-US" altLang="zh-CN" sz="3200" dirty="0"/>
          </a:p>
        </p:txBody>
      </p:sp>
      <p:sp>
        <p:nvSpPr>
          <p:cNvPr id="3" name="C_6_BD#922848807?vcp=1&amp;pid=ad415743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368a9e9d?vcp=1&amp;pid=92284880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通过封君封臣制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基督教的传播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了解中世纪西欧封建社会的发展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339207d?vcp=1&amp;pid=ad41574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2fac93155?colgroup=2,2,23&amp;vcp=1&amp;pid=3633920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536506"/>
              </p:ext>
            </p:extLst>
          </p:nvPr>
        </p:nvGraphicFramePr>
        <p:xfrm>
          <a:off x="539496" y="1295191"/>
          <a:ext cx="11114094" cy="2808924"/>
        </p:xfrm>
        <a:graphic>
          <a:graphicData uri="http://schemas.openxmlformats.org/drawingml/2006/table">
            <a:tbl>
              <a:tblPr/>
              <a:tblGrid>
                <a:gridCol w="1075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2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2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在罗马帝国统治下的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巴勒斯坦地区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传道者宣传说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耶稣就是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“救世主”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耶稣教导人们忍受苦难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死后可以升入“天堂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这种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信仰耶稣基督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的宗教后来被称为“基督教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4世纪末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罗马皇帝将基督教确定为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2fac93155?colgroup=3,3,11,9&amp;vcp=1&amp;pid=3633920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59471"/>
              </p:ext>
            </p:extLst>
          </p:nvPr>
        </p:nvGraphicFramePr>
        <p:xfrm>
          <a:off x="539496" y="1799050"/>
          <a:ext cx="11115552" cy="3964496"/>
        </p:xfrm>
        <a:graphic>
          <a:graphicData uri="http://schemas.openxmlformats.org/drawingml/2006/table">
            <a:tbl>
              <a:tblPr/>
              <a:tblGrid>
                <a:gridCol w="1358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0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8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481年建立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建立者是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5600"/>
                        </a:lnSpc>
                      </a:pPr>
                      <a:r>
                        <a:rPr lang="en-US" altLang="zh-CN" sz="8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克洛维（约466—511）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克洛维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（1）皈依基督教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承认罗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马教会在欧洲的重要地位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（2）将土地赐给教会和部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取得广泛支持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（3）不断扩张版图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ac93155?colgroup=3,3,11,9&amp;vcp=1&amp;pid=36339207d&amp;color=0,0,0&amp;mp=1&amp;vtp=1&amp;vaab=1&amp;bt=1&amp;bbb=1">
            <a:extLst>
              <a:ext uri="{FF2B5EF4-FFF2-40B4-BE49-F238E27FC236}">
                <a16:creationId xmlns:a16="http://schemas.microsoft.com/office/drawing/2014/main" id="{E4188493-D4F9-AFB6-BF8C-4B4F81C7CF70}"/>
              </a:ext>
            </a:extLst>
          </p:cNvPr>
          <p:cNvSpPr txBox="1"/>
          <p:nvPr/>
        </p:nvSpPr>
        <p:spPr>
          <a:xfrm>
            <a:off x="10936903" y="10906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克洛维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480358" y="1946514"/>
            <a:ext cx="2456545" cy="25633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1414</Words>
  <Application>Microsoft Office PowerPoint</Application>
  <PresentationFormat>宽屏</PresentationFormat>
  <Paragraphs>457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2024-11-29T16:22:01Z</dcterms:created>
  <dcterms:modified xsi:type="dcterms:W3CDTF">2025-08-27T11:26:25Z</dcterms:modified>
  <cp:category/>
  <cp:contentStatus/>
</cp:coreProperties>
</file>