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27"/>
  </p:notesMasterIdLst>
  <p:sldIdLst>
    <p:sldId id="316" r:id="rId3"/>
    <p:sldId id="320" r:id="rId4"/>
    <p:sldId id="319" r:id="rId5"/>
    <p:sldId id="342" r:id="rId6"/>
    <p:sldId id="387" r:id="rId7"/>
    <p:sldId id="343" r:id="rId8"/>
    <p:sldId id="344" r:id="rId9"/>
    <p:sldId id="365" r:id="rId10"/>
    <p:sldId id="366" r:id="rId11"/>
    <p:sldId id="409" r:id="rId12"/>
    <p:sldId id="410" r:id="rId13"/>
    <p:sldId id="371" r:id="rId14"/>
    <p:sldId id="372" r:id="rId15"/>
    <p:sldId id="373" r:id="rId16"/>
    <p:sldId id="367" r:id="rId17"/>
    <p:sldId id="368" r:id="rId18"/>
    <p:sldId id="369" r:id="rId19"/>
    <p:sldId id="380" r:id="rId20"/>
    <p:sldId id="381" r:id="rId21"/>
    <p:sldId id="382" r:id="rId22"/>
    <p:sldId id="383" r:id="rId23"/>
    <p:sldId id="384" r:id="rId24"/>
    <p:sldId id="385" r:id="rId25"/>
    <p:sldId id="386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06" userDrawn="1">
          <p15:clr>
            <a:srgbClr val="A4A3A4"/>
          </p15:clr>
        </p15:guide>
        <p15:guide id="2" pos="3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-476" y="156"/>
      </p:cViewPr>
      <p:guideLst>
        <p:guide orient="horz" pos="2106"/>
        <p:guide pos="39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685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4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4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4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4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4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681136" y="1360170"/>
            <a:ext cx="903627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SECTION THIRTHEEN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5549265" y="2669540"/>
            <a:ext cx="4775835" cy="11747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endParaRPr lang="zh-CN" altLang="en-US" sz="66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898075" y="3002357"/>
            <a:ext cx="6684463" cy="296923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/>
            <a:r>
              <a:rPr lang="en-US" altLang="zh-CN" sz="48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Chapter </a:t>
            </a:r>
            <a:r>
              <a:rPr lang="en-US" altLang="zh-CN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1</a:t>
            </a:r>
            <a:r>
              <a:rPr lang="zh-CN" altLang="en-US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语法精讲     </a:t>
            </a:r>
            <a:endParaRPr lang="en-US" altLang="zh-CN" sz="4800" b="1" dirty="0">
              <a:solidFill>
                <a:schemeClr val="accent1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  <a:sym typeface="+mn-lt"/>
            </a:endParaRPr>
          </a:p>
          <a:p>
            <a:pPr algn="ctr"/>
            <a:r>
              <a:rPr lang="en-US" altLang="zh-CN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  </a:t>
            </a:r>
          </a:p>
          <a:p>
            <a:pPr lvl="0" algn="ctr"/>
            <a:r>
              <a:rPr lang="en-US" altLang="zh-CN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Section </a:t>
            </a:r>
            <a:r>
              <a:rPr lang="en-US" altLang="zh-CN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13  </a:t>
            </a:r>
            <a:r>
              <a:rPr lang="zh-CN" altLang="en-US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非</a:t>
            </a:r>
            <a:r>
              <a:rPr lang="zh-CN" altLang="en-US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谓语动词</a:t>
            </a:r>
          </a:p>
          <a:p>
            <a:pPr algn="ctr"/>
            <a:r>
              <a:rPr lang="en-US" altLang="zh-CN" sz="4800" b="1" dirty="0" smtClean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endParaRPr lang="zh-CN" altLang="en-US" sz="48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878840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动词不定式</a:t>
            </a:r>
            <a:r>
              <a:rPr lang="en-US" altLang="zh-CN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（</a:t>
            </a:r>
            <a:r>
              <a:rPr lang="en-US" altLang="zh-CN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to + 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动词原形）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2610" y="1207770"/>
            <a:ext cx="481965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1108075" y="1207770"/>
            <a:ext cx="6101715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cs typeface="+mn-ea"/>
                <a:sym typeface="+mn-lt"/>
              </a:rPr>
              <a:t>动词不定式的时态、语态和“疑问词+不定式”结构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39445" y="1804670"/>
            <a:ext cx="1052893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1.动词不定式的时态和语态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（1）以动词do为例，不定式的时态和语态如下：</a:t>
            </a:r>
          </a:p>
          <a:p>
            <a:pPr>
              <a:lnSpc>
                <a:spcPct val="150000"/>
              </a:lnSpc>
            </a:pPr>
            <a:endParaRPr lang="en-US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en-US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en-US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en-US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security is said </a:t>
            </a:r>
            <a:r>
              <a:rPr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to have been working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here for forty years. </a:t>
            </a:r>
            <a:r>
              <a:rPr lang="zh-CN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（完成进行式）</a:t>
            </a: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据说这个保安在这儿工作已经四十年了。</a:t>
            </a: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building </a:t>
            </a:r>
            <a:r>
              <a:rPr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to be pulled down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there is our library.</a:t>
            </a: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zh-CN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一般</a:t>
            </a: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被动式）</a:t>
            </a:r>
          </a:p>
          <a:p>
            <a:pPr>
              <a:lnSpc>
                <a:spcPct val="150000"/>
              </a:lnSpc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那边将要被拆的建筑物是我们的图书馆。</a:t>
            </a:r>
          </a:p>
        </p:txBody>
      </p:sp>
      <p:sp>
        <p:nvSpPr>
          <p:cNvPr id="3" name="TextBox 8"/>
          <p:cNvSpPr txBox="1"/>
          <p:nvPr>
            <p:custDataLst>
              <p:tags r:id="rId4"/>
            </p:custDataLst>
          </p:nvPr>
        </p:nvSpPr>
        <p:spPr>
          <a:xfrm>
            <a:off x="393965" y="122868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（二）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5"/>
            </p:custDataLst>
          </p:nvPr>
        </p:nvGraphicFramePr>
        <p:xfrm>
          <a:off x="754380" y="2927350"/>
          <a:ext cx="9579610" cy="153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6245"/>
                <a:gridCol w="1706245"/>
                <a:gridCol w="1706245"/>
                <a:gridCol w="2167890"/>
                <a:gridCol w="2292985"/>
              </a:tblGrid>
              <a:tr h="396240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语态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时态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381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一般式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进行式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完成式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完成进行式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主动式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to do</a:t>
                      </a:r>
                      <a:endParaRPr lang="en-US" altLang="en-US" sz="2000" b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to be doing</a:t>
                      </a:r>
                      <a:endParaRPr lang="en-US" altLang="en-US" sz="2000" b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to have done</a:t>
                      </a:r>
                      <a:endParaRPr lang="en-US" altLang="en-US" sz="2000" b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to have been doing</a:t>
                      </a:r>
                      <a:endParaRPr lang="en-US" altLang="en-US" sz="2000" b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</a:tr>
              <a:tr h="3810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被动式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to be done</a:t>
                      </a:r>
                      <a:endParaRPr lang="en-US" altLang="en-US" sz="2000" b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/</a:t>
                      </a:r>
                      <a:endParaRPr lang="en-US" altLang="en-US" sz="2000" b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to have been done</a:t>
                      </a:r>
                      <a:endParaRPr lang="en-US" altLang="en-US" sz="2000" b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/</a:t>
                      </a:r>
                      <a:endParaRPr lang="en-US" altLang="en-US" sz="2000" b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左大括号 6"/>
          <p:cNvSpPr/>
          <p:nvPr/>
        </p:nvSpPr>
        <p:spPr>
          <a:xfrm>
            <a:off x="687705" y="4813300"/>
            <a:ext cx="75565" cy="148145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878840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动词不定式</a:t>
            </a:r>
            <a:r>
              <a:rPr lang="en-US" altLang="zh-CN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（</a:t>
            </a:r>
            <a:r>
              <a:rPr lang="en-US" altLang="zh-CN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to + 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动词原形）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303530" y="1159510"/>
            <a:ext cx="481965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857885" y="1159510"/>
            <a:ext cx="6101715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cs typeface="+mn-ea"/>
                <a:sym typeface="+mn-lt"/>
              </a:rPr>
              <a:t>动词不定式的时态、语态和“疑问词+不定式”结构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03530" y="1583690"/>
            <a:ext cx="11605895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“疑问词+不定式”结构</a:t>
            </a: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（1）</a:t>
            </a: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做主语</a:t>
            </a:r>
            <a:endParaRPr lang="en-US" sz="2000" b="1">
              <a:highlight>
                <a:srgbClr val="FFFF00"/>
              </a:highligh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Who to take charge of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this task</a:t>
            </a:r>
            <a:r>
              <a:rPr 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has not been decided.</a:t>
            </a: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谁来负责这项任务还没有决定。</a:t>
            </a:r>
          </a:p>
          <a:p>
            <a:pPr>
              <a:lnSpc>
                <a:spcPct val="150000"/>
              </a:lnSpc>
            </a:pPr>
            <a:r>
              <a:rPr 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）作动词宾语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Anne has to learn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how to select 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courses on the study APP.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安妮必须学会如何在学习应用程序上选择课程。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（3）作介词宾语</a:t>
            </a:r>
            <a:b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</a:b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 have no idea of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how to use 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this new machine.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我不知道如何使用这台新机器。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（4）做双宾结构中的直接宾语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Linda will show you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how to control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this equipment.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琳达将给你示范如何控制这台设备。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zh-CN" altLang="en-US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）作表语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The problem is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how to fix up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the car in 10 minutes.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问题是如何在10分钟内把车修好。</a:t>
            </a:r>
          </a:p>
        </p:txBody>
      </p:sp>
      <p:sp>
        <p:nvSpPr>
          <p:cNvPr id="3" name="TextBox 8"/>
          <p:cNvSpPr txBox="1"/>
          <p:nvPr>
            <p:custDataLst>
              <p:tags r:id="rId4"/>
            </p:custDataLst>
          </p:nvPr>
        </p:nvSpPr>
        <p:spPr>
          <a:xfrm>
            <a:off x="134250" y="120773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（二）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878840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分词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53085" y="113474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1080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（一）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690" y="104394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b="1" dirty="0">
                <a:solidFill>
                  <a:srgbClr val="000000"/>
                </a:solidFill>
                <a:cs typeface="+mn-ea"/>
                <a:sym typeface="+mn-lt"/>
              </a:rPr>
              <a:t>现在分词和过去分词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5685" y="1532255"/>
            <a:ext cx="10534015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现在分词</a:t>
            </a:r>
          </a:p>
          <a:p>
            <a:pPr>
              <a:lnSpc>
                <a:spcPct val="150000"/>
              </a:lnSpc>
            </a:pPr>
            <a:endParaRPr lang="zh-CN" altLang="en-US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endParaRPr sz="2000" b="1" i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Having finished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her speech, she accepted our interview.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（完成式）</a:t>
            </a:r>
            <a:endParaRPr sz="20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演讲完之后，她接受了我们的采访。</a:t>
            </a:r>
          </a:p>
          <a:p>
            <a:pPr>
              <a:lnSpc>
                <a:spcPct val="150000"/>
              </a:lnSpc>
            </a:pPr>
            <a:r>
              <a:rPr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2.过去分词</a:t>
            </a:r>
          </a:p>
          <a:p>
            <a:pPr>
              <a:lnSpc>
                <a:spcPct val="150000"/>
              </a:lnSpc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Some of the music</a:t>
            </a:r>
            <a:r>
              <a:rPr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used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in his short video was written by Bob himself.</a:t>
            </a:r>
          </a:p>
          <a:p>
            <a:pPr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在他的短片中使用的一些音乐是鲍勃自己写的。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4"/>
            </p:custDataLst>
          </p:nvPr>
        </p:nvGraphicFramePr>
        <p:xfrm>
          <a:off x="1044575" y="2290445"/>
          <a:ext cx="7873365" cy="2156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0730"/>
                <a:gridCol w="1396365"/>
                <a:gridCol w="2153287"/>
                <a:gridCol w="2292986"/>
              </a:tblGrid>
              <a:tr h="388620">
                <a:tc rowSpan="2" gridSpan="2"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现在分词的类型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时态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81000"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一般式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完成式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81000">
                <a:tc gridSpan="2"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不及物动词（以</a:t>
                      </a:r>
                      <a:r>
                        <a:rPr lang="en-US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go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为例）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going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h</a:t>
                      </a: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aving gone</a:t>
                      </a:r>
                      <a:endParaRPr lang="en-US" altLang="en-US" sz="2000" b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</a:tr>
              <a:tr h="381000">
                <a:tc rowSpan="2"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及物动词</a:t>
                      </a: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（以</a:t>
                      </a:r>
                      <a:r>
                        <a:rPr lang="en-US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write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为例）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主动式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writing</a:t>
                      </a:r>
                      <a:endParaRPr lang="en-US" altLang="en-US" sz="2000" b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having written</a:t>
                      </a:r>
                      <a:endParaRPr lang="en-US" altLang="en-US" sz="2000" b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</a:tr>
              <a:tr h="381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被动式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being written</a:t>
                      </a:r>
                      <a:endParaRPr lang="en-US" altLang="en-US" sz="2000" b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having been written</a:t>
                      </a:r>
                      <a:endParaRPr lang="en-US" altLang="en-US" sz="2000" b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878840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分词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（二）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690" y="1142365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b="1" dirty="0">
                <a:solidFill>
                  <a:srgbClr val="000000"/>
                </a:solidFill>
                <a:cs typeface="+mn-ea"/>
                <a:sym typeface="+mn-lt"/>
              </a:rPr>
              <a:t>分词作定语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13485" y="1589405"/>
            <a:ext cx="1013841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2000" b="1">
                <a:highlight>
                  <a:srgbClr val="FFFF00"/>
                </a:highlight>
                <a:ea typeface="宋体" panose="02010600030101010101" pitchFamily="2" charset="-122"/>
                <a:sym typeface="+mn-ea"/>
              </a:rPr>
              <a:t>分词作定语，作用相当于形容词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What do you think of the proposal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raised by the staff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?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（后置定语）</a:t>
            </a:r>
            <a:endParaRPr lang="en-US" altLang="zh-CN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ea typeface="宋体" panose="02010600030101010101" pitchFamily="2" charset="-122"/>
                <a:sym typeface="+mn-ea"/>
              </a:rPr>
              <a:t>你认为工作人员提出来的意见怎么样？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highlight>
                  <a:srgbClr val="FFFF00"/>
                </a:highlight>
                <a:ea typeface="宋体" panose="02010600030101010101" pitchFamily="2" charset="-122"/>
                <a:sym typeface="+mn-ea"/>
              </a:rPr>
              <a:t>注：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boiled water </a:t>
            </a:r>
            <a:r>
              <a:rPr lang="zh-CN" altLang="en-US" sz="2000" b="1">
                <a:ea typeface="宋体" panose="02010600030101010101" pitchFamily="2" charset="-122"/>
                <a:sym typeface="+mn-ea"/>
              </a:rPr>
              <a:t>开水，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fallen leaves</a:t>
            </a:r>
            <a:r>
              <a:rPr lang="zh-CN" altLang="en-US" sz="2000" b="1">
                <a:ea typeface="宋体" panose="02010600030101010101" pitchFamily="2" charset="-122"/>
                <a:sym typeface="+mn-ea"/>
              </a:rPr>
              <a:t> 落叶，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the risen sun</a:t>
            </a:r>
            <a:r>
              <a:rPr lang="zh-CN" altLang="en-US" sz="2000" b="1">
                <a:ea typeface="宋体" panose="02010600030101010101" pitchFamily="2" charset="-122"/>
                <a:sym typeface="+mn-ea"/>
              </a:rPr>
              <a:t>升起的太阳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000" b="1"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000" b="1">
                <a:ea typeface="宋体" panose="02010600030101010101" pitchFamily="2" charset="-122"/>
                <a:sym typeface="+mn-ea"/>
              </a:rPr>
              <a:t>不表示被动的动作，只表示完成的含义。</a:t>
            </a:r>
            <a:endParaRPr lang="en-US" altLang="zh-CN" sz="2000" b="1">
              <a:highlight>
                <a:srgbClr val="FFFF00"/>
              </a:highlight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2000" b="1">
                <a:highlight>
                  <a:srgbClr val="FFFF00"/>
                </a:highlight>
                <a:ea typeface="宋体" panose="02010600030101010101" pitchFamily="2" charset="-122"/>
                <a:sym typeface="+mn-ea"/>
              </a:rPr>
              <a:t>现在分词和动名词作定语的区别</a:t>
            </a:r>
          </a:p>
          <a:p>
            <a:pPr>
              <a:lnSpc>
                <a:spcPct val="150000"/>
              </a:lnSpc>
            </a:pPr>
            <a:endParaRPr lang="zh-CN" altLang="en-US" sz="2000" b="1">
              <a:highlight>
                <a:srgbClr val="FFFF00"/>
              </a:highlight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highlight>
                <a:srgbClr val="FFFF00"/>
              </a:highlight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213485" y="4490085"/>
          <a:ext cx="8533130" cy="1807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0285"/>
                <a:gridCol w="3712845"/>
              </a:tblGrid>
              <a:tr h="664210"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现在分词作定语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动名词作定语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a crying girl 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一个正在哭泣的女孩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a swimming pool 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游泳池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81000"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a sleeping boy 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一个正在睡觉的男孩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a teaching building 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教学楼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81000"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The raging storm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狂暴的风雨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a meeting room 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会议室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878840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</a:t>
            </a:r>
            <a:r>
              <a:rPr kumimoji="0" 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分词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（三）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690" y="1129665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b="1" dirty="0">
                <a:solidFill>
                  <a:srgbClr val="000000"/>
                </a:solidFill>
                <a:highlight>
                  <a:srgbClr val="FFFF00"/>
                </a:highlight>
                <a:cs typeface="+mn-ea"/>
                <a:sym typeface="+mn-lt"/>
              </a:rPr>
              <a:t>分词作状语</a:t>
            </a:r>
            <a:endParaRPr lang="zh-CN" altLang="zh-CN" sz="2000" b="1" dirty="0">
              <a:solidFill>
                <a:srgbClr val="000000"/>
              </a:solidFill>
              <a:highlight>
                <a:srgbClr val="FFFF00"/>
              </a:highlight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4575" y="1612265"/>
            <a:ext cx="10347960" cy="20408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The girls came into the classroom,</a:t>
            </a: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laughing and talking.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（伴随状语）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贝蒂默默地站在那里，感动得流下了眼泪。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The old man went down the stairs, </a:t>
            </a: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supported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by his wife.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（方式状语）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老人在妻子的搀扶下走下楼梯。</a:t>
            </a:r>
          </a:p>
          <a:p>
            <a:pPr>
              <a:lnSpc>
                <a:spcPct val="150000"/>
              </a:lnSpc>
            </a:pPr>
            <a:endParaRPr lang="zh-CN" altLang="en-US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044575" y="1922145"/>
            <a:ext cx="75565" cy="142113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ounded Rectangle 88"/>
          <p:cNvSpPr/>
          <p:nvPr>
            <p:custDataLst>
              <p:tags r:id="rId4"/>
            </p:custDataLst>
          </p:nvPr>
        </p:nvSpPr>
        <p:spPr>
          <a:xfrm>
            <a:off x="419735" y="3633470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TextBox 8"/>
          <p:cNvSpPr txBox="1"/>
          <p:nvPr>
            <p:custDataLst>
              <p:tags r:id="rId5"/>
            </p:custDataLst>
          </p:nvPr>
        </p:nvSpPr>
        <p:spPr>
          <a:xfrm>
            <a:off x="224155" y="3661410"/>
            <a:ext cx="820420" cy="37973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no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（四）</a:t>
            </a: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036320" y="3485515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b="1" dirty="0">
                <a:solidFill>
                  <a:srgbClr val="000000"/>
                </a:solidFill>
                <a:highlight>
                  <a:srgbClr val="FFFF00"/>
                </a:highlight>
                <a:cs typeface="+mn-ea"/>
                <a:sym typeface="+mn-lt"/>
              </a:rPr>
              <a:t>分词作其他句子成分</a:t>
            </a:r>
            <a:endParaRPr lang="zh-CN" altLang="zh-CN" sz="2000" b="1" dirty="0">
              <a:solidFill>
                <a:srgbClr val="000000"/>
              </a:solidFill>
              <a:highlight>
                <a:srgbClr val="FFFF00"/>
              </a:highlight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960755" y="3840480"/>
            <a:ext cx="10347960" cy="26244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作表语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The speech was very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moving.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这个演讲非常感人。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Professor Li is very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pleased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with the result of the experiment.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李教授对实验结果很满意。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作宾语补足语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I’m sorry to have kept you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waiting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for so long.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很抱歉让你等了这么久。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 had my cellphone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repaired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yesterday afternoon.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昨天下午我把手机修好了。</a:t>
            </a:r>
          </a:p>
          <a:p>
            <a:pPr>
              <a:lnSpc>
                <a:spcPct val="150000"/>
              </a:lnSpc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969010" y="4537710"/>
            <a:ext cx="75565" cy="53848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>
            <a:off x="1005205" y="5941695"/>
            <a:ext cx="89535" cy="643255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  <p:bldP spid="13" grpId="0"/>
      <p:bldP spid="1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878840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五、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独立主格结构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（一）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b="1" dirty="0">
                <a:solidFill>
                  <a:srgbClr val="000000"/>
                </a:solidFill>
                <a:highlight>
                  <a:srgbClr val="FFFF00"/>
                </a:highlight>
                <a:cs typeface="+mn-ea"/>
                <a:sym typeface="+mn-lt"/>
              </a:rPr>
              <a:t>独立主格结构的构成和形式</a:t>
            </a:r>
            <a:endParaRPr lang="zh-CN" altLang="zh-CN" sz="2000" b="1" dirty="0">
              <a:solidFill>
                <a:srgbClr val="000000"/>
              </a:solidFill>
              <a:highlight>
                <a:srgbClr val="FFFF00"/>
              </a:highlight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4575" y="1688465"/>
            <a:ext cx="10534015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1.</a:t>
            </a:r>
            <a:r>
              <a:rPr lang="zh-CN" sz="20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独立主格结构的构成和特点</a:t>
            </a:r>
            <a:endParaRPr lang="en-US" altLang="zh-CN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独立主格结构的常见形式</a:t>
            </a:r>
            <a:endParaRPr lang="en-US" altLang="zh-CN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（1）逻辑主语（名词/代词）+现在分词</a:t>
            </a:r>
          </a:p>
          <a:p>
            <a:pPr>
              <a:lnSpc>
                <a:spcPct val="150000"/>
              </a:lnSpc>
            </a:pP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Summer is coming,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it gets hotter and hotter.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夏天来了，越来越热了。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（2）逻辑主语+过去分词</a:t>
            </a:r>
          </a:p>
          <a:p>
            <a:pPr>
              <a:lnSpc>
                <a:spcPct val="150000"/>
              </a:lnSpc>
            </a:pP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The final test finished, 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Karl began his holiday.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考试结束后，卡尔开始了他的假期。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（3）逻辑主语+不定式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Mike suggested going for picnic,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Mary to provide the food.</a:t>
            </a: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麦克建议去野餐，玛丽提供食物。</a:t>
            </a:r>
          </a:p>
        </p:txBody>
      </p:sp>
      <p:graphicFrame>
        <p:nvGraphicFramePr>
          <p:cNvPr id="2" name="表格 1"/>
          <p:cNvGraphicFramePr/>
          <p:nvPr/>
        </p:nvGraphicFramePr>
        <p:xfrm>
          <a:off x="1202690" y="2338070"/>
          <a:ext cx="8892540" cy="1157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1110"/>
                <a:gridCol w="6361430"/>
              </a:tblGrid>
              <a:tr h="395605">
                <a:tc row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独立主格结构的特点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其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逻辑主语与句子的主语不是同一个，它独立存在。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81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位置比较灵活，一般位于句首，也可位于句尾。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81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一般用逗号与句子隔开，与句子之间不使用任何连词。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878840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五、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独立主格结构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（一）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b="1" dirty="0">
                <a:solidFill>
                  <a:srgbClr val="000000"/>
                </a:solidFill>
                <a:highlight>
                  <a:srgbClr val="FFFF00"/>
                </a:highlight>
                <a:cs typeface="+mn-ea"/>
                <a:sym typeface="+mn-lt"/>
              </a:rPr>
              <a:t>独立主格结构的构成和形式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11885" y="1735455"/>
            <a:ext cx="1039241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独立主格结构的常见形式</a:t>
            </a:r>
            <a:endParaRPr lang="en-US" altLang="zh-CN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逻辑主语+名词</a:t>
            </a:r>
          </a:p>
          <a:p>
            <a:pPr>
              <a:lnSpc>
                <a:spcPct val="150000"/>
              </a:lnSpc>
            </a:pP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There being no train, 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they had to wait till the next day.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由于没有火车，我们不得不等到第二天。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（5）逻辑主语+形容词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 hunter came in, </a:t>
            </a: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his face red with hot. 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一个猎人走了进来，他的脸热得通红。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（6）逻辑主语+副词</a:t>
            </a:r>
          </a:p>
          <a:p>
            <a:pPr>
              <a:lnSpc>
                <a:spcPct val="150000"/>
              </a:lnSpc>
            </a:pP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winter vacation over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 Harry returned to the school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.寒假结束了，哈利回到了学校。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（7）逻辑主语+介词短语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teacher entered the classroom, </a:t>
            </a: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examination papers under her arm.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老师胳膊下夹着试卷走进教室。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878840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五、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独立主格结构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3092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（二）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b="1" dirty="0">
                <a:solidFill>
                  <a:srgbClr val="000000"/>
                </a:solidFill>
                <a:cs typeface="+mn-ea"/>
                <a:sym typeface="+mn-lt"/>
              </a:rPr>
              <a:t>独立主格结构的用法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4575" y="1776095"/>
            <a:ext cx="1013841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>
                <a:highlight>
                  <a:srgbClr val="FFFF00"/>
                </a:highlight>
                <a:ea typeface="宋体" panose="02010600030101010101" pitchFamily="2" charset="-122"/>
              </a:rPr>
              <a:t>（1）表示时间</a:t>
            </a:r>
          </a:p>
          <a:p>
            <a:pPr>
              <a:lnSpc>
                <a:spcPct val="150000"/>
              </a:lnSpc>
            </a:pPr>
            <a:r>
              <a:rPr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problem settled,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I sat down for a rest. </a:t>
            </a:r>
            <a:r>
              <a:rPr sz="2000" b="1">
                <a:ea typeface="宋体" panose="02010600030101010101" pitchFamily="2" charset="-122"/>
              </a:rPr>
              <a:t>问题解决了，我坐下来休息一下。</a:t>
            </a:r>
          </a:p>
          <a:p>
            <a:pPr>
              <a:lnSpc>
                <a:spcPct val="150000"/>
              </a:lnSpc>
            </a:pPr>
            <a:r>
              <a:rPr sz="2000" b="1">
                <a:highlight>
                  <a:srgbClr val="FFFF00"/>
                </a:highlight>
                <a:ea typeface="宋体" panose="02010600030101010101" pitchFamily="2" charset="-122"/>
              </a:rPr>
              <a:t>（2）表示方式（伴随的情况）</a:t>
            </a:r>
          </a:p>
          <a:p>
            <a:pPr>
              <a:lnSpc>
                <a:spcPct val="150000"/>
              </a:lnSpc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He leaned back on the sofa,</a:t>
            </a:r>
            <a:r>
              <a:rPr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his knees drawn up. </a:t>
            </a:r>
            <a:r>
              <a:rPr sz="2000" b="1">
                <a:ea typeface="宋体" panose="02010600030101010101" pitchFamily="2" charset="-122"/>
              </a:rPr>
              <a:t>他蜷着腿靠在沙发上。</a:t>
            </a:r>
          </a:p>
          <a:p>
            <a:pPr>
              <a:lnSpc>
                <a:spcPct val="150000"/>
              </a:lnSpc>
            </a:pPr>
            <a:r>
              <a:rPr sz="2000" b="1">
                <a:highlight>
                  <a:srgbClr val="FFFF00"/>
                </a:highlight>
                <a:ea typeface="宋体" panose="02010600030101010101" pitchFamily="2" charset="-122"/>
              </a:rPr>
              <a:t>（3）表示原因</a:t>
            </a:r>
          </a:p>
          <a:p>
            <a:pPr>
              <a:lnSpc>
                <a:spcPct val="150000"/>
              </a:lnSpc>
            </a:pPr>
            <a:r>
              <a:rPr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last bus having gone,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Leo had to walk home.</a:t>
            </a:r>
          </a:p>
          <a:p>
            <a:pPr>
              <a:lnSpc>
                <a:spcPct val="150000"/>
              </a:lnSpc>
            </a:pPr>
            <a:r>
              <a:rPr sz="2000" b="1">
                <a:ea typeface="宋体" panose="02010600030101010101" pitchFamily="2" charset="-122"/>
              </a:rPr>
              <a:t>最后一班公共汽车已经开走了，里奥不得不步行回家。</a:t>
            </a:r>
          </a:p>
          <a:p>
            <a:pPr>
              <a:lnSpc>
                <a:spcPct val="150000"/>
              </a:lnSpc>
            </a:pPr>
            <a:r>
              <a:rPr sz="2000" b="1">
                <a:highlight>
                  <a:srgbClr val="FFFF00"/>
                </a:highlight>
                <a:ea typeface="宋体" panose="02010600030101010101" pitchFamily="2" charset="-122"/>
              </a:rPr>
              <a:t>（4）表示条件</a:t>
            </a:r>
          </a:p>
          <a:p>
            <a:pPr>
              <a:lnSpc>
                <a:spcPct val="150000"/>
              </a:lnSpc>
            </a:pPr>
            <a:r>
              <a:rPr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Weather permitting,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the basketball match will be played on Sunday.</a:t>
            </a:r>
            <a:endParaRPr sz="2000" b="1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000" b="1">
                <a:ea typeface="宋体" panose="02010600030101010101" pitchFamily="2" charset="-122"/>
              </a:rPr>
              <a:t>如果天气允许，篮球赛将在星期天举行。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3" grpId="0"/>
      <p:bldP spid="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9843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8456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六、典型例题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47370" y="1619250"/>
            <a:ext cx="11442700" cy="5169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Tony prefer_____ volunteer work rather than______ nothing.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doing; doing   B. do; doing    C. to do; doing   D. to do; do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解析：选D。考查不定式的用法。prefer to do A rather than do B，意为“宁愿做A而不愿做B”。       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2.Kevin suggests______  anything about it before they find out more facts.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not say   B. to say not    C. not saying   D. not to say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解析：选C。考查动名词作宾语的用法。suggest doing sth.为固定用法，意为“建议做某事”，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其中动名词（短语）作宾语。若表示否定意义，则在动名词前直接加not。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Martin was busy writing a report, only______ once in a while to have a cup of tea.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A.to stop   B. stopping   C. to have stopped   D. having stopped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解析：选B。考查现在分词做状语用法。逗号后的部分在句中作状语。stopping 和Martin是逻辑上的主谓关系，这里表示动作正在进行，是伴随发生的状态。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183130" y="1708785"/>
            <a:ext cx="4819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559685" y="303022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04740" y="488251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7" grpId="1"/>
      <p:bldP spid="8" grpId="0"/>
      <p:bldP spid="8" grpId="1"/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9843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8456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六、典型例题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47370" y="1751330"/>
            <a:ext cx="11105515" cy="470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advice by the policeman, Jake was no longer afraid.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Given    B. to giving   C. to have given   D. having given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解析：选A。考查过去分词做状语的用法。分析句子结构可知，逗号前的句子为状语部分表明原因，先于谓语动词发生，已经完成，故用过去分词形式。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The report you have handed in need ______ in detail.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A.to explain    B. to be explaining   C. to be explained   D. having explained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选C。考查非谓语动词的被动语态用法。当need，want，require等动词作“需要”讲，且其前面的主语是指物的名词或代词时，其后应用动名词的主动形式作宾语表示被动意义，也可用不定式的被动式。正确形式应为explaining或 to be explained。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65505" y="187261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730750" y="405066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非谓语动词的分类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47421" y="120183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490220" y="1248410"/>
            <a:ext cx="554355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44575" y="111760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非谓语动词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圆角矩形 1"/>
          <p:cNvSpPr/>
          <p:nvPr/>
        </p:nvSpPr>
        <p:spPr>
          <a:xfrm>
            <a:off x="1629410" y="2771775"/>
            <a:ext cx="1965325" cy="770255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15770" y="2891790"/>
            <a:ext cx="1722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非谓语动词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4397375" y="1494155"/>
            <a:ext cx="2127250" cy="719455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4397375" y="2721610"/>
            <a:ext cx="2127250" cy="719455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4397375" y="3902710"/>
            <a:ext cx="2127250" cy="719455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7585710" y="2952115"/>
            <a:ext cx="2127250" cy="719455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7585710" y="4078605"/>
            <a:ext cx="2127250" cy="719455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7585710" y="5205095"/>
            <a:ext cx="2127250" cy="719455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815205" y="1623695"/>
            <a:ext cx="1205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动名词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572000" y="2851150"/>
            <a:ext cx="1778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动词不定式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943475" y="4078605"/>
            <a:ext cx="948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分词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891780" y="3081655"/>
            <a:ext cx="1515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现在分词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891780" y="4208145"/>
            <a:ext cx="1515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过去分词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585710" y="5334635"/>
            <a:ext cx="2033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独立主格结构</a:t>
            </a: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3574415" y="1954530"/>
            <a:ext cx="830580" cy="11550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endCxn id="11" idx="1"/>
          </p:cNvCxnSpPr>
          <p:nvPr/>
        </p:nvCxnSpPr>
        <p:spPr>
          <a:xfrm>
            <a:off x="3594735" y="3081655"/>
            <a:ext cx="802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594735" y="3081655"/>
            <a:ext cx="800100" cy="10204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6527165" y="3443605"/>
            <a:ext cx="1058545" cy="7645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527165" y="4306570"/>
            <a:ext cx="1058545" cy="184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527165" y="4436110"/>
            <a:ext cx="1048385" cy="9626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4" grpId="0" bldLvl="0" animBg="1"/>
      <p:bldP spid="5" grpId="0" bldLvl="0" animBg="1"/>
      <p:bldP spid="10" grpId="0" bldLvl="0" animBg="1"/>
      <p:bldP spid="29" grpId="0"/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9843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填空题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六、典型例题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53085" y="1751330"/>
            <a:ext cx="11105515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It is no use (worry)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about something that hasn’t happened yet.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解析：填worrying。在“It is no use（no good, a waste of time, worthwhile, useless）＋动名词（短语）”结构中，It作形式主语，真正的主语是后面的动名词。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7.I went to see her, only (learn) ______ she had gone abroad. 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解析：填to learn. “only＋不定式（短语）”结构，表示一种出乎意料或与主观愿望相反的结果，意为“不料（却）……，结果（却）……”。</a:t>
            </a:r>
          </a:p>
        </p:txBody>
      </p:sp>
      <p:sp>
        <p:nvSpPr>
          <p:cNvPr id="4" name="TextBox 8"/>
          <p:cNvSpPr txBox="1"/>
          <p:nvPr>
            <p:custDataLst>
              <p:tags r:id="rId6"/>
            </p:custDataLst>
          </p:nvPr>
        </p:nvSpPr>
        <p:spPr>
          <a:xfrm>
            <a:off x="508900" y="418016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85110" y="1751330"/>
            <a:ext cx="1303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worrying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89960" y="3637280"/>
            <a:ext cx="1303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to learn</a:t>
            </a:r>
            <a:endParaRPr lang="en-US" altLang="zh-CN" sz="20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13" grpId="0"/>
      <p:bldP spid="13" grpId="1"/>
      <p:bldP spid="5" grpId="0"/>
      <p:bldP spid="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8827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59765" y="1689735"/>
            <a:ext cx="11105515" cy="470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______ by a car, the poor boy was unconscious for four days.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Having hit   B. Hit   C. He was hit   D. Hitting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It took rescuers an hour ______the trapped man.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reach       B. reaching    C. to reach     D. reached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I have to leave now, so I can’t help______ cakes.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making   B. made   C. have made   D.  make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I still remember______ you for the first time in Nanning.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meet   B. meeting   C.to meet   D. being meet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What do you think of Bob ______to take part in the competition.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selecting   B. selected     C. to select      D. having select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02690" y="174117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79495" y="272542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60900" y="354838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771140" y="454533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880485" y="543877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  <p:bldP spid="15" grpId="0"/>
      <p:bldP spid="1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9843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489585" y="1689735"/>
            <a:ext cx="11504930" cy="470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The scientist was praised for ______ such a contribution to the country.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having made     B. making   C. to make   D. made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 doctor, I should do my best to cure my patients.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To be           B. Is         C. Been        D. Being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8. You’d better have your room______.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painting   B.be painting   C. painted   D. to paint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9.______ the news, Kate went to the company immediately.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Be told    B. To be told   C. Being told   D. Having been told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10. Her work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, she sat down for a cup of tea.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done     B. doing    C. to do  D. been done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88740" y="175133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35025" y="265239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48430" y="3627120"/>
            <a:ext cx="4324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29970" y="452247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277110" y="543433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  <p:bldP spid="15" grpId="0"/>
      <p:bldP spid="1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98438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填空题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82270" y="1732915"/>
            <a:ext cx="11584305" cy="4246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11.(find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 good thesis topic, I make an appointment with Professor Brown.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12.The new technique (develop)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        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 the production in this factory increased by 30 percent.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13.When it comes to (play)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violin, no one in the class can match him.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14. The party will be held in the garden, if weather (permit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15. My parents often take a walk after supper with their pet dog (follow)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them.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21055" y="1872615"/>
            <a:ext cx="18326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To find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579495" y="2722245"/>
            <a:ext cx="28594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having been developde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34690" y="3656330"/>
            <a:ext cx="23717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piaying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438900" y="4558030"/>
            <a:ext cx="1411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permitting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7835900" y="5403215"/>
            <a:ext cx="12331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following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5" grpId="0"/>
      <p:bldP spid="5" grpId="1"/>
      <p:bldP spid="6" grpId="0"/>
      <p:bldP spid="6" grpId="1"/>
      <p:bldP spid="8" grpId="0"/>
      <p:bldP spid="8" grpId="1"/>
      <p:bldP spid="15" grpId="0"/>
      <p:bldP spid="15" grpId="1"/>
      <p:bldP spid="3" grpId="0"/>
      <p:bldP spid="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61665" y="2733040"/>
            <a:ext cx="7098030" cy="1931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7200" b="1"/>
              <a:t>Thank you</a:t>
            </a:r>
            <a:r>
              <a:rPr lang="zh-CN" altLang="en-US" sz="7200" b="1"/>
              <a:t>！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动名词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207770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21979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（一）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05535" y="1076960"/>
            <a:ext cx="280416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动名词的作用和用法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044575" y="1543685"/>
            <a:ext cx="11051540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（1）做主语，一般位于句首，谓语动词常用单数形式。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It is no good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eating to much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吃得太多不好。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（2）作表语，表示主语本身的性质和状态。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real difficulty is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getting to know the needs of the customers.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真正的难题是了解客户的需求。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）作定语，表示被其修饰的名词或代词的性质或者用途。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No one is allowed to speak aloud in the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reading room.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阅览室里不准任何人大声喧哗。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（4）作宾语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When she heard the new, she couldn’t help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crying.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（作动词的宾语）</a:t>
            </a:r>
            <a:endParaRPr lang="zh-CN" altLang="en-US" sz="2000" b="1" i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她听到这个消息时禁不住哭了。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There is no use (in)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talking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with the headmaster now. 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（做介词的宾语）</a:t>
            </a:r>
            <a:endParaRPr lang="zh-CN" altLang="en-US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现在和校长谈话是没有用的。</a:t>
            </a:r>
          </a:p>
        </p:txBody>
      </p:sp>
      <p:sp>
        <p:nvSpPr>
          <p:cNvPr id="11" name="左大括号 10"/>
          <p:cNvSpPr/>
          <p:nvPr/>
        </p:nvSpPr>
        <p:spPr>
          <a:xfrm>
            <a:off x="1105535" y="5205095"/>
            <a:ext cx="75565" cy="90106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动名词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192530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21979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（二）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13485" y="1139825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动名词的时态、语态和复合结构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4575" y="1786890"/>
            <a:ext cx="1052893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动名词的时态和语态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（1）以动词do为例，动名词的时态和语态如下：</a:t>
            </a:r>
          </a:p>
          <a:p>
            <a:pPr>
              <a:lnSpc>
                <a:spcPct val="150000"/>
              </a:lnSpc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000" b="1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Leo denied</a:t>
            </a:r>
            <a:r>
              <a:rPr lang="zh-CN" altLang="en-US" sz="2000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having seen</a:t>
            </a:r>
            <a:r>
              <a:rPr lang="zh-CN" altLang="en-US" sz="2000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doctor before.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（完成式）</a:t>
            </a:r>
            <a:endParaRPr lang="zh-CN" altLang="en-US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ea typeface="宋体" panose="02010600030101010101" pitchFamily="2" charset="-122"/>
              </a:rPr>
              <a:t>里奥否认以前见过这位医生。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4"/>
            </p:custDataLst>
          </p:nvPr>
        </p:nvGraphicFramePr>
        <p:xfrm>
          <a:off x="1127125" y="2826385"/>
          <a:ext cx="5989955" cy="1387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6210"/>
                <a:gridCol w="1901825"/>
                <a:gridCol w="2661920"/>
              </a:tblGrid>
              <a:tr h="42227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动名词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一般式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完成式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主动式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doing</a:t>
                      </a:r>
                      <a:endParaRPr lang="en-US" altLang="en-US" sz="2000" b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having done</a:t>
                      </a:r>
                      <a:endParaRPr lang="en-US" altLang="en-US" sz="2000" b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</a:tr>
              <a:tr h="4826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被动式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being done</a:t>
                      </a:r>
                      <a:endParaRPr lang="en-US" altLang="en-US" sz="2000" b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having been done</a:t>
                      </a:r>
                      <a:endParaRPr lang="en-US" altLang="en-US" sz="2000" b="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动名词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192530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21979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（二）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13485" y="99822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动名词的时态、语态和复合结构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70940" y="1644015"/>
            <a:ext cx="1052893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动名词的时态和语态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highlight>
                  <a:srgbClr val="FFFF00"/>
                </a:highlight>
                <a:ea typeface="宋体" panose="02010600030101010101" pitchFamily="2" charset="-122"/>
              </a:rPr>
              <a:t>（2）把握动名词的时态和语态的用法需要注意几点：</a:t>
            </a:r>
          </a:p>
          <a:p>
            <a:pPr>
              <a:lnSpc>
                <a:spcPct val="150000"/>
              </a:lnSpc>
            </a:pPr>
            <a:endParaRPr lang="zh-CN" altLang="en-US" sz="2000" b="1">
              <a:highlight>
                <a:srgbClr val="FFFF00"/>
              </a:highlight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 heard of his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having been chosen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to be contestant of the competition.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（完成式、被动态）</a:t>
            </a:r>
            <a:endParaRPr lang="zh-CN" altLang="en-US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ea typeface="宋体" panose="02010600030101010101" pitchFamily="2" charset="-122"/>
              </a:rPr>
              <a:t>我听说他被选为这次比赛的参赛者。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动名词的复合结构的用法</a:t>
            </a:r>
          </a:p>
          <a:p>
            <a:pPr>
              <a:lnSpc>
                <a:spcPct val="150000"/>
              </a:lnSpc>
            </a:pP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Tom's leaving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will put us in trouble.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汤姆的离开会给我们带来麻烦。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213240" y="2888294"/>
          <a:ext cx="8066405" cy="14770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9185"/>
                <a:gridCol w="5697220"/>
              </a:tblGrid>
              <a:tr h="670560"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动名词一般式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所表示的动作与谓语动词所表示的动作同时发生，或者在谓语动词所表示的动作之后发生。</a:t>
                      </a:r>
                      <a:endParaRPr lang="en-US" altLang="en-US" sz="20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动名词完成式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所表示的动作发生于谓语动词之前。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及物动词的动名词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有主动式和被动式之分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72428"/>
            <a:ext cx="649287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动词不定式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to +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动词原形）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（一）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b="1" dirty="0">
                <a:solidFill>
                  <a:srgbClr val="000000"/>
                </a:solidFill>
                <a:cs typeface="+mn-ea"/>
                <a:sym typeface="+mn-lt"/>
              </a:rPr>
              <a:t>动词不定式</a:t>
            </a: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的用法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1975" y="1760855"/>
            <a:ext cx="10528935" cy="6092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）做主语</a:t>
            </a:r>
          </a:p>
          <a:p>
            <a:pPr>
              <a:lnSpc>
                <a:spcPct val="150000"/>
              </a:lnSpc>
            </a:pP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To get up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early is a good habit.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早起是个好习惯。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注：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it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做动词不定式的形式主语，不定式的逻辑主语可由介词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for/of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引出：</a:t>
            </a:r>
          </a:p>
          <a:p>
            <a:pPr>
              <a:lnSpc>
                <a:spcPct val="150000"/>
              </a:lnSpc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It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is impossible </a:t>
            </a: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for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him </a:t>
            </a: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to finish this difficult task 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in one hour.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他不可能在一小时内完成这项艰巨的任务。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It 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is kind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of 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you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to help me to 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fix the printer.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你帮我修打印机真是太好了。</a:t>
            </a:r>
          </a:p>
          <a:p>
            <a:pPr>
              <a:lnSpc>
                <a:spcPct val="150000"/>
              </a:lnSpc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699525" y="3275644"/>
          <a:ext cx="10319385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40100"/>
                <a:gridCol w="2842895"/>
                <a:gridCol w="4136390"/>
              </a:tblGrid>
              <a:tr h="62992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It is (look/appear</a:t>
                      </a:r>
                      <a:r>
                        <a:rPr lang="en-US" sz="20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等)+形容词</a:t>
                      </a:r>
                      <a:r>
                        <a:rPr lang="en-US" sz="2000" b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+for sb. to do sth.</a:t>
                      </a:r>
                      <a:endParaRPr lang="en-US" altLang="en-US" sz="2000" b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表明不定式行为的特点，而不表明</a:t>
                      </a:r>
                      <a:r>
                        <a:rPr lang="en-US" sz="2000" b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sb.</a:t>
                      </a:r>
                      <a:r>
                        <a:rPr lang="en-US" sz="20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本身的特点。</a:t>
                      </a:r>
                      <a:endParaRPr lang="en-US" altLang="en-US" sz="20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difficult, hard, important,impossible, necessary, expensive, easy</a:t>
                      </a:r>
                      <a:r>
                        <a:rPr lang="en-US" sz="20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</a:t>
                      </a:r>
                      <a:endParaRPr lang="en-US" altLang="en-US" sz="20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It is (look/appear等)</a:t>
                      </a:r>
                      <a:r>
                        <a:rPr lang="en-US" sz="20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+形容词</a:t>
                      </a:r>
                      <a:r>
                        <a:rPr lang="en-US" sz="2000" b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+of sb.to do sth.</a:t>
                      </a:r>
                      <a:endParaRPr lang="en-US" altLang="en-US" sz="2000" b="0">
                        <a:solidFill>
                          <a:schemeClr val="tx1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意在对</a:t>
                      </a:r>
                      <a:r>
                        <a:rPr lang="en-US" sz="2000" b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sb.</a:t>
                      </a:r>
                      <a:r>
                        <a:rPr lang="en-US" sz="20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及其所做的行为本身进行评价。</a:t>
                      </a:r>
                      <a:endParaRPr lang="en-US" altLang="en-US" sz="20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clever, stupid, brave, good, kind,nice, wise, wrong, honest</a:t>
                      </a:r>
                      <a:r>
                        <a:rPr lang="en-US" sz="20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</a:t>
                      </a:r>
                      <a:endParaRPr lang="en-US" altLang="en-US" sz="20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左大括号 8"/>
          <p:cNvSpPr/>
          <p:nvPr/>
        </p:nvSpPr>
        <p:spPr>
          <a:xfrm>
            <a:off x="561975" y="4701540"/>
            <a:ext cx="150495" cy="162814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660146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</a:t>
            </a:r>
            <a:r>
              <a:rPr lang="en-US" altLang="zh-CN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动词不定式</a:t>
            </a:r>
            <a:r>
              <a:rPr lang="en-US" altLang="zh-CN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（</a:t>
            </a:r>
            <a:r>
              <a:rPr lang="en-US" altLang="zh-CN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to + 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动词原形）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（一）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b="1" dirty="0">
                <a:solidFill>
                  <a:srgbClr val="000000"/>
                </a:solidFill>
                <a:cs typeface="+mn-ea"/>
                <a:sym typeface="+mn-lt"/>
              </a:rPr>
              <a:t>动词不定式</a:t>
            </a: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的用法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1515" y="1760855"/>
            <a:ext cx="1052893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（2）</a:t>
            </a:r>
            <a:r>
              <a:rPr 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作</a:t>
            </a:r>
            <a:r>
              <a:rPr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表语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main purpose of this task is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to make a conclusion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after discussion.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ea typeface="宋体" panose="02010600030101010101" pitchFamily="2" charset="-122"/>
              </a:rPr>
              <a:t>这项任务的主要目的是在讨论后得出结论。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）作宾语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Carl decides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to lead a different life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after getting a new job.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卡尔找到一份新工作后，决定过一种不同的生活。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）作定语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I’m afraid this is the only way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to achieve cooperation 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between two companies.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恐怕这是实现两家公司合作的唯一途径。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878840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动词不定式</a:t>
            </a:r>
            <a:r>
              <a:rPr lang="en-US" altLang="zh-CN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（</a:t>
            </a:r>
            <a:r>
              <a:rPr lang="en-US" altLang="zh-CN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to + 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动词原形）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（一）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13485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b="1" dirty="0">
                <a:solidFill>
                  <a:srgbClr val="000000"/>
                </a:solidFill>
                <a:cs typeface="+mn-ea"/>
                <a:sym typeface="+mn-lt"/>
              </a:rPr>
              <a:t>动词不定式</a:t>
            </a: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的用法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0430" y="1639570"/>
            <a:ext cx="10817860" cy="5107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）作状语</a:t>
            </a:r>
          </a:p>
          <a:p>
            <a:pPr>
              <a:lnSpc>
                <a:spcPct val="150000"/>
              </a:lnSpc>
            </a:pPr>
            <a:endParaRPr lang="zh-CN" altLang="en-US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He reviewed for a month in order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to pass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the exam.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（目的）为了通过考试，他复习了一个月。</a:t>
            </a:r>
          </a:p>
          <a:p>
            <a:pPr>
              <a:lnSpc>
                <a:spcPct val="14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policemen searched the hotel only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to find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nothing.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（结果）警察搜查了酒店，但什么也没找到。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 was really surprised </a:t>
            </a:r>
            <a:r>
              <a:rPr lang="zh-CN" alt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to receive</a:t>
            </a:r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the special birthday present.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（原因）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收到这个特别的生日礼物，我真的很意外。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916060" y="2166934"/>
          <a:ext cx="10385425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6495"/>
                <a:gridCol w="9218930"/>
              </a:tblGrid>
              <a:tr h="670560"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目的状语</a:t>
                      </a:r>
                      <a:endParaRPr lang="en-US" altLang="en-US" sz="2000" b="1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在句中表目的，有时以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“inorder to/so as to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+动词原形”的形式出现，其中，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“so as to+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动词原形”不能位于句首。</a:t>
                      </a:r>
                      <a:endParaRPr lang="en-US" altLang="en-US" sz="20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结果状语</a:t>
                      </a:r>
                      <a:endParaRPr lang="en-US" altLang="en-US" sz="2000" b="1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常与only连用，构成“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only＋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不定式（短语）”结构，该结构常用逗号与前面的句子隔开，意为“不料（却）……，结果（却）……”,表示一种出乎意料或与主观愿望相反的结果。常用在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too...to do....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形容词／副词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＋enough to do...，so／such...as to do...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等结构中，表示结果。</a:t>
                      </a:r>
                      <a:endParaRPr lang="en-US" altLang="en-US" sz="20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原因状语</a:t>
                      </a:r>
                      <a:endParaRPr lang="en-US" altLang="en-US" sz="2000" b="1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常与情感类形容词连用，表示产生这些情感的原因。这类形容词有：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kind, surprised, happy, disappointed, shocked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等。</a:t>
                      </a:r>
                      <a:endParaRPr lang="en-US" altLang="en-US" sz="20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左大括号 2"/>
          <p:cNvSpPr/>
          <p:nvPr/>
        </p:nvSpPr>
        <p:spPr>
          <a:xfrm>
            <a:off x="840740" y="5159375"/>
            <a:ext cx="75565" cy="93281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878840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动词不定式</a:t>
            </a:r>
            <a:r>
              <a:rPr lang="en-US" altLang="zh-CN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（</a:t>
            </a:r>
            <a:r>
              <a:rPr lang="en-US" altLang="zh-CN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to + </a:t>
            </a: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动词原形）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2610" y="1207770"/>
            <a:ext cx="481965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1108075" y="1207770"/>
            <a:ext cx="2830830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cs typeface="+mn-ea"/>
                <a:sym typeface="+mn-lt"/>
              </a:rPr>
              <a:t>动词不定式的用法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62610" y="1711960"/>
            <a:ext cx="10528935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（6）做宾语补足语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</a:p>
          <a:p>
            <a:pPr>
              <a:lnSpc>
                <a:spcPct val="150000"/>
              </a:lnSpc>
            </a:pPr>
            <a:endParaRPr lang="en-US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en-US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en-US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en-US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en-US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en-US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His parents forbid him</a:t>
            </a:r>
            <a:r>
              <a:rPr 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to play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computer games. 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父母禁止他玩电脑游戏。</a:t>
            </a:r>
          </a:p>
          <a:p>
            <a:pPr>
              <a:lnSpc>
                <a:spcPct val="150000"/>
              </a:lnSpc>
            </a:pP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I </a:t>
            </a:r>
            <a:r>
              <a:rPr 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heard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someone </a:t>
            </a:r>
            <a:r>
              <a:rPr lang="en-US" sz="2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sing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 song upstairs. 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我听到楼上有人在唱歌。</a:t>
            </a:r>
            <a:endParaRPr lang="en-US"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TextBox 8"/>
          <p:cNvSpPr txBox="1"/>
          <p:nvPr>
            <p:custDataLst>
              <p:tags r:id="rId4"/>
            </p:custDataLst>
          </p:nvPr>
        </p:nvSpPr>
        <p:spPr>
          <a:xfrm>
            <a:off x="393965" y="122868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（一）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663330" y="2485069"/>
          <a:ext cx="10683875" cy="2617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4185"/>
                <a:gridCol w="8949690"/>
              </a:tblGrid>
              <a:tr h="670560"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  <a:buNone/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带</a:t>
                      </a:r>
                      <a:r>
                        <a:rPr lang="en-US" sz="2000" b="1">
                          <a:solidFill>
                            <a:schemeClr val="bg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to</a:t>
                      </a:r>
                      <a:r>
                        <a:rPr 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的不定式</a:t>
                      </a:r>
                      <a:endParaRPr lang="en-US" altLang="en-US" sz="2000" b="1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常见结构为“动词+定语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+to do...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”。常用动词：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advise, ask,allow,beg,cause,</a:t>
                      </a:r>
                    </a:p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expect,encourage,force,get,invite,know, like,order,persuade,permit,request,</a:t>
                      </a:r>
                    </a:p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warn,wish,want,tell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等动词后。</a:t>
                      </a:r>
                      <a:endParaRPr lang="en-US" altLang="en-US" sz="20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17195">
                <a:tc rowSpan="4"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  <a:buNone/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不带</a:t>
                      </a:r>
                      <a:r>
                        <a:rPr lang="en-US" sz="2000" b="1">
                          <a:solidFill>
                            <a:schemeClr val="bg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to</a:t>
                      </a:r>
                      <a:r>
                        <a:rPr 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的不定式</a:t>
                      </a:r>
                    </a:p>
                    <a:p>
                      <a:pPr indent="0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</a:p>
                    <a:p>
                      <a:pPr indent="0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1）感官动词</a:t>
                      </a:r>
                      <a:r>
                        <a:rPr lang="en-US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feel, hear, listen to, lookat,notice,observe ,see,watch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等。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86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2）使役动词</a:t>
                      </a:r>
                      <a:r>
                        <a:rPr lang="en-US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let,make,have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等之后。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86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3）固定短语</a:t>
                      </a:r>
                      <a:r>
                        <a:rPr lang="en-US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had batter,cannot help but,may/might(just)as well,would rather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等。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86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4）在</a:t>
                      </a:r>
                      <a:r>
                        <a:rPr lang="en-US" sz="2000" b="1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do nothing but do...,have nothing to do but do...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等结构中。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左大括号 8"/>
          <p:cNvSpPr/>
          <p:nvPr/>
        </p:nvSpPr>
        <p:spPr>
          <a:xfrm>
            <a:off x="609600" y="5611495"/>
            <a:ext cx="75565" cy="57721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8847ae17-6e44-474f-8549-1c8547f6f51a"/>
  <p:tag name="COMMONDATA" val="eyJoZGlkIjoiNjg3NmRjNDNmMTEyMzhiZjg2YWJiY2IwZjMwNDMzNTMifQ=="/>
  <p:tag name="commondata" val="eyJoZGlkIjoiYzg2MWRjM2QzOGQ1ZWI3YjkzMWQ2Yzc5NjQ4NmZkMW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d9b0b92-c367-4eb3-b794-4f45a442228d}"/>
  <p:tag name="TABLE_ENDDRAG_ORIGIN_RECT" val="471*113"/>
  <p:tag name="TABLE_ENDDRAG_RECT" val="88*191*471*11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25cff43-4e7e-45d8-886b-b0d3946ffd98}"/>
  <p:tag name="KSO_WM_UNIT_VALUE" val="1284*2694"/>
  <p:tag name="KSO_WM_UNIT_HIGHLIGHT" val="0"/>
  <p:tag name="KSO_WM_UNIT_COMPATIBLE" val="0"/>
  <p:tag name="KSO_WM_UNIT_DIAGRAM_ISNUMVISUAL" val="0"/>
  <p:tag name="KSO_WM_UNIT_DIAGRAM_ISREFERUNIT" val="0"/>
  <p:tag name="KSO_WM_UNIT_ID" val="mixed20203806_1*β*1"/>
  <p:tag name="KSO_WM_TEMPLATE_CATEGORY" val="mixed"/>
  <p:tag name="KSO_WM_TEMPLATE_INDEX" val="20203806"/>
  <p:tag name="KSO_WM_UNIT_LAYERLEVEL" val="1"/>
  <p:tag name="KSO_WM_TAG_VERSION" val="1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25cff43-4e7e-45d8-886b-b0d3946ffd98}"/>
  <p:tag name="KSO_WM_UNIT_VALUE" val="1284*2694"/>
  <p:tag name="KSO_WM_UNIT_HIGHLIGHT" val="0"/>
  <p:tag name="KSO_WM_UNIT_COMPATIBLE" val="0"/>
  <p:tag name="KSO_WM_UNIT_DIAGRAM_ISNUMVISUAL" val="0"/>
  <p:tag name="KSO_WM_UNIT_DIAGRAM_ISREFERUNIT" val="0"/>
  <p:tag name="KSO_WM_UNIT_ID" val="mixed20203806_1*β*1"/>
  <p:tag name="KSO_WM_TEMPLATE_CATEGORY" val="mixed"/>
  <p:tag name="KSO_WM_TEMPLATE_INDEX" val="20203806"/>
  <p:tag name="KSO_WM_UNIT_LAYERLEVEL" val="1"/>
  <p:tag name="KSO_WM_TAG_VERSION" val="1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25cff43-4e7e-45d8-886b-b0d3946ffd98}"/>
  <p:tag name="KSO_WM_UNIT_VALUE" val="1284*2694"/>
  <p:tag name="KSO_WM_UNIT_HIGHLIGHT" val="0"/>
  <p:tag name="KSO_WM_UNIT_COMPATIBLE" val="0"/>
  <p:tag name="KSO_WM_UNIT_DIAGRAM_ISNUMVISUAL" val="0"/>
  <p:tag name="KSO_WM_UNIT_DIAGRAM_ISREFERUNIT" val="0"/>
  <p:tag name="KSO_WM_UNIT_ID" val="mixed20203806_1*β*1"/>
  <p:tag name="KSO_WM_TEMPLATE_CATEGORY" val="mixed"/>
  <p:tag name="KSO_WM_TEMPLATE_INDEX" val="20203806"/>
  <p:tag name="KSO_WM_UNIT_LAYERLEVEL" val="1"/>
  <p:tag name="KSO_WM_TAG_VERSION" val="1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25cff43-4e7e-45d8-886b-b0d3946ffd98}"/>
  <p:tag name="KSO_WM_UNIT_VALUE" val="1284*2694"/>
  <p:tag name="KSO_WM_UNIT_HIGHLIGHT" val="0"/>
  <p:tag name="KSO_WM_UNIT_COMPATIBLE" val="0"/>
  <p:tag name="KSO_WM_UNIT_DIAGRAM_ISNUMVISUAL" val="0"/>
  <p:tag name="KSO_WM_UNIT_DIAGRAM_ISREFERUNIT" val="0"/>
  <p:tag name="KSO_WM_UNIT_ID" val="mixed20203806_1*β*1"/>
  <p:tag name="KSO_WM_TEMPLATE_CATEGORY" val="mixed"/>
  <p:tag name="KSO_WM_TEMPLATE_INDEX" val="20203806"/>
  <p:tag name="KSO_WM_UNIT_LAYERLEVEL" val="1"/>
  <p:tag name="KSO_WM_TAG_VERSION" val="1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0112136-937e-4bd0-9117-dd644bd44743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c3206d8-08bf-4d6b-a072-0c0478b3cf26}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86,&quot;top&quot;:94.3651968503937,&quot;width&quot;:956.2791338582678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86,&quot;top&quot;:94.3651968503937,&quot;width&quot;:956.2791338582678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86,&quot;top&quot;:94.3651968503937,&quot;width&quot;:956.2791338582678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86,&quot;top&quot;:94.3651968503937,&quot;width&quot;:956.2791338582678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2675</Words>
  <Application>Microsoft Office PowerPoint</Application>
  <PresentationFormat>自定义</PresentationFormat>
  <Paragraphs>386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lenovo</cp:lastModifiedBy>
  <cp:revision>81</cp:revision>
  <dcterms:created xsi:type="dcterms:W3CDTF">2023-11-08T11:26:00Z</dcterms:created>
  <dcterms:modified xsi:type="dcterms:W3CDTF">2024-09-20T09:04:58Z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2052-12.1.0.15712</vt:lpwstr>
  </property>
</Properties>
</file>