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9"/>
  </p:notesMasterIdLst>
  <p:sldIdLst>
    <p:sldId id="297" r:id="rId3"/>
    <p:sldId id="298" r:id="rId4"/>
    <p:sldId id="299" r:id="rId5"/>
    <p:sldId id="300" r:id="rId6"/>
    <p:sldId id="302" r:id="rId7"/>
    <p:sldId id="303" r:id="rId8"/>
    <p:sldId id="331" r:id="rId9"/>
    <p:sldId id="332" r:id="rId10"/>
    <p:sldId id="324" r:id="rId11"/>
    <p:sldId id="326" r:id="rId12"/>
    <p:sldId id="333" r:id="rId13"/>
    <p:sldId id="327" r:id="rId14"/>
    <p:sldId id="325" r:id="rId15"/>
    <p:sldId id="321" r:id="rId16"/>
    <p:sldId id="322" r:id="rId17"/>
    <p:sldId id="32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90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775" y="1705134"/>
            <a:ext cx="11474450" cy="286232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60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</a:t>
            </a:r>
            <a:r>
              <a:rPr lang="en-US" altLang="zh-CN" sz="60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11  </a:t>
            </a:r>
            <a:r>
              <a:rPr lang="zh-CN" altLang="en-US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状语</a:t>
            </a:r>
            <a:r>
              <a:rPr lang="zh-CN" altLang="en-US" sz="60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从句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1000124" y="337826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一、单项选择题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DCD530-E838-9867-909D-3E9DF0D93567}"/>
              </a:ext>
            </a:extLst>
          </p:cNvPr>
          <p:cNvSpPr txBox="1"/>
          <p:nvPr/>
        </p:nvSpPr>
        <p:spPr>
          <a:xfrm>
            <a:off x="391297" y="831722"/>
            <a:ext cx="11409406" cy="5019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1._______, Jeffrey does get irritated with his wife sometimes. </a:t>
            </a:r>
            <a:b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 As he loves her much     B.  Much as he loves her</a:t>
            </a:r>
            <a:b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 Though much he loves her      D.  Much though he loves her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You can arrive in Nanjing earlier, _______ you don’t mind taking the night flight. 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provided     B. unless    C. though    D. until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3._______our company receives his job application, we’ll email him for confirmation.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Even though     B. However    C. As    D. Once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B0FA00D-2ECB-57CB-96E7-DCDE849CB7EA}"/>
              </a:ext>
            </a:extLst>
          </p:cNvPr>
          <p:cNvSpPr txBox="1"/>
          <p:nvPr/>
        </p:nvSpPr>
        <p:spPr>
          <a:xfrm>
            <a:off x="1000124" y="954002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6E4BF06-1077-D5B2-B9A0-B04BB3125AE9}"/>
              </a:ext>
            </a:extLst>
          </p:cNvPr>
          <p:cNvSpPr txBox="1"/>
          <p:nvPr/>
        </p:nvSpPr>
        <p:spPr>
          <a:xfrm>
            <a:off x="5351954" y="3154954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059B1EF-0078-6AAF-03C1-976E7C71F0B0}"/>
              </a:ext>
            </a:extLst>
          </p:cNvPr>
          <p:cNvSpPr txBox="1"/>
          <p:nvPr/>
        </p:nvSpPr>
        <p:spPr>
          <a:xfrm>
            <a:off x="1000124" y="4835898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2875533-821F-8CA3-AE03-698268F9651F}"/>
              </a:ext>
            </a:extLst>
          </p:cNvPr>
          <p:cNvSpPr txBox="1"/>
          <p:nvPr/>
        </p:nvSpPr>
        <p:spPr>
          <a:xfrm>
            <a:off x="563379" y="2644762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考查“让步状语从句”。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ED28CF7-69E2-E803-FDD3-AED22FA8E2FC}"/>
              </a:ext>
            </a:extLst>
          </p:cNvPr>
          <p:cNvSpPr txBox="1"/>
          <p:nvPr/>
        </p:nvSpPr>
        <p:spPr>
          <a:xfrm>
            <a:off x="490068" y="4213238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考查“条件状语从句”。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847EDB9-76ED-751B-42C9-6B2BA1CF97BA}"/>
              </a:ext>
            </a:extLst>
          </p:cNvPr>
          <p:cNvSpPr txBox="1"/>
          <p:nvPr/>
        </p:nvSpPr>
        <p:spPr>
          <a:xfrm>
            <a:off x="439618" y="5757529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考查“时间状语从句”。 </a:t>
            </a:r>
          </a:p>
        </p:txBody>
      </p:sp>
    </p:spTree>
    <p:extLst>
      <p:ext uri="{BB962C8B-B14F-4D97-AF65-F5344CB8AC3E}">
        <p14:creationId xmlns:p14="http://schemas.microsoft.com/office/powerpoint/2010/main" val="42249140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1000124" y="337826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一、单项选择题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DCD530-E838-9867-909D-3E9DF0D93567}"/>
              </a:ext>
            </a:extLst>
          </p:cNvPr>
          <p:cNvSpPr txBox="1"/>
          <p:nvPr/>
        </p:nvSpPr>
        <p:spPr>
          <a:xfrm>
            <a:off x="490068" y="853181"/>
            <a:ext cx="11575102" cy="5569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The manager listened carefully________ she could discover the needs of the client.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that     B. given that    C. as     D. as if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Advertising is not the same as other forms of communication________ the advertiser needs to pay for the message to be delivered.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that    B. even though     C. in case     D. the way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Tom and his daughter had no sooner got to the airport ________ the flight left. 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     B. while      C. before     D. than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4291467-B9FC-60DB-0931-E21B10C68471}"/>
              </a:ext>
            </a:extLst>
          </p:cNvPr>
          <p:cNvSpPr txBox="1"/>
          <p:nvPr/>
        </p:nvSpPr>
        <p:spPr>
          <a:xfrm>
            <a:off x="5008287" y="930467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1BDD2BA-35AB-508B-E350-D8E8EEAA8BE0}"/>
              </a:ext>
            </a:extLst>
          </p:cNvPr>
          <p:cNvSpPr txBox="1"/>
          <p:nvPr/>
        </p:nvSpPr>
        <p:spPr>
          <a:xfrm>
            <a:off x="9138429" y="2552967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241331-81B8-D118-87F4-B12F6840360D}"/>
              </a:ext>
            </a:extLst>
          </p:cNvPr>
          <p:cNvSpPr txBox="1"/>
          <p:nvPr/>
        </p:nvSpPr>
        <p:spPr>
          <a:xfrm>
            <a:off x="7776034" y="4835899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5ED6172-440F-6288-3E7E-7163B4F68C10}"/>
              </a:ext>
            </a:extLst>
          </p:cNvPr>
          <p:cNvSpPr txBox="1"/>
          <p:nvPr/>
        </p:nvSpPr>
        <p:spPr>
          <a:xfrm>
            <a:off x="422796" y="2075049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考查“目的状语从句”。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CD9B100-18A1-15B8-B6C8-9289D5F1C267}"/>
              </a:ext>
            </a:extLst>
          </p:cNvPr>
          <p:cNvSpPr txBox="1"/>
          <p:nvPr/>
        </p:nvSpPr>
        <p:spPr>
          <a:xfrm>
            <a:off x="430976" y="4249012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考查“原因状语从句”。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742F787-5133-911C-A39E-C2073E711200}"/>
              </a:ext>
            </a:extLst>
          </p:cNvPr>
          <p:cNvSpPr txBox="1"/>
          <p:nvPr/>
        </p:nvSpPr>
        <p:spPr>
          <a:xfrm>
            <a:off x="422794" y="5881366"/>
            <a:ext cx="406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考查“时间状语从句”。 </a:t>
            </a:r>
          </a:p>
        </p:txBody>
      </p:sp>
    </p:spTree>
    <p:extLst>
      <p:ext uri="{BB962C8B-B14F-4D97-AF65-F5344CB8AC3E}">
        <p14:creationId xmlns:p14="http://schemas.microsoft.com/office/powerpoint/2010/main" val="39318318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968374" y="53772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二、</a:t>
            </a:r>
            <a:r>
              <a:rPr lang="zh-CN" altLang="en-US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填空</a:t>
            </a:r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8AEE1A3-6386-68F7-6918-0B3CD13B2CB2}"/>
              </a:ext>
            </a:extLst>
          </p:cNvPr>
          <p:cNvSpPr txBox="1"/>
          <p:nvPr/>
        </p:nvSpPr>
        <p:spPr>
          <a:xfrm>
            <a:off x="490068" y="1469418"/>
            <a:ext cx="11056890" cy="39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If only I (be)______________so tired!</a:t>
            </a: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Alice (walk)_____________ on the street when she ran into her colleague Jordan.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just">
              <a:lnSpc>
                <a:spcPct val="150000"/>
              </a:lnSpc>
            </a:pP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The manufacturer will send you a sample of this new product when (request) _____________.</a:t>
            </a:r>
          </a:p>
          <a:p>
            <a:pPr marL="152400" indent="-152400" algn="just">
              <a:lnSpc>
                <a:spcPct val="1500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856557-9A1B-28A0-33EF-93BE52FAE508}"/>
              </a:ext>
            </a:extLst>
          </p:cNvPr>
          <p:cNvSpPr txBox="1"/>
          <p:nvPr/>
        </p:nvSpPr>
        <p:spPr>
          <a:xfrm>
            <a:off x="2786228" y="1522606"/>
            <a:ext cx="1449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weren’t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FDDB677-46BC-34B6-BF76-F969D6147842}"/>
              </a:ext>
            </a:extLst>
          </p:cNvPr>
          <p:cNvSpPr txBox="1"/>
          <p:nvPr/>
        </p:nvSpPr>
        <p:spPr>
          <a:xfrm>
            <a:off x="2524031" y="2681555"/>
            <a:ext cx="197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walking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B2506FA-8DD9-A6E8-D3A0-51C377362718}"/>
              </a:ext>
            </a:extLst>
          </p:cNvPr>
          <p:cNvSpPr txBox="1"/>
          <p:nvPr/>
        </p:nvSpPr>
        <p:spPr>
          <a:xfrm>
            <a:off x="812615" y="4272895"/>
            <a:ext cx="197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requested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71D4128-1DF1-ACCF-D8CA-1FB3A8A58229}"/>
              </a:ext>
            </a:extLst>
          </p:cNvPr>
          <p:cNvSpPr txBox="1"/>
          <p:nvPr/>
        </p:nvSpPr>
        <p:spPr>
          <a:xfrm>
            <a:off x="691615" y="2097741"/>
            <a:ext cx="3525967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考查“条件状语从句”。</a:t>
            </a:r>
            <a:endParaRPr lang="zh-CN" altLang="zh-CN" sz="2400" b="1" kern="100" dirty="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9AF0626-7F4A-06F0-1878-93210EB1CD71}"/>
              </a:ext>
            </a:extLst>
          </p:cNvPr>
          <p:cNvSpPr txBox="1"/>
          <p:nvPr/>
        </p:nvSpPr>
        <p:spPr>
          <a:xfrm>
            <a:off x="645042" y="3098624"/>
            <a:ext cx="3525967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状语从句”。</a:t>
            </a:r>
            <a:endParaRPr lang="zh-CN" altLang="zh-CN" sz="2400" b="1" kern="100" dirty="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216CF19-8538-A454-1D1C-63DD67BBFAFE}"/>
              </a:ext>
            </a:extLst>
          </p:cNvPr>
          <p:cNvSpPr txBox="1"/>
          <p:nvPr/>
        </p:nvSpPr>
        <p:spPr>
          <a:xfrm>
            <a:off x="645041" y="4778310"/>
            <a:ext cx="3525967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考查“条件状语从句”。</a:t>
            </a:r>
            <a:endParaRPr lang="zh-CN" altLang="zh-CN" sz="2400" b="1" kern="100" dirty="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137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685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FOUR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</a:t>
            </a: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练习</a:t>
            </a:r>
          </a:p>
        </p:txBody>
      </p:sp>
    </p:spTree>
    <p:extLst>
      <p:ext uri="{BB962C8B-B14F-4D97-AF65-F5344CB8AC3E}">
        <p14:creationId xmlns:p14="http://schemas.microsoft.com/office/powerpoint/2010/main" val="1369463582"/>
      </p:ext>
    </p:extLst>
  </p:cSld>
  <p:clrMapOvr>
    <a:masterClrMapping/>
  </p:clrMapOvr>
  <p:transition spd="med" advClick="0" advTm="3000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C243702-A4E8-551A-CE7F-A8AAF679A597}"/>
              </a:ext>
            </a:extLst>
          </p:cNvPr>
          <p:cNvSpPr txBox="1"/>
          <p:nvPr/>
        </p:nvSpPr>
        <p:spPr>
          <a:xfrm>
            <a:off x="1000125" y="534168"/>
            <a:ext cx="6534150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单项选择题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F151A65-3144-AD03-AB6B-92D63004FA5B}"/>
              </a:ext>
            </a:extLst>
          </p:cNvPr>
          <p:cNvSpPr txBox="1"/>
          <p:nvPr/>
        </p:nvSpPr>
        <p:spPr>
          <a:xfrm>
            <a:off x="77972" y="989156"/>
            <a:ext cx="12036056" cy="5565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1. Smith ________ in the lab when the power cut occurred.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works   B. was working   C. had worked   D. would work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2400" indent="-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2. The host smiled politely ________Johnson apologized for being late for the welcoming dinner.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unless    B. if    C. as   D. though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2400" indent="-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3. I was absent from the meeting last week ________ I had something expected to deal with.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because    B. for     C. now that      D. since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4.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advised me to go ____ our country needs most.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in where    B. where   C. the place where     D. in which 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5. This is an illness that can result in total blindness ________left untreated.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after   B. unless   C. since   D. if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BDCE16-0AA8-9DD6-5403-043D521EBEF6}"/>
              </a:ext>
            </a:extLst>
          </p:cNvPr>
          <p:cNvSpPr txBox="1"/>
          <p:nvPr/>
        </p:nvSpPr>
        <p:spPr>
          <a:xfrm>
            <a:off x="1540931" y="1051281"/>
            <a:ext cx="742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5F2F4F2-A7B6-B564-B14C-06D1676F3BA2}"/>
              </a:ext>
            </a:extLst>
          </p:cNvPr>
          <p:cNvSpPr txBox="1"/>
          <p:nvPr/>
        </p:nvSpPr>
        <p:spPr>
          <a:xfrm>
            <a:off x="3806439" y="2209799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C629D1-4116-5B67-8075-820BEA9CF779}"/>
              </a:ext>
            </a:extLst>
          </p:cNvPr>
          <p:cNvSpPr txBox="1"/>
          <p:nvPr/>
        </p:nvSpPr>
        <p:spPr>
          <a:xfrm>
            <a:off x="5720169" y="3305440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6513D8A-ACFF-EA61-A255-D511D484F254}"/>
              </a:ext>
            </a:extLst>
          </p:cNvPr>
          <p:cNvSpPr txBox="1"/>
          <p:nvPr/>
        </p:nvSpPr>
        <p:spPr>
          <a:xfrm>
            <a:off x="3197898" y="4366047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FDC15A-636E-E3B4-EB7D-9BE55BC6165C}"/>
              </a:ext>
            </a:extLst>
          </p:cNvPr>
          <p:cNvSpPr txBox="1"/>
          <p:nvPr/>
        </p:nvSpPr>
        <p:spPr>
          <a:xfrm>
            <a:off x="6837087" y="5496330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807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2951805" y="2678859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7" name="íSľïḑe">
            <a:extLst>
              <a:ext uri="{FF2B5EF4-FFF2-40B4-BE49-F238E27FC236}">
                <a16:creationId xmlns:a16="http://schemas.microsoft.com/office/drawing/2014/main" xmlns="" id="{6EBE9198-1A19-F54B-DE59-0525B92A92F0}"/>
              </a:ext>
            </a:extLst>
          </p:cNvPr>
          <p:cNvSpPr txBox="1"/>
          <p:nvPr/>
        </p:nvSpPr>
        <p:spPr>
          <a:xfrm>
            <a:off x="962193" y="511440"/>
            <a:ext cx="10861507" cy="37446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lnSpc>
                <a:spcPts val="2200"/>
              </a:lnSpc>
              <a:defRPr/>
            </a:pPr>
            <a:r>
              <a:rPr lang="zh-CN" altLang="en-US" sz="2400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lt"/>
              </a:rPr>
              <a:t>一、单项选择题</a:t>
            </a:r>
            <a:endParaRPr lang="en-US" altLang="zh-CN" sz="2400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8EFE3B2-DC44-DD4B-F4E7-5F6EF546590F}"/>
              </a:ext>
            </a:extLst>
          </p:cNvPr>
          <p:cNvSpPr txBox="1"/>
          <p:nvPr/>
        </p:nvSpPr>
        <p:spPr>
          <a:xfrm>
            <a:off x="190245" y="1005825"/>
            <a:ext cx="1192811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6. It looks as if the pencil partly in a glass of water________.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will break   B. were broken   C. had been broken   D. has broken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2400" indent="-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7. The doctor shares his mobile phone number with the patients ________they need medical assistance.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in case   B. as if   C. even though    D. if only </a:t>
            </a:r>
            <a:b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</a:b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8. It was ________that she couldn’t finish it by herself.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so tough a job    B. such a tough job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C. such tough job    D. so tough job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9. ________, he had to make a living.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Child as he was       B. Child as he is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C. A child as he was      D. Child he was  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10. I’ll be there, _______ rainy or sunny.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Whether   B. Even though   C. Be it   D. though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11. Reading is to the mind _______ food is to the body.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A. and   B. while   C. like   D. What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7616F6-6368-F65F-2F0B-53FF9C3B5A26}"/>
              </a:ext>
            </a:extLst>
          </p:cNvPr>
          <p:cNvSpPr txBox="1"/>
          <p:nvPr/>
        </p:nvSpPr>
        <p:spPr>
          <a:xfrm>
            <a:off x="6757307" y="1005825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62633D7-BA55-5A14-A771-91F3243024C1}"/>
              </a:ext>
            </a:extLst>
          </p:cNvPr>
          <p:cNvSpPr txBox="1"/>
          <p:nvPr/>
        </p:nvSpPr>
        <p:spPr>
          <a:xfrm>
            <a:off x="9021828" y="1703718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CB1F5EA-49BA-5DCF-38E8-57F9E3346024}"/>
              </a:ext>
            </a:extLst>
          </p:cNvPr>
          <p:cNvSpPr txBox="1"/>
          <p:nvPr/>
        </p:nvSpPr>
        <p:spPr>
          <a:xfrm>
            <a:off x="1761860" y="2817358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53C2BE5-FC4D-AD60-05AD-B702179E7C8B}"/>
              </a:ext>
            </a:extLst>
          </p:cNvPr>
          <p:cNvSpPr txBox="1"/>
          <p:nvPr/>
        </p:nvSpPr>
        <p:spPr>
          <a:xfrm>
            <a:off x="1044743" y="3955965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7F8DF77-BE92-B16D-C5E8-DC86C31F1689}"/>
              </a:ext>
            </a:extLst>
          </p:cNvPr>
          <p:cNvSpPr txBox="1"/>
          <p:nvPr/>
        </p:nvSpPr>
        <p:spPr>
          <a:xfrm>
            <a:off x="2633302" y="5029925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65B5A1E-B0D9-2B76-CF9D-7BAA50E6BF1B}"/>
              </a:ext>
            </a:extLst>
          </p:cNvPr>
          <p:cNvSpPr txBox="1"/>
          <p:nvPr/>
        </p:nvSpPr>
        <p:spPr>
          <a:xfrm>
            <a:off x="3891369" y="5741807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9381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1110305" y="484533"/>
            <a:ext cx="10236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填空题</a:t>
            </a:r>
            <a:endParaRPr lang="zh-CN" altLang="zh-CN" sz="2400" b="1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AF380F6-053F-A263-4D90-69786BE68100}"/>
              </a:ext>
            </a:extLst>
          </p:cNvPr>
          <p:cNvSpPr txBox="1"/>
          <p:nvPr/>
        </p:nvSpPr>
        <p:spPr>
          <a:xfrm>
            <a:off x="822251" y="1348077"/>
            <a:ext cx="1046952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12. I (go)_______________ to the party if they invite me.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13. He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hardly(finish)_______________ my breakfast when the phone rang.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14. If (consume) _______________ in large quantities without limit, oil will run out some day.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15. (assume) _______________ that the flight is delayed, what shall we do?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仿宋_GB2312" panose="02010609030101010101" pitchFamily="49" charset="-122"/>
              </a:rPr>
              <a:t>16. When first (introduce)____________ to the market, our products were welcomed by Chinese consumers.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F4BB2D8-60F8-A124-8C24-11D771187785}"/>
              </a:ext>
            </a:extLst>
          </p:cNvPr>
          <p:cNvSpPr txBox="1"/>
          <p:nvPr/>
        </p:nvSpPr>
        <p:spPr>
          <a:xfrm>
            <a:off x="2667982" y="1348077"/>
            <a:ext cx="187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go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8FE6CA-B024-DDFA-7AEF-8900E028CDCE}"/>
              </a:ext>
            </a:extLst>
          </p:cNvPr>
          <p:cNvSpPr txBox="1"/>
          <p:nvPr/>
        </p:nvSpPr>
        <p:spPr>
          <a:xfrm>
            <a:off x="3670987" y="1980788"/>
            <a:ext cx="187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finished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D7D10E7-244B-8F3D-BCD7-68AFC4175DEB}"/>
              </a:ext>
            </a:extLst>
          </p:cNvPr>
          <p:cNvSpPr txBox="1"/>
          <p:nvPr/>
        </p:nvSpPr>
        <p:spPr>
          <a:xfrm>
            <a:off x="3242140" y="2555215"/>
            <a:ext cx="187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consumed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A7CB25E-F18F-9143-2EA3-3EDE6392FA01}"/>
              </a:ext>
            </a:extLst>
          </p:cNvPr>
          <p:cNvSpPr txBox="1"/>
          <p:nvPr/>
        </p:nvSpPr>
        <p:spPr>
          <a:xfrm>
            <a:off x="2809750" y="3649591"/>
            <a:ext cx="187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Assuming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A9DB18C-2B45-E02F-A4E9-C8CB694955FB}"/>
              </a:ext>
            </a:extLst>
          </p:cNvPr>
          <p:cNvSpPr txBox="1"/>
          <p:nvPr/>
        </p:nvSpPr>
        <p:spPr>
          <a:xfrm>
            <a:off x="4121099" y="4282302"/>
            <a:ext cx="1875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71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733321" y="1346686"/>
            <a:ext cx="26725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7940" y="44934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3039255" y="5851230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1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1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2333538" y="-152642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1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1269411" y="4185606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1717842" y="2447329"/>
            <a:ext cx="2524922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状语从句的概念</a:t>
            </a:r>
          </a:p>
        </p:txBody>
      </p:sp>
      <p:cxnSp>
        <p:nvCxnSpPr>
          <p:cNvPr id="16" name="išlïḑé"/>
          <p:cNvCxnSpPr>
            <a:cxnSpLocks/>
          </p:cNvCxnSpPr>
          <p:nvPr/>
        </p:nvCxnSpPr>
        <p:spPr>
          <a:xfrm flipV="1">
            <a:off x="1774201" y="2579673"/>
            <a:ext cx="0" cy="1619198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3"/>
            </p:custDataLst>
          </p:nvPr>
        </p:nvSpPr>
        <p:spPr>
          <a:xfrm>
            <a:off x="4017841" y="4198871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O2</a:t>
            </a:r>
          </a:p>
        </p:txBody>
      </p:sp>
      <p:sp>
        <p:nvSpPr>
          <p:cNvPr id="18" name="iS1iḓè"/>
          <p:cNvSpPr txBox="1"/>
          <p:nvPr>
            <p:custDataLst>
              <p:tags r:id="rId4"/>
            </p:custDataLst>
          </p:nvPr>
        </p:nvSpPr>
        <p:spPr>
          <a:xfrm>
            <a:off x="4530636" y="2484435"/>
            <a:ext cx="2346457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状语从句的用法</a:t>
            </a:r>
          </a:p>
        </p:txBody>
      </p:sp>
      <p:cxnSp>
        <p:nvCxnSpPr>
          <p:cNvPr id="20" name="ïślíḓê"/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4549642" y="2599148"/>
            <a:ext cx="0" cy="1586458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6"/>
            </p:custDataLst>
          </p:nvPr>
        </p:nvSpPr>
        <p:spPr>
          <a:xfrm>
            <a:off x="6652924" y="4252089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O3</a:t>
            </a:r>
          </a:p>
        </p:txBody>
      </p:sp>
      <p:cxnSp>
        <p:nvCxnSpPr>
          <p:cNvPr id="24" name="iśľíḑê"/>
          <p:cNvCxnSpPr>
            <a:cxnSpLocks/>
          </p:cNvCxnSpPr>
          <p:nvPr/>
        </p:nvCxnSpPr>
        <p:spPr>
          <a:xfrm flipV="1">
            <a:off x="7151127" y="2561010"/>
            <a:ext cx="0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5" name="ïSļîḓè"/>
          <p:cNvSpPr/>
          <p:nvPr>
            <p:custDataLst>
              <p:tags r:id="rId7"/>
            </p:custDataLst>
          </p:nvPr>
        </p:nvSpPr>
        <p:spPr>
          <a:xfrm>
            <a:off x="8884635" y="4301173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O4</a:t>
            </a:r>
          </a:p>
        </p:txBody>
      </p:sp>
      <p:cxnSp>
        <p:nvCxnSpPr>
          <p:cNvPr id="28" name="íš1ïdè"/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9488508" y="2619157"/>
            <a:ext cx="0" cy="1636697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3" name="îṧḻiḍê">
            <a:extLst>
              <a:ext uri="{FF2B5EF4-FFF2-40B4-BE49-F238E27FC236}">
                <a16:creationId xmlns:a16="http://schemas.microsoft.com/office/drawing/2014/main" xmlns="" id="{998F1464-D180-66CA-A0D7-3B36E575919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215336" y="2459426"/>
            <a:ext cx="2139721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9" name="ísḷíḍè">
            <a:extLst>
              <a:ext uri="{FF2B5EF4-FFF2-40B4-BE49-F238E27FC236}">
                <a16:creationId xmlns:a16="http://schemas.microsoft.com/office/drawing/2014/main" xmlns="" id="{30E5EB74-EF60-4B8A-2654-0EBB9D8773E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524916" y="2484435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2477571" y="2703797"/>
            <a:ext cx="683787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状语从句的概念</a:t>
            </a:r>
          </a:p>
        </p:txBody>
      </p:sp>
    </p:spTree>
  </p:cSld>
  <p:clrMapOvr>
    <a:masterClrMapping/>
  </p:clrMapOvr>
  <p:transition spd="med" advClick="0" advTm="3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B39A4A-A160-6241-B8DC-EEF4FE4F2CA3}"/>
              </a:ext>
            </a:extLst>
          </p:cNvPr>
          <p:cNvSpPr txBox="1"/>
          <p:nvPr/>
        </p:nvSpPr>
        <p:spPr>
          <a:xfrm>
            <a:off x="362823" y="994473"/>
            <a:ext cx="11466353" cy="5909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altLang="zh-CN" sz="2400" kern="100" dirty="0"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   一、概念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ts val="3500"/>
              </a:lnSpc>
            </a:pP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     修饰主句或修饰主句中的动词、形容词或副词的句子，在句子中起“状语”作用。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r>
              <a:rPr lang="en-US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二、类型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时间状语从句                          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6.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结果状语从句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2.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地点状语从句                           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让步状语从句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3.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原因状语从句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8.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方式状语从句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ts val="3500"/>
              </a:lnSpc>
              <a:defRPr/>
            </a:pP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条件状语从句                           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比较状语从句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5.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目的状语从句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ts val="3500"/>
              </a:lnSpc>
            </a:pP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  <a:p>
            <a:pPr>
              <a:lnSpc>
                <a:spcPts val="3500"/>
              </a:lnSpc>
            </a:pP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endParaRPr lang="zh-CN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</p:txBody>
      </p:sp>
    </p:spTree>
  </p:cSld>
  <p:clrMapOvr>
    <a:masterClrMapping/>
  </p:clrMapOvr>
  <p:transition spd="med" advClick="0" advTm="30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2703609" y="2821429"/>
            <a:ext cx="6673594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状语从句的用法</a:t>
            </a:r>
          </a:p>
        </p:txBody>
      </p:sp>
    </p:spTree>
    <p:extLst>
      <p:ext uri="{BB962C8B-B14F-4D97-AF65-F5344CB8AC3E}">
        <p14:creationId xmlns:p14="http://schemas.microsoft.com/office/powerpoint/2010/main" val="2190984372"/>
      </p:ext>
    </p:extLst>
  </p:cSld>
  <p:clrMapOvr>
    <a:masterClrMapping/>
  </p:clrMapOvr>
  <p:transition spd="med" advClick="0" advTm="30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一、时间状语从句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490068" y="1024715"/>
            <a:ext cx="11160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3035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when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as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while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等等。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3035" algn="l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Jerry comes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 shall tell him to wait for you.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杰瑞来的时候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,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我会告诉他等你。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810364" y="2486654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二、地点状语从句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CD77D1A-9AE1-D792-ABD4-CD62883B1223}"/>
              </a:ext>
            </a:extLst>
          </p:cNvPr>
          <p:cNvSpPr txBox="1"/>
          <p:nvPr/>
        </p:nvSpPr>
        <p:spPr>
          <a:xfrm>
            <a:off x="169925" y="3017130"/>
            <a:ext cx="11160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where, wherever, everywhere, anywhere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⑰Charles is living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used to live.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查尔斯住在他以前住过的地方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825FA1-1F90-BD6A-6923-897A1D19484D}"/>
              </a:ext>
            </a:extLst>
          </p:cNvPr>
          <p:cNvSpPr txBox="1"/>
          <p:nvPr/>
        </p:nvSpPr>
        <p:spPr>
          <a:xfrm>
            <a:off x="810364" y="4116993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三、原因状语从句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DE4127D-0B19-228C-8727-B0C1CCCD0B4D}"/>
              </a:ext>
            </a:extLst>
          </p:cNvPr>
          <p:cNvSpPr txBox="1"/>
          <p:nvPr/>
        </p:nvSpPr>
        <p:spPr>
          <a:xfrm>
            <a:off x="169925" y="4647469"/>
            <a:ext cx="111600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since, as, for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now that 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等等。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㉑ 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didn’t study abroad </a:t>
            </a:r>
            <a:r>
              <a:rPr lang="en-US" altLang="zh-CN" sz="2400" b="1" i="1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couldn’t afford it.</a:t>
            </a:r>
          </a:p>
          <a:p>
            <a:pPr algn="just"/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我没有出国留学，因为费用太高。</a:t>
            </a:r>
          </a:p>
          <a:p>
            <a:pPr algn="just"/>
            <a:endParaRPr lang="zh-CN" altLang="zh-CN" sz="2400" b="1" i="1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671435"/>
      </p:ext>
    </p:extLst>
  </p:cSld>
  <p:clrMapOvr>
    <a:masterClrMapping/>
  </p:clrMapOvr>
  <p:transition spd="med" advClick="0" advTm="3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四、条件状语从句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490068" y="1024715"/>
            <a:ext cx="11160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3035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if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only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only if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unless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long as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等等。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53035" algn="just"/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㉗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400" b="1" i="1" kern="0" dirty="0">
                <a:solidFill>
                  <a:srgbClr val="31849B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necessary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 I will come at 8.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If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从句省略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it is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如有必要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我八点钟来。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810364" y="2486654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五、目的状语从句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CD77D1A-9AE1-D792-ABD4-CD62883B1223}"/>
              </a:ext>
            </a:extLst>
          </p:cNvPr>
          <p:cNvSpPr txBox="1"/>
          <p:nvPr/>
        </p:nvSpPr>
        <p:spPr>
          <a:xfrm>
            <a:off x="169925" y="3017130"/>
            <a:ext cx="11160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so that, in order that, in case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等等。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㊱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They want people to work and have more,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that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they can consume more.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他们希望人们工作，挣多点钱，这样就能增加消费。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825FA1-1F90-BD6A-6923-897A1D19484D}"/>
              </a:ext>
            </a:extLst>
          </p:cNvPr>
          <p:cNvSpPr txBox="1"/>
          <p:nvPr/>
        </p:nvSpPr>
        <p:spPr>
          <a:xfrm>
            <a:off x="767406" y="4417701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六、结果状语从句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DE4127D-0B19-228C-8727-B0C1CCCD0B4D}"/>
              </a:ext>
            </a:extLst>
          </p:cNvPr>
          <p:cNvSpPr txBox="1"/>
          <p:nvPr/>
        </p:nvSpPr>
        <p:spPr>
          <a:xfrm>
            <a:off x="126967" y="4948177"/>
            <a:ext cx="11160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so, so that, so...that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㊶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Alice is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ill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she can’t go school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爱丽丝病得很严重，都上不了学。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861787"/>
      </p:ext>
    </p:extLst>
  </p:cSld>
  <p:clrMapOvr>
    <a:masterClrMapping/>
  </p:clrMapOvr>
  <p:transition spd="med" advClick="0" advTm="300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七、让步状语从句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490068" y="1024715"/>
            <a:ext cx="11160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3035" algn="l"/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    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although, though, even if/though, as, while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等等。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3035" algn="l"/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㊺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 though/Even if/Although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you don’t like tea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just try a cup of this.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即使你不喜欢喝茶，也尝一杯吧。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810364" y="2486654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八、方式状语从句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CD77D1A-9AE1-D792-ABD4-CD62883B1223}"/>
              </a:ext>
            </a:extLst>
          </p:cNvPr>
          <p:cNvSpPr txBox="1"/>
          <p:nvPr/>
        </p:nvSpPr>
        <p:spPr>
          <a:xfrm>
            <a:off x="169925" y="3017130"/>
            <a:ext cx="111600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as, as if/though, the way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3035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 Chinese saying goes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“Seeing is believing.”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中国有句俗话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“眼见为实”。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825FA1-1F90-BD6A-6923-897A1D19484D}"/>
              </a:ext>
            </a:extLst>
          </p:cNvPr>
          <p:cNvSpPr txBox="1"/>
          <p:nvPr/>
        </p:nvSpPr>
        <p:spPr>
          <a:xfrm>
            <a:off x="761268" y="4325180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九、比较状语从句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DE4127D-0B19-228C-8727-B0C1CCCD0B4D}"/>
              </a:ext>
            </a:extLst>
          </p:cNvPr>
          <p:cNvSpPr txBox="1"/>
          <p:nvPr/>
        </p:nvSpPr>
        <p:spPr>
          <a:xfrm>
            <a:off x="169925" y="4909079"/>
            <a:ext cx="111600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常用的引导词有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as…as, the same as, such...as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so (as)…as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等等。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en-US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older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get,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more responsibilities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you will take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zh-CN" sz="2400" b="1" i="1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年龄越大，责任越重。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69921"/>
      </p:ext>
    </p:extLst>
  </p:cSld>
  <p:clrMapOvr>
    <a:masterClrMapping/>
  </p:clrMapOvr>
  <p:transition spd="med" advClick="0" advTm="300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8333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588158"/>
      </p:ext>
    </p:extLst>
  </p:cSld>
  <p:clrMapOvr>
    <a:masterClrMapping/>
  </p:clrMapOvr>
  <p:transition spd="med" advClick="0" advTm="300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988</Words>
  <Application>Microsoft Office PowerPoint</Application>
  <PresentationFormat>自定义</PresentationFormat>
  <Paragraphs>157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167</cp:revision>
  <dcterms:created xsi:type="dcterms:W3CDTF">2023-11-08T11:26:17Z</dcterms:created>
  <dcterms:modified xsi:type="dcterms:W3CDTF">2024-09-20T09:02:41Z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