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2" r:id="rId2"/>
  </p:sldMasterIdLst>
  <p:notesMasterIdLst>
    <p:notesMasterId r:id="rId6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316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1" r:id="rId37"/>
    <p:sldId id="290" r:id="rId38"/>
    <p:sldId id="292" r:id="rId39"/>
    <p:sldId id="293" r:id="rId40"/>
    <p:sldId id="294" r:id="rId41"/>
    <p:sldId id="318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2cd1075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C493DDF-9598-4874-B62F-89CA31B19F7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常用化学用语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2cd1075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24326B5-428A-45FF-8F26-97230F69AB9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9cdfb5d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8e56880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2043961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566cd6b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cdfb5db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8e568803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b20439617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566cd6bb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常用化学用语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2cd1075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6E6BD27-A917-4698-B37E-4ADBC784049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9cdfb5d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8e56880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2043961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566cd6b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cdfb5db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8e568803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b20439617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566cd6bb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常用化学用语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affa9cbb70009bf99d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846A096-C805-4491-98CB-428A15F219F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affa9cbb70009bf99d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8C5AA8C-9F3B-4CE2-83C9-9205B26E2C9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9cdfb5d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8e568803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20439617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566cd6b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cdfb5db&amp;color=RGB(64,64,64)">
            <a:hlinkClick r:id="" action="ppaction://noaction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8e568803&amp;color=RGB(64,64,64)">
            <a:hlinkClick r:id="" action="ppaction://noaction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b20439617&amp;color=RGB(64,64,64)">
            <a:hlinkClick r:id="" action="ppaction://noaction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566cd6bb&amp;color=RGB(64,64,64)">
            <a:hlinkClick r:id="" action="ppaction://noaction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E14ED39-BD8A-4652-94CD-2F7B10AC54B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9cdfb5d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8e568803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20439617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566cd6b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cdfb5db&amp;color=RGB(64,64,64)">
            <a:hlinkClick r:id="" action="ppaction://noaction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8e568803&amp;color=RGB(64,64,64)">
            <a:hlinkClick r:id="" action="ppaction://noaction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b20439617&amp;color=RGB(64,64,64)">
            <a:hlinkClick r:id="" action="ppaction://noaction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566cd6bb&amp;color=RGB(64,64,64)">
            <a:hlinkClick r:id="" action="ppaction://noaction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2cd1075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C493DDF-9598-4874-B62F-89CA31B19F7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常用化学用语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2cd1075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24326B5-428A-45FF-8F26-97230F69AB9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9cdfb5d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8e568803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20439617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566cd6b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cdfb5db&amp;color=RGB(64,64,64)">
            <a:hlinkClick r:id="" action="ppaction://noaction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8e568803&amp;color=RGB(64,64,64)">
            <a:hlinkClick r:id="" action="ppaction://noaction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b20439617&amp;color=RGB(64,64,64)">
            <a:hlinkClick r:id="" action="ppaction://noaction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566cd6bb&amp;color=RGB(64,64,64)">
            <a:hlinkClick r:id="" action="ppaction://noaction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常用化学用语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2cd1075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6E6BD27-A917-4698-B37E-4ADBC784049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9cdfb5d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8e568803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20439617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566cd6b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cdfb5db&amp;color=RGB(64,64,64)">
            <a:hlinkClick r:id="" action="ppaction://noaction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8e568803&amp;color=RGB(64,64,64)">
            <a:hlinkClick r:id="" action="ppaction://noaction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b20439617&amp;color=RGB(64,64,64)">
            <a:hlinkClick r:id="" action="ppaction://noaction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566cd6bb&amp;color=RGB(64,64,64)">
            <a:hlinkClick r:id="" action="ppaction://noaction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常用化学用语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0DC5EF0-4DAB-E6BA-FD67-8E9579629B0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846A096-C805-4491-98CB-428A15F219F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8C5AA8C-9F3B-4CE2-83C9-9205B26E2C9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9cdfb5d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8e56880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2043961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566cd6b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cdfb5db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8e568803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b20439617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566cd6bb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E14ED39-BD8A-4652-94CD-2F7B10AC54B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9cdfb5d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8e56880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2043961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566cd6b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cdfb5db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8e568803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b20439617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566cd6bb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1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6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jpeg"/><Relationship Id="rId4" Type="http://schemas.openxmlformats.org/officeDocument/2006/relationships/image" Target="../media/image7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6.png"/><Relationship Id="rId4" Type="http://schemas.openxmlformats.org/officeDocument/2006/relationships/image" Target="../media/image2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1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2.png"/><Relationship Id="rId4" Type="http://schemas.openxmlformats.org/officeDocument/2006/relationships/image" Target="../media/image5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_1#ef42cae56?sp=1&amp;vaa=1&amp;vcp=1&amp;vis=1&amp;pid=08e568803&amp;color=0,0,0&amp;mp=1&amp;vtp=1&amp;vaab=1&amp;bt=1&amp;bbb=1"/>
          <p:cNvSpPr/>
          <p:nvPr/>
        </p:nvSpPr>
        <p:spPr>
          <a:xfrm>
            <a:off x="539496" y="113350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（3）书写。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QB_5_BD.8_2#ef42cae56?colgroup=10,9,9&amp;vaa=1&amp;vcp=1&amp;vis=1&amp;pid=08e568803&amp;color=0,0,0&amp;mp=1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47176408"/>
                  </p:ext>
                </p:extLst>
              </p:nvPr>
            </p:nvGraphicFramePr>
            <p:xfrm>
              <a:off x="539496" y="1819687"/>
              <a:ext cx="11073384" cy="3891472"/>
            </p:xfrm>
            <a:graphic>
              <a:graphicData uri="http://schemas.openxmlformats.org/drawingml/2006/table">
                <a:tbl>
                  <a:tblPr/>
                  <a:tblGrid>
                    <a:gridCol w="15727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402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5753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6850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物质类别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书写规则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75956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单质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稀有气体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金属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固态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非金属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用元素符号表示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氦气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He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Fe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硫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S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7595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气态非金属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在元素符号右下角标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出表示分子中原子个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数的数字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氧气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氮气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QB_5_BD.8_2#ef42cae56?colgroup=10,9,9&amp;vaa=1&amp;vcp=1&amp;vis=1&amp;pid=08e568803&amp;color=0,0,0&amp;mp=1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47176408"/>
                  </p:ext>
                </p:extLst>
              </p:nvPr>
            </p:nvGraphicFramePr>
            <p:xfrm>
              <a:off x="539496" y="1819687"/>
              <a:ext cx="11073384" cy="3891472"/>
            </p:xfrm>
            <a:graphic>
              <a:graphicData uri="http://schemas.openxmlformats.org/drawingml/2006/table">
                <a:tbl>
                  <a:tblPr/>
                  <a:tblGrid>
                    <a:gridCol w="15727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402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5753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6850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物质类别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书写规则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75956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单质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稀有气体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金属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固态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非金属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用元素符号表示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496" t="-34909" r="-331" b="-1090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7595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气态非金属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在元素符号右下角标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出表示分子中原子个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数的数字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496" t="-134909" r="-331" b="-90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QB_5_BD.8_3#ef42cae56?colgroup=9,9,10&amp;vaa=1&amp;vcp=1&amp;vis=1&amp;pid=08e568803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7937295"/>
                  </p:ext>
                </p:extLst>
              </p:nvPr>
            </p:nvGraphicFramePr>
            <p:xfrm>
              <a:off x="539496" y="1552320"/>
              <a:ext cx="11073384" cy="4457956"/>
            </p:xfrm>
            <a:graphic>
              <a:graphicData uri="http://schemas.openxmlformats.org/drawingml/2006/table">
                <a:tbl>
                  <a:tblPr/>
                  <a:tblGrid>
                    <a:gridCol w="14264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4825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7398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8587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物质类别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书写规则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75956">
                    <a:tc row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化合物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由两种元素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组成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显正价的元素的符号在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前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显负价的元素的符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号在后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氯化钠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NaCl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碘化钾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KI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氧元素的符号在后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另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一种元素的符号在前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氧化镁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MgO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二氧化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碳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由多种元素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组成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遵循化合价规则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高锰酸钾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KMnO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QB_5_BD.8_3#ef42cae56?colgroup=9,9,10&amp;vaa=1&amp;vcp=1&amp;vis=1&amp;pid=08e568803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7937295"/>
                  </p:ext>
                </p:extLst>
              </p:nvPr>
            </p:nvGraphicFramePr>
            <p:xfrm>
              <a:off x="539496" y="1552320"/>
              <a:ext cx="11073384" cy="4457956"/>
            </p:xfrm>
            <a:graphic>
              <a:graphicData uri="http://schemas.openxmlformats.org/drawingml/2006/table">
                <a:tbl>
                  <a:tblPr/>
                  <a:tblGrid>
                    <a:gridCol w="14264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4825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7398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8587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物质类别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书写规则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75956">
                    <a:tc row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化合物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由两种元素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组成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显正价的元素的符号在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前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显负价的元素的符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号在后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7204" t="-34909" r="-316" b="-1429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氧元素的符号在后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另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一种元素的符号在前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7204" t="-201630" r="-316" b="-1135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由多种元素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组成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遵循化合价规则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7204" t="-301630" r="-316" b="-135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QB_5_BD.8_3#ef42cae56?colgroup=9,9,10&amp;vaa=1&amp;vcp=1&amp;vis=1&amp;pid=08e568803&amp;color=0,0,0&amp;vtp=1&amp;vaab=1&amp;bt=1&amp;bbb=1"/>
          <p:cNvSpPr txBox="1"/>
          <p:nvPr/>
        </p:nvSpPr>
        <p:spPr>
          <a:xfrm>
            <a:off x="10894735" y="8439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BD.9_1#0f5cdc10a?sp=1&amp;vaa=1&amp;vcp=1&amp;vis=1&amp;pid=08e568803&amp;color=0,0,0&amp;vtp=1&amp;vaab=1&amp;bt=1&amp;bbb=1"/>
              <p:cNvSpPr/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化学方程式。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（1）定义：用化学式表示化学反应的式子。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（2）意义：表示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、反应条件和各物质的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关系。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（3）书写：写反应物、生成物的化学式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配平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注明反应条件和生成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物状态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（“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↓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↑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BD.9_1#0f5cdc10a?sp=1&amp;vaa=1&amp;vcp=1&amp;vis=1&amp;pid=08e568803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-1557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_AN.10_1#0f5cdc10a.blank?vaa=1&amp;vcp=1&amp;vis=1&amp;pid=08e568803&amp;color=0,0,0&amp;vpa=5&amp;vtp=1&amp;vaab=1&amp;bbb=1"/>
          <p:cNvSpPr/>
          <p:nvPr/>
        </p:nvSpPr>
        <p:spPr>
          <a:xfrm>
            <a:off x="3216815" y="3130264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反应物和生成物</a:t>
            </a:r>
            <a:endParaRPr lang="en-US" altLang="zh-CN" sz="2800" dirty="0"/>
          </a:p>
        </p:txBody>
      </p:sp>
      <p:sp>
        <p:nvSpPr>
          <p:cNvPr id="7" name="QB_5_AN.11_1#0f5cdc10a.blank?vaa=1&amp;vcp=1&amp;vis=1&amp;pid=08e568803&amp;color=0,0,0&amp;vpa=6&amp;vtp=1&amp;vaab=1&amp;bbb=1"/>
          <p:cNvSpPr/>
          <p:nvPr/>
        </p:nvSpPr>
        <p:spPr>
          <a:xfrm>
            <a:off x="9617614" y="313026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2_1#b70e1cdd8?sp=1&amp;vaa=1&amp;vcp=1&amp;vis=1&amp;pid=08e568803&amp;color=0,0,0&amp;vtp=1&amp;vaab=1&amp;bt=1&amp;bbb=1"/>
          <p:cNvSpPr/>
          <p:nvPr/>
        </p:nvSpPr>
        <p:spPr>
          <a:xfrm>
            <a:off x="539496" y="14444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化学符号中数字的意义。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" name="QB_5_BD.12_2#b70e1cdd8?colgroup=5,11,12&amp;vaa=1&amp;vcp=1&amp;vis=1&amp;pid=08e568803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4624935"/>
                  </p:ext>
                </p:extLst>
              </p:nvPr>
            </p:nvGraphicFramePr>
            <p:xfrm>
              <a:off x="539496" y="2126043"/>
              <a:ext cx="11073384" cy="2782952"/>
            </p:xfrm>
            <a:graphic>
              <a:graphicData uri="http://schemas.openxmlformats.org/drawingml/2006/table">
                <a:tbl>
                  <a:tblPr/>
                  <a:tblGrid>
                    <a:gridCol w="21122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3251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63600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表示的意义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43392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化学符号前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面的数字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微观粒子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分子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原子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离子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的个数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中的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“2”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表示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中的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“3”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表示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Mg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中的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“3”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表示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" name="QB_5_BD.12_2#b70e1cdd8?colgroup=5,11,12&amp;vaa=1&amp;vcp=1&amp;vis=1&amp;pid=08e568803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4624935"/>
                  </p:ext>
                </p:extLst>
              </p:nvPr>
            </p:nvGraphicFramePr>
            <p:xfrm>
              <a:off x="539496" y="2126043"/>
              <a:ext cx="11073384" cy="2782952"/>
            </p:xfrm>
            <a:graphic>
              <a:graphicData uri="http://schemas.openxmlformats.org/drawingml/2006/table">
                <a:tbl>
                  <a:tblPr/>
                  <a:tblGrid>
                    <a:gridCol w="21122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3251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63600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表示的意义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43392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化学符号前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面的数字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微观粒子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分子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原子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离子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的个数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38896" t="-26016" r="-263" b="-70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5_AN.13_1#b70e1cdd8.blank?vaa=1&amp;vcp=1&amp;vis=1&amp;pid=08e568803&amp;color=0,0,0&amp;vpa=7&amp;vtp=1&amp;vaab=1&amp;bbb=1"/>
          <p:cNvSpPr/>
          <p:nvPr/>
        </p:nvSpPr>
        <p:spPr>
          <a:xfrm>
            <a:off x="9390911" y="2602230"/>
            <a:ext cx="1858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2个氯原子</a:t>
            </a:r>
            <a:endParaRPr lang="en-US" altLang="zh-CN" sz="2800" dirty="0"/>
          </a:p>
        </p:txBody>
      </p:sp>
      <p:sp>
        <p:nvSpPr>
          <p:cNvPr id="5" name="QB_5_AN.14_1#b70e1cdd8.blank?vaa=1&amp;vcp=1&amp;vis=1&amp;pid=08e568803&amp;color=0,0,0&amp;vpa=8&amp;vtp=1&amp;vaab=1&amp;bbb=1"/>
          <p:cNvSpPr/>
          <p:nvPr/>
        </p:nvSpPr>
        <p:spPr>
          <a:xfrm>
            <a:off x="9753917" y="3240595"/>
            <a:ext cx="1858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3个水分子</a:t>
            </a:r>
            <a:endParaRPr lang="en-US" altLang="zh-CN" sz="2800" dirty="0"/>
          </a:p>
        </p:txBody>
      </p:sp>
      <p:sp>
        <p:nvSpPr>
          <p:cNvPr id="6" name="QB_5_AN.15_1#b70e1cdd8.blank?vaa=1&amp;vcp=1&amp;vis=1&amp;pid=08e568803&amp;color=0,0,0&amp;vpa=9&amp;vtp=1&amp;vaab=1&amp;bbb=1"/>
          <p:cNvSpPr/>
          <p:nvPr/>
        </p:nvSpPr>
        <p:spPr>
          <a:xfrm>
            <a:off x="6932916" y="4365942"/>
            <a:ext cx="1858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3个镁离子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QB_5_BD.16_1#b70e1cdd8?colgroup=5,11,12&amp;vaa=1&amp;vcp=1&amp;vis=1&amp;pid=08e568803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457229"/>
              <a:ext cx="11073384" cy="4640264"/>
            </p:xfrm>
            <a:graphic>
              <a:graphicData uri="http://schemas.openxmlformats.org/drawingml/2006/table">
                <a:tbl>
                  <a:tblPr/>
                  <a:tblGrid>
                    <a:gridCol w="21122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3251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63600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表示的意义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元素符号右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下角的数字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该物质的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个分子中所含该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原子的个数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中的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“2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表示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374902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元素符号正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上方的数字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该元素的化合价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6400"/>
                            </a:lnSpc>
                          </a:pPr>
                          <a14:m>
                            <m:oMath xmlns:m="http://schemas.openxmlformats.org/officeDocument/2006/math">
                              <m:limUpp>
                                <m:limUpp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limUp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</m:t>
                                  </m:r>
                                </m:e>
                                <m:li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+2</m:t>
                                  </m:r>
                                </m:lim>
                              </m:limUpp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中的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+2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表示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元素符号右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上角的数字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个离子所带电荷数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电荷数为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“1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时省略不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写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Mg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中的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2+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表示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QB_5_BD.16_1#b70e1cdd8?colgroup=5,11,12&amp;vaa=1&amp;vcp=1&amp;vis=1&amp;pid=08e568803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457229"/>
              <a:ext cx="11073384" cy="4640264"/>
            </p:xfrm>
            <a:graphic>
              <a:graphicData uri="http://schemas.openxmlformats.org/drawingml/2006/table">
                <a:tbl>
                  <a:tblPr/>
                  <a:tblGrid>
                    <a:gridCol w="2112264"/>
                    <a:gridCol w="4325112"/>
                    <a:gridCol w="4636008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表示的意义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077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元素符号右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下角的数字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该物质的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个分子中所含该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原子的个数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37541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元素符号正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上方的数字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该元素的化合价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6510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元素符号右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上角的数字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个离子所带电荷数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电荷数为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“1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时省略不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写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QB_5_AN.17_1#b70e1cdd8.blank?vaa=1&amp;vcp=1&amp;vis=1&amp;pid=08e568803&amp;color=0,0,0&amp;mp=1&amp;vpa=10&amp;vtp=1&amp;vaab=1&amp;bbb=1&amp;hb=1"/>
          <p:cNvSpPr/>
          <p:nvPr/>
        </p:nvSpPr>
        <p:spPr>
          <a:xfrm>
            <a:off x="7014201" y="2000472"/>
            <a:ext cx="4509008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1个二氧化碳分子中含有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2个氧原子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N.18_1#b70e1cdd8.blank?vaa=1&amp;vcp=1&amp;vis=1&amp;pid=08e568803&amp;color=0,0,0&amp;mp=1&amp;vpa=11&amp;vtp=1&amp;vaab=1&amp;bbb=1&amp;hb=1"/>
              <p:cNvSpPr/>
              <p:nvPr/>
            </p:nvSpPr>
            <p:spPr>
              <a:xfrm>
                <a:off x="6992231" y="3237292"/>
                <a:ext cx="4509008" cy="104641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3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一氧化碳中碳元素的化合价为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5_AN.18_1#b70e1cdd8.blank?vaa=1&amp;vcp=1&amp;vis=1&amp;pid=08e568803&amp;color=0,0,0&amp;mp=1&amp;vpa=11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2231" y="3237292"/>
                <a:ext cx="4509008" cy="1046417"/>
              </a:xfrm>
              <a:prstGeom prst="rect">
                <a:avLst/>
              </a:prstGeom>
              <a:blipFill rotWithShape="1">
                <a:blip r:embed="rId4"/>
                <a:stretch>
                  <a:fillRect l="-5" t="-6" r="3" b="-5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AN.19_1#b70e1cdd8.blank?vaa=1&amp;vcp=1&amp;vis=1&amp;pid=08e568803&amp;color=0,0,0&amp;mp=1&amp;vpa=12&amp;vtp=1&amp;vaab=1&amp;bbb=1&amp;hb=1"/>
          <p:cNvSpPr/>
          <p:nvPr/>
        </p:nvSpPr>
        <p:spPr>
          <a:xfrm>
            <a:off x="6979530" y="4742212"/>
            <a:ext cx="4509008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1个镁离子带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2个单位的正电荷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2" name="QB_5_BD.16_1#b70e1cdd8?colgroup=5,11,12&amp;vaa=1&amp;vcp=1&amp;vis=1&amp;pid=08e568803&amp;color=0,0,0&amp;mp=1&amp;vtp=1&amp;vaab=1&amp;bt=1&amp;bbb=1"/>
          <p:cNvSpPr txBox="1"/>
          <p:nvPr/>
        </p:nvSpPr>
        <p:spPr>
          <a:xfrm>
            <a:off x="10894735" y="74882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ea533912a?sp=1&amp;vcp=1&amp;pid=08e568803&amp;color=0,0,0&amp;vtp=1&amp;vaab=1&amp;bt=1&amp;bbb=1"/>
              <p:cNvSpPr/>
              <p:nvPr/>
            </p:nvSpPr>
            <p:spPr>
              <a:xfrm>
                <a:off x="539496" y="1225264"/>
                <a:ext cx="11109960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化学式、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化学方程式的读法。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（1）化学式的读法：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金属单质和固态非金属单质直接读元素名称；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气态非金属单质在元素名称后面加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“气”字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；两种元素组成的化合物读作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某化某”，如果由两种元素组成的化合物不止一种，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还要读出原子个数，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读作“四氧化三铁”；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多种元素组成的化合物有固定的读法。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（2）化学方程式的读法：①“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-5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”表示“和”“与”“跟”的意思</a:t>
                </a:r>
                <a:r>
                  <a:rPr kumimoji="0" lang="en-US" altLang="zh-CN" sz="2800" b="0" i="0" u="none" strike="noStrike" kern="1200" cap="none" spc="-5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，而不能读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-5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</a:t>
                </a:r>
                <a:r>
                  <a:rPr kumimoji="0" lang="en-US" altLang="zh-CN" sz="2800" b="0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“加”。②“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-5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”表示“生成”的意思，而不能读作数学方程式中的“等于”。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ea533912a?sp=1&amp;vcp=1&amp;pid=08e568803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5264"/>
                <a:ext cx="11109960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-2957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20439617.fixed?vcp=1&amp;pid=a2cd1075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常用化学用语</a:t>
            </a:r>
            <a:endParaRPr lang="en-US" altLang="zh-CN" sz="4000" dirty="0"/>
          </a:p>
        </p:txBody>
      </p:sp>
      <p:sp>
        <p:nvSpPr>
          <p:cNvPr id="3" name="C_4_BD#b20439617.fixed?vcp=1&amp;pid=a2cd1075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1eee994d?vcp=1&amp;pid=b20439617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化学符号及其周围数字的意义</a:t>
            </a:r>
            <a:endParaRPr lang="en-US" altLang="zh-CN" sz="3200" dirty="0">
              <a:solidFill>
                <a:srgbClr val="92D050"/>
              </a:solidFill>
            </a:endParaRPr>
          </a:p>
        </p:txBody>
      </p:sp>
      <p:sp>
        <p:nvSpPr>
          <p:cNvPr id="3" name="QO_6_BD.20_1#947e3df55?vaa=1&amp;vcp=1&amp;vis=1&amp;pid=71eee994d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（2024·广西·中考）用化学用语填空。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BD.21_1#ce4bf3d63?vaa=1&amp;vcp=1&amp;vis=1&amp;pid=947e3df55&amp;color=0,0,0&amp;vtp=1&amp;vaab=1&amp;bbb=1"/>
          <p:cNvSpPr/>
          <p:nvPr/>
        </p:nvSpPr>
        <p:spPr>
          <a:xfrm>
            <a:off x="539496" y="190485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钾离子：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（2）镁元素：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（3）五氧化二磷分子：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（4）3个碳原子：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（5）甲烷：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_1#ce4bf3d63.blank?vaa=1&amp;vcp=1&amp;vis=1&amp;pid=947e3df55&amp;color=0,0,0&amp;vpa=13&amp;vtp=1&amp;vaab=1&amp;bbb=1"/>
              <p:cNvSpPr/>
              <p:nvPr/>
            </p:nvSpPr>
            <p:spPr>
              <a:xfrm>
                <a:off x="2900108" y="2003914"/>
                <a:ext cx="622364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_1#ce4bf3d63.blank?vaa=1&amp;vcp=1&amp;vis=1&amp;pid=947e3df55&amp;color=0,0,0&amp;vpa=1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0108" y="2003914"/>
                <a:ext cx="622364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10" t="-121" r="20" b="-70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2_1#ce4bf3d63.blank?vaa=1&amp;vcp=1&amp;vis=1&amp;pid=947e3df55&amp;color=0,0,0&amp;vpa=14&amp;vtp=1&amp;vaab=1&amp;bbb=1"/>
              <p:cNvSpPr/>
              <p:nvPr/>
            </p:nvSpPr>
            <p:spPr>
              <a:xfrm>
                <a:off x="2887408" y="2649328"/>
                <a:ext cx="64770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2_1#ce4bf3d63.blank?vaa=1&amp;vcp=1&amp;vis=1&amp;pid=947e3df55&amp;color=0,0,0&amp;vpa=1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7408" y="2649328"/>
                <a:ext cx="647700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0" t="-27" r="10" b="-7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AN.3_1#ce4bf3d63.blank?vaa=1&amp;vcp=1&amp;vis=1&amp;pid=947e3df55&amp;color=0,0,0&amp;vpa=15&amp;vtp=1&amp;vaab=1&amp;bbb=1"/>
              <p:cNvSpPr/>
              <p:nvPr/>
            </p:nvSpPr>
            <p:spPr>
              <a:xfrm>
                <a:off x="4360609" y="3301600"/>
                <a:ext cx="897509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7_AN.3_1#ce4bf3d63.blank?vaa=1&amp;vcp=1&amp;vis=1&amp;pid=947e3df55&amp;color=0,0,0&amp;vpa=1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0609" y="3301600"/>
                <a:ext cx="897509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7" t="-58" r="35" b="-71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7_AN.4_1#ce4bf3d63.blank?vaa=1&amp;vcp=1&amp;vis=1&amp;pid=947e3df55&amp;color=0,0,0&amp;vpa=16&amp;vtp=1&amp;vaab=1&amp;bbb=1"/>
              <p:cNvSpPr/>
              <p:nvPr/>
            </p:nvSpPr>
            <p:spPr>
              <a:xfrm>
                <a:off x="3458909" y="3947014"/>
                <a:ext cx="57785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7_AN.4_1#ce4bf3d63.blank?vaa=1&amp;vcp=1&amp;vis=1&amp;pid=947e3df55&amp;color=0,0,0&amp;vpa=1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8909" y="3947014"/>
                <a:ext cx="577850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11" t="-121" r="11" b="-70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QB_7_AN.30_1#ce4bf3d63.blank?vaa=1&amp;vcp=1&amp;vis=1&amp;pid=947e3df55&amp;color=0,0,0&amp;vpa=17&amp;vtp=1&amp;vaab=1&amp;bbb=1"/>
              <p:cNvSpPr/>
              <p:nvPr/>
            </p:nvSpPr>
            <p:spPr>
              <a:xfrm>
                <a:off x="2544508" y="4571473"/>
                <a:ext cx="79102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3" name="QB_7_AN.30_1#ce4bf3d63.blank?vaa=1&amp;vcp=1&amp;vis=1&amp;pid=947e3df55&amp;color=0,0,0&amp;vpa=1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4508" y="4571473"/>
                <a:ext cx="791020" cy="402844"/>
              </a:xfrm>
              <a:prstGeom prst="rect">
                <a:avLst/>
              </a:prstGeom>
              <a:blipFill rotWithShape="1">
                <a:blip r:embed="rId7"/>
                <a:stretch>
                  <a:fillRect l="-8" t="-27" r="64" b="-7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EX.1_1#947e3df55?vaa=1&amp;vcp=1&amp;vis=1&amp;pid=71eee994d&amp;color=0,0,0&amp;vtp=1&amp;vaab=1&amp;bt=1&amp;bbb=1"/>
          <p:cNvSpPr/>
          <p:nvPr/>
        </p:nvSpPr>
        <p:spPr>
          <a:xfrm>
            <a:off x="539496" y="10185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化学符号周围数字的含义</a:t>
            </a:r>
            <a:endParaRPr lang="en-US" altLang="zh-CN" sz="2800" dirty="0"/>
          </a:p>
        </p:txBody>
      </p:sp>
      <p:pic>
        <p:nvPicPr>
          <p:cNvPr id="3" name="QO_6_EX.1_1#947e3df55?vaa=1&amp;vcp=1&amp;vis=1&amp;pid=71eee994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3419" y="2373884"/>
            <a:ext cx="6071616" cy="346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0896d37e?vcp=1&amp;pid=71eee994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32_1#9577a1664?vaa=1&amp;vcp=1&amp;vis=1&amp;pid=40896d37e&amp;color=0,0,0&amp;vtp=1&amp;vaab=1&amp;bbb=1&amp;hb=1"/>
              <p:cNvSpPr/>
              <p:nvPr/>
            </p:nvSpPr>
            <p:spPr>
              <a:xfrm>
                <a:off x="539496" y="1233469"/>
                <a:ext cx="11109960" cy="129679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我国“四大发明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”之一的黑火药爆炸时发生的化学反应为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+3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KNO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点燃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↑+3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C_7_BD.32_1#9577a1664?vaa=1&amp;vcp=1&amp;vis=1&amp;pid=40896d37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3469"/>
                <a:ext cx="11109960" cy="1296797"/>
              </a:xfrm>
              <a:prstGeom prst="rect">
                <a:avLst/>
              </a:prstGeom>
              <a:blipFill rotWithShape="1">
                <a:blip r:embed="rId3"/>
                <a:stretch>
                  <a:fillRect l="-3" t="-23" r="3" b="-6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7_AN.33_1#9577a1664.bracket?vaa=1&amp;vcp=1&amp;vis=1&amp;pid=40896d37e&amp;color=0,0,0&amp;vpa=18&amp;vtp=1&amp;vaab=1"/>
          <p:cNvSpPr/>
          <p:nvPr/>
        </p:nvSpPr>
        <p:spPr>
          <a:xfrm>
            <a:off x="10400507" y="1988357"/>
            <a:ext cx="495300" cy="4154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32_2#9577a1664.choices?vaa=1&amp;vcp=1&amp;vis=1&amp;pid=40896d37e&amp;color=0,0,0&amp;vtp=1&amp;vaab=1&amp;bbb=1"/>
              <p:cNvSpPr/>
              <p:nvPr/>
            </p:nvSpPr>
            <p:spPr>
              <a:xfrm>
                <a:off x="539496" y="2539537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”表示3个碳元素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中阴离子的符号为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的化学名称为硫酸钾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中的“2”表示二氧化碳中含有2个氧原子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C_7_BD.32_2#9577a1664.choices?vaa=1&amp;vcp=1&amp;vis=1&amp;pid=40896d37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39537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7" r="3" b="-27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cccc7911.fixed?vcp=1&amp;pid=851503722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4cccc7911.fixed?vcp=1&amp;pid=85150372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4cccc7911.fixed?vcp=1&amp;pid=85150372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物质的变化、物质的组成与结构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4_1#b73c038c3?vaa=1&amp;vcp=1&amp;vis=1&amp;pid=40896d37e&amp;color=0,0,0&amp;vtp=1&amp;vaab=1&amp;bt=1&amp;bbb=1"/>
          <p:cNvSpPr/>
          <p:nvPr/>
        </p:nvSpPr>
        <p:spPr>
          <a:xfrm>
            <a:off x="539496" y="15448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（2024·广西桂林·模拟）请用化学用语填空。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8_BD.35_1#cd8fb5b91?vaa=1&amp;vcp=1&amp;vis=1&amp;pid=b73c038c3&amp;color=0,0,0&amp;vtp=1&amp;vaab=1&amp;bbb=1"/>
          <p:cNvSpPr/>
          <p:nvPr/>
        </p:nvSpPr>
        <p:spPr>
          <a:xfrm>
            <a:off x="539496" y="217252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氨气：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（2）三个钠离子：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（3）2个磷原子：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（4）地壳中含量最多的金属元素：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（5）硫酸钾：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N.1_1#cd8fb5b91.blank?vaa=1&amp;vcp=1&amp;vis=1&amp;pid=b73c038c3&amp;color=0,0,0&amp;vpa=19&amp;vtp=1&amp;vaab=1&amp;bbb=1"/>
              <p:cNvSpPr/>
              <p:nvPr/>
            </p:nvSpPr>
            <p:spPr>
              <a:xfrm>
                <a:off x="2531808" y="2277681"/>
                <a:ext cx="83229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8_AN.1_1#cd8fb5b91.blank?vaa=1&amp;vcp=1&amp;vis=1&amp;pid=b73c038c3&amp;color=0,0,0&amp;vpa=1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1808" y="2277681"/>
                <a:ext cx="832295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8" t="-142" r="61" b="-7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N.2_1#cd8fb5b91.blank?vaa=1&amp;vcp=1&amp;vis=1&amp;pid=b73c038c3&amp;color=0,0,0&amp;vpa=20&amp;vtp=1&amp;vaab=1&amp;bbb=1"/>
              <p:cNvSpPr/>
              <p:nvPr/>
            </p:nvSpPr>
            <p:spPr>
              <a:xfrm>
                <a:off x="3598609" y="2916237"/>
                <a:ext cx="995807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8_AN.2_1#cd8fb5b91.blank?vaa=1&amp;vcp=1&amp;vis=1&amp;pid=b73c038c3&amp;color=0,0,0&amp;vpa=2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8609" y="2916237"/>
                <a:ext cx="995807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6" t="-79" r="19" b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AN.3_1#cd8fb5b91.blank?vaa=1&amp;vcp=1&amp;vis=1&amp;pid=b73c038c3&amp;color=0,0,0&amp;vpa=21&amp;vtp=1&amp;vaab=1&amp;bbb=1"/>
              <p:cNvSpPr/>
              <p:nvPr/>
            </p:nvSpPr>
            <p:spPr>
              <a:xfrm>
                <a:off x="3458908" y="3575367"/>
                <a:ext cx="57943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8_AN.3_1#cd8fb5b91.blank?vaa=1&amp;vcp=1&amp;vis=1&amp;pid=b73c038c3&amp;color=0,0,0&amp;vpa=2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8908" y="3575367"/>
                <a:ext cx="579438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1" t="-79" r="66" b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8_AN.4_1#cd8fb5b91.blank?vaa=1&amp;vcp=1&amp;vis=1&amp;pid=b73c038c3&amp;color=0,0,0&amp;vpa=22&amp;vtp=1&amp;vaab=1&amp;bbb=1"/>
              <p:cNvSpPr/>
              <p:nvPr/>
            </p:nvSpPr>
            <p:spPr>
              <a:xfrm>
                <a:off x="6075108" y="4213923"/>
                <a:ext cx="50006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8_AN.4_1#cd8fb5b91.blank?vaa=1&amp;vcp=1&amp;vis=1&amp;pid=b73c038c3&amp;color=0,0,0&amp;vpa=2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5108" y="4213923"/>
                <a:ext cx="500063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13" t="-16" r="76" b="-7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8_AN.44_1#cd8fb5b91.blank?vaa=1&amp;vcp=1&amp;vis=1&amp;pid=b73c038c3&amp;color=0,0,0&amp;vpa=23&amp;vtp=1&amp;vaab=1&amp;bbb=1"/>
              <p:cNvSpPr/>
              <p:nvPr/>
            </p:nvSpPr>
            <p:spPr>
              <a:xfrm>
                <a:off x="2900108" y="4838382"/>
                <a:ext cx="1157796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2" name="QB_8_AN.44_1#cd8fb5b91.blank?vaa=1&amp;vcp=1&amp;vis=1&amp;pid=b73c038c3&amp;color=0,0,0&amp;vpa=2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0108" y="4838382"/>
                <a:ext cx="1157796" cy="402844"/>
              </a:xfrm>
              <a:prstGeom prst="rect">
                <a:avLst/>
              </a:prstGeom>
              <a:blipFill rotWithShape="1">
                <a:blip r:embed="rId7"/>
                <a:stretch>
                  <a:fillRect l="-5" t="-79" r="22" b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45_1#d05ac9cfb?vaa=1&amp;vcp=1&amp;vis=1&amp;pid=40896d37e&amp;color=0,0,0&amp;vtp=1&amp;vaab=1&amp;bt=1&amp;bbb=1"/>
          <p:cNvSpPr/>
          <p:nvPr/>
        </p:nvSpPr>
        <p:spPr>
          <a:xfrm>
            <a:off x="539496" y="15448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写出符合下列要求的化学符号。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8_BD.46_1#83d4ee239?vaa=1&amp;vcp=1&amp;vis=1&amp;pid=d05ac9cfb&amp;color=0,0,0&amp;vtp=1&amp;vaab=1&amp;bbb=1"/>
          <p:cNvSpPr/>
          <p:nvPr/>
        </p:nvSpPr>
        <p:spPr>
          <a:xfrm>
            <a:off x="539496" y="217252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个汞原子：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（2）硫酸根离子：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（3）3个水分子：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（4）生理盐水中的溶质是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（5）碱有一些相似的化学性质，因为不同的碱溶液中都含有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N.1_1#83d4ee239.blank?vaa=1&amp;vcp=1&amp;vis=1&amp;pid=d05ac9cfb&amp;color=0,0,0&amp;vpa=24&amp;vtp=1&amp;vaab=1&amp;bbb=1"/>
              <p:cNvSpPr/>
              <p:nvPr/>
            </p:nvSpPr>
            <p:spPr>
              <a:xfrm>
                <a:off x="3433508" y="2277681"/>
                <a:ext cx="79851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8_AN.1_1#83d4ee239.blank?vaa=1&amp;vcp=1&amp;vis=1&amp;pid=d05ac9cfb&amp;color=0,0,0&amp;vpa=2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3508" y="2277681"/>
                <a:ext cx="798513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8" t="-142" r="48" b="-7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N.2_1#83d4ee239.blank?vaa=1&amp;vcp=1&amp;vis=1&amp;pid=d05ac9cfb&amp;color=0,0,0&amp;vpa=25&amp;vtp=1&amp;vaab=1&amp;bbb=1"/>
              <p:cNvSpPr/>
              <p:nvPr/>
            </p:nvSpPr>
            <p:spPr>
              <a:xfrm>
                <a:off x="3624008" y="2901886"/>
                <a:ext cx="943420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8_AN.2_1#83d4ee239.blank?vaa=1&amp;vcp=1&amp;vis=1&amp;pid=d05ac9cfb&amp;color=0,0,0&amp;vpa=2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4008" y="2901886"/>
                <a:ext cx="943420" cy="412369"/>
              </a:xfrm>
              <a:prstGeom prst="rect">
                <a:avLst/>
              </a:prstGeom>
              <a:blipFill rotWithShape="1">
                <a:blip r:embed="rId4"/>
                <a:stretch>
                  <a:fillRect l="-7" t="-138" r="54" b="-76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AN.3_1#83d4ee239.blank?vaa=1&amp;vcp=1&amp;vis=1&amp;pid=d05ac9cfb&amp;color=0,0,0&amp;vpa=26&amp;vtp=1&amp;vaab=1&amp;bbb=1"/>
              <p:cNvSpPr/>
              <p:nvPr/>
            </p:nvSpPr>
            <p:spPr>
              <a:xfrm>
                <a:off x="3408108" y="3575367"/>
                <a:ext cx="101962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8_AN.3_1#83d4ee239.blank?vaa=1&amp;vcp=1&amp;vis=1&amp;pid=d05ac9cfb&amp;color=0,0,0&amp;vpa=2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8108" y="3575367"/>
                <a:ext cx="1019620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6" t="-79" r="50" b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8_AN.4_1#83d4ee239.blank?vaa=1&amp;vcp=1&amp;vis=1&amp;pid=d05ac9cfb&amp;color=0,0,0&amp;vpa=27&amp;vtp=1&amp;vaab=1&amp;bbb=1"/>
              <p:cNvSpPr/>
              <p:nvPr/>
            </p:nvSpPr>
            <p:spPr>
              <a:xfrm>
                <a:off x="4716209" y="4213923"/>
                <a:ext cx="8921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8_AN.4_1#83d4ee239.blank?vaa=1&amp;vcp=1&amp;vis=1&amp;pid=d05ac9cfb&amp;color=0,0,0&amp;vpa=2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209" y="4213923"/>
                <a:ext cx="892175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7" t="-16" r="7" b="-7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8_AN.55_1#83d4ee239.blank?vaa=1&amp;vcp=1&amp;vis=1&amp;pid=d05ac9cfb&amp;color=0,0,0&amp;vpa=28&amp;vtp=1&amp;vaab=1&amp;bbb=1"/>
              <p:cNvSpPr/>
              <p:nvPr/>
            </p:nvSpPr>
            <p:spPr>
              <a:xfrm>
                <a:off x="9974008" y="4838382"/>
                <a:ext cx="87217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2" name="QB_8_AN.55_1#83d4ee239.blank?vaa=1&amp;vcp=1&amp;vis=1&amp;pid=d05ac9cfb&amp;color=0,0,0&amp;vpa=2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74008" y="4838382"/>
                <a:ext cx="872173" cy="402844"/>
              </a:xfrm>
              <a:prstGeom prst="rect">
                <a:avLst/>
              </a:prstGeom>
              <a:blipFill rotWithShape="1">
                <a:blip r:embed="rId7"/>
                <a:stretch>
                  <a:fillRect l="-7" t="-79" r="44" b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4e275c5c?vcp=1&amp;pid=b20439617&amp;color=146,208,80&amp;vtp=1&amp;vaab=1&amp;bt=1&amp;bbb=1"/>
          <p:cNvSpPr/>
          <p:nvPr/>
        </p:nvSpPr>
        <p:spPr>
          <a:xfrm>
            <a:off x="539496" y="435864"/>
            <a:ext cx="11109960" cy="6480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微观粒子结构示意图</a:t>
            </a:r>
            <a:endParaRPr lang="en-US" altLang="zh-CN" sz="3200" dirty="0"/>
          </a:p>
        </p:txBody>
      </p:sp>
      <p:pic>
        <p:nvPicPr>
          <p:cNvPr id="3" name="QC_6_BD.56_1#5e3908f6a?iti=1&amp;htil=1&amp;vaa=1&amp;vcp=1&amp;vis=1&amp;pid=54e275c5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3239" y="1163247"/>
            <a:ext cx="1755648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56_2#5e3908f6a?iti=1&amp;htil=1&amp;vaa=1&amp;vcp=1&amp;vis=1&amp;pid=54e275c5c&amp;color=0,0,0&amp;vtp=1&amp;vaab=1&amp;bbb=1"/>
          <p:cNvSpPr/>
          <p:nvPr/>
        </p:nvSpPr>
        <p:spPr>
          <a:xfrm>
            <a:off x="9897019" y="2839012"/>
            <a:ext cx="1208087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图1-4-1</a:t>
            </a:r>
            <a:endParaRPr lang="en-US" altLang="zh-CN" sz="2800" dirty="0"/>
          </a:p>
        </p:txBody>
      </p:sp>
      <p:sp>
        <p:nvSpPr>
          <p:cNvPr id="5" name="QC_6_BD.56_3#5e3908f6a?htil=1&amp;vaa=1&amp;vcp=1&amp;vis=1&amp;pid=54e275c5c&amp;color=0,0,0&amp;vtp=1&amp;vaab=1&amp;bbb=1&amp;hb=1"/>
          <p:cNvSpPr/>
          <p:nvPr/>
        </p:nvSpPr>
        <p:spPr>
          <a:xfrm>
            <a:off x="539496" y="1144959"/>
            <a:ext cx="8878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（2024·广西·中考）氯原子结构示意图如图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1-4-1所示。氯原子的核电荷数为(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7" name="QC_6_BD.56_4#5e3908f6a.choices?htil=1&amp;vaa=1&amp;vcp=1&amp;vis=1&amp;pid=54e275c5c&amp;color=0,0,0&amp;vtp=1&amp;vaab=1&amp;bbb=1"/>
          <p:cNvSpPr/>
          <p:nvPr/>
        </p:nvSpPr>
        <p:spPr>
          <a:xfrm>
            <a:off x="539496" y="2421128"/>
            <a:ext cx="88788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247900" algn="l"/>
                <a:tab pos="4458335" algn="l"/>
                <a:tab pos="666813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.2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B.7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C.8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.17</a:t>
            </a:r>
            <a:endParaRPr lang="en-US" altLang="zh-CN" sz="2800" dirty="0"/>
          </a:p>
        </p:txBody>
      </p:sp>
      <p:sp>
        <p:nvSpPr>
          <p:cNvPr id="8" name="QC_6_AS.1_1#5e3908f6a?vaa=1&amp;vcp=1&amp;vis=1&amp;pid=54e275c5c&amp;color=0,0,0&amp;vtp=1&amp;vaab=1&amp;bt=1&amp;bbb=1&amp;hb=1">
            <a:extLst>
              <a:ext uri="{FF2B5EF4-FFF2-40B4-BE49-F238E27FC236}">
                <a16:creationId xmlns:a16="http://schemas.microsoft.com/office/drawing/2014/main" id="{015F975B-ED08-482F-9E04-34A2EA4FF7CA}"/>
              </a:ext>
            </a:extLst>
          </p:cNvPr>
          <p:cNvSpPr/>
          <p:nvPr/>
        </p:nvSpPr>
        <p:spPr>
          <a:xfrm>
            <a:off x="541020" y="34060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在原子结构示意图中，圆圈表示原子核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，圈内的数字表示质子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（即核电荷数），故氯原子的核电荷数为17。</a:t>
            </a:r>
            <a:endParaRPr lang="en-US" altLang="zh-CN" sz="28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80533D0-12C7-4672-A289-46A35832723C}"/>
              </a:ext>
            </a:extLst>
          </p:cNvPr>
          <p:cNvSpPr txBox="1"/>
          <p:nvPr/>
        </p:nvSpPr>
        <p:spPr>
          <a:xfrm>
            <a:off x="5900515" y="1792623"/>
            <a:ext cx="600075" cy="62850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 animBg="1"/>
      <p:bldP spid="6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6_EX.1_1#5e3908f6a?htil=1&amp;vaa=1&amp;vcp=1&amp;vis=1&amp;pid=54e275c5c&amp;color=0,0,0&amp;vtp=1&amp;vaab=1&amp;bbb=1&amp;hb=1"/>
              <p:cNvSpPr/>
              <p:nvPr/>
            </p:nvSpPr>
            <p:spPr>
              <a:xfrm>
                <a:off x="481965" y="857250"/>
                <a:ext cx="10861040" cy="37922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思维点拨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根据微观粒子结构示意图中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圈内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圈外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的数字判断微观粒子的类型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若圈内数字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圈外数字之和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则该微观粒子为原子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若圈内数字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圈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外数字之和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则该微观粒子为阳离子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若圈内数字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圈外数字之和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则该微观粒子为阴离子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6_EX.1_1#5e3908f6a?htil=1&amp;vaa=1&amp;vcp=1&amp;vis=1&amp;pid=54e275c5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965" y="857250"/>
                <a:ext cx="10861040" cy="3792220"/>
              </a:xfrm>
              <a:prstGeom prst="rect">
                <a:avLst/>
              </a:prstGeom>
              <a:blipFill rotWithShape="1">
                <a:blip r:embed="rId3"/>
                <a:stretch>
                  <a:fillRect r="-16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8647ba27?vcp=1&amp;pid=54e275c5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61_1#db5cd8bd9?vaa=1&amp;vcp=1&amp;vis=1&amp;pid=28647ba27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（2024·广西贵港·模拟）下列微观粒子结构示意图中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，表示阴离子的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62_1#db5cd8bd9.bracket?vaa=1&amp;vcp=1&amp;vis=1&amp;pid=28647ba27&amp;color=0,0,0&amp;vpa=30&amp;vtp=1&amp;vaab=1"/>
          <p:cNvSpPr/>
          <p:nvPr/>
        </p:nvSpPr>
        <p:spPr>
          <a:xfrm>
            <a:off x="1172115" y="18678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61_2#db5cd8bd9.choices?vaa=1&amp;vcp=1&amp;vis=1&amp;pid=28647ba27&amp;color=0,0,0&amp;vtp=1&amp;vaab=1&amp;bbb=1"/>
          <p:cNvSpPr/>
          <p:nvPr/>
        </p:nvSpPr>
        <p:spPr>
          <a:xfrm>
            <a:off x="539496" y="2445176"/>
            <a:ext cx="11109960" cy="14900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3300"/>
              </a:lnSpc>
              <a:tabLst>
                <a:tab pos="2650490" algn="l"/>
                <a:tab pos="5783580" algn="l"/>
                <a:tab pos="88531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75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75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75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75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6" name="QC_7_BD.61_2#db5cd8bd9.choice_image?vaa=1&amp;vcp=1&amp;vis=1&amp;pid=28647ba27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603" y="2445557"/>
            <a:ext cx="1828800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61_2#db5cd8bd9.choice_image?vaa=1&amp;vcp=1&amp;vis=1&amp;pid=28647ba27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6599" y="2445557"/>
            <a:ext cx="2340864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61_2#db5cd8bd9.choice_image?vaa=1&amp;vcp=1&amp;vis=1&amp;pid=28647ba27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8546" y="2445557"/>
            <a:ext cx="2286000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7_BD.61_2#db5cd8bd9.choice_image?vaa=1&amp;vcp=1&amp;vis=1&amp;pid=28647ba27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62776" y="2445557"/>
            <a:ext cx="1609344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3_1#7d598e4e5?sp=1&amp;vaa=1&amp;vcp=1&amp;vis=1&amp;pid=28647ba27&amp;color=0,0,0&amp;vtp=1&amp;vaab=1&amp;bt=1&amp;bbb=1&amp;h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（2024·广西钦州·模拟）图1-4-2是五种微观粒子的结构示意图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关于这五种粒子的说法正确的是(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pic>
        <p:nvPicPr>
          <p:cNvPr id="3" name="QC_7_BD.63_2#7d598e4e5?iti=3&amp;vaa=1&amp;vcp=1&amp;vis=1&amp;pid=28647ba2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2616" y="1820844"/>
            <a:ext cx="6903720" cy="149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63_3#7d598e4e5?iti=3&amp;vaa=1&amp;vcp=1&amp;vis=1&amp;pid=28647ba27&amp;color=0,0,0&amp;vtp=1&amp;vaab=1&amp;bbb=1"/>
          <p:cNvSpPr/>
          <p:nvPr/>
        </p:nvSpPr>
        <p:spPr>
          <a:xfrm>
            <a:off x="5490432" y="3438316"/>
            <a:ext cx="1208087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图1-4-2</a:t>
            </a:r>
            <a:endParaRPr lang="en-US" altLang="zh-CN" sz="2800" dirty="0"/>
          </a:p>
        </p:txBody>
      </p:sp>
      <p:sp>
        <p:nvSpPr>
          <p:cNvPr id="5" name="QC_7_AN.64_1#7d598e4e5.bracket?vaa=1&amp;vcp=1&amp;vis=1&amp;pid=28647ba27&amp;color=0,0,0&amp;vpa=31&amp;vtp=1&amp;vaab=1"/>
          <p:cNvSpPr/>
          <p:nvPr/>
        </p:nvSpPr>
        <p:spPr>
          <a:xfrm>
            <a:off x="5794915" y="1154094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63_4#7d598e4e5.choices?vaa=1&amp;vcp=1&amp;vis=1&amp;pid=28647ba27&amp;color=0,0,0&amp;vtp=1&amp;vaab=1&amp;bbb=1"/>
              <p:cNvSpPr/>
              <p:nvPr/>
            </p:nvSpPr>
            <p:spPr>
              <a:xfrm>
                <a:off x="539496" y="4042264"/>
                <a:ext cx="11109960" cy="23538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A.②③⑤所属的元素位于元素周期表的同一周期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.①②能形成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型化合物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.②④都是阳离子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.②③④都具有稳定结构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63_4#7d598e4e5.choices?vaa=1&amp;vcp=1&amp;vis=1&amp;pid=28647ba2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42264"/>
                <a:ext cx="11109960" cy="2353882"/>
              </a:xfrm>
              <a:prstGeom prst="rect">
                <a:avLst/>
              </a:prstGeom>
              <a:blipFill rotWithShape="1">
                <a:blip r:embed="rId4"/>
                <a:stretch>
                  <a:fillRect l="-3" t="-21" r="3" b="-24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65_1#60167b2e0?vaa=1&amp;vcp=1&amp;vis=1&amp;pid=28647ba27&amp;color=0,0,0&amp;vtp=1&amp;vaab=1&amp;bt=1&amp;bbb=1"/>
          <p:cNvSpPr/>
          <p:nvPr/>
        </p:nvSpPr>
        <p:spPr>
          <a:xfrm>
            <a:off x="539496" y="185734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“见著知微，见微知著”是化学思维方法。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66_1#c414d402e?sp=1&amp;vaa=1&amp;vcp=1&amp;vis=1&amp;pid=60167b2e0&amp;color=0,0,0&amp;vtp=1&amp;vaab=1&amp;bbb=1&amp;hb=1"/>
              <p:cNvSpPr/>
              <p:nvPr/>
            </p:nvSpPr>
            <p:spPr>
              <a:xfrm>
                <a:off x="539496" y="248504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（1）从宏观知微观。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在氧气中燃烧生成氮气和水，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分子中一定含有的原子是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填符号）。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8_BD.66_1#c414d402e?sp=1&amp;vaa=1&amp;vcp=1&amp;vis=1&amp;pid=60167b2e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8504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5" r="3" b="-36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N.1_1#c414d402e.blank?vaa=1&amp;vcp=1&amp;vis=1&amp;pid=60167b2e0&amp;color=0,0,0&amp;vpa=32&amp;vtp=1&amp;vaab=1&amp;bbb=1"/>
              <p:cNvSpPr/>
              <p:nvPr/>
            </p:nvSpPr>
            <p:spPr>
              <a:xfrm>
                <a:off x="10215308" y="3219926"/>
                <a:ext cx="1022350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8_AN.1_1#c414d402e.blank?vaa=1&amp;vcp=1&amp;vis=1&amp;pid=60167b2e0&amp;color=0,0,0&amp;vpa=3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15308" y="3219926"/>
                <a:ext cx="1022350" cy="418529"/>
              </a:xfrm>
              <a:prstGeom prst="rect">
                <a:avLst/>
              </a:prstGeom>
              <a:blipFill rotWithShape="1">
                <a:blip r:embed="rId4"/>
                <a:stretch>
                  <a:fillRect l="-6" t="-114" r="6" b="-91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69_1#0afa29218?sp=1&amp;vaa=1&amp;vcp=1&amp;vis=1&amp;pid=6c3eb2d22&amp;color=0,0,0&amp;vtp=1&amp;vaab=1&amp;bt=1&amp;bbb=1&amp;hb=1"/>
              <p:cNvSpPr/>
              <p:nvPr/>
            </p:nvSpPr>
            <p:spPr>
              <a:xfrm>
                <a:off x="539496" y="132572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①图1-4-3为A、B、C、D、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五种微观粒子的结构示意图。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A在化学反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应中容易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填“得”或“失”）电子。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9_BD.69_1#0afa29218?sp=1&amp;vaa=1&amp;vcp=1&amp;vis=1&amp;pid=6c3eb2d2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25721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9_BD.69_2#0afa29218?iti=4&amp;vaa=1&amp;vcp=1&amp;vis=1&amp;pid=6c3eb2d2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0048" y="2659094"/>
            <a:ext cx="6848856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9_BD.69_3#0afa29218?iti=4&amp;vaa=1&amp;vcp=1&amp;vis=1&amp;pid=6c3eb2d22&amp;color=0,0,0&amp;vtp=1&amp;vaab=1&amp;bbb=1"/>
          <p:cNvSpPr/>
          <p:nvPr/>
        </p:nvSpPr>
        <p:spPr>
          <a:xfrm>
            <a:off x="5490433" y="4322286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图1-4-3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9_AN.1_1#0afa29218.blank?vaa=1&amp;vcp=1&amp;vis=1&amp;pid=6c3eb2d22&amp;color=0,0,0&amp;vpa=33&amp;vtp=1&amp;vaab=1"/>
          <p:cNvSpPr/>
          <p:nvPr/>
        </p:nvSpPr>
        <p:spPr>
          <a:xfrm>
            <a:off x="1972214" y="192198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得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9_BD.71_1#b29d338c6?vaa=1&amp;vcp=1&amp;vis=1&amp;pid=6c3eb2d22&amp;color=0,0,0&amp;vtp=1&amp;vaab=1&amp;bbb=1"/>
              <p:cNvSpPr/>
              <p:nvPr/>
            </p:nvSpPr>
            <p:spPr>
              <a:xfrm>
                <a:off x="539496" y="4959572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②在A、B、C、D、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，属于同一种元素的是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填代号）。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9_BD.71_1#b29d338c6?vaa=1&amp;vcp=1&amp;vis=1&amp;pid=6c3eb2d2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59572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40" r="3" b="-12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9_AN.72_1#b29d338c6.blank?vaa=1&amp;vcp=1&amp;vis=1&amp;pid=6c3eb2d22&amp;color=0,0,0&amp;vpa=34&amp;vtp=1&amp;vaab=1&amp;bbb=1"/>
              <p:cNvSpPr/>
              <p:nvPr/>
            </p:nvSpPr>
            <p:spPr>
              <a:xfrm>
                <a:off x="7826122" y="5027771"/>
                <a:ext cx="977900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9_AN.72_1#b29d338c6.blank?vaa=1&amp;vcp=1&amp;vis=1&amp;pid=6c3eb2d22&amp;color=0,0,0&amp;vpa=3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6122" y="5027771"/>
                <a:ext cx="977900" cy="412369"/>
              </a:xfrm>
              <a:prstGeom prst="rect">
                <a:avLst/>
              </a:prstGeom>
              <a:blipFill rotWithShape="1">
                <a:blip r:embed="rId6"/>
                <a:stretch>
                  <a:fillRect l="-39" t="-115" r="39" b="-7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O_8_BD.68_1#6c3eb2d22?vaa=1&amp;vcp=1&amp;vis=1&amp;pid=60167b2e0&amp;color=0,0,0&amp;vtp=1&amp;vaab=1&amp;bbb=1">
            <a:extLst>
              <a:ext uri="{FF2B5EF4-FFF2-40B4-BE49-F238E27FC236}">
                <a16:creationId xmlns:a16="http://schemas.microsoft.com/office/drawing/2014/main" id="{0D8E82A1-153C-4A9D-8358-30FB9CD7DFDF}"/>
              </a:ext>
            </a:extLst>
          </p:cNvPr>
          <p:cNvSpPr/>
          <p:nvPr/>
        </p:nvSpPr>
        <p:spPr>
          <a:xfrm>
            <a:off x="539496" y="6123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（2）从微观知宏观。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73_1#f6997cc6a?sp=1&amp;vaa=1&amp;vcp=1&amp;vis=1&amp;pid=6c3eb2d22&amp;color=0,0,0&amp;vtp=1&amp;vaab=1&amp;bt=1&amp;bbb=1&amp;hb=1"/>
          <p:cNvSpPr/>
          <p:nvPr/>
        </p:nvSpPr>
        <p:spPr>
          <a:xfrm>
            <a:off x="539496" y="1218152"/>
            <a:ext cx="11109960" cy="231495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甲和乙在催化剂、高温、高压条件下反应生成丙，三种物质的微观结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构示意图如图1-4-4所示，该反应的化学方程式为</a:t>
            </a:r>
          </a:p>
          <a:p>
            <a:pPr latinLnBrk="1">
              <a:lnSpc>
                <a:spcPts val="9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</a:t>
            </a:r>
            <a:r>
              <a:rPr lang="en-US" altLang="zh-CN" sz="5350" b="0" i="0" u="sng" kern="0" spc="-999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9_AN.74_1#f6997cc6a.blank?vaa=1&amp;vcp=1&amp;vis=1&amp;pid=6c3eb2d22&amp;color=0,0,0&amp;vpa=35&amp;vtp=1&amp;vaab=1&amp;bbb=1&amp;rh=64.77"/>
              <p:cNvSpPr/>
              <p:nvPr/>
            </p:nvSpPr>
            <p:spPr>
              <a:xfrm>
                <a:off x="1706308" y="2463069"/>
                <a:ext cx="4067302" cy="81521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6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1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a:rPr lang="en-US" altLang="zh-CN" sz="2800" b="0" baseline="-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催化剂</m:t>
                          </m:r>
                        </m:e>
                      </m:mr>
                      <m:mr>
                        <m:e>
                          <m:bar>
                            <m:barPr>
                              <m:pos m:val="top"/>
                              <m:ctrlPr>
                                <a:rPr lang="en-US" altLang="zh-CN" sz="2800" b="0" i="1" baseline="-8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pos m:val="top"/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高温、高压</m:t>
                                  </m:r>
                                </m:e>
                              </m:bar>
                            </m:e>
                          </m:ba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9_AN.74_1#f6997cc6a.blank?vaa=1&amp;vcp=1&amp;vis=1&amp;pid=6c3eb2d22&amp;color=0,0,0&amp;vpa=35&amp;vtp=1&amp;vaab=1&amp;bbb=1&amp;rh=64.7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6308" y="2463069"/>
                <a:ext cx="4067302" cy="815213"/>
              </a:xfrm>
              <a:prstGeom prst="rect">
                <a:avLst/>
              </a:prstGeom>
              <a:blipFill rotWithShape="1">
                <a:blip r:embed="rId3"/>
                <a:stretch>
                  <a:fillRect l="-2" t="-1468" r="5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9_BD.73_2#f6997cc6a?iti=5&amp;vaa=1&amp;vcp=1&amp;vis=1&amp;pid=6c3eb2d2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665696"/>
            <a:ext cx="5458968" cy="128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9_BD.73_3#f6997cc6a?iti=5&amp;vaa=1&amp;vcp=1&amp;vis=1&amp;pid=6c3eb2d22&amp;color=0,0,0&amp;vtp=1&amp;vaab=1&amp;bbb=1"/>
          <p:cNvSpPr/>
          <p:nvPr/>
        </p:nvSpPr>
        <p:spPr>
          <a:xfrm>
            <a:off x="5490432" y="5072856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图1-4-4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aa9c2e48?vcp=1&amp;pid=b20439617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化学式与化合价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75_1#ee6dee463?vaa=1&amp;vcp=1&amp;vis=1&amp;pid=daa9c2e48&amp;color=0,0,0&amp;vtp=1&amp;vaab=1&amp;bbb=1&amp;hb=1"/>
              <p:cNvSpPr/>
              <p:nvPr/>
            </p:nvSpPr>
            <p:spPr>
              <a:xfrm>
                <a:off x="539496" y="1263495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典型例题3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（2023·广西·中考）我国大力推广使用脱硫煤，以减少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对空气的污染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中硫元素的化合价为(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BD.75_1#ee6dee463?vaa=1&amp;vcp=1&amp;vis=1&amp;pid=daa9c2e4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75_2#ee6dee463.choices?vaa=1&amp;vcp=1&amp;vis=1&amp;pid=daa9c2e48&amp;color=0,0,0&amp;vtp=1&amp;vaab=1&amp;bbb=1"/>
              <p:cNvSpPr/>
              <p:nvPr/>
            </p:nvSpPr>
            <p:spPr>
              <a:xfrm>
                <a:off x="539496" y="2539664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917190" algn="l"/>
                    <a:tab pos="5516880" algn="l"/>
                    <a:tab pos="840867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B.0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+4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75_2#ee6dee463.choices?vaa=1&amp;vcp=1&amp;vis=1&amp;pid=daa9c2e4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39664"/>
                <a:ext cx="11109960" cy="555244"/>
              </a:xfrm>
              <a:prstGeom prst="rect">
                <a:avLst/>
              </a:prstGeom>
              <a:blipFill rotWithShape="1">
                <a:blip r:embed="rId4"/>
                <a:stretch>
                  <a:fillRect l="-3" t="-54" r="3" b="-1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AS.2_1#ee6dee463?vaa=1&amp;vcp=1&amp;vis=1&amp;pid=daa9c2e48&amp;color=0,0,0&amp;vtp=1&amp;vaab=1&amp;bbb=1&amp;hb=1">
                <a:extLst>
                  <a:ext uri="{FF2B5EF4-FFF2-40B4-BE49-F238E27FC236}">
                    <a16:creationId xmlns:a16="http://schemas.microsoft.com/office/drawing/2014/main" id="{D6F24CCF-07E1-49C4-B534-4A858DF308B6}"/>
                  </a:ext>
                </a:extLst>
              </p:cNvPr>
              <p:cNvSpPr/>
              <p:nvPr/>
            </p:nvSpPr>
            <p:spPr>
              <a:xfrm>
                <a:off x="539496" y="313737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价，设硫元素的化合价为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根据化合物中正负化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合价代数和为0可得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+(−2)×2=0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=+4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的化合价为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AS.2_1#ee6dee463?vaa=1&amp;vcp=1&amp;vis=1&amp;pid=daa9c2e48&amp;color=0,0,0&amp;vtp=1&amp;vaab=1&amp;bbb=1&amp;hb=1">
                <a:extLst>
                  <a:ext uri="{FF2B5EF4-FFF2-40B4-BE49-F238E27FC236}">
                    <a16:creationId xmlns:a16="http://schemas.microsoft.com/office/drawing/2014/main" id="{D6F24CCF-07E1-49C4-B534-4A858DF308B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37376"/>
                <a:ext cx="11109960" cy="1849057"/>
              </a:xfrm>
              <a:prstGeom prst="rect">
                <a:avLst/>
              </a:prstGeom>
              <a:blipFill>
                <a:blip r:embed="rId5"/>
                <a:stretch>
                  <a:fillRect l="-1976" r="-1482" b="-10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FD33C30-37C5-47E2-9396-12E1C01DC703}"/>
              </a:ext>
            </a:extLst>
          </p:cNvPr>
          <p:cNvSpPr txBox="1"/>
          <p:nvPr/>
        </p:nvSpPr>
        <p:spPr>
          <a:xfrm>
            <a:off x="7203504" y="1961995"/>
            <a:ext cx="579438" cy="62850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9cdfb5db.fixed?vcp=1&amp;pid=a2cd1075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常用化学用语</a:t>
            </a:r>
            <a:endParaRPr lang="en-US" altLang="zh-CN" sz="4000" dirty="0"/>
          </a:p>
        </p:txBody>
      </p:sp>
      <p:sp>
        <p:nvSpPr>
          <p:cNvPr id="3" name="C_4_BD#e9cdfb5db.fixed?vcp=1&amp;pid=a2cd1075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ee6dee463?vaa=1&amp;vcp=1&amp;vis=1&amp;pid=daa9c2e48&amp;color=0,0,0&amp;mp=1&amp;vtp=1&amp;vaab=1&amp;bt=1&amp;bbb=1&amp;hb=1"/>
          <p:cNvSpPr/>
          <p:nvPr/>
        </p:nvSpPr>
        <p:spPr>
          <a:xfrm>
            <a:off x="539496" y="128673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化合价规则中的两个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“0”：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单质中元素的化合价为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化合物中各元素的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化合价代数和为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e1761ec5?vcp=1&amp;pid=daa9c2e4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80_1#5b9542fdb?vaa=1&amp;vcp=1&amp;vis=1&amp;pid=0e1761ec5&amp;color=0,0,0&amp;vtp=1&amp;vaab=1&amp;bbb=1&amp;hb=1"/>
              <p:cNvSpPr/>
              <p:nvPr/>
            </p:nvSpPr>
            <p:spPr>
              <a:xfrm>
                <a:off x="539496" y="1233469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（2024·广西玉林·模拟）我国有着悠久的“玉文化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”，古代玉器工艺之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精湛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，至今为人们所叹服。翡翠的主要成分是硬玉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（化学式为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NaAlSi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其中硅元素的化合价为(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80_1#5b9542fdb?vaa=1&amp;vcp=1&amp;vis=1&amp;pid=0e1761ec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3469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6" r="3" b="-3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7_AN.1_1#5b9542fdb.bracket?vaa=1&amp;vcp=1&amp;vis=1&amp;pid=0e1761ec5&amp;color=0,0,0&amp;vpa=37&amp;vtp=1&amp;vaab=1"/>
          <p:cNvSpPr/>
          <p:nvPr/>
        </p:nvSpPr>
        <p:spPr>
          <a:xfrm>
            <a:off x="6654642" y="25155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80_2#5b9542fdb.choices?vaa=1&amp;vcp=1&amp;vis=1&amp;pid=0e1761ec5&amp;color=0,0,0&amp;vtp=1&amp;vaab=1&amp;bbb=1"/>
              <p:cNvSpPr/>
              <p:nvPr/>
            </p:nvSpPr>
            <p:spPr>
              <a:xfrm>
                <a:off x="539496" y="3151169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37815" algn="l"/>
                    <a:tab pos="5662930" algn="l"/>
                    <a:tab pos="84880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+4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80_2#5b9542fdb.choices?vaa=1&amp;vcp=1&amp;vis=1&amp;pid=0e1761ec5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51169"/>
                <a:ext cx="11109960" cy="555244"/>
              </a:xfrm>
              <a:prstGeom prst="rect">
                <a:avLst/>
              </a:prstGeom>
              <a:blipFill rotWithShape="1">
                <a:blip r:embed="rId4"/>
                <a:stretch>
                  <a:fillRect l="-3" t="-54" r="3" b="-1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82_1#0225a4e7c?vaa=1&amp;vcp=1&amp;vis=1&amp;pid=0e1761ec5&amp;color=0,0,0&amp;vtp=1&amp;vaab=1&amp;bbb=1&amp;hb=1"/>
              <p:cNvSpPr/>
              <p:nvPr/>
            </p:nvSpPr>
            <p:spPr>
              <a:xfrm>
                <a:off x="539496" y="371708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（2024·广西梧州·模拟）梧州是世界人造宝石之都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。某种人造宝石的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化学成分是锆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Zr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的氧化物，已知在该氧化物中锆元素显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价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，则该氧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化物的化学式为(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82_1#0225a4e7c?vaa=1&amp;vcp=1&amp;vis=1&amp;pid=0e1761ec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17081"/>
                <a:ext cx="1110996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23" r="-368" b="-3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7_AN.83_1#0225a4e7c.bracket?vaa=1&amp;vcp=1&amp;vis=1&amp;pid=0e1761ec5&amp;color=0,0,0&amp;vpa=38&amp;vtp=1&amp;vaab=1"/>
          <p:cNvSpPr/>
          <p:nvPr/>
        </p:nvSpPr>
        <p:spPr>
          <a:xfrm>
            <a:off x="3305715" y="499914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7_BD.82_2#0225a4e7c.choices?vaa=1&amp;vcp=1&amp;vis=1&amp;pid=0e1761ec5&amp;color=0,0,0&amp;vtp=1&amp;vaab=1&amp;bbb=1"/>
              <p:cNvSpPr/>
              <p:nvPr/>
            </p:nvSpPr>
            <p:spPr>
              <a:xfrm>
                <a:off x="539496" y="5636559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37815" algn="l"/>
                    <a:tab pos="5662930" algn="l"/>
                    <a:tab pos="84880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ZrO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ZrO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Zr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Zr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7_BD.82_2#0225a4e7c.choices?vaa=1&amp;vcp=1&amp;vis=1&amp;pid=0e1761ec5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636559"/>
                <a:ext cx="11109960" cy="555244"/>
              </a:xfrm>
              <a:prstGeom prst="rect">
                <a:avLst/>
              </a:prstGeom>
              <a:blipFill rotWithShape="1">
                <a:blip r:embed="rId6"/>
                <a:stretch>
                  <a:fillRect l="-3" t="-54" r="3" b="-1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84_1#d3cb0793c?sp=1&amp;vaa=1&amp;vcp=1&amp;vis=1&amp;pid=0e1761ec5&amp;color=0,0,0&amp;vtp=1&amp;vaab=1&amp;bt=1&amp;bbb=1&amp;hb=1"/>
          <p:cNvSpPr/>
          <p:nvPr/>
        </p:nvSpPr>
        <p:spPr>
          <a:xfrm>
            <a:off x="539496" y="12858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（2024·广西北海·模拟）价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-类二维图反映的是元素的化合价与物质类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别之间的关系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。图1-4-5是某同学绘制的碳元素的价-类二维图。</a:t>
            </a:r>
            <a:endParaRPr lang="en-US" altLang="zh-CN" sz="2800" dirty="0"/>
          </a:p>
        </p:txBody>
      </p:sp>
      <p:pic>
        <p:nvPicPr>
          <p:cNvPr id="3" name="QO_7_BD.84_2#d3cb0793c?iti=6&amp;htil=2&amp;vaa=1&amp;vcp=1&amp;vis=1&amp;pid=0e1761ec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4384" y="2622772"/>
            <a:ext cx="3986784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84_3#d3cb0793c?iti=6&amp;htil=2&amp;vaa=1&amp;vcp=1&amp;vis=1&amp;pid=0e1761ec5&amp;color=0,0,0&amp;vtp=1&amp;vaab=1&amp;bbb=1"/>
          <p:cNvSpPr/>
          <p:nvPr/>
        </p:nvSpPr>
        <p:spPr>
          <a:xfrm>
            <a:off x="9033732" y="4691729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图1-4-5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85_1#420eb27ac?htil=2&amp;vaa=1&amp;vcp=1&amp;vis=1&amp;pid=d3cb0793c&amp;color=0,0,0&amp;vtp=1&amp;vaab=1&amp;bbb=1&amp;hb=1"/>
              <p:cNvSpPr/>
              <p:nvPr/>
            </p:nvSpPr>
            <p:spPr>
              <a:xfrm>
                <a:off x="539496" y="2495772"/>
                <a:ext cx="6986016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点对应的氢化物为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填“煤”“石油”或“天然气”）的主要成分。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85_1#420eb27ac?htil=2&amp;vaa=1&amp;vcp=1&amp;vis=1&amp;pid=d3cb0793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95772"/>
                <a:ext cx="6986016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18" r="2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1_1#420eb27ac.blank?vaa=1&amp;vcp=1&amp;vis=1&amp;pid=d3cb0793c&amp;color=0,0,0&amp;vpa=39&amp;vtp=1&amp;vaab=1&amp;bbb=1"/>
          <p:cNvSpPr/>
          <p:nvPr/>
        </p:nvSpPr>
        <p:spPr>
          <a:xfrm>
            <a:off x="4490752" y="2465292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天然气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87_1#b52ebab13?htil=2&amp;vaa=1&amp;vcp=1&amp;vis=1&amp;pid=d3cb0793c&amp;color=0,0,0&amp;vtp=1&amp;vaab=1&amp;bbb=1&amp;hb=1"/>
              <p:cNvSpPr/>
              <p:nvPr/>
            </p:nvSpPr>
            <p:spPr>
              <a:xfrm>
                <a:off x="539496" y="3709257"/>
                <a:ext cx="6986016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点对应的物质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填“是”或“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不是”）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空气污染物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8_BD.87_1#b52ebab13?htil=2&amp;vaa=1&amp;vcp=1&amp;vis=1&amp;pid=d3cb0793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09257"/>
                <a:ext cx="6986016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5" t="-18" r="-1889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8_AN.2_1#b52ebab13.blank?vaa=1&amp;vcp=1&amp;vis=1&amp;pid=d3cb0793c&amp;color=0,0,0&amp;vpa=40&amp;vtp=1&amp;vaab=1"/>
          <p:cNvSpPr/>
          <p:nvPr/>
        </p:nvSpPr>
        <p:spPr>
          <a:xfrm>
            <a:off x="3747230" y="3678777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8_BD.89_1#68630b9bd?htil=2&amp;vaa=1&amp;vcp=1&amp;vis=1&amp;pid=d3cb0793c&amp;color=0,0,0&amp;vtp=1&amp;vaab=1&amp;bbb=1"/>
              <p:cNvSpPr/>
              <p:nvPr/>
            </p:nvSpPr>
            <p:spPr>
              <a:xfrm>
                <a:off x="539496" y="4988020"/>
                <a:ext cx="6986016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点对应的物质类别为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B_8_BD.89_1#68630b9bd?htil=2&amp;vaa=1&amp;vcp=1&amp;vis=1&amp;pid=d3cb0793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88020"/>
                <a:ext cx="6986016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5" t="-17" r="2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8_AN.90_1#68630b9bd.blank?vaa=1&amp;vcp=1&amp;vis=1&amp;pid=d3cb0793c&amp;color=0,0,0&amp;vpa=41&amp;vtp=1&amp;vaab=1"/>
          <p:cNvSpPr/>
          <p:nvPr/>
        </p:nvSpPr>
        <p:spPr>
          <a:xfrm>
            <a:off x="4844892" y="493658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91_1#3d39b815a?sp=1&amp;vaa=1&amp;vcp=1&amp;vis=1&amp;pid=d3cb0793c&amp;color=0,0,0&amp;vtp=1&amp;vaab=1&amp;bt=1&amp;bbb=1&amp;hb=1"/>
          <p:cNvSpPr/>
          <p:nvPr/>
        </p:nvSpPr>
        <p:spPr>
          <a:xfrm>
            <a:off x="539496" y="82699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（4）该价—类二维图中的物质在一定条件下可以相互转化。图1-4-6是用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单质碳在一定条件下合成水煤气的反应微观示意图。该反应为置换反应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则方框丁中微观粒子的化学式为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B_8_BD.91_2#3d39b815a?iti=7&amp;vaa=1&amp;vcp=1&amp;vis=1&amp;pid=d3cb0793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8416" y="2804636"/>
            <a:ext cx="5532120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91_3#3d39b815a?iti=7&amp;vaa=1&amp;vcp=1&amp;vis=1&amp;pid=d3cb0793c&amp;color=0,0,0&amp;vtp=1&amp;vaab=1&amp;bbb=1"/>
          <p:cNvSpPr/>
          <p:nvPr/>
        </p:nvSpPr>
        <p:spPr>
          <a:xfrm>
            <a:off x="5490432" y="4248372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图1-4-6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1_1#3d39b815a.blank?vaa=1&amp;vcp=1&amp;vis=1&amp;pid=d3cb0793c&amp;color=0,0,0&amp;vpa=42&amp;vtp=1&amp;vaab=1&amp;bbb=1"/>
              <p:cNvSpPr/>
              <p:nvPr/>
            </p:nvSpPr>
            <p:spPr>
              <a:xfrm>
                <a:off x="5579808" y="2198401"/>
                <a:ext cx="59099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1_1#3d39b815a.blank?vaa=1&amp;vcp=1&amp;vis=1&amp;pid=d3cb0793c&amp;color=0,0,0&amp;vpa=4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9808" y="2198401"/>
                <a:ext cx="590995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1" t="-8" r="86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93_1#7cd710d75?vaa=1&amp;vcp=1&amp;vis=1&amp;pid=d3cb0793c&amp;color=0,0,0&amp;vtp=1&amp;vaab=1&amp;bbb=1&amp;hb=1"/>
              <p:cNvSpPr/>
              <p:nvPr/>
            </p:nvSpPr>
            <p:spPr>
              <a:xfrm>
                <a:off x="539496" y="482393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（5）碳的氧化物有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能燃烧而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可以灭火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，请从微观的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角度解释它们化学性质不一样的原因：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8_BD.93_1#7cd710d75?vaa=1&amp;vcp=1&amp;vis=1&amp;pid=d3cb0793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23936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8_AN.94_1#7cd710d75.blank?vaa=1&amp;vcp=1&amp;vis=1&amp;pid=d3cb0793c&amp;color=0,0,0&amp;vpa=43&amp;vtp=1&amp;vaab=1&amp;bbb=1"/>
          <p:cNvSpPr/>
          <p:nvPr/>
        </p:nvSpPr>
        <p:spPr>
          <a:xfrm>
            <a:off x="6595014" y="5420201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分子的构成不同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bd757bb6?vcp=1&amp;pid=b20439617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化学方程式</a:t>
            </a:r>
            <a:endParaRPr lang="en-US" altLang="zh-CN" sz="3200" dirty="0"/>
          </a:p>
        </p:txBody>
      </p:sp>
      <p:sp>
        <p:nvSpPr>
          <p:cNvPr id="3" name="QC_6_BD.95_1#00b749643?vaa=1&amp;vcp=1&amp;vis=1&amp;pid=cbd757bb6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（2022·广西梧州·中考）下列化学方程式与描述相符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，且书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写完全正确的是(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95_2#00b749643.choices?vaa=1&amp;vcp=1&amp;vis=1&amp;pid=cbd757bb6&amp;color=0,0,0&amp;vtp=1&amp;vaab=1&amp;bbb=1"/>
              <p:cNvSpPr/>
              <p:nvPr/>
            </p:nvSpPr>
            <p:spPr>
              <a:xfrm>
                <a:off x="539496" y="2474386"/>
                <a:ext cx="11109960" cy="26507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A.用稀盐酸除铁锈：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.红磷在氧气中燃烧：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.石灰石与二氧化硅在高温下反应：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SiO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高温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CaSiO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.工业上用电解法冶炼铝：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95_2#00b749643.choices?vaa=1&amp;vcp=1&amp;vis=1&amp;pid=cbd757bb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4386"/>
                <a:ext cx="11109960" cy="2650744"/>
              </a:xfrm>
              <a:prstGeom prst="rect">
                <a:avLst/>
              </a:prstGeom>
              <a:blipFill rotWithShape="1">
                <a:blip r:embed="rId3"/>
                <a:stretch>
                  <a:fillRect l="-3" t="-16" r="3" b="-2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_1#00b749643?vaa=1&amp;vcp=1&amp;vis=1&amp;pid=cbd757bb6&amp;color=0,0,0&amp;vtp=1&amp;vaab=1&amp;bt=1&amp;bbb=1&amp;hb=1"/>
              <p:cNvSpPr/>
              <p:nvPr/>
            </p:nvSpPr>
            <p:spPr>
              <a:xfrm>
                <a:off x="539496" y="691610"/>
                <a:ext cx="11109960" cy="468820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用稀盐酸除铁锈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，发生的反应的化学方程式为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+6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红磷在空气中燃烧生成五氧化二磷，</a:t>
                </a: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该反应的化学方程式为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+5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；石灰石与二氧化硅在高温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下反应生成硅酸钙和二氧化碳，反应的化学方程式为</a:t>
                </a: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SiO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高温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CaSiO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3 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；电解法冶炼铝的化学原理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，是氧化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铝在通电条件下分解生成铝和氧气，该反应的化学方程式为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Al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通电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4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AS.1_1#00b749643?vaa=1&amp;vcp=1&amp;vis=1&amp;pid=cbd757bb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91610"/>
                <a:ext cx="11109960" cy="4688205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_1#00b749643?vaa=1&amp;vcp=1&amp;vis=1&amp;pid=cbd757bb6&amp;color=0,0,0&amp;vtp=1&amp;vaab=1&amp;bbb=1"/>
          <p:cNvSpPr/>
          <p:nvPr/>
        </p:nvSpPr>
        <p:spPr>
          <a:xfrm>
            <a:off x="539496" y="538597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00b749643?vaa=1&amp;vcp=1&amp;vis=1&amp;pid=cbd757bb6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判断化学方程式是否正确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主要从以下几个方面入手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反应是否符合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客观事实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即反应能否发生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反应物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生成物的化学式是否正确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条件是否标注准确等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是否遵守质量守恒定律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即化学方程式是否配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是否正确标注生成物中的气体或沉淀符号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da25504a?vcp=1&amp;pid=cbd757bb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100_1#88cb2e93c?vaa=1&amp;vcp=1&amp;vis=1&amp;pid=4da25504a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下列反应的化学方程式错误的是(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101_1#88cb2e93c.bracket?vaa=1&amp;vcp=1&amp;vis=1&amp;pid=4da25504a&amp;color=0,0,0&amp;vpa=45&amp;vtp=1&amp;vaab=1"/>
          <p:cNvSpPr/>
          <p:nvPr/>
        </p:nvSpPr>
        <p:spPr>
          <a:xfrm>
            <a:off x="6061615" y="12254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100_2#88cb2e93c.choices?vaa=1&amp;vcp=1&amp;vis=1&amp;pid=4da25504a&amp;color=0,0,0&amp;vtp=1&amp;vaab=1&amp;bbb=1&amp;hb=1"/>
              <p:cNvSpPr/>
              <p:nvPr/>
            </p:nvSpPr>
            <p:spPr>
              <a:xfrm>
                <a:off x="539496" y="1802556"/>
                <a:ext cx="11109960" cy="32127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A.铁与稀盐酸反应：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+6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FeCl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.用赤铁矿高炉炼铁：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高温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.用石灰乳配制波尔多液：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CuSO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用氨水中和废水中的硫酸：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100_2#88cb2e93c.choices?vaa=1&amp;vcp=1&amp;vis=1&amp;pid=4da25504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02556"/>
                <a:ext cx="11109960" cy="3212719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3" b="-2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2_1#02443b4ea?vaa=1&amp;vcp=1&amp;vis=1&amp;pid=4da25504a&amp;color=0,0,0&amp;vtp=1&amp;vaab=1&amp;bt=1&amp;bbb=1&amp;hb=1"/>
          <p:cNvSpPr/>
          <p:nvPr/>
        </p:nvSpPr>
        <p:spPr>
          <a:xfrm>
            <a:off x="539496" y="156654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（2024·广西柳州·模拟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）下列化学方程式符合题意且书写正确的是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103_1#02443b4ea.bracket?vaa=1&amp;vcp=1&amp;vis=1&amp;pid=4da25504a&amp;color=0,0,0&amp;vpa=46&amp;vtp=1&amp;vaab=1"/>
          <p:cNvSpPr/>
          <p:nvPr/>
        </p:nvSpPr>
        <p:spPr>
          <a:xfrm>
            <a:off x="816515" y="220091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02_2#02443b4ea.choices?vaa=1&amp;vcp=1&amp;vis=1&amp;pid=4da25504a&amp;color=0,0,0&amp;vtp=1&amp;vaab=1&amp;bbb=1"/>
              <p:cNvSpPr/>
              <p:nvPr/>
            </p:nvSpPr>
            <p:spPr>
              <a:xfrm>
                <a:off x="539496" y="2768346"/>
                <a:ext cx="11109960" cy="24983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A.比较锌与铜的活动性：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ZnSO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.用盐酸除去铁锈：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+4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.酸雨形成的原因：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.向碳酸钾中加硫酸钠溶液：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102_2#02443b4ea.choices?vaa=1&amp;vcp=1&amp;vis=1&amp;pid=4da25504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68346"/>
                <a:ext cx="11109960" cy="2498344"/>
              </a:xfrm>
              <a:prstGeom prst="rect">
                <a:avLst/>
              </a:prstGeom>
              <a:blipFill rotWithShape="1">
                <a:blip r:embed="rId3"/>
                <a:stretch>
                  <a:fillRect l="-3" t="-15" r="3" b="-31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4_1#3e7ee158e?vaa=1&amp;vcp=1&amp;vis=1&amp;pid=4da25504a&amp;color=0,0,0&amp;vtp=1&amp;vaab=1&amp;bt=1&amp;bbb=1&amp;hb=1"/>
          <p:cNvSpPr/>
          <p:nvPr/>
        </p:nvSpPr>
        <p:spPr>
          <a:xfrm>
            <a:off x="539496" y="79143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（2024·广西河池·模拟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）下列有关叙述和对应的化学方程式均正确的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1_1#3e7ee158e.bracket?vaa=1&amp;vcp=1&amp;vis=1&amp;pid=4da25504a&amp;color=0,0,0&amp;vpa=47&amp;vtp=1&amp;vaab=1"/>
          <p:cNvSpPr/>
          <p:nvPr/>
        </p:nvSpPr>
        <p:spPr>
          <a:xfrm>
            <a:off x="1172115" y="14257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04_2#3e7ee158e.choices?vaa=1&amp;vcp=1&amp;vis=1&amp;pid=4da25504a&amp;color=0,0,0&amp;vtp=1&amp;vaab=1&amp;bbb=1&amp;hb=1"/>
              <p:cNvSpPr/>
              <p:nvPr/>
            </p:nvSpPr>
            <p:spPr>
              <a:xfrm>
                <a:off x="539496" y="2001361"/>
                <a:ext cx="11109960" cy="31706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A.证明铜的活动性比银强：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AgNO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氯化铵和熟石灰混合研磨：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.乙醇燃烧：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.木炭还原二氧化碳：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高温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104_2#3e7ee158e.choices?vaa=1&amp;vcp=1&amp;vis=1&amp;pid=4da25504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01361"/>
                <a:ext cx="11109960" cy="3170619"/>
              </a:xfrm>
              <a:prstGeom prst="rect">
                <a:avLst/>
              </a:prstGeom>
              <a:blipFill rotWithShape="1">
                <a:blip r:embed="rId3"/>
                <a:stretch>
                  <a:fillRect l="-3" t="-15" r="3" b="-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d5897f76?vcp=1&amp;pid=e9cdfb5db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874520"/>
            <a:ext cx="11018520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_7#b31e53a19?vcp=1&amp;pid=4da25504a&amp;color=0,0,0&amp;vtp=1&amp;vaab=1&amp;bt=1&amp;bbb=1"/>
          <p:cNvSpPr/>
          <p:nvPr/>
        </p:nvSpPr>
        <p:spPr>
          <a:xfrm>
            <a:off x="539496" y="256422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提醒：请完成第4讲备考练习</a:t>
            </a:r>
            <a:endParaRPr lang="en-US" altLang="zh-CN" sz="28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566cd6bb.fixed?vcp=1&amp;pid=a2cd1075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常用化学用语</a:t>
            </a:r>
            <a:endParaRPr lang="en-US" altLang="zh-CN" sz="4000" dirty="0"/>
          </a:p>
        </p:txBody>
      </p:sp>
      <p:sp>
        <p:nvSpPr>
          <p:cNvPr id="3" name="C_4_BD#6566cd6bb.fixed?vcp=1&amp;pid=a2cd1075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第4讲备考练习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073023a0?vcp=1&amp;pid=6566cd6bb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106_1#022c44bca?vaa=1&amp;vcp=1&amp;vis=1&amp;pid=9073023a0&amp;color=0,0,0&amp;vtp=1&amp;vaab=1&amp;bbb=1&amp;hb=1"/>
              <p:cNvSpPr/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（2024·江苏扬州·中考）硫酸锶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SrSO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可用于制造光学玻璃。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SrSO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中锶元素的化合价为(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BD.106_1#022c44bca?vaa=1&amp;vcp=1&amp;vis=1&amp;pid=9073023a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35" r="3" b="-5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6_AN.1_1#022c44bca.bracket?vaa=1&amp;vcp=1&amp;vis=1&amp;pid=9073023a0&amp;color=0,0,0&amp;vpa=48&amp;vtp=1&amp;vaab=1"/>
          <p:cNvSpPr/>
          <p:nvPr/>
        </p:nvSpPr>
        <p:spPr>
          <a:xfrm>
            <a:off x="4016915" y="19016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106_2#022c44bca.choices?vaa=1&amp;vcp=1&amp;vis=1&amp;pid=9073023a0&amp;color=0,0,0&amp;vtp=1&amp;vaab=1&amp;bbb=1"/>
              <p:cNvSpPr/>
              <p:nvPr/>
            </p:nvSpPr>
            <p:spPr>
              <a:xfrm>
                <a:off x="539496" y="2542839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37815" algn="l"/>
                    <a:tab pos="5662930" algn="l"/>
                    <a:tab pos="84880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106_2#022c44bca.choices?vaa=1&amp;vcp=1&amp;vis=1&amp;pid=9073023a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42839"/>
                <a:ext cx="11109960" cy="555244"/>
              </a:xfrm>
              <a:prstGeom prst="rect">
                <a:avLst/>
              </a:prstGeom>
              <a:blipFill rotWithShape="1">
                <a:blip r:embed="rId4"/>
                <a:stretch>
                  <a:fillRect l="-3" t="-54" r="3" b="-1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C_6_BD.108_1#c1b5c16f0?iti=8&amp;htil=3&amp;vaa=1&amp;vcp=1&amp;vis=1&amp;pid=9073023a0&amp;color=0,0,0&amp;tib=255,255,255&amp;vtp=1&amp;vaab=1&amp;hs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3732" y="3127039"/>
            <a:ext cx="3602736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6_BD.108_2#c1b5c16f0?iti=8&amp;htil=3&amp;vaa=1&amp;vcp=1&amp;vis=1&amp;pid=9073023a0&amp;color=0,0,0&amp;vtp=1&amp;vaab=1&amp;bbb=1"/>
          <p:cNvSpPr/>
          <p:nvPr/>
        </p:nvSpPr>
        <p:spPr>
          <a:xfrm>
            <a:off x="9477919" y="487252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8" name="QC_6_BD.108_3#c1b5c16f0?htil=3&amp;sp=1&amp;vaa=1&amp;vcp=1&amp;vis=1&amp;pid=9073023a0&amp;color=0,0,0&amp;vtp=1&amp;vaab=1&amp;bbb=1&amp;hb=1&amp;hs=1"/>
          <p:cNvSpPr/>
          <p:nvPr/>
        </p:nvSpPr>
        <p:spPr>
          <a:xfrm>
            <a:off x="539496" y="3108751"/>
            <a:ext cx="73792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（2024·山西·中考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）在书写磷与氧气反应的化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学方程式时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，配平之前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，首先要对原子的种类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和数目进行观察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。如图1所示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，方框内应填写的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数字为(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9" name="QC_6_AN.109_1#c1b5c16f0.bracket?vaa=1&amp;vcp=1&amp;vis=1&amp;pid=9073023a0&amp;color=0,0,0&amp;vpa=49&amp;vtp=1&amp;vaab=1"/>
          <p:cNvSpPr/>
          <p:nvPr/>
        </p:nvSpPr>
        <p:spPr>
          <a:xfrm>
            <a:off x="1883314" y="503851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108_4#c1b5c16f0.choices?vaa=1&amp;vcp=1&amp;vis=1&amp;pid=9073023a0&amp;color=0,0,0&amp;vtp=1&amp;vaab=1&amp;bbb=1&amp;hs=1"/>
          <p:cNvSpPr/>
          <p:nvPr/>
        </p:nvSpPr>
        <p:spPr>
          <a:xfrm>
            <a:off x="539496" y="56632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.3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B.4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C.7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9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0_1#8799515b5?vaa=1&amp;vcp=1&amp;vis=1&amp;pid=9073023a0&amp;color=0,0,0&amp;vtp=1&amp;vaab=1&amp;bt=1&amp;bbb=1"/>
          <p:cNvSpPr/>
          <p:nvPr/>
        </p:nvSpPr>
        <p:spPr>
          <a:xfrm>
            <a:off x="539496" y="84772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（2024·江苏连云港·中考）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下列化学用语书写正确的是(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_1#8799515b5.bracket?vaa=1&amp;vcp=1&amp;vis=1&amp;pid=9073023a0&amp;color=0,0,0&amp;vpa=50&amp;vtp=1&amp;vaab=1"/>
          <p:cNvSpPr/>
          <p:nvPr/>
        </p:nvSpPr>
        <p:spPr>
          <a:xfrm>
            <a:off x="9500139" y="8343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10_2#8799515b5.choices?vaa=1&amp;vcp=1&amp;vis=1&amp;pid=9073023a0&amp;color=0,0,0&amp;vtp=1&amp;vaab=1&amp;bbb=1"/>
              <p:cNvSpPr/>
              <p:nvPr/>
            </p:nvSpPr>
            <p:spPr>
              <a:xfrm>
                <a:off x="539496" y="1406906"/>
                <a:ext cx="11109960" cy="129241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A.氯元素：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B.两个钠原子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900"/>
                  </a:lnSpc>
                  <a:tabLst>
                    <a:tab pos="5662930" algn="l"/>
                  </a:tabLst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C.构成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的离子：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中氢元素的化合价：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limUpp>
                          <m:limUpp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limUp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lim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+2</m:t>
                            </m:r>
                          </m:lim>
                        </m:limUpp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110_2#8799515b5.choices?vaa=1&amp;vcp=1&amp;vis=1&amp;pid=9073023a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06906"/>
                <a:ext cx="11109960" cy="1292416"/>
              </a:xfrm>
              <a:prstGeom prst="rect">
                <a:avLst/>
              </a:prstGeom>
              <a:blipFill rotWithShape="1">
                <a:blip r:embed="rId3"/>
                <a:stretch>
                  <a:fillRect l="-3" t="-29" r="3" b="-80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6_BD.112_1#ca027fd10?iti=9&amp;htil=4&amp;vaa=1&amp;vcp=1&amp;vis=1&amp;pid=9073023a0&amp;color=0,0,0&amp;tib=255,255,255&amp;vtp=1&amp;vaab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26689" y="2977007"/>
            <a:ext cx="1322767" cy="1181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112_2#ca027fd10?iti=9&amp;htil=4&amp;vaa=1&amp;vcp=1&amp;vis=1&amp;pid=9073023a0&amp;color=0,0,0&amp;vtp=1&amp;vaab=1&amp;bbb=1"/>
          <p:cNvSpPr/>
          <p:nvPr/>
        </p:nvSpPr>
        <p:spPr>
          <a:xfrm>
            <a:off x="10613772" y="399269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  <p:sp>
        <p:nvSpPr>
          <p:cNvPr id="7" name="QC_6_BD.112_3#ca027fd10?htil=4&amp;sp=1&amp;vaa=1&amp;vcp=1&amp;vis=1&amp;pid=9073023a0&amp;color=0,0,0&amp;vtp=1&amp;vaab=1&amp;bbb=1&amp;hb=1&amp;hs=1"/>
          <p:cNvSpPr/>
          <p:nvPr/>
        </p:nvSpPr>
        <p:spPr>
          <a:xfrm>
            <a:off x="539496" y="2702433"/>
            <a:ext cx="961034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（2024·辽宁·中考）高纯硼常用作半导体掺杂剂。图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2为硼原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子的结构示意图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8" name="QC_6_AN.113_1#ca027fd10.bracket?vaa=1&amp;vcp=1&amp;vis=1&amp;pid=9073023a0&amp;color=0,0,0&amp;vpa=51&amp;vtp=1&amp;vaab=1"/>
          <p:cNvSpPr/>
          <p:nvPr/>
        </p:nvSpPr>
        <p:spPr>
          <a:xfrm>
            <a:off x="6506114" y="33367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C_6_BD.112_4#ca027fd10.choices?vaa=1&amp;vcp=1&amp;vis=1&amp;pid=9073023a0&amp;color=0,0,0&amp;vtp=1&amp;vaab=1&amp;bbb=1&amp;hs=1"/>
              <p:cNvSpPr/>
              <p:nvPr/>
            </p:nvSpPr>
            <p:spPr>
              <a:xfrm>
                <a:off x="539496" y="4639818"/>
                <a:ext cx="11109960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A.图中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.硼原子的核外电子带正电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硼原子的质子数为3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.硼元素的相对原子质量为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C_6_BD.112_4#ca027fd10.choices?vaa=1&amp;vcp=1&amp;vis=1&amp;pid=9073023a0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39818"/>
                <a:ext cx="11109960" cy="1202944"/>
              </a:xfrm>
              <a:prstGeom prst="rect">
                <a:avLst/>
              </a:prstGeom>
              <a:blipFill rotWithShape="1">
                <a:blip r:embed="rId5"/>
                <a:stretch>
                  <a:fillRect l="-3" t="-42" r="3" b="-65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8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4_1#d49c70096?vaa=1&amp;vcp=1&amp;vis=1&amp;pid=9073023a0&amp;color=0,0,0&amp;vtp=1&amp;vaab=1&amp;bt=1&amp;bbb=1"/>
          <p:cNvSpPr/>
          <p:nvPr/>
        </p:nvSpPr>
        <p:spPr>
          <a:xfrm>
            <a:off x="539496" y="177085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（2024·广东深圳·中考）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下列对化学用语的理解错误的是(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15_1#d49c70096.bracket?vaa=1&amp;vcp=1&amp;vis=1&amp;pid=9073023a0&amp;color=0,0,0&amp;vpa=52&amp;vtp=1&amp;vaab=1"/>
          <p:cNvSpPr/>
          <p:nvPr/>
        </p:nvSpPr>
        <p:spPr>
          <a:xfrm>
            <a:off x="9855739" y="175752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14_2#d49c70096.choices?vaa=1&amp;vcp=1&amp;vis=1&amp;pid=9073023a0&amp;color=0,0,0&amp;vtp=1&amp;vaab=1&amp;bbb=1"/>
              <p:cNvSpPr/>
              <p:nvPr/>
            </p:nvSpPr>
            <p:spPr>
              <a:xfrm>
                <a:off x="539496" y="2330037"/>
                <a:ext cx="11109960" cy="25871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个氯原子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个二氧化硫分子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氧化铝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</m:t>
                    </m:r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Mn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+7</m:t>
                        </m:r>
                      </m:lim>
                    </m:limUpp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高锰酸钾中锰元素的化合价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114_2#d49c70096.choices?vaa=1&amp;vcp=1&amp;vis=1&amp;pid=9073023a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30037"/>
                <a:ext cx="11109960" cy="2587181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3" b="-35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6_1#c1a223391?vaa=1&amp;vcp=1&amp;vis=1&amp;pid=9073023a0&amp;color=0,0,0&amp;vtp=1&amp;vaab=1&amp;bt=1&amp;bbb=1&amp;hb=1"/>
          <p:cNvSpPr/>
          <p:nvPr/>
        </p:nvSpPr>
        <p:spPr>
          <a:xfrm>
            <a:off x="539496" y="152320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（2024·四川自贡·中考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）化学方程式的书写必须遵循客观事实和质量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守恒定律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下列化学方程式符合题意且书写正确的是(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17_1#c1a223391.bracket?vaa=1&amp;vcp=1&amp;vis=1&amp;pid=9073023a0&amp;color=0,0,0&amp;vpa=53&amp;vtp=1&amp;vaab=1"/>
          <p:cNvSpPr/>
          <p:nvPr/>
        </p:nvSpPr>
        <p:spPr>
          <a:xfrm>
            <a:off x="8995314" y="215757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16_2#c1a223391.choices?vaa=1&amp;vcp=1&amp;vis=1&amp;pid=9073023a0&amp;color=0,0,0&amp;vtp=1&amp;vaab=1&amp;bbb=1"/>
              <p:cNvSpPr/>
              <p:nvPr/>
            </p:nvSpPr>
            <p:spPr>
              <a:xfrm>
                <a:off x="539496" y="2733135"/>
                <a:ext cx="11109960" cy="25745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A.铝在空气中与氧气反应：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.铁与盐酸反应：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+6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FeCl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.乙醇在空气中燃烧：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.氢氧化铝治疗胃酸过多：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116_2#c1a223391.choices?vaa=1&amp;vcp=1&amp;vis=1&amp;pid=9073023a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33135"/>
                <a:ext cx="11109960" cy="2574544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3" b="-3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18_1#45795ae43?vaa=1&amp;vcp=1&amp;vis=1&amp;pid=9073023a0&amp;color=0,0,0&amp;vtp=1&amp;vaab=1&amp;bt=1&amp;bbb=1&amp;hb=1"/>
          <p:cNvSpPr/>
          <p:nvPr/>
        </p:nvSpPr>
        <p:spPr>
          <a:xfrm>
            <a:off x="539496" y="154101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（2024·四川达州·中考）化学用语是化学世界通用的语言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，是学习和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研究化学的基础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。请用化学用语填空。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BD.119_1#e572d7088?vaa=1&amp;vcp=1&amp;vis=1&amp;pid=45795ae43&amp;color=0,0,0&amp;vtp=1&amp;vaab=1&amp;bbb=1"/>
          <p:cNvSpPr/>
          <p:nvPr/>
        </p:nvSpPr>
        <p:spPr>
          <a:xfrm>
            <a:off x="539496" y="282403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铝离子：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（2）两个硅原子：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（3）三个甲烷分子：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（4）二氧化氮中氮元素的化合价：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_1#e572d7088.blank?vaa=1&amp;vcp=1&amp;vis=1&amp;pid=45795ae43&amp;color=0,0,0&amp;vpa=54&amp;vtp=1&amp;vaab=1&amp;bbb=1"/>
              <p:cNvSpPr/>
              <p:nvPr/>
            </p:nvSpPr>
            <p:spPr>
              <a:xfrm>
                <a:off x="2874708" y="2917571"/>
                <a:ext cx="854520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_1#e572d7088.blank?vaa=1&amp;vcp=1&amp;vis=1&amp;pid=45795ae43&amp;color=0,0,0&amp;vpa=5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4708" y="2917571"/>
                <a:ext cx="854520" cy="412369"/>
              </a:xfrm>
              <a:prstGeom prst="rect">
                <a:avLst/>
              </a:prstGeom>
              <a:blipFill rotWithShape="1">
                <a:blip r:embed="rId3"/>
                <a:stretch>
                  <a:fillRect l="-7" t="-92" r="59" b="-7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2_1#e572d7088.blank?vaa=1&amp;vcp=1&amp;vis=1&amp;pid=45795ae43&amp;color=0,0,0&amp;vpa=55&amp;vtp=1&amp;vaab=1&amp;bbb=1"/>
              <p:cNvSpPr/>
              <p:nvPr/>
            </p:nvSpPr>
            <p:spPr>
              <a:xfrm>
                <a:off x="3598608" y="3571557"/>
                <a:ext cx="65246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2_1#e572d7088.blank?vaa=1&amp;vcp=1&amp;vis=1&amp;pid=45795ae43&amp;color=0,0,0&amp;vpa=5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8608" y="3571557"/>
                <a:ext cx="652463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0" t="-79" r="58" b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3_1#e572d7088.blank?vaa=1&amp;vcp=1&amp;vis=1&amp;pid=45795ae43&amp;color=0,0,0&amp;vpa=56&amp;vtp=1&amp;vaab=1&amp;bbb=1"/>
              <p:cNvSpPr/>
              <p:nvPr/>
            </p:nvSpPr>
            <p:spPr>
              <a:xfrm>
                <a:off x="3966908" y="4223829"/>
                <a:ext cx="98787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7_AN.3_1#e572d7088.blank?vaa=1&amp;vcp=1&amp;vis=1&amp;pid=45795ae43&amp;color=0,0,0&amp;vpa=5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6908" y="4223829"/>
                <a:ext cx="987870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6" t="-110" r="51" b="-7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7_AN.126_1#e572d7088.blank?vaa=1&amp;vcp=1&amp;vis=1&amp;pid=45795ae43&amp;color=0,0,0&amp;vpa=57&amp;vtp=1&amp;vaab=1&amp;bbb=1"/>
              <p:cNvSpPr/>
              <p:nvPr/>
            </p:nvSpPr>
            <p:spPr>
              <a:xfrm>
                <a:off x="5354828" y="4795774"/>
                <a:ext cx="2325053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+4</m:t>
                        </m:r>
                      </m:lim>
                    </m:limUpp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7_AN.126_1#e572d7088.blank?vaa=1&amp;vcp=1&amp;vis=1&amp;pid=45795ae43&amp;color=0,0,0&amp;vpa=5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4828" y="4795774"/>
                <a:ext cx="2325053" cy="412369"/>
              </a:xfrm>
              <a:prstGeom prst="rect">
                <a:avLst/>
              </a:prstGeom>
              <a:blipFill>
                <a:blip r:embed="rId6"/>
                <a:stretch>
                  <a:fillRect t="-31343" b="-74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27_1#4ce9231a9?sp=1&amp;vaa=1&amp;vcp=1&amp;vis=1&amp;pid=9073023a0&amp;color=0,0,0&amp;vtp=1&amp;vaab=1&amp;bt=1&amp;bbb=1&amp;hb=1"/>
          <p:cNvSpPr/>
          <p:nvPr/>
        </p:nvSpPr>
        <p:spPr>
          <a:xfrm>
            <a:off x="539496" y="121535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（2024·四川南充·中考）硒是人体必需的微量元素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，缺硒可能引起表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皮角质化和癌症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。一种富硒酵母片含有硒、钠、镁、氧等元素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。相关元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素的信息如图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3所示，回答下列问题。</a:t>
            </a:r>
            <a:endParaRPr lang="en-US" altLang="zh-CN" sz="2800" dirty="0"/>
          </a:p>
        </p:txBody>
      </p:sp>
      <p:pic>
        <p:nvPicPr>
          <p:cNvPr id="3" name="QO_6_BD.127_2#4ce9231a9?iti=10&amp;vaa=1&amp;vcp=1&amp;vis=1&amp;pid=9073023a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5224" y="3193002"/>
            <a:ext cx="6327648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27_3#4ce9231a9?iti=10&amp;vaa=1&amp;vcp=1&amp;vis=1&amp;pid=9073023a0&amp;color=0,0,0&amp;vtp=1&amp;vaab=1&amp;bbb=1"/>
          <p:cNvSpPr/>
          <p:nvPr/>
        </p:nvSpPr>
        <p:spPr>
          <a:xfrm>
            <a:off x="5791867" y="507565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8_1#78de74739?vaa=1&amp;vcp=1&amp;vis=1&amp;pid=4ce9231a9&amp;color=0,0,0&amp;vtp=1&amp;vaab=1&amp;bt=1&amp;bbb=1"/>
          <p:cNvSpPr/>
          <p:nvPr/>
        </p:nvSpPr>
        <p:spPr>
          <a:xfrm>
            <a:off x="539496" y="6560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）硒元素的相对原子质量是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AN.1_1#78de74739.blank?vaa=1&amp;vcp=1&amp;vis=1&amp;pid=4ce9231a9&amp;color=0,0,0&amp;vpa=58&amp;vtp=1&amp;vaab=1&amp;bbb=1"/>
          <p:cNvSpPr/>
          <p:nvPr/>
        </p:nvSpPr>
        <p:spPr>
          <a:xfrm>
            <a:off x="5312315" y="604647"/>
            <a:ext cx="1058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78.97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4" name="QO_6_BD.128_2#78de74739?iti=11&amp;vaa=1&amp;vcp=1&amp;vis=1&amp;pid=4ce9231a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824" y="1342263"/>
            <a:ext cx="5861304" cy="162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28_3#78de74739?iti=11&amp;vaa=1&amp;vcp=1&amp;vis=1&amp;pid=4ce9231a9&amp;color=0,0,0&amp;vtp=1&amp;vaab=1&amp;bbb=1"/>
          <p:cNvSpPr/>
          <p:nvPr/>
        </p:nvSpPr>
        <p:spPr>
          <a:xfrm>
            <a:off x="5787295" y="309689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7_BD.130_1#cec25e3cd?vaa=1&amp;vcp=1&amp;vis=1&amp;pid=4ce9231a9&amp;color=0,0,0&amp;vtp=1&amp;vaab=1&amp;bbb=1&amp;hb=1"/>
          <p:cNvSpPr/>
          <p:nvPr/>
        </p:nvSpPr>
        <p:spPr>
          <a:xfrm>
            <a:off x="539496" y="373945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（2）在钠、镁、氧三种元素中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，与硒元素化学性质相似的是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（填元素符号）。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（3）原子结构示意图D对应的元素和地壳中含量最高的金属元素组成的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化合物的化学式为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2_1#cec25e3cd.blank?vaa=1&amp;vcp=1&amp;vis=1&amp;pid=4ce9231a9&amp;color=0,0,0&amp;vpa=59&amp;vtp=1&amp;vaab=1&amp;bbb=1"/>
              <p:cNvSpPr/>
              <p:nvPr/>
            </p:nvSpPr>
            <p:spPr>
              <a:xfrm>
                <a:off x="10024808" y="3839527"/>
                <a:ext cx="41275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2_1#cec25e3cd.blank?vaa=1&amp;vcp=1&amp;vis=1&amp;pid=4ce9231a9&amp;color=0,0,0&amp;vpa=5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24808" y="3839527"/>
                <a:ext cx="412750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5" t="-79" r="15" b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AN.133_1#cec25e3cd.blank?vaa=1&amp;vcp=1&amp;vis=1&amp;pid=4ce9231a9&amp;color=0,0,0&amp;vpa=60&amp;vtp=1&amp;vaab=1&amp;bbb=1"/>
              <p:cNvSpPr/>
              <p:nvPr/>
            </p:nvSpPr>
            <p:spPr>
              <a:xfrm>
                <a:off x="3395409" y="5761672"/>
                <a:ext cx="1062927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7_AN.133_1#cec25e3cd.blank?vaa=1&amp;vcp=1&amp;vis=1&amp;pid=4ce9231a9&amp;color=0,0,0&amp;vpa=6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5409" y="5761672"/>
                <a:ext cx="1062927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6" t="-79" b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  <p:bldP spid="9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f038527b?vcp=1&amp;pid=6566cd6bb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34_1#19eca2b2d?vaa=1&amp;vcp=1&amp;vis=1&amp;pid=ef038527b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（2024·四川成都·中考）化学用语是学习化学的工具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。下列表述正确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6_AN.135_1#19eca2b2d.bracket?vaa=1&amp;vcp=1&amp;vis=1&amp;pid=ef038527b&amp;color=0,0,0&amp;vpa=61&amp;vtp=1&amp;vaab=1"/>
          <p:cNvSpPr/>
          <p:nvPr/>
        </p:nvSpPr>
        <p:spPr>
          <a:xfrm>
            <a:off x="1527714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134_2#19eca2b2d.choices?vaa=1&amp;vcp=1&amp;vis=1&amp;pid=ef038527b&amp;color=0,0,0&amp;vtp=1&amp;vaab=1&amp;bbb=1"/>
              <p:cNvSpPr/>
              <p:nvPr/>
            </p:nvSpPr>
            <p:spPr>
              <a:xfrm>
                <a:off x="539496" y="2477561"/>
                <a:ext cx="11109960" cy="24983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表示60个碳原子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的名称为碳酸氢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中碳元素的化合价表示为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NaH</m:t>
                    </m:r>
                    <m:limUpp>
                      <m:limUp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+4</m:t>
                        </m:r>
                      </m:lim>
                    </m:limUpp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燃烧的化学方程式为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134_2#19eca2b2d.choices?vaa=1&amp;vcp=1&amp;vis=1&amp;pid=ef038527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7561"/>
                <a:ext cx="11109960" cy="2498344"/>
              </a:xfrm>
              <a:prstGeom prst="rect">
                <a:avLst/>
              </a:prstGeom>
              <a:blipFill>
                <a:blip r:embed="rId3"/>
                <a:stretch>
                  <a:fillRect l="-1976" b="-90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d5897f76?vcp=1&amp;pid=e9cdfb5db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566928"/>
            <a:ext cx="11073384" cy="5724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36_1#61a6873b5?vaa=1&amp;vcp=1&amp;vis=1&amp;pid=ef038527b&amp;color=0,0,0&amp;vtp=1&amp;vaab=1&amp;bt=1&amp;bbb=1&amp;hb=1"/>
              <p:cNvSpPr/>
              <p:nvPr/>
            </p:nvSpPr>
            <p:spPr>
              <a:xfrm>
                <a:off x="539496" y="856996"/>
                <a:ext cx="11109960" cy="254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（2024·江苏苏州·中考）高锰酸钾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是一种受热或见光易分解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的晶体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，可用于实验室制取氧气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，反应原理为</a:t>
                </a:r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KMnO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溶液可用作消毒剂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列关于高锰酸钾的说法正确的是(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136_1#61a6873b5?vaa=1&amp;vcp=1&amp;vis=1&amp;pid=ef038527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56996"/>
                <a:ext cx="11109960" cy="2547557"/>
              </a:xfrm>
              <a:prstGeom prst="rect">
                <a:avLst/>
              </a:prstGeom>
              <a:blipFill rotWithShape="1">
                <a:blip r:embed="rId3"/>
                <a:stretch>
                  <a:fillRect l="-3" t="-15" r="3" b="-2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37_1#61a6873b5.bracket?vaa=1&amp;vcp=1&amp;vis=1&amp;pid=ef038527b&amp;color=0,0,0&amp;vpa=62&amp;vtp=1&amp;vaab=1"/>
          <p:cNvSpPr/>
          <p:nvPr/>
        </p:nvSpPr>
        <p:spPr>
          <a:xfrm>
            <a:off x="5794915" y="28375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36_2#61a6873b5.choices?vaa=1&amp;vcp=1&amp;vis=1&amp;pid=ef038527b&amp;color=0,0,0&amp;vtp=1&amp;vaab=1&amp;bbb=1"/>
          <p:cNvSpPr/>
          <p:nvPr/>
        </p:nvSpPr>
        <p:spPr>
          <a:xfrm>
            <a:off x="539496" y="347567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A.高锰酸钾应保存于棕色试剂瓶中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.高锰酸钾受热不易发生分解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.高锰酸钾难溶于水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.制氧气时高锰酸钾中的氧元素全部转化为氧气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38_1#7521ee24c?sp=1&amp;vaa=1&amp;vcp=1&amp;vis=1&amp;pid=ef038527b&amp;color=0,0,0&amp;vtp=1&amp;vaab=1&amp;bt=1&amp;bbb=1&amp;hb=1"/>
              <p:cNvSpPr/>
              <p:nvPr/>
            </p:nvSpPr>
            <p:spPr>
              <a:xfrm>
                <a:off x="539496" y="92808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（2024·山东菏泽·中考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）自然界中的氟元素主要存在于萤石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主要成分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CaF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）等矿物中。正常成年人体内含氟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，人体每日摄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以上会造成中毒，含氟牙膏常用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作添加剂。图4为氟、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钠、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钙原子结构示意图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138_1#7521ee24c?sp=1&amp;vaa=1&amp;vcp=1&amp;vis=1&amp;pid=ef038527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2808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3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6_BD.138_2#7521ee24c?iti=12&amp;vaa=1&amp;vcp=1&amp;vis=1&amp;pid=ef038527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8688" y="3553428"/>
            <a:ext cx="5760720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138_3#7521ee24c?iti=12&amp;vaa=1&amp;vcp=1&amp;vis=1&amp;pid=ef038527b&amp;color=0,0,0&amp;vtp=1&amp;vaab=1&amp;bbb=1"/>
          <p:cNvSpPr/>
          <p:nvPr/>
        </p:nvSpPr>
        <p:spPr>
          <a:xfrm>
            <a:off x="5791867" y="536292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40_1#7521ee24c.choices?vaa=1&amp;vcp=1&amp;vis=1&amp;pid=ef038527b&amp;color=0,0,0&amp;vtp=1&amp;vaab=1&amp;bt=1&amp;bbb=1&amp;hb=1"/>
              <p:cNvSpPr/>
              <p:nvPr/>
            </p:nvSpPr>
            <p:spPr>
              <a:xfrm>
                <a:off x="539496" y="618966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A.氟原子核外电子数为7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.在氟化钠的形成过程中，钠原子得到氟原子失去的1个电子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，形成稳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定结构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CaF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NaF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两种物质中，氟元素的化合价均为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.牙膏中氟元素的含量越高越好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140_1#7521ee24c.choices?vaa=1&amp;vcp=1&amp;vis=1&amp;pid=ef038527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18966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5" r="3" b="-2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6_BD.140_2#7521ee24c?iti=13&amp;vaa=1&amp;vcp=1&amp;vis=1&amp;pid=ef038527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0128" y="3879310"/>
            <a:ext cx="5568696" cy="162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140_3#7521ee24c?iti=13&amp;vaa=1&amp;vcp=1&amp;vis=1&amp;pid=ef038527b&amp;color=0,0,0&amp;vtp=1&amp;vaab=1&amp;bbb=1"/>
          <p:cNvSpPr/>
          <p:nvPr/>
        </p:nvSpPr>
        <p:spPr>
          <a:xfrm>
            <a:off x="5787295" y="563394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p:sp>
        <p:nvSpPr>
          <p:cNvPr id="5" name="QC_6_AN.139_1#7521ee24c.bracket?vaa=1&amp;vcp=1&amp;vis=1&amp;pid=ef038527b&amp;color=0,0,0&amp;vpa=63&amp;vtp=1&amp;vaab=1&amp;answeroption=C"/>
          <p:cNvSpPr txBox="1"/>
          <p:nvPr/>
        </p:nvSpPr>
        <p:spPr>
          <a:xfrm>
            <a:off x="412496" y="2628106"/>
            <a:ext cx="564257" cy="6771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41_1#00ce191c4?vaa=1&amp;vcp=1&amp;vis=1&amp;pid=ef038527b&amp;color=0,0,0&amp;vtp=1&amp;vaab=1&amp;bt=1&amp;bbb=1&amp;hb=1"/>
          <p:cNvSpPr/>
          <p:nvPr/>
        </p:nvSpPr>
        <p:spPr>
          <a:xfrm>
            <a:off x="539496" y="90093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（2024·四川凉山·中考）明代宋应星所著的《天工开物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》是我国乃至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世界科技史上一部极有价值的科技著作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。请用化学用语填空。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BD.142_1#0ab926b6c?vaa=1&amp;vcp=1&amp;vis=1&amp;pid=00ce191c4&amp;color=0,0,0&amp;vtp=1&amp;vaab=1&amp;bbb=1&amp;hb=1"/>
          <p:cNvSpPr/>
          <p:nvPr/>
        </p:nvSpPr>
        <p:spPr>
          <a:xfrm>
            <a:off x="539496" y="218395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（1）“西川有火井，事甚奇。”火井中有天然气产生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，请写出天然气中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甲烷的化学式：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（2）“凡石灰，经火焚炼为用”，即煅烧石灰石可得到生石灰，请标明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碳酸钙中碳元素的化合价：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（3）“铁器淬于胆矾水中，即成铜色也”，即铁与硫酸铜溶液反应，请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写出反应后溶液中一定存在的阳离子：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_1#0ab926b6c.blank?vaa=1&amp;vcp=1&amp;vis=1&amp;pid=00ce191c4&amp;color=0,0,0&amp;vpa=64&amp;vtp=1&amp;vaab=1&amp;bbb=1"/>
              <p:cNvSpPr/>
              <p:nvPr/>
            </p:nvSpPr>
            <p:spPr>
              <a:xfrm>
                <a:off x="3077908" y="2931477"/>
                <a:ext cx="79102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_1#0ab926b6c.blank?vaa=1&amp;vcp=1&amp;vis=1&amp;pid=00ce191c4&amp;color=0,0,0&amp;vpa=6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7908" y="2931477"/>
                <a:ext cx="791020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8" t="-79" r="64" b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2_1#0ab926b6c.blank?vaa=1&amp;vcp=1&amp;vis=1&amp;pid=00ce191c4&amp;color=0,0,0&amp;vpa=65&amp;vtp=1&amp;vaab=1&amp;bbb=1"/>
              <p:cNvSpPr/>
              <p:nvPr/>
            </p:nvSpPr>
            <p:spPr>
              <a:xfrm>
                <a:off x="4817809" y="4222368"/>
                <a:ext cx="1594930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limUpp>
                      <m:limUp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+4</m:t>
                        </m:r>
                      </m:lim>
                    </m:limUpp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2_1#0ab926b6c.blank?vaa=1&amp;vcp=1&amp;vis=1&amp;pid=00ce191c4&amp;color=0,0,0&amp;vpa=6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7809" y="4222368"/>
                <a:ext cx="1594930" cy="412369"/>
              </a:xfrm>
              <a:prstGeom prst="rect">
                <a:avLst/>
              </a:prstGeom>
              <a:blipFill>
                <a:blip r:embed="rId4"/>
                <a:stretch>
                  <a:fillRect t="-31343" b="-74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147_1#0ab926b6c.blank?vaa=1&amp;vcp=1&amp;vis=1&amp;pid=00ce191c4&amp;color=0,0,0&amp;vpa=66&amp;vtp=1&amp;vaab=1&amp;bbb=1"/>
              <p:cNvSpPr/>
              <p:nvPr/>
            </p:nvSpPr>
            <p:spPr>
              <a:xfrm>
                <a:off x="6672007" y="5497322"/>
                <a:ext cx="898970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7_AN.147_1#0ab926b6c.blank?vaa=1&amp;vcp=1&amp;vis=1&amp;pid=00ce191c4&amp;color=0,0,0&amp;vpa=6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2007" y="5497322"/>
                <a:ext cx="898970" cy="412369"/>
              </a:xfrm>
              <a:prstGeom prst="rect">
                <a:avLst/>
              </a:prstGeom>
              <a:blipFill rotWithShape="1">
                <a:blip r:embed="rId5"/>
                <a:stretch>
                  <a:fillRect l="-7" t="-31" r="56" b="-7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e5379222?vcp=1&amp;pid=6566cd6bb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pic>
        <p:nvPicPr>
          <p:cNvPr id="3" name="QC_6_BD.148_1#27a2f9bf9?iti=14&amp;htil=5&amp;vaa=1&amp;vcp=1&amp;vis=1&amp;pid=9e537922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8517" y="1285528"/>
            <a:ext cx="2944368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148_2#27a2f9bf9?iti=14&amp;htil=5&amp;vaa=1&amp;vcp=1&amp;vis=1&amp;pid=9e5379222&amp;color=0,0,0&amp;vtp=1&amp;vaab=1&amp;bbb=1"/>
          <p:cNvSpPr/>
          <p:nvPr/>
        </p:nvSpPr>
        <p:spPr>
          <a:xfrm>
            <a:off x="9833519" y="348821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/>
          </a:p>
        </p:txBody>
      </p:sp>
      <p:sp>
        <p:nvSpPr>
          <p:cNvPr id="5" name="QC_6_BD.148_3#27a2f9bf9?htil=5&amp;sp=1&amp;vaa=1&amp;vcp=1&amp;vis=1&amp;pid=9e5379222&amp;color=0,0,0&amp;vtp=1&amp;vaab=1&amp;bbb=1&amp;hb=1"/>
          <p:cNvSpPr/>
          <p:nvPr/>
        </p:nvSpPr>
        <p:spPr>
          <a:xfrm>
            <a:off x="539496" y="1267240"/>
            <a:ext cx="8037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（2024·广东广州·中考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）部分含碳物质的分类与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相应的化合价关系如图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。下列推断不合理的是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6" name="QC_6_AN.149_1#27a2f9bf9.bracket?vaa=1&amp;vcp=1&amp;vis=1&amp;pid=9e5379222&amp;color=0,0,0&amp;vpa=67&amp;vtp=1&amp;vaab=1"/>
          <p:cNvSpPr/>
          <p:nvPr/>
        </p:nvSpPr>
        <p:spPr>
          <a:xfrm>
            <a:off x="816515" y="25493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6_BD.148_4#27a2f9bf9.choices?htil=5&amp;vaa=1&amp;vcp=1&amp;vis=1&amp;pid=9e5379222&amp;color=0,0,0&amp;vtp=1&amp;vaab=1&amp;bbb=1"/>
              <p:cNvSpPr/>
              <p:nvPr/>
            </p:nvSpPr>
            <p:spPr>
              <a:xfrm>
                <a:off x="539496" y="3118276"/>
                <a:ext cx="8037576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41262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可能是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能相互转化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41262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能与水反应生成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不能直接转化成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6_BD.148_4#27a2f9bf9.choices?htil=5&amp;vaa=1&amp;vcp=1&amp;vis=1&amp;pid=9e537922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8276"/>
                <a:ext cx="8037576" cy="1202944"/>
              </a:xfrm>
              <a:prstGeom prst="rect">
                <a:avLst/>
              </a:prstGeom>
              <a:blipFill rotWithShape="1">
                <a:blip r:embed="rId4"/>
                <a:stretch>
                  <a:fillRect l="-5" t="-35" r="2" b="-65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50_1#5528042b7?sp=1&amp;vaa=1&amp;vcp=1&amp;vis=1&amp;pid=9e5379222&amp;color=0,0,0&amp;vtp=1&amp;vaab=1&amp;bt=1&amp;bbb=1&amp;hb=1"/>
          <p:cNvSpPr/>
          <p:nvPr/>
        </p:nvSpPr>
        <p:spPr>
          <a:xfrm>
            <a:off x="539496" y="10390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（2024·山东滨州·中考）图6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为元素周期表中同一周期元素的名称、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符号和原子结构示意图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，请结合图示内容回答下列问题。</a:t>
            </a:r>
            <a:endParaRPr lang="en-US" altLang="zh-CN" sz="2800" dirty="0"/>
          </a:p>
        </p:txBody>
      </p:sp>
      <p:pic>
        <p:nvPicPr>
          <p:cNvPr id="3" name="QO_6_BD.150_2#5528042b7?iti=15&amp;vaa=1&amp;vcp=1&amp;vis=1&amp;pid=9e537922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7248" y="2376011"/>
            <a:ext cx="5943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50_3#5528042b7?iti=15&amp;vaa=1&amp;vcp=1&amp;vis=1&amp;pid=9e5379222&amp;color=0,0,0&amp;vtp=1&amp;vaab=1&amp;bbb=1"/>
          <p:cNvSpPr/>
          <p:nvPr/>
        </p:nvSpPr>
        <p:spPr>
          <a:xfrm>
            <a:off x="5791867" y="524621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1_1#310d948e5?vaa=1&amp;vcp=1&amp;vis=1&amp;pid=5528042b7&amp;color=0,0,0&amp;vtp=1&amp;vaab=1&amp;bt=1&amp;bbb=1"/>
          <p:cNvSpPr/>
          <p:nvPr/>
        </p:nvSpPr>
        <p:spPr>
          <a:xfrm>
            <a:off x="539496" y="86280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6中的元素都属于元素周期表的第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周期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AN.1_1#310d948e5.blank?vaa=1&amp;vcp=1&amp;vis=1&amp;pid=5528042b7&amp;color=0,0,0&amp;vpa=68&amp;vtp=1&amp;vaab=1"/>
          <p:cNvSpPr/>
          <p:nvPr/>
        </p:nvSpPr>
        <p:spPr>
          <a:xfrm>
            <a:off x="6950614" y="811371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4" name="QO_6_BD.151_2#310d948e5?iti=16&amp;vaa=1&amp;vcp=1&amp;vis=1&amp;pid=5528042b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00984" y="1548987"/>
            <a:ext cx="5577840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51_3#310d948e5?iti=16&amp;vaa=1&amp;vcp=1&amp;vis=1&amp;pid=5528042b7&amp;color=0,0,0&amp;vtp=1&amp;vaab=1&amp;bbb=1"/>
          <p:cNvSpPr/>
          <p:nvPr/>
        </p:nvSpPr>
        <p:spPr>
          <a:xfrm>
            <a:off x="5782723" y="424545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153_1#ef4a33e16?vaa=1&amp;vcp=1&amp;vis=1&amp;pid=5528042b7&amp;color=0,0,0&amp;vtp=1&amp;vaab=1&amp;bbb=1"/>
              <p:cNvSpPr/>
              <p:nvPr/>
            </p:nvSpPr>
            <p:spPr>
              <a:xfrm>
                <a:off x="539496" y="4812887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（2）硼原子结构示意图中的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（3）图6中与镁元素化学性质相似的元素是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（填元素符号）。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7_BD.153_1#ef4a33e16?vaa=1&amp;vcp=1&amp;vis=1&amp;pid=5528042b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12887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18" r="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2_1#ef4a33e16.blank?vaa=1&amp;vcp=1&amp;vis=1&amp;pid=5528042b7&amp;color=0,0,0&amp;vpa=69&amp;vtp=1&amp;vaab=1"/>
          <p:cNvSpPr/>
          <p:nvPr/>
        </p:nvSpPr>
        <p:spPr>
          <a:xfrm>
            <a:off x="5558440" y="4782407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AN.156_1#ef4a33e16.blank?vaa=1&amp;vcp=1&amp;vis=1&amp;pid=5528042b7&amp;color=0,0,0&amp;vpa=70&amp;vtp=1&amp;vaab=1&amp;bbb=1"/>
              <p:cNvSpPr/>
              <p:nvPr/>
            </p:nvSpPr>
            <p:spPr>
              <a:xfrm>
                <a:off x="7370508" y="5534818"/>
                <a:ext cx="57150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7_AN.156_1#ef4a33e16.blank?vaa=1&amp;vcp=1&amp;vis=1&amp;pid=5528042b7&amp;color=0,0,0&amp;vpa=7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0508" y="5534818"/>
                <a:ext cx="571500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1" t="-39" r="11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  <p:bldP spid="9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7_1#635996def?vaa=1&amp;vcp=1&amp;vis=1&amp;pid=5528042b7&amp;color=0,0,0&amp;vtp=1&amp;vaab=1&amp;bt=1&amp;bbb=1&amp;hb=1"/>
          <p:cNvSpPr/>
          <p:nvPr/>
        </p:nvSpPr>
        <p:spPr>
          <a:xfrm>
            <a:off x="539496" y="103019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）氧原子在化学反应中通常易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填“得到”或“失去”）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电子，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填“阴”或“阳”）离子。</a:t>
            </a:r>
            <a:endParaRPr lang="en-US" altLang="zh-CN" sz="2800" dirty="0"/>
          </a:p>
        </p:txBody>
      </p:sp>
      <p:sp>
        <p:nvSpPr>
          <p:cNvPr id="3" name="QB_7_AN.158_1#635996def.blank?vaa=1&amp;vcp=1&amp;vis=1&amp;pid=5528042b7&amp;color=0,0,0&amp;vpa=71&amp;vtp=1&amp;vaab=1&amp;bbb=1"/>
          <p:cNvSpPr/>
          <p:nvPr/>
        </p:nvSpPr>
        <p:spPr>
          <a:xfrm>
            <a:off x="5706015" y="99971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得到</a:t>
            </a:r>
            <a:endParaRPr lang="en-US" altLang="zh-CN" sz="2800" dirty="0"/>
          </a:p>
        </p:txBody>
      </p:sp>
      <p:sp>
        <p:nvSpPr>
          <p:cNvPr id="4" name="QB_7_AN.160_1#635996def.blank?vaa=1&amp;vcp=1&amp;vis=1&amp;pid=5528042b7&amp;color=0,0,0&amp;vpa=72&amp;vtp=1&amp;vaab=1"/>
          <p:cNvSpPr/>
          <p:nvPr/>
        </p:nvSpPr>
        <p:spPr>
          <a:xfrm>
            <a:off x="1261015" y="1626457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阴</a:t>
            </a:r>
            <a:endParaRPr lang="en-US" altLang="zh-CN" sz="2800" dirty="0"/>
          </a:p>
        </p:txBody>
      </p:sp>
      <p:pic>
        <p:nvPicPr>
          <p:cNvPr id="5" name="QO_6_BD.159_1#635996def?iti=17&amp;vaa=1&amp;vcp=1&amp;vis=1&amp;pid=5528042b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4952" y="2358993"/>
            <a:ext cx="6099048" cy="280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159_2#635996def?iti=17&amp;vaa=1&amp;vcp=1&amp;vis=1&amp;pid=5528042b7&amp;color=0,0,0&amp;vtp=1&amp;vaab=1&amp;bbb=1"/>
          <p:cNvSpPr/>
          <p:nvPr/>
        </p:nvSpPr>
        <p:spPr>
          <a:xfrm>
            <a:off x="5787295" y="529320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61_1#672fbd2e4?vaa=1&amp;vcp=1&amp;vis=1&amp;pid=5528042b7&amp;color=0,0,0&amp;vtp=1&amp;vaab=1&amp;bt=1&amp;bbb=1"/>
          <p:cNvSpPr/>
          <p:nvPr/>
        </p:nvSpPr>
        <p:spPr>
          <a:xfrm>
            <a:off x="539496" y="10613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）图中元素属于同一周期的原因是各原子的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填序号）相同。</a:t>
            </a:r>
            <a:endParaRPr lang="en-US" altLang="zh-CN" sz="2800" dirty="0"/>
          </a:p>
        </p:txBody>
      </p:sp>
      <p:sp>
        <p:nvSpPr>
          <p:cNvPr id="3" name="QC_7_AN.162_1#672fbd2e4.blank?vaa=1&amp;vcp=1&amp;vis=1&amp;pid=5528042b7&amp;color=0,0,0&amp;vpa=73&amp;vtp=1&amp;vaab=1"/>
          <p:cNvSpPr/>
          <p:nvPr/>
        </p:nvSpPr>
        <p:spPr>
          <a:xfrm>
            <a:off x="7814214" y="10098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O_6_BD.161_2#672fbd2e4?iti=18&amp;vaa=1&amp;vcp=1&amp;vis=1&amp;pid=5528042b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7248" y="1747488"/>
            <a:ext cx="5943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61_3#672fbd2e4?iti=18&amp;vaa=1&amp;vcp=1&amp;vis=1&amp;pid=5528042b7&amp;color=0,0,0&amp;vtp=1&amp;vaab=1&amp;bbb=1"/>
          <p:cNvSpPr/>
          <p:nvPr/>
        </p:nvSpPr>
        <p:spPr>
          <a:xfrm>
            <a:off x="5791867" y="461768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  <p:sp>
        <p:nvSpPr>
          <p:cNvPr id="6" name="QC_7_BD.161_4#672fbd2e4.choices?vaa=1&amp;vcp=1&amp;vis=1&amp;pid=5528042b7&amp;color=0,0,0&amp;vtp=1&amp;vaab=1&amp;bbb=1"/>
          <p:cNvSpPr/>
          <p:nvPr/>
        </p:nvSpPr>
        <p:spPr>
          <a:xfrm>
            <a:off x="539496" y="52544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494915" algn="l"/>
                <a:tab pos="4951730" algn="l"/>
                <a:tab pos="7764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.质子数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B.中子数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C.电子层数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.最外层电子数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8e568803.fixed?vcp=1&amp;pid=a2cd1075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常用化学用语</a:t>
            </a:r>
            <a:endParaRPr lang="en-US" altLang="zh-CN" sz="4000" dirty="0"/>
          </a:p>
        </p:txBody>
      </p:sp>
      <p:sp>
        <p:nvSpPr>
          <p:cNvPr id="3" name="C_4_BD#08e568803.fixed?vcp=1&amp;pid=a2cd1075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1#af02509dd?sp=1&amp;vaa=1&amp;vcp=1&amp;vis=1&amp;pid=08e568803&amp;color=0,0,0&amp;vtp=1&amp;vaab=1&amp;bt=1&amp;bbb=1"/>
          <p:cNvSpPr/>
          <p:nvPr/>
        </p:nvSpPr>
        <p:spPr>
          <a:xfrm>
            <a:off x="539496" y="19737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元素符号和离子符号。</a:t>
            </a:r>
            <a:endParaRPr lang="en-US" altLang="zh-CN" sz="2800" dirty="0"/>
          </a:p>
        </p:txBody>
      </p:sp>
      <p:graphicFrame>
        <p:nvGraphicFramePr>
          <p:cNvPr id="8" name="QB_5_BD.1_2#af02509dd?colgroup=2,15,10&amp;vaa=1&amp;vcp=1&amp;vis=1&amp;pid=08e568803&amp;color=0,0,0&amp;vtp=1&amp;vaab=1&amp;bbb=1&amp;hb=1"/>
          <p:cNvGraphicFramePr>
            <a:graphicFrameLocks noGrp="1"/>
          </p:cNvGraphicFramePr>
          <p:nvPr/>
        </p:nvGraphicFramePr>
        <p:xfrm>
          <a:off x="539496" y="2655379"/>
          <a:ext cx="11082528" cy="2215516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79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05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元素符号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离子符号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既表示一种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又表示这种元素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个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有的还表示一种单质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直接由原子构成的单质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个离子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离子所带的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5_AN.2_1#af02509dd.blank?vaa=1&amp;vcp=1&amp;vis=1&amp;pid=08e568803&amp;color=0,0,0&amp;vpa=1&amp;vtp=1&amp;vaab=1&amp;bbb=1"/>
          <p:cNvSpPr/>
          <p:nvPr/>
        </p:nvSpPr>
        <p:spPr>
          <a:xfrm>
            <a:off x="3597679" y="319659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元素</a:t>
            </a:r>
            <a:endParaRPr lang="en-US" altLang="zh-CN" sz="2800" dirty="0"/>
          </a:p>
        </p:txBody>
      </p:sp>
      <p:sp>
        <p:nvSpPr>
          <p:cNvPr id="5" name="QB_5_AN.3_1#af02509dd.blank?vaa=1&amp;vcp=1&amp;vis=1&amp;pid=08e568803&amp;color=0,0,0&amp;vpa=2&amp;vtp=1&amp;vaab=1&amp;bbb=1"/>
          <p:cNvSpPr/>
          <p:nvPr/>
        </p:nvSpPr>
        <p:spPr>
          <a:xfrm>
            <a:off x="2708678" y="375539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原子</a:t>
            </a:r>
            <a:endParaRPr lang="en-US" altLang="zh-CN" sz="2800" dirty="0"/>
          </a:p>
        </p:txBody>
      </p:sp>
      <p:sp>
        <p:nvSpPr>
          <p:cNvPr id="6" name="QB_5_AN.4_1#af02509dd.blank?vaa=1&amp;vcp=1&amp;vis=1&amp;pid=08e568803&amp;color=0,0,0&amp;vpa=3&amp;vtp=1&amp;vaab=1&amp;bbb=1"/>
          <p:cNvSpPr/>
          <p:nvPr/>
        </p:nvSpPr>
        <p:spPr>
          <a:xfrm>
            <a:off x="9477271" y="4014724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电荷数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QB_5_BD.5_1#af02509dd?colgroup=2,15,10&amp;vaa=1&amp;vcp=1&amp;vis=1&amp;pid=08e568803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4035325"/>
                  </p:ext>
                </p:extLst>
              </p:nvPr>
            </p:nvGraphicFramePr>
            <p:xfrm>
              <a:off x="539496" y="2116137"/>
              <a:ext cx="11082528" cy="3330322"/>
            </p:xfrm>
            <a:graphic>
              <a:graphicData uri="http://schemas.openxmlformats.org/drawingml/2006/table">
                <a:tbl>
                  <a:tblPr/>
                  <a:tblGrid>
                    <a:gridCol w="11978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8795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0050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元素符号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离子符号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79076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书写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用元素拉丁文名称的第一个大写字母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表示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有的还要加一个甚至两个小写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字母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如氢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氧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铜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Cu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将表示离子所带电荷数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和电性的符号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即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3+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2+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”“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”“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”“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2−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”“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3−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标在元素符号的右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上角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Mg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QB_5_BD.5_1#af02509dd?colgroup=2,15,10&amp;vaa=1&amp;vcp=1&amp;vis=1&amp;pid=08e568803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4035325"/>
                  </p:ext>
                </p:extLst>
              </p:nvPr>
            </p:nvGraphicFramePr>
            <p:xfrm>
              <a:off x="539496" y="2116137"/>
              <a:ext cx="11082528" cy="3330322"/>
            </p:xfrm>
            <a:graphic>
              <a:graphicData uri="http://schemas.openxmlformats.org/drawingml/2006/table">
                <a:tbl>
                  <a:tblPr/>
                  <a:tblGrid>
                    <a:gridCol w="11978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8795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0050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元素符号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离子符号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79076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书写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518" t="-20961" r="-68290" b="-56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7017" t="-20961" r="-304" b="-56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QB_5_BD.5_1#af02509dd?colgroup=2,15,10&amp;vaa=1&amp;vcp=1&amp;vis=1&amp;pid=08e568803&amp;color=0,0,0&amp;mp=1&amp;vtp=1&amp;vaab=1&amp;bt=1&amp;bbb=1"/>
          <p:cNvSpPr txBox="1"/>
          <p:nvPr/>
        </p:nvSpPr>
        <p:spPr>
          <a:xfrm>
            <a:off x="10903879" y="140773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812a2671?sp=1&amp;vcp=1&amp;pid=08e568803&amp;color=0,0,0&amp;mp=1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微观粒子结构示意图。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原子结构示意图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、离子结构示意图都能直观地表示出原子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、离子中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的质子数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以及核外电子的排布情况。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化学式。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（1）定义：用元素符号和数字的组合表示物质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的式子。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（2）意义：宏观上表示一种物质及其元素组成，微观上表示该物质的1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个分子及分子构成。</a:t>
            </a:r>
            <a:endParaRPr lang="en-US" altLang="zh-CN" sz="2800" dirty="0"/>
          </a:p>
        </p:txBody>
      </p:sp>
      <p:sp>
        <p:nvSpPr>
          <p:cNvPr id="6" name="QB_5_AN.7_1#5812a2671.blank?vaa=1&amp;vcp=1&amp;vis=1&amp;pid=08e568803&amp;color=0,0,0&amp;vpa=4&amp;vtp=1&amp;vaab=1&amp;bbb=1"/>
          <p:cNvSpPr/>
          <p:nvPr/>
        </p:nvSpPr>
        <p:spPr>
          <a:xfrm>
            <a:off x="7839614" y="377923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组成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2233</Words>
  <Application>Microsoft Office PowerPoint</Application>
  <PresentationFormat>宽屏</PresentationFormat>
  <Paragraphs>483</Paragraphs>
  <Slides>58</Slides>
  <Notes>57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58</vt:i4>
      </vt:variant>
    </vt:vector>
  </HeadingPairs>
  <TitlesOfParts>
    <vt:vector size="70" baseType="lpstr">
      <vt:lpstr>Arial (正文)</vt:lpstr>
      <vt:lpstr>华文隶书</vt:lpstr>
      <vt:lpstr>华文细黑</vt:lpstr>
      <vt:lpstr>宋体</vt:lpstr>
      <vt:lpstr>微软雅黑</vt:lpstr>
      <vt:lpstr>Arial</vt:lpstr>
      <vt:lpstr>Calibri</vt:lpstr>
      <vt:lpstr>Cambria Math</vt:lpstr>
      <vt:lpstr>times new roman</vt:lpstr>
      <vt:lpstr>times new roman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8</cp:revision>
  <dcterms:created xsi:type="dcterms:W3CDTF">2024-11-25T01:49:00Z</dcterms:created>
  <dcterms:modified xsi:type="dcterms:W3CDTF">2025-07-23T07:19:56Z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2A54358A668D45BEA1F8E7E8678FA9A9_12</vt:lpwstr>
  </property>
  <property fmtid="{D5CDD505-2E9C-101B-9397-08002B2CF9AE}" pid="3" name="KSOProductBuildVer">
    <vt:lpwstr>2052-12.1.0.18912</vt:lpwstr>
  </property>
</Properties>
</file>