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9280" y="1016635"/>
            <a:ext cx="8220075" cy="40957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2710180" y="2446655"/>
                <a:ext cx="4064000" cy="5499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1600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0180" y="2446655"/>
                <a:ext cx="4064000" cy="54991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4512310" y="2978785"/>
            <a:ext cx="890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0.3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6220460" y="2465070"/>
                <a:ext cx="4064000" cy="5486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27</m:t>
                          </m:r>
                        </m:num>
                        <m:den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zh-CN" altLang="en-US" sz="1600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0460" y="2465070"/>
                <a:ext cx="4064000" cy="54864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/>
          <p:cNvSpPr txBox="1"/>
          <p:nvPr/>
        </p:nvSpPr>
        <p:spPr>
          <a:xfrm>
            <a:off x="7973060" y="2978785"/>
            <a:ext cx="890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0.27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2994660" y="3815080"/>
                <a:ext cx="4064000" cy="5499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1000</m:t>
                          </m:r>
                        </m:den>
                      </m:f>
                    </m:oMath>
                  </m:oMathPara>
                </a14:m>
                <a:endParaRPr lang="zh-CN" altLang="en-US" sz="1600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4660" y="3815080"/>
                <a:ext cx="4064000" cy="5499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/>
          <p:cNvSpPr txBox="1"/>
          <p:nvPr/>
        </p:nvSpPr>
        <p:spPr>
          <a:xfrm>
            <a:off x="6957695" y="3932555"/>
            <a:ext cx="890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0.006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51630" y="4318635"/>
            <a:ext cx="890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68490" y="4309745"/>
            <a:ext cx="890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63545" y="4686935"/>
            <a:ext cx="890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103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  <p:bldP spid="10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1169670"/>
            <a:ext cx="9675495" cy="295846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4907915" y="1594485"/>
            <a:ext cx="890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065520" y="3244850"/>
            <a:ext cx="890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4575" y="1490345"/>
            <a:ext cx="9764395" cy="248031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5005070" y="1985645"/>
                <a:ext cx="890905" cy="6121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15</m:t>
                          </m:r>
                        </m:num>
                        <m:den>
                          <m:r>
                            <a:rPr lang="en-US" altLang="zh-CN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US" altLang="zh-CN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5070" y="1985645"/>
                <a:ext cx="890905" cy="6121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6106795" y="1994535"/>
                <a:ext cx="890905" cy="606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28</m:t>
                          </m:r>
                        </m:num>
                        <m:den>
                          <m:r>
                            <a:rPr lang="en-US" altLang="zh-CN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US" altLang="zh-CN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6795" y="1994535"/>
                <a:ext cx="890905" cy="60642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6887210" y="1994535"/>
                <a:ext cx="890905" cy="606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33</m:t>
                          </m:r>
                        </m:num>
                        <m:den>
                          <m:r>
                            <a:rPr lang="en-US" altLang="zh-CN" i="1">
                              <a:solidFill>
                                <a:srgbClr val="FF0000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US" altLang="zh-CN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7210" y="1994535"/>
                <a:ext cx="890905" cy="60642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4331970" y="3472815"/>
                <a:ext cx="890905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solidFill>
                            <a:srgbClr val="FF0000"/>
                          </a:solidFill>
                          <a:uFillTx/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0</m:t>
                      </m:r>
                      <m:r>
                        <a:rPr lang="en-US" altLang="zh-CN" i="1">
                          <a:solidFill>
                            <a:srgbClr val="FF0000"/>
                          </a:solidFill>
                          <a:uFillTx/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i="1">
                          <a:solidFill>
                            <a:srgbClr val="FF0000"/>
                          </a:solidFill>
                          <a:uFillTx/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08</m:t>
                      </m:r>
                    </m:oMath>
                  </m:oMathPara>
                </a14:m>
                <a:endParaRPr lang="en-US" altLang="zh-CN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970" y="3472815"/>
                <a:ext cx="890905" cy="36830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4925060" y="3472815"/>
                <a:ext cx="890905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solidFill>
                            <a:srgbClr val="FF0000"/>
                          </a:solidFill>
                          <a:uFillTx/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0</m:t>
                      </m:r>
                      <m:r>
                        <a:rPr lang="en-US" altLang="zh-CN" i="1">
                          <a:solidFill>
                            <a:srgbClr val="FF0000"/>
                          </a:solidFill>
                          <a:uFillTx/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i="1">
                          <a:solidFill>
                            <a:srgbClr val="FF0000"/>
                          </a:solidFill>
                          <a:uFillTx/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11</m:t>
                      </m:r>
                    </m:oMath>
                  </m:oMathPara>
                </a14:m>
                <a:endParaRPr lang="en-US" altLang="zh-CN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5060" y="3472815"/>
                <a:ext cx="890905" cy="36830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6017895" y="3472815"/>
                <a:ext cx="890905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solidFill>
                            <a:srgbClr val="FF0000"/>
                          </a:solidFill>
                          <a:uFillTx/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0</m:t>
                      </m:r>
                      <m:r>
                        <a:rPr lang="en-US" altLang="zh-CN" i="1">
                          <a:solidFill>
                            <a:srgbClr val="FF0000"/>
                          </a:solidFill>
                          <a:uFillTx/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i="1">
                          <a:solidFill>
                            <a:srgbClr val="FF0000"/>
                          </a:solidFill>
                          <a:uFillTx/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26</m:t>
                      </m:r>
                    </m:oMath>
                  </m:oMathPara>
                </a14:m>
                <a:endParaRPr lang="en-US" altLang="zh-CN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7895" y="3472815"/>
                <a:ext cx="890905" cy="36830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7237095" y="3473450"/>
                <a:ext cx="890905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solidFill>
                            <a:srgbClr val="FF0000"/>
                          </a:solidFill>
                          <a:uFillTx/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0</m:t>
                      </m:r>
                      <m:r>
                        <a:rPr lang="en-US" altLang="zh-CN" i="1">
                          <a:solidFill>
                            <a:srgbClr val="FF0000"/>
                          </a:solidFill>
                          <a:uFillTx/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i="1">
                          <a:solidFill>
                            <a:srgbClr val="FF0000"/>
                          </a:solidFill>
                          <a:uFillTx/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39</m:t>
                      </m:r>
                    </m:oMath>
                  </m:oMathPara>
                </a14:m>
                <a:endParaRPr lang="en-US" altLang="zh-CN">
                  <a:solidFill>
                    <a:srgbClr val="FF0000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7095" y="3473450"/>
                <a:ext cx="890905" cy="36830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460" y="1490345"/>
            <a:ext cx="9996170" cy="2524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11325" y="3199765"/>
            <a:ext cx="6556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cs typeface="Cambria Math" panose="02040503050406030204" charset="0"/>
              </a:rPr>
              <a:t>可以组成10个不同的小数，分别为0 . 58、 0.85、5.08、5.80、8.05、8.50、50.8、80.5、 58.0、85.0。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cs typeface="Cambria Math" panose="0204050305040603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29740" y="4048760"/>
            <a:ext cx="65563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cs typeface="Cambria Math" panose="02040503050406030204" charset="0"/>
              </a:rPr>
              <a:t>解析：用数字和小数点组成小数，先把数字按 规律排列组成整数，再按要求点上小数点，这  样可以不重复，不遗漏地找出所有小数。注意 本题中0不能是一位小数的整数部分的首位， 但可以是两位小数的整数部分。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cs typeface="Cambria Math" panose="02040503050406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lang="en-US" altLang="zh-CN" sz="1600" i="1">
            <a:solidFill>
              <a:srgbClr val="FF0000"/>
            </a:solidFill>
            <a:uFillTx/>
            <a:latin typeface="Cambria Math" panose="02040503050406030204" charset="0"/>
            <a:ea typeface="黑体" panose="02010609060101010101" charset="-122"/>
            <a:cs typeface="Cambria Math" panose="0204050305040603020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</Words>
  <Application>WPS 演示</Application>
  <PresentationFormat>宽屏</PresentationFormat>
  <Paragraphs>40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2025-02-14T01:30:44Z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