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7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330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33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2" r:id="rId29"/>
    <p:sldId id="283" r:id="rId30"/>
    <p:sldId id="284" r:id="rId31"/>
    <p:sldId id="332" r:id="rId32"/>
    <p:sldId id="285" r:id="rId33"/>
    <p:sldId id="286" r:id="rId34"/>
    <p:sldId id="287" r:id="rId35"/>
    <p:sldId id="289" r:id="rId36"/>
    <p:sldId id="290" r:id="rId37"/>
    <p:sldId id="291" r:id="rId38"/>
    <p:sldId id="292" r:id="rId39"/>
    <p:sldId id="293" r:id="rId40"/>
    <p:sldId id="294" r:id="rId41"/>
    <p:sldId id="333" r:id="rId42"/>
    <p:sldId id="296" r:id="rId43"/>
    <p:sldId id="297" r:id="rId44"/>
    <p:sldId id="298" r:id="rId45"/>
    <p:sldId id="299" r:id="rId46"/>
    <p:sldId id="300" r:id="rId47"/>
    <p:sldId id="301" r:id="rId48"/>
    <p:sldId id="302" r:id="rId49"/>
    <p:sldId id="303" r:id="rId50"/>
    <p:sldId id="304" r:id="rId51"/>
    <p:sldId id="305" r:id="rId52"/>
    <p:sldId id="306" r:id="rId53"/>
    <p:sldId id="307" r:id="rId54"/>
    <p:sldId id="308" r:id="rId55"/>
    <p:sldId id="309" r:id="rId56"/>
    <p:sldId id="310" r:id="rId57"/>
    <p:sldId id="335" r:id="rId58"/>
    <p:sldId id="312" r:id="rId59"/>
    <p:sldId id="337" r:id="rId60"/>
    <p:sldId id="315" r:id="rId61"/>
    <p:sldId id="316" r:id="rId62"/>
    <p:sldId id="317" r:id="rId63"/>
    <p:sldId id="318" r:id="rId64"/>
    <p:sldId id="319" r:id="rId65"/>
    <p:sldId id="336" r:id="rId66"/>
    <p:sldId id="320" r:id="rId67"/>
    <p:sldId id="321" r:id="rId68"/>
    <p:sldId id="322" r:id="rId69"/>
    <p:sldId id="323" r:id="rId70"/>
    <p:sldId id="325" r:id="rId71"/>
    <p:sldId id="326" r:id="rId72"/>
    <p:sldId id="327" r:id="rId73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04" d="100"/>
          <a:sy n="104" d="100"/>
        </p:scale>
        <p:origin x="72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viewProps" Target="view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329735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2772043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biology#pid=672dcac9a9b4d0d6eb9d0aeb#tid=67356af730f8900009196cd3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05EEB98C-4F85-6A66-C731-9DA529DB719D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FD9D66C5-7F3A-462D-BA2C-6C659195F4FD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5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7" name="MasterShapeName">
            <a:extLst>
              <a:ext uri="{FF2B5EF4-FFF2-40B4-BE49-F238E27FC236}">
                <a16:creationId xmlns:a16="http://schemas.microsoft.com/office/drawing/2014/main" id="{2C272603-A075-B35C-D1B0-385F78E95CF7}"/>
              </a:ext>
            </a:extLst>
          </p:cNvPr>
          <p:cNvSpPr/>
          <p:nvPr userDrawn="1"/>
        </p:nvSpPr>
        <p:spPr>
          <a:xfrm>
            <a:off x="320505" y="27432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专题五</a:t>
            </a:r>
            <a:endParaRPr lang="en-US" sz="2400" dirty="0"/>
          </a:p>
        </p:txBody>
      </p:sp>
      <p:sp>
        <p:nvSpPr>
          <p:cNvPr id="8" name="MasterShapeName">
            <a:extLst>
              <a:ext uri="{FF2B5EF4-FFF2-40B4-BE49-F238E27FC236}">
                <a16:creationId xmlns:a16="http://schemas.microsoft.com/office/drawing/2014/main" id="{F7B997C2-2962-AE2B-9C31-08CDDC01C124}"/>
              </a:ext>
            </a:extLst>
          </p:cNvPr>
          <p:cNvSpPr/>
          <p:nvPr userDrawn="1"/>
        </p:nvSpPr>
        <p:spPr>
          <a:xfrm>
            <a:off x="1426929" y="27432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人体生理与健康</a:t>
            </a:r>
            <a:endParaRPr lang="en-US" sz="2400" dirty="0"/>
          </a:p>
        </p:txBody>
      </p:sp>
      <p:sp>
        <p:nvSpPr>
          <p:cNvPr id="9" name="MasterShapeName">
            <a:extLst>
              <a:ext uri="{FF2B5EF4-FFF2-40B4-BE49-F238E27FC236}">
                <a16:creationId xmlns:a16="http://schemas.microsoft.com/office/drawing/2014/main" id="{680CBB60-DE9E-C4A6-A3A5-4D266CEA790A}"/>
              </a:ext>
            </a:extLst>
          </p:cNvPr>
          <p:cNvSpPr/>
          <p:nvPr userDrawn="1"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zh-CN" alt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要点速记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DC81EDD0-C522-4BB9-9F4A-B1A65B164FB1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87168" y="6483096"/>
            <a:ext cx="1399032" cy="374904"/>
          </a:xfrm>
          <a:prstGeom prst="rect">
            <a:avLst/>
          </a:prstGeom>
        </p:spPr>
      </p:pic>
      <p:pic>
        <p:nvPicPr>
          <p:cNvPr id="5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799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36792" y="6483096"/>
            <a:ext cx="1399032" cy="374904"/>
          </a:xfrm>
          <a:prstGeom prst="rect">
            <a:avLst/>
          </a:prstGeom>
        </p:spPr>
      </p:pic>
      <p:pic>
        <p:nvPicPr>
          <p:cNvPr id="7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29600" y="6483096"/>
            <a:ext cx="1399032" cy="374904"/>
          </a:xfrm>
          <a:prstGeom prst="rect">
            <a:avLst/>
          </a:prstGeom>
        </p:spPr>
      </p:pic>
      <p:sp>
        <p:nvSpPr>
          <p:cNvPr id="8" name="MasterShapeName"/>
          <p:cNvSpPr/>
          <p:nvPr/>
        </p:nvSpPr>
        <p:spPr>
          <a:xfrm>
            <a:off x="266090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导图巧记忆</a:t>
            </a:r>
            <a:endParaRPr lang="en-US" sz="1600" dirty="0"/>
          </a:p>
        </p:txBody>
      </p:sp>
      <p:sp>
        <p:nvSpPr>
          <p:cNvPr id="9" name="MasterShapeName"/>
          <p:cNvSpPr/>
          <p:nvPr/>
        </p:nvSpPr>
        <p:spPr>
          <a:xfrm>
            <a:off x="454456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知识大集结</a:t>
            </a:r>
            <a:endParaRPr lang="en-US" sz="1600" dirty="0"/>
          </a:p>
        </p:txBody>
      </p:sp>
      <p:sp>
        <p:nvSpPr>
          <p:cNvPr id="10" name="MasterShapeName"/>
          <p:cNvSpPr/>
          <p:nvPr/>
        </p:nvSpPr>
        <p:spPr>
          <a:xfrm>
            <a:off x="650138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真题深解读</a:t>
            </a:r>
            <a:endParaRPr lang="en-US" sz="1600" dirty="0"/>
          </a:p>
        </p:txBody>
      </p:sp>
      <p:sp>
        <p:nvSpPr>
          <p:cNvPr id="11" name="MasterShapeName"/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备考勤演练</a:t>
            </a:r>
            <a:endParaRPr lang="en-US" sz="1600" dirty="0"/>
          </a:p>
        </p:txBody>
      </p:sp>
      <p:sp>
        <p:nvSpPr>
          <p:cNvPr id="13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5" name="MasterShapeName">
            <a:extLst>
              <a:ext uri="{FF2B5EF4-FFF2-40B4-BE49-F238E27FC236}">
                <a16:creationId xmlns:a16="http://schemas.microsoft.com/office/drawing/2014/main" id="{092E6A77-CD17-61DE-A20B-47FD109C43EE}"/>
              </a:ext>
            </a:extLst>
          </p:cNvPr>
          <p:cNvSpPr/>
          <p:nvPr userDrawn="1"/>
        </p:nvSpPr>
        <p:spPr>
          <a:xfrm>
            <a:off x="320505" y="27432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专题五</a:t>
            </a:r>
            <a:endParaRPr lang="en-US" sz="2400" dirty="0"/>
          </a:p>
        </p:txBody>
      </p:sp>
      <p:sp>
        <p:nvSpPr>
          <p:cNvPr id="16" name="MasterShapeName">
            <a:extLst>
              <a:ext uri="{FF2B5EF4-FFF2-40B4-BE49-F238E27FC236}">
                <a16:creationId xmlns:a16="http://schemas.microsoft.com/office/drawing/2014/main" id="{143ACE32-3BA8-1B5E-796D-1BAF8BFBDBF6}"/>
              </a:ext>
            </a:extLst>
          </p:cNvPr>
          <p:cNvSpPr/>
          <p:nvPr userDrawn="1"/>
        </p:nvSpPr>
        <p:spPr>
          <a:xfrm>
            <a:off x="1426929" y="27432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人体生理与健康</a:t>
            </a:r>
            <a:endParaRPr lang="en-US" sz="2400" dirty="0"/>
          </a:p>
        </p:txBody>
      </p:sp>
      <p:sp>
        <p:nvSpPr>
          <p:cNvPr id="17" name="MasterShapeName">
            <a:extLst>
              <a:ext uri="{FF2B5EF4-FFF2-40B4-BE49-F238E27FC236}">
                <a16:creationId xmlns:a16="http://schemas.microsoft.com/office/drawing/2014/main" id="{0D6CFE8E-DA5E-3DE2-5BB2-B8BCE940730B}"/>
              </a:ext>
            </a:extLst>
          </p:cNvPr>
          <p:cNvSpPr/>
          <p:nvPr userDrawn="1"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zh-CN" alt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要点速记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4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7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0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9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2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6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6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6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1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6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3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6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7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6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6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6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6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6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6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6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6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6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6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6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6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6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6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6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6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P_5_BD#3b1aef6de?vcp=1&amp;pid=930364103&amp;color=0,0,0&amp;mp=1&amp;vtp=1&amp;vaab=1&amp;bt=1&amp;bbb=1&amp;hb=1">
                <a:extLst>
                  <a:ext uri="{FF2B5EF4-FFF2-40B4-BE49-F238E27FC236}">
                    <a16:creationId xmlns:a16="http://schemas.microsoft.com/office/drawing/2014/main" id="{763842F6-3EB4-37A8-660B-A2BF87A115C4}"/>
                  </a:ext>
                </a:extLst>
              </p:cNvPr>
              <p:cNvSpPr/>
              <p:nvPr/>
            </p:nvSpPr>
            <p:spPr>
              <a:xfrm>
                <a:off x="539496" y="2253456"/>
                <a:ext cx="11109960" cy="23316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8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脂肪的消化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（小肠）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：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脂肪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mPr>
                      <m:mr>
                        <m:e>
                          <m:groupChr>
                            <m:groupChrPr>
                              <m:chr m:val="→"/>
                              <m:vertJc m:val="bot"/>
                              <m:ctrlPr>
                                <a:rPr lang="en-US" altLang="zh-CN" sz="2800" b="0" i="1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</m:ctrlPr>
                            </m:groupChrPr>
                            <m:e>
                              <m:r>
                                <a:rPr lang="en-US" altLang="zh-CN" sz="2800" b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胆汁</m:t>
                              </m:r>
                            </m:e>
                          </m:groupChr>
                        </m:e>
                      </m:mr>
                      <m:mr>
                        <m:e>
                          <m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SimSun" pitchFamily="34" charset="-122"/>
                              <a:cs typeface="Times New Roman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 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脂肪微粒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mPr>
                      <m:mr>
                        <m:e>
                          <m:groupChr>
                            <m:groupChrPr>
                              <m:chr m:val="→"/>
                              <m:vertJc m:val="bot"/>
                              <m:ctrlPr>
                                <a:rPr lang="en-US" altLang="zh-CN" sz="2800" b="0" i="1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</m:ctrlPr>
                            </m:groupChrPr>
                            <m:e>
                              <m:r>
                                <a:rPr lang="en-US" altLang="zh-CN" sz="2800" b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酶</m:t>
                              </m:r>
                              <m:r>
                                <a:rPr lang="en-US" altLang="zh-CN" sz="2800" b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(</m:t>
                              </m:r>
                              <m:r>
                                <a:rPr lang="en-US" altLang="zh-CN" sz="2800" b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肠液、胰液</m:t>
                              </m:r>
                              <m:r>
                                <a:rPr lang="en-US" altLang="zh-CN" sz="2800" b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e>
                          </m:groupChr>
                        </m:e>
                      </m:mr>
                      <m:mr>
                        <m:e>
                          <m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SimSun" pitchFamily="34" charset="-122"/>
                              <a:cs typeface="Times New Roman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 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甘油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+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脂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肪酸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1" i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1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注意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：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胆汁不含消化酶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P_5_BD#3b1aef6de?vcp=1&amp;pid=930364103&amp;color=0,0,0&amp;mp=1&amp;vtp=1&amp;vaab=1&amp;bt=1&amp;bbb=1&amp;hb=1">
                <a:extLst>
                  <a:ext uri="{FF2B5EF4-FFF2-40B4-BE49-F238E27FC236}">
                    <a16:creationId xmlns:a16="http://schemas.microsoft.com/office/drawing/2014/main" id="{763842F6-3EB4-37A8-660B-A2BF87A115C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253456"/>
                <a:ext cx="11109960" cy="2331657"/>
              </a:xfrm>
              <a:prstGeom prst="rect">
                <a:avLst/>
              </a:prstGeom>
              <a:blipFill>
                <a:blip r:embed="rId2"/>
                <a:stretch>
                  <a:fillRect l="-1976" r="-1811" b="-811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553051072"/>
      </p:ext>
    </p:extLst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P_5_BD#3b1aef6de?sp=1&amp;vcp=1&amp;pid=930364103&amp;color=0,0,0&amp;vtp=1&amp;vaab=1&amp;bt=1&amp;bbb=1&amp;hb=1"/>
              <p:cNvSpPr/>
              <p:nvPr/>
            </p:nvSpPr>
            <p:spPr>
              <a:xfrm>
                <a:off x="539496" y="1526254"/>
                <a:ext cx="11109960" cy="37921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（4）营养物质的吸收：营养物质通过消化道壁进入循环系统的过程。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①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胃：吸收少量的水、酒精（非营养物质）。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②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小肠（主要的吸收场所）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：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吸收葡萄糖、氨基酸、甘油、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脂肪酸、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大部分水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、无机盐和维生素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。其中大部分脂肪成分从小肠绒毛的毛细淋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巴管吸收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；其他成分从小肠绒毛的毛细血管进入血液循环。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③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大肠：吸收少量水、无机盐和一部分维生素。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P_5_BD#3b1aef6de?sp=1&amp;vcp=1&amp;pid=930364103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526254"/>
                <a:ext cx="11109960" cy="3792157"/>
              </a:xfrm>
              <a:prstGeom prst="rect">
                <a:avLst/>
              </a:prstGeom>
              <a:blipFill>
                <a:blip r:embed="rId3"/>
                <a:stretch>
                  <a:fillRect l="-1976" r="-5708" b="-514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d18981f22?vcp=1&amp;pid=211d3aac1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知识点3</a:t>
            </a:r>
            <a:r>
              <a:rPr lang="en-US" altLang="zh-CN" sz="3200" b="1" i="0" dirty="0">
                <a:solidFill>
                  <a:srgbClr val="00AA81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合理膳食与食品安全</a:t>
            </a:r>
            <a:endParaRPr lang="en-US" altLang="zh-CN" sz="3200" dirty="0"/>
          </a:p>
        </p:txBody>
      </p:sp>
      <p:sp>
        <p:nvSpPr>
          <p:cNvPr id="3" name="P_5_BD#47d25c912?sp=1&amp;vcp=1&amp;pid=d18981f22&amp;color=0,0,0&amp;vtp=1&amp;vaab=1&amp;bbb=1"/>
          <p:cNvSpPr/>
          <p:nvPr/>
        </p:nvSpPr>
        <p:spPr>
          <a:xfrm>
            <a:off x="539496" y="127201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</a:t>
            </a:r>
            <a:endParaRPr lang="en-US" altLang="zh-CN" sz="2800" dirty="0"/>
          </a:p>
        </p:txBody>
      </p:sp>
      <p:sp>
        <p:nvSpPr>
          <p:cNvPr id="4" name="P_5_BD#47d25c912?bid=1&amp;vcp=1&amp;pid=d18981f22&amp;color=0,0,0&amp;vtp=1&amp;vaab=1"/>
          <p:cNvSpPr/>
          <p:nvPr/>
        </p:nvSpPr>
        <p:spPr>
          <a:xfrm>
            <a:off x="2423859" y="1904854"/>
            <a:ext cx="9363075" cy="248151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培养良好的饮食习惯</a:t>
            </a:r>
            <a:endParaRPr lang="en-US" altLang="zh-CN" sz="2800" dirty="0"/>
          </a:p>
          <a:p>
            <a:pPr algn="l" latinLnBrk="1">
              <a:lnSpc>
                <a:spcPct val="1500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合理膳食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每日三餐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按时进餐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不偏食、不挑食、不暴饮暴食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平衡膳食</a:t>
            </a:r>
            <a:endParaRPr lang="en-US" altLang="zh-CN" sz="2800" dirty="0"/>
          </a:p>
          <a:p>
            <a:pPr algn="l"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关注食品安全</a:t>
            </a:r>
            <a:endParaRPr lang="en-US" altLang="zh-CN" sz="2800" dirty="0"/>
          </a:p>
        </p:txBody>
      </p:sp>
      <p:sp>
        <p:nvSpPr>
          <p:cNvPr id="5" name="P_5_BD#47d25c912?bid=1&amp;vcp=1&amp;pid=d18981f22&amp;color=0,0,0&amp;vtp=1&amp;vaab=1">
            <a:extLst>
              <a:ext uri="{FF2B5EF4-FFF2-40B4-BE49-F238E27FC236}">
                <a16:creationId xmlns:a16="http://schemas.microsoft.com/office/drawing/2014/main" id="{5C875CBC-FCE4-E3E3-83DB-F512EA1CEB52}"/>
              </a:ext>
            </a:extLst>
          </p:cNvPr>
          <p:cNvSpPr/>
          <p:nvPr/>
        </p:nvSpPr>
        <p:spPr>
          <a:xfrm>
            <a:off x="539497" y="2571890"/>
            <a:ext cx="1592263" cy="6477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营养卫生</a:t>
            </a:r>
            <a:endParaRPr lang="en-US" altLang="zh-CN" sz="2800" dirty="0"/>
          </a:p>
          <a:p>
            <a:pPr algn="l" latinLnBrk="1">
              <a:lnSpc>
                <a:spcPct val="150000"/>
              </a:lnSpc>
            </a:pPr>
            <a:endParaRPr lang="en-US" altLang="zh-CN" sz="2800" dirty="0"/>
          </a:p>
        </p:txBody>
      </p:sp>
      <p:sp>
        <p:nvSpPr>
          <p:cNvPr id="6" name="SystemAddBraceShape">
            <a:extLst>
              <a:ext uri="{FF2B5EF4-FFF2-40B4-BE49-F238E27FC236}">
                <a16:creationId xmlns:a16="http://schemas.microsoft.com/office/drawing/2014/main" id="{1724D47A-46FD-7100-7115-7050C3F5A006}"/>
              </a:ext>
            </a:extLst>
          </p:cNvPr>
          <p:cNvSpPr/>
          <p:nvPr/>
        </p:nvSpPr>
        <p:spPr>
          <a:xfrm>
            <a:off x="2106359" y="2158854"/>
            <a:ext cx="165100" cy="2106232"/>
          </a:xfrm>
          <a:prstGeom prst="leftBrace">
            <a:avLst>
              <a:gd name="adj1" fmla="val 90000"/>
              <a:gd name="adj2" fmla="val 50000"/>
            </a:avLst>
          </a:prstGeom>
          <a:ln w="15875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P_5_BD#47d25c912?sp=1&amp;vcp=1&amp;pid=d18981f22&amp;color=0,0,0&amp;vtp=1&amp;vaab=1&amp;bt=1&amp;bbb=1"/>
              <p:cNvSpPr/>
              <p:nvPr/>
            </p:nvSpPr>
            <p:spPr>
              <a:xfrm>
                <a:off x="539496" y="1852644"/>
                <a:ext cx="11109960" cy="31444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（2）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青少年应多吃含蛋白质和钙丰富的食物。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（3）设计一份营养合理的食谱的理论基础</a:t>
                </a:r>
                <a:endPara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strike="noStrike" kern="1200" cap="none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kumimoji="0" lang="en-US" altLang="zh-CN" sz="2800" b="0" i="0" u="none" strike="noStrike" kern="1200" cap="none" spc="-10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①</a:t>
                </a:r>
                <a:r>
                  <a:rPr kumimoji="0" lang="en-US" altLang="zh-CN" sz="2800" b="0" i="0" u="none" strike="noStrike" kern="1200" cap="none" spc="-10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按“平衡膳食宝塔”均衡摄取五类食物，以避免营养不良或营养过剩；</a:t>
                </a:r>
                <a:endParaRPr kumimoji="0" lang="en-US" altLang="zh-CN" sz="2800" b="0" i="0" u="none" strike="noStrike" kern="1200" cap="none" spc="-10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②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在每日摄入的总能量中，早、中、晚餐的能量应当分别占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30%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、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49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40%</m:t>
                    </m:r>
                  </m:oMath>
                </a14:m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30%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P_5_BD#47d25c912?sp=1&amp;vcp=1&amp;pid=d18981f22&amp;color=0,0,0&amp;vtp=1&amp;vaab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852644"/>
                <a:ext cx="11109960" cy="3144457"/>
              </a:xfrm>
              <a:prstGeom prst="rect">
                <a:avLst/>
              </a:prstGeom>
              <a:blipFill>
                <a:blip r:embed="rId3"/>
                <a:stretch>
                  <a:fillRect r="-3293" b="-600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4f5684e21?vcp=1&amp;pid=211d3aac1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知识点4</a:t>
            </a:r>
            <a:r>
              <a:rPr lang="en-US" altLang="zh-CN" sz="3200" b="1" i="0" dirty="0">
                <a:solidFill>
                  <a:srgbClr val="00AA81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血液</a:t>
            </a:r>
            <a:endParaRPr lang="en-US" altLang="zh-CN" sz="3200" dirty="0"/>
          </a:p>
        </p:txBody>
      </p:sp>
      <p:sp>
        <p:nvSpPr>
          <p:cNvPr id="3" name="P_5_BD#28bde12f1?sp=1&amp;vcp=1&amp;pid=4f5684e21&amp;color=0,0,0&amp;vtp=1&amp;vaab=1&amp;bbb=1"/>
          <p:cNvSpPr/>
          <p:nvPr/>
        </p:nvSpPr>
        <p:spPr>
          <a:xfrm>
            <a:off x="539496" y="127201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（1）血液的组成</a:t>
            </a:r>
            <a:endParaRPr lang="en-US" altLang="zh-CN" sz="2800" dirty="0"/>
          </a:p>
        </p:txBody>
      </p:sp>
      <p:sp>
        <p:nvSpPr>
          <p:cNvPr id="4" name="P_5_BD#28bde12f1?bid=2&amp;vcp=1&amp;pid=4f5684e21&amp;color=0,0,0&amp;vtp=1&amp;vaab=1"/>
          <p:cNvSpPr/>
          <p:nvPr/>
        </p:nvSpPr>
        <p:spPr>
          <a:xfrm>
            <a:off x="1649159" y="1904854"/>
            <a:ext cx="5957888" cy="120135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成分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水、蛋白质、葡萄糖、无机等</a:t>
            </a:r>
            <a:endParaRPr lang="en-US" altLang="zh-CN" sz="2800" dirty="0"/>
          </a:p>
          <a:p>
            <a:pPr algn="l"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功能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运载血细胞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运输养料和废物</a:t>
            </a:r>
            <a:endParaRPr lang="en-US" altLang="zh-CN" sz="2800" dirty="0"/>
          </a:p>
        </p:txBody>
      </p:sp>
      <p:sp>
        <p:nvSpPr>
          <p:cNvPr id="5" name="P_5_BD#28bde12f1?bid=3&amp;vcp=1&amp;pid=4f5684e21&amp;color=0,0,0&amp;vtp=1&amp;vaab=1"/>
          <p:cNvSpPr/>
          <p:nvPr/>
        </p:nvSpPr>
        <p:spPr>
          <a:xfrm>
            <a:off x="2068260" y="3189459"/>
            <a:ext cx="1236663" cy="184905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红细胞</a:t>
            </a:r>
            <a:endParaRPr lang="en-US" altLang="zh-CN" sz="2800" dirty="0"/>
          </a:p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白细胞</a:t>
            </a:r>
            <a:endParaRPr lang="en-US" altLang="zh-CN" sz="2800" dirty="0"/>
          </a:p>
          <a:p>
            <a:pPr algn="l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血小板</a:t>
            </a:r>
            <a:endParaRPr lang="en-US" altLang="zh-CN" sz="2800" dirty="0"/>
          </a:p>
        </p:txBody>
      </p:sp>
      <p:sp>
        <p:nvSpPr>
          <p:cNvPr id="6" name="P_5_BD#28bde12f1?bid=2&amp;vcp=1&amp;pid=4f5684e21&amp;color=0,0,0&amp;vtp=1&amp;vaab=1">
            <a:extLst>
              <a:ext uri="{FF2B5EF4-FFF2-40B4-BE49-F238E27FC236}">
                <a16:creationId xmlns:a16="http://schemas.microsoft.com/office/drawing/2014/main" id="{66968AAB-7780-9607-3E0E-938AD0D607FA}"/>
              </a:ext>
            </a:extLst>
          </p:cNvPr>
          <p:cNvSpPr/>
          <p:nvPr/>
        </p:nvSpPr>
        <p:spPr>
          <a:xfrm>
            <a:off x="539497" y="2251850"/>
            <a:ext cx="881063" cy="6477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血浆</a:t>
            </a:r>
            <a:endParaRPr lang="en-US" altLang="zh-CN" sz="2800" dirty="0"/>
          </a:p>
          <a:p>
            <a:pPr algn="l" latinLnBrk="1">
              <a:lnSpc>
                <a:spcPct val="150000"/>
              </a:lnSpc>
            </a:pPr>
            <a:endParaRPr lang="en-US" altLang="zh-CN" sz="2800" dirty="0"/>
          </a:p>
        </p:txBody>
      </p:sp>
      <p:sp>
        <p:nvSpPr>
          <p:cNvPr id="7" name="SystemAddBraceShape">
            <a:extLst>
              <a:ext uri="{FF2B5EF4-FFF2-40B4-BE49-F238E27FC236}">
                <a16:creationId xmlns:a16="http://schemas.microsoft.com/office/drawing/2014/main" id="{3AA9EEA2-76C7-7312-CF71-66079E38F874}"/>
              </a:ext>
            </a:extLst>
          </p:cNvPr>
          <p:cNvSpPr/>
          <p:nvPr/>
        </p:nvSpPr>
        <p:spPr>
          <a:xfrm>
            <a:off x="1395159" y="2158854"/>
            <a:ext cx="76200" cy="826072"/>
          </a:xfrm>
          <a:prstGeom prst="leftBrace">
            <a:avLst>
              <a:gd name="adj1" fmla="val 90000"/>
              <a:gd name="adj2" fmla="val 50000"/>
            </a:avLst>
          </a:prstGeom>
          <a:ln w="15875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5_BD#28bde12f1?bid=3&amp;vcp=1&amp;pid=4f5684e21&amp;color=0,0,0&amp;vtp=1&amp;vaab=1">
            <a:extLst>
              <a:ext uri="{FF2B5EF4-FFF2-40B4-BE49-F238E27FC236}">
                <a16:creationId xmlns:a16="http://schemas.microsoft.com/office/drawing/2014/main" id="{058C21B6-22A3-805E-5C53-23B432ED8E8E}"/>
              </a:ext>
            </a:extLst>
          </p:cNvPr>
          <p:cNvSpPr/>
          <p:nvPr/>
        </p:nvSpPr>
        <p:spPr>
          <a:xfrm>
            <a:off x="539497" y="3856495"/>
            <a:ext cx="1236663" cy="6477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血细胞</a:t>
            </a:r>
            <a:endParaRPr lang="en-US" altLang="zh-CN" sz="2800" dirty="0"/>
          </a:p>
          <a:p>
            <a:pPr algn="l" latinLnBrk="1">
              <a:lnSpc>
                <a:spcPct val="150000"/>
              </a:lnSpc>
            </a:pPr>
            <a:endParaRPr lang="en-US" altLang="zh-CN" sz="2800" dirty="0"/>
          </a:p>
        </p:txBody>
      </p:sp>
      <p:sp>
        <p:nvSpPr>
          <p:cNvPr id="9" name="SystemAddBraceShape">
            <a:extLst>
              <a:ext uri="{FF2B5EF4-FFF2-40B4-BE49-F238E27FC236}">
                <a16:creationId xmlns:a16="http://schemas.microsoft.com/office/drawing/2014/main" id="{251DDAED-AA66-29B8-E46D-13AEBE76B503}"/>
              </a:ext>
            </a:extLst>
          </p:cNvPr>
          <p:cNvSpPr/>
          <p:nvPr/>
        </p:nvSpPr>
        <p:spPr>
          <a:xfrm>
            <a:off x="1750760" y="3443459"/>
            <a:ext cx="165100" cy="1466152"/>
          </a:xfrm>
          <a:prstGeom prst="leftBrace">
            <a:avLst>
              <a:gd name="adj1" fmla="val 90000"/>
              <a:gd name="adj2" fmla="val 50000"/>
            </a:avLst>
          </a:prstGeom>
          <a:ln w="15875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5" name="P_5_BD#28bde12f1?colgroup=2,6,9,6,2&amp;vcp=1&amp;pid=4f5684e21&amp;color=0,0,0&amp;vtp=1&amp;vaab=1&amp;bt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757270201"/>
                  </p:ext>
                </p:extLst>
              </p:nvPr>
            </p:nvGraphicFramePr>
            <p:xfrm>
              <a:off x="539496" y="928528"/>
              <a:ext cx="11073384" cy="5000944"/>
            </p:xfrm>
            <a:graphic>
              <a:graphicData uri="http://schemas.openxmlformats.org/drawingml/2006/table">
                <a:tbl>
                  <a:tblPr/>
                  <a:tblGrid>
                    <a:gridCol w="1197864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551176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3666744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2551176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1106424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</a:tblGrid>
                  <a:tr h="1094296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种类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形态特点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正常值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功能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缺乏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病症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2230692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红细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胞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两面凹的圆饼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状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成熟的红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细胞中无细胞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核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正确成年男子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：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5.0×</m:t>
                              </m:r>
                              <m:sSup>
                                <m:sSup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  <m:t>10</m:t>
                                  </m:r>
                                </m:e>
                                <m:sup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  <m:t>12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个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/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升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；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正常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成年女子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：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4.2×</m:t>
                              </m:r>
                              <m:sSup>
                                <m:sSup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  <m:t>10</m:t>
                                  </m:r>
                                </m:e>
                                <m:sup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  <m:t>12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</a:t>
                          </a:r>
                          <a:endParaRPr lang="en-US" altLang="zh-CN" sz="100" b="0" i="0" kern="0" spc="-99900">
                            <a:solidFill>
                              <a:srgbClr val="FFFFFF"/>
                            </a:solidFill>
                            <a:latin typeface="Times New Roman" pitchFamily="34" charset="0"/>
                            <a:ea typeface="SimSun" pitchFamily="34" charset="-122"/>
                            <a:cs typeface="Times New Roman" pitchFamily="34" charset="-120"/>
                          </a:endParaRP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个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/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升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运输氧和一部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分二氧化碳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贫血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1675956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白细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胞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比红细胞大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，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有细胞核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(4∼10)×</m:t>
                              </m:r>
                              <m:sSup>
                                <m:sSup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  <m:t>10</m:t>
                                  </m:r>
                                </m:e>
                                <m:sup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  <m:t>9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个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/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升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吞噬病菌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对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人体有防御功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能和保护作用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发炎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5" name="P_5_BD#28bde12f1?colgroup=2,6,9,6,2&amp;vcp=1&amp;pid=4f5684e21&amp;color=0,0,0&amp;vtp=1&amp;vaab=1&amp;bt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757270201"/>
                  </p:ext>
                </p:extLst>
              </p:nvPr>
            </p:nvGraphicFramePr>
            <p:xfrm>
              <a:off x="539496" y="928528"/>
              <a:ext cx="11073384" cy="5000944"/>
            </p:xfrm>
            <a:graphic>
              <a:graphicData uri="http://schemas.openxmlformats.org/drawingml/2006/table">
                <a:tbl>
                  <a:tblPr/>
                  <a:tblGrid>
                    <a:gridCol w="1197864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551176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3666744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2551176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1106424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</a:tblGrid>
                  <a:tr h="1094296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种类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形态特点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正常值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功能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缺乏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病症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2230692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红细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胞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两面凹的圆饼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状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成熟的红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细胞中无细胞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核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02326" t="-50546" r="-100000" b="-819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运输氧和一部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分二氧化碳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贫血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1675956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白细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胞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比红细胞大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，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有细胞核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02326" t="-200364" r="-100000" b="-909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吞噬病菌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对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人体有防御功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能和保护作用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发炎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Fallback>
      </mc:AlternateContent>
    </p:spTree>
  </p:cSld>
  <p:clrMapOvr>
    <a:masterClrMapping/>
  </p:clrMapOvr>
  <p:transition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6" name="P_5_BD#28bde12f1?colgroup=2,6,9,6,2&amp;vcp=1&amp;pid=4f5684e21&amp;color=0,0,0&amp;vtp=1&amp;vaab=1&amp;bt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298754306"/>
                  </p:ext>
                </p:extLst>
              </p:nvPr>
            </p:nvGraphicFramePr>
            <p:xfrm>
              <a:off x="539496" y="1397222"/>
              <a:ext cx="11073384" cy="2770252"/>
            </p:xfrm>
            <a:graphic>
              <a:graphicData uri="http://schemas.openxmlformats.org/drawingml/2006/table">
                <a:tbl>
                  <a:tblPr/>
                  <a:tblGrid>
                    <a:gridCol w="1197864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551176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3666744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2551176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1106424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</a:tblGrid>
                  <a:tr h="1094296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种类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形态特点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正常值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功能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缺乏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病症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1675956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血小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板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个体较小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形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态不规则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无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细胞核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(100∼300)×</m:t>
                              </m:r>
                              <m:sSup>
                                <m:sSup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  <m:t>10</m:t>
                                  </m:r>
                                </m:e>
                                <m:sup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  <m:t>9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个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/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升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止血和加速凝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血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不凝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血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6" name="P_5_BD#28bde12f1?colgroup=2,6,9,6,2&amp;vcp=1&amp;pid=4f5684e21&amp;color=0,0,0&amp;vtp=1&amp;vaab=1&amp;bt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298754306"/>
                  </p:ext>
                </p:extLst>
              </p:nvPr>
            </p:nvGraphicFramePr>
            <p:xfrm>
              <a:off x="539496" y="1397222"/>
              <a:ext cx="11073384" cy="2770252"/>
            </p:xfrm>
            <a:graphic>
              <a:graphicData uri="http://schemas.openxmlformats.org/drawingml/2006/table">
                <a:tbl>
                  <a:tblPr/>
                  <a:tblGrid>
                    <a:gridCol w="1197864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551176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3666744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2551176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1106424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</a:tblGrid>
                  <a:tr h="1094296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种类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形态特点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正常值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功能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缺乏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病症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1675956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血小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板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个体较小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形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态不规则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无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细胞核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02326" t="-67636" r="-100000" b="-909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止血和加速凝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血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不凝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血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3" name="P_5_BD#28bde12f1?sp=1&amp;vcp=1&amp;pid=4f5684e21&amp;color=0,0,0&amp;vtp=1&amp;vaab=1&amp;bbb=1"/>
          <p:cNvSpPr/>
          <p:nvPr/>
        </p:nvSpPr>
        <p:spPr>
          <a:xfrm>
            <a:off x="539496" y="4305522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（2）血红蛋白：红细胞中含有的一种红色含铁的蛋白质。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特性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：在含氧量高的地方与氧结合，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在含氧量低的地方与氧分离。</a:t>
            </a:r>
          </a:p>
          <a:p>
            <a:pPr latinLnBrk="1"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（3）血液的功能：运输、防御保护、调节体温。</a:t>
            </a:r>
            <a:endParaRPr lang="en-US" altLang="zh-CN" sz="2800" dirty="0"/>
          </a:p>
        </p:txBody>
      </p:sp>
      <p:sp>
        <p:nvSpPr>
          <p:cNvPr id="2" name="P_5_BD#28bde12f1?colgroup=2,6,9,6,2&amp;vcp=1&amp;pid=4f5684e21&amp;color=0,0,0&amp;vtp=1&amp;vaab=1&amp;bt=1&amp;bbb=1">
            <a:extLst>
              <a:ext uri="{FF2B5EF4-FFF2-40B4-BE49-F238E27FC236}">
                <a16:creationId xmlns:a16="http://schemas.microsoft.com/office/drawing/2014/main" id="{21DAAB09-C71F-9780-2D36-6FA7A31E11BD}"/>
              </a:ext>
            </a:extLst>
          </p:cNvPr>
          <p:cNvSpPr txBox="1"/>
          <p:nvPr/>
        </p:nvSpPr>
        <p:spPr>
          <a:xfrm>
            <a:off x="10894735" y="68881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6dfa207eb?vcp=1&amp;pid=211d3aac1&amp;color=0,170,129&amp;vtp=1&amp;vaab=1&amp;bt=1&amp;bbb=1"/>
          <p:cNvSpPr/>
          <p:nvPr/>
        </p:nvSpPr>
        <p:spPr>
          <a:xfrm>
            <a:off x="539496" y="554400"/>
            <a:ext cx="11109960" cy="64808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知识点5</a:t>
            </a:r>
            <a:r>
              <a:rPr lang="en-US" altLang="zh-CN" sz="3200" b="1" i="0" dirty="0">
                <a:solidFill>
                  <a:srgbClr val="00AA81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血管</a:t>
            </a:r>
            <a:endParaRPr lang="en-US" altLang="zh-CN" sz="3200" dirty="0"/>
          </a:p>
        </p:txBody>
      </p:sp>
      <p:graphicFrame>
        <p:nvGraphicFramePr>
          <p:cNvPr id="17" name="P_5_BD#54cc028f4?colgroup=2,8,5,12&amp;vcp=1&amp;pid=6dfa207eb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1580385"/>
              </p:ext>
            </p:extLst>
          </p:nvPr>
        </p:nvGraphicFramePr>
        <p:xfrm>
          <a:off x="539496" y="1324401"/>
          <a:ext cx="11082528" cy="4307524"/>
        </p:xfrm>
        <a:graphic>
          <a:graphicData uri="http://schemas.openxmlformats.org/drawingml/2006/table">
            <a:tbl>
              <a:tblPr/>
              <a:tblGrid>
                <a:gridCol w="11887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821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659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74573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血管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功能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分布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结构特点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58608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动脉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把血液从心脏输送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到身体各部分去的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血管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较深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管壁厚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弹性大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管腔小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血流速度快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70672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静脉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把血液从身体各部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分送回心脏的血管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较深或较浅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管壁薄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弹性小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管腔大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四肢静脉内有静脉瓣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防止血液倒流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血流速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度慢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P_5_BD#54cc028f4?colgroup=2,8,5,12&amp;vcp=1&amp;pid=6dfa207eb&amp;color=0,0,0&amp;vtp=1&amp;vaab=1&amp;bbb=1&amp;hb=1">
            <a:extLst>
              <a:ext uri="{FF2B5EF4-FFF2-40B4-BE49-F238E27FC236}">
                <a16:creationId xmlns:a16="http://schemas.microsoft.com/office/drawing/2014/main" id="{97C92244-5AC6-F840-0935-273A8CFD3B3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6693839"/>
              </p:ext>
            </p:extLst>
          </p:nvPr>
        </p:nvGraphicFramePr>
        <p:xfrm>
          <a:off x="539496" y="2700632"/>
          <a:ext cx="11082528" cy="2144142"/>
        </p:xfrm>
        <a:graphic>
          <a:graphicData uri="http://schemas.openxmlformats.org/drawingml/2006/table">
            <a:tbl>
              <a:tblPr/>
              <a:tblGrid>
                <a:gridCol w="11887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821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659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74573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血管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功能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分布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结构特点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58608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毛细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血管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连通最小动脉和最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小静脉之间的血管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分布广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遍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布全身各器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官组织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管壁极薄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由一层上皮细胞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构成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只允许红细胞单行通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过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血流速度最慢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" name="P_5_BD#54cc028f4?colgroup=2,8,5,12&amp;vcp=1&amp;pid=6dfa207eb&amp;color=0,0,0&amp;vtp=1&amp;vaab=1&amp;bbb=1&amp;hb=1">
            <a:extLst>
              <a:ext uri="{FF2B5EF4-FFF2-40B4-BE49-F238E27FC236}">
                <a16:creationId xmlns:a16="http://schemas.microsoft.com/office/drawing/2014/main" id="{C7708253-411C-9ADB-E3D7-129F0DFFF714}"/>
              </a:ext>
            </a:extLst>
          </p:cNvPr>
          <p:cNvSpPr txBox="1"/>
          <p:nvPr/>
        </p:nvSpPr>
        <p:spPr>
          <a:xfrm>
            <a:off x="9082024" y="2001542"/>
            <a:ext cx="2540000" cy="583878"/>
          </a:xfrm>
          <a:prstGeom prst="rect">
            <a:avLst/>
          </a:prstGeom>
          <a:noFill/>
        </p:spPr>
        <p:txBody>
          <a:bodyPr vert="horz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  <p:extLst>
      <p:ext uri="{BB962C8B-B14F-4D97-AF65-F5344CB8AC3E}">
        <p14:creationId xmlns:p14="http://schemas.microsoft.com/office/powerpoint/2010/main" val="2107531696"/>
      </p:ext>
    </p:extLst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dcf80d27c?vcp=1&amp;pid=211d3aac1&amp;color=0,170,129&amp;vtp=1&amp;vaab=1&amp;bt=1&amp;bbb=1"/>
          <p:cNvSpPr/>
          <p:nvPr/>
        </p:nvSpPr>
        <p:spPr>
          <a:xfrm>
            <a:off x="539496" y="554400"/>
            <a:ext cx="11109960" cy="61150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知识点6</a:t>
            </a:r>
            <a:r>
              <a:rPr lang="en-US" altLang="zh-CN" sz="3200" b="1" i="0" dirty="0">
                <a:solidFill>
                  <a:srgbClr val="00AA81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心脏和血液循环</a:t>
            </a:r>
            <a:endParaRPr lang="en-US" altLang="zh-CN" sz="3200" dirty="0"/>
          </a:p>
        </p:txBody>
      </p:sp>
      <p:pic>
        <p:nvPicPr>
          <p:cNvPr id="3" name="P_5_BD#9e3e41c02?htil=1&amp;vcp=1&amp;pid=dcf80d27c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77457" y="1224594"/>
            <a:ext cx="4315881" cy="291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P_5_BD#9e3e41c02?htil=1&amp;sp=1&amp;vcp=1&amp;pid=dcf80d27c&amp;color=0,0,0&amp;vtp=1&amp;vaab=1&amp;bbb=1&amp;hb=1&amp;hs=1"/>
          <p:cNvSpPr/>
          <p:nvPr/>
        </p:nvSpPr>
        <p:spPr>
          <a:xfrm>
            <a:off x="539496" y="1237294"/>
            <a:ext cx="6428232" cy="29634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（1）心脏的结构和功能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：位于胸腔</a:t>
            </a:r>
          </a:p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中部偏左下方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，由心肌构成。</a:t>
            </a:r>
            <a:endParaRPr lang="en-US" altLang="zh-CN" sz="2800" dirty="0"/>
          </a:p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有四个腔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：左心室——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连接主动脉，</a:t>
            </a:r>
          </a:p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壁最厚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；右心室——连接肺动脉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；右心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房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——连接上、下腔静脉；左心房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——连</a:t>
            </a:r>
            <a:endParaRPr lang="en-US" altLang="zh-CN" sz="2800" dirty="0"/>
          </a:p>
        </p:txBody>
      </p:sp>
      <p:sp>
        <p:nvSpPr>
          <p:cNvPr id="5" name="P_5_BD#9e3e41c02?htil=1&amp;sp=1&amp;vcp=1&amp;pid=dcf80d27c&amp;color=0,0,0&amp;vtp=1&amp;vaab=1&amp;bbb=1&amp;hb=1&amp;hs=1">
            <a:extLst>
              <a:ext uri="{FF2B5EF4-FFF2-40B4-BE49-F238E27FC236}">
                <a16:creationId xmlns:a16="http://schemas.microsoft.com/office/drawing/2014/main" id="{CD747F68-B60C-0BB5-AB60-8C2EB71CF5AB}"/>
              </a:ext>
            </a:extLst>
          </p:cNvPr>
          <p:cNvSpPr/>
          <p:nvPr/>
        </p:nvSpPr>
        <p:spPr>
          <a:xfrm>
            <a:off x="539496" y="4224334"/>
            <a:ext cx="11112011" cy="17442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接肺静脉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规律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：右心室与右心房相通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，左心室与左心房相通。心室与动脉相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通，心房与静脉相通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_2#0791cb68e.fixed?vcp=1&amp;pid=8e82453b2&amp;color=86,186,157&amp;vtp=1&amp;vaab=1&amp;bbb=1"/>
          <p:cNvSpPr/>
          <p:nvPr/>
        </p:nvSpPr>
        <p:spPr>
          <a:xfrm>
            <a:off x="265176" y="246888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9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要点速记</a:t>
            </a:r>
            <a:endParaRPr lang="en-US" altLang="zh-CN" sz="4800" dirty="0"/>
          </a:p>
        </p:txBody>
      </p:sp>
      <p:sp>
        <p:nvSpPr>
          <p:cNvPr id="4" name="C_2#0791cb68e.fixed?vcp=1&amp;pid=8e82453b2&amp;color=0,0,0&amp;vtp=1&amp;vaab=1&amp;bbb=1"/>
          <p:cNvSpPr/>
          <p:nvPr/>
        </p:nvSpPr>
        <p:spPr>
          <a:xfrm>
            <a:off x="265176" y="3730752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专题五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人体生理与健康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9e3e41c02?htil=2&amp;sp=1&amp;vcp=1&amp;pid=dcf80d27c&amp;color=0,0,0&amp;vtp=1&amp;vaab=1&amp;bt=1&amp;bbb=1&amp;hb=1"/>
          <p:cNvSpPr/>
          <p:nvPr/>
        </p:nvSpPr>
        <p:spPr>
          <a:xfrm>
            <a:off x="539496" y="674772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（2）心房、心室与瓣膜的活动关系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房室瓣（位于心房和心室之间，只朝向心室开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）——保证血液由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心房流向心室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动脉瓣（位于心室与动脉之间，只朝向动脉开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）——保证血液由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心室流向动脉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3" name="P_5_BD#9e3e41c02?htil=1&amp;vcp=1&amp;pid=dcf80d27c&amp;color=0,0,0&amp;tib=255,255,255&amp;vtp=1&amp;vaab=1&amp;hs=1&amp;hs=1" descr="preencoded.png">
            <a:extLst>
              <a:ext uri="{FF2B5EF4-FFF2-40B4-BE49-F238E27FC236}">
                <a16:creationId xmlns:a16="http://schemas.microsoft.com/office/drawing/2014/main" id="{B2B1E18E-8AE5-9B5D-05EF-7F67F4A35C2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36535" y="3317549"/>
            <a:ext cx="4315881" cy="291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9e3e41c02?htil=3&amp;sp=1&amp;vcp=1&amp;pid=dcf80d27c&amp;color=0,0,0&amp;vtp=1&amp;vaab=1&amp;bt=1&amp;bbb=1"/>
          <p:cNvSpPr/>
          <p:nvPr/>
        </p:nvSpPr>
        <p:spPr>
          <a:xfrm>
            <a:off x="539496" y="102235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（3）心脏的功能：心脏是血液循环的动力器官。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P_5_BD#9e3e41c02?vcp=1&amp;pid=dcf80d27c&amp;color=0,0,0&amp;vtp=1&amp;vaab=1&amp;bbb=1"/>
              <p:cNvSpPr/>
              <p:nvPr/>
            </p:nvSpPr>
            <p:spPr>
              <a:xfrm>
                <a:off x="539496" y="1654619"/>
                <a:ext cx="11109960" cy="18490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①血液循环的概念和途径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kern="0">
                    <a:solidFill>
                      <a:srgbClr val="FFFFFF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.概念：血液在心脏和全部血管所组成的管道中进行的循环流动。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kern="0">
                    <a:solidFill>
                      <a:srgbClr val="FFFFFF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b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.途径：分为体循环和肺循环。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P_5_BD#9e3e41c02?vcp=1&amp;pid=dcf80d27c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654619"/>
                <a:ext cx="11109960" cy="1849057"/>
              </a:xfrm>
              <a:prstGeom prst="rect">
                <a:avLst/>
              </a:prstGeom>
              <a:blipFill>
                <a:blip r:embed="rId3"/>
                <a:stretch>
                  <a:fillRect r="-55" b="-1151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_5_BD#9e3e41c02?vcp=1&amp;pid=dcf80d27c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46504" y="3638931"/>
            <a:ext cx="8705088" cy="2157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9e3e41c02?vcp=1&amp;pid=dcf80d27c&amp;color=0,0,0&amp;vtp=1&amp;vaab=1&amp;bt=1&amp;bbb=1"/>
          <p:cNvSpPr/>
          <p:nvPr/>
        </p:nvSpPr>
        <p:spPr>
          <a:xfrm>
            <a:off x="539496" y="216633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②出血的初步护理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毛细血管出血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：血液呈红色，应消毒，自行凝固止血；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动脉出血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：血色鲜红，血流猛急，在受伤动脉近心端进行止血；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静脉出血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：血色暗红，血流缓和，在受伤静脉远心端进行止血。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P_5_BD#9e3e41c02?sp=1&amp;vcp=1&amp;pid=dcf80d27c&amp;color=0,0,0&amp;vtp=1&amp;vaab=1&amp;bt=1&amp;bbb=1&amp;hb=1"/>
              <p:cNvSpPr/>
              <p:nvPr/>
            </p:nvSpPr>
            <p:spPr>
              <a:xfrm>
                <a:off x="539496" y="559784"/>
                <a:ext cx="11109960" cy="57352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（4）相关概念：心率、心输出量、心动周期、血压、脉搏。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①心率：心脏每分钟跳动的次数。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②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心输出量：也叫每分输出量，它是衡量心脏工作能力的一项指标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每分输出量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=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每搏输出量×心率。每搏输出量是心脏每次收缩时由心室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向动脉输出的血量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③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心动周期：心脏每收缩和舒张一次为一个心动周期。心动周期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=60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秒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÷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心率。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在一个心动周期中，舒张期比收缩期长的好处在于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：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有利于血液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流回心脏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；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b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.使心肌有充分的时间休息。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P_5_BD#9e3e41c02?sp=1&amp;vcp=1&amp;pid=dcf80d27c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9784"/>
                <a:ext cx="11109960" cy="5735257"/>
              </a:xfrm>
              <a:prstGeom prst="rect">
                <a:avLst/>
              </a:prstGeom>
              <a:blipFill>
                <a:blip r:embed="rId3"/>
                <a:stretch>
                  <a:fillRect l="-1976" r="-4116" b="-371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9e3e41c02?vcp=1&amp;pid=dcf80d27c&amp;color=0,0,0&amp;vtp=1&amp;vaab=1&amp;bt=1&amp;bbb=1&amp;hb=1"/>
          <p:cNvSpPr/>
          <p:nvPr/>
        </p:nvSpPr>
        <p:spPr>
          <a:xfrm>
            <a:off x="539496" y="217903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④血压：血液在血管内向前流动时，对血管壁产生的侧压力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。我们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通常所说的血压是体循环的动脉血压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⑤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脉搏：动脉的搏动，每分钟搏动次数与心率相同，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但意义不同，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测量它的部位在桡动脉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6f35054b3?vcp=1&amp;pid=211d3aac1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知识点7</a:t>
            </a:r>
            <a:r>
              <a:rPr lang="en-US" altLang="zh-CN" sz="3200" b="1" i="0" dirty="0">
                <a:solidFill>
                  <a:srgbClr val="00AA81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输血与血型</a:t>
            </a:r>
            <a:endParaRPr lang="en-US" altLang="zh-CN" sz="3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P_5_BD#1a90631dd?sp=1&amp;vcp=1&amp;pid=6f35054b3&amp;color=0,0,0&amp;vtp=1&amp;vaab=1&amp;bbb=1"/>
              <p:cNvSpPr/>
              <p:nvPr/>
            </p:nvSpPr>
            <p:spPr>
              <a:xfrm>
                <a:off x="539496" y="1263495"/>
                <a:ext cx="11109960" cy="31444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（1）血型的发现：1900年，兰德斯坦纳发现了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ABO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血型。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（2）血量：占成年人体重的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7%∼8%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（3）血型：A型、B型、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AB</m:t>
                    </m:r>
                  </m:oMath>
                </a14:m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型、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O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型。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（4）输血：以输同型血为原则。所有血型都可以少量输入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O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型血，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49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AB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型可以接受所有血型的少量输血。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P_5_BD#1a90631dd?sp=1&amp;vcp=1&amp;pid=6f35054b3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63495"/>
                <a:ext cx="11109960" cy="3144457"/>
              </a:xfrm>
              <a:prstGeom prst="rect">
                <a:avLst/>
              </a:prstGeom>
              <a:blipFill>
                <a:blip r:embed="rId3"/>
                <a:stretch>
                  <a:fillRect l="-55" r="-1592" b="-620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56b50bac1?vcp=1&amp;pid=211d3aac1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知识点8</a:t>
            </a:r>
            <a:r>
              <a:rPr lang="en-US" altLang="zh-CN" sz="3200" b="1" i="0" dirty="0">
                <a:solidFill>
                  <a:srgbClr val="00AA81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呼吸系统</a:t>
            </a:r>
            <a:endParaRPr lang="en-US" altLang="zh-CN" sz="3200" dirty="0"/>
          </a:p>
        </p:txBody>
      </p:sp>
      <p:pic>
        <p:nvPicPr>
          <p:cNvPr id="3" name="P_5_BD#1291100d4?vcp=1&amp;pid=56b50bac1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47428" y="1141520"/>
            <a:ext cx="5842053" cy="49378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286ee1e80?vcp=1&amp;pid=211d3aac1&amp;color=0,170,129&amp;vtp=1&amp;vaab=1&amp;bt=1&amp;bbb=1"/>
          <p:cNvSpPr/>
          <p:nvPr/>
        </p:nvSpPr>
        <p:spPr>
          <a:xfrm>
            <a:off x="539496" y="327897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知识点9</a:t>
            </a:r>
            <a:r>
              <a:rPr lang="en-US" altLang="zh-CN" sz="3200" b="1" i="0" dirty="0">
                <a:solidFill>
                  <a:srgbClr val="00AA81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气体交换</a:t>
            </a:r>
            <a:endParaRPr lang="en-US" altLang="zh-CN" sz="3200" dirty="0"/>
          </a:p>
        </p:txBody>
      </p:sp>
      <p:sp>
        <p:nvSpPr>
          <p:cNvPr id="3" name="P_5_BD#185181c65?sp=1&amp;vcp=1&amp;pid=286ee1e80&amp;color=0,0,0&amp;vtp=1&amp;vaab=1&amp;bbb=1"/>
          <p:cNvSpPr/>
          <p:nvPr/>
        </p:nvSpPr>
        <p:spPr>
          <a:xfrm>
            <a:off x="539496" y="104551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（1）呼吸运动</a:t>
            </a:r>
            <a:endParaRPr lang="en-US" altLang="zh-CN" sz="2800" dirty="0"/>
          </a:p>
        </p:txBody>
      </p:sp>
      <p:graphicFrame>
        <p:nvGraphicFramePr>
          <p:cNvPr id="26" name="P_5_BD#185181c65?colgroup=6,6,2,2,2,4,2&amp;vcp=1&amp;pid=286ee1e80&amp;color=0,0,0&amp;vtp=1&amp;vaab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1744052"/>
              </p:ext>
            </p:extLst>
          </p:nvPr>
        </p:nvGraphicFramePr>
        <p:xfrm>
          <a:off x="539496" y="1732263"/>
          <a:ext cx="11018520" cy="1672528"/>
        </p:xfrm>
        <a:graphic>
          <a:graphicData uri="http://schemas.openxmlformats.org/drawingml/2006/table">
            <a:tbl>
              <a:tblPr/>
              <a:tblGrid>
                <a:gridCol w="26060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968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7840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840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840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89280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875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肋间肌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膈肌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肋骨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膈顶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胸廓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肺内气压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结果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收缩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向上向外运动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下降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扩大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扩张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减小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吸气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舒张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向下向内运动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上升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缩小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收缩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增大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呼气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4" name="P_5_BD#185181c65?sp=1&amp;vcp=1&amp;pid=286ee1e80&amp;color=0,0,0&amp;vtp=1&amp;vaab=1&amp;bt=1&amp;bbb=1">
            <a:extLst>
              <a:ext uri="{FF2B5EF4-FFF2-40B4-BE49-F238E27FC236}">
                <a16:creationId xmlns:a16="http://schemas.microsoft.com/office/drawing/2014/main" id="{BC0A2D6B-4810-2A80-94AE-4BC4ACDAB289}"/>
              </a:ext>
            </a:extLst>
          </p:cNvPr>
          <p:cNvSpPr/>
          <p:nvPr/>
        </p:nvSpPr>
        <p:spPr>
          <a:xfrm>
            <a:off x="539496" y="332126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（2）呼吸全过程</a:t>
            </a:r>
            <a:endParaRPr lang="en-US" altLang="zh-CN" sz="2800" dirty="0"/>
          </a:p>
        </p:txBody>
      </p:sp>
      <p:pic>
        <p:nvPicPr>
          <p:cNvPr id="5" name="P_5_BD#185181c65?vcp=1&amp;pid=286ee1e80&amp;color=0,0,0&amp;tib=255,255,255&amp;vtp=1&amp;vaab=1" descr="preencoded.png">
            <a:extLst>
              <a:ext uri="{FF2B5EF4-FFF2-40B4-BE49-F238E27FC236}">
                <a16:creationId xmlns:a16="http://schemas.microsoft.com/office/drawing/2014/main" id="{6FC9D6DD-9BC6-09E6-918E-A976411D0E0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39861" y="4033444"/>
            <a:ext cx="7540696" cy="21868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&amp;si=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" name="P_5_BD#185181c65?colgroup=4,12,2,5,3&amp;vcp=1&amp;pid=286ee1e80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5274168"/>
              </p:ext>
            </p:extLst>
          </p:nvPr>
        </p:nvGraphicFramePr>
        <p:xfrm>
          <a:off x="539496" y="645286"/>
          <a:ext cx="11073384" cy="5567428"/>
        </p:xfrm>
        <a:graphic>
          <a:graphicData uri="http://schemas.openxmlformats.org/drawingml/2006/table">
            <a:tbl>
              <a:tblPr/>
              <a:tblGrid>
                <a:gridCol w="1755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7274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2354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10312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6362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09429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过程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实现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方式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表示方式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结果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肺的通气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外界与肺泡之间进行气体交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换的过程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呼吸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运动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—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呼气与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吸气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肺内的气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体交换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肺泡与血液之间进行氧气和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二氧化碳的交换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气体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扩散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7200"/>
                        </a:lnSpc>
                      </a:pPr>
                      <a:endParaRPr lang="en-US" altLang="zh-CN" sz="100" b="0" i="0" kern="0" spc="-99900" dirty="0">
                        <a:solidFill>
                          <a:srgbClr val="FFFFFF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静脉血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变动脉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组织内的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气体交换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血液与组织细胞之间进行的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氧气和二氧化碳的交换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气体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扩散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72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动脉血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变静脉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3" name="图片 2">
            <a:extLst>
              <a:ext uri="{FF2B5EF4-FFF2-40B4-BE49-F238E27FC236}">
                <a16:creationId xmlns:a16="http://schemas.microsoft.com/office/drawing/2014/main" id="{03614898-0676-B05C-932C-6AA593099AF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29713" y="3085556"/>
            <a:ext cx="1870180" cy="1172935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5C2F1907-1A01-C983-910D-77F1D901257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15422" y="4763590"/>
            <a:ext cx="1962852" cy="1325283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&amp;si=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4154a8839?vcp=1&amp;pid=211d3aac1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知识点10</a:t>
            </a:r>
            <a:r>
              <a:rPr lang="en-US" altLang="zh-CN" sz="3200" b="1" i="0" dirty="0">
                <a:solidFill>
                  <a:srgbClr val="00AA81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人体内废物的排出</a:t>
            </a:r>
            <a:endParaRPr lang="en-US" altLang="zh-CN" sz="3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P_5_BD#f91dc26e3?sp=1&amp;vcp=1&amp;pid=4154a8839&amp;color=0,0,0&amp;vtp=1&amp;vaab=1&amp;bbb=1&amp;hb=1"/>
              <p:cNvSpPr/>
              <p:nvPr/>
            </p:nvSpPr>
            <p:spPr>
              <a:xfrm>
                <a:off x="844573" y="1263495"/>
                <a:ext cx="10499806" cy="3848426"/>
              </a:xfrm>
              <a:prstGeom prst="rect">
                <a:avLst/>
              </a:prstGeom>
              <a:noFill/>
              <a:ln/>
            </p:spPr>
            <p:txBody>
              <a:bodyPr wrap="square" lIns="0" tIns="0" rIns="0" bIns="0" rtlCol="0" anchor="t">
                <a:spAutoFit/>
              </a:bodyPr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（1）排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泄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①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排泄的概念：体内物质分解时产生的二氧化碳、尿素和多余的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水分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等废物排出体外的过程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②排泄途径：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a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.皮肤——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以汗液的形式排出水、无机盐、尿素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；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b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.呼吸系统——以气体的形式排出二氧化碳、水；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c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.泌尿系统——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以尿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液的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形式排出水、无机盐、尿素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3" name="P_5_BD#f91dc26e3?sp=1&amp;vcp=1&amp;pid=4154a8839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4573" y="1263495"/>
                <a:ext cx="10499806" cy="3848426"/>
              </a:xfrm>
              <a:prstGeom prst="rect">
                <a:avLst/>
              </a:prstGeom>
              <a:blipFill>
                <a:blip r:embed="rId3"/>
                <a:stretch>
                  <a:fillRect l="-2091" r="-1858" b="-395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211d3aac1?sp=1&amp;vcp=1&amp;pid=0791cb68e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（一）人体生理</a:t>
            </a:r>
            <a:endParaRPr lang="en-US" altLang="zh-CN" sz="3200" dirty="0"/>
          </a:p>
        </p:txBody>
      </p:sp>
      <p:sp>
        <p:nvSpPr>
          <p:cNvPr id="3" name="P_4_BD#ca7d3a144?sp=1&amp;vcp=1&amp;pid=211d3aac1&amp;color=0,0,0&amp;vtp=1&amp;vaab=1&amp;bbb=1&amp;hb=1"/>
          <p:cNvSpPr/>
          <p:nvPr/>
        </p:nvSpPr>
        <p:spPr>
          <a:xfrm>
            <a:off x="539496" y="126724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人体的结构与功能相适应，各系统协调统一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，共同完成复杂的生命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活动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C_4_BD#c574d6a97?vcp=1&amp;pid=211d3aac1&amp;color=0,170,129&amp;vtp=1&amp;vaab=1&amp;bbb=1"/>
          <p:cNvSpPr/>
          <p:nvPr/>
        </p:nvSpPr>
        <p:spPr>
          <a:xfrm>
            <a:off x="539496" y="255865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知识点1</a:t>
            </a:r>
            <a:r>
              <a:rPr lang="en-US" altLang="zh-CN" sz="3200" b="1" i="0" dirty="0">
                <a:solidFill>
                  <a:srgbClr val="00AA81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食物中的营养物质</a:t>
            </a:r>
            <a:endParaRPr lang="en-US" altLang="zh-CN" sz="3200" dirty="0"/>
          </a:p>
        </p:txBody>
      </p:sp>
      <p:sp>
        <p:nvSpPr>
          <p:cNvPr id="5" name="P_5_BD#87a8ea54a?sp=1&amp;vcp=1&amp;pid=c574d6a97&amp;color=0,0,0&amp;vtp=1&amp;vaab=1&amp;bbb=1&amp;hb=1"/>
          <p:cNvSpPr/>
          <p:nvPr/>
        </p:nvSpPr>
        <p:spPr>
          <a:xfrm>
            <a:off x="539496" y="327454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（1）蛋白质：构成人体细胞的基本物质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，为人体的生理活动提供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能量。</a:t>
            </a:r>
          </a:p>
          <a:p>
            <a:pPr latinLnBrk="1"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（2）糖类：人体最主要的供能物质，也是构成细胞的成分。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&amp;si=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f91dc26e3?sp=1&amp;vcp=1&amp;pid=4154a8839&amp;color=0,0,0&amp;vtp=1&amp;vaab=1&amp;bt=1&amp;bbb=1"/>
          <p:cNvSpPr/>
          <p:nvPr/>
        </p:nvSpPr>
        <p:spPr>
          <a:xfrm>
            <a:off x="539496" y="58784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（2）泌尿系统的组成</a:t>
            </a:r>
            <a:endParaRPr lang="en-US" altLang="zh-CN" sz="2800" dirty="0"/>
          </a:p>
        </p:txBody>
      </p:sp>
      <p:pic>
        <p:nvPicPr>
          <p:cNvPr id="3" name="P_5_BD#f91dc26e3?vcp=1&amp;pid=4154a8839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38728" y="1274023"/>
            <a:ext cx="5111496" cy="1581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P_5_BD#f91dc26e3?sp=1&amp;vcp=1&amp;pid=4154a8839&amp;color=0,0,0&amp;vtp=1&amp;vaab=1&amp;bbb=1"/>
          <p:cNvSpPr/>
          <p:nvPr/>
        </p:nvSpPr>
        <p:spPr>
          <a:xfrm>
            <a:off x="539496" y="2988523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（3）肾单位的结构与功能</a:t>
            </a:r>
            <a:endParaRPr lang="en-US" altLang="zh-CN" sz="2800" dirty="0"/>
          </a:p>
        </p:txBody>
      </p:sp>
      <p:pic>
        <p:nvPicPr>
          <p:cNvPr id="5" name="P_5_BD#f91dc26e3?vcp=1&amp;pid=4154a8839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06825" y="3673688"/>
            <a:ext cx="2767477" cy="2569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f91dc26e3?bid=4&amp;vcp=1&amp;pid=4154a8839&amp;color=0,0,0&amp;vtp=1&amp;vaab=1">
            <a:extLst>
              <a:ext uri="{FF2B5EF4-FFF2-40B4-BE49-F238E27FC236}">
                <a16:creationId xmlns:a16="http://schemas.microsoft.com/office/drawing/2014/main" id="{4B5BFFEF-AA08-352F-01EF-6F46689017D4}"/>
              </a:ext>
            </a:extLst>
          </p:cNvPr>
          <p:cNvSpPr/>
          <p:nvPr/>
        </p:nvSpPr>
        <p:spPr>
          <a:xfrm>
            <a:off x="2068260" y="1865344"/>
            <a:ext cx="9610725" cy="311397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ct val="1500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肾小球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由入球小动脉分出的数十条毛细血管弯曲盘绕而成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另一端汇集成出球小动脉</a:t>
            </a:r>
            <a:endParaRPr lang="en-US" altLang="zh-CN" sz="2800" dirty="0"/>
          </a:p>
          <a:p>
            <a:pPr algn="l" latinLnBrk="1">
              <a:lnSpc>
                <a:spcPct val="1500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肾小囊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由肾小管的盲端膨大部分凹陷而成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囊壁分内、外两层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内层紧贴肾小球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外层与肾小管相连</a:t>
            </a:r>
            <a:endParaRPr lang="en-US" altLang="zh-CN" sz="2800" dirty="0"/>
          </a:p>
          <a:p>
            <a:pPr algn="l"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肾小管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肾小囊内外两层之间的囊腔与肾小管相通</a:t>
            </a:r>
            <a:endParaRPr lang="en-US" altLang="zh-CN" sz="2800" dirty="0"/>
          </a:p>
        </p:txBody>
      </p:sp>
      <p:sp>
        <p:nvSpPr>
          <p:cNvPr id="3" name="P_5_BD#f91dc26e3?bid=4&amp;vcp=1&amp;pid=4154a8839&amp;color=0,0,0&amp;vtp=1&amp;vaab=1">
            <a:extLst>
              <a:ext uri="{FF2B5EF4-FFF2-40B4-BE49-F238E27FC236}">
                <a16:creationId xmlns:a16="http://schemas.microsoft.com/office/drawing/2014/main" id="{19E54E57-3DA6-AEFD-6378-604092FB1439}"/>
              </a:ext>
            </a:extLst>
          </p:cNvPr>
          <p:cNvSpPr/>
          <p:nvPr/>
        </p:nvSpPr>
        <p:spPr>
          <a:xfrm>
            <a:off x="539497" y="3172460"/>
            <a:ext cx="1236663" cy="6477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肾单位</a:t>
            </a:r>
            <a:endParaRPr lang="en-US" altLang="zh-CN" sz="2800" dirty="0"/>
          </a:p>
          <a:p>
            <a:pPr algn="l" latinLnBrk="1">
              <a:lnSpc>
                <a:spcPct val="150000"/>
              </a:lnSpc>
            </a:pPr>
            <a:endParaRPr lang="en-US" altLang="zh-CN" sz="2800" dirty="0"/>
          </a:p>
        </p:txBody>
      </p:sp>
      <p:sp>
        <p:nvSpPr>
          <p:cNvPr id="4" name="SystemAddBraceShape">
            <a:extLst>
              <a:ext uri="{FF2B5EF4-FFF2-40B4-BE49-F238E27FC236}">
                <a16:creationId xmlns:a16="http://schemas.microsoft.com/office/drawing/2014/main" id="{69FE7A52-3D26-50BF-927E-8C4C681C2B8B}"/>
              </a:ext>
            </a:extLst>
          </p:cNvPr>
          <p:cNvSpPr/>
          <p:nvPr/>
        </p:nvSpPr>
        <p:spPr>
          <a:xfrm>
            <a:off x="1750760" y="2119344"/>
            <a:ext cx="190500" cy="2746312"/>
          </a:xfrm>
          <a:prstGeom prst="leftBrace">
            <a:avLst>
              <a:gd name="adj1" fmla="val 90000"/>
              <a:gd name="adj2" fmla="val 50000"/>
            </a:avLst>
          </a:prstGeom>
          <a:ln w="15875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6635640"/>
      </p:ext>
    </p:extLst>
  </p:cSld>
  <p:clrMapOvr>
    <a:masterClrMapping/>
  </p:clrMapOvr>
  <p:transition>
    <p:split dir="in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&amp;si=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P_5_BD#f91dc26e3?sp=1&amp;vcp=1&amp;pid=4154a8839&amp;color=0,0,0&amp;vtp=1&amp;vaab=1&amp;bt=1&amp;bbb=1&amp;hb=1"/>
              <p:cNvSpPr/>
              <p:nvPr/>
            </p:nvSpPr>
            <p:spPr>
              <a:xfrm>
                <a:off x="539496" y="554400"/>
                <a:ext cx="11109960" cy="5763832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6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（4）尿的形成</a:t>
                </a:r>
                <a:endParaRPr lang="en-US" altLang="zh-CN" sz="2800" dirty="0"/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①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肾小球的过滤作用：除了血细胞和大分子的蛋白质以外血浆中的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一部分水、无机盐、葡萄糖和尿素等物质都可以过滤，形成原尿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②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肾小管的重吸收作用：对人体有用的物质，包括大部分水、全部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葡萄糖和部分无机盐被重新吸收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③肾小管的分泌作用：肾小管上皮细胞分泌氨等物质，形成尿液。</a:t>
                </a:r>
                <a:endParaRPr lang="en-US" altLang="zh-CN" sz="2800" dirty="0"/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④尿液异常与相应可能发生病变的肾结构：</a:t>
                </a:r>
                <a:endParaRPr lang="en-US" altLang="zh-CN" sz="2800" dirty="0"/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尿液中出现红细胞、蛋白质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肾小球；</a:t>
                </a:r>
                <a:endParaRPr lang="en-US" altLang="zh-CN" sz="2800" dirty="0"/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尿液中出现葡萄糖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肾小管；</a:t>
                </a:r>
                <a:endParaRPr lang="en-US" altLang="zh-CN" sz="2800" dirty="0"/>
              </a:p>
              <a:p>
                <a:pPr latinLnBrk="1">
                  <a:lnSpc>
                    <a:spcPts val="44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尿量多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肾小管。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P_5_BD#f91dc26e3?sp=1&amp;vcp=1&amp;pid=4154a8839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11109960" cy="5763832"/>
              </a:xfrm>
              <a:prstGeom prst="rect">
                <a:avLst/>
              </a:prstGeom>
              <a:blipFill>
                <a:blip r:embed="rId3"/>
                <a:stretch>
                  <a:fillRect l="-1976" t="-635" r="-878" b="-328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&amp;si=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P_5_BD#f91dc26e3?sp=1&amp;vcp=1&amp;pid=4154a8839&amp;color=0,0,0&amp;vtp=1&amp;vaab=1&amp;bt=1&amp;bbb=1&amp;hb=1"/>
              <p:cNvSpPr/>
              <p:nvPr/>
            </p:nvSpPr>
            <p:spPr>
              <a:xfrm>
                <a:off x="539496" y="1330674"/>
                <a:ext cx="11109960" cy="4202049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（5）人粪尿的处理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①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人粪尿的价值：可作农家肥，特点是肥源广、养分全、肥效持久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、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能改良土壤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</a:p>
              <a:p>
                <a:pPr latinLnBrk="1">
                  <a:lnSpc>
                    <a:spcPts val="5100"/>
                  </a:lnSpc>
                </a:pPr>
                <a:endParaRPr kumimoji="0" lang="en-US" altLang="zh-CN" sz="280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noProof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      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②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kumimoji="0" lang="en-US" altLang="zh-CN" sz="1125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kumimoji="0" lang="en-US" altLang="zh-CN" sz="9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                                                                                         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P_5_BD#f91dc26e3?sp=1&amp;vcp=1&amp;pid=4154a8839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330674"/>
                <a:ext cx="11109960" cy="4202049"/>
              </a:xfrm>
              <a:prstGeom prst="rect">
                <a:avLst/>
              </a:prstGeom>
              <a:blipFill>
                <a:blip r:embed="rId3"/>
                <a:stretch>
                  <a:fillRect l="-1976" r="-411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_5_BD#f91dc26e3?vcp=1&amp;pid=4154a8839&amp;color=0,0,0&amp;tib=255,255,255&amp;iip=1&amp;vtp=1&amp;vaab=1" descr="preencoded.png"/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357"/>
          <a:stretch/>
        </p:blipFill>
        <p:spPr>
          <a:xfrm>
            <a:off x="1699260" y="3126610"/>
            <a:ext cx="5258594" cy="2267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&amp;si=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0674e44da?vcp=1&amp;pid=211d3aac1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知识点11</a:t>
            </a:r>
            <a:r>
              <a:rPr lang="en-US" altLang="zh-CN" sz="3200" b="1" i="0" dirty="0">
                <a:solidFill>
                  <a:srgbClr val="00AA81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运动系统的组成</a:t>
            </a:r>
            <a:endParaRPr lang="en-US" altLang="zh-CN" sz="3200" dirty="0"/>
          </a:p>
        </p:txBody>
      </p:sp>
      <p:sp>
        <p:nvSpPr>
          <p:cNvPr id="3" name="P_5_BD#a7290bd89?sp=1&amp;vcp=1&amp;pid=0674e44da&amp;color=0,0,0&amp;vtp=1&amp;vaab=1&amp;bbb=1"/>
          <p:cNvSpPr/>
          <p:nvPr/>
        </p:nvSpPr>
        <p:spPr>
          <a:xfrm>
            <a:off x="539496" y="127201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</a:t>
            </a:r>
            <a:endParaRPr lang="en-US" altLang="zh-CN" sz="2800" dirty="0"/>
          </a:p>
        </p:txBody>
      </p:sp>
      <p:pic>
        <p:nvPicPr>
          <p:cNvPr id="4" name="P_5_BD#a7290bd89?vcp=1&amp;pid=0674e44da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55264" y="1958766"/>
            <a:ext cx="5687568" cy="4206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4&amp;si=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P_5_BD#a7290bd89?sp=1&amp;vcp=1&amp;pid=0674e44da&amp;color=0,0,0&amp;vtp=1&amp;vaab=1&amp;bt=1&amp;bbb=1&amp;hb=1"/>
              <p:cNvSpPr/>
              <p:nvPr/>
            </p:nvSpPr>
            <p:spPr>
              <a:xfrm>
                <a:off x="539496" y="667004"/>
                <a:ext cx="11109960" cy="3719132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7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（2）骨的基本结构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：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骨膜、骨质、骨髓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  <a:p>
                <a:pPr latinLnBrk="1">
                  <a:lnSpc>
                    <a:spcPts val="37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骨膜内有血管、神经、成骨细胞。骨的长粗和骨折后的修复与骨膜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37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内的成骨细胞有关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  <a:p>
                <a:pPr latinLnBrk="1">
                  <a:lnSpc>
                    <a:spcPts val="37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骨由脆硬的无机物（主要是钙盐）和柔韧的有机物（主要是骨胶蛋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37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白）组成，使骨既坚固又有弹性。成年人的骨中，有机物约为</a:t>
                </a:r>
                <a14:m>
                  <m:oMath xmlns:m="http://schemas.openxmlformats.org/officeDocument/2006/math">
                    <m:r>
                      <a:rPr lang="en-US" altLang="zh-CN" sz="2800" b="0" i="0" spc="-10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1/3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spc="-10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，无</a:t>
                </a:r>
              </a:p>
              <a:p>
                <a:pPr latinLnBrk="1">
                  <a:lnSpc>
                    <a:spcPts val="3700"/>
                  </a:lnSpc>
                </a:pPr>
                <a:r>
                  <a:rPr lang="en-US" altLang="zh-CN" sz="2800" b="0" i="0" spc="-10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机物约为</a:t>
                </a:r>
                <a14:m>
                  <m:oMath xmlns:m="http://schemas.openxmlformats.org/officeDocument/2006/math">
                    <m:r>
                      <a:rPr lang="en-US" altLang="zh-CN" sz="2800" b="0" i="0" spc="-10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2/3</m:t>
                    </m:r>
                  </m:oMath>
                </a14:m>
                <a:r>
                  <a:rPr lang="en-US" altLang="zh-CN" sz="2800" b="0" i="0" spc="-10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r>
                  <a:rPr lang="en-US" altLang="zh-CN" sz="2800" b="0" i="0" spc="-10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儿童和少年的骨中</a:t>
                </a:r>
                <a:r>
                  <a:rPr lang="en-US" altLang="zh-CN" sz="2800" b="0" i="0" spc="-10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</a:p>
              <a:p>
                <a:pPr latinLnBrk="1">
                  <a:lnSpc>
                    <a:spcPts val="3700"/>
                  </a:lnSpc>
                </a:pPr>
                <a:r>
                  <a:rPr lang="en-US" altLang="zh-CN" sz="2800" b="0" i="0" spc="-10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有机物多于</a:t>
                </a:r>
                <a14:m>
                  <m:oMath xmlns:m="http://schemas.openxmlformats.org/officeDocument/2006/math">
                    <m:r>
                      <a:rPr lang="en-US" altLang="zh-CN" sz="2800" b="0" i="0" spc="-10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1/3</m:t>
                    </m:r>
                  </m:oMath>
                </a14:m>
                <a:r>
                  <a:rPr lang="en-US" altLang="zh-CN" sz="2800" b="0" i="0" spc="-10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，无机物少于</a:t>
                </a:r>
                <a14:m>
                  <m:oMath xmlns:m="http://schemas.openxmlformats.org/officeDocument/2006/math">
                    <m:r>
                      <a:rPr lang="en-US" altLang="zh-CN" sz="2800" b="0" i="0" spc="-10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2/3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spc="-10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，骨</a:t>
                </a:r>
              </a:p>
              <a:p>
                <a:pPr latinLnBrk="1">
                  <a:lnSpc>
                    <a:spcPts val="3700"/>
                  </a:lnSpc>
                </a:pPr>
                <a:r>
                  <a:rPr lang="en-US" altLang="zh-CN" sz="2800" b="0" i="0" spc="-10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的弹性大，硬度小，不易骨折，但易</a:t>
                </a:r>
                <a:endParaRPr lang="en-US" altLang="zh-CN" sz="2800" b="0" i="0" spc="-100" dirty="0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3700"/>
                  </a:lnSpc>
                </a:pPr>
                <a:r>
                  <a:rPr lang="en-US" altLang="zh-CN" sz="2800" b="0" i="0" spc="-10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变形。幼年时长骨的骨髓呈红色，称</a:t>
                </a:r>
                <a:endParaRPr lang="en-US" altLang="zh-CN" sz="2800" b="0" i="0" spc="-100" dirty="0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3600"/>
                  </a:lnSpc>
                </a:pPr>
                <a:r>
                  <a:rPr lang="en-US" altLang="zh-CN" sz="2800" b="0" i="0" spc="-10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为红骨髓，有造血功能，成年后被脂</a:t>
                </a:r>
                <a:endParaRPr lang="en-US" altLang="zh-CN" sz="2800" b="0" i="0" spc="-100" dirty="0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3600"/>
                  </a:lnSpc>
                </a:pPr>
                <a:r>
                  <a:rPr lang="en-US" altLang="zh-CN" sz="2800" b="0" i="0" spc="-10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肪取代，成为黄骨髓，失去造血功能</a:t>
                </a:r>
                <a:r>
                  <a:rPr lang="en-US" altLang="zh-CN" sz="2800" b="0" i="0" spc="-10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spc="-100" dirty="0"/>
              </a:p>
            </p:txBody>
          </p:sp>
        </mc:Choice>
        <mc:Fallback xmlns="">
          <p:sp>
            <p:nvSpPr>
              <p:cNvPr id="2" name="P_5_BD#a7290bd89?sp=1&amp;vcp=1&amp;pid=0674e44da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667004"/>
                <a:ext cx="11109960" cy="3719132"/>
              </a:xfrm>
              <a:prstGeom prst="rect">
                <a:avLst/>
              </a:prstGeom>
              <a:blipFill>
                <a:blip r:embed="rId3"/>
                <a:stretch>
                  <a:fillRect l="-1976" t="-3273" r="-878" b="-4255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P_5_BD#a7290bd89?vcp=1&amp;pid=0674e44da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53219" y="3140242"/>
            <a:ext cx="3369324" cy="2858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5&amp;si=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a7290bd89?sp=1&amp;vcp=1&amp;pid=0674e44da&amp;color=0,0,0&amp;vtp=1&amp;vaab=1&amp;bt=1&amp;bbb=1"/>
          <p:cNvSpPr/>
          <p:nvPr/>
        </p:nvSpPr>
        <p:spPr>
          <a:xfrm>
            <a:off x="539496" y="83353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（3）关节——能活动的骨连结，既牢固又灵活。</a:t>
            </a:r>
            <a:endParaRPr lang="en-US" altLang="zh-CN" sz="2800" dirty="0"/>
          </a:p>
        </p:txBody>
      </p:sp>
      <p:graphicFrame>
        <p:nvGraphicFramePr>
          <p:cNvPr id="36" name="P_5_BD#a7290bd89?colgroup=2,6,6,6,7&amp;vcp=1&amp;pid=0674e44da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92633821"/>
              </p:ext>
            </p:extLst>
          </p:nvPr>
        </p:nvGraphicFramePr>
        <p:xfrm>
          <a:off x="539496" y="1519713"/>
          <a:ext cx="11073384" cy="4491420"/>
        </p:xfrm>
        <a:graphic>
          <a:graphicData uri="http://schemas.openxmlformats.org/drawingml/2006/table">
            <a:tbl>
              <a:tblPr/>
              <a:tblGrid>
                <a:gridCol w="8961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774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3774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47802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94436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39560">
                <a:tc rowSpan="4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关节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的结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关节面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关节头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表面覆盖着光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滑的关节软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骨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以减少两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骨之间的摩擦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和缓冲震荡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图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094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 latinLnBrk="1" hangingPunct="0">
                        <a:lnSpc>
                          <a:spcPts val="13800"/>
                        </a:lnSpc>
                      </a:pPr>
                      <a:r>
                        <a:rPr lang="en-US" altLang="zh-CN" sz="775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关节窝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7595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关节囊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由结缔组织包绕整个关节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内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壁分泌滑液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内外还有许多韧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带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使关节更加牢固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4" name="P_5_BD#a7290bd89.table_image?tii=1&amp;vcp=1&amp;pid=0674e44da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823960" y="3257963"/>
            <a:ext cx="2633472" cy="1554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6&amp;si=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7" name="P_5_BD#a7290bd89?colgroup=2,7,10,7&amp;vcp=1&amp;pid=0674e44da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90592745"/>
              </p:ext>
            </p:extLst>
          </p:nvPr>
        </p:nvGraphicFramePr>
        <p:xfrm>
          <a:off x="539496" y="1828800"/>
          <a:ext cx="11112601" cy="3086354"/>
        </p:xfrm>
        <a:graphic>
          <a:graphicData uri="http://schemas.openxmlformats.org/drawingml/2006/table">
            <a:tbl>
              <a:tblPr/>
              <a:tblGrid>
                <a:gridCol w="103608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082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09631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97192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071227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关节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的结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关节腔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关节腔内具有滑液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可减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少摩擦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增强关节的灵活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0">
                        <a:lnSpc>
                          <a:spcPts val="138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775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</a:t>
                      </a:r>
                      <a:r>
                        <a:rPr lang="en-US" altLang="zh-CN" sz="9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图</a:t>
                      </a:r>
                      <a:r>
                        <a:rPr lang="en-US" altLang="zh-CN" sz="900" b="1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9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示</a:t>
                      </a:r>
                      <a:endParaRPr lang="en-US" altLang="zh-CN" sz="800" dirty="0"/>
                    </a:p>
                    <a:p>
                      <a:pPr algn="ctr" latinLnBrk="1" hangingPunct="0">
                        <a:lnSpc>
                          <a:spcPts val="13800"/>
                        </a:lnSpc>
                      </a:pP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79117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功能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关节在运动中起支点作用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P_5_BD#a7290bd89.table_image?tii=2&amp;vcp=1&amp;pid=0674e44da&amp;color=0,0,0&amp;mp=1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849399" y="2654808"/>
            <a:ext cx="2633472" cy="1554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P_5_BD#a7290bd89?vcp=1&amp;pid=0674e44da&amp;color=0,0,0&amp;mp=1&amp;vtp=1&amp;vaab=1&amp;bbb=1"/>
          <p:cNvSpPr/>
          <p:nvPr/>
        </p:nvSpPr>
        <p:spPr>
          <a:xfrm>
            <a:off x="542137" y="486963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脱臼：关节头从关节窝中脱落出来。</a:t>
            </a:r>
            <a:endParaRPr lang="en-US" altLang="zh-CN" sz="2800" dirty="0"/>
          </a:p>
        </p:txBody>
      </p:sp>
      <p:sp>
        <p:nvSpPr>
          <p:cNvPr id="2" name="P_5_BD#a7290bd89?colgroup=2,7,10,7&amp;vcp=1&amp;pid=0674e44da&amp;color=0,0,0&amp;mp=1&amp;vtp=1&amp;vaab=1&amp;bt=1&amp;bbb=1">
            <a:extLst>
              <a:ext uri="{FF2B5EF4-FFF2-40B4-BE49-F238E27FC236}">
                <a16:creationId xmlns:a16="http://schemas.microsoft.com/office/drawing/2014/main" id="{69303FEC-D977-7102-E6B7-AB7EA23E6BBB}"/>
              </a:ext>
            </a:extLst>
          </p:cNvPr>
          <p:cNvSpPr txBox="1"/>
          <p:nvPr/>
        </p:nvSpPr>
        <p:spPr>
          <a:xfrm>
            <a:off x="10933952" y="124492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 dirty="0">
                <a:latin typeface="Times New Roman" panose="02020603050405020304" pitchFamily="18" charset="0"/>
              </a:rPr>
              <a:t>续表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2119448-BC3A-1D49-581B-B7FBF3D2574C}"/>
              </a:ext>
            </a:extLst>
          </p:cNvPr>
          <p:cNvSpPr txBox="1"/>
          <p:nvPr/>
        </p:nvSpPr>
        <p:spPr>
          <a:xfrm>
            <a:off x="7147175" y="1711536"/>
            <a:ext cx="6093228" cy="5623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latinLnBrk="1" hangingPunct="0">
              <a:lnSpc>
                <a:spcPts val="4300"/>
              </a:lnSpc>
            </a:pPr>
            <a:r>
              <a:rPr lang="en-US" altLang="zh-CN" sz="1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</a:t>
            </a:r>
            <a:r>
              <a:rPr lang="en-US" altLang="zh-CN" sz="1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示</a:t>
            </a:r>
            <a:endParaRPr lang="en-US" altLang="zh-CN" sz="1000" dirty="0"/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C7312AC1-6E6D-0F4D-3503-CC8FECEA668B}"/>
              </a:ext>
            </a:extLst>
          </p:cNvPr>
          <p:cNvCxnSpPr/>
          <p:nvPr/>
        </p:nvCxnSpPr>
        <p:spPr>
          <a:xfrm>
            <a:off x="8678487" y="2273869"/>
            <a:ext cx="297361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split dir="in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7&amp;si=3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a7290bd89?sp=1&amp;vcp=1&amp;pid=0674e44da&amp;color=0,0,0&amp;vtp=1&amp;vaab=1&amp;bt=1&amp;bbb=1&amp;hb=1"/>
          <p:cNvSpPr/>
          <p:nvPr/>
        </p:nvSpPr>
        <p:spPr>
          <a:xfrm>
            <a:off x="539496" y="185264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（4）骨骼肌——包括肌腱和肌腹两部分，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有受刺激而收缩的特性，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在运动中起动力作用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骨骼肌两端的肌腱绕过关节连在相邻的骨上。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人体的任何一个动作，都是由多组肌群在神经系统的支配下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，相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互配合共同完成的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8&amp;si=3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a7290bd89?vcp=1&amp;pid=0674e44da&amp;color=0,0,0&amp;mp=1&amp;vtp=1&amp;vaab=1&amp;bt=1&amp;bbb=1"/>
          <p:cNvSpPr/>
          <p:nvPr/>
        </p:nvSpPr>
        <p:spPr>
          <a:xfrm>
            <a:off x="539496" y="748030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屈肘时：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肱二头肌收缩、肱三头肌舒张。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伸肘时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：肱二头肌舒张、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肱三头肌收缩。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用手直臂提起重物时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：肱二头肌和肱三头肌同时收缩。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两手自然下垂时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：肱二头肌和肱三头肌同时舒张。</a:t>
            </a:r>
            <a:endParaRPr lang="en-US" altLang="zh-CN" sz="2800" dirty="0"/>
          </a:p>
        </p:txBody>
      </p:sp>
      <p:pic>
        <p:nvPicPr>
          <p:cNvPr id="3" name="P_5_BD#a7290bd89?vcp=1&amp;pid=0674e44da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11296" y="3365246"/>
            <a:ext cx="5175504" cy="2706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P_5_BD#87a8ea54a?sp=1&amp;vcp=1&amp;pid=c574d6a97&amp;color=0,0,0&amp;vtp=1&amp;vaab=1&amp;bt=1&amp;bbb=1"/>
              <p:cNvSpPr/>
              <p:nvPr/>
            </p:nvSpPr>
            <p:spPr>
              <a:xfrm>
                <a:off x="539496" y="554400"/>
                <a:ext cx="11109960" cy="5801932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2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（3）脂肪：储能物质，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单位质量释放的能量最多。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42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（4）维生素：不参与构成人体细胞，也不提供能量，含量少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，对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42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人体生命活动起调节作用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42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维生素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A</m:t>
                    </m:r>
                    <m:r>
                      <a:rPr kumimoji="0" lang="en-US" altLang="zh-CN" sz="2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：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增强抵抗力，维持人的正常视觉。人体缺乏时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，会皮肤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42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粗糙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，患夜盲症。</a:t>
                </a:r>
                <a:endPara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42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维生素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B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1</m:t>
                        </m:r>
                      </m:sub>
                    </m:sSub>
                    <m:r>
                      <a:rPr kumimoji="0" lang="en-US" altLang="zh-CN" sz="2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：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维持人体正常的新陈代谢和神经系统的正常生理功能。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42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人体缺乏时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，会患神经炎、脚气病等。</a:t>
                </a:r>
                <a:endPara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42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维生素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C</m:t>
                    </m:r>
                    <m:r>
                      <a:rPr kumimoji="0" lang="en-US" altLang="zh-CN" sz="2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：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维持正常的新陈代谢，维持骨骼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、肌肉和血管的正常生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42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理作用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，增强抵抗力。人体缺乏时，会患坏血病、抵抗力下降等。</a:t>
                </a:r>
                <a:endPara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42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维生素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D</m:t>
                    </m:r>
                    <m:r>
                      <a:rPr kumimoji="0" lang="en-US" altLang="zh-CN" sz="2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：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促进钙、磷的吸收和骨骼发育。人体缺乏时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，会患佝偻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4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病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（如鸡胸）、骨质疏松症。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P_5_BD#87a8ea54a?sp=1&amp;vcp=1&amp;pid=c574d6a97&amp;color=0,0,0&amp;vtp=1&amp;vaab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11109960" cy="5801932"/>
              </a:xfrm>
              <a:prstGeom prst="rect">
                <a:avLst/>
              </a:prstGeom>
              <a:blipFill>
                <a:blip r:embed="rId3"/>
                <a:stretch>
                  <a:fillRect l="-1976" t="-1261" r="-1098" b="-325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9&amp;si=3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d684c6073?vcp=1&amp;pid=211d3aac1&amp;color=0,170,129&amp;vtp=1&amp;vaab=1&amp;bt=1&amp;bbb=1"/>
          <p:cNvSpPr/>
          <p:nvPr/>
        </p:nvSpPr>
        <p:spPr>
          <a:xfrm>
            <a:off x="539496" y="554400"/>
            <a:ext cx="11109960" cy="64808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知识点12</a:t>
            </a:r>
            <a:r>
              <a:rPr lang="en-US" altLang="zh-CN" sz="3200" b="1" i="0" dirty="0">
                <a:solidFill>
                  <a:srgbClr val="00AA81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运动的产生</a:t>
            </a:r>
            <a:endParaRPr lang="en-US" altLang="zh-CN" sz="3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P_5_BD#2809bf1ac?sp=1&amp;vcp=1&amp;pid=d684c6073&amp;color=0,0,0&amp;vtp=1&amp;vaab=1&amp;bbb=1"/>
              <p:cNvSpPr/>
              <p:nvPr/>
            </p:nvSpPr>
            <p:spPr>
              <a:xfrm>
                <a:off x="539496" y="1263495"/>
                <a:ext cx="11109960" cy="2220532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（1）动物运动的能量来源</a:t>
                </a:r>
                <a:endParaRPr lang="en-US" altLang="zh-CN" sz="2800" dirty="0"/>
              </a:p>
              <a:p>
                <a:pPr latinLnBrk="1">
                  <a:lnSpc>
                    <a:spcPts val="90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食物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mPr>
                      <m:mr>
                        <m:e>
                          <m:groupChr>
                            <m:groupChrPr>
                              <m:chr m:val="→"/>
                              <m:vertJc m:val="bot"/>
                              <m:ctrlPr>
                                <a:rPr lang="en-US" altLang="zh-CN" sz="2800" b="0" i="1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</m:ctrlPr>
                            </m:groupChrPr>
                            <m:e>
                              <m:r>
                                <a:rPr lang="en-US" altLang="zh-CN" sz="2800" b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消化吸收</m:t>
                              </m:r>
                            </m:e>
                          </m:groupChr>
                        </m:e>
                      </m:mr>
                      <m:mr>
                        <m:e>
                          <m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SimSun" pitchFamily="34" charset="-122"/>
                              <a:cs typeface="Times New Roman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 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细胞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mPr>
                      <m:mr>
                        <m:e>
                          <m:groupChr>
                            <m:groupChrPr>
                              <m:chr m:val="→"/>
                              <m:vertJc m:val="bot"/>
                              <m:ctrlPr>
                                <a:rPr lang="en-US" altLang="zh-CN" sz="2800" b="0" i="1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</m:ctrlPr>
                            </m:groupChrPr>
                            <m:e>
                              <m:r>
                                <a:rPr lang="en-US" altLang="zh-CN" sz="2800" b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呼吸作用</m:t>
                              </m:r>
                            </m:e>
                          </m:groupChr>
                        </m:e>
                      </m:mr>
                      <m:mr>
                        <m:e>
                          <m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SimSun" pitchFamily="34" charset="-122"/>
                              <a:cs typeface="Times New Roman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ATP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mPr>
                      <m:mr>
                        <m:e>
                          <m:groupChr>
                            <m:groupChrPr>
                              <m:chr m:val="→"/>
                              <m:vertJc m:val="bot"/>
                              <m:ctrlPr>
                                <a:rPr lang="en-US" altLang="zh-CN" sz="2800" b="0" i="1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</m:ctrlPr>
                            </m:groupChrPr>
                            <m:e>
                              <m:r>
                                <a:rPr lang="en-US" altLang="zh-CN" sz="2800" b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释放能量</m:t>
                              </m:r>
                            </m:e>
                          </m:groupChr>
                        </m:e>
                      </m:mr>
                      <m:mr>
                        <m:e>
                          <m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SimSun" pitchFamily="34" charset="-122"/>
                              <a:cs typeface="Times New Roman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 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肌肉</a:t>
                </a:r>
              </a:p>
              <a:p>
                <a:pPr latinLnBrk="1">
                  <a:lnSpc>
                    <a:spcPts val="3600"/>
                  </a:lnSpc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（2）运动的产生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P_5_BD#2809bf1ac?sp=1&amp;vcp=1&amp;pid=d684c6073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63495"/>
                <a:ext cx="11109960" cy="2220532"/>
              </a:xfrm>
              <a:prstGeom prst="rect">
                <a:avLst/>
              </a:prstGeom>
              <a:blipFill>
                <a:blip r:embed="rId3"/>
                <a:stretch>
                  <a:fillRect b="-958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P_5_BD#2809bf1ac?bid=5&amp;vcp=1&amp;pid=d684c6073&amp;color=0,0,0&amp;vtp=1&amp;vaab=1"/>
          <p:cNvSpPr/>
          <p:nvPr/>
        </p:nvSpPr>
        <p:spPr>
          <a:xfrm>
            <a:off x="3490659" y="3480861"/>
            <a:ext cx="7557642" cy="184905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一支配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神经系统的支配</a:t>
            </a:r>
            <a:endParaRPr lang="en-US" altLang="zh-CN" sz="2800" dirty="0"/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三结构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骨、关节、骨骼肌</a:t>
            </a:r>
            <a:endParaRPr lang="en-US" altLang="zh-CN" sz="2800" dirty="0"/>
          </a:p>
          <a:p>
            <a:pPr algn="l"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多协作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以运动系统为主，其他系统协调配合</a:t>
            </a:r>
            <a:endParaRPr lang="en-US" altLang="zh-CN" sz="2800" dirty="0"/>
          </a:p>
        </p:txBody>
      </p:sp>
      <p:sp>
        <p:nvSpPr>
          <p:cNvPr id="7" name="P_5_BD#2809bf1ac?bid=5&amp;vcp=1&amp;pid=d684c6073&amp;color=0,0,0&amp;vtp=1&amp;vaab=1">
            <a:extLst>
              <a:ext uri="{FF2B5EF4-FFF2-40B4-BE49-F238E27FC236}">
                <a16:creationId xmlns:a16="http://schemas.microsoft.com/office/drawing/2014/main" id="{594C4A35-0517-4C3C-10B9-43AA78C4C2A4}"/>
              </a:ext>
            </a:extLst>
          </p:cNvPr>
          <p:cNvSpPr/>
          <p:nvPr/>
        </p:nvSpPr>
        <p:spPr>
          <a:xfrm>
            <a:off x="539497" y="4147897"/>
            <a:ext cx="2659063" cy="6477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动作产生的要素</a:t>
            </a:r>
            <a:endParaRPr lang="en-US" altLang="zh-CN" sz="2800" dirty="0"/>
          </a:p>
          <a:p>
            <a:pPr algn="l" latinLnBrk="1">
              <a:lnSpc>
                <a:spcPct val="150000"/>
              </a:lnSpc>
            </a:pPr>
            <a:endParaRPr lang="en-US" altLang="zh-CN" sz="2800" dirty="0"/>
          </a:p>
        </p:txBody>
      </p:sp>
      <p:sp>
        <p:nvSpPr>
          <p:cNvPr id="8" name="SystemAddBraceShape">
            <a:extLst>
              <a:ext uri="{FF2B5EF4-FFF2-40B4-BE49-F238E27FC236}">
                <a16:creationId xmlns:a16="http://schemas.microsoft.com/office/drawing/2014/main" id="{97DA6C6A-CC44-DAA2-ABA3-0825DA4D55E6}"/>
              </a:ext>
            </a:extLst>
          </p:cNvPr>
          <p:cNvSpPr/>
          <p:nvPr/>
        </p:nvSpPr>
        <p:spPr>
          <a:xfrm>
            <a:off x="3173159" y="3734861"/>
            <a:ext cx="165100" cy="1466152"/>
          </a:xfrm>
          <a:prstGeom prst="leftBrace">
            <a:avLst>
              <a:gd name="adj1" fmla="val 90000"/>
              <a:gd name="adj2" fmla="val 50000"/>
            </a:avLst>
          </a:prstGeom>
          <a:ln w="15875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P_5_BD#2809bf1ac?vcp=1&amp;pid=d684c6073&amp;color=0,0,0&amp;vtp=1&amp;vaab=1&amp;bbb=1&amp;hb=1">
                <a:extLst>
                  <a:ext uri="{FF2B5EF4-FFF2-40B4-BE49-F238E27FC236}">
                    <a16:creationId xmlns:a16="http://schemas.microsoft.com/office/drawing/2014/main" id="{FEE70B42-00CF-D2B4-3D4A-B5EBD79F078F}"/>
                  </a:ext>
                </a:extLst>
              </p:cNvPr>
              <p:cNvSpPr/>
              <p:nvPr/>
            </p:nvSpPr>
            <p:spPr>
              <a:xfrm>
                <a:off x="539496" y="1211294"/>
                <a:ext cx="11109960" cy="44398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骨骼肌接受神经传来的刺激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骨骼肌收缩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骨绕关节活动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躯体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的相应部位产生运动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本质：骨为杠杆、关节为支点、骨骼肌收缩为动力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（3）运动并不是仅仅靠运动系统来完成，还需要其他系统如神经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系统的调节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kumimoji="0" lang="en-US" altLang="zh-CN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运动所需的能量有赖于呼吸系统、消化系统、循环系统的配合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49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（4）运动系统的功能：支持、保护和运动等。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P_5_BD#2809bf1ac?vcp=1&amp;pid=d684c6073&amp;color=0,0,0&amp;vtp=1&amp;vaab=1&amp;bbb=1&amp;hb=1">
                <a:extLst>
                  <a:ext uri="{FF2B5EF4-FFF2-40B4-BE49-F238E27FC236}">
                    <a16:creationId xmlns:a16="http://schemas.microsoft.com/office/drawing/2014/main" id="{FEE70B42-00CF-D2B4-3D4A-B5EBD79F078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11294"/>
                <a:ext cx="11109960" cy="4439857"/>
              </a:xfrm>
              <a:prstGeom prst="rect">
                <a:avLst/>
              </a:prstGeom>
              <a:blipFill>
                <a:blip r:embed="rId2"/>
                <a:stretch>
                  <a:fillRect l="-1976" b="-480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832618128"/>
      </p:ext>
    </p:extLst>
  </p:cSld>
  <p:clrMapOvr>
    <a:masterClrMapping/>
  </p:clrMapOvr>
  <p:transition>
    <p:split dir="in"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1&amp;si=4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43ff21eaa?vcp=1&amp;pid=211d3aac1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知识点13</a:t>
            </a:r>
            <a:r>
              <a:rPr lang="en-US" altLang="zh-CN" sz="3200" b="1" i="0" dirty="0">
                <a:solidFill>
                  <a:srgbClr val="00AA81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神经系统的组成</a:t>
            </a:r>
            <a:endParaRPr lang="en-US" altLang="zh-CN" sz="3200" dirty="0"/>
          </a:p>
        </p:txBody>
      </p:sp>
      <p:sp>
        <p:nvSpPr>
          <p:cNvPr id="3" name="P_5_BD#4397d18aa?vcp=1&amp;pid=43ff21eaa&amp;color=0,0,0&amp;vtp=1&amp;vaab=1&amp;bbb=1&amp;hb=1"/>
          <p:cNvSpPr/>
          <p:nvPr/>
        </p:nvSpPr>
        <p:spPr>
          <a:xfrm>
            <a:off x="539496" y="1263495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人体各系统在神经系统和内分泌系统的调节下，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相互联系和协调，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共同完成各项生命活动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以适应机体内外环境的变化。</a:t>
            </a:r>
          </a:p>
          <a:p>
            <a:pPr latinLnBrk="1"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（1）神经元也叫神经细胞，是构成神经系统结构的基本单位。</a:t>
            </a:r>
            <a:endParaRPr lang="en-US" altLang="zh-CN" sz="2800" dirty="0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39CD21FC-BB52-0D9A-3C32-CDD2C8DB687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6381" y="3295432"/>
            <a:ext cx="8016352" cy="2783456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2&amp;si=4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4397d18aa?sp=1&amp;vcp=1&amp;pid=43ff21eaa&amp;color=0,0,0&amp;vtp=1&amp;vaab=1&amp;bt=1&amp;bbb=1"/>
          <p:cNvSpPr/>
          <p:nvPr/>
        </p:nvSpPr>
        <p:spPr>
          <a:xfrm>
            <a:off x="539496" y="61493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（2）神经系统的组成与功能</a:t>
            </a:r>
            <a:endParaRPr lang="en-US" altLang="zh-CN" sz="2800" dirty="0"/>
          </a:p>
        </p:txBody>
      </p:sp>
      <p:pic>
        <p:nvPicPr>
          <p:cNvPr id="3" name="P_5_BD#4397d18aa?vcp=1&amp;pid=43ff21eaa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32504" y="1301115"/>
            <a:ext cx="4123944" cy="4928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3&amp;si=4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4397d18aa?vcp=1&amp;pid=43ff21eaa&amp;color=0,0,0&amp;vtp=1&amp;vaab=1&amp;bt=1&amp;bbb=1&amp;hb=1"/>
          <p:cNvSpPr/>
          <p:nvPr/>
        </p:nvSpPr>
        <p:spPr>
          <a:xfrm>
            <a:off x="539496" y="554400"/>
            <a:ext cx="11109960" cy="5735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相关概念：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在周围神经系统内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，神经元胞体集中出现的部位叫做神经节。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由一些神经元突起集合成束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、外被结缔组织膜组成的结构叫做神经。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在中枢神经系统内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，神经元胞体集中出现的部位色泽灰暗，称为灰质。</a:t>
            </a:r>
            <a:endParaRPr lang="en-US" altLang="zh-CN" sz="2800" spc="-1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在中枢神经系统内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，大量神经元突起成束聚集之处色泽较白亮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，称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为白质。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（3）大脑皮层是神经系统的最高级中枢。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大脑皮层具有的功能区：语言中枢、运动中枢、感觉中枢、视觉中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枢、听觉中枢，其中语言中枢是人类特有的神经中枢。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4&amp;si=4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448e712da?vcp=1&amp;pid=211d3aac1&amp;color=0,170,129&amp;vtp=1&amp;vaab=1&amp;bt=1&amp;bbb=1"/>
          <p:cNvSpPr/>
          <p:nvPr/>
        </p:nvSpPr>
        <p:spPr>
          <a:xfrm>
            <a:off x="539496" y="554400"/>
            <a:ext cx="11109960" cy="64808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知识点14</a:t>
            </a:r>
            <a:r>
              <a:rPr lang="en-US" altLang="zh-CN" sz="3200" b="1" i="0" dirty="0">
                <a:solidFill>
                  <a:srgbClr val="00AA81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神经调节的基本方式</a:t>
            </a:r>
            <a:endParaRPr lang="en-US" altLang="zh-CN" sz="3200" dirty="0"/>
          </a:p>
        </p:txBody>
      </p:sp>
      <p:sp>
        <p:nvSpPr>
          <p:cNvPr id="4" name="P_5_BD#f0337d291?htil=4&amp;sp=1&amp;vcp=1&amp;pid=448e712da&amp;color=0,0,0&amp;vtp=1&amp;vaab=1&amp;bbb=1"/>
          <p:cNvSpPr/>
          <p:nvPr/>
        </p:nvSpPr>
        <p:spPr>
          <a:xfrm>
            <a:off x="539995" y="1272015"/>
            <a:ext cx="11112011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</a:t>
            </a:r>
            <a:endParaRPr lang="en-US" altLang="zh-CN" sz="2800" dirty="0"/>
          </a:p>
        </p:txBody>
      </p:sp>
      <p:pic>
        <p:nvPicPr>
          <p:cNvPr id="6" name="P_5_BD#f0337d291?htil=4&amp;vcp=1&amp;pid=448e712da&amp;color=0,0,0&amp;tib=255,255,255&amp;vtp=1&amp;vaab=1" descr="preencoded.png">
            <a:extLst>
              <a:ext uri="{FF2B5EF4-FFF2-40B4-BE49-F238E27FC236}">
                <a16:creationId xmlns:a16="http://schemas.microsoft.com/office/drawing/2014/main" id="{3B6F1B0E-4CCF-2ACC-7997-02E4987819F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61249" y="1272015"/>
            <a:ext cx="4295685" cy="49696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5&amp;si=4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P_5_BD#f0337d291?sp=1&amp;vcp=1&amp;pid=448e712da&amp;color=0,0,0&amp;vtp=1&amp;vaab=1&amp;bt=1&amp;bbb=1&amp;hb=1"/>
              <p:cNvSpPr/>
              <p:nvPr/>
            </p:nvSpPr>
            <p:spPr>
              <a:xfrm>
                <a:off x="443243" y="490092"/>
                <a:ext cx="11109960" cy="18490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（2）膝跳反射的反射弧：膝盖处的韧带（感受器）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传入神经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endParaRPr lang="en-US" altLang="zh-CN" sz="2800" b="0" i="0" dirty="0">
                  <a:solidFill>
                    <a:srgbClr val="000000"/>
                  </a:solidFill>
                  <a:latin typeface="SimSun" pitchFamily="34" charset="0"/>
                  <a:ea typeface="SimSun" pitchFamily="34" charset="-122"/>
                  <a:cs typeface="SimSun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脊髓（神经中枢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）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传出神经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大腿肌肉（效应器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）。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</a:p>
              <a:p>
                <a:pPr latinLnBrk="1">
                  <a:lnSpc>
                    <a:spcPts val="4900"/>
                  </a:lnSpc>
                </a:pPr>
                <a:endPara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（3）非条件反射与条件反射的比较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P_5_BD#f0337d291?sp=1&amp;vcp=1&amp;pid=448e712da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3243" y="490092"/>
                <a:ext cx="11109960" cy="1849057"/>
              </a:xfrm>
              <a:prstGeom prst="rect">
                <a:avLst/>
              </a:prstGeom>
              <a:blipFill>
                <a:blip r:embed="rId3"/>
                <a:stretch>
                  <a:fillRect l="-1976" b="-7861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46" name="P_5_BD#f0337d291?colgroup=5,9,14&amp;vcp=1&amp;pid=448e712da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9108916"/>
              </p:ext>
            </p:extLst>
          </p:nvPr>
        </p:nvGraphicFramePr>
        <p:xfrm>
          <a:off x="443243" y="3586971"/>
          <a:ext cx="11082528" cy="2793748"/>
        </p:xfrm>
        <a:graphic>
          <a:graphicData uri="http://schemas.openxmlformats.org/drawingml/2006/table">
            <a:tbl>
              <a:tblPr/>
              <a:tblGrid>
                <a:gridCol w="22037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57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22122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比较项目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非条件反射</a:t>
                      </a:r>
                      <a:endParaRPr lang="en-US" altLang="zh-CN" sz="1200" b="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条件反射</a:t>
                      </a:r>
                      <a:endParaRPr lang="en-US" altLang="zh-CN" sz="1200" b="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形成过程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生来就有的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出生后在生活过程中逐渐形成的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神经中枢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大脑皮层以下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大脑皮层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刺激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非条件刺激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条件刺激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可由任何可以感受到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的刺激转化而来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3" name="P_5_BD#f0337d291?htil=4&amp;vcp=1&amp;pid=448e712da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46384" y="1753233"/>
            <a:ext cx="3632247" cy="16757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6&amp;si=4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7" name="P_5_BD#f0337d291?colgroup=5,9,14&amp;vcp=1&amp;pid=448e712da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7558289"/>
              </p:ext>
            </p:extLst>
          </p:nvPr>
        </p:nvGraphicFramePr>
        <p:xfrm>
          <a:off x="539496" y="1996662"/>
          <a:ext cx="11082528" cy="2227264"/>
        </p:xfrm>
        <a:graphic>
          <a:graphicData uri="http://schemas.openxmlformats.org/drawingml/2006/table">
            <a:tbl>
              <a:tblPr/>
              <a:tblGrid>
                <a:gridCol w="22037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57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22122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比较项目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非条件反射</a:t>
                      </a:r>
                      <a:endParaRPr lang="en-US" altLang="zh-CN" sz="1200" b="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条件反射</a:t>
                      </a:r>
                      <a:endParaRPr lang="en-US" altLang="zh-CN" sz="1200" b="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神经联系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固定不变的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暂时的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可变的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适应范围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小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只适应不变的环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大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可适应多变的环境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" name="P_5_BD#f0337d291?vcp=1&amp;pid=448e712da&amp;color=0,0,0&amp;mp=1&amp;vtp=1&amp;vaab=1&amp;bbb=1&amp;hb=1"/>
          <p:cNvSpPr/>
          <p:nvPr/>
        </p:nvSpPr>
        <p:spPr>
          <a:xfrm>
            <a:off x="539496" y="435886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人类条件反射的特征：能对语言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、文字等抽象刺激建立起人类特有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的条件反射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2" name="P_5_BD#f0337d291?colgroup=5,9,14&amp;vcp=1&amp;pid=448e712da&amp;color=0,0,0&amp;mp=1&amp;vtp=1&amp;vaab=1&amp;bt=1&amp;bbb=1">
            <a:extLst>
              <a:ext uri="{FF2B5EF4-FFF2-40B4-BE49-F238E27FC236}">
                <a16:creationId xmlns:a16="http://schemas.microsoft.com/office/drawing/2014/main" id="{63651499-B7F6-2DDB-7E7A-5CF5EBF74A2B}"/>
              </a:ext>
            </a:extLst>
          </p:cNvPr>
          <p:cNvSpPr txBox="1"/>
          <p:nvPr/>
        </p:nvSpPr>
        <p:spPr>
          <a:xfrm>
            <a:off x="10903879" y="128825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7&amp;si=4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569996ebe?vcp=1&amp;pid=211d3aac1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知识点15</a:t>
            </a:r>
            <a:r>
              <a:rPr lang="en-US" altLang="zh-CN" sz="3200" b="1" i="0" dirty="0">
                <a:solidFill>
                  <a:srgbClr val="00AA81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人体对外界环境的感知</a:t>
            </a:r>
            <a:endParaRPr lang="en-US" altLang="zh-CN" sz="3200" dirty="0"/>
          </a:p>
        </p:txBody>
      </p:sp>
      <p:sp>
        <p:nvSpPr>
          <p:cNvPr id="3" name="P_5_BD#7366d88f5?sp=1&amp;vcp=1&amp;pid=569996ebe&amp;color=0,0,0&amp;vtp=1&amp;vaab=1&amp;bbb=1"/>
          <p:cNvSpPr/>
          <p:nvPr/>
        </p:nvSpPr>
        <p:spPr>
          <a:xfrm>
            <a:off x="539496" y="127201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（1）眼球的结构</a:t>
            </a:r>
            <a:endParaRPr lang="en-US" altLang="zh-CN" sz="2800" dirty="0"/>
          </a:p>
        </p:txBody>
      </p:sp>
      <p:pic>
        <p:nvPicPr>
          <p:cNvPr id="4" name="P_5_BD#7366d88f5?vcp=1&amp;pid=569996ebe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00976" y="1958766"/>
            <a:ext cx="6177856" cy="2918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" name="P_5_BD#7366d88f5?sp=1&amp;vcp=1&amp;pid=569996ebe&amp;color=0,0,0&amp;vtp=1&amp;vaab=1&amp;bbb=1&amp;hb=1"/>
              <p:cNvSpPr/>
              <p:nvPr/>
            </p:nvSpPr>
            <p:spPr>
              <a:xfrm>
                <a:off x="539496" y="5006766"/>
                <a:ext cx="11109960" cy="12013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（2）视觉的形成：光线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角膜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瞳孔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晶状体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玻璃体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视网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膜（形成物像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）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视神经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大脑皮层的视觉中枢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形成视觉。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P_5_BD#7366d88f5?sp=1&amp;vcp=1&amp;pid=569996ebe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006766"/>
                <a:ext cx="11109960" cy="1201357"/>
              </a:xfrm>
              <a:prstGeom prst="rect">
                <a:avLst/>
              </a:prstGeom>
              <a:blipFill>
                <a:blip r:embed="rId4"/>
                <a:stretch>
                  <a:fillRect l="-1976" b="-16244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8&amp;si=4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7366d88f5?sp=1&amp;vcp=1&amp;pid=569996ebe&amp;color=0,0,0&amp;vtp=1&amp;vaab=1&amp;bt=1&amp;bbb=1"/>
          <p:cNvSpPr/>
          <p:nvPr/>
        </p:nvSpPr>
        <p:spPr>
          <a:xfrm>
            <a:off x="539496" y="554400"/>
            <a:ext cx="11109960" cy="4679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（3）近视眼、远视眼及其矫正</a:t>
            </a:r>
            <a:endParaRPr lang="en-US" altLang="zh-CN" sz="2800" dirty="0"/>
          </a:p>
        </p:txBody>
      </p:sp>
      <p:pic>
        <p:nvPicPr>
          <p:cNvPr id="3" name="P_5_BD#7366d88f5?vcp=1&amp;pid=569996ebe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81564" y="1161968"/>
            <a:ext cx="5216681" cy="4051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P_5_BD#7366d88f5?vcp=1&amp;pid=569996ebe&amp;color=0,0,0&amp;vtp=1&amp;vaab=1&amp;bbb=1&amp;hb=1"/>
          <p:cNvSpPr/>
          <p:nvPr/>
        </p:nvSpPr>
        <p:spPr>
          <a:xfrm>
            <a:off x="539496" y="5352968"/>
            <a:ext cx="11109960" cy="9886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近视是因为眼球前后径过长或晶状体曲度过大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，使得物体在视网膜</a:t>
            </a:r>
          </a:p>
          <a:p>
            <a:pPr latinLnBrk="1">
              <a:lnSpc>
                <a:spcPts val="4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前方成像造成的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P_5_BD#87a8ea54a?sp=1&amp;vcp=1&amp;pid=c574d6a97&amp;color=0,0,0&amp;vtp=1&amp;vaab=1&amp;bt=1&amp;bbb=1&amp;hb=1"/>
              <p:cNvSpPr/>
              <p:nvPr/>
            </p:nvSpPr>
            <p:spPr>
              <a:xfrm>
                <a:off x="539496" y="554400"/>
                <a:ext cx="11109960" cy="56336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0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（5）水：占体重的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60%∼70%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，细胞的主要组成成分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，人体的各</a:t>
                </a:r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种生理活动都离不开水。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（6）无机盐：构成人体组织的重要材料。</a:t>
                </a:r>
                <a:endParaRPr kumimoji="0" lang="en-US" altLang="zh-CN" sz="2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5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钙：儿童缺钙导致佝偻病，中老年人缺钙会患骨质疏松症。</a:t>
                </a:r>
                <a:endParaRPr kumimoji="0" lang="en-US" altLang="zh-CN" sz="2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5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磷：缺磷导致厌食。</a:t>
                </a:r>
                <a:endParaRPr kumimoji="0" lang="en-US" altLang="zh-CN" sz="2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5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铁：构成血红蛋白，缺铁导致贫血。</a:t>
                </a:r>
                <a:endParaRPr kumimoji="0" lang="en-US" altLang="zh-CN" sz="2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5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碘：缺碘导致甲状腺肿大或儿童智力发育障碍。</a:t>
                </a:r>
                <a:endParaRPr kumimoji="0" lang="en-US" altLang="zh-CN" sz="2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5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1" i="0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kumimoji="0" lang="en-US" altLang="zh-CN" sz="2800" b="1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注意：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蛋白质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、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糖类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、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脂肪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、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维生素属于有机物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水和无机盐属于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49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无机物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P_5_BD#87a8ea54a?sp=1&amp;vcp=1&amp;pid=c574d6a97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11109960" cy="5633657"/>
              </a:xfrm>
              <a:prstGeom prst="rect">
                <a:avLst/>
              </a:prstGeom>
              <a:blipFill>
                <a:blip r:embed="rId3"/>
                <a:stretch>
                  <a:fillRect l="-1976" r="-988" b="-335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9&amp;si=4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7366d88f5?sp=1&amp;vcp=1&amp;pid=569996ebe&amp;color=0,0,0&amp;vtp=1&amp;vaab=1&amp;bt=1&amp;bbb=1"/>
          <p:cNvSpPr/>
          <p:nvPr/>
        </p:nvSpPr>
        <p:spPr>
          <a:xfrm>
            <a:off x="539496" y="61493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</a:t>
            </a:r>
            <a:endParaRPr lang="en-US" altLang="zh-CN" sz="2800" dirty="0"/>
          </a:p>
        </p:txBody>
      </p:sp>
      <p:pic>
        <p:nvPicPr>
          <p:cNvPr id="3" name="P_5_BD#7366d88f5?vcp=1&amp;pid=569996ebe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51960" y="497810"/>
            <a:ext cx="4285648" cy="5731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0&amp;si=5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P_5_BD#7366d88f5?sp=1&amp;vcp=1&amp;pid=569996ebe&amp;color=0,0,0&amp;vtp=1&amp;vaab=1&amp;bt=1&amp;bbb=1&amp;hb=1"/>
              <p:cNvSpPr/>
              <p:nvPr/>
            </p:nvSpPr>
            <p:spPr>
              <a:xfrm>
                <a:off x="539496" y="830072"/>
                <a:ext cx="11109960" cy="31444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（5）听觉的形成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外界声波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外耳道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鼓膜（鼓膜产生振动）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听小骨（锤骨、砧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骨、镫骨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）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耳蜗（耳蜗内感受器受到振动的刺激，产生冲动）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听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觉神经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大脑皮层听觉中枢，形成听觉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（6）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P_5_BD#7366d88f5?sp=1&amp;vcp=1&amp;pid=569996ebe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830072"/>
                <a:ext cx="11109960" cy="3144457"/>
              </a:xfrm>
              <a:prstGeom prst="rect">
                <a:avLst/>
              </a:prstGeom>
              <a:blipFill>
                <a:blip r:embed="rId3"/>
                <a:stretch>
                  <a:fillRect l="-1976" b="-697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_5_BD#7366d88f5?vcp=1&amp;pid=569996ebe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91256" y="4094988"/>
            <a:ext cx="5806440" cy="1920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1&amp;si=5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7366d88f5?sp=1&amp;vcp=1&amp;pid=569996ebe&amp;color=0,0,0&amp;mp=1&amp;vtp=1&amp;vaab=1&amp;bt=1&amp;bbb=1&amp;hb=1"/>
          <p:cNvSpPr/>
          <p:nvPr/>
        </p:nvSpPr>
        <p:spPr>
          <a:xfrm>
            <a:off x="539496" y="554400"/>
            <a:ext cx="11109960" cy="5773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（7）感受器的适应：如果感受器持续受到某种刺激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，那么其产生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冲动的能力会随刺激持续时间的延长而减弱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46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注意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物像在视网膜上形成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视觉是在大脑皮层的视觉中枢形成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听觉是在大脑皮层的听觉中枢形成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若视神经或视觉中枢受损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会引起失明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人若感冒患咽喉炎时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要经常用盐水漱口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以防病菌通过咽鼓管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进入中耳产生中耳炎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遇到巨大声响时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要迅速张口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或闭口并用双手堵耳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使鼓膜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内外的气压保持平衡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以免震破鼓膜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不要用尖锐的器具挖耳朵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以防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戳破鼓膜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2&amp;si=5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15203a2f5?vcp=1&amp;pid=211d3aac1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知识点16</a:t>
            </a:r>
            <a:r>
              <a:rPr lang="en-US" altLang="zh-CN" sz="3200" b="1" i="0" dirty="0">
                <a:solidFill>
                  <a:srgbClr val="00AA81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激素调节</a:t>
            </a:r>
            <a:endParaRPr lang="en-US" altLang="zh-CN" sz="3200" dirty="0"/>
          </a:p>
        </p:txBody>
      </p:sp>
      <p:sp>
        <p:nvSpPr>
          <p:cNvPr id="3" name="P_5_BD#41a0d798c?sp=1&amp;vcp=1&amp;pid=15203a2f5&amp;color=0,0,0&amp;vtp=1&amp;vaab=1&amp;bbb=1"/>
          <p:cNvSpPr/>
          <p:nvPr/>
        </p:nvSpPr>
        <p:spPr>
          <a:xfrm>
            <a:off x="539496" y="127201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（1）外分泌腺与内分泌腺的区别</a:t>
            </a:r>
            <a:endParaRPr lang="en-US" altLang="zh-CN" sz="2800" dirty="0"/>
          </a:p>
        </p:txBody>
      </p:sp>
      <p:graphicFrame>
        <p:nvGraphicFramePr>
          <p:cNvPr id="53" name="P_5_BD#41a0d798c?colgroup=4,4,7,12&amp;vcp=1&amp;pid=15203a2f5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53270597"/>
              </p:ext>
            </p:extLst>
          </p:nvPr>
        </p:nvGraphicFramePr>
        <p:xfrm>
          <a:off x="539496" y="1958766"/>
          <a:ext cx="11073384" cy="2782000"/>
        </p:xfrm>
        <a:graphic>
          <a:graphicData uri="http://schemas.openxmlformats.org/drawingml/2006/table">
            <a:tbl>
              <a:tblPr/>
              <a:tblGrid>
                <a:gridCol w="17830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647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87121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65429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腺体类别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导管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分泌物去向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举例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外分泌腺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有导管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通过体内管腔排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唾液腺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肝脏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肠腺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胃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皮脂腺等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内分泌腺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无导管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进入细胞周围的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毛细血管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垂体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甲状腺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肾上腺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胰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岛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性腺等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3&amp;si=5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41a0d798c?sp=1&amp;vcp=1&amp;pid=15203a2f5&amp;color=0,0,0&amp;vtp=1&amp;vaab=1&amp;bt=1&amp;bbb=1"/>
          <p:cNvSpPr/>
          <p:nvPr/>
        </p:nvSpPr>
        <p:spPr>
          <a:xfrm>
            <a:off x="539496" y="103098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</a:t>
            </a:r>
            <a:endParaRPr lang="en-US" altLang="zh-CN" sz="2800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1BC22924-1F83-032D-919F-2F33823B02A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65181" y="723207"/>
            <a:ext cx="6332146" cy="5411585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4&amp;si=5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41a0d798c?sp=1&amp;vcp=1&amp;pid=15203a2f5&amp;color=0,0,0&amp;vtp=1&amp;vaab=1&amp;bt=1&amp;bbb=1"/>
          <p:cNvSpPr/>
          <p:nvPr/>
        </p:nvSpPr>
        <p:spPr>
          <a:xfrm>
            <a:off x="539496" y="84343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（3）激素调节</a:t>
            </a:r>
            <a:endParaRPr lang="en-US" altLang="zh-CN" sz="2800" dirty="0"/>
          </a:p>
        </p:txBody>
      </p:sp>
      <p:graphicFrame>
        <p:nvGraphicFramePr>
          <p:cNvPr id="55" name="P_5_BD#41a0d798c?colgroup=3,2,7,14&amp;vcp=1&amp;pid=15203a2f5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531788"/>
              </p:ext>
            </p:extLst>
          </p:nvPr>
        </p:nvGraphicFramePr>
        <p:xfrm>
          <a:off x="539496" y="1529619"/>
          <a:ext cx="11073384" cy="4471608"/>
        </p:xfrm>
        <a:graphic>
          <a:graphicData uri="http://schemas.openxmlformats.org/drawingml/2006/table">
            <a:tbl>
              <a:tblPr/>
              <a:tblGrid>
                <a:gridCol w="14447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972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98094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55040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09429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激素名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产生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部位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主要功能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异常症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0135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生长激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垂体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促进生长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幼年不足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侏儒症</a:t>
                      </a:r>
                      <a:endParaRPr lang="en-US" altLang="zh-CN" sz="1200" dirty="0"/>
                    </a:p>
                    <a:p>
                      <a:pPr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幼年过多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巨人症</a:t>
                      </a:r>
                      <a:endParaRPr lang="en-US" altLang="zh-CN" sz="1200" dirty="0"/>
                    </a:p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成年过多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肢端肥大症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性激素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性腺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促进生殖器官的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生长发育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激发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并维系第二性征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5&amp;si=5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6" name="P_5_BD#41a0d798c?colgroup=3,2,7,14&amp;vcp=1&amp;pid=15203a2f5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6323313"/>
              </p:ext>
            </p:extLst>
          </p:nvPr>
        </p:nvGraphicFramePr>
        <p:xfrm>
          <a:off x="539496" y="1321466"/>
          <a:ext cx="11073384" cy="4902773"/>
        </p:xfrm>
        <a:graphic>
          <a:graphicData uri="http://schemas.openxmlformats.org/drawingml/2006/table">
            <a:tbl>
              <a:tblPr/>
              <a:tblGrid>
                <a:gridCol w="14447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972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98094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55040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01962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激素名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产生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部位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主要功能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异常症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3290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甲状腺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激素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甲状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促进新陈代谢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促进生长发育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提高神经系统兴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奋性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幼年不足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呆小症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智力低下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成年不足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甲状腺功能低下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过多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甲状腺功能亢进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简称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甲亢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”）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缺碘导致合成过少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地方性甲状腺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肿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大脖子病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胰岛素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胰岛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降低血糖浓度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分泌过少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糖尿病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5_BD#41a0d798c?colgroup=3,2,7,14&amp;vcp=1&amp;pid=15203a2f5&amp;color=0,0,0&amp;vtp=1&amp;vaab=1&amp;bt=1&amp;bbb=1">
            <a:extLst>
              <a:ext uri="{FF2B5EF4-FFF2-40B4-BE49-F238E27FC236}">
                <a16:creationId xmlns:a16="http://schemas.microsoft.com/office/drawing/2014/main" id="{03F46584-F0E0-6160-2137-011A59A86B93}"/>
              </a:ext>
            </a:extLst>
          </p:cNvPr>
          <p:cNvSpPr txBox="1"/>
          <p:nvPr/>
        </p:nvSpPr>
        <p:spPr>
          <a:xfrm>
            <a:off x="10894735" y="61306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41a0d798c?vcp=1&amp;pid=15203a2f5&amp;color=0,0,0&amp;vtp=1&amp;vaab=1&amp;bbb=1&amp;hb=1">
            <a:extLst>
              <a:ext uri="{FF2B5EF4-FFF2-40B4-BE49-F238E27FC236}">
                <a16:creationId xmlns:a16="http://schemas.microsoft.com/office/drawing/2014/main" id="{03C8D41D-23D3-71A0-062A-62126B2E17D2}"/>
              </a:ext>
            </a:extLst>
          </p:cNvPr>
          <p:cNvSpPr/>
          <p:nvPr/>
        </p:nvSpPr>
        <p:spPr>
          <a:xfrm>
            <a:off x="539496" y="218538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肾上腺素能够促使心跳加快、血压升高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，并且使皮肤因血管扩张而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显得面红耳赤。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（4）神经调节和激素调节的关系：人体的生命活动，主要受到神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经系统的调节，但也受到激素调节的影响。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3832391050"/>
      </p:ext>
    </p:extLst>
  </p:cSld>
  <p:clrMapOvr>
    <a:masterClrMapping/>
  </p:clrMapOvr>
  <p:transition>
    <p:split dir="in"/>
  </p:transition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7&amp;si=5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7bf08f302?vcp=1&amp;pid=211d3aac1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知识点17</a:t>
            </a:r>
            <a:r>
              <a:rPr lang="en-US" altLang="zh-CN" sz="3200" b="1" i="0" dirty="0">
                <a:solidFill>
                  <a:srgbClr val="00AA81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人的生殖和发育</a:t>
            </a:r>
            <a:endParaRPr lang="en-US" altLang="zh-CN" sz="3200" dirty="0"/>
          </a:p>
        </p:txBody>
      </p:sp>
      <p:sp>
        <p:nvSpPr>
          <p:cNvPr id="4" name="P_5_BD#1c73562eb?htil=5&amp;bid=6&amp;vcp=1&amp;pid=7bf08f302&amp;color=0,0,0&amp;vtp=1&amp;vaab=1"/>
          <p:cNvSpPr/>
          <p:nvPr/>
        </p:nvSpPr>
        <p:spPr>
          <a:xfrm>
            <a:off x="3960559" y="1263495"/>
            <a:ext cx="5687568" cy="120135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男性生殖系统</a:t>
            </a:r>
            <a:endParaRPr lang="en-US" altLang="zh-CN" sz="2800" dirty="0"/>
          </a:p>
          <a:p>
            <a:pPr algn="l"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女性生殖系统</a:t>
            </a:r>
            <a:endParaRPr lang="en-US" altLang="zh-CN" sz="2800" dirty="0"/>
          </a:p>
        </p:txBody>
      </p:sp>
      <p:sp>
        <p:nvSpPr>
          <p:cNvPr id="5" name="P_5_BD#1c73562eb?htil=5&amp;bid=6&amp;vcp=1&amp;pid=7bf08f302&amp;color=0,0,0&amp;vtp=1&amp;vaab=1">
            <a:extLst>
              <a:ext uri="{FF2B5EF4-FFF2-40B4-BE49-F238E27FC236}">
                <a16:creationId xmlns:a16="http://schemas.microsoft.com/office/drawing/2014/main" id="{2633FA0D-3D70-DD22-9DCA-3FABA8F358E1}"/>
              </a:ext>
            </a:extLst>
          </p:cNvPr>
          <p:cNvSpPr/>
          <p:nvPr/>
        </p:nvSpPr>
        <p:spPr>
          <a:xfrm>
            <a:off x="539496" y="1610491"/>
            <a:ext cx="5687568" cy="6477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（1）人的生殖系统</a:t>
            </a:r>
            <a:endParaRPr lang="en-US" altLang="zh-CN" sz="2800" dirty="0"/>
          </a:p>
          <a:p>
            <a:pPr algn="l" latinLnBrk="1">
              <a:lnSpc>
                <a:spcPct val="150000"/>
              </a:lnSpc>
            </a:pPr>
            <a:endParaRPr lang="en-US" altLang="zh-CN" sz="2800" dirty="0"/>
          </a:p>
        </p:txBody>
      </p:sp>
      <p:sp>
        <p:nvSpPr>
          <p:cNvPr id="6" name="SystemAddBraceShape">
            <a:extLst>
              <a:ext uri="{FF2B5EF4-FFF2-40B4-BE49-F238E27FC236}">
                <a16:creationId xmlns:a16="http://schemas.microsoft.com/office/drawing/2014/main" id="{1953DBBF-D428-C6BA-9F96-1AE6D5EEB8F0}"/>
              </a:ext>
            </a:extLst>
          </p:cNvPr>
          <p:cNvSpPr/>
          <p:nvPr/>
        </p:nvSpPr>
        <p:spPr>
          <a:xfrm>
            <a:off x="3706559" y="1517495"/>
            <a:ext cx="76200" cy="826072"/>
          </a:xfrm>
          <a:prstGeom prst="leftBrace">
            <a:avLst>
              <a:gd name="adj1" fmla="val 90000"/>
              <a:gd name="adj2" fmla="val 50000"/>
            </a:avLst>
          </a:prstGeom>
          <a:ln w="15875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P_5_BD#1c73562eb?sp=1&amp;vcp=1&amp;pid=7bf08f302&amp;color=0,0,0&amp;mp=1&amp;vtp=1&amp;vaab=1&amp;bt=1&amp;bbb=1&amp;hb=1">
                <a:extLst>
                  <a:ext uri="{FF2B5EF4-FFF2-40B4-BE49-F238E27FC236}">
                    <a16:creationId xmlns:a16="http://schemas.microsoft.com/office/drawing/2014/main" id="{17D1949A-CD0E-46C3-5586-EF30CB2C5F58}"/>
                  </a:ext>
                </a:extLst>
              </p:cNvPr>
              <p:cNvSpPr/>
              <p:nvPr/>
            </p:nvSpPr>
            <p:spPr>
              <a:xfrm>
                <a:off x="565269" y="2595471"/>
                <a:ext cx="10361815" cy="36270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（2）胚胎的发育和营养：</a:t>
                </a:r>
                <a:endParaRPr lang="en-US" altLang="zh-CN" sz="2800" dirty="0"/>
              </a:p>
              <a:p>
                <a:pPr latinLnBrk="1">
                  <a:lnSpc>
                    <a:spcPts val="89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发育：受精卵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胚胎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胎儿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mPr>
                      <m:mr>
                        <m:e>
                          <m:groupChr>
                            <m:groupChrPr>
                              <m:chr m:val="→"/>
                              <m:vertJc m:val="bot"/>
                              <m:ctrlPr>
                                <a:rPr lang="en-US" altLang="zh-CN" sz="2800" b="0" i="1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</m:ctrlPr>
                            </m:groupChrPr>
                            <m:e>
                              <m:r>
                                <a:rPr lang="en-US" altLang="zh-CN" sz="2800" b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分娩</m:t>
                              </m:r>
                            </m:e>
                          </m:groupChr>
                        </m:e>
                      </m:mr>
                      <m:mr>
                        <m:e>
                          <m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SimSun" pitchFamily="34" charset="-122"/>
                              <a:cs typeface="Times New Roman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 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婴儿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胚胎在子宫里发育所需要的营养通过胎盘从母体获得。胚胎发育8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周形成胎儿（出现人形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），38周分娩。胚胎早期利用的是卵细胞中的营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养。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7" name="P_5_BD#1c73562eb?sp=1&amp;vcp=1&amp;pid=7bf08f302&amp;color=0,0,0&amp;mp=1&amp;vtp=1&amp;vaab=1&amp;bt=1&amp;bbb=1&amp;hb=1">
                <a:extLst>
                  <a:ext uri="{FF2B5EF4-FFF2-40B4-BE49-F238E27FC236}">
                    <a16:creationId xmlns:a16="http://schemas.microsoft.com/office/drawing/2014/main" id="{17D1949A-CD0E-46C3-5586-EF30CB2C5F5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5269" y="2595471"/>
                <a:ext cx="10361815" cy="3627057"/>
              </a:xfrm>
              <a:prstGeom prst="rect">
                <a:avLst/>
              </a:prstGeom>
              <a:blipFill>
                <a:blip r:embed="rId3"/>
                <a:stretch>
                  <a:fillRect l="-2118" r="-8118" b="-521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1c73562eb?sp=1&amp;vcp=1&amp;pid=7bf08f302&amp;color=0,0,0&amp;mp=1&amp;vtp=1&amp;vaab=1&amp;bt=1&amp;bbb=1"/>
          <p:cNvSpPr/>
          <p:nvPr/>
        </p:nvSpPr>
        <p:spPr>
          <a:xfrm>
            <a:off x="539496" y="608806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（3）青春期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	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①青春期发育特点</a:t>
            </a:r>
            <a:endParaRPr lang="en-US" altLang="zh-CN" sz="2800" dirty="0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3E87F02A-769C-7D79-D318-12E497EFEB1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92832" y="1810163"/>
            <a:ext cx="6119239" cy="45138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2486176"/>
      </p:ext>
    </p:extLst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930364103?vcp=1&amp;pid=211d3aac1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知识点2</a:t>
            </a:r>
            <a:r>
              <a:rPr lang="en-US" altLang="zh-CN" sz="3200" b="1" i="0" dirty="0">
                <a:solidFill>
                  <a:srgbClr val="00AA81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消化和吸收</a:t>
            </a:r>
            <a:endParaRPr lang="en-US" altLang="zh-CN" sz="3200" dirty="0"/>
          </a:p>
        </p:txBody>
      </p:sp>
      <p:sp>
        <p:nvSpPr>
          <p:cNvPr id="3" name="P_5_BD#3b1aef6de?sp=1&amp;vcp=1&amp;pid=930364103&amp;color=0,0,0&amp;vtp=1&amp;vaab=1&amp;bbb=1&amp;hb=1"/>
          <p:cNvSpPr/>
          <p:nvPr/>
        </p:nvSpPr>
        <p:spPr>
          <a:xfrm>
            <a:off x="539496" y="1263495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（1）消化系统的组成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消化道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：口腔、咽、食道、胃、小肠、大肠、肛门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，主要作用是消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化食物和吸收营养物质等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消化腺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：唾液腺、胃腺、肝脏、胰腺、肠腺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，主要作用是分泌消化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液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。肝脏是人体最大的消化腺，分泌胆汁，参与脂肪消化。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0&amp;si=6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_5_BD#1c73562eb?bid=7&amp;vcp=1&amp;pid=7bf08f302&amp;color=0,0,0&amp;vtp=1&amp;vaab=1"/>
          <p:cNvSpPr/>
          <p:nvPr/>
        </p:nvSpPr>
        <p:spPr>
          <a:xfrm>
            <a:off x="4766468" y="1021714"/>
            <a:ext cx="2659063" cy="249675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营养卫生</a:t>
            </a:r>
            <a:endParaRPr lang="en-US" altLang="zh-CN" sz="2800" dirty="0"/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遗精及其卫生</a:t>
            </a:r>
            <a:endParaRPr lang="en-US" altLang="zh-CN" sz="2800" dirty="0"/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青春期卫生</a:t>
            </a:r>
            <a:endParaRPr lang="en-US" altLang="zh-CN" sz="2800" dirty="0"/>
          </a:p>
          <a:p>
            <a:pPr algn="l"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青春期心理卫生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P_5_BD#1c73562eb?vcp=1&amp;pid=7bf08f302&amp;color=0,0,0&amp;vtp=1&amp;vaab=1&amp;bbb=1"/>
              <p:cNvSpPr/>
              <p:nvPr/>
            </p:nvSpPr>
            <p:spPr>
              <a:xfrm>
                <a:off x="539496" y="4088862"/>
                <a:ext cx="11109960" cy="12013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.遗精：男子进入青春期以后，在睡梦中精液自尿道排出的现象。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kern="0">
                    <a:solidFill>
                      <a:srgbClr val="FFFFFF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b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.月经：女子进入青春期以后，每月一次的子宫出血现象。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P_5_BD#1c73562eb?vcp=1&amp;pid=7bf08f302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088862"/>
                <a:ext cx="11109960" cy="1201357"/>
              </a:xfrm>
              <a:prstGeom prst="rect">
                <a:avLst/>
              </a:prstGeom>
              <a:blipFill>
                <a:blip r:embed="rId3"/>
                <a:stretch>
                  <a:fillRect r="-55" b="-1776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P_5_BD#1c73562eb?bid=7&amp;vcp=1&amp;pid=7bf08f302&amp;color=0,0,0&amp;vtp=1&amp;vaab=1">
            <a:extLst>
              <a:ext uri="{FF2B5EF4-FFF2-40B4-BE49-F238E27FC236}">
                <a16:creationId xmlns:a16="http://schemas.microsoft.com/office/drawing/2014/main" id="{FE990DB3-9E26-CB4B-8E26-BFCC721B2D27}"/>
              </a:ext>
            </a:extLst>
          </p:cNvPr>
          <p:cNvSpPr/>
          <p:nvPr/>
        </p:nvSpPr>
        <p:spPr>
          <a:xfrm>
            <a:off x="539497" y="1948626"/>
            <a:ext cx="4436764" cy="6477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	②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青春期卫生保健</a:t>
            </a:r>
            <a:endParaRPr lang="en-US" altLang="zh-CN" sz="2800" dirty="0"/>
          </a:p>
          <a:p>
            <a:pPr algn="l" latinLnBrk="1">
              <a:lnSpc>
                <a:spcPct val="150000"/>
              </a:lnSpc>
            </a:pPr>
            <a:endParaRPr lang="en-US" altLang="zh-CN" sz="2800" dirty="0"/>
          </a:p>
        </p:txBody>
      </p:sp>
      <p:sp>
        <p:nvSpPr>
          <p:cNvPr id="6" name="SystemAddBraceShape">
            <a:extLst>
              <a:ext uri="{FF2B5EF4-FFF2-40B4-BE49-F238E27FC236}">
                <a16:creationId xmlns:a16="http://schemas.microsoft.com/office/drawing/2014/main" id="{4EB2E426-563A-8666-6AAC-FA63C8D9A48C}"/>
              </a:ext>
            </a:extLst>
          </p:cNvPr>
          <p:cNvSpPr/>
          <p:nvPr/>
        </p:nvSpPr>
        <p:spPr>
          <a:xfrm>
            <a:off x="4448968" y="1275714"/>
            <a:ext cx="165100" cy="2106232"/>
          </a:xfrm>
          <a:prstGeom prst="leftBrace">
            <a:avLst>
              <a:gd name="adj1" fmla="val 90000"/>
              <a:gd name="adj2" fmla="val 50000"/>
            </a:avLst>
          </a:prstGeom>
          <a:ln w="15875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1&amp;si=6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a633ff620?sp=1&amp;vcp=1&amp;pid=0791cb68e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（二）人体健康</a:t>
            </a:r>
            <a:endParaRPr lang="en-US" altLang="zh-CN" sz="3200" dirty="0"/>
          </a:p>
        </p:txBody>
      </p:sp>
      <p:sp>
        <p:nvSpPr>
          <p:cNvPr id="3" name="P_4_BD#2b205d9ce?sp=1&amp;vcp=1&amp;pid=a633ff620&amp;color=0,0,0&amp;vtp=1&amp;vaab=1&amp;bbb=1&amp;hb=1"/>
          <p:cNvSpPr/>
          <p:nvPr/>
        </p:nvSpPr>
        <p:spPr>
          <a:xfrm>
            <a:off x="539496" y="126724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人体健康受传染病、心血管疾病、癌症及外部伤害的威胁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，良好的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生活习惯和医疗措施是健康的重要保障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C_4_BD#ece6191a7?vcp=1&amp;pid=a633ff620&amp;color=0,170,129&amp;vtp=1&amp;vaab=1&amp;bbb=1"/>
          <p:cNvSpPr/>
          <p:nvPr/>
        </p:nvSpPr>
        <p:spPr>
          <a:xfrm>
            <a:off x="539496" y="255865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知识点1</a:t>
            </a:r>
            <a:r>
              <a:rPr lang="en-US" altLang="zh-CN" sz="3200" b="1" i="0" dirty="0">
                <a:solidFill>
                  <a:srgbClr val="00AA81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免疫与计划免疫</a:t>
            </a:r>
            <a:endParaRPr lang="en-US" altLang="zh-CN" sz="3200" dirty="0"/>
          </a:p>
        </p:txBody>
      </p:sp>
      <p:sp>
        <p:nvSpPr>
          <p:cNvPr id="5" name="P_5_BD#c2a727a6a?sp=1&amp;vcp=1&amp;pid=ece6191a7&amp;color=0,0,0&amp;vtp=1&amp;vaab=1&amp;bbb=1&amp;hb=1"/>
          <p:cNvSpPr/>
          <p:nvPr/>
        </p:nvSpPr>
        <p:spPr>
          <a:xfrm>
            <a:off x="539496" y="327454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（1）免疫是人体内的一种防御功能，人体依靠这种功能识别“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自己”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“非己”成分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，从而破坏和排斥进入人体内的外来物质以及人体本身所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产生的损伤细胞和肿瘤细胞等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，以维护人体内部环境的平衡和稳定。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2&amp;si=6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c2a727a6a?sp=1&amp;vcp=1&amp;pid=ece6191a7&amp;color=0,0,0&amp;vtp=1&amp;vaab=1&amp;bt=1&amp;bbb=1"/>
          <p:cNvSpPr/>
          <p:nvPr/>
        </p:nvSpPr>
        <p:spPr>
          <a:xfrm>
            <a:off x="539496" y="64693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（2）人体的三道防线</a:t>
            </a:r>
            <a:endParaRPr lang="en-US" altLang="zh-CN" sz="2800" dirty="0"/>
          </a:p>
        </p:txBody>
      </p:sp>
      <p:pic>
        <p:nvPicPr>
          <p:cNvPr id="3" name="P_5_BD#c2a727a6a?vcp=1&amp;pid=ece6191a7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25496" y="1333119"/>
            <a:ext cx="6537960" cy="4864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3&amp;si=6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c2a727a6a?sp=1&amp;vcp=1&amp;pid=ece6191a7&amp;color=0,0,0&amp;vtp=1&amp;vaab=1&amp;bt=1&amp;bbb=1"/>
          <p:cNvSpPr/>
          <p:nvPr/>
        </p:nvSpPr>
        <p:spPr>
          <a:xfrm>
            <a:off x="539496" y="56702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（3）非特异性免疫和特异性免疫比较</a:t>
            </a:r>
            <a:endParaRPr lang="en-US" altLang="zh-CN" sz="2800" dirty="0"/>
          </a:p>
        </p:txBody>
      </p:sp>
      <p:graphicFrame>
        <p:nvGraphicFramePr>
          <p:cNvPr id="64" name="P_5_BD#c2a727a6a?colgroup=4,13,11&amp;vcp=1&amp;pid=ece6191a7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3864065"/>
              </p:ext>
            </p:extLst>
          </p:nvPr>
        </p:nvGraphicFramePr>
        <p:xfrm>
          <a:off x="539496" y="1253203"/>
          <a:ext cx="11073384" cy="5024440"/>
        </p:xfrm>
        <a:graphic>
          <a:graphicData uri="http://schemas.openxmlformats.org/drawingml/2006/table">
            <a:tbl>
              <a:tblPr/>
              <a:tblGrid>
                <a:gridCol w="16459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017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4256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名称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非特异性免疫</a:t>
                      </a:r>
                      <a:endParaRPr lang="en-US" altLang="zh-CN" sz="1200" b="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特异性免疫</a:t>
                      </a:r>
                      <a:endParaRPr lang="en-US" altLang="zh-CN" sz="1200" b="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形成时间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生来就有的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出生后产生的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获得途径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通过遗传获得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与病原体斗争后获得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不遗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特点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不针对某一特定的病原体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是对多种病原体都有防御作用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只针对某一特定的病原体或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异物起作用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防线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第一道防线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皮肤和黏膜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第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二道防线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体液中的杀菌物质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和吞噬细胞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第三道防线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免疫器官和免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疫细胞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4&amp;si=6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5" name="P_5_BD#c2a727a6a?colgroup=4,13,11&amp;vcp=1&amp;pid=ece6191a7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0178002"/>
              </p:ext>
            </p:extLst>
          </p:nvPr>
        </p:nvGraphicFramePr>
        <p:xfrm>
          <a:off x="539496" y="1421352"/>
          <a:ext cx="11073384" cy="2710626"/>
        </p:xfrm>
        <a:graphic>
          <a:graphicData uri="http://schemas.openxmlformats.org/drawingml/2006/table">
            <a:tbl>
              <a:tblPr/>
              <a:tblGrid>
                <a:gridCol w="16459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017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4256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名称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非特异性免疫</a:t>
                      </a:r>
                      <a:endParaRPr lang="en-US" altLang="zh-CN" sz="1200" b="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特异性免疫</a:t>
                      </a:r>
                      <a:endParaRPr lang="en-US" altLang="zh-CN" sz="1200" b="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58608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作用机理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直接阻挡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清除或杀死病原体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产生抗体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与抗原结合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促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进吞噬细胞的吞噬作用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清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除抗原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举例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呼吸道黏膜上的纤毛清扫异物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注射卡介苗预防肺结核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" name="P_5_BD#c2a727a6a?vcp=1&amp;pid=ece6191a7&amp;color=0,0,0&amp;vtp=1&amp;vaab=1&amp;bbb=1&amp;hb=1"/>
          <p:cNvSpPr/>
          <p:nvPr/>
        </p:nvSpPr>
        <p:spPr>
          <a:xfrm>
            <a:off x="539496" y="4270978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抗原：能引起人体产生抗体的物质，如麻疹病毒、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注射的各种疫苗、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水痘病毒等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抗体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：一种特殊的蛋白质，能与相应的抗原特异性地结合，清除抗原。</a:t>
            </a:r>
            <a:endParaRPr lang="en-US" altLang="zh-CN" sz="2800" spc="-100" dirty="0"/>
          </a:p>
        </p:txBody>
      </p:sp>
      <p:sp>
        <p:nvSpPr>
          <p:cNvPr id="2" name="P_5_BD#c2a727a6a?colgroup=4,13,11&amp;vcp=1&amp;pid=ece6191a7&amp;color=0,0,0&amp;vtp=1&amp;vaab=1&amp;bt=1&amp;bbb=1">
            <a:extLst>
              <a:ext uri="{FF2B5EF4-FFF2-40B4-BE49-F238E27FC236}">
                <a16:creationId xmlns:a16="http://schemas.microsoft.com/office/drawing/2014/main" id="{80C3596B-6B82-B33A-C089-FF4F2898F370}"/>
              </a:ext>
            </a:extLst>
          </p:cNvPr>
          <p:cNvSpPr txBox="1"/>
          <p:nvPr/>
        </p:nvSpPr>
        <p:spPr>
          <a:xfrm>
            <a:off x="10894735" y="71294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c2a727a6a?sp=1&amp;vcp=1&amp;pid=ece6191a7&amp;color=0,0,0&amp;vtp=1&amp;vaab=1&amp;bbb=1&amp;hb=1">
            <a:extLst>
              <a:ext uri="{FF2B5EF4-FFF2-40B4-BE49-F238E27FC236}">
                <a16:creationId xmlns:a16="http://schemas.microsoft.com/office/drawing/2014/main" id="{4B833F6E-E625-60B4-9A2F-C164AFF67543}"/>
              </a:ext>
            </a:extLst>
          </p:cNvPr>
          <p:cNvSpPr/>
          <p:nvPr/>
        </p:nvSpPr>
        <p:spPr>
          <a:xfrm>
            <a:off x="539496" y="282546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（4）计划免疫：计划性地预防接种，使人体产生相应的抗体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，提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高对该传染病的抵抗能力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，是预防传染病最有效的措施。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700805268"/>
      </p:ext>
    </p:extLst>
  </p:cSld>
  <p:clrMapOvr>
    <a:masterClrMapping/>
  </p:clrMapOvr>
  <p:transition>
    <p:split dir="in"/>
  </p:transition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5&amp;si=6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26570990b?vcp=1&amp;pid=a633ff620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知识点2</a:t>
            </a:r>
            <a:r>
              <a:rPr lang="en-US" altLang="zh-CN" sz="3200" b="1" i="0" dirty="0">
                <a:solidFill>
                  <a:srgbClr val="00AA81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传染病及其预防</a:t>
            </a:r>
            <a:endParaRPr lang="en-US" altLang="zh-CN" sz="3200" dirty="0"/>
          </a:p>
        </p:txBody>
      </p:sp>
      <p:pic>
        <p:nvPicPr>
          <p:cNvPr id="3" name="P_5_BD#2f87b1fd8?vcp=1&amp;pid=26570990b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23360" y="1324401"/>
            <a:ext cx="4151376" cy="4928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6&amp;si=6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7" name="P_5_BD#2f87b1fd8?colgroup=4,5,5,3,10&amp;vcp=1&amp;pid=26570990b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458774"/>
              </p:ext>
            </p:extLst>
          </p:nvPr>
        </p:nvGraphicFramePr>
        <p:xfrm>
          <a:off x="539496" y="554400"/>
          <a:ext cx="11055096" cy="5759579"/>
        </p:xfrm>
        <a:graphic>
          <a:graphicData uri="http://schemas.openxmlformats.org/drawingml/2006/table">
            <a:tbl>
              <a:tblPr/>
              <a:tblGrid>
                <a:gridCol w="16733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939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939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1673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87705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027113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传染病类</a:t>
                      </a:r>
                    </a:p>
                    <a:p>
                      <a:pPr marL="0" lvl="0" indent="0"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别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病原体原始</a:t>
                      </a:r>
                    </a:p>
                    <a:p>
                      <a:pPr marL="0" lvl="0" indent="0"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寄生部位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病原体主要</a:t>
                      </a:r>
                    </a:p>
                    <a:p>
                      <a:pPr marL="0" lvl="0" indent="0"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传播途径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发病季</a:t>
                      </a:r>
                    </a:p>
                    <a:p>
                      <a:pPr marL="0" lvl="0" indent="0"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节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常见病例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4037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呼吸道传</a:t>
                      </a:r>
                    </a:p>
                    <a:p>
                      <a:pPr marL="0" lvl="0" indent="0"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染病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呼吸道黏</a:t>
                      </a:r>
                    </a:p>
                    <a:p>
                      <a:pPr marL="0" lv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膜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飞沫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空气</a:t>
                      </a:r>
                    </a:p>
                    <a:p>
                      <a:pPr marL="0" lv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传播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冬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流行性感冒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百日咳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lv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肺结核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猩红热等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54037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消化道传</a:t>
                      </a:r>
                    </a:p>
                    <a:p>
                      <a:pPr marL="0" lvl="0" indent="0"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染病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消化道及其</a:t>
                      </a:r>
                    </a:p>
                    <a:p>
                      <a:pPr marL="0" lv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附属器官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饮水和食物</a:t>
                      </a:r>
                    </a:p>
                    <a:p>
                      <a:pPr marL="0" lv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传播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细菌性痢疾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病毒性肝</a:t>
                      </a:r>
                    </a:p>
                    <a:p>
                      <a:pPr marL="0" lv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蛔虫病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甲肝等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70355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血液传染</a:t>
                      </a:r>
                    </a:p>
                    <a:p>
                      <a:pPr marL="0" lvl="0" indent="0"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病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血液和淋巴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吸血昆虫传</a:t>
                      </a:r>
                    </a:p>
                    <a:p>
                      <a:pPr marL="0" lv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播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四季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疟疾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流行性乙型脑</a:t>
                      </a:r>
                    </a:p>
                    <a:p>
                      <a:pPr mar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丝虫病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流行性出</a:t>
                      </a:r>
                    </a:p>
                    <a:p>
                      <a:pPr marL="0" lv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血热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乙肝等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54037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体表传染</a:t>
                      </a:r>
                    </a:p>
                    <a:p>
                      <a:pPr marL="0" lvl="0" indent="0"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病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皮肤和体表</a:t>
                      </a:r>
                    </a:p>
                    <a:p>
                      <a:pPr marL="0" lv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黏膜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接触传播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四季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狂犬病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破伤风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沙</a:t>
                      </a:r>
                    </a:p>
                    <a:p>
                      <a:pPr marL="0" lv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眼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疥疮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癣等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7&amp;si=6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2f87b1fd8?vcp=1&amp;pid=26570990b&amp;color=0,0,0&amp;vtp=1&amp;vaab=1&amp;bt=1&amp;bbb=1&amp;hb=1"/>
          <p:cNvSpPr/>
          <p:nvPr/>
        </p:nvSpPr>
        <p:spPr>
          <a:xfrm>
            <a:off x="539496" y="217268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注意区分病原体和传染源：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病原体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——凡是能引起人和动物患病的病毒、细菌、真菌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、寄生虫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等都是病原体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传染源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——能够散播病原体的人或动物。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8&amp;si=6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2b9abcd37?vcp=1&amp;pid=a633ff620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知识点3</a:t>
            </a:r>
            <a:r>
              <a:rPr lang="en-US" altLang="zh-CN" sz="3200" b="1" i="0" dirty="0">
                <a:solidFill>
                  <a:srgbClr val="00AA81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选择健康的生活方式</a:t>
            </a:r>
            <a:endParaRPr lang="en-US" altLang="zh-CN" sz="3200" dirty="0"/>
          </a:p>
        </p:txBody>
      </p:sp>
      <p:sp>
        <p:nvSpPr>
          <p:cNvPr id="3" name="P_5_BD#e0c68db7e?sp=1&amp;vcp=1&amp;pid=2b9abcd37&amp;color=0,0,0&amp;vtp=1&amp;vaab=1&amp;bbb=1&amp;hb=1"/>
          <p:cNvSpPr/>
          <p:nvPr/>
        </p:nvSpPr>
        <p:spPr>
          <a:xfrm>
            <a:off x="539496" y="1263495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（1）健康不仅仅是指没有疾病，而是指一种身体上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、心理上和社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会适应方面的良好状态。</a:t>
            </a:r>
          </a:p>
          <a:p>
            <a:pPr latinLnBrk="1"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</a:t>
            </a:r>
            <a:endParaRPr lang="en-US" altLang="zh-CN" sz="2800" dirty="0"/>
          </a:p>
        </p:txBody>
      </p:sp>
      <p:pic>
        <p:nvPicPr>
          <p:cNvPr id="5" name="P_5_BD#e0c68db7e?vcp=1&amp;pid=2b9abcd37&amp;color=0,0,0&amp;tib=255,255,255&amp;vtp=1&amp;vaab=1" descr="preencoded.png">
            <a:extLst>
              <a:ext uri="{FF2B5EF4-FFF2-40B4-BE49-F238E27FC236}">
                <a16:creationId xmlns:a16="http://schemas.microsoft.com/office/drawing/2014/main" id="{F99D53B0-975A-3A75-2712-B45225C94A5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12080" y="1858350"/>
            <a:ext cx="3917429" cy="4445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3b1aef6de?sp=1&amp;vcp=1&amp;pid=930364103&amp;color=0,0,0&amp;vtp=1&amp;vaab=1&amp;bt=1&amp;bbb=1&amp;hb=1"/>
          <p:cNvSpPr/>
          <p:nvPr/>
        </p:nvSpPr>
        <p:spPr>
          <a:xfrm>
            <a:off x="539496" y="119986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（2）小肠适于消化、吸收的特点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长度最长。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内表面具有皱襞和小肠绒毛。（大大增加了消化和吸收的面积）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小肠绒毛内有毛细血管、毛细淋巴管，绒毛壁和毛细血管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、毛细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淋巴管的管壁都很薄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，只由一层上皮细胞构成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，这种结构有利于吸收营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养物质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有各种消化液。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0&amp;si=7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e0c68db7e?sp=1&amp;vcp=1&amp;pid=2b9abcd37&amp;color=0,0,0&amp;vtp=1&amp;vaab=1&amp;bt=1&amp;bbb=1"/>
          <p:cNvSpPr/>
          <p:nvPr/>
        </p:nvSpPr>
        <p:spPr>
          <a:xfrm>
            <a:off x="539496" y="128825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（3）吸烟的危害</a:t>
            </a:r>
            <a:endParaRPr lang="en-US" altLang="zh-CN" sz="2800" dirty="0"/>
          </a:p>
        </p:txBody>
      </p:sp>
      <p:graphicFrame>
        <p:nvGraphicFramePr>
          <p:cNvPr id="71" name="P_5_BD#e0c68db7e?colgroup=11,17&amp;vcp=1&amp;pid=2b9abcd37&amp;color=0,0,0&amp;vtp=1&amp;vaab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9234443"/>
              </p:ext>
            </p:extLst>
          </p:nvPr>
        </p:nvGraphicFramePr>
        <p:xfrm>
          <a:off x="539496" y="1974437"/>
          <a:ext cx="11082528" cy="2239012"/>
        </p:xfrm>
        <a:graphic>
          <a:graphicData uri="http://schemas.openxmlformats.org/drawingml/2006/table">
            <a:tbl>
              <a:tblPr/>
              <a:tblGrid>
                <a:gridCol w="44256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568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香烟中的有害成分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对健康的影响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烟焦油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诱发癌症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尼古丁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烟碱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诱发心脏病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让吸烟者上瘾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一氧化碳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减慢血液中氧的运送速度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诱发冠心病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" name="P_5_BD#e0c68db7e?sp=1&amp;vcp=1&amp;pid=2b9abcd37&amp;color=0,0,0&amp;vtp=1&amp;vaab=1&amp;bbb=1&amp;hb=1"/>
          <p:cNvSpPr/>
          <p:nvPr/>
        </p:nvSpPr>
        <p:spPr>
          <a:xfrm>
            <a:off x="539496" y="4349337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（4）毒品损害人的大脑和心脏，影响中枢神经系统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、血液循环系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、呼吸系统等，还会降低免疫力。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1&amp;si=7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e9f394997?vcp=1&amp;pid=a633ff620&amp;color=0,170,129&amp;vtp=1&amp;vaab=1&amp;bt=1&amp;bbb=1"/>
          <p:cNvSpPr/>
          <p:nvPr/>
        </p:nvSpPr>
        <p:spPr>
          <a:xfrm>
            <a:off x="539496" y="554400"/>
            <a:ext cx="11109960" cy="53835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知识点4</a:t>
            </a:r>
            <a:r>
              <a:rPr lang="en-US" altLang="zh-CN" sz="3200" b="1" i="0" dirty="0">
                <a:solidFill>
                  <a:srgbClr val="00AA81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用药和急救</a:t>
            </a:r>
            <a:endParaRPr lang="en-US" altLang="zh-CN" sz="3200" dirty="0"/>
          </a:p>
        </p:txBody>
      </p:sp>
      <p:sp>
        <p:nvSpPr>
          <p:cNvPr id="3" name="P_5_BD#e43c8038e?sp=1&amp;vcp=1&amp;pid=e9f394997&amp;color=0,0,0&amp;vtp=1&amp;vaab=1&amp;bbb=1"/>
          <p:cNvSpPr/>
          <p:nvPr/>
        </p:nvSpPr>
        <p:spPr>
          <a:xfrm>
            <a:off x="539496" y="1165844"/>
            <a:ext cx="11109960" cy="4679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</a:t>
            </a:r>
            <a:endParaRPr lang="en-US" altLang="zh-CN" sz="2800" dirty="0"/>
          </a:p>
        </p:txBody>
      </p:sp>
      <p:pic>
        <p:nvPicPr>
          <p:cNvPr id="4" name="P_5_BD#e43c8038e?vcp=1&amp;pid=e9f394997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28718" y="634193"/>
            <a:ext cx="4446877" cy="34035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P_5_BD#e43c8038e?vcp=1&amp;pid=e9f394997&amp;color=0,0,0&amp;vtp=1&amp;vaab=1&amp;bbb=1&amp;hb=1"/>
          <p:cNvSpPr/>
          <p:nvPr/>
        </p:nvSpPr>
        <p:spPr>
          <a:xfrm>
            <a:off x="539496" y="4301280"/>
            <a:ext cx="11109960" cy="2030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中药是在中医理论指导下应用的药物，包括中药材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、中药饮片和中</a:t>
            </a:r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成药等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endParaRPr lang="en-US" altLang="zh-CN" sz="2800" dirty="0"/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西药的有效成分主要是由化学物质合成的，因此又被称为化学药品</a:t>
            </a:r>
          </a:p>
          <a:p>
            <a:pPr latinLnBrk="1">
              <a:lnSpc>
                <a:spcPts val="4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制剂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2&amp;si=7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e43c8038e?sp=1&amp;vcp=1&amp;pid=e9f394997&amp;color=0,0,0&amp;vtp=1&amp;vaab=1&amp;bt=1&amp;bbb=1"/>
          <p:cNvSpPr/>
          <p:nvPr/>
        </p:nvSpPr>
        <p:spPr>
          <a:xfrm>
            <a:off x="539496" y="61493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</a:t>
            </a:r>
            <a:endParaRPr lang="en-US" altLang="zh-CN" sz="2800" dirty="0"/>
          </a:p>
        </p:txBody>
      </p:sp>
      <p:pic>
        <p:nvPicPr>
          <p:cNvPr id="3" name="P_5_BD#e43c8038e?vcp=1&amp;pid=e9f394997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05969" y="614933"/>
            <a:ext cx="5151515" cy="54874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3b1aef6de?sp=1&amp;vcp=1&amp;pid=930364103&amp;color=0,0,0&amp;vtp=1&amp;vaab=1&amp;bt=1&amp;bbb=1&amp;hb=1"/>
          <p:cNvSpPr/>
          <p:nvPr/>
        </p:nvSpPr>
        <p:spPr>
          <a:xfrm>
            <a:off x="539496" y="217903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（3）食物的消化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：在消化道内将食物分解成为可以吸收的成分的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过程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物理性消化：牙齿的咀嚼、舌的搅拌和胃、肠的蠕动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，将食物磨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、搅拌，并与消化液混合。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P_5_BD#3b1aef6de?vcp=1&amp;pid=930364103&amp;color=0,0,0&amp;mp=1&amp;vtp=1&amp;vaab=1&amp;bt=1&amp;bbb=1&amp;hb=1"/>
              <p:cNvSpPr/>
              <p:nvPr/>
            </p:nvSpPr>
            <p:spPr>
              <a:xfrm>
                <a:off x="539496" y="1072896"/>
                <a:ext cx="11109960" cy="46863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②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化学性消化：通过各种消化酶的作用，使食物中各种成分分解为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可以吸收的营养物质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  <a:p>
                <a:pPr latinLnBrk="1">
                  <a:lnSpc>
                    <a:spcPts val="89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淀粉的消化（口腔、小肠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）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：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淀粉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mPr>
                      <m:mr>
                        <m:e>
                          <m:groupChr>
                            <m:groupChrPr>
                              <m:chr m:val="→"/>
                              <m:vertJc m:val="bot"/>
                              <m:ctrlPr>
                                <a:rPr lang="en-US" altLang="zh-CN" sz="2800" b="0" i="1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</m:ctrlPr>
                            </m:groupChrPr>
                            <m:e>
                              <m:r>
                                <a:rPr lang="en-US" altLang="zh-CN" sz="2800" b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唾液淀粉酶</m:t>
                              </m:r>
                            </m:e>
                          </m:groupChr>
                        </m:e>
                      </m:mr>
                      <m:mr>
                        <m:e>
                          <m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SimSun" pitchFamily="34" charset="-122"/>
                              <a:cs typeface="Times New Roman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 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麦芽糖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89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mPr>
                      <m:mr>
                        <m:e>
                          <m:groupChr>
                            <m:groupChrPr>
                              <m:chr m:val="→"/>
                              <m:vertJc m:val="bot"/>
                              <m:ctrlPr>
                                <a:rPr lang="en-US" altLang="zh-CN" sz="2800" b="0" i="1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</m:ctrlPr>
                            </m:groupChrPr>
                            <m:e>
                              <m:r>
                                <a:rPr lang="en-US" altLang="zh-CN" sz="2800" b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酶</m:t>
                              </m:r>
                              <m:r>
                                <a:rPr lang="en-US" altLang="zh-CN" sz="2800" b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(</m:t>
                              </m:r>
                              <m:r>
                                <a:rPr lang="en-US" altLang="zh-CN" sz="2800" b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肠液、胰液</m:t>
                              </m:r>
                              <m:r>
                                <a:rPr lang="en-US" altLang="zh-CN" sz="2800" b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e>
                          </m:groupChr>
                        </m:e>
                      </m:mr>
                      <m:mr>
                        <m:e>
                          <m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SimSun" pitchFamily="34" charset="-122"/>
                              <a:cs typeface="Times New Roman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 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葡萄糖</a:t>
                </a:r>
                <a:endParaRPr lang="en-US" altLang="zh-CN" sz="2800" dirty="0"/>
              </a:p>
              <a:p>
                <a:pPr latinLnBrk="1">
                  <a:lnSpc>
                    <a:spcPts val="89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蛋白质的消化（胃、小肠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）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：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蛋白质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mPr>
                      <m:mr>
                        <m:e>
                          <m:groupChr>
                            <m:groupChrPr>
                              <m:chr m:val="→"/>
                              <m:vertJc m:val="bot"/>
                              <m:ctrlPr>
                                <a:rPr lang="en-US" altLang="zh-CN" sz="2800" b="0" i="1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</m:ctrlPr>
                            </m:groupChrPr>
                            <m:e>
                              <m:r>
                                <a:rPr lang="en-US" altLang="zh-CN" sz="2800" b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酶</m:t>
                              </m:r>
                              <m:r>
                                <a:rPr lang="en-US" altLang="zh-CN" sz="2800" b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(</m:t>
                              </m:r>
                              <m:r>
                                <a:rPr lang="en-US" altLang="zh-CN" sz="2800" b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胃液、胰液、肠液</m:t>
                              </m:r>
                              <m:r>
                                <a:rPr lang="en-US" altLang="zh-CN" sz="2800" b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e>
                          </m:groupChr>
                        </m:e>
                      </m:mr>
                      <m:mr>
                        <m:e>
                          <m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SimSun" pitchFamily="34" charset="-122"/>
                              <a:cs typeface="Times New Roman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 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氨基酸</a:t>
                </a:r>
                <a:endParaRPr lang="en-US" altLang="zh-CN" sz="2800" dirty="0"/>
              </a:p>
              <a:p>
                <a:pPr latinLnBrk="1">
                  <a:lnSpc>
                    <a:spcPct val="110000"/>
                  </a:lnSpc>
                </a:pPr>
                <a:endParaRPr lang="en-US" altLang="zh-CN" sz="2800" dirty="0"/>
              </a:p>
            </p:txBody>
          </p:sp>
        </mc:Choice>
        <mc:Fallback xmlns="">
          <p:sp>
            <p:nvSpPr>
              <p:cNvPr id="2" name="P_5_BD#3b1aef6de?vcp=1&amp;pid=930364103&amp;color=0,0,0&amp;mp=1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072896"/>
                <a:ext cx="11109960" cy="4686300"/>
              </a:xfrm>
              <a:prstGeom prst="rect">
                <a:avLst/>
              </a:prstGeom>
              <a:blipFill>
                <a:blip r:embed="rId3"/>
                <a:stretch>
                  <a:fillRect l="-1976" r="-126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2361</Words>
  <Application>Microsoft Office PowerPoint</Application>
  <PresentationFormat>宽屏</PresentationFormat>
  <Paragraphs>696</Paragraphs>
  <Slides>72</Slides>
  <Notes>66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72</vt:i4>
      </vt:variant>
    </vt:vector>
  </HeadingPairs>
  <TitlesOfParts>
    <vt:vector size="81" baseType="lpstr">
      <vt:lpstr>Arial (正文)</vt:lpstr>
      <vt:lpstr>华文隶书</vt:lpstr>
      <vt:lpstr>SimSun</vt:lpstr>
      <vt:lpstr>微软雅黑</vt:lpstr>
      <vt:lpstr>Arial</vt:lpstr>
      <vt:lpstr>Calibri</vt:lpstr>
      <vt:lpstr>Cambria Math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519308031@qq.com</cp:lastModifiedBy>
  <cp:revision>8</cp:revision>
  <dcterms:created xsi:type="dcterms:W3CDTF">2024-11-18T01:32:55Z</dcterms:created>
  <dcterms:modified xsi:type="dcterms:W3CDTF">2025-08-27T11:27:30Z</dcterms:modified>
  <cp:category/>
  <cp:contentStatus/>
</cp:coreProperties>
</file>