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11" r:id="rId45"/>
    <p:sldId id="299" r:id="rId46"/>
    <p:sldId id="300" r:id="rId47"/>
    <p:sldId id="301" r:id="rId48"/>
    <p:sldId id="312" r:id="rId49"/>
    <p:sldId id="302" r:id="rId50"/>
    <p:sldId id="303" r:id="rId51"/>
    <p:sldId id="304" r:id="rId52"/>
    <p:sldId id="305" r:id="rId53"/>
    <p:sldId id="306" r:id="rId54"/>
    <p:sldId id="307" r:id="rId55"/>
    <p:sldId id="308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346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C09B106-88B0-4850-AF65-724092FABD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AA91FB-63D8-43D0-91A5-D188CF60A2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a7964a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C9AB46-4BBA-4284-A140-1B763B6B50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历史上的重大改革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26784D0-8286-EF53-80AE-EA5250E23D3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AE98A0-8334-4A00-AF5D-A72A7D4B17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FC5A3A-58F4-465D-BF36-1024788FA1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DDF1E5-220C-4251-A546-E37D18EBDD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4649a1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5edb6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50fe3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0199a81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4649a18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9f5edb65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8750fe3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0199a81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ff0cc6716?colgroup=3,5,9,2,7&amp;vcp=1&amp;pid=1e86174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61345"/>
              </p:ext>
            </p:extLst>
          </p:nvPr>
        </p:nvGraphicFramePr>
        <p:xfrm>
          <a:off x="539496" y="1835562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孝文帝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5世纪后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迁都洛阳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推行汉化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增强了北魏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的实力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大化改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646年开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仿效唐朝制度进行改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建立以天皇为中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心的中央集权制度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使日本发展成为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一个中央集权制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mp=1&amp;vtp=1&amp;vaab=1&amp;bt=1&amp;bbb=1">
            <a:extLst>
              <a:ext uri="{FF2B5EF4-FFF2-40B4-BE49-F238E27FC236}">
                <a16:creationId xmlns:a16="http://schemas.microsoft.com/office/drawing/2014/main" id="{CB4B5155-4470-8A6B-CB41-CCC4E35F6648}"/>
              </a:ext>
            </a:extLst>
          </p:cNvPr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ff0cc6716?colgroup=3,5,9,2,7&amp;vcp=1&amp;pid=1e8617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070901"/>
              </p:ext>
            </p:extLst>
          </p:nvPr>
        </p:nvGraphicFramePr>
        <p:xfrm>
          <a:off x="539496" y="1835562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封君封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臣制改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8世纪前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法兰克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对土地的分封形式进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实行有条件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促进了西欧封建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王安石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1069年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募役法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方田均税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农田水利法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收到一些成效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vtp=1&amp;vaab=1&amp;bt=1&amp;bbb=1">
            <a:extLst>
              <a:ext uri="{FF2B5EF4-FFF2-40B4-BE49-F238E27FC236}">
                <a16:creationId xmlns:a16="http://schemas.microsoft.com/office/drawing/2014/main" id="{444EC55C-35D6-8E52-9750-E095B0BC281C}"/>
              </a:ext>
            </a:extLst>
          </p:cNvPr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fdaeefd8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近代史上的重大改革</a:t>
            </a:r>
            <a:endParaRPr lang="en-US" altLang="zh-CN" sz="3200" dirty="0"/>
          </a:p>
        </p:txBody>
      </p:sp>
      <p:graphicFrame>
        <p:nvGraphicFramePr>
          <p:cNvPr id="13" name="P_5_BD#a2c5e3619?colgroup=1,3,12,2,7&amp;vcp=1&amp;pid=ffdaeefd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34499"/>
              </p:ext>
            </p:extLst>
          </p:nvPr>
        </p:nvGraphicFramePr>
        <p:xfrm>
          <a:off x="539496" y="1324401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末18世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建立中央集权的行政体制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创建新式常备军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鼓励兴办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推行文化教育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提倡学习西方的礼节和生活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开启了俄国近代化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248069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废除农奴制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：农奴获得人身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可以改变身份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转换职业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农奴在获得解放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的同时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可以获得一份土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但是必须出钱赎买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推动俄国走上了发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展资本主义的道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但农奴制的残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余仍然存在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A6AA7DAA-5821-69A3-CABD-5B5B98B8E895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246257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废藩置县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建立新式军队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殖产兴业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发展近代经济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提倡“文明开化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使日本迅速走上了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发展资本主义的道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但保留了大量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旧制度的残余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E22EDD62-6667-D14B-412E-EE5A5A402424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589171"/>
              </p:ext>
            </p:extLst>
          </p:nvPr>
        </p:nvGraphicFramePr>
        <p:xfrm>
          <a:off x="539496" y="1564068"/>
          <a:ext cx="11064240" cy="4445064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60年代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到90年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创办近代军事工业和民用企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兴办新式学校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式海陆军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派遣留学生出国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次近代化运动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客观上促进了中国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民族资本主义的产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但没有使中国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走上富强的道路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72053EBA-0F86-0D4E-8A35-3AAF55302EC8}"/>
              </a:ext>
            </a:extLst>
          </p:cNvPr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27733"/>
              </p:ext>
            </p:extLst>
          </p:nvPr>
        </p:nvGraphicFramePr>
        <p:xfrm>
          <a:off x="539496" y="1564068"/>
          <a:ext cx="11064240" cy="4445064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裁撤冗官冗员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允许官民上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书言事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鼓励私人兴办工矿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废除八股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改试策论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新式学堂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裁减绿营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在思想文化方面产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生了广泛而持久的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FB423D10-CC64-3A05-D723-B18B85F9D6F8}"/>
              </a:ext>
            </a:extLst>
          </p:cNvPr>
          <p:cNvSpPr txBox="1"/>
          <p:nvPr/>
        </p:nvSpPr>
        <p:spPr>
          <a:xfrm>
            <a:off x="10885591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33461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以征收粮食税代替余粮收集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实行自由贸易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人经营中小企业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实行按劳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取酬的工资制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迅速缓解了危机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巩固了工农联盟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促使国民经济稳步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10BC4719-8100-A8A5-F41A-34D3B6EE7417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469534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整顿金融体系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的计划指导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调整农业政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“以工代赈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会保障制度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使美国经济缓慢复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对资本主义世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界产生了深远影响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5259E8FB-1293-45C5-06DB-548260E90162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a2c5e3619?colgroup=1,3,12,2,7&amp;vcp=1&amp;pid=ffdaeefd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020557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确立中央集权的资产阶级民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推行土地改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将服务业和大型工业收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归国有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巩固了墨西哥资产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阶级革命的成果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为墨西哥社会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济的发展奠定了基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mp=1&amp;vtp=1&amp;vaab=1&amp;bt=1&amp;bbb=1">
            <a:extLst>
              <a:ext uri="{FF2B5EF4-FFF2-40B4-BE49-F238E27FC236}">
                <a16:creationId xmlns:a16="http://schemas.microsoft.com/office/drawing/2014/main" id="{895E8774-E513-E822-8F98-76BF253CBC76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2557d24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9a2557d24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a2c5e3619?colgroup=1,3,12,2,7&amp;vcp=1&amp;pid=ffdaeefd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75923"/>
              </p:ext>
            </p:extLst>
          </p:nvPr>
        </p:nvGraphicFramePr>
        <p:xfrm>
          <a:off x="539496" y="1841436"/>
          <a:ext cx="11064240" cy="389032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没收地主土地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废除封建剥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削的土地制度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实行耕者有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按照农村人口平均分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激发了农民革命和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生产的积极性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人民解放战争的胜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利提供了重要的人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2c5e3619?colgroup=1,3,12,2,7&amp;vcp=1&amp;pid=ffdaeefd8&amp;color=0,0,0&amp;vtp=1&amp;vaab=1&amp;bt=1&amp;bbb=1">
            <a:extLst>
              <a:ext uri="{FF2B5EF4-FFF2-40B4-BE49-F238E27FC236}">
                <a16:creationId xmlns:a16="http://schemas.microsoft.com/office/drawing/2014/main" id="{441F39DD-2657-F255-C444-F271CE9E7234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a8d34c25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现代史上的重大改革</a:t>
            </a:r>
            <a:endParaRPr lang="en-US" altLang="zh-CN" sz="3200" dirty="0"/>
          </a:p>
        </p:txBody>
      </p:sp>
      <p:graphicFrame>
        <p:nvGraphicFramePr>
          <p:cNvPr id="22" name="P_5_BD#1a9722203?colgroup=3,5,9,3,7&amp;vcp=1&amp;pid=4a8d34c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193742"/>
              </p:ext>
            </p:extLst>
          </p:nvPr>
        </p:nvGraphicFramePr>
        <p:xfrm>
          <a:off x="539496" y="1324401"/>
          <a:ext cx="11082528" cy="333152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1953—1956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本主义工商业的社会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即变生产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资料私有制为社会主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义公有制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度在我国建立起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我国从此进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入社会主义初级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1a9722203?colgroup=3,5,9,3,7&amp;vcp=1&amp;pid=4a8d34c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882329"/>
              </p:ext>
            </p:extLst>
          </p:nvPr>
        </p:nvGraphicFramePr>
        <p:xfrm>
          <a:off x="539496" y="1564068"/>
          <a:ext cx="11082528" cy="4441000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赫鲁晓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批判斯大林个人崇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发动垦荒运动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发展饲料生产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取消农产品的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义务交售制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改行收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改革工业管理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决苏联模式高度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集中的经济体制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并且存在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vtp=1&amp;vaab=1&amp;bt=1&amp;bbb=1">
            <a:extLst>
              <a:ext uri="{FF2B5EF4-FFF2-40B4-BE49-F238E27FC236}">
                <a16:creationId xmlns:a16="http://schemas.microsoft.com/office/drawing/2014/main" id="{90F8FD41-90C9-D4FB-48AE-16F5C22E6CAF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1a9722203?colgroup=3,5,9,3,7&amp;vcp=1&amp;pid=4a8d34c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17552"/>
              </p:ext>
            </p:extLst>
          </p:nvPr>
        </p:nvGraphicFramePr>
        <p:xfrm>
          <a:off x="539496" y="2396172"/>
          <a:ext cx="11082528" cy="2776792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勃列日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涅夫改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在经济上推行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“新政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策”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要求加速科技进步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完善经济管理体制和加强经济刺激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破高度集中的计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mp=1&amp;vtp=1&amp;vaab=1&amp;bt=1&amp;bbb=1">
            <a:extLst>
              <a:ext uri="{FF2B5EF4-FFF2-40B4-BE49-F238E27FC236}">
                <a16:creationId xmlns:a16="http://schemas.microsoft.com/office/drawing/2014/main" id="{D81A805E-DFB1-79A2-B428-5843F592A9DD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1a9722203?colgroup=3,5,9,3,7&amp;vcp=1&amp;pid=4a8d34c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698664"/>
              </p:ext>
            </p:extLst>
          </p:nvPr>
        </p:nvGraphicFramePr>
        <p:xfrm>
          <a:off x="539496" y="2118804"/>
          <a:ext cx="11082528" cy="333152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开辟了中国特色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社会主义现代化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建设取得巨大成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vtp=1&amp;vaab=1&amp;bt=1&amp;bbb=1">
            <a:extLst>
              <a:ext uri="{FF2B5EF4-FFF2-40B4-BE49-F238E27FC236}">
                <a16:creationId xmlns:a16="http://schemas.microsoft.com/office/drawing/2014/main" id="{B722EBB3-7FAA-6341-DA36-DDA7783D1FA5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5_BD#1a9722203?colgroup=3,5,9,3,7&amp;vcp=1&amp;pid=4a8d34c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587725"/>
              </p:ext>
            </p:extLst>
          </p:nvPr>
        </p:nvGraphicFramePr>
        <p:xfrm>
          <a:off x="539496" y="1841436"/>
          <a:ext cx="11082528" cy="4378008"/>
        </p:xfrm>
        <a:graphic>
          <a:graphicData uri="http://schemas.openxmlformats.org/drawingml/2006/table">
            <a:tbl>
              <a:tblPr/>
              <a:tblGrid>
                <a:gridCol w="1271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乔夫改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实施加速经济改革的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放弃马克思主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义指导思想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共领导地位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“公开性”和“政治多元化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义性质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使人们的思想发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生混乱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无政府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状态蔓延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迅速失控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盟共和国的分离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趋势也随之加剧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a9722203?colgroup=3,5,9,3,7&amp;vcp=1&amp;pid=4a8d34c25&amp;color=0,0,0&amp;mp=1&amp;vtp=1&amp;vaab=1&amp;bt=1&amp;bbb=1">
            <a:extLst>
              <a:ext uri="{FF2B5EF4-FFF2-40B4-BE49-F238E27FC236}">
                <a16:creationId xmlns:a16="http://schemas.microsoft.com/office/drawing/2014/main" id="{5EF02045-4197-AA44-8CCC-95BD72C45A4F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d4eb674d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改革的含义、特点、作用及启示等</a:t>
            </a:r>
            <a:endParaRPr lang="en-US" altLang="zh-CN" sz="3200" dirty="0"/>
          </a:p>
        </p:txBody>
      </p:sp>
      <p:graphicFrame>
        <p:nvGraphicFramePr>
          <p:cNvPr id="27" name="P_5_BD#32ccf4ad6?colgroup=3,26&amp;vcp=1&amp;pid=4d4eb674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74319"/>
              </p:ext>
            </p:extLst>
          </p:nvPr>
        </p:nvGraphicFramePr>
        <p:xfrm>
          <a:off x="557784" y="1632376"/>
          <a:ext cx="11091672" cy="27854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（1）含义：改革是通过渐进和温和的手段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对旧的社会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政治制度进行局部调整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（2）特点：与通过激进的暴力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手段推翻一个国家政权的革命相比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改革通常是在某个政权内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部进行部分的改变与革新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以增强现有体制的活力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的发展与进步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32ccf4ad6?colgroup=3,26&amp;vcp=1&amp;pid=4d4eb674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223314"/>
              </p:ext>
            </p:extLst>
          </p:nvPr>
        </p:nvGraphicFramePr>
        <p:xfrm>
          <a:off x="539496" y="2118804"/>
          <a:ext cx="11091672" cy="333559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改革是人类社会发展的重要动力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改革是强国之路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革的共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面临着不同程度的困境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注重调整生产关系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都符合各国当时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都有利于经济的恢复和发展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顺应了历史发展潮流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对国家的发展产生重大的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mp=1&amp;vtp=1&amp;vaab=1&amp;bt=1&amp;bbb=1">
            <a:extLst>
              <a:ext uri="{FF2B5EF4-FFF2-40B4-BE49-F238E27FC236}">
                <a16:creationId xmlns:a16="http://schemas.microsoft.com/office/drawing/2014/main" id="{C8E24A80-3F88-E5D6-656E-41451C01ABAE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5_BD#32ccf4ad6?colgroup=3,26&amp;vcp=1&amp;pid=4d4eb674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754871"/>
              </p:ext>
            </p:extLst>
          </p:nvPr>
        </p:nvGraphicFramePr>
        <p:xfrm>
          <a:off x="539496" y="2396172"/>
          <a:ext cx="11091672" cy="278085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的品质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热爱祖国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锐意改革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勇于创新等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功的原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根据国情适时改革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采取行之有效的措施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调整生产关系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其适应并促进生产力的发展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遵循社会发展的客观规律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历史发展潮流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mp=1&amp;vtp=1&amp;vaab=1&amp;bt=1&amp;bbb=1">
            <a:extLst>
              <a:ext uri="{FF2B5EF4-FFF2-40B4-BE49-F238E27FC236}">
                <a16:creationId xmlns:a16="http://schemas.microsoft.com/office/drawing/2014/main" id="{C47FE580-461D-D1AE-6F11-DA43362FD640}"/>
              </a:ext>
            </a:extLst>
          </p:cNvPr>
          <p:cNvSpPr txBox="1"/>
          <p:nvPr/>
        </p:nvSpPr>
        <p:spPr>
          <a:xfrm>
            <a:off x="10913023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5_BD#32ccf4ad6?colgroup=3,26&amp;vcp=1&amp;pid=4d4eb674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3618"/>
              </p:ext>
            </p:extLst>
          </p:nvPr>
        </p:nvGraphicFramePr>
        <p:xfrm>
          <a:off x="539496" y="1833848"/>
          <a:ext cx="11091672" cy="389490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（1）要勇于改革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因循守旧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安于现状注定被时代淘汰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2）脱离实际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措施不当的改革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也会引起社会动荡甚至以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失败而告终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（3）改革不是一帆风顺的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有时会付出沉重的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（4）改革要循序渐进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符合经济发展的客观规律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从本国国情出发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（5）改革要注意政治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想的协调发展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从广大人民群众的根本利益出发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）改革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要与时俱进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顺应历史发展的潮流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32ccf4ad6?colgroup=3,26&amp;vcp=1&amp;pid=4d4eb674d&amp;color=0,0,0&amp;vtp=1&amp;vaab=1&amp;bt=1&amp;bbb=1">
            <a:extLst>
              <a:ext uri="{FF2B5EF4-FFF2-40B4-BE49-F238E27FC236}">
                <a16:creationId xmlns:a16="http://schemas.microsoft.com/office/drawing/2014/main" id="{39CE4061-274D-B177-5A5A-BAFD2E38E563}"/>
              </a:ext>
            </a:extLst>
          </p:cNvPr>
          <p:cNvSpPr txBox="1"/>
          <p:nvPr/>
        </p:nvSpPr>
        <p:spPr>
          <a:xfrm>
            <a:off x="10913023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4649a18f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d4649a18f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750fe304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8750fe304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ad4c3aefb?vaa=1&amp;vcp=1&amp;vis=1&amp;pid=8750fe304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）改革是国家和社会发展的不竭动力，在人类历史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发展进程中发挥着重要的作用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法令规定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国家承认土地私有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允许自由买卖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奖励耕战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生产布帛多的人可以免除徭役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根据军功授予爵位和田宅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废除没有军功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的旧贵族的特权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确立县制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由国君直接派官吏治理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这一系列改革措施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使秦国一跃成为最强盛的诸侯国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为以后秦国统一全国奠定了基础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摘编自人教版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七年级上册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7beacc10b?vaa=1&amp;vcp=1&amp;vis=1&amp;pid=ad4c3aefb&amp;color=0,0,0&amp;vtp=1&amp;vaab=1&amp;bt=1&amp;bbb=1&amp;hb=1"/>
          <p:cNvSpPr/>
          <p:nvPr/>
        </p:nvSpPr>
        <p:spPr>
          <a:xfrm>
            <a:off x="539496" y="19527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（1）结合所学知识，说出材料一反映的是中国古代史上的哪一次重大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）根据材料一，指出改革中增强国力的一项措施。（1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7beacc10b?vaa=1&amp;vcp=1&amp;vis=1&amp;pid=ad4c3aefb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重大改革：商鞅变法。（1分）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措施：奖励耕战（或奖励耕织、奖励军功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adbbc6f6?vcp=1&amp;vis=1&amp;pid=ad4c3aefb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明治政府在抓教育改革方面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肯花大力气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下大本钱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管财政拮据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教育事业的经费却是最多的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1872年9月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文部省颁布教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育改革法令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改变了德川时代以儒学为主的教育内容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转而重视科学技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日本迅速地普及了初等义务教育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为发展资本主义提供了大批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有文化的能够掌握近代科学技术的潜在劳动力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高等教育的建设和发展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为资本主义的发展造就了一大批科技人才和管理人才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摘编自万峰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明治维新以来的日本教育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浙江大学日本文化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研究所编著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新编日本通史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bef36bf0d?vaa=1&amp;vcp=1&amp;vis=1&amp;pid=ad4c3aefb&amp;color=0,0,0&amp;mp=1&amp;vtp=1&amp;vaab=1&amp;bt=1&amp;bbb=1&amp;hb=1"/>
          <p:cNvSpPr/>
          <p:nvPr/>
        </p:nvSpPr>
        <p:spPr>
          <a:xfrm>
            <a:off x="539496" y="1456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（2）根据材料二，指出明治维新时期日本教育改革的内容。（1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合所学知识，分析明治维新使日本社会性质发生了怎样的变化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bef36bf0d?vaa=1&amp;vcp=1&amp;vis=1&amp;pid=ad4c3aefb&amp;color=0,0,0&amp;vtp=1&amp;vaab=1&amp;bbb=1&amp;hb=1"/>
          <p:cNvSpPr/>
          <p:nvPr/>
        </p:nvSpPr>
        <p:spPr>
          <a:xfrm>
            <a:off x="539496" y="29291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内容：增加教育经费投入，重视科学技术教育，普及初等义务教育，重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视高等教育的建设和发展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。（任答一点。1分）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变化：明治维新使日本从封建国家逐步转变为资本主义国家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ecbd0664?vcp=1&amp;vis=1&amp;pid=ad4c3aefb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在战争结束的时候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俄国就像是一个被打得半死的人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而现在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谢天谢地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他居然能够拄着拐杖走动了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这个结果是什么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结果就是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把市场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实际上就等于把商品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货币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市场机制引进苏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联的社会主义建设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在马克思主义发展史上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这是一个重大的突破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大国崛起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解说词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48696b144?vaa=1&amp;vcp=1&amp;vis=1&amp;pid=ad4c3aefb&amp;color=0,0,0&amp;mp=1&amp;vtp=1&amp;vaab=1&amp;bt=1&amp;bbb=1&amp;hb=1"/>
          <p:cNvSpPr/>
          <p:nvPr/>
        </p:nvSpPr>
        <p:spPr>
          <a:xfrm>
            <a:off x="539496" y="16118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（3）根据材料三并结合所学知识，分析俄国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“能够拄着拐杖走动”主要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得益于哪一政策的实施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。（1分）根据材料三，指出“在马克思主义发展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史上，这是一个重大的突破”是什么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48696b144?vaa=1&amp;vcp=1&amp;vis=1&amp;pid=ad4c3aefb&amp;color=0,0,0&amp;vtp=1&amp;vaab=1&amp;bbb=1&amp;hb=1"/>
          <p:cNvSpPr/>
          <p:nvPr/>
        </p:nvSpPr>
        <p:spPr>
          <a:xfrm>
            <a:off x="539496" y="3649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政策：新经济政策。（1分）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“突破”：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把商品、货币、市场机制引进苏联的社会主义建设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92b486a?vcp=1&amp;vis=1&amp;pid=ad4c3aefb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1933年，罗斯福就任美国总统……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他一上任，就宣布实行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新政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……使经济在1933年夏和1934年春开始小幅度回升，1936年和1937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年出现明显的复兴迹象，1939年国民经济形势得到完全扭转。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——摘编自人教版《历史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必修2》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c22e96753?vaa=1&amp;vcp=1&amp;vis=1&amp;pid=ad4c3aefb&amp;color=0,0,0&amp;vtp=1&amp;vaab=1&amp;bt=1&amp;bbb=1&amp;hb=1"/>
          <p:cNvSpPr/>
          <p:nvPr/>
        </p:nvSpPr>
        <p:spPr>
          <a:xfrm>
            <a:off x="539496" y="16118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（4）根据材料四并结合所学知识，说出罗斯福实行新政的原因和作用。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S.1_1#c22e96753?vaa=1&amp;vcp=1&amp;vis=1&amp;pid=ad4c3aefb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前四问是材料类解析题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c22e96753?vaa=1&amp;vcp=1&amp;vis=1&amp;pid=ad4c3aefb&amp;color=0,0,0&amp;vtp=1&amp;vaab=1&amp;bbb=1&amp;hb=1"/>
          <p:cNvSpPr/>
          <p:nvPr/>
        </p:nvSpPr>
        <p:spPr>
          <a:xfrm>
            <a:off x="539496" y="4076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原因：经济大危机。（1分）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作用：使美国逐步走出危机，国民经济得到恢复和发展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_1#c40fe6829?vaa=1&amp;vcp=1&amp;vis=1&amp;pid=ad4c3aefb&amp;color=0,0,0&amp;vtp=1&amp;vaab=1&amp;bt=1&amp;bbb=1&amp;hb=1"/>
          <p:cNvSpPr/>
          <p:nvPr/>
        </p:nvSpPr>
        <p:spPr>
          <a:xfrm>
            <a:off x="539496" y="19217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（5）阅读以上材料，提炼一个有关改革的观点，并结合材料和所学知识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加以论述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sp>
        <p:nvSpPr>
          <p:cNvPr id="3" name="QO_5_AS.1_1#c40fe6829?vaa=1&amp;vcp=1&amp;vis=1&amp;pid=ad4c3aefb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按照题目要求结合材料提炼一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围绕观点列举史实论述即可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73928b0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热点链接</a:t>
            </a:r>
            <a:endParaRPr lang="en-US" altLang="zh-CN" sz="3000" dirty="0"/>
          </a:p>
        </p:txBody>
      </p:sp>
      <p:sp>
        <p:nvSpPr>
          <p:cNvPr id="3" name="P_5_BD#233090d1c?vcp=1&amp;pid=a673928b0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2024年7月15日至18日，党的二十届三中全会在北京举行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。全会高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度评价新时代以来全面深化改革的成功实践和伟大成就，认为当前和今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后一个时期是以中国式现代化全面推进强国建设、民族复兴伟业的关键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，必须自觉把改革摆在更加突出位置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，紧紧围绕推进中国式现代化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进一步全面深化改革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c40fe6829?vaa=1&amp;vcp=1&amp;vis=1&amp;pid=ad4c3aefb&amp;color=0,0,0&amp;vtp=1&amp;vaab=1&amp;bt=1&amp;bbb=1&amp;hb=1"/>
          <p:cNvSpPr/>
          <p:nvPr/>
        </p:nvSpPr>
        <p:spPr>
          <a:xfrm>
            <a:off x="541020" y="8728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【示例】观点：改革是社会发展的重要推动力。（1分）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论述：战国时期，为适应当时社会变革潮流，秦孝公任用商鞅进行变法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通过变法，秦国国力大增，为以后兼并六国、统一全国打下了坚实的基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础。20世纪30年代，美国面临严重的经济危机，罗斯福政府因时制宜，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采取一系列措施，使美国逐渐摆脱经济危机，国民经济得到了恢复和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结论：改革是实现国家富强的重要途径</a:t>
            </a:r>
            <a:r>
              <a:rPr lang="zh-CN" altLang="en-US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我们要勇于改革，适时改革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b8bb1d56?vcp=1&amp;pid=8750fe30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请完成第282—283页［备考练习］习题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0199a81b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60199a81b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b0f581e9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5_BD.14_1#d0cef2a0a?vaa=1&amp;vcp=1&amp;vis=1&amp;pid=0b0f581e9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1.（2024·广东深圳·模拟）1992年初，中国的改革走到一个关键时期。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中国要不要搞市场经济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人们对此争论不休，这一重大问题得不到解决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中国的改革就难以进一步推动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为解决该问题指明方向的是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_1#d0cef2a0a.bracket?vaa=1&amp;vcp=1&amp;vis=1&amp;pid=0b0f581e9&amp;color=0,0,0&amp;vpa=1&amp;vtp=1&amp;vaab=1"/>
          <p:cNvSpPr/>
          <p:nvPr/>
        </p:nvSpPr>
        <p:spPr>
          <a:xfrm>
            <a:off x="10062114" y="29136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_2#d0cef2a0a.choices?vaa=1&amp;vcp=1&amp;vis=1&amp;pid=0b0f581e9&amp;color=0,0,0&amp;vtp=1&amp;vaab=1&amp;bbb=1"/>
          <p:cNvSpPr/>
          <p:nvPr/>
        </p:nvSpPr>
        <p:spPr>
          <a:xfrm>
            <a:off x="539496" y="34814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A.真理标准问题大讨论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B.中共十一届三中全会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C.邓小平南方谈话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D.中共十三大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5_BD.16_1#12ecae431?vaa=1&amp;vcp=1&amp;vis=1&amp;pid=0b0f581e9&amp;color=0,0,0&amp;vtp=1&amp;vaab=1&amp;bbb=1&amp;hb=1"/>
          <p:cNvSpPr/>
          <p:nvPr/>
        </p:nvSpPr>
        <p:spPr>
          <a:xfrm>
            <a:off x="539496" y="20612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2.（2024·广西钦州·模拟）古代日本的中央官制、地方制度、法律制度、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土地制度等都深受唐代的影响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能说明以上观点的史实是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7_1#12ecae431.bracket?vaa=1&amp;vcp=1&amp;vis=1&amp;pid=0b0f581e9&amp;color=0,0,0&amp;vpa=2&amp;vtp=1&amp;vaab=1"/>
          <p:cNvSpPr/>
          <p:nvPr/>
        </p:nvSpPr>
        <p:spPr>
          <a:xfrm>
            <a:off x="9706514" y="26948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16_2#12ecae431.choices?vaa=1&amp;vcp=1&amp;vis=1&amp;pid=0b0f581e9&amp;color=0,0,0&amp;vtp=1&amp;vaab=1&amp;bbb=1"/>
          <p:cNvSpPr/>
          <p:nvPr/>
        </p:nvSpPr>
        <p:spPr>
          <a:xfrm>
            <a:off x="539496" y="32626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A.玄奘西行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B.鉴真东渡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C.日本大化改新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D.遣唐使来华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db5fbb3d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5_BD.18_1#62f96d9ef?vaa=1&amp;vcp=1&amp;vis=1&amp;pid=8db5fbb3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3.（2024·山东青岛·模拟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）“商鞅相孝公，为秦开帝业”“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孝文卓尔不群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迁都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……衣冠号令，华夏同风”。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材料所述两次改革的共同作用是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9_1#62f96d9ef.bracket?vaa=1&amp;vcp=1&amp;vis=1&amp;pid=8db5fbb3d&amp;color=0,0,0&amp;vpa=3&amp;vtp=1&amp;vaab=1"/>
          <p:cNvSpPr/>
          <p:nvPr/>
        </p:nvSpPr>
        <p:spPr>
          <a:xfrm>
            <a:off x="11019378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5" name="QC_5_BD.18_2#62f96d9ef.choices?vaa=1&amp;vcp=1&amp;vis=1&amp;pid=8db5fbb3d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A.实现了国家长治久安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B.为全国统一奠定了基础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C.加快了封建化的进程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D.促进了北方民族大交融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_1#2c31d3f7b?vaa=1&amp;vcp=1&amp;vis=1&amp;pid=8db5fbb3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4.（2024·山东聊城·中考）19世纪60年代到90年代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，清政府教育改革的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重点是创办语言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、军事技术类型的新式学堂；19世纪90年代以后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府教育改革的重点是改革科举制度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、建立教育行政机构、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广设新式学堂。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发生这一变化的主要原因是(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1_1#2c31d3f7b.bracket?vaa=1&amp;vcp=1&amp;vis=1&amp;pid=8db5fbb3d&amp;color=0,0,0&amp;vpa=4&amp;vtp=1&amp;vaab=1"/>
          <p:cNvSpPr/>
          <p:nvPr/>
        </p:nvSpPr>
        <p:spPr>
          <a:xfrm>
            <a:off x="50837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0_2#2c31d3f7b.choices?vaa=1&amp;vcp=1&amp;vis=1&amp;pid=8db5fbb3d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.民族危机加深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.洋务运动兴起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.《辛丑条约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》签订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.革命思想传播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11bd4b1b6?vaa=1&amp;vcp=1&amp;vis=1&amp;pid=8db5fbb3d&amp;color=0,0,0&amp;vtp=1&amp;vaab=1&amp;bt=1&amp;bbb=1&amp;hb=1"/>
          <p:cNvSpPr/>
          <p:nvPr/>
        </p:nvSpPr>
        <p:spPr>
          <a:xfrm>
            <a:off x="539496" y="20330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5.（2024·广西玉林·模拟）民国初年曾有这样一则笑话，一官员去偏远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山村考察，路上遇一老农，便问道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：“近年来黎庶如何?”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老农答道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今年梨树挺好，只是虫吃了些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……”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这则笑话可用来说明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_1#11bd4b1b6.bracket?vaa=1&amp;vcp=1&amp;vis=1&amp;pid=8db5fbb3d&amp;color=0,0,0&amp;vpa=5&amp;vtp=1&amp;vaab=1"/>
          <p:cNvSpPr/>
          <p:nvPr/>
        </p:nvSpPr>
        <p:spPr>
          <a:xfrm>
            <a:off x="10074544" y="33142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2_2#11bd4b1b6.choices?vaa=1&amp;vcp=1&amp;vis=1&amp;pid=8db5fbb3d&amp;color=0,0,0&amp;vtp=1&amp;vaab=1&amp;bbb=1"/>
          <p:cNvSpPr/>
          <p:nvPr/>
        </p:nvSpPr>
        <p:spPr>
          <a:xfrm>
            <a:off x="539496" y="38820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A.民主共和观念城乡影响不同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B.开展文学革命有现实必要性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C.民生主义尚未真正落到实处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D.农产品商品化趋势日益明显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24_1#3982c8a11?vaa=1&amp;vcp=1&amp;vis=1&amp;pid=8db5fbb3d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6.（2024·山东潍坊·中考，有改动）1947年，《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人民翻身兴家立业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《儿童劳军》《参军图》等年画，深受解放区人民喜爱。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这主要是因为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解放区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5_1#3982c8a11.bracket?vaa=1&amp;vcp=1&amp;vis=1&amp;pid=8db5fbb3d&amp;color=0,0,0&amp;vpa=6&amp;vtp=1&amp;vaab=1"/>
          <p:cNvSpPr/>
          <p:nvPr/>
        </p:nvSpPr>
        <p:spPr>
          <a:xfrm>
            <a:off x="1883314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4_2#3982c8a11.choices?vaa=1&amp;vcp=1&amp;vis=1&amp;pid=8db5fbb3d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A.实行减租减息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B.开展土地改革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C.完成民主建设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D.转入战略进攻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a0bcbfa84?vaa=1&amp;vcp=1&amp;vis=1&amp;pid=8db5fbb3d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7.（2024·江苏扬州·中考）1987年，邓小平豪迈地告诉外宾：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现在我可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以放胆地说，我们建立经济特区的决定不仅是正确的，而且是成功的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这主要是因为当时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7_1#a0bcbfa84.bracket?vaa=1&amp;vcp=1&amp;vis=1&amp;pid=8db5fbb3d&amp;color=0,0,0&amp;vpa=7&amp;vtp=1&amp;vaab=1"/>
          <p:cNvSpPr/>
          <p:nvPr/>
        </p:nvSpPr>
        <p:spPr>
          <a:xfrm>
            <a:off x="36613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6_2#a0bcbfa84.choices?vaa=1&amp;vcp=1&amp;vis=1&amp;pid=8db5fbb3d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.农村经济改革顺利推进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.国民经济调整任务基本完成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C.深圳等地试验成效明显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.社会主义市场经济体制建立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8b4780f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关联考点</a:t>
            </a:r>
            <a:endParaRPr lang="en-US" altLang="zh-CN" sz="3000" dirty="0"/>
          </a:p>
        </p:txBody>
      </p:sp>
      <p:sp>
        <p:nvSpPr>
          <p:cNvPr id="3" name="P_5_BD#0080ac1c0?vcp=1&amp;pid=df8b4780f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历史上的重大改革，改革开放、全面建设社会主义现代化国家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8_1#32a2079a6?vaa=1&amp;vcp=1&amp;vis=1&amp;pid=8db5fbb3d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8.（2024·广东深圳·模拟）8世纪前期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，法兰克王国对土地的分封形式进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行了改革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，不再像以前那样无偿地赏赐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，而是要求得到封地的人必须提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供兵役服务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。这样，赐地的人成为封君，接受封地的人则成为封臣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臣必须效忠于封君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、封君则须保护封臣的观念日益流行开来。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这次改革对西欧的政治影响是(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9_1#32a2079a6.bracket?vaa=1&amp;vcp=1&amp;vis=1&amp;pid=8db5fbb3d&amp;color=0,0,0&amp;vpa=8&amp;vtp=1&amp;vaab=1"/>
          <p:cNvSpPr/>
          <p:nvPr/>
        </p:nvSpPr>
        <p:spPr>
          <a:xfrm>
            <a:off x="5439315" y="37933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8_2#32a2079a6.choices?vaa=1&amp;vcp=1&amp;vis=1&amp;pid=8db5fbb3d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.有力地保障了封臣的权利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.促进了西欧封建制度的形成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C.形成封君保护封臣的观念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.承认罗马教会在欧洲的地位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a726bd47d?sp=1&amp;vaa=1&amp;vcp=1&amp;vis=1&amp;pid=8db5fbb3d&amp;color=0,0,0&amp;vtp=1&amp;vaab=1&amp;bt=1&amp;bbb=1&amp;hb=1"/>
          <p:cNvSpPr/>
          <p:nvPr/>
        </p:nvSpPr>
        <p:spPr>
          <a:xfrm>
            <a:off x="539496" y="6727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9.（2024·内蒙古呼和浩特·中考，有改动）下面是19世纪六七十年代俄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国机器制造业统计表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下表中数字增长主要是因为俄国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0" name="QC_5_BD.30_2#a726bd47d?colgroup=5,6,8,8&amp;vaa=1&amp;vcp=1&amp;vis=1&amp;pid=8db5fbb3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680478"/>
              </p:ext>
            </p:extLst>
          </p:nvPr>
        </p:nvGraphicFramePr>
        <p:xfrm>
          <a:off x="576072" y="1874107"/>
          <a:ext cx="11073384" cy="168833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工人数（人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千卢布）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954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937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C_5_AN.31_1#a726bd47d.bracket?vaa=1&amp;vcp=1&amp;vis=1&amp;pid=8db5fbb3d&amp;color=0,0,0&amp;vpa=9&amp;vtp=1&amp;vaab=1"/>
          <p:cNvSpPr/>
          <p:nvPr/>
        </p:nvSpPr>
        <p:spPr>
          <a:xfrm>
            <a:off x="9350914" y="13062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30_3#a726bd47d.choices?vaa=1&amp;vcp=1&amp;vis=1&amp;pid=8db5fbb3d&amp;color=0,0,0&amp;vtp=1&amp;vaab=1&amp;bbb=1"/>
          <p:cNvSpPr/>
          <p:nvPr/>
        </p:nvSpPr>
        <p:spPr>
          <a:xfrm>
            <a:off x="539496" y="3562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A.解放农奴，增加了资金和劳动力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B.结束内战，完成了国内市场统一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C.废藩置县，加强了中央政府权力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D.学习西方科技，实现了富国强兵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b1aa5227e?vaa=1&amp;vcp=1&amp;vis=1&amp;pid=8db5fbb3d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10.（2024·广东梅州·模拟）《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艰难时代：亲历美国大萧条》中写道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真正发生的是一场观念的革命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。我们走进20世纪，却从19世纪的角度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来描摹我们现实的经济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我们的经济是由高度集中化的大型公司组成的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这种经济无论如何是无法用经典的经济理论来描述的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这场观念的革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3_1#b1aa5227e.bracket?vaa=1&amp;vcp=1&amp;vis=1&amp;pid=8db5fbb3d&amp;color=0,0,0&amp;vpa=10&amp;vtp=1&amp;vaab=1"/>
          <p:cNvSpPr/>
          <p:nvPr/>
        </p:nvSpPr>
        <p:spPr>
          <a:xfrm>
            <a:off x="1883314" y="4123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2_2#b1aa5227e.choices?vaa=1&amp;vcp=1&amp;vis=1&amp;pid=8db5fbb3d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.缩小贫富差距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B.变革生产关系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C.加强国家干预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.实行计划经济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23e105ff?vcp=1&amp;pid=60199a81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34_1#274889d62?sp=1&amp;vaa=1&amp;vcp=1&amp;vis=1&amp;pid=c23e105ff&amp;color=0,0,0&amp;vtp=1&amp;vaab=1&amp;bbb=1&amp;hb=1"/>
          <p:cNvSpPr/>
          <p:nvPr/>
        </p:nvSpPr>
        <p:spPr>
          <a:xfrm>
            <a:off x="539496" y="16323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（2024·青海·中考，有改动）回溯中外改革，汲取历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自人类社会产生以来，改革就与社会发展相伴而行，并成为社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会进步的重要动力，以其独特的方式推动着社会进步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作为人类历史演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进的重要组成部分，改革体现了不同时代、不同地域的人们顺应时代潮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流，从国情出发，调整和变革生产关系，破解社会矛盾的智慧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2#274889d62?vaa=1&amp;vcp=1&amp;vis=1&amp;pid=c23e105ff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从下图中任选两个及以上史实，结合所学知识，围绕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改革与发展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的主题，自拟题目，写一篇小论文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不少于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O_5_BD.34_3#274889d62?vaa=1&amp;vcp=1&amp;vis=1&amp;pid=c23e105f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2532044"/>
            <a:ext cx="84764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AN.1_1#274889d62?htil=1&amp;vaa=1&amp;vcp=1&amp;vis=1&amp;pid=c23e105ff&amp;color=0,0,0&amp;mp=1&amp;vtp=1&amp;vaab=1&amp;bt=1&amp;bbb=1&amp;hb=1&amp;hs=1"/>
          <p:cNvSpPr/>
          <p:nvPr/>
        </p:nvSpPr>
        <p:spPr>
          <a:xfrm>
            <a:off x="539495" y="674116"/>
            <a:ext cx="11112011" cy="1604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【示例】题目：改革是强国之路。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一个国家的发展壮大，往往需要通过社会变革来实现。1868年，明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治政府开始实行一系列改革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，以西方为榜样，全面改造日本。通过废藩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置县，加强中央集权，建立新式军队，推行地税改革等改革措施，日本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实现了富国强兵，开始跻身资本主义强国之列。1978年召开的中共十一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届三中全会，作出把党和国家工作中心转移到经济建设上来、实行改革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开放的历史性决策。我国在农村实行家庭联产承包责任制，进行城市经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济体制改革，使我国城乡出现了经济发展的崭新局面。可见，改革使国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家的社会经济发生了翻天覆地的变化，实现了强国目标；我们要坚持并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全面深化改革开放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endParaRPr lang="en-US" altLang="zh-CN" sz="2800" dirty="0"/>
          </a:p>
        </p:txBody>
      </p:sp>
      <p:sp>
        <p:nvSpPr>
          <p:cNvPr id="4" name="QO_5_AN.1_1#274889d62?htil=1&amp;vaa=1&amp;vcp=1&amp;vis=1&amp;pid=c23e105ff&amp;color=0,0,0&amp;mp=1&amp;vtp=1&amp;vaab=1&amp;bt=1&amp;bbb=1&amp;hb=1&amp;hs=1">
            <a:extLst>
              <a:ext uri="{FF2B5EF4-FFF2-40B4-BE49-F238E27FC236}">
                <a16:creationId xmlns:a16="http://schemas.microsoft.com/office/drawing/2014/main" id="{E49D0D21-F53F-9474-4904-514A676F889A}"/>
              </a:ext>
            </a:extLst>
          </p:cNvPr>
          <p:cNvSpPr/>
          <p:nvPr/>
        </p:nvSpPr>
        <p:spPr>
          <a:xfrm>
            <a:off x="539496" y="2331910"/>
            <a:ext cx="11112011" cy="383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98eacf66?vcp=1&amp;pid=d4649a1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7" name="P_5_BD#d7062e6c5?colgroup=4,24&amp;vcp=1&amp;pid=b98eacf6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301872"/>
              </p:ext>
            </p:extLst>
          </p:nvPr>
        </p:nvGraphicFramePr>
        <p:xfrm>
          <a:off x="539496" y="1295191"/>
          <a:ext cx="11082528" cy="2242440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历史上各国的改革历程在中考中占有比较重要的地位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讲从主要内容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意义等方面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总结中外历史上的重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揭示改革的重要作用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培养学生的创新精神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比较中外历史上的重大改革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感悟改革带来的启示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f5edb655.fixed?vcp=1&amp;pid=7a7964a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历史上的重大改革</a:t>
            </a:r>
            <a:endParaRPr lang="en-US" altLang="zh-CN" sz="4000" dirty="0"/>
          </a:p>
        </p:txBody>
      </p:sp>
      <p:sp>
        <p:nvSpPr>
          <p:cNvPr id="3" name="C_3_BD#9f5edb655.fixed?vcp=1&amp;pid=7a7964a5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e8617401?vcp=1&amp;pid=9f5edb65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古代史上的重大改革</a:t>
            </a:r>
            <a:endParaRPr lang="en-US" altLang="zh-CN" sz="3200" dirty="0"/>
          </a:p>
        </p:txBody>
      </p:sp>
      <p:graphicFrame>
        <p:nvGraphicFramePr>
          <p:cNvPr id="9" name="P_5_BD#ff0cc6716?colgroup=3,5,9,2,7&amp;vcp=1&amp;pid=1e86174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812554"/>
              </p:ext>
            </p:extLst>
          </p:nvPr>
        </p:nvGraphicFramePr>
        <p:xfrm>
          <a:off x="539496" y="1324401"/>
          <a:ext cx="11055096" cy="3898012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管仲改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改革内政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训练军队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尊王攘夷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使齐桓公成为春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秋时期第一个霸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伯里克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纪中后期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扩大公民权利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津贴制度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使雅典奴隶制民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主政治发展到高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ff0cc6716?colgroup=3,5,9,2,7&amp;vcp=1&amp;pid=1e86174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609226"/>
              </p:ext>
            </p:extLst>
          </p:nvPr>
        </p:nvGraphicFramePr>
        <p:xfrm>
          <a:off x="539496" y="2118804"/>
          <a:ext cx="11055096" cy="3331528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9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356年）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确立县制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废除贵族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的世袭特权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籍制度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废除井田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奖励军功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使秦国的国力大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秦国统一全国奠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f0cc6716?colgroup=3,5,9,2,7&amp;vcp=1&amp;pid=1e8617401&amp;color=0,0,0&amp;vtp=1&amp;vaab=1&amp;bt=1&amp;bbb=1">
            <a:extLst>
              <a:ext uri="{FF2B5EF4-FFF2-40B4-BE49-F238E27FC236}">
                <a16:creationId xmlns:a16="http://schemas.microsoft.com/office/drawing/2014/main" id="{C1303F40-ECFE-9D5C-42E2-D9D7131B7A3F}"/>
              </a:ext>
            </a:extLst>
          </p:cNvPr>
          <p:cNvSpPr txBox="1"/>
          <p:nvPr/>
        </p:nvSpPr>
        <p:spPr>
          <a:xfrm>
            <a:off x="1087644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2084</Words>
  <Application>Microsoft Office PowerPoint</Application>
  <PresentationFormat>宽屏</PresentationFormat>
  <Paragraphs>728</Paragraphs>
  <Slides>55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2024-11-29T09:11:48Z</dcterms:created>
  <dcterms:modified xsi:type="dcterms:W3CDTF">2025-08-27T11:26:31Z</dcterms:modified>
  <cp:category/>
  <cp:contentStatus/>
</cp:coreProperties>
</file>