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91" r:id="rId19"/>
    <p:sldId id="274" r:id="rId20"/>
    <p:sldId id="275" r:id="rId21"/>
    <p:sldId id="276" r:id="rId22"/>
    <p:sldId id="277" r:id="rId23"/>
    <p:sldId id="278" r:id="rId24"/>
    <p:sldId id="279" r:id="rId25"/>
    <p:sldId id="292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97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0019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edec9d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FC6A4D6-A88A-4C78-9535-2FA5CAD819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能量的转移与转化 能源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edec9d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0294BE2-FB0B-4528-A8F1-D72CD8C631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4dfa163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9eba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d1bff55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54dfa1634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89ebadd3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d1bff550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能量的转移与转化 能源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edec9d0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EB3F612-A887-4493-B7A9-430708F714D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4dfa163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9eba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d1bff55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54dfa1634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89ebadd3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d1bff550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第19讲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能量的转移与转化 能源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33D3308-42C2-E650-9D31-DF94150168D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F3FC56-3367-462D-BB10-801D44D073A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0D5C89B-92E5-438C-9627-FBACFC999FA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4dfa163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9eba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d1bff55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54dfa1634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89ebadd3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d1bff550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03B8950-C168-44D4-94CB-DF6D0F052C4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4dfa163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9ebad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fd1bff55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54dfa1634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89ebadd3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fd1bff550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9ca0aaf9?vcp=1&amp;pid=e89ebadd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能量的转移与转化</a:t>
            </a:r>
            <a:endParaRPr lang="en-US" altLang="zh-CN" sz="3200" dirty="0"/>
          </a:p>
        </p:txBody>
      </p:sp>
      <p:sp>
        <p:nvSpPr>
          <p:cNvPr id="3" name="P_7#b76d703fb?vcp=1&amp;pid=c9ca0aaf9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抢分攻略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各种形式的能量在一定条件下可以相互转化，“一定条件”说明能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量的转移和转化具有方向性。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所有能量转化和转移的过程都服从能量守恒定律。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0_1#9ff284fae?sp=1&amp;vcp=1&amp;vis=1&amp;pid=c9ca0aaf9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（2024·四川成都·中考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）三峡水电站是当今世界上装机容量最大的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水电站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，三峡大坝横跨长江，雄伟壮丽（如图19-1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）。下列说法正确的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0_2#9ff284fae?iti=1&amp;htil=1&amp;vcp=1&amp;vis=1&amp;pid=c9ca0aaf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0750" y="2532044"/>
            <a:ext cx="323697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0_3#9ff284fae?iti=1&amp;htil=1&amp;vcp=1&amp;vis=1&amp;pid=c9ca0aaf9&amp;color=0,0,0&amp;vtp=1&amp;vaab=1&amp;bbb=1"/>
          <p:cNvSpPr/>
          <p:nvPr/>
        </p:nvSpPr>
        <p:spPr>
          <a:xfrm>
            <a:off x="9324725" y="5045628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图19-1</a:t>
            </a:r>
            <a:endParaRPr lang="en-US" altLang="zh-CN" sz="2800" dirty="0"/>
          </a:p>
        </p:txBody>
      </p:sp>
      <p:sp>
        <p:nvSpPr>
          <p:cNvPr id="6" name="QC_7_BD.10_4#9ff284fae.choices?htil=1&amp;vcp=1&amp;vis=1&amp;pid=c9ca0aaf9&amp;color=0,0,0&amp;vtp=1&amp;vaab=1&amp;bbb=1&amp;hb=1"/>
          <p:cNvSpPr/>
          <p:nvPr/>
        </p:nvSpPr>
        <p:spPr>
          <a:xfrm>
            <a:off x="539496" y="2478132"/>
            <a:ext cx="773582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A.水力发电是将电能转化为机械能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.水能是一次能源，电能是二次能源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.利用大坝提高水位的目的是储蓄更多内能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来发电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.机械能和电能可以相互转化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，所以能量转化没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有方向性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ff284fae?iti=2&amp;htil=2&amp;vcp=1&amp;vis=1&amp;pid=c9ca0aaf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1890" y="2248210"/>
            <a:ext cx="281635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ff284fae?iti=2&amp;htil=2&amp;vcp=1&amp;vis=1&amp;pid=c9ca0aaf9&amp;color=0,0,0&amp;vtp=1&amp;vaab=1&amp;bbb=1"/>
          <p:cNvSpPr/>
          <p:nvPr/>
        </p:nvSpPr>
        <p:spPr>
          <a:xfrm>
            <a:off x="9385553" y="4487474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图19-1</a:t>
            </a:r>
            <a:endParaRPr lang="en-US" altLang="zh-CN" sz="2800" dirty="0"/>
          </a:p>
        </p:txBody>
      </p:sp>
      <p:sp>
        <p:nvSpPr>
          <p:cNvPr id="5" name="QC_7_EX.2_1#9ff284fae?vcp=1&amp;vis=1&amp;pid=c9ca0aaf9&amp;color=0,0,0&amp;vtp=1&amp;vaab=1&amp;bbb=1&amp;hb=1&amp;hs=1"/>
          <p:cNvSpPr/>
          <p:nvPr/>
        </p:nvSpPr>
        <p:spPr>
          <a:xfrm>
            <a:off x="288549" y="3808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能量的转移和转化是有方向性的，我们使用能量是必须付出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代价的，这个代价就是使用任何机器都必然有能量耗散，也就是说在没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有外界参与的情况下，我们不可能将所用的能量全部用来做有用功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9A46387-D7AD-4B0B-BFE5-DF4710DA6489}"/>
              </a:ext>
            </a:extLst>
          </p:cNvPr>
          <p:cNvGrpSpPr/>
          <p:nvPr/>
        </p:nvGrpSpPr>
        <p:grpSpPr>
          <a:xfrm>
            <a:off x="285999" y="2229922"/>
            <a:ext cx="11112510" cy="3752279"/>
            <a:chOff x="539496" y="554400"/>
            <a:chExt cx="11112510" cy="3752279"/>
          </a:xfrm>
        </p:grpSpPr>
        <p:sp>
          <p:nvSpPr>
            <p:cNvPr id="4" name="QC_7_AS.1_1#9ff284fae?htil=2&amp;vcp=1&amp;vis=1&amp;pid=c9ca0aaf9&amp;color=0,0,0&amp;vtp=1&amp;vaab=1&amp;bt=1&amp;bbb=1&amp;hb=1&amp;hs=1"/>
            <p:cNvSpPr/>
            <p:nvPr/>
          </p:nvSpPr>
          <p:spPr>
            <a:xfrm>
              <a:off x="539496" y="554400"/>
              <a:ext cx="8156448" cy="31444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51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【</a:t>
              </a:r>
              <a:r>
                <a:rPr lang="en-US" altLang="zh-CN" sz="2800" b="1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解析】</a:t>
              </a: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水力发电是将水的机械能转化为电能，故A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错误；水能可以从自然界直接获取使用，是一次能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源，而电能是由其他形式的能量转化来的，是二次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51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能源，故B正确；利用大坝提高水位的目的是储蓄更</a:t>
              </a:r>
              <a:endPara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endParaRPr>
            </a:p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多机械能，故C错误；虽然机械能和电能可以相互转</a:t>
              </a:r>
              <a:endParaRPr lang="en-US" altLang="zh-CN" sz="2800" dirty="0"/>
            </a:p>
          </p:txBody>
        </p:sp>
        <p:sp>
          <p:nvSpPr>
            <p:cNvPr id="6" name="QC_7_AS.1_1#9ff284fae?htil=2&amp;vcp=1&amp;vis=1&amp;pid=c9ca0aaf9&amp;color=0,0,0&amp;vtp=1&amp;vaab=1&amp;bt=1&amp;bbb=1&amp;hb=1&amp;hs=1">
              <a:extLst>
                <a:ext uri="{FF2B5EF4-FFF2-40B4-BE49-F238E27FC236}">
                  <a16:creationId xmlns:a16="http://schemas.microsoft.com/office/drawing/2014/main" id="{FAB92F76-4FB7-33A7-0557-B93833B6CA26}"/>
                </a:ext>
              </a:extLst>
            </p:cNvPr>
            <p:cNvSpPr/>
            <p:nvPr/>
          </p:nvSpPr>
          <p:spPr>
            <a:xfrm>
              <a:off x="539995" y="3753022"/>
              <a:ext cx="11112011" cy="553657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latinLnBrk="1">
                <a:lnSpc>
                  <a:spcPts val="4900"/>
                </a:lnSpc>
              </a:pPr>
              <a:r>
                <a:rPr lang="en-US" altLang="zh-CN" sz="2800" b="0" i="0" dirty="0" err="1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化，但是转化是有条件的，所以能量转化有方向性，故D错误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rPr>
                <a:t>。</a:t>
              </a:r>
              <a:endParaRPr lang="en-US" altLang="zh-CN" sz="2800" dirty="0"/>
            </a:p>
          </p:txBody>
        </p:sp>
      </p:grpSp>
      <p:sp>
        <p:nvSpPr>
          <p:cNvPr id="8" name="QC_7_AN.11_1#9ff284fae.bracket?vcp=1&amp;vis=1&amp;pid=c9ca0aaf9&amp;color=0,0,0&amp;vpa=7&amp;vtp=1&amp;vaab=1">
            <a:extLst>
              <a:ext uri="{FF2B5EF4-FFF2-40B4-BE49-F238E27FC236}">
                <a16:creationId xmlns:a16="http://schemas.microsoft.com/office/drawing/2014/main" id="{90F852B8-4668-4877-A143-57C55B58C106}"/>
              </a:ext>
            </a:extLst>
          </p:cNvPr>
          <p:cNvSpPr/>
          <p:nvPr/>
        </p:nvSpPr>
        <p:spPr>
          <a:xfrm>
            <a:off x="793491" y="58746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bf5e8cbd?vcp=1&amp;pid=c9ca0aaf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4_1#9c12fae2a?vcp=1&amp;vis=1&amp;pid=3bf5e8cbd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（2024·江苏南通·中考）2024年5月，我国“嫦娥六号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”任务搭载四个国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际载荷成功发射升空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。火箭发射时，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燃料燃烧获得的能量使其加速升空，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与该过程能量转化形式相同的是(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5_1#9c12fae2a.bracket?vcp=1&amp;vis=1&amp;pid=3bf5e8cbd&amp;color=0,0,0&amp;vpa=8&amp;vtp=1&amp;vaab=1"/>
          <p:cNvSpPr/>
          <p:nvPr/>
        </p:nvSpPr>
        <p:spPr>
          <a:xfrm>
            <a:off x="57949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14_2#9c12fae2a.choices?vcp=1&amp;vis=1&amp;pid=3bf5e8cbd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.热机做功冲程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B.钻木取火过程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C.水力发电过程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.物体上抛过程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6_1#9bf191def?iti=3&amp;htil=3&amp;vcp=1&amp;vis=1&amp;pid=3bf5e8cb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563592"/>
            <a:ext cx="2212848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6_2#9bf191def?iti=3&amp;htil=3&amp;vcp=1&amp;vis=1&amp;pid=3bf5e8cbd&amp;color=0,0,0&amp;vtp=1&amp;vaab=1&amp;bbb=1"/>
          <p:cNvSpPr/>
          <p:nvPr/>
        </p:nvSpPr>
        <p:spPr>
          <a:xfrm>
            <a:off x="9862887" y="4004024"/>
            <a:ext cx="1089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图19-2</a:t>
            </a:r>
            <a:endParaRPr lang="en-US" altLang="zh-CN" sz="2800" dirty="0"/>
          </a:p>
        </p:txBody>
      </p:sp>
      <p:sp>
        <p:nvSpPr>
          <p:cNvPr id="4" name="QB_8_BD.16_3#9bf191def?htil=3&amp;sp=1&amp;vcp=1&amp;vis=1&amp;pid=3bf5e8cbd&amp;color=0,0,0&amp;vtp=1&amp;vaab=1&amp;bt=1&amp;bbb=1&amp;hb=1"/>
          <p:cNvSpPr/>
          <p:nvPr/>
        </p:nvSpPr>
        <p:spPr>
          <a:xfrm>
            <a:off x="539496" y="1545304"/>
            <a:ext cx="876909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（2024·山东济南·中考）小球在摆动过程中（如图19-2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由于摩擦的存在，一部分机械能会转化为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这部分能量不可能自动地再转化为机械能，如果没有能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量的补充，小球最终会停止运动。研究表明，自然界的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能量是守恒的，能量的转化与转移具有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性。</a:t>
            </a:r>
            <a:endParaRPr lang="en-US" altLang="zh-CN" sz="2800" dirty="0"/>
          </a:p>
        </p:txBody>
      </p:sp>
      <p:sp>
        <p:nvSpPr>
          <p:cNvPr id="5" name="QB_8_AN.17_1#9bf191def.blank?vcp=1&amp;vis=1&amp;pid=3bf5e8cbd&amp;color=0,0,0&amp;vpa=9&amp;vtp=1&amp;vaab=1&amp;bbb=1"/>
          <p:cNvSpPr/>
          <p:nvPr/>
        </p:nvSpPr>
        <p:spPr>
          <a:xfrm>
            <a:off x="8470087" y="21666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内能</a:t>
            </a:r>
            <a:endParaRPr lang="en-US" altLang="zh-CN" sz="2800" dirty="0"/>
          </a:p>
        </p:txBody>
      </p:sp>
      <p:sp>
        <p:nvSpPr>
          <p:cNvPr id="6" name="QB_8_AN.18_1#9bf191def.blank?vcp=1&amp;vis=1&amp;pid=3bf5e8cbd&amp;color=0,0,0&amp;vpa=10&amp;vtp=1&amp;vaab=1&amp;bbb=1"/>
          <p:cNvSpPr/>
          <p:nvPr/>
        </p:nvSpPr>
        <p:spPr>
          <a:xfrm>
            <a:off x="6579423" y="40986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5102a851?vcp=1&amp;pid=e89ebadd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能源与可持续性发展</a:t>
            </a:r>
            <a:endParaRPr lang="en-US" altLang="zh-CN" sz="3200" dirty="0"/>
          </a:p>
        </p:txBody>
      </p:sp>
      <p:sp>
        <p:nvSpPr>
          <p:cNvPr id="3" name="P_7#48ee8fd57?vcp=1&amp;pid=95102a851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区分一次能源与二次能源的依据：可以从自然界直接获取的为一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次能源，否则为二次能源。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区分可再生能源与不可再生能源的依据：是否可以从自然界源源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不断地获得。一旦消耗短时间内很难再生的能源为不可再生能源。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可再生能源一定是一次能源，二次能源不存在是否可再生的说法。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_1#b44708f6a?vcp=1&amp;vis=1&amp;pid=95102a851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（2024·广东广州·中考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）了解能源分类对实现能源可持续发展有重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。下列能源既是来自太阳辐射的能源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，又属于可再生能源的一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19_2#b44708f6a.choices?vcp=1&amp;vis=1&amp;pid=95102a851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A.煤炭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、沼气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、潮汐能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.柴薪、天然气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b44708f6a?vcp=1&amp;vis=1&amp;pid=95102a851&amp;color=0,0,0&amp;vtp=1&amp;vaab=1&amp;bt=1&amp;bbb=1"/>
          <p:cNvSpPr/>
          <p:nvPr/>
        </p:nvSpPr>
        <p:spPr>
          <a:xfrm>
            <a:off x="295052" y="41287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常见能源的分类</a:t>
            </a:r>
            <a:endParaRPr lang="en-US" altLang="zh-CN" sz="2800" dirty="0"/>
          </a:p>
        </p:txBody>
      </p:sp>
      <p:graphicFrame>
        <p:nvGraphicFramePr>
          <p:cNvPr id="18" name="QC_7_EX.1_1#b44708f6a?colgroup=3,6,19&amp;vcp=1&amp;vis=1&amp;pid=95102a85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834570"/>
              </p:ext>
            </p:extLst>
          </p:nvPr>
        </p:nvGraphicFramePr>
        <p:xfrm>
          <a:off x="249121" y="966527"/>
          <a:ext cx="11338651" cy="3087850"/>
        </p:xfrm>
        <a:graphic>
          <a:graphicData uri="http://schemas.openxmlformats.org/drawingml/2006/table">
            <a:tbl>
              <a:tblPr/>
              <a:tblGrid>
                <a:gridCol w="1310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67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71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8186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一次能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可再生能源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太阳能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地热能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海洋能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潮汐能等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818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不可再生能源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石油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天然气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页岩油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可燃冰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核能等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818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二次能源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电能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汽油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柴油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焦炭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液化石油气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洁净煤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激光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氢能等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C_7_EX.1_1#b44708f6a?vcp=1&amp;vis=1&amp;pid=95102a851&amp;color=0,0,0&amp;mp=1&amp;vtp=1&amp;vaab=1&amp;bt=1&amp;bbb=1">
            <a:extLst>
              <a:ext uri="{FF2B5EF4-FFF2-40B4-BE49-F238E27FC236}">
                <a16:creationId xmlns:a16="http://schemas.microsoft.com/office/drawing/2014/main" id="{CDB87912-B52E-4DB6-84A8-53FD29329193}"/>
              </a:ext>
            </a:extLst>
          </p:cNvPr>
          <p:cNvSpPr/>
          <p:nvPr/>
        </p:nvSpPr>
        <p:spPr>
          <a:xfrm>
            <a:off x="295052" y="396903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不来自太阳辐射的常见能源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地热能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来自地球内部的内能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潮汐能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来自地球与月球的相互作用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核能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来自地球上的核原料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9_1#b44708f6a?vcp=1&amp;vis=1&amp;pid=95102a851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（2024·广东广州·中考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）了解能源分类对实现能源可持续发展有重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要的意义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。下列能源既是来自太阳辐射的能源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，又属于可再生能源的一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1_1#b44708f6a.bracket?vcp=1&amp;vis=1&amp;pid=95102a851&amp;color=0,0,0&amp;vpa=11&amp;vtp=1&amp;vaab=1"/>
          <p:cNvSpPr/>
          <p:nvPr/>
        </p:nvSpPr>
        <p:spPr>
          <a:xfrm>
            <a:off x="1527714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9_2#b44708f6a.choices?vcp=1&amp;vis=1&amp;pid=95102a851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A.煤炭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、沼气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.石油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、潮汐能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.风能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.柴薪、天然气</a:t>
            </a:r>
            <a:endParaRPr lang="en-US" altLang="zh-CN" sz="2800" dirty="0"/>
          </a:p>
        </p:txBody>
      </p:sp>
      <p:sp>
        <p:nvSpPr>
          <p:cNvPr id="5" name="QC_7_AS.1_1#b44708f6a?vcp=1&amp;vis=1&amp;pid=95102a851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选项中的能源除潮汐能外均来自太阳辐射，可再生能源有潮汐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能、风能、水能，故C正确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3224269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86517ac1?vcp=1&amp;pid=95102a85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3_1#ef66a6a43?vcp=1&amp;vis=1&amp;pid=486517ac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（2024·江苏盐城·中考）“立式大风车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”是一种由风力驱动使轮轴旋转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的机械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下列与大风车所用能源同属于可再生能源的是(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_1#ef66a6a43.bracket?vcp=1&amp;vis=1&amp;pid=486517ac1&amp;color=0,0,0&amp;vpa=12&amp;vtp=1&amp;vaab=1"/>
          <p:cNvSpPr/>
          <p:nvPr/>
        </p:nvSpPr>
        <p:spPr>
          <a:xfrm>
            <a:off x="93509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8_BD.23_2#ef66a6a43.choices?vcp=1&amp;vis=1&amp;pid=486517ac1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.太阳能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B.天然气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C.石油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.煤炭</a:t>
            </a:r>
            <a:endParaRPr lang="en-US" altLang="zh-CN" sz="2800" dirty="0"/>
          </a:p>
        </p:txBody>
      </p:sp>
      <p:sp>
        <p:nvSpPr>
          <p:cNvPr id="6" name="QC_8_BD.25_1#14910ba8b?vcp=1&amp;vis=1&amp;pid=486517ac1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（2024·内蒙古包头·中考）节能减排、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保护环境是每个人的共同责任。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下列做法符合节能环保理念的是(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8_AN.26_1#14910ba8b.bracket?vcp=1&amp;vis=1&amp;pid=486517ac1&amp;color=0,0,0&amp;vpa=13&amp;vtp=1&amp;vaab=1"/>
          <p:cNvSpPr/>
          <p:nvPr/>
        </p:nvSpPr>
        <p:spPr>
          <a:xfrm>
            <a:off x="5794915" y="380667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8_BD.25_2#14910ba8b.choices?vcp=1&amp;vis=1&amp;pid=486517ac1&amp;color=0,0,0&amp;vtp=1&amp;vaab=1&amp;bbb=1"/>
          <p:cNvSpPr/>
          <p:nvPr/>
        </p:nvSpPr>
        <p:spPr>
          <a:xfrm>
            <a:off x="539496" y="444929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.把废旧电池随意丢弃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.将电视机处于待机状态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C.关停高能耗高污染的工厂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.将有害废水排放到江河中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15b5f90.fixed?vcp=1&amp;pid=ae93528e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7f15b5f90.fixed?vcp=1&amp;pid=ae93528e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7f15b5f90.fixed?vcp=1&amp;pid=ae93528e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热学与能量</a:t>
            </a:r>
            <a:endParaRPr lang="en-US" altLang="zh-CN" sz="4400" dirty="0"/>
          </a:p>
        </p:txBody>
      </p:sp>
      <p:sp>
        <p:nvSpPr>
          <p:cNvPr id="5" name="C_3_BD#7f15b5f90.fixed?vcp=1&amp;pid=ae93528e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第十一章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能源与能量守恒定律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0e2a8eca?vcp=1&amp;pid=e89ebadd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核能</a:t>
            </a:r>
            <a:r>
              <a:rPr lang="en-US" altLang="zh-CN" sz="3200" b="1" i="0" dirty="0">
                <a:solidFill>
                  <a:srgbClr val="44B2E7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太阳能</a:t>
            </a:r>
            <a:endParaRPr lang="en-US" altLang="zh-CN" sz="3200" dirty="0"/>
          </a:p>
        </p:txBody>
      </p:sp>
      <p:sp>
        <p:nvSpPr>
          <p:cNvPr id="3" name="P_7#c79e0efec?vcp=1&amp;pid=30e2a8eca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裂变和聚变是获取核能的两种基本途径，明确核能的优点和存在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的安全隐患（如核泄漏、核辐射）。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核能属于不可再生能源，还属于清洁能源。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目前核电站获取能量的方式为可控核裂变（可控链式反应）。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太阳是人类能源的宝库，太阳能是可再生能源，源自太阳内部氢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原子核的聚变。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7_1#a39edcab6?vcp=1&amp;vis=1&amp;pid=30e2a8ec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（2024·广西·中考）（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）华龙一号”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核电机组落户广西防城港。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下列关于核能的说法正确的有(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BD.27_2#a39edcab6.choices?vcp=1&amp;vis=1&amp;pid=30e2a8eca&amp;color=0,0,0&amp;vtp=1&amp;vaab=1&amp;bbb=1"/>
          <p:cNvSpPr/>
          <p:nvPr/>
        </p:nvSpPr>
        <p:spPr>
          <a:xfrm>
            <a:off x="539496" y="18374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.核能是可再生能源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.核能是不可再生能源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C.核能发电利用核聚变原理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.核电站将核能最终转化为电能</a:t>
            </a:r>
            <a:endParaRPr lang="en-US" altLang="zh-CN" sz="2800" dirty="0"/>
          </a:p>
        </p:txBody>
      </p:sp>
      <p:sp>
        <p:nvSpPr>
          <p:cNvPr id="6" name="QC_7_EX.1_1#a39edcab6?vcp=1&amp;vis=1&amp;pid=30e2a8eca&amp;color=0,0,0&amp;vtp=1&amp;vaab=1&amp;bt=1&amp;bbb=1&amp;hb=1">
            <a:extLst>
              <a:ext uri="{FF2B5EF4-FFF2-40B4-BE49-F238E27FC236}">
                <a16:creationId xmlns:a16="http://schemas.microsoft.com/office/drawing/2014/main" id="{F2E5D1D6-1AAF-4E74-B4CC-94FA7B671AE1}"/>
              </a:ext>
            </a:extLst>
          </p:cNvPr>
          <p:cNvSpPr/>
          <p:nvPr/>
        </p:nvSpPr>
        <p:spPr>
          <a:xfrm>
            <a:off x="539496" y="3120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裂变和聚变是获取核能的两种基本途径，太阳内部氢原子核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发生的是核聚变。目前世界上所有核电站都是用核裂变释放的核能发电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的，核电站控制核裂变速度的装置叫核反应堆。核能属于一次能源，是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不可再生能源，还属于清洁能源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N.29_1#a39edcab6.bracket?vcp=1&amp;vis=1&amp;pid=30e2a8eca&amp;color=0,0,0&amp;vpa=14&amp;vtp=1&amp;vaab=1&amp;bbb=1">
            <a:extLst>
              <a:ext uri="{FF2B5EF4-FFF2-40B4-BE49-F238E27FC236}">
                <a16:creationId xmlns:a16="http://schemas.microsoft.com/office/drawing/2014/main" id="{A3AC1E5E-F434-46D3-822B-19F8A6DF9F4C}"/>
              </a:ext>
            </a:extLst>
          </p:cNvPr>
          <p:cNvSpPr/>
          <p:nvPr/>
        </p:nvSpPr>
        <p:spPr>
          <a:xfrm>
            <a:off x="1126345" y="3696575"/>
            <a:ext cx="7524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BD</a:t>
            </a:r>
            <a:endParaRPr lang="en-US" altLang="zh-CN" sz="2800" dirty="0"/>
          </a:p>
        </p:txBody>
      </p:sp>
      <p:sp>
        <p:nvSpPr>
          <p:cNvPr id="4" name="QC_7_AS.1_1#a39edcab6?vcp=1&amp;vis=1&amp;pid=30e2a8eca&amp;color=0,0,0&amp;vtp=1&amp;vaab=1&amp;bbb=1&amp;hb=1">
            <a:extLst>
              <a:ext uri="{FF2B5EF4-FFF2-40B4-BE49-F238E27FC236}">
                <a16:creationId xmlns:a16="http://schemas.microsoft.com/office/drawing/2014/main" id="{2A358B3A-DAE9-4370-BB4E-097CC9861DE0}"/>
              </a:ext>
            </a:extLst>
          </p:cNvPr>
          <p:cNvSpPr/>
          <p:nvPr/>
        </p:nvSpPr>
        <p:spPr>
          <a:xfrm>
            <a:off x="541020" y="63375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核燃料在地球上的储量是有限的，消耗后不可能再生，因此核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能属于不可再生能源，故A错误，B正确；核电站是在核反应堆中利用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可控的核裂变来进行工作的，核电站先将核能转化为内能，再通过汽轮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机将内能转化为机械能，最后通过发电机将机械能转化为电能，故C错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误，D正确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7a8eb18d?vcp=1&amp;pid=30e2a8ec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31_1#1d082757b?vcp=1&amp;vis=1&amp;pid=87a8eb18d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（2024·广东·中考）在太阳内部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，氢原子核在超高温下发生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选填“聚变”或“裂变”），释放出巨大的核能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。太阳能属于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选填“可再生”或“不可再生”）能源。请写出太阳能的1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个优点：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32_1#1d082757b.blank?vcp=1&amp;vis=1&amp;pid=87a8eb18d&amp;color=0,0,0&amp;vpa=15&amp;vtp=1&amp;vaab=1&amp;bbb=1"/>
          <p:cNvSpPr/>
          <p:nvPr/>
        </p:nvSpPr>
        <p:spPr>
          <a:xfrm>
            <a:off x="9944639" y="12367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聚变</a:t>
            </a:r>
            <a:endParaRPr lang="en-US" altLang="zh-CN" sz="2800" dirty="0"/>
          </a:p>
        </p:txBody>
      </p:sp>
      <p:sp>
        <p:nvSpPr>
          <p:cNvPr id="5" name="QB_8_AN.33_1#1d082757b.blank?vcp=1&amp;vis=1&amp;pid=87a8eb18d&amp;color=0,0,0&amp;vpa=16&amp;vtp=1&amp;vaab=1&amp;bbb=1"/>
          <p:cNvSpPr/>
          <p:nvPr/>
        </p:nvSpPr>
        <p:spPr>
          <a:xfrm>
            <a:off x="9712864" y="1884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</a:t>
            </a:r>
            <a:endParaRPr lang="en-US" altLang="zh-CN" sz="2800" dirty="0"/>
          </a:p>
        </p:txBody>
      </p:sp>
      <p:sp>
        <p:nvSpPr>
          <p:cNvPr id="6" name="QB_8_AN.34_1#1d082757b.blank?vcp=1&amp;vis=1&amp;pid=87a8eb18d&amp;color=0,0,0&amp;vpa=17&amp;vtp=1&amp;vaab=1&amp;bbb=1&amp;hb=1"/>
          <p:cNvSpPr/>
          <p:nvPr/>
        </p:nvSpPr>
        <p:spPr>
          <a:xfrm>
            <a:off x="539496" y="253216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清洁（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5_1#be3812cc8?vcp=1&amp;vis=1&amp;pid=87a8eb18d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（2024·山东滨州·中考）2023年12月6日，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全球首座第四代核电站——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华能石岛湾高温气冷堆核电站商运投产，成为世界首个实现模块化第四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代核电技术商业化运行的核电站，标志着我国在高温气冷堆核电技术领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域实现了全球领先。核电站的核反应堆是利用原子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裂变”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“聚变”）时释放的能量进行发电的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，电能属于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选填“一次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二次”）能源。</a:t>
            </a:r>
            <a:endParaRPr lang="en-US" altLang="zh-CN" sz="2800" dirty="0"/>
          </a:p>
        </p:txBody>
      </p:sp>
      <p:sp>
        <p:nvSpPr>
          <p:cNvPr id="3" name="QB_8_AN.1_1#be3812cc8.blank?vcp=1&amp;vis=1&amp;pid=87a8eb18d&amp;color=0,0,0&amp;vpa=18&amp;vtp=1&amp;vaab=1&amp;bbb=1"/>
          <p:cNvSpPr/>
          <p:nvPr/>
        </p:nvSpPr>
        <p:spPr>
          <a:xfrm>
            <a:off x="8373014" y="31413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裂变</a:t>
            </a:r>
            <a:endParaRPr lang="en-US" altLang="zh-CN" sz="2800" dirty="0"/>
          </a:p>
        </p:txBody>
      </p:sp>
      <p:sp>
        <p:nvSpPr>
          <p:cNvPr id="4" name="QB_8_AN.2_1#be3812cc8.blank?vcp=1&amp;vis=1&amp;pid=87a8eb18d&amp;color=0,0,0&amp;vpa=19&amp;vtp=1&amp;vaab=1&amp;bbb=1"/>
          <p:cNvSpPr/>
          <p:nvPr/>
        </p:nvSpPr>
        <p:spPr>
          <a:xfrm>
            <a:off x="7976139" y="378901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224f0f73?vcp=1&amp;pid=87a8eb18d&amp;color=0,0,0&amp;vtp=1&amp;vaab=1&amp;bt=1&amp;bbb=1">
            <a:extLst>
              <a:ext uri="{FF2B5EF4-FFF2-40B4-BE49-F238E27FC236}">
                <a16:creationId xmlns:a16="http://schemas.microsoft.com/office/drawing/2014/main" id="{F3DEC3DA-9295-41A2-9115-179CE46571C3}"/>
              </a:ext>
            </a:extLst>
          </p:cNvPr>
          <p:cNvSpPr/>
          <p:nvPr/>
        </p:nvSpPr>
        <p:spPr>
          <a:xfrm>
            <a:off x="86822" y="29438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请完成第210页【备考练习】习题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674006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d1bff550.fixed?vcp=1&amp;pid=1edec9d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能量的转移与转化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</a:t>
            </a:r>
            <a:endParaRPr lang="en-US" altLang="zh-CN" sz="4000" dirty="0"/>
          </a:p>
        </p:txBody>
      </p:sp>
      <p:sp>
        <p:nvSpPr>
          <p:cNvPr id="3" name="C_5_BD#fd1bff550.fixed?vcp=1&amp;pid=1edec9d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能量的转移和转化</a:t>
            </a:r>
            <a:r>
              <a:rPr lang="en-US" altLang="zh-CN" sz="40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97b0f094?vcp=1&amp;pid=fd1bff55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38_1#17c865a12?vcp=1&amp;vis=1&amp;pid=f97b0f094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（2023·四川成都·中考）我们生活在能量的世界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，社会的进步和发展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离不开能量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。对于能量、能源的认识，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9_1#17c865a12.bracket?vcp=1&amp;vis=1&amp;pid=f97b0f094&amp;color=0,0,0&amp;vpa=20&amp;vtp=1&amp;vaab=1"/>
          <p:cNvSpPr/>
          <p:nvPr/>
        </p:nvSpPr>
        <p:spPr>
          <a:xfrm>
            <a:off x="97065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38_2#17c865a12.choices?vcp=1&amp;vis=1&amp;pid=f97b0f094&amp;color=0,0,0&amp;vtp=1&amp;vaab=1&amp;bbb=1"/>
              <p:cNvSpPr/>
              <p:nvPr/>
            </p:nvSpPr>
            <p:spPr>
              <a:xfrm>
                <a:off x="539496" y="2550649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A.做功过程实质是能量的转化或转移过程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B.能量转化具有方向性，所以能量不守恒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C.核燃料能量转化效率可达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需大力发展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D.煤、石油、天然气提供的能量源自地球本身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38_2#17c865a12.choices?vcp=1&amp;vis=1&amp;pid=f97b0f09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50649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0_1#21de74b09?vcp=1&amp;vis=1&amp;pid=f97b0f094&amp;color=0,0,0&amp;vtp=1&amp;vaab=1&amp;bt=1&amp;bbb=1&amp;hb=1"/>
          <p:cNvSpPr/>
          <p:nvPr/>
        </p:nvSpPr>
        <p:spPr>
          <a:xfrm>
            <a:off x="539496" y="14820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（2024·江苏苏州·中考）我国大力发展绿色清洁能源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，减少碳排放保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以下属于碳排放限制的是(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1_1#21de74b09.bracket?vcp=1&amp;vis=1&amp;pid=f97b0f094&amp;color=0,0,0&amp;vpa=21&amp;vtp=1&amp;vaab=1"/>
          <p:cNvSpPr/>
          <p:nvPr/>
        </p:nvSpPr>
        <p:spPr>
          <a:xfrm>
            <a:off x="6150515" y="21164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40_2#21de74b09.choice_image?htil=1&amp;vcp=1&amp;vis=1&amp;pid=f97b0f09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818987"/>
            <a:ext cx="2761488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40_3#21de74b09?htil=1&amp;vcp=1&amp;vis=1&amp;pid=f97b0f094&amp;color=0,0,0&amp;vtp=1&amp;vaab=1&amp;bbb=1"/>
          <p:cNvSpPr/>
          <p:nvPr/>
        </p:nvSpPr>
        <p:spPr>
          <a:xfrm>
            <a:off x="883527" y="4803235"/>
            <a:ext cx="279806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A.火力发电</a:t>
            </a:r>
            <a:endParaRPr lang="en-US" altLang="zh-CN" sz="2800" dirty="0"/>
          </a:p>
        </p:txBody>
      </p:sp>
      <p:pic>
        <p:nvPicPr>
          <p:cNvPr id="6" name="QC_7_BD.40_4#21de74b09.choice_image?htil=1&amp;vcp=1&amp;vis=1&amp;pid=f97b0f09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7560" y="2818987"/>
            <a:ext cx="2596896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40_5#21de74b09?htil=1&amp;vcp=1&amp;vis=1&amp;pid=f97b0f094&amp;color=0,0,0&amp;vtp=1&amp;vaab=1&amp;bbb=1"/>
          <p:cNvSpPr/>
          <p:nvPr/>
        </p:nvSpPr>
        <p:spPr>
          <a:xfrm>
            <a:off x="3681591" y="4803235"/>
            <a:ext cx="277063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B.水力发电</a:t>
            </a:r>
            <a:endParaRPr lang="en-US" altLang="zh-CN" sz="2800" dirty="0"/>
          </a:p>
        </p:txBody>
      </p:sp>
      <p:pic>
        <p:nvPicPr>
          <p:cNvPr id="8" name="QC_7_BD.40_6#21de74b09.choice_image?htil=1&amp;vcp=1&amp;vis=1&amp;pid=f97b0f09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8192" y="2818987"/>
            <a:ext cx="2633472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40_7#21de74b09?htil=1&amp;vcp=1&amp;vis=1&amp;pid=f97b0f094&amp;color=0,0,0&amp;vtp=1&amp;vaab=1&amp;bbb=1"/>
          <p:cNvSpPr/>
          <p:nvPr/>
        </p:nvSpPr>
        <p:spPr>
          <a:xfrm>
            <a:off x="6452223" y="4803235"/>
            <a:ext cx="277063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C.风力发电</a:t>
            </a:r>
            <a:endParaRPr lang="en-US" altLang="zh-CN" sz="2800" dirty="0"/>
          </a:p>
        </p:txBody>
      </p:sp>
      <p:pic>
        <p:nvPicPr>
          <p:cNvPr id="10" name="QC_7_BD.40_8#21de74b09.choice_image?htil=1&amp;vcp=1&amp;vis=1&amp;pid=f97b0f094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8824" y="2818987"/>
            <a:ext cx="2514600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40_9#21de74b09?htil=1&amp;vcp=1&amp;vis=1&amp;pid=f97b0f094&amp;color=0,0,0&amp;vtp=1&amp;vaab=1&amp;bbb=1"/>
          <p:cNvSpPr/>
          <p:nvPr/>
        </p:nvSpPr>
        <p:spPr>
          <a:xfrm>
            <a:off x="9222855" y="4803235"/>
            <a:ext cx="277063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D.光伏发电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2_1#6f6dadd78?vcp=1&amp;vis=1&amp;pid=f97b0f094&amp;color=0,0,0&amp;mp=1&amp;vtp=1&amp;vaab=1&amp;bt=1&amp;bbb=1&amp;hb=1"/>
          <p:cNvSpPr/>
          <p:nvPr/>
        </p:nvSpPr>
        <p:spPr>
          <a:xfrm>
            <a:off x="539496" y="8933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（2024·河北·中考）推动绿色发展，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建设美丽家乡是我们共同的追求。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下列做法不利于实现这一目标的是(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6f6dadd78.bracket?vcp=1&amp;vis=1&amp;pid=f97b0f094&amp;color=0,0,0&amp;mp=1&amp;vpa=22&amp;vtp=1&amp;vaab=1"/>
          <p:cNvSpPr/>
          <p:nvPr/>
        </p:nvSpPr>
        <p:spPr>
          <a:xfrm>
            <a:off x="6150515" y="152768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42_2#6f6dadd78.choices?vcp=1&amp;vis=1&amp;pid=f97b0f094&amp;color=0,0,0&amp;vtp=1&amp;vaab=1&amp;bbb=1"/>
          <p:cNvSpPr/>
          <p:nvPr/>
        </p:nvSpPr>
        <p:spPr>
          <a:xfrm>
            <a:off x="539496" y="217633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A.积极植树造林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，防沙降尘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.大力推广使用一次性餐具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.回收废旧电器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，节约资源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.农业上合理施用化学肥料</a:t>
            </a:r>
            <a:endParaRPr lang="en-US" altLang="zh-CN" sz="2800" dirty="0"/>
          </a:p>
        </p:txBody>
      </p:sp>
      <p:sp>
        <p:nvSpPr>
          <p:cNvPr id="5" name="QB_7_BD.44_1#c055ee258?vcp=1&amp;vis=1&amp;pid=f97b0f094&amp;color=0,0,0&amp;vtp=1&amp;vaab=1&amp;bbb=1&amp;hb=1"/>
          <p:cNvSpPr/>
          <p:nvPr/>
        </p:nvSpPr>
        <p:spPr>
          <a:xfrm>
            <a:off x="539496" y="34533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（2024·江西·中考）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某同学用餐时发现从热汤中取出的金属勺很烫手，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的方式改变物体的内能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在这种内能改变的过程中，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内能总是自动地从高温物体向低温物体转移，说明能量在转移过程中具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45_1#c055ee258.blank?vcp=1&amp;vis=1&amp;pid=f97b0f094&amp;color=0,0,0&amp;vpa=23&amp;vtp=1&amp;vaab=1&amp;bbb=1"/>
          <p:cNvSpPr/>
          <p:nvPr/>
        </p:nvSpPr>
        <p:spPr>
          <a:xfrm>
            <a:off x="1972214" y="407054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热传递</a:t>
            </a:r>
            <a:endParaRPr lang="en-US" altLang="zh-CN" sz="2800" dirty="0"/>
          </a:p>
        </p:txBody>
      </p:sp>
      <p:sp>
        <p:nvSpPr>
          <p:cNvPr id="7" name="QB_7_AN.46_1#c055ee258.blank?vcp=1&amp;vis=1&amp;pid=f97b0f094&amp;color=0,0,0&amp;vpa=24&amp;vtp=1&amp;vaab=1&amp;bbb=1"/>
          <p:cNvSpPr/>
          <p:nvPr/>
        </p:nvSpPr>
        <p:spPr>
          <a:xfrm>
            <a:off x="905415" y="53449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54dfa1634.fixed?vcp=1&amp;pid=1edec9d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能量的转移与转化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</a:t>
            </a:r>
            <a:endParaRPr lang="en-US" altLang="zh-CN" sz="4000" dirty="0"/>
          </a:p>
        </p:txBody>
      </p:sp>
      <p:sp>
        <p:nvSpPr>
          <p:cNvPr id="3" name="C_5_BD#54dfa1634.fixed?vcp=1&amp;pid=1edec9d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7_1#785eab8e9?vcp=1&amp;vis=1&amp;pid=f97b0f094&amp;color=0,0,0&amp;mp=1&amp;vtp=1&amp;vaab=1&amp;bt=1&amp;bbb=1&amp;h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（2024·山东烟台·中考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）核能是一种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选填“可再生”或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”）能源。我国在核能利用方面取得了巨大成就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，其中具有完全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自主知识产权的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“华龙一号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”核电站是通过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选填“核裂变”或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聚变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”）发电的；中国“人造太阳”——大型核实验装置“东方超环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”是通过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选填“核裂变”或“核聚变”）释放巨大的能量。</a:t>
            </a:r>
            <a:endParaRPr lang="en-US" altLang="zh-CN" sz="2800" dirty="0"/>
          </a:p>
        </p:txBody>
      </p:sp>
      <p:sp>
        <p:nvSpPr>
          <p:cNvPr id="3" name="QB_7_AN.48_1#785eab8e9.blank?vcp=1&amp;vis=1&amp;pid=f97b0f094&amp;color=0,0,0&amp;mp=1&amp;vpa=25&amp;vtp=1&amp;vaab=1&amp;bbb=1"/>
          <p:cNvSpPr/>
          <p:nvPr/>
        </p:nvSpPr>
        <p:spPr>
          <a:xfrm>
            <a:off x="6388639" y="18539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不可再生</a:t>
            </a:r>
            <a:endParaRPr lang="en-US" altLang="zh-CN" sz="2800" dirty="0"/>
          </a:p>
        </p:txBody>
      </p:sp>
      <p:sp>
        <p:nvSpPr>
          <p:cNvPr id="4" name="QB_7_AN.49_1#785eab8e9.blank?vcp=1&amp;vis=1&amp;pid=f97b0f094&amp;color=0,0,0&amp;mp=1&amp;vpa=26&amp;vtp=1&amp;vaab=1&amp;bbb=1"/>
          <p:cNvSpPr/>
          <p:nvPr/>
        </p:nvSpPr>
        <p:spPr>
          <a:xfrm>
            <a:off x="6909339" y="314931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核裂变</a:t>
            </a:r>
            <a:endParaRPr lang="en-US" altLang="zh-CN" sz="2800" dirty="0"/>
          </a:p>
        </p:txBody>
      </p:sp>
      <p:sp>
        <p:nvSpPr>
          <p:cNvPr id="5" name="QB_7_AN.50_1#785eab8e9.blank?vcp=1&amp;vis=1&amp;pid=f97b0f094&amp;color=0,0,0&amp;mp=1&amp;vpa=27&amp;vtp=1&amp;vaab=1&amp;bbb=1"/>
          <p:cNvSpPr/>
          <p:nvPr/>
        </p:nvSpPr>
        <p:spPr>
          <a:xfrm>
            <a:off x="549815" y="44237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核聚变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1_1#7220c234c?vcp=1&amp;vis=1&amp;pid=f97b0f094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（2024·河南·中考）我国大力发展水力发电。水能是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（选填“可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再生”或“不可再生”）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能源。水电站通过提高水位增加水的重力势能，水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流下时重力势能转化为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能，使水轮机带动发电机发电，发电机是利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原理发电的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52_1#7220c234c.blank?vcp=1&amp;vis=1&amp;pid=f97b0f094&amp;color=0,0,0&amp;vpa=28&amp;vtp=1&amp;vaab=1&amp;bbb=1"/>
          <p:cNvSpPr/>
          <p:nvPr/>
        </p:nvSpPr>
        <p:spPr>
          <a:xfrm>
            <a:off x="8877839" y="217395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可再生</a:t>
            </a:r>
            <a:endParaRPr lang="en-US" altLang="zh-CN" sz="2800" dirty="0"/>
          </a:p>
        </p:txBody>
      </p:sp>
      <p:sp>
        <p:nvSpPr>
          <p:cNvPr id="4" name="QB_7_AN.53_1#7220c234c.blank?vcp=1&amp;vis=1&amp;pid=f97b0f094&amp;color=0,0,0&amp;vpa=29&amp;vtp=1&amp;vaab=1"/>
          <p:cNvSpPr/>
          <p:nvPr/>
        </p:nvSpPr>
        <p:spPr>
          <a:xfrm>
            <a:off x="4118389" y="34693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</a:t>
            </a:r>
            <a:endParaRPr lang="en-US" altLang="zh-CN" sz="2800" dirty="0"/>
          </a:p>
        </p:txBody>
      </p:sp>
      <p:sp>
        <p:nvSpPr>
          <p:cNvPr id="5" name="QB_7_AN.54_1#7220c234c.blank?vcp=1&amp;vis=1&amp;pid=f97b0f094&amp;color=0,0,0&amp;vpa=30&amp;vtp=1&amp;vaab=1&amp;bbb=1"/>
          <p:cNvSpPr/>
          <p:nvPr/>
        </p:nvSpPr>
        <p:spPr>
          <a:xfrm>
            <a:off x="917988" y="409609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电磁感应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35e03c1b?vcp=1&amp;pid=fd1bff550&amp;color=68,178,231&amp;vtp=1&amp;vaab=1&amp;bt=1&amp;bbb=1"/>
          <p:cNvSpPr/>
          <p:nvPr/>
        </p:nvSpPr>
        <p:spPr>
          <a:xfrm>
            <a:off x="539496" y="435132"/>
            <a:ext cx="11109960" cy="6097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提分练</a:t>
            </a:r>
            <a:endParaRPr lang="en-US" altLang="zh-CN" sz="3200" dirty="0"/>
          </a:p>
        </p:txBody>
      </p:sp>
      <p:sp>
        <p:nvSpPr>
          <p:cNvPr id="3" name="QC_7_BD.55_1#974eb86a6?sp=1&amp;vcp=1&amp;vis=1&amp;pid=235e03c1b&amp;color=0,0,0&amp;vtp=1&amp;vaab=1&amp;bbb=1&amp;hb=1"/>
          <p:cNvSpPr/>
          <p:nvPr/>
        </p:nvSpPr>
        <p:spPr>
          <a:xfrm>
            <a:off x="539496" y="1103879"/>
            <a:ext cx="11109960" cy="2903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（2024·山西·中考）近年来风能和太阳能发电逐渐增多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。为增加供电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，需要储能系统进行调节。研究发现可利用“深井拉铁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”技术储存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，还能实现废旧矿井的再利用。如图B19-1所示，用电低峰时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，电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动机利用多余电能将重物提升至高处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；用电高峰时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，重物下降带动发电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机发电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55_2#974eb86a6?iti=4&amp;htil=4&amp;vcp=1&amp;vis=1&amp;pid=235e03c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2731" y="3635886"/>
            <a:ext cx="2148840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55_3#974eb86a6?iti=4&amp;htil=4&amp;vcp=1&amp;vis=1&amp;pid=235e03c1b&amp;color=0,0,0&amp;vtp=1&amp;vaab=1&amp;bbb=1"/>
          <p:cNvSpPr/>
          <p:nvPr/>
        </p:nvSpPr>
        <p:spPr>
          <a:xfrm>
            <a:off x="9014370" y="5655694"/>
            <a:ext cx="1325562" cy="5286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图B19-1</a:t>
            </a:r>
            <a:endParaRPr lang="en-US" altLang="zh-CN" sz="2800" dirty="0"/>
          </a:p>
        </p:txBody>
      </p:sp>
      <p:sp>
        <p:nvSpPr>
          <p:cNvPr id="7" name="QC_7_BD.55_4#974eb86a6.choices?htil=4&amp;vcp=1&amp;vis=1&amp;pid=235e03c1b&amp;color=0,0,0&amp;vtp=1&amp;vaab=1&amp;bbb=1"/>
          <p:cNvSpPr/>
          <p:nvPr/>
        </p:nvSpPr>
        <p:spPr>
          <a:xfrm>
            <a:off x="539496" y="4055646"/>
            <a:ext cx="8823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A.风能和太阳能都属于不可再生能源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.用电低峰时，重物上升，机械能转化为电能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.用电高峰时，重物下降，电能转化为机械能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.重物质量一定，井越深，能储存的电能越多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74eb86a6?iti=5&amp;htil=5&amp;vcp=1&amp;vis=1&amp;pid=235e03c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8744" y="1563592"/>
            <a:ext cx="3392424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74eb86a6?iti=5&amp;htil=5&amp;vcp=1&amp;vis=1&amp;pid=235e03c1b&amp;color=0,0,0&amp;vtp=1&amp;vaab=1&amp;bbb=1"/>
          <p:cNvSpPr/>
          <p:nvPr/>
        </p:nvSpPr>
        <p:spPr>
          <a:xfrm>
            <a:off x="9272174" y="4634960"/>
            <a:ext cx="13255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图B19-1</a:t>
            </a:r>
            <a:endParaRPr lang="en-US" altLang="zh-CN" sz="2800" dirty="0"/>
          </a:p>
        </p:txBody>
      </p:sp>
      <p:sp>
        <p:nvSpPr>
          <p:cNvPr id="4" name="QC_7_AS.1_1#974eb86a6?htil=5&amp;vcp=1&amp;vis=1&amp;pid=235e03c1b&amp;color=0,0,0&amp;vtp=1&amp;vaab=1&amp;bt=1&amp;bbb=1&amp;hb=1"/>
          <p:cNvSpPr/>
          <p:nvPr/>
        </p:nvSpPr>
        <p:spPr>
          <a:xfrm>
            <a:off x="539496" y="1545304"/>
            <a:ext cx="758952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依题意可知，用电低峰时重物上升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余的电能将转化为重物的重力势能，用电高峰时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重物下降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，重物的重力势能转化为电能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，供用户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。井越深，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多余的电能能将重物提升得越高，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重物下降时转化的电能也越多，即能储存的电能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56_1#974eb86a6.bracket?vcp=1&amp;vis=1&amp;pid=235e03c1b&amp;color=0,0,0&amp;vpa=31&amp;vtp=1&amp;vaab=1">
            <a:extLst>
              <a:ext uri="{FF2B5EF4-FFF2-40B4-BE49-F238E27FC236}">
                <a16:creationId xmlns:a16="http://schemas.microsoft.com/office/drawing/2014/main" id="{428A63F3-CD8E-4E7E-BE4C-ED9EEBDB200F}"/>
              </a:ext>
            </a:extLst>
          </p:cNvPr>
          <p:cNvSpPr/>
          <p:nvPr/>
        </p:nvSpPr>
        <p:spPr>
          <a:xfrm>
            <a:off x="1145457" y="5370544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ce7ad7603?vcp=1&amp;pid=54dfa163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312164"/>
            <a:ext cx="11073384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ce7ad7603?vcp=1&amp;pid=54dfa163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623060"/>
            <a:ext cx="11073384" cy="36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ce7ad7603?vcp=1&amp;pid=54dfa1634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933956"/>
            <a:ext cx="11073384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48fb8bea?vcp=1&amp;pid=54dfa163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d8984d658?vcp=1&amp;vis=1&amp;pid=048fb8be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）关于能量与能源，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d8984d658.bracket?vcp=1&amp;vis=1&amp;pid=048fb8bea&amp;color=0,0,0&amp;vpa=1&amp;vtp=1&amp;vaab=1&amp;bbb=1"/>
          <p:cNvSpPr/>
          <p:nvPr/>
        </p:nvSpPr>
        <p:spPr>
          <a:xfrm>
            <a:off x="8233314" y="1262498"/>
            <a:ext cx="7731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AD</a:t>
            </a:r>
            <a:endParaRPr lang="en-US" altLang="zh-CN" sz="2800" dirty="0"/>
          </a:p>
        </p:txBody>
      </p:sp>
      <p:sp>
        <p:nvSpPr>
          <p:cNvPr id="5" name="QC_7_BD.1_2#d8984d658.choices?vcp=1&amp;vis=1&amp;pid=048fb8bea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A.能量的转化和转移具有方向性和不可逆性，永动机不可能制成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.随着科技的发展，新能源已成为现代人类使用的主要能源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.能量是守恒的，可供人类利用的能量是不会减少的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.化石能源实际上源自太阳能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_1#51c84d0b1?vcp=1&amp;vis=1&amp;pid=048fb8bea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次能源，同时是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再生能源和新能源；电能是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能源。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做功的实质是物体间发生能量的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，在此过程中能量的总量是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的。</a:t>
            </a:r>
            <a:endParaRPr lang="en-US" altLang="zh-CN" sz="2800" dirty="0"/>
          </a:p>
        </p:txBody>
      </p:sp>
      <p:sp>
        <p:nvSpPr>
          <p:cNvPr id="3" name="QB_7_AN.1_1#51c84d0b1.blank?vcp=1&amp;vis=1&amp;pid=048fb8bea&amp;color=0,0,0&amp;mp=1&amp;vpa=2&amp;vtp=1&amp;vaab=1"/>
          <p:cNvSpPr/>
          <p:nvPr/>
        </p:nvSpPr>
        <p:spPr>
          <a:xfrm>
            <a:off x="1883314" y="21739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4" name="QB_7_AN.2_1#51c84d0b1.blank?vcp=1&amp;vis=1&amp;pid=048fb8bea&amp;color=0,0,0&amp;mp=1&amp;vpa=3&amp;vtp=1&amp;vaab=1&amp;bbb=1"/>
          <p:cNvSpPr/>
          <p:nvPr/>
        </p:nvSpPr>
        <p:spPr>
          <a:xfrm>
            <a:off x="5083715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</a:t>
            </a:r>
            <a:endParaRPr lang="en-US" altLang="zh-CN" sz="2800" dirty="0"/>
          </a:p>
        </p:txBody>
      </p:sp>
      <p:sp>
        <p:nvSpPr>
          <p:cNvPr id="5" name="QB_7_AN.3_1#51c84d0b1.blank?vcp=1&amp;vis=1&amp;pid=048fb8bea&amp;color=0,0,0&amp;mp=1&amp;vpa=4&amp;vtp=1&amp;vaab=1"/>
          <p:cNvSpPr/>
          <p:nvPr/>
        </p:nvSpPr>
        <p:spPr>
          <a:xfrm>
            <a:off x="10417714" y="217395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7" name="QB_7_AN.8_1#51c84d0b1.blank?vcp=1&amp;vis=1&amp;pid=048fb8bea&amp;color=0,0,0&amp;vpa=5&amp;vtp=1&amp;vaab=1&amp;bbb=1"/>
          <p:cNvSpPr/>
          <p:nvPr/>
        </p:nvSpPr>
        <p:spPr>
          <a:xfrm>
            <a:off x="5794915" y="34693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转化</a:t>
            </a:r>
            <a:endParaRPr lang="en-US" altLang="zh-CN" sz="2800" dirty="0"/>
          </a:p>
        </p:txBody>
      </p:sp>
      <p:sp>
        <p:nvSpPr>
          <p:cNvPr id="8" name="QB_7_AN.9_1#51c84d0b1.blank?vcp=1&amp;vis=1&amp;pid=048fb8bea&amp;color=0,0,0&amp;vpa=6&amp;vtp=1&amp;vaab=1&amp;bbb=1"/>
          <p:cNvSpPr/>
          <p:nvPr/>
        </p:nvSpPr>
        <p:spPr>
          <a:xfrm>
            <a:off x="549815" y="409609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89ebadd3.fixed?vcp=1&amp;pid=1edec9d0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第19讲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能量的转移与转化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能源</a:t>
            </a:r>
            <a:endParaRPr lang="en-US" altLang="zh-CN" sz="4000" dirty="0"/>
          </a:p>
        </p:txBody>
      </p:sp>
      <p:sp>
        <p:nvSpPr>
          <p:cNvPr id="3" name="C_5_BD#e89ebadd3.fixed?vcp=1&amp;pid=1edec9d0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1154</Words>
  <Application>Microsoft Office PowerPoint</Application>
  <PresentationFormat>宽屏</PresentationFormat>
  <Paragraphs>238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 (正文)</vt:lpstr>
      <vt:lpstr>等线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ssm</cp:lastModifiedBy>
  <cp:revision>8</cp:revision>
  <dcterms:created xsi:type="dcterms:W3CDTF">2024-12-11T08:38:03Z</dcterms:created>
  <dcterms:modified xsi:type="dcterms:W3CDTF">2025-07-24T02:23:22Z</dcterms:modified>
  <cp:category/>
  <cp:contentStatus/>
</cp:coreProperties>
</file>