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95" r:id="rId27"/>
    <p:sldId id="281" r:id="rId28"/>
    <p:sldId id="282" r:id="rId29"/>
    <p:sldId id="283" r:id="rId30"/>
    <p:sldId id="284" r:id="rId31"/>
    <p:sldId id="296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352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3189d7f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130D88-4BC1-4254-B8A0-2E175967D9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近代经济、社会生活与教育文化事业的发展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3189d7f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5B14A8-1FD9-4EAD-B72B-B15F66C146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92f46f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cfc1d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1fa1d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e497cc3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92f46f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9cfc1da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f1fa1d5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e497cc3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近代经济、社会生活与教育文化事业的发展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3189d7f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EE99213-2E3C-47E7-84AF-6E619E8937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92f46f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cfc1d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1fa1d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e497cc3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92f46f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9cfc1da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f1fa1d5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e497cc3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近代经济、社会生活与教育文化事业的发展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FD34FF9-D773-2BF0-98D4-C7F2DAE0AA6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72293B-4D0B-4109-8C98-40D9866A0E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BAC986E-3143-4DEC-8F6C-582B5BE656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92f46f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cfc1d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1fa1d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e497cc3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92f46f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9cfc1da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f1fa1d5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e497cc3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C88B76-02BC-4B11-9928-0DB886EEE08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92f46f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cfc1d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1fa1d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e497cc3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92f46f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9cfc1da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f1fa1d5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e497cc3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62677f153?colgroup=2,1,6,18&amp;vcp=1&amp;pid=2a6f569f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169593"/>
              </p:ext>
            </p:extLst>
          </p:nvPr>
        </p:nvGraphicFramePr>
        <p:xfrm>
          <a:off x="539496" y="932208"/>
          <a:ext cx="11115551" cy="4820857"/>
        </p:xfrm>
        <a:graphic>
          <a:graphicData uri="http://schemas.openxmlformats.org/drawingml/2006/table">
            <a:tbl>
              <a:tblPr/>
              <a:tblGrid>
                <a:gridCol w="899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9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92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7188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张謇（状元实业家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荣氏兄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卢作孚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德榜等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5500"/>
                        </a:lnSpc>
                      </a:pPr>
                      <a:r>
                        <a:rPr lang="en-US" altLang="zh-CN" sz="8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8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总体比较落后：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资金少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）产业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不平衡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主要集中在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重工业基础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极为薄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（3）地区分布极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不平衡：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主要集中在上海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武汉等沿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海沿江的大城市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（4）发展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艰难曲折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处在半殖民地半封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受到帝国主义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封建主义和官僚资本主义的压迫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62677f153.table_image?iti=2&amp;tii=3&amp;vcp=1&amp;pid=2a6f569f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0329" y="1157695"/>
            <a:ext cx="363931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62677f153.table_image?iti=2&amp;tii=4&amp;vcp=1&amp;pid=2a6f569ff&amp;color=0,0,0&amp;mp=1&amp;vtp=1&amp;vaab=1&amp;bbb=1"/>
          <p:cNvSpPr/>
          <p:nvPr/>
        </p:nvSpPr>
        <p:spPr>
          <a:xfrm>
            <a:off x="5858104" y="2395184"/>
            <a:ext cx="4703762" cy="493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荣氏兄弟创办的福新面粉公司</a:t>
            </a:r>
            <a:endParaRPr lang="en-US" altLang="zh-CN" sz="2800" dirty="0"/>
          </a:p>
        </p:txBody>
      </p:sp>
      <p:sp>
        <p:nvSpPr>
          <p:cNvPr id="2" name="P_7_BD#62677f153?colgroup=2,1,6,18&amp;vcp=1&amp;pid=2a6f569ff&amp;color=0,0,0&amp;mp=1&amp;vtp=1&amp;vaab=1&amp;bt=1&amp;bbb=1">
            <a:extLst>
              <a:ext uri="{FF2B5EF4-FFF2-40B4-BE49-F238E27FC236}">
                <a16:creationId xmlns:a16="http://schemas.microsoft.com/office/drawing/2014/main" id="{CB968E5E-84C0-11DF-E737-DECF903E80E1}"/>
              </a:ext>
            </a:extLst>
          </p:cNvPr>
          <p:cNvSpPr txBox="1"/>
          <p:nvPr/>
        </p:nvSpPr>
        <p:spPr>
          <a:xfrm>
            <a:off x="10936902" y="382121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62677f153?colgroup=2,1,2,15,7&amp;vcp=1&amp;pid=2a6f569f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978617"/>
              </p:ext>
            </p:extLst>
          </p:nvPr>
        </p:nvGraphicFramePr>
        <p:xfrm>
          <a:off x="539496" y="2226882"/>
          <a:ext cx="11113034" cy="3526092"/>
        </p:xfrm>
        <a:graphic>
          <a:graphicData uri="http://schemas.openxmlformats.org/drawingml/2006/table">
            <a:tbl>
              <a:tblPr/>
              <a:tblGrid>
                <a:gridCol w="924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0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40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473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436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辛亥革命后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民国政府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颁布革除社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会陋习的法令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剪辫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易服和劝禁缠足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废除有损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人格的跪拜礼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“老爷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大人”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的称谓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体现出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自由平等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的新风尚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62677f153.table_image?iti=3&amp;tii=5&amp;vcp=1&amp;pid=2a6f569f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0178" y="2228819"/>
            <a:ext cx="205740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62677f153.table_image?iti=3&amp;tii=6&amp;vcp=1&amp;pid=2a6f569ff&amp;color=0,0,0&amp;mp=1&amp;vtp=1&amp;vaab=1&amp;bbb=1&amp;hb=1"/>
          <p:cNvSpPr/>
          <p:nvPr/>
        </p:nvSpPr>
        <p:spPr>
          <a:xfrm>
            <a:off x="8870994" y="4276059"/>
            <a:ext cx="271576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辛亥革命后军警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为行人剪辫子</a:t>
            </a:r>
            <a:endParaRPr lang="en-US" altLang="zh-CN" sz="2800" dirty="0"/>
          </a:p>
        </p:txBody>
      </p:sp>
      <p:sp>
        <p:nvSpPr>
          <p:cNvPr id="2" name="P_7_BD#62677f153?colgroup=2,1,2,15,7&amp;vcp=1&amp;pid=2a6f569ff&amp;color=0,0,0&amp;mp=1&amp;vtp=1&amp;vaab=1&amp;bt=1&amp;bbb=1">
            <a:extLst>
              <a:ext uri="{FF2B5EF4-FFF2-40B4-BE49-F238E27FC236}">
                <a16:creationId xmlns:a16="http://schemas.microsoft.com/office/drawing/2014/main" id="{028D9918-81B7-77C4-5315-E4BE71403D87}"/>
              </a:ext>
            </a:extLst>
          </p:cNvPr>
          <p:cNvSpPr txBox="1"/>
          <p:nvPr/>
        </p:nvSpPr>
        <p:spPr>
          <a:xfrm>
            <a:off x="10934385" y="15184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62677f153?colgroup=2,2,17,7&amp;vcp=1&amp;pid=2a6f569f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047777"/>
              </p:ext>
            </p:extLst>
          </p:nvPr>
        </p:nvGraphicFramePr>
        <p:xfrm>
          <a:off x="539496" y="1541240"/>
          <a:ext cx="11113457" cy="4486656"/>
        </p:xfrm>
        <a:graphic>
          <a:graphicData uri="http://schemas.openxmlformats.org/drawingml/2006/table">
            <a:tbl>
              <a:tblPr/>
              <a:tblGrid>
                <a:gridCol w="905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49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522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405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（1）交通通信：19世纪70年代以后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方发明的火车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新式交通工具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相继传入中国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（2）饮食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婚丧以及休闲娱乐方式日益开放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崇洋逐新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的趋向（西餐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西式蛋糕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旗袍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中山装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文明结婚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集体婚礼等）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200"/>
                        </a:lnSpc>
                      </a:pPr>
                      <a:r>
                        <a:rPr lang="en-US" altLang="zh-CN" sz="15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变化不平衡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新旧并呈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多元发展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62677f153.table_image?iti=4&amp;tii=7&amp;vcp=1&amp;pid=2a6f569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8679" y="1986470"/>
            <a:ext cx="249631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62677f153.table_image?iti=4&amp;tii=8&amp;vcp=1&amp;pid=2a6f569ff&amp;color=0,0,0&amp;vtp=1&amp;vaab=1&amp;bbb=1&amp;hb=1"/>
          <p:cNvSpPr/>
          <p:nvPr/>
        </p:nvSpPr>
        <p:spPr>
          <a:xfrm>
            <a:off x="8864379" y="3978846"/>
            <a:ext cx="272491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上海南京路上的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行人</a:t>
            </a:r>
            <a:endParaRPr lang="en-US" altLang="zh-CN" sz="2800" dirty="0"/>
          </a:p>
        </p:txBody>
      </p:sp>
      <p:sp>
        <p:nvSpPr>
          <p:cNvPr id="2" name="P_7_BD#62677f153?colgroup=2,2,17,7&amp;vcp=1&amp;pid=2a6f569ff&amp;color=0,0,0&amp;vtp=1&amp;vaab=1&amp;bt=1&amp;bbb=1">
            <a:extLst>
              <a:ext uri="{FF2B5EF4-FFF2-40B4-BE49-F238E27FC236}">
                <a16:creationId xmlns:a16="http://schemas.microsoft.com/office/drawing/2014/main" id="{5477FA0A-45A5-5803-8E71-EF4B7FDDDC28}"/>
              </a:ext>
            </a:extLst>
          </p:cNvPr>
          <p:cNvSpPr txBox="1"/>
          <p:nvPr/>
        </p:nvSpPr>
        <p:spPr>
          <a:xfrm>
            <a:off x="10934808" y="8328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67a2fe98?vcp=1&amp;pid=5fe6d6a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957b7a9a2?sp=1&amp;vcp=1&amp;pid=867a2fe9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近代以来中国社会生活发生变化的主要原因和影响</a:t>
            </a:r>
            <a:endParaRPr lang="en-US" altLang="zh-CN" sz="2800" dirty="0"/>
          </a:p>
        </p:txBody>
      </p:sp>
      <p:graphicFrame>
        <p:nvGraphicFramePr>
          <p:cNvPr id="14" name="P_7_BD#957b7a9a2?colgroup=2,27&amp;vcp=1&amp;pid=867a2fe9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445363"/>
              </p:ext>
            </p:extLst>
          </p:nvPr>
        </p:nvGraphicFramePr>
        <p:xfrm>
          <a:off x="539496" y="1929556"/>
          <a:ext cx="11091672" cy="336366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鸦片战争后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西方列强扩大对中国侵略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同时带来了近代西方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推动了中国社会生活的变化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中国政府推行各种政策以适应社会的变化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促使近代以来中国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的社会生活进一步发生变化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平等思想的传播和资产阶级民主革命的发展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冲击了旧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的生活方式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促进了社会生活的演变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957b7a9a2?colgroup=2,27&amp;vcp=1&amp;pid=867a2fe9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927950"/>
              </p:ext>
            </p:extLst>
          </p:nvPr>
        </p:nvGraphicFramePr>
        <p:xfrm>
          <a:off x="539496" y="2099468"/>
          <a:ext cx="11091672" cy="336366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改变了人们的生活方式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促进了各地的交往与联系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国的近代化进程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培养了近代人才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传播了近代西方文化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促进了人们思想观念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冲击了封建等级观念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伦理道德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有利于培养民主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平等意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改良了社会风气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引导人们形成一种健康的生活习惯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57b7a9a2?colgroup=2,27&amp;vcp=1&amp;pid=867a2fe98&amp;color=0,0,0&amp;mp=1&amp;vtp=1&amp;vaab=1&amp;bt=1&amp;bbb=1">
            <a:extLst>
              <a:ext uri="{FF2B5EF4-FFF2-40B4-BE49-F238E27FC236}">
                <a16:creationId xmlns:a16="http://schemas.microsoft.com/office/drawing/2014/main" id="{D14BFE28-0F8D-F6F7-C3F6-F1D7873F04CC}"/>
              </a:ext>
            </a:extLst>
          </p:cNvPr>
          <p:cNvSpPr txBox="1"/>
          <p:nvPr/>
        </p:nvSpPr>
        <p:spPr>
          <a:xfrm>
            <a:off x="10913023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7f35458a?vcp=1&amp;pid=5fe6d6a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8e3bf7b2?sp=1&amp;vcp=1&amp;pid=c7f35458a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近代西方的资产阶级早于无产阶级产生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而近代中国的无产阶级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早于资产阶级产生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近代中国的民族资本主义不是在明清时期的资本主义萌芽的基础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上产生的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而是在西方列强侵略的刺激下产生的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31b4db10?vcp=1&amp;pid=89cfc1daa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教育文化事业的发展（2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3e0c09e6e?vcp=1&amp;pid=f31b4db1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09bfcdee?vcp=1&amp;pid=3e0c09e6e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通过了解开办京师大学堂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废除科举制度等近代新式教育发展的主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知道中国走向现代化的曲折过程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5d2f2932?vcp=1&amp;pid=f31b4db1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c18440e32?colgroup=2,3,22&amp;vcp=1&amp;pid=65d2f293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218811"/>
              </p:ext>
            </p:extLst>
          </p:nvPr>
        </p:nvGraphicFramePr>
        <p:xfrm>
          <a:off x="539496" y="1295191"/>
          <a:ext cx="11112524" cy="3930144"/>
        </p:xfrm>
        <a:graphic>
          <a:graphicData uri="http://schemas.openxmlformats.org/drawingml/2006/table">
            <a:tbl>
              <a:tblPr/>
              <a:tblGrid>
                <a:gridCol w="1200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2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1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洋务运动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洋务派先后兴办了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同文馆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福州船政学堂等一批新式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甲午战争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清政府先后在天津创办北洋西学堂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在上海创办南洋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百日维新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清政府决定创办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京师大学堂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废除科举制度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兴办学堂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统一全国学制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c18440e32?colgroup=2,3,14,7&amp;vcp=1&amp;pid=65d2f293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971357"/>
              </p:ext>
            </p:extLst>
          </p:nvPr>
        </p:nvGraphicFramePr>
        <p:xfrm>
          <a:off x="539496" y="1098756"/>
          <a:ext cx="11064240" cy="525780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186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在上海创办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《申报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（近代中国存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时间最长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的中文报纸）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民国时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期的著名报纸还有天津的《大公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上海的《新闻报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》和延安的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解放日报》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5200"/>
                        </a:lnSpc>
                      </a:pPr>
                      <a:r>
                        <a:rPr lang="en-US" altLang="zh-CN" sz="13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77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在上海创办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商务印书馆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（近代中国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人创办的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规模最大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化出版机构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1937年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中国共产党在根据地创办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新华书店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（出版发行进步书刊的重要阵地）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c18440e32.table_image?iti=5&amp;tii=10&amp;vcp=1&amp;pid=65d2f2932&amp;color=0,0,0&amp;vtp=1&amp;vaab=1&amp;bbb=1"/>
          <p:cNvSpPr/>
          <p:nvPr/>
        </p:nvSpPr>
        <p:spPr>
          <a:xfrm>
            <a:off x="8933339" y="4930820"/>
            <a:ext cx="2570162" cy="480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《申报》创刊号</a:t>
            </a:r>
            <a:endParaRPr lang="en-US" altLang="zh-CN" sz="2800" dirty="0"/>
          </a:p>
        </p:txBody>
      </p:sp>
      <p:sp>
        <p:nvSpPr>
          <p:cNvPr id="2" name="P_7_BD#c18440e32?colgroup=2,3,14,7&amp;vcp=1&amp;pid=65d2f2932&amp;color=0,0,0&amp;vtp=1&amp;vaab=1&amp;bt=1&amp;bbb=1">
            <a:extLst>
              <a:ext uri="{FF2B5EF4-FFF2-40B4-BE49-F238E27FC236}">
                <a16:creationId xmlns:a16="http://schemas.microsoft.com/office/drawing/2014/main" id="{6CD4ADD5-7E32-1176-AAEC-5A8E15008F6C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申报》创刊号.jpeg"/>
          <p:cNvPicPr/>
          <p:nvPr/>
        </p:nvPicPr>
        <p:blipFill>
          <a:blip r:embed="rId3" cstate="print"/>
          <a:srcRect l="4926" t="11793" r="13300" b="4717"/>
          <a:stretch>
            <a:fillRect/>
          </a:stretch>
        </p:blipFill>
        <p:spPr>
          <a:xfrm>
            <a:off x="9080341" y="2310566"/>
            <a:ext cx="2423160" cy="262025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c18440e32?colgroup=2,3,22&amp;vcp=1&amp;pid=65d2f293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502033"/>
              </p:ext>
            </p:extLst>
          </p:nvPr>
        </p:nvGraphicFramePr>
        <p:xfrm>
          <a:off x="539496" y="1550606"/>
          <a:ext cx="11112524" cy="4461384"/>
        </p:xfrm>
        <a:graphic>
          <a:graphicData uri="http://schemas.openxmlformats.org/drawingml/2006/table">
            <a:tbl>
              <a:tblPr/>
              <a:tblGrid>
                <a:gridCol w="1200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2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1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鲁迅的《狂人日记》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（讨伐封建主义的檄文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阿Q正传》（批判国民性问题的经典之作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郭沫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若的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《女神》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茅盾的《子夜》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曹禺的《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雷雨》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巴金的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《家》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老舍的《骆驼祥子》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徐悲鸿的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世纪40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赵树理的《小二黑结婚》《李有才板话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丁玲的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太阳照在桑干河上》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周立波的《暴风骤雨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》和大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型歌剧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《白毛女》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18440e32?colgroup=2,3,22&amp;vcp=1&amp;pid=65d2f2932&amp;color=0,0,0&amp;mp=1&amp;vtp=1&amp;vaab=1&amp;bt=1&amp;bbb=1">
            <a:extLst>
              <a:ext uri="{FF2B5EF4-FFF2-40B4-BE49-F238E27FC236}">
                <a16:creationId xmlns:a16="http://schemas.microsoft.com/office/drawing/2014/main" id="{D3CC77AB-E5C6-C57E-2AB7-B0CC0629E940}"/>
              </a:ext>
            </a:extLst>
          </p:cNvPr>
          <p:cNvSpPr txBox="1"/>
          <p:nvPr/>
        </p:nvSpPr>
        <p:spPr>
          <a:xfrm>
            <a:off x="10933875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c18440e32?colgroup=2,26&amp;vcp=1&amp;pid=65d2f293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633604"/>
              </p:ext>
            </p:extLst>
          </p:nvPr>
        </p:nvGraphicFramePr>
        <p:xfrm>
          <a:off x="539496" y="1822100"/>
          <a:ext cx="11113033" cy="3918396"/>
        </p:xfrm>
        <a:graphic>
          <a:graphicData uri="http://schemas.openxmlformats.org/drawingml/2006/table">
            <a:tbl>
              <a:tblPr/>
              <a:tblGrid>
                <a:gridCol w="1196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齐白石擅绘花鸟草虫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徐悲鸿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熟悉中西画法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创作了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《田横五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百士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》《愚公移山》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等鸿篇巨制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音乐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聂耳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创作了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《义勇军进行曲》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毕业歌》等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田汉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作词的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《义勇军进行曲》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后来被定为中华人民共和国国歌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冼星海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作曲的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《黄河大合唱》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气势磅礴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中国自己拍摄的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第一部无声电影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是1905年拍摄的京剧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《定军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第一部有声电影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是1931年拍摄的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《歌女红牡丹》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18440e32?colgroup=2,26&amp;vcp=1&amp;pid=65d2f2932&amp;color=0,0,0&amp;vtp=1&amp;vaab=1&amp;bt=1&amp;bbb=1">
            <a:extLst>
              <a:ext uri="{FF2B5EF4-FFF2-40B4-BE49-F238E27FC236}">
                <a16:creationId xmlns:a16="http://schemas.microsoft.com/office/drawing/2014/main" id="{A7BDA2D4-9F40-9863-3635-9A61F32DDD9C}"/>
              </a:ext>
            </a:extLst>
          </p:cNvPr>
          <p:cNvSpPr txBox="1"/>
          <p:nvPr/>
        </p:nvSpPr>
        <p:spPr>
          <a:xfrm>
            <a:off x="10934384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1fa40f5?vcp=1&amp;pid=f31b4db1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44ece9cd?sp=1&amp;vcp=1&amp;pid=921fa40f5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科举制度的建立与废除都是历史发展的产物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由强调门第到注重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由追求功名到重视实践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反映了中国社会人才观念的巨大变化和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人民思想观念不断解放的发展趋势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2.（时空观念）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中国兴起留日热潮的原因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明治维新后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日本逐渐走向富强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甲午中日战争中国战败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民族危机严重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清政府的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留学日本较为便利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f1fa1d5a.fixed?vcp=1&amp;pid=a3189d7f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900" dirty="0"/>
          </a:p>
        </p:txBody>
      </p:sp>
      <p:sp>
        <p:nvSpPr>
          <p:cNvPr id="3" name="C_4_BD#ef1fa1d5a.fixed?vcp=1&amp;pid=a3189d7f8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a8ba83034?sp=1&amp;vaa=1&amp;vcp=1&amp;vis=1&amp;pid=ef1fa1d5a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小历同学在学习了中国近代史某一单元内容后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了以下知识框架图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他学习的这个单元的大概念是(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a8ba83034?vaa=1&amp;vcp=1&amp;vis=1&amp;pid=ef1fa1d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3819" y="1891329"/>
            <a:ext cx="9430459" cy="304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a8ba83034.choices?vaa=1&amp;vcp=1&amp;vis=1&amp;pid=ef1fa1d5a&amp;color=0,0,0&amp;vtp=1&amp;vaab=1&amp;bbb=1"/>
          <p:cNvSpPr/>
          <p:nvPr/>
        </p:nvSpPr>
        <p:spPr>
          <a:xfrm>
            <a:off x="539496" y="50663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.救亡图存的艰难历程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.从传统社会向近代社会的转型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C.革命道路的发展变化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.曲折发展的近代民族民主革命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a8ba83034?vaa=1&amp;vcp=1&amp;vis=1&amp;pid=ef1fa1d5a&amp;color=0,0,0&amp;vtp=1&amp;vaab=1&amp;bt=1&amp;bbb=1&amp;hb=1"/>
          <p:cNvSpPr/>
          <p:nvPr/>
        </p:nvSpPr>
        <p:spPr>
          <a:xfrm>
            <a:off x="539496" y="151730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本题通过知识框架图考查大概念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分析知识框架图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找出其关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键信息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“经济近代化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”“社会生活近代化”“教育文化近代化”，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它们共同反映了中国由传统的农业社会向近代社会（工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业社会）的转型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。故B项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2_1#a8ba83034?vaa=1&amp;vcp=1&amp;vis=1&amp;pid=ef1fa1d5a&amp;color=0,0,0&amp;vtp=1&amp;vaab=1&amp;bbb=1"/>
          <p:cNvSpPr/>
          <p:nvPr/>
        </p:nvSpPr>
        <p:spPr>
          <a:xfrm>
            <a:off x="539496" y="40140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8d31ea98d?sp=1&amp;vaa=1&amp;vcp=1&amp;vis=1&amp;pid=ef1fa1d5a&amp;color=0,0,0&amp;vtp=1&amp;vaab=1&amp;bt=1&amp;bbb=1&amp;hb=1"/>
          <p:cNvSpPr/>
          <p:nvPr/>
        </p:nvSpPr>
        <p:spPr>
          <a:xfrm>
            <a:off x="539496" y="12384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2.（2023·广西·中考）观察下表中学堂和学生总数变化的情况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。对该变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化有影响的事件是(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26" name="QC_5_BD.5_2#8d31ea98d?colgroup=2,11,15&amp;vaa=1&amp;vcp=1&amp;vis=1&amp;pid=ef1fa1d5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473226"/>
              </p:ext>
            </p:extLst>
          </p:nvPr>
        </p:nvGraphicFramePr>
        <p:xfrm>
          <a:off x="539496" y="2575401"/>
          <a:ext cx="11082528" cy="1688338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87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新式学堂总数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新式学堂的学生总数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222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348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560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C_5_BD.5_3#8d31ea98d.choices?vaa=1&amp;vcp=1&amp;vis=1&amp;pid=ef1fa1d5a&amp;color=0,0,0&amp;vtp=1&amp;vaab=1&amp;bbb=1"/>
          <p:cNvSpPr/>
          <p:nvPr/>
        </p:nvSpPr>
        <p:spPr>
          <a:xfrm>
            <a:off x="539496" y="43915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A.科举制度的废除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B.中华民国的成立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C.五四运动的爆发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方针的提出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8d31ea98d?vaa=1&amp;vcp=1&amp;vis=1&amp;pid=ef1fa1d5a&amp;color=0,0,0&amp;vtp=1&amp;vaab=1&amp;bbb=1&amp;hb=1">
            <a:extLst>
              <a:ext uri="{FF2B5EF4-FFF2-40B4-BE49-F238E27FC236}">
                <a16:creationId xmlns:a16="http://schemas.microsoft.com/office/drawing/2014/main" id="{C9A5CD00-FFD2-5259-5448-C44ADD269E21}"/>
              </a:ext>
            </a:extLst>
          </p:cNvPr>
          <p:cNvSpPr/>
          <p:nvPr/>
        </p:nvSpPr>
        <p:spPr>
          <a:xfrm>
            <a:off x="539496" y="21835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本题为图表类选择题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解读图表内容可知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1909年的新式学堂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总数和学生总数迅速增加，这是因为1905年清政府废除了科举制度，促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进了新式教育的发展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。故选A项。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C_5_AN.2_1#8d31ea98d?vaa=1&amp;vcp=1&amp;vis=1&amp;pid=ef1fa1d5a&amp;color=0,0,0&amp;vtp=1&amp;vaab=1&amp;bbb=1">
            <a:extLst>
              <a:ext uri="{FF2B5EF4-FFF2-40B4-BE49-F238E27FC236}">
                <a16:creationId xmlns:a16="http://schemas.microsoft.com/office/drawing/2014/main" id="{23788ABA-3B24-8D01-73EB-6237C5277AD2}"/>
              </a:ext>
            </a:extLst>
          </p:cNvPr>
          <p:cNvSpPr/>
          <p:nvPr/>
        </p:nvSpPr>
        <p:spPr>
          <a:xfrm>
            <a:off x="539496" y="41074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9062830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026ad140?vcp=1&amp;pid=ef1fa1d5a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请完成第250—251页［备考练习］习题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e497cc3c.fixed?vcp=1&amp;pid=a3189d7f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3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300" dirty="0"/>
          </a:p>
        </p:txBody>
      </p:sp>
      <p:sp>
        <p:nvSpPr>
          <p:cNvPr id="3" name="C_4_BD#ee497cc3c.fixed?vcp=1&amp;pid=a3189d7f8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3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4f14f71?vcp=1&amp;pid=ee497cc3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5dcba92c8?vaa=1&amp;vcp=1&amp;vis=1&amp;pid=584f14f71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1.（2024·四川广安·中考）甲午中日战争后，列强在中国掀起了抢夺利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权、强租租借地、划分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势力范围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的瓜分中国狂潮，外国人纷纷在华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开办工厂、开采矿山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状元张謇主动放弃高官厚禄，回到家乡创办大生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纱厂，带动了很多中国人走上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0_1#5dcba92c8.bracket?vaa=1&amp;vcp=1&amp;vis=1&amp;pid=584f14f71&amp;color=0,0,0&amp;vpa=3&amp;vtp=1&amp;vaab=1"/>
          <p:cNvSpPr/>
          <p:nvPr/>
        </p:nvSpPr>
        <p:spPr>
          <a:xfrm>
            <a:off x="5331365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5" name="QC_6_BD.9_2#5dcba92c8.choices?vaa=1&amp;vcp=1&amp;vis=1&amp;pid=584f14f71&amp;color=0,0,0&amp;vtp=1&amp;vaab=1&amp;bbb=1"/>
          <p:cNvSpPr/>
          <p:nvPr/>
        </p:nvSpPr>
        <p:spPr>
          <a:xfrm>
            <a:off x="539496" y="38390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.“自强”“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求富”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B.变法图强道路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实业救国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D.民主共和道路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92f46fc6.fixed?vcp=1&amp;pid=a3189d7f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900" dirty="0"/>
          </a:p>
        </p:txBody>
      </p:sp>
      <p:sp>
        <p:nvSpPr>
          <p:cNvPr id="3" name="C_4_BD#792f46fc6.fixed?vcp=1&amp;pid=a3189d7f8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d4436b0e0?vaa=1&amp;vcp=1&amp;vis=1&amp;pid=584f14f71&amp;color=0,0,0&amp;vtp=1&amp;vaab=1&amp;bt=1&amp;bbb=1&amp;hb=1"/>
          <p:cNvSpPr/>
          <p:nvPr/>
        </p:nvSpPr>
        <p:spPr>
          <a:xfrm>
            <a:off x="539496" y="23087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2.（2024·广西梧州·模拟）在近代中国，剪发辫、易服饰、改称呼，不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仅是社会变迁在人们日常生活中的突出反映，同时更因其时代背景而具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有象征性意义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时代背景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4436b0e0.bracket?vaa=1&amp;vcp=1&amp;vis=1&amp;pid=584f14f71&amp;color=0,0,0&amp;vpa=4&amp;vtp=1&amp;vaab=1"/>
          <p:cNvSpPr/>
          <p:nvPr/>
        </p:nvSpPr>
        <p:spPr>
          <a:xfrm>
            <a:off x="7789608" y="35900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4" name="QC_6_BD.11_2#d4436b0e0.choices?vaa=1&amp;vcp=1&amp;vis=1&amp;pid=584f14f71&amp;color=0,0,0&amp;vtp=1&amp;vaab=1&amp;bbb=1"/>
          <p:cNvSpPr/>
          <p:nvPr/>
        </p:nvSpPr>
        <p:spPr>
          <a:xfrm>
            <a:off x="539496" y="4157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A.鸦片战争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B.洋务运动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C.戊戌变法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D.辛亥革命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04715bcb3?vaa=1&amp;vcp=1&amp;vis=1&amp;pid=584f14f71&amp;color=0,0,0&amp;vtp=1&amp;vaab=1&amp;bbb=1&amp;hb=1"/>
          <p:cNvSpPr/>
          <p:nvPr/>
        </p:nvSpPr>
        <p:spPr>
          <a:xfrm>
            <a:off x="539496" y="207677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3.他认定了写实主义的艺术目标，一往无前为之呐喊、传播和奋斗；他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创作了《田横五百士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愚公移山》等一大批艺术精品，表现出艺术家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的社会责任感和爱国主义精神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04715bcb3.bracket?vaa=1&amp;vcp=1&amp;vis=1&amp;pid=584f14f71&amp;color=0,0,0&amp;vpa=5&amp;vtp=1&amp;vaab=1"/>
          <p:cNvSpPr/>
          <p:nvPr/>
        </p:nvSpPr>
        <p:spPr>
          <a:xfrm>
            <a:off x="6506114" y="33580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3_2#04715bcb3.choices?vaa=1&amp;vcp=1&amp;vis=1&amp;pid=584f14f71&amp;color=0,0,0&amp;vtp=1&amp;vaab=1&amp;bbb=1"/>
          <p:cNvSpPr/>
          <p:nvPr/>
        </p:nvSpPr>
        <p:spPr>
          <a:xfrm>
            <a:off x="539496" y="39258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A.徐悲鸿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B.齐白石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C.冼星海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D.聂耳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9e30c2b?vcp=1&amp;pid=ee497cc3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5_1#f050296d5?sp=1&amp;vaa=1&amp;vcp=1&amp;vis=1&amp;pid=d19e30c2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4.（2024·山西太原·模拟，有改动）小华同学在学习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中国近代民族工业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时，绘制了下面的示意图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据此可以得出中国近代民族工业发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展的总体特点是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6_1#f050296d5.bracket?vaa=1&amp;vcp=1&amp;vis=1&amp;pid=d19e30c2b&amp;color=0,0,0&amp;vpa=6&amp;vtp=1&amp;vaab=1"/>
          <p:cNvSpPr/>
          <p:nvPr/>
        </p:nvSpPr>
        <p:spPr>
          <a:xfrm>
            <a:off x="33057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6_BD.15_2#f050296d5?iti=6&amp;vaa=1&amp;vcp=1&amp;vis=1&amp;pid=d19e30c2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4092" y="3245276"/>
            <a:ext cx="4780771" cy="181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5_3#f050296d5?iti=6&amp;vaa=1&amp;vcp=1&amp;vis=1&amp;pid=d19e30c2b&amp;color=0,0,0&amp;vtp=1&amp;vaab=1&amp;bbb=1"/>
          <p:cNvSpPr/>
          <p:nvPr/>
        </p:nvSpPr>
        <p:spPr>
          <a:xfrm>
            <a:off x="3386996" y="5190090"/>
            <a:ext cx="5414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中国近代民族资本主义发展折线图</a:t>
            </a:r>
            <a:endParaRPr lang="en-US" altLang="zh-CN" sz="2800" dirty="0"/>
          </a:p>
        </p:txBody>
      </p:sp>
      <p:sp>
        <p:nvSpPr>
          <p:cNvPr id="7" name="QC_6_BD.15_4#f050296d5.choices?vaa=1&amp;vcp=1&amp;vis=1&amp;pid=d19e30c2b&amp;color=0,0,0&amp;vtp=1&amp;vaab=1&amp;bbb=1"/>
          <p:cNvSpPr/>
          <p:nvPr/>
        </p:nvSpPr>
        <p:spPr>
          <a:xfrm>
            <a:off x="539496" y="58251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.技术力量薄弱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B.分布极不平衡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C.发展历程曲折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.发展水平落后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c597ba132?sp=1&amp;vaa=1&amp;vcp=1&amp;vis=1&amp;pid=d19e30c2b&amp;color=0,0,0&amp;vtp=1&amp;vaab=1&amp;bt=1&amp;bbb=1&amp;hb=1"/>
          <p:cNvSpPr/>
          <p:nvPr/>
        </p:nvSpPr>
        <p:spPr>
          <a:xfrm>
            <a:off x="539496" y="120164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5.（2024·四川宜宾·中考，有改动）历史纪录片承担着探究历史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、传承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、弘扬民族精神的作用。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如果要拍摄与中国近代社会相关的纪录片，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下面的素材可用于拍摄(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2" name="QC_6_BD.17_2#c597ba132?colgroup=30&amp;vaa=1&amp;vcp=1&amp;vis=1&amp;pid=d19e30c2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300581"/>
              </p:ext>
            </p:extLst>
          </p:nvPr>
        </p:nvGraphicFramePr>
        <p:xfrm>
          <a:off x="1534333" y="3179286"/>
          <a:ext cx="8555064" cy="1121220"/>
        </p:xfrm>
        <a:graphic>
          <a:graphicData uri="http://schemas.openxmlformats.org/drawingml/2006/table">
            <a:tbl>
              <a:tblPr/>
              <a:tblGrid>
                <a:gridCol w="85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“大人”“老爷”等称呼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剪除男子发辫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劝禁女子缠足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废止跪拜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严禁鸦片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禁止赌博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6_AN.18_1#c597ba132.bracket?vaa=1&amp;vcp=1&amp;vis=1&amp;pid=d19e30c2b&amp;color=0,0,0&amp;vpa=7&amp;vtp=1&amp;vaab=1"/>
          <p:cNvSpPr/>
          <p:nvPr/>
        </p:nvSpPr>
        <p:spPr>
          <a:xfrm>
            <a:off x="4372515" y="24837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7_3#c597ba132.choices?vaa=1&amp;vcp=1&amp;vis=1&amp;pid=d19e30c2b&amp;color=0,0,0&amp;vtp=1&amp;vaab=1&amp;bbb=1"/>
          <p:cNvSpPr/>
          <p:nvPr/>
        </p:nvSpPr>
        <p:spPr>
          <a:xfrm>
            <a:off x="539496" y="44365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A.群众性反帝爱国运动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B.推翻清王朝的斗争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C.民族工业“短暂的春天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D.社会生活习俗变迁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f9f136b14?sp=1&amp;vaa=1&amp;vcp=1&amp;vis=1&amp;pid=d19e30c2b&amp;color=0,0,0&amp;vtp=1&amp;vaab=1&amp;bt=1&amp;bbb=1&amp;hb=1"/>
          <p:cNvSpPr/>
          <p:nvPr/>
        </p:nvSpPr>
        <p:spPr>
          <a:xfrm>
            <a:off x="539496" y="64284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6.（2024·广西柳州·模拟）从晚清到民国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，伴随着外来文化的冲击和社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会政局的更替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，中国的经济、社会生活等方面都发生了巨大变化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。以下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表格反映的主题应该是(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3" name="QC_6_BD.19_2#f9f136b14?colgroup=10,19&amp;vaa=1&amp;vcp=1&amp;vis=1&amp;pid=d19e30c2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930574"/>
              </p:ext>
            </p:extLst>
          </p:nvPr>
        </p:nvGraphicFramePr>
        <p:xfrm>
          <a:off x="539496" y="2620486"/>
          <a:ext cx="11082528" cy="2245552"/>
        </p:xfrm>
        <a:graphic>
          <a:graphicData uri="http://schemas.openxmlformats.org/drawingml/2006/table">
            <a:tbl>
              <a:tblPr/>
              <a:tblGrid>
                <a:gridCol w="3986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申报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近代中国存在时间最长的中文报纸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商务印书馆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近代中国创办的第一个文化出版机构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新华书店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出版发行进步书刊的重要阵地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C_6_AN.20_1#f9f136b14.bracket?vaa=1&amp;vcp=1&amp;vis=1&amp;pid=d19e30c2b&amp;color=0,0,0&amp;vpa=8&amp;vtp=1&amp;vaab=1"/>
          <p:cNvSpPr/>
          <p:nvPr/>
        </p:nvSpPr>
        <p:spPr>
          <a:xfrm>
            <a:off x="4372515" y="19249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9_3#f9f136b14.choices?vaa=1&amp;vcp=1&amp;vis=1&amp;pid=d19e30c2b&amp;color=0,0,0&amp;vtp=1&amp;vaab=1&amp;bbb=1"/>
          <p:cNvSpPr/>
          <p:nvPr/>
        </p:nvSpPr>
        <p:spPr>
          <a:xfrm>
            <a:off x="539496" y="49953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.民主政治的新发展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.社会经济的变化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C.新闻出版业的发展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.科学技术的进步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fa0b036f1?vaa=1&amp;vcp=1&amp;vis=1&amp;pid=d19e30c2b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7.（2024·广西南宁·模拟，有改动）《历史的回声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》大型歌曲音乐会的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节目单上有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《松花江上》《救亡进行曲》《义勇军进行曲》等歌曲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见这次音乐会旨在颂扬(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fa0b036f1.bracket?vaa=1&amp;vcp=1&amp;vis=1&amp;pid=d19e30c2b&amp;color=0,0,0&amp;vpa=9&amp;vtp=1&amp;vaab=1"/>
          <p:cNvSpPr/>
          <p:nvPr/>
        </p:nvSpPr>
        <p:spPr>
          <a:xfrm>
            <a:off x="4372515" y="34696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1_2#fa0b036f1.choices?vaa=1&amp;vcp=1&amp;vis=1&amp;pid=d19e30c2b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.红船精神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B.井冈山精神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C.长征精神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.抗战精神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89c5819?vcp=1&amp;pid=ee497cc3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b154a9f3d?sp=1&amp;vaa=1&amp;vcp=1&amp;vis=1&amp;pid=0089c5819&amp;color=0,0,0&amp;vtp=1&amp;vaab=1&amp;bb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（2024·江苏苏州·中考，有改动）阅读材料，完成下列要求。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spc="-5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19世纪60年代到90年代兴办学堂一览表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50" dirty="0"/>
          </a:p>
        </p:txBody>
      </p:sp>
      <p:graphicFrame>
        <p:nvGraphicFramePr>
          <p:cNvPr id="35" name="QO_6_BD.23_2#b154a9f3d?colgroup=14,14&amp;vaa=1&amp;vcp=1&amp;vis=1&amp;pid=0089c581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486203"/>
              </p:ext>
            </p:extLst>
          </p:nvPr>
        </p:nvGraphicFramePr>
        <p:xfrm>
          <a:off x="2820690" y="2604561"/>
          <a:ext cx="6803758" cy="2245552"/>
        </p:xfrm>
        <a:graphic>
          <a:graphicData uri="http://schemas.openxmlformats.org/drawingml/2006/table">
            <a:tbl>
              <a:tblPr/>
              <a:tblGrid>
                <a:gridCol w="3401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1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近代学堂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1862年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京师同文馆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1866年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福州船政学堂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1898年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京师大学堂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O_6_BD.23_3#b154a9f3d?vaa=1&amp;vcp=1&amp;vis=1&amp;pid=0089c5819&amp;color=0,0,0&amp;vtp=1&amp;vaab=1&amp;bbb=1"/>
          <p:cNvSpPr/>
          <p:nvPr/>
        </p:nvSpPr>
        <p:spPr>
          <a:xfrm>
            <a:off x="3295972" y="4979461"/>
            <a:ext cx="912850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据陈旭麓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近代中国社会的新陈代谢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等整理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5d095496f?vaa=1&amp;vcp=1&amp;vis=1&amp;pid=b154a9f3d&amp;color=0,0,0&amp;vtp=1&amp;vaab=1&amp;bt=1&amp;bbb=1&amp;hb=1"/>
          <p:cNvSpPr/>
          <p:nvPr/>
        </p:nvSpPr>
        <p:spPr>
          <a:xfrm>
            <a:off x="539496" y="19527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（1）结合所学知识，写出与材料一所列学堂的兴办有关的两个重大历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史事件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5d095496f?vaa=1&amp;vcp=1&amp;vis=1&amp;pid=b154a9f3d&amp;color=0,0,0&amp;vtp=1&amp;vaab=1&amp;bbb=1"/>
          <p:cNvSpPr/>
          <p:nvPr/>
        </p:nvSpPr>
        <p:spPr>
          <a:xfrm>
            <a:off x="539496" y="35034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历史事件：洋务运动、百日维新（戊戌变法）。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ff44986b?vcp=1&amp;vis=1&amp;pid=b154a9f3d&amp;color=0,0,0&amp;mp=1&amp;vtp=1&amp;vaab=1&amp;bt=1&amp;bbb=1&amp;hb=1"/>
          <p:cNvSpPr/>
          <p:nvPr/>
        </p:nvSpPr>
        <p:spPr>
          <a:xfrm>
            <a:off x="539496" y="90484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南京临时政府成立后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颁布了文化教育方面改革的法令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清学部颁行之教科书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一律禁用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凡民间通行之教科书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有尊崇前清朝廷及旧时官制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军制等课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应由各该书局自行修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小学手工科应加注重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高等小学以上体操科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应注重兵式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等小学算术科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自第三学年起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应兼课珠算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摘编自顾明远主编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教育大辞典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6_1#4aa7b7c7c?vaa=1&amp;vcp=1&amp;vis=1&amp;pid=b154a9f3d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（2）根据材料二，分析南京临时政府教育改革的目的。</a:t>
            </a:r>
            <a:endParaRPr lang="en-US" altLang="zh-CN" sz="2800" dirty="0"/>
          </a:p>
        </p:txBody>
      </p:sp>
      <p:sp>
        <p:nvSpPr>
          <p:cNvPr id="4" name="QO_7_AN.1_1#4aa7b7c7c?vaa=1&amp;vcp=1&amp;vis=1&amp;pid=b154a9f3d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目的：废除清朝的封建教育，培养学生的实用技能和军事素养。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ee6ca743?vcp=1&amp;vis=1&amp;pid=b154a9f3d&amp;color=0,0,0&amp;mp=1&amp;vtp=1&amp;vaab=1&amp;bt=1&amp;bbb=1&amp;hb=1"/>
          <p:cNvSpPr/>
          <p:nvPr/>
        </p:nvSpPr>
        <p:spPr>
          <a:xfrm>
            <a:off x="539496" y="8983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要坚持把教育摆在优先发展的战略地位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为国家和民族的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未来奠基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把立德树人作为教育的根本任务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培养德智体美全面发展的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社会主义建设者和接班人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教育的公平性是社会主义本质要求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逐步实现人民共同富裕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教育公平是基础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国家教育事业发展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十三五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8_1#3c3113c58?vaa=1&amp;vcp=1&amp;vis=1&amp;pid=b154a9f3d&amp;color=0,0,0&amp;vtp=1&amp;vaab=1&amp;bbb=1"/>
          <p:cNvSpPr/>
          <p:nvPr/>
        </p:nvSpPr>
        <p:spPr>
          <a:xfrm>
            <a:off x="539496" y="4097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（3）根据材料三，指出《国家教育事业发展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十三五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规划》的要点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3c3113c58?vaa=1&amp;vcp=1&amp;vis=1&amp;pid=b154a9f3d&amp;color=0,0,0&amp;vtp=1&amp;vaab=1&amp;bbb=1&amp;hb=1"/>
          <p:cNvSpPr/>
          <p:nvPr/>
        </p:nvSpPr>
        <p:spPr>
          <a:xfrm>
            <a:off x="539496" y="4726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要点：教育优先发展，落实立德树人的根本任务（培养全面发展的人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强调教育公平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f039142?vcp=1&amp;pid=792f46fc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aac534596?vcp=1&amp;pid=caf0391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7c30133?vcp=1&amp;pid=792f46fc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b6a06d9d?colgroup=5,24&amp;vcp=1&amp;pid=d97c3013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613637"/>
              </p:ext>
            </p:extLst>
          </p:nvPr>
        </p:nvGraphicFramePr>
        <p:xfrm>
          <a:off x="539496" y="1295191"/>
          <a:ext cx="11082528" cy="2254188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中国民族资本主义产生并曲折发展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无产阶级队伍壮大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西方文化深刻影响了中国人的生活方式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实业救国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思潮兴起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民主共和观念逐渐深入人心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科举制度被废除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新式教育发展起来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9cfc1daa.fixed?vcp=1&amp;pid=a3189d7f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近代经济、社会生活与教育文化事业的发展</a:t>
            </a:r>
            <a:endParaRPr lang="en-US" altLang="zh-CN" sz="3900" dirty="0"/>
          </a:p>
        </p:txBody>
      </p:sp>
      <p:sp>
        <p:nvSpPr>
          <p:cNvPr id="3" name="C_4_BD#89cfc1daa.fixed?vcp=1&amp;pid=a3189d7f8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e6d6a86?vcp=1&amp;pid=89cfc1daa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经济和社会生活的变化（2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5e6892ac9?vcp=1&amp;pid=5fe6d6a8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406f08816?vcp=1&amp;pid=5e6892ac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通过了解张謇兴办实业的典型事例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知道近代中国民族工业发展的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艰辛历程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通过了解民国以来社会生活的变化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知道中国走向现代化的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曲折过程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a6f569ff?vcp=1&amp;pid=5fe6d6a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62677f153?colgroup=2,1,3,14,7&amp;vcp=1&amp;pid=2a6f569f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534338"/>
              </p:ext>
            </p:extLst>
          </p:nvPr>
        </p:nvGraphicFramePr>
        <p:xfrm>
          <a:off x="539496" y="1295191"/>
          <a:ext cx="11114710" cy="3927920"/>
        </p:xfrm>
        <a:graphic>
          <a:graphicData uri="http://schemas.openxmlformats.org/drawingml/2006/table">
            <a:tbl>
              <a:tblPr/>
              <a:tblGrid>
                <a:gridCol w="901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9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404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1272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19世纪六七十年代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100"/>
                        </a:lnSpc>
                      </a:pPr>
                      <a:r>
                        <a:rPr lang="en-US" altLang="zh-CN" sz="12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初步发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甲午中日战争后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纱厂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带动很多中国人走上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“实业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辛亥革命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中华民国临时政府颁布了一系列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奖励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发展实业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的法令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掀起了发展实业的热潮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62677f153.table_image?iti=1&amp;tii=1&amp;vcp=1&amp;pid=2a6f569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1843" y="1296144"/>
            <a:ext cx="2304288" cy="129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62677f153.table_image?iti=1&amp;tii=2&amp;vcp=1&amp;pid=2a6f569ff&amp;color=0,0,0&amp;vtp=1&amp;vaab=1&amp;bbb=1&amp;hb=1"/>
          <p:cNvSpPr/>
          <p:nvPr/>
        </p:nvSpPr>
        <p:spPr>
          <a:xfrm>
            <a:off x="8871531" y="2721592"/>
            <a:ext cx="272491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张謇在江苏南通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创办的大生纱厂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62677f153?colgroup=2,1,3,22&amp;vcp=1&amp;pid=2a6f569f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545323"/>
              </p:ext>
            </p:extLst>
          </p:nvPr>
        </p:nvGraphicFramePr>
        <p:xfrm>
          <a:off x="539496" y="1827974"/>
          <a:ext cx="11115726" cy="3906648"/>
        </p:xfrm>
        <a:graphic>
          <a:graphicData uri="http://schemas.openxmlformats.org/drawingml/2006/table">
            <a:tbl>
              <a:tblPr/>
              <a:tblGrid>
                <a:gridCol w="898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5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637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西方列强忙于欧洲战事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时放松了对中国的经济侵略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中国民族工业获得了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迅速发展的良机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“短暂的春天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发展最快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纺织业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面粉业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受挫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萎缩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帝国主义经济势力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卷土重来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官僚资本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的建立和扩张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内忧外患的危机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严重阻碍着民族工业的正常发展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62677f153?colgroup=2,1,3,22&amp;vcp=1&amp;pid=2a6f569ff&amp;color=0,0,0&amp;vtp=1&amp;vaab=1&amp;bt=1&amp;bbb=1">
            <a:extLst>
              <a:ext uri="{FF2B5EF4-FFF2-40B4-BE49-F238E27FC236}">
                <a16:creationId xmlns:a16="http://schemas.microsoft.com/office/drawing/2014/main" id="{353F151F-9732-01C1-0D0B-2AC555F64877}"/>
              </a:ext>
            </a:extLst>
          </p:cNvPr>
          <p:cNvSpPr txBox="1"/>
          <p:nvPr/>
        </p:nvSpPr>
        <p:spPr>
          <a:xfrm>
            <a:off x="10937077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1325</Words>
  <Application>Microsoft Office PowerPoint</Application>
  <PresentationFormat>宽屏</PresentationFormat>
  <Paragraphs>358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2024-11-29T15:55:54Z</dcterms:created>
  <dcterms:modified xsi:type="dcterms:W3CDTF">2025-08-27T11:26:21Z</dcterms:modified>
  <cp:category/>
  <cp:contentStatus/>
</cp:coreProperties>
</file>