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109"/>
  </p:notesMasterIdLst>
  <p:sldIdLst>
    <p:sldId id="256" r:id="rId3"/>
    <p:sldId id="262" r:id="rId4"/>
    <p:sldId id="263" r:id="rId5"/>
    <p:sldId id="379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380" r:id="rId24"/>
    <p:sldId id="281" r:id="rId25"/>
    <p:sldId id="282" r:id="rId26"/>
    <p:sldId id="283" r:id="rId27"/>
    <p:sldId id="284" r:id="rId28"/>
    <p:sldId id="285" r:id="rId29"/>
    <p:sldId id="286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485" r:id="rId38"/>
    <p:sldId id="298" r:id="rId39"/>
    <p:sldId id="363" r:id="rId40"/>
    <p:sldId id="299" r:id="rId41"/>
    <p:sldId id="366" r:id="rId42"/>
    <p:sldId id="297" r:id="rId43"/>
    <p:sldId id="300" r:id="rId44"/>
    <p:sldId id="301" r:id="rId45"/>
    <p:sldId id="381" r:id="rId46"/>
    <p:sldId id="369" r:id="rId47"/>
    <p:sldId id="370" r:id="rId48"/>
    <p:sldId id="303" r:id="rId49"/>
    <p:sldId id="304" r:id="rId50"/>
    <p:sldId id="306" r:id="rId51"/>
    <p:sldId id="308" r:id="rId52"/>
    <p:sldId id="307" r:id="rId53"/>
    <p:sldId id="309" r:id="rId54"/>
    <p:sldId id="310" r:id="rId55"/>
    <p:sldId id="311" r:id="rId56"/>
    <p:sldId id="313" r:id="rId57"/>
    <p:sldId id="312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82" r:id="rId69"/>
    <p:sldId id="324" r:id="rId70"/>
    <p:sldId id="325" r:id="rId71"/>
    <p:sldId id="371" r:id="rId72"/>
    <p:sldId id="326" r:id="rId73"/>
    <p:sldId id="327" r:id="rId74"/>
    <p:sldId id="328" r:id="rId75"/>
    <p:sldId id="331" r:id="rId76"/>
    <p:sldId id="332" r:id="rId77"/>
    <p:sldId id="333" r:id="rId78"/>
    <p:sldId id="484" r:id="rId79"/>
    <p:sldId id="334" r:id="rId80"/>
    <p:sldId id="373" r:id="rId81"/>
    <p:sldId id="335" r:id="rId82"/>
    <p:sldId id="336" r:id="rId83"/>
    <p:sldId id="337" r:id="rId84"/>
    <p:sldId id="338" r:id="rId85"/>
    <p:sldId id="340" r:id="rId86"/>
    <p:sldId id="341" r:id="rId87"/>
    <p:sldId id="342" r:id="rId88"/>
    <p:sldId id="343" r:id="rId89"/>
    <p:sldId id="344" r:id="rId90"/>
    <p:sldId id="346" r:id="rId91"/>
    <p:sldId id="345" r:id="rId92"/>
    <p:sldId id="347" r:id="rId93"/>
    <p:sldId id="349" r:id="rId94"/>
    <p:sldId id="348" r:id="rId95"/>
    <p:sldId id="350" r:id="rId96"/>
    <p:sldId id="351" r:id="rId97"/>
    <p:sldId id="383" r:id="rId98"/>
    <p:sldId id="374" r:id="rId99"/>
    <p:sldId id="375" r:id="rId100"/>
    <p:sldId id="353" r:id="rId101"/>
    <p:sldId id="354" r:id="rId102"/>
    <p:sldId id="355" r:id="rId103"/>
    <p:sldId id="356" r:id="rId104"/>
    <p:sldId id="357" r:id="rId105"/>
    <p:sldId id="378" r:id="rId106"/>
    <p:sldId id="359" r:id="rId107"/>
    <p:sldId id="360" r:id="rId10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59" autoAdjust="0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theme" Target="theme/theme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tableStyles" Target="tableStyles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presProps" Target="pres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8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cff0c8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94B0012-7838-4F6E-9CD3-C39D25D096A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质量 密度 密度的测量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cff0c8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3E385F0-B6EE-4DC2-AA8D-55A4DFADAE6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005457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55b7488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e47fa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e85711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0054574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55b7488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c6e47fa1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e857116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质量 密度 密度的测量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cff0c8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C136F99-C671-4616-9602-443CB57AD0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005457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55b7488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e47fa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e85711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0054574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55b7488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c6e47fa1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e857116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质量 密度 密度的测量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4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FD869D0-5A48-43AD-B12E-37392C48CC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4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019C978-D363-443B-B122-3562D83992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005457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55b7488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e47fa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e857116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0054574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55b7488d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c6e47fa1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e8571161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F617C44-E9E4-4823-82F3-001FA5047B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005457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55b7488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e47fa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e857116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0054574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55b7488d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c6e47fa1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e8571161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cff0c8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94B0012-7838-4F6E-9CD3-C39D25D096A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质量 密度 密度的测量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cff0c8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3E385F0-B6EE-4DC2-AA8D-55A4DFADAE6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005457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55b7488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e47fa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e857116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0054574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55b7488d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c6e47fa1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e8571161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质量 密度 密度的测量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cff0c8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C136F99-C671-4616-9602-443CB57AD09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0054574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55b7488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e47fa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e857116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0054574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55b7488d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c6e47fa1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e8571161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质量 密度 密度的测量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C6E6F7-A461-D4DF-0C39-98EF08E2D73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FD869D0-5A48-43AD-B12E-37392C48CC8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019C978-D363-443B-B122-3562D839920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005457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55b7488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e47fa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e85711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0054574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55b7488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c6e47fa1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e857116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F617C44-E9E4-4823-82F3-001FA5047B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3005457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55b7488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c6e47fa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e85711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30054574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55b7488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c6e47fa1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e857116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8.jpeg"/><Relationship Id="rId4" Type="http://schemas.openxmlformats.org/officeDocument/2006/relationships/image" Target="../media/image16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png"/><Relationship Id="rId4" Type="http://schemas.openxmlformats.org/officeDocument/2006/relationships/image" Target="../media/image162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7.png"/><Relationship Id="rId4" Type="http://schemas.openxmlformats.org/officeDocument/2006/relationships/image" Target="../media/image165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7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guishiyun.com/res_view.aspx?id=3766&amp;rid=26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guishiyun.com/res_view.aspx?id=4399&amp;rid=26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60.png"/><Relationship Id="rId4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25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0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48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5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48.jpeg"/><Relationship Id="rId9" Type="http://schemas.openxmlformats.org/officeDocument/2006/relationships/image" Target="../media/image119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jpeg"/><Relationship Id="rId4" Type="http://schemas.openxmlformats.org/officeDocument/2006/relationships/image" Target="../media/image12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6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3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8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3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1.png"/><Relationship Id="rId4" Type="http://schemas.openxmlformats.org/officeDocument/2006/relationships/image" Target="../media/image1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0819278dd?vaa=1&amp;vcp=1&amp;vis=1&amp;pid=d17403d53&amp;color=0,0,0&amp;vtp=1&amp;vaab=1&amp;bt=1&amp;bbb=1&amp;hb=1&amp;htil=1&amp;hs=1"/>
              <p:cNvSpPr/>
              <p:nvPr/>
            </p:nvSpPr>
            <p:spPr>
              <a:xfrm>
                <a:off x="539497" y="941768"/>
                <a:ext cx="8617569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根据生活经验，一般月饼直径约为四个手指宽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度，每根手指宽度约为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，故月饼直径约为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选项A错误；月饼厚度约为两个手指宽度，故月饼厚度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选项B正确；质量表示物体所含物质的多少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与物体的形状、所处的位置、温度、运动状态等无关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因此月饼被轻轻放在盘上的过程中和均分为四份的过程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中，总质量不变，选项C正确，选项D错误。故选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0819278dd?vaa=1&amp;vcp=1&amp;vis=1&amp;pid=d17403d53&amp;color=0,0,0&amp;vtp=1&amp;vaab=1&amp;bt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941768"/>
                <a:ext cx="8617569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4" t="-1" r="-3127" b="-1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_1#0819278dd?vaa=1&amp;vcp=1&amp;vis=1&amp;pid=d17403d53&amp;color=0,0,0&amp;vtp=1&amp;vaab=1&amp;bbb=1&amp;htil=1&amp;hs=1"/>
          <p:cNvSpPr/>
          <p:nvPr/>
        </p:nvSpPr>
        <p:spPr>
          <a:xfrm>
            <a:off x="539995" y="534924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</a:t>
            </a:r>
            <a:endParaRPr lang="en-US" altLang="zh-CN" sz="2800" dirty="0"/>
          </a:p>
        </p:txBody>
      </p:sp>
      <p:pic>
        <p:nvPicPr>
          <p:cNvPr id="4" name="QC_7_BD.3_1#0819278dd?iti=32&amp;htil=1&amp;vaa=1&amp;vcp=1&amp;vis=1&amp;pid=d17403d53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4064" y="960056"/>
            <a:ext cx="2298480" cy="170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3_2#0819278dd?iti=32&amp;htil=1&amp;vaa=1&amp;vcp=1&amp;vis=1&amp;pid=d17403d53&amp;color=0,0,0&amp;vtp=1&amp;vaab=1&amp;bbb=1"/>
          <p:cNvSpPr/>
          <p:nvPr/>
        </p:nvSpPr>
        <p:spPr>
          <a:xfrm>
            <a:off x="9977692" y="2788984"/>
            <a:ext cx="9112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88_2#d4d80d705?vcp=1&amp;vis=1&amp;pid=da00bb6d1&amp;color=0,0,0&amp;vtp=1&amp;vaab=1&amp;bt=1&amp;bbb=1"/>
          <p:cNvSpPr/>
          <p:nvPr/>
        </p:nvSpPr>
        <p:spPr>
          <a:xfrm>
            <a:off x="539496" y="65789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回答下列问题：</a:t>
            </a:r>
            <a:endParaRPr lang="en-US" altLang="zh-CN" sz="2800" dirty="0"/>
          </a:p>
        </p:txBody>
      </p:sp>
      <p:sp>
        <p:nvSpPr>
          <p:cNvPr id="4" name="QO_7_BD.189_2#da00bb6d1?iti=61&amp;vcp=1&amp;vis=1&amp;pid=da00bb6d1&amp;color=0,0,0&amp;vtp=1&amp;vaab=1&amp;bbb=1"/>
          <p:cNvSpPr/>
          <p:nvPr/>
        </p:nvSpPr>
        <p:spPr>
          <a:xfrm>
            <a:off x="5436267" y="310784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190_1#dc53982f8?vcp=1&amp;vis=1&amp;pid=d4d80d705&amp;color=0,0,0&amp;vtp=1&amp;vaab=1&amp;bbb=1&amp;hb=1"/>
              <p:cNvSpPr/>
              <p:nvPr/>
            </p:nvSpPr>
            <p:spPr>
              <a:xfrm>
                <a:off x="539496" y="368087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①选用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中的字母表示图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B4-10丙中瓷勺所受的拉力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，瓷勺的密度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②若图B4-10丙中瓷勺接触杯底并对杯底有压力，会使测得的密度偏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BD.190_1#dc53982f8?vcp=1&amp;vis=1&amp;pid=d4d80d70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087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820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9045" y="613410"/>
            <a:ext cx="2421255" cy="249428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92_1#a771aab63?sp=1&amp;vcp=1&amp;vis=1&amp;pid=da00bb6d1&amp;color=0,0,0&amp;mp=1&amp;vtp=1&amp;vaab=1&amp;bt=1&amp;bbb=1"/>
              <p:cNvSpPr/>
              <p:nvPr/>
            </p:nvSpPr>
            <p:spPr>
              <a:xfrm>
                <a:off x="539496" y="242541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）测量牛奶的密度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①天平放在水平台上，将游码移到标尺左端的零刻度线处，横梁静止时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指针偏右，应向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调节平衡螺母，直至指针指在分度盘中央；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将装有适量牛奶的烧杯放在天平左盘，当天平重新平衡时</a:t>
                </a: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，右盘中的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砝码和游码的位置如图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B4-10甲所示，则烧杯和牛奶的质量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-5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-5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-5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a:rPr kumimoji="0" lang="en-US" altLang="zh-CN" sz="2800" b="0" i="0" u="none" strike="noStrike" kern="1200" cap="none" spc="-5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-5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-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③将烧杯中部分牛奶倒入量筒中，液面的位置如图B4-10乙所示；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92_1#a771aab63?sp=1&amp;vcp=1&amp;vis=1&amp;pid=da00bb6d1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25414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2026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93_1#a771aab63.blank?vcp=1&amp;vis=1&amp;pid=da00bb6d1&amp;color=0,0,0&amp;mp=1&amp;vpa=68&amp;vtp=1&amp;vaab=1"/>
          <p:cNvSpPr/>
          <p:nvPr/>
        </p:nvSpPr>
        <p:spPr>
          <a:xfrm>
            <a:off x="3039014" y="371827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94_1#a771aab63.blank?vcp=1&amp;vis=1&amp;pid=da00bb6d1&amp;color=0,0,0&amp;mp=1&amp;vpa=69&amp;vtp=1&amp;vaab=1&amp;bbb=1"/>
              <p:cNvSpPr/>
              <p:nvPr/>
            </p:nvSpPr>
            <p:spPr>
              <a:xfrm>
                <a:off x="10268648" y="5129688"/>
                <a:ext cx="10096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130.6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94_1#a771aab63.blank?vcp=1&amp;vis=1&amp;pid=da00bb6d1&amp;color=0,0,0&amp;mp=1&amp;vpa=6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68648" y="5129688"/>
                <a:ext cx="100965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6" t="-39" r="6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84_2#da00bb6d1?iti=59&amp;vcp=1&amp;vis=1&amp;pid=410805a4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1145" y="554355"/>
            <a:ext cx="4713605" cy="247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89_2#da00bb6d1?iti=61&amp;vcp=1&amp;vis=1&amp;pid=da00bb6d1&amp;color=0,0,0&amp;vtp=1&amp;vaab=1&amp;bbb=1"/>
          <p:cNvSpPr/>
          <p:nvPr/>
        </p:nvSpPr>
        <p:spPr>
          <a:xfrm>
            <a:off x="3551587" y="155654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95_1#a771aab63?sp=1&amp;vcp=1&amp;vis=1&amp;pid=da00bb6d1&amp;color=0,0,0&amp;mp=1&amp;vtp=1&amp;vaab=1&amp;bt=1&amp;bbb=1"/>
              <p:cNvSpPr/>
              <p:nvPr/>
            </p:nvSpPr>
            <p:spPr>
              <a:xfrm>
                <a:off x="539496" y="124406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④测出烧杯和剩余牛奶的质量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=88.6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⑤设计的记录数据的表格如下表所示，表格中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▲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处应补充的内容是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95_1#a771aab63?sp=1&amp;vcp=1&amp;vis=1&amp;pid=da00bb6d1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406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95_4#a771aab63?vcp=1&amp;vis=1&amp;pid=da00bb6d1&amp;color=0,0,0&amp;mp=1&amp;vtp=1&amp;vaab=1&amp;bbb=1"/>
              <p:cNvSpPr/>
              <p:nvPr/>
            </p:nvSpPr>
            <p:spPr>
              <a:xfrm>
                <a:off x="539496" y="504694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⑥根据测量数据求得牛奶的密度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95_4#a771aab63?vcp=1&amp;vis=1&amp;pid=da00bb6d1&amp;color=0,0,0&amp;mp=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46948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109" r="3" b="-12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96_1#a771aab63.blank?vcp=1&amp;vis=1&amp;pid=da00bb6d1&amp;color=0,0,0&amp;mp=1&amp;vpa=70&amp;vtp=1&amp;vaab=1&amp;bbb=1"/>
          <p:cNvSpPr/>
          <p:nvPr/>
        </p:nvSpPr>
        <p:spPr>
          <a:xfrm>
            <a:off x="638715" y="2488025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量筒内牛奶的质量</a:t>
            </a:r>
            <a:endParaRPr lang="en-US" altLang="zh-CN" sz="2800" dirty="0"/>
          </a:p>
        </p:txBody>
      </p:sp>
      <p:sp>
        <p:nvSpPr>
          <p:cNvPr id="7" name="QB_8_AN.198_1#a771aab63.blank?vcp=1&amp;vis=1&amp;pid=da00bb6d1&amp;color=0,0,0&amp;mp=1&amp;vpa=71&amp;vtp=1&amp;vaab=1&amp;bbb=1"/>
          <p:cNvSpPr/>
          <p:nvPr/>
        </p:nvSpPr>
        <p:spPr>
          <a:xfrm>
            <a:off x="6058376" y="4995513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1.05</a:t>
            </a:r>
            <a:endParaRPr lang="en-US" altLang="zh-CN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810" y="3093720"/>
            <a:ext cx="9727565" cy="20440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199_2#d4d80d705?iti=63&amp;htil=34&amp;vcp=1&amp;vis=1&amp;pid=da00bb6d1&amp;color=0,0,0&amp;vtp=1&amp;vaab=1&amp;bbb=1"/>
          <p:cNvSpPr/>
          <p:nvPr/>
        </p:nvSpPr>
        <p:spPr>
          <a:xfrm>
            <a:off x="8680994" y="334292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199_3#d4d80d705?htil=34&amp;sp=1&amp;vcp=1&amp;vis=1&amp;pid=da00bb6d1&amp;color=0,0,0&amp;vtp=1&amp;vaab=1&amp;bt=1&amp;bbb=1&amp;hb=1&amp;hs=1"/>
              <p:cNvSpPr/>
              <p:nvPr/>
            </p:nvSpPr>
            <p:spPr>
              <a:xfrm>
                <a:off x="539496" y="911638"/>
                <a:ext cx="6665976" cy="31716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实验创新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测量瓷勺的密度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：该同学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清洗餐具时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，发现瓷勺沉到水底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测量瓷勺的密度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该同学用厨房电子秤、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透明塑料杯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、细线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、厨具支架和水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进行如下操作：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199_3#d4d80d705?htil=34&amp;sp=1&amp;vcp=1&amp;vis=1&amp;pid=da00bb6d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1638"/>
                <a:ext cx="6665976" cy="3171635"/>
              </a:xfrm>
              <a:prstGeom prst="rect">
                <a:avLst/>
              </a:prstGeom>
              <a:blipFill rotWithShape="1">
                <a:blip r:embed="rId3"/>
                <a:stretch>
                  <a:fillRect l="-6" t="-13" r="2" b="-2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99_3#d4d80d705?htil=34&amp;sp=1&amp;vcp=1&amp;vis=1&amp;pid=da00bb6d1&amp;color=0,0,0&amp;vtp=1&amp;vaab=1&amp;bt=1&amp;bbb=1&amp;hb=1&amp;hs=1"/>
              <p:cNvSpPr/>
              <p:nvPr/>
            </p:nvSpPr>
            <p:spPr>
              <a:xfrm>
                <a:off x="539995" y="4061110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.用电子秤测量瓷勺的质量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.将适量的水倒入塑料杯内并测出杯和水的总质量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.按照图B4-10丙所示的方式组装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，读出电子秤的示数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199_3#d4d80d705?htil=34&amp;sp=1&amp;vcp=1&amp;vis=1&amp;pid=da00bb6d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61110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2" t="-15" r="4" b="-3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7965" y="625475"/>
            <a:ext cx="2821940" cy="27724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AS.1_1#dc53982f8?vcp=1&amp;vis=1&amp;pid=d4d80d705&amp;color=0,0,0&amp;vtp=1&amp;vaab=1&amp;bbb=1&amp;hb=1"/>
              <p:cNvSpPr/>
              <p:nvPr/>
            </p:nvSpPr>
            <p:spPr>
              <a:xfrm>
                <a:off x="539496" y="554400"/>
                <a:ext cx="11109960" cy="5854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由题意知，瓷勺所受的重力为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，杯和水的总质量为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题图丙中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，电子秤的示数为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，瓷勺受到的浮力和瓷勺对水的力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是一对相互作用力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，故电子秤的示数增加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，增加的数值等于瓷勺排开水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，故瓷勺受到的浮力为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，则瓷勺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所受的拉力为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，瓷勺的体积为</a:t>
                </a:r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，瓷勺的密度为</a:t>
                </a:r>
              </a:p>
              <a:p>
                <a:pPr latinLnBrk="1">
                  <a:lnSpc>
                    <a:spcPts val="8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水</m:t>
                                </m:r>
                              </m:sub>
                            </m:sSub>
                          </m:den>
                        </m:f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AS.1_1#dc53982f8?vcp=1&amp;vis=1&amp;pid=d4d80d70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54700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-4489" b="-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350" y="3923665"/>
            <a:ext cx="2517775" cy="24733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99_4#d4d80d705?vcp=1&amp;vis=1&amp;pid=da00bb6d1&amp;color=0,0,0&amp;mp=1&amp;vtp=1&amp;vaab=1&amp;bt=1&amp;bbb=1"/>
          <p:cNvSpPr/>
          <p:nvPr/>
        </p:nvSpPr>
        <p:spPr>
          <a:xfrm>
            <a:off x="539496" y="8188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回答下列问题：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O_7_BD.199_6#d4d80d705?iti=64&amp;vcp=1&amp;vis=1&amp;pid=da00bb6d1&amp;color=0,0,0&amp;vtp=1&amp;vaab=1&amp;bbb=1"/>
          <p:cNvSpPr/>
          <p:nvPr/>
        </p:nvSpPr>
        <p:spPr>
          <a:xfrm>
            <a:off x="5436267" y="391798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9_BD.200_1#dc53982f8?vcp=1&amp;vis=1&amp;pid=d4d80d705&amp;color=0,0,0&amp;vtp=1&amp;vaab=1&amp;bbb=1&amp;hb=1"/>
              <p:cNvSpPr/>
              <p:nvPr/>
            </p:nvSpPr>
            <p:spPr>
              <a:xfrm>
                <a:off x="539496" y="4489482"/>
                <a:ext cx="11109960" cy="152946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①选用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中的字母表示图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B4-10丙中瓷勺所受的拉力</a:t>
                </a:r>
              </a:p>
              <a:p>
                <a:pPr latinLnBrk="1">
                  <a:lnSpc>
                    <a:spcPts val="8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，瓷勺的密度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55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9_BD.200_1#dc53982f8?vcp=1&amp;vis=1&amp;pid=d4d80d70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89482"/>
                <a:ext cx="11109960" cy="1529461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10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9_AN.202_1#dc53982f8.blank?vcp=1&amp;vis=1&amp;pid=d4d80d705&amp;color=0,0,0&amp;vpa=72&amp;vtp=1&amp;vaab=1&amp;bbb=1"/>
              <p:cNvSpPr/>
              <p:nvPr/>
            </p:nvSpPr>
            <p:spPr>
              <a:xfrm>
                <a:off x="1184022" y="5523896"/>
                <a:ext cx="2929827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9_AN.202_1#dc53982f8.blank?vcp=1&amp;vis=1&amp;pid=d4d80d705&amp;color=0,0,0&amp;vpa=7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4022" y="5523896"/>
                <a:ext cx="2929827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3" t="-8" r="11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9_AN.203_1#dc53982f8.blank?vcp=1&amp;vis=1&amp;pid=d4d80d705&amp;color=0,0,0&amp;vpa=73&amp;vtp=1&amp;vaab=1&amp;bbb=1&amp;rh=52.52"/>
              <p:cNvSpPr/>
              <p:nvPr/>
            </p:nvSpPr>
            <p:spPr>
              <a:xfrm>
                <a:off x="6921182" y="5273769"/>
                <a:ext cx="1131126" cy="6620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9_AN.203_1#dc53982f8.blank?vcp=1&amp;vis=1&amp;pid=d4d80d705&amp;color=0,0,0&amp;vpa=73&amp;vtp=1&amp;vaab=1&amp;bbb=1&amp;rh=52.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182" y="5273769"/>
                <a:ext cx="1131126" cy="662051"/>
              </a:xfrm>
              <a:prstGeom prst="rect">
                <a:avLst/>
              </a:prstGeom>
              <a:blipFill rotWithShape="1">
                <a:blip r:embed="rId5"/>
                <a:stretch>
                  <a:fillRect l="-28" t="-14" r="45" b="-24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2005" y="1143635"/>
            <a:ext cx="2922270" cy="28708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204_1#fcbe19593?vcp=1&amp;vis=1&amp;pid=d4d80d705&amp;color=0,0,0&amp;vtp=1&amp;vaab=1&amp;bt=1&amp;bbb=1"/>
          <p:cNvSpPr/>
          <p:nvPr/>
        </p:nvSpPr>
        <p:spPr>
          <a:xfrm>
            <a:off x="539496" y="34290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若图B4-10丙中瓷勺接触杯底并对杯底有压力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，会使测得的密度偏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9_AN.206_1#fcbe19593.blank?vcp=1&amp;vis=1&amp;pid=d4d80d705&amp;color=0,0,0&amp;vpa=74&amp;vtp=1&amp;vaab=1"/>
          <p:cNvSpPr/>
          <p:nvPr/>
        </p:nvSpPr>
        <p:spPr>
          <a:xfrm>
            <a:off x="10846339" y="3377565"/>
            <a:ext cx="6016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AS.1_1#fcbe19593?vcp=1&amp;vis=1&amp;pid=d4d80d705&amp;color=0,0,0&amp;vtp=1&amp;vaab=1&amp;bbb=1&amp;hb=1"/>
              <p:cNvSpPr/>
              <p:nvPr/>
            </p:nvSpPr>
            <p:spPr>
              <a:xfrm>
                <a:off x="539496" y="3988181"/>
                <a:ext cx="11109960" cy="1384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若题图丙中瓷勺接触杯底并对杯底有压力，则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将变大，由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可知，测得的密度将偏小。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AS.1_1#fcbe19593?vcp=1&amp;vis=1&amp;pid=d4d80d70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88181"/>
                <a:ext cx="11109960" cy="1384300"/>
              </a:xfrm>
              <a:prstGeom prst="rect">
                <a:avLst/>
              </a:prstGeom>
              <a:blipFill rotWithShape="1">
                <a:blip r:embed="rId3"/>
                <a:stretch>
                  <a:fillRect l="-3" t="-28" r="3" b="-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7_BD.199_6#d4d80d705?iti=64&amp;vcp=1&amp;vis=1&amp;pid=da00bb6d1&amp;color=0,0,0&amp;vtp=1&amp;vaab=1&amp;bbb=1"/>
          <p:cNvSpPr/>
          <p:nvPr/>
        </p:nvSpPr>
        <p:spPr>
          <a:xfrm>
            <a:off x="5030137" y="292230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2785" y="503555"/>
            <a:ext cx="2560955" cy="25158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a9c6b557?vcp=1&amp;pid=d17403d5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8_1#14a82c524?vaa=1&amp;vcp=1&amp;vis=1&amp;pid=4a9c6b55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下列物体质量最大的是(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14a82c524.bracket?vaa=1&amp;vcp=1&amp;vis=1&amp;pid=4a9c6b557&amp;color=0,0,0&amp;vpa=3&amp;vtp=1&amp;vaab=1"/>
          <p:cNvSpPr/>
          <p:nvPr/>
        </p:nvSpPr>
        <p:spPr>
          <a:xfrm>
            <a:off x="4639215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8_2#14a82c524.choices?vaa=1&amp;vcp=1&amp;vis=1&amp;pid=4a9c6b557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C.电脑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.电子</a:t>
            </a:r>
            <a:endParaRPr lang="en-US" altLang="zh-CN" sz="2800" dirty="0"/>
          </a:p>
        </p:txBody>
      </p:sp>
      <p:sp>
        <p:nvSpPr>
          <p:cNvPr id="6" name="QC_8_BD.10_1#902499412?vaa=1&amp;vcp=1&amp;vis=1&amp;pid=4a9c6b557&amp;color=0,0,0&amp;vtp=1&amp;vaab=1&amp;bbb=1"/>
          <p:cNvSpPr/>
          <p:nvPr/>
        </p:nvSpPr>
        <p:spPr>
          <a:xfrm>
            <a:off x="539496" y="25218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下列数据最接近实际情况的是(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1_1#902499412.bracket?vaa=1&amp;vcp=1&amp;vis=1&amp;pid=4a9c6b557&amp;color=0,0,0&amp;vpa=4&amp;vtp=1&amp;vaab=1"/>
          <p:cNvSpPr/>
          <p:nvPr/>
        </p:nvSpPr>
        <p:spPr>
          <a:xfrm>
            <a:off x="9500139" y="250854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8_BD.10_2#902499412.choices?vaa=1&amp;vcp=1&amp;vis=1&amp;pid=4a9c6b557&amp;color=0,0,0&amp;vtp=1&amp;vaab=1&amp;bbb=1"/>
              <p:cNvSpPr/>
              <p:nvPr/>
            </p:nvSpPr>
            <p:spPr>
              <a:xfrm>
                <a:off x="539496" y="3078271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A.乒乓球台的高度约为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.人步行的速度约为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.现在教室内的温度约为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℃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.一个苹果的质量约为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8_BD.10_2#902499412.choices?vaa=1&amp;vcp=1&amp;vis=1&amp;pid=4a9c6b55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78271"/>
                <a:ext cx="11109960" cy="1202944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0dc98eb?vcp=1&amp;pid=155b7488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质量的测量</a:t>
            </a:r>
            <a:endParaRPr lang="en-US" altLang="zh-CN" sz="3200" dirty="0"/>
          </a:p>
        </p:txBody>
      </p:sp>
      <p:sp>
        <p:nvSpPr>
          <p:cNvPr id="3" name="P_7#ca074fe7d?vcp=1&amp;pid=d70dc98eb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测量前，要将天平放在水平工作台上，并把游码移至0刻度线处，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调节平衡螺母（“左偏右调，右偏左调”），使天平横梁水平平衡；此后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在称量过程中，不可再调节平衡螺母。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测量时，增减砝码和移动游码必须用镊子，而不能直接用手。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托盘上物品放置须“左物右码”，添加砝码应按“从大到小”的原则进行。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ca074fe7d?sp=1&amp;vcp=1&amp;pid=d70dc98eb&amp;color=0,0,0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无论物体和砝码放置是否正确，当天平横梁水平平衡时，均有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盘物体质量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右盘物体质量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游码示数”。注意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：游码示数为游码左侧对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应的刻度值。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单次测量中，若砝码生锈（砝码质量变大），则测量结果偏小；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若砝码磨损（砝码质量变小），则测量结果偏大。通过两次测量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（均用到质量有变化的砝码）取差值，可消除砝码质量变化引起的误差。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ca074fe7d?sp=1&amp;vcp=1&amp;pid=d70dc98e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3157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2_1#81e13b005?iti=2&amp;htil=2&amp;vaa=1&amp;vcp=1&amp;vis=1&amp;pid=d70dc98e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639540"/>
            <a:ext cx="5422392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_2#81e13b005?iti=2&amp;htil=2&amp;vaa=1&amp;vcp=1&amp;vis=1&amp;pid=d70dc98eb&amp;color=0,0,0&amp;vtp=1&amp;vaab=1&amp;bbb=1"/>
          <p:cNvSpPr/>
          <p:nvPr/>
        </p:nvSpPr>
        <p:spPr>
          <a:xfrm>
            <a:off x="8464359" y="287880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图4-2</a:t>
            </a:r>
            <a:endParaRPr lang="en-US" altLang="zh-CN" sz="2800" dirty="0"/>
          </a:p>
        </p:txBody>
      </p:sp>
      <p:sp>
        <p:nvSpPr>
          <p:cNvPr id="4" name="QC_7_BD.12_3#81e13b005?htil=2&amp;sp=1&amp;vaa=1&amp;vcp=1&amp;vis=1&amp;pid=d70dc98eb&amp;color=0,0,0&amp;vtp=1&amp;vaab=1&amp;bt=1&amp;bbb=1&amp;hb=1&amp;hs=1"/>
          <p:cNvSpPr/>
          <p:nvPr/>
        </p:nvSpPr>
        <p:spPr>
          <a:xfrm>
            <a:off x="539496" y="621252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）先在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天平的右盘放好纸片，调节天平横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梁水平平衡后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在纸片上放食盐，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调节天平平衡后的状态如图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所称取的食盐实际质量为(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2_4#81e13b005.choices?vaa=1&amp;vcp=1&amp;vis=1&amp;pid=d70dc98eb&amp;color=0,0,0&amp;vtp=1&amp;vaab=1&amp;bbb=1&amp;hs=1"/>
              <p:cNvSpPr/>
              <p:nvPr/>
            </p:nvSpPr>
            <p:spPr>
              <a:xfrm>
                <a:off x="539496" y="381987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50515" algn="l"/>
                    <a:tab pos="5662930" algn="l"/>
                    <a:tab pos="84753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2_4#81e13b005.choices?vaa=1&amp;vcp=1&amp;vis=1&amp;pid=d70dc98eb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19874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t="-63" r="3" b="-14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EX.1_1#81e13b005?vaa=1&amp;vcp=1&amp;vis=1&amp;pid=d70dc98eb&amp;color=0,0,0&amp;vtp=1&amp;vaab=1&amp;bbb=1&amp;hb=1&amp;hs=1"/>
              <p:cNvSpPr/>
              <p:nvPr/>
            </p:nvSpPr>
            <p:spPr>
              <a:xfrm>
                <a:off x="539496" y="438578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正常使用天平时托盘所放物品是左物右码，测量结果为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“物体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游码示数”。若物、码放反了，则可根据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“左盘物体质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右盘物体质量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游码示数”来计算所测物体的质量。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EX.1_1#81e13b005?vaa=1&amp;vcp=1&amp;vis=1&amp;pid=d70dc98e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5786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2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81e13b005?vaa=1&amp;vcp=1&amp;vis=1&amp;pid=d70dc98eb&amp;color=0,0,0&amp;vtp=1&amp;vaab=1&amp;bt=1&amp;bbb=1&amp;hb=1&amp;htil=1&amp;hs=1"/>
              <p:cNvSpPr/>
              <p:nvPr/>
            </p:nvSpPr>
            <p:spPr>
              <a:xfrm>
                <a:off x="539496" y="554400"/>
                <a:ext cx="5542280" cy="51066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与正常称量相比较，题图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中砝码和物品位置放反了，故不能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按正常的读数法读取物品的质量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根据“左盘物体质量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右盘物体质量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游码示数”可知，题图中砝码质量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物品质量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游码示数，可得物品质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−2.6  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=12.4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，故选A。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81e13b005?vaa=1&amp;vcp=1&amp;vis=1&amp;pid=d70dc98eb&amp;color=0,0,0&amp;vtp=1&amp;vaab=1&amp;bt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5542280" cy="5106607"/>
              </a:xfrm>
              <a:prstGeom prst="rect">
                <a:avLst/>
              </a:prstGeom>
              <a:blipFill rotWithShape="1">
                <a:blip r:embed="rId3"/>
                <a:stretch>
                  <a:fillRect l="-7" t="-1" r="7" b="-1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2_1#81e13b005?vaa=1&amp;vcp=1&amp;vis=1&amp;pid=d70dc98eb&amp;color=0,0,0&amp;vtp=1&amp;vaab=1&amp;bbb=1&amp;htil=1&amp;hs=1"/>
          <p:cNvSpPr/>
          <p:nvPr/>
        </p:nvSpPr>
        <p:spPr>
          <a:xfrm>
            <a:off x="539995" y="562989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12_1#81e13b005?iti=33&amp;htil=2&amp;vaa=1&amp;vcp=1&amp;vis=1&amp;pid=d70dc98eb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3318" y="572688"/>
            <a:ext cx="5422392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2_2#81e13b005?iti=33&amp;htil=2&amp;vaa=1&amp;vcp=1&amp;vis=1&amp;pid=d70dc98eb&amp;color=0,0,0&amp;vtp=1&amp;vaab=1&amp;bbb=1"/>
          <p:cNvSpPr/>
          <p:nvPr/>
        </p:nvSpPr>
        <p:spPr>
          <a:xfrm>
            <a:off x="8438901" y="2811952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a7c7d30e?vcp=1&amp;pid=d70dc98e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B_8_BD.17_1#3a81ae101?iti=3&amp;htil=3&amp;vaa=1&amp;vcp=1&amp;vis=1&amp;pid=fa7c7d30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9500" y="1285528"/>
            <a:ext cx="3429000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7_2#3a81ae101?iti=3&amp;htil=3&amp;vaa=1&amp;vcp=1&amp;vis=1&amp;pid=fa7c7d30e&amp;color=0,0,0&amp;vtp=1&amp;vaab=1&amp;bbb=1"/>
          <p:cNvSpPr/>
          <p:nvPr/>
        </p:nvSpPr>
        <p:spPr>
          <a:xfrm>
            <a:off x="9418387" y="4247168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7_3#3a81ae101?htil=3&amp;sp=1&amp;vaa=1&amp;vcp=1&amp;vis=1&amp;pid=fa7c7d30e&amp;color=0,0,0&amp;vtp=1&amp;vaab=1&amp;bbb=1&amp;hb=1"/>
              <p:cNvSpPr/>
              <p:nvPr/>
            </p:nvSpPr>
            <p:spPr>
              <a:xfrm>
                <a:off x="539496" y="1267240"/>
                <a:ext cx="755294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（2024·重庆·中考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）小明将天平放在水平桌面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上测量一个物体的质量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。在将游码归零后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指针偏左，应将平衡螺母向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移动，使横梁水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平平衡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。放上物体，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通过加减砝码及移动游码，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使横梁再次水平平衡时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，天平如图4-3所示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7_3#3a81ae101?htil=3&amp;sp=1&amp;vaa=1&amp;vcp=1&amp;vis=1&amp;pid=fa7c7d30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55294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177" b="-1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8_1#3a81ae101.blank?vaa=1&amp;vcp=1&amp;vis=1&amp;pid=fa7c7d30e&amp;color=0,0,0&amp;vpa=6&amp;vtp=1&amp;vaab=1"/>
          <p:cNvSpPr/>
          <p:nvPr/>
        </p:nvSpPr>
        <p:spPr>
          <a:xfrm>
            <a:off x="4817015" y="25321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sp>
        <p:nvSpPr>
          <p:cNvPr id="7" name="QB_8_AN.19_1#3a81ae101.blank?vaa=1&amp;vcp=1&amp;vis=1&amp;pid=fa7c7d30e&amp;color=0,0,0&amp;vpa=7&amp;vtp=1&amp;vaab=1&amp;bbb=1"/>
          <p:cNvSpPr/>
          <p:nvPr/>
        </p:nvSpPr>
        <p:spPr>
          <a:xfrm>
            <a:off x="2645314" y="4454305"/>
            <a:ext cx="1058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152.4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_1#309824820?vaa=1&amp;vcp=1&amp;vis=1&amp;pid=fa7c7d30e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（2024·广西南宁·模拟）在用天平测量物体质量的实验中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，调节横梁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，将被测物体放在左盘中，在右盘中加减砝码后，指针偏左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添加最小砝码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，指针偏右。为了使横梁恢复平衡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，下列操作正确的是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21_1#309824820.bracket?vaa=1&amp;vcp=1&amp;vis=1&amp;pid=fa7c7d30e&amp;color=0,0,0&amp;vpa=8&amp;vtp=1&amp;vaab=1"/>
          <p:cNvSpPr/>
          <p:nvPr/>
        </p:nvSpPr>
        <p:spPr>
          <a:xfrm>
            <a:off x="816515" y="28103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20_2#309824820.choices?vaa=1&amp;vcp=1&amp;vis=1&amp;pid=fa7c7d30e&amp;color=0,0,0&amp;vtp=1&amp;vaab=1&amp;bbb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A.移动天平的位置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.向右移动游码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.向右调节平衡螺母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.取下右盘中最小砝码，再向右移动游码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c0e6cfca?vcp=1&amp;pid=155b7488d&amp;color=68,178,231&amp;vtp=1&amp;vaab=1&amp;bt=1&amp;bbb=1"/>
          <p:cNvSpPr/>
          <p:nvPr/>
        </p:nvSpPr>
        <p:spPr>
          <a:xfrm>
            <a:off x="539496" y="554400"/>
            <a:ext cx="11109960" cy="6115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密度及其计算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7603d4a1a?vcp=1&amp;pid=fc0e6cfca&amp;color=0,0,0&amp;vtp=1&amp;vaab=1&amp;bbb=1"/>
              <p:cNvSpPr/>
              <p:nvPr/>
            </p:nvSpPr>
            <p:spPr>
              <a:xfrm>
                <a:off x="539496" y="1237294"/>
                <a:ext cx="11109960" cy="48705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每种物质都有它确定的密度，对同种物质来说，密度是不变的，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而它的质量与体积成正比。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不同的物质，其密度一般不同。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密度与该物质组成的物体的质量、体积、形状、运动状态等无关。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但注意密度与温度是密切相关的，一般物体都有热胀冷缩的性质。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密度的公式：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（求密度）。公式变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求质量），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（求体积）。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7603d4a1a?vcp=1&amp;pid=fc0e6cfc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7294"/>
                <a:ext cx="11109960" cy="4870577"/>
              </a:xfrm>
              <a:prstGeom prst="rect">
                <a:avLst/>
              </a:prstGeom>
              <a:blipFill rotWithShape="1">
                <a:blip r:embed="rId3"/>
                <a:stretch>
                  <a:fillRect l="-3" t="-6" r="-2511" b="-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2_1#a95d85d5b?iti=4&amp;htil=4&amp;vaa=1&amp;vcp=1&amp;vis=1&amp;pid=fc0e6cf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5105" y="572688"/>
            <a:ext cx="3822192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2_2#a95d85d5b?iti=4&amp;htil=4&amp;vaa=1&amp;vcp=1&amp;vis=1&amp;pid=fc0e6cfca&amp;color=0,0,0&amp;vtp=1&amp;vaab=1&amp;bbb=1"/>
          <p:cNvSpPr/>
          <p:nvPr/>
        </p:nvSpPr>
        <p:spPr>
          <a:xfrm>
            <a:off x="9240588" y="3523914"/>
            <a:ext cx="911225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2_3#a95d85d5b?htil=4&amp;sp=1&amp;vaa=1&amp;vcp=1&amp;vis=1&amp;pid=fc0e6cfca&amp;color=0,0,0&amp;vtp=1&amp;vaab=1&amp;bt=1&amp;bbb=1&amp;hb=1"/>
              <p:cNvSpPr/>
              <p:nvPr/>
            </p:nvSpPr>
            <p:spPr>
              <a:xfrm>
                <a:off x="539496" y="554400"/>
                <a:ext cx="7159752" cy="2903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（2024·四川南充·中考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）小洋研究液体密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，用两个完全相同的容器分别装入甲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，并绘制出容器和液体总质量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与液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体体积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的关系如图4-4所示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。由图像可知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22_3#a95d85d5b?htil=4&amp;sp=1&amp;vaa=1&amp;vcp=1&amp;vis=1&amp;pid=fc0e6cfc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159752" cy="29031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711" b="-1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22_4#a95d85d5b.choices?htil=4&amp;vaa=1&amp;vcp=1&amp;vis=1&amp;pid=fc0e6cfca&amp;color=0,0,0&amp;vtp=1&amp;vaab=1&amp;bbb=1&amp;hb=1"/>
              <p:cNvSpPr/>
              <p:nvPr/>
            </p:nvSpPr>
            <p:spPr>
              <a:xfrm>
                <a:off x="539496" y="3457874"/>
                <a:ext cx="7159752" cy="2903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A.容器的质量为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.甲液体密度为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.乙液体密度为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的液体的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图像应位于Ⅲ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区域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22_4#a95d85d5b.choices?htil=4&amp;vaa=1&amp;vcp=1&amp;vis=1&amp;pid=fc0e6cfc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57874"/>
                <a:ext cx="7159752" cy="2903157"/>
              </a:xfrm>
              <a:prstGeom prst="rect">
                <a:avLst/>
              </a:prstGeom>
              <a:blipFill rotWithShape="1">
                <a:blip r:embed="rId5"/>
                <a:stretch>
                  <a:fillRect l="-5" t="-10" r="-14538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78d72abd.fixed?vcp=1&amp;pid=529ceffd1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078d72abd.fixed?vcp=1&amp;pid=529ceffd1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078d72abd.fixed?vcp=1&amp;pid=529ceffd1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物质与机械运动</a:t>
            </a:r>
            <a:endParaRPr lang="en-US" altLang="zh-CN" sz="4400" dirty="0"/>
          </a:p>
        </p:txBody>
      </p:sp>
      <p:sp>
        <p:nvSpPr>
          <p:cNvPr id="5" name="C_3_BD#078d72abd.fixed?vcp=1&amp;pid=529ceffd1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质量与密度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EX.1_1#a95d85d5b?vaa=1&amp;vcp=1&amp;vis=1&amp;pid=fc0e6cfca&amp;color=0,0,0&amp;vtp=1&amp;vaab=1&amp;bt=1&amp;bbb=1&amp;hb=1&amp;htil=1"/>
              <p:cNvSpPr/>
              <p:nvPr/>
            </p:nvSpPr>
            <p:spPr>
              <a:xfrm>
                <a:off x="539496" y="1673129"/>
                <a:ext cx="714248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同种物质的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图像是一条过原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点的倾斜直线，此时密度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是定值，结合公式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与体积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成正比。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图像中有多条图线时，越靠近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轴的图线所对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应的物质密度越大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EX.1_1#a95d85d5b?vaa=1&amp;vcp=1&amp;vis=1&amp;pid=fc0e6cfca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73129"/>
                <a:ext cx="714248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17" r="-1275" b="-2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22_1#a95d85d5b?iti=34&amp;htil=4&amp;vaa=1&amp;vcp=1&amp;vis=1&amp;pid=fc0e6cfc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8377" y="1700562"/>
            <a:ext cx="3822192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2_2#a95d85d5b?iti=34&amp;htil=4&amp;vaa=1&amp;vcp=1&amp;vis=1&amp;pid=fc0e6cfca&amp;color=0,0,0&amp;vtp=1&amp;vaab=1&amp;bbb=1"/>
          <p:cNvSpPr/>
          <p:nvPr/>
        </p:nvSpPr>
        <p:spPr>
          <a:xfrm>
            <a:off x="9253860" y="4653057"/>
            <a:ext cx="911225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a95d85d5b?vaa=1&amp;vcp=1&amp;vis=1&amp;pid=fc0e6cfca&amp;color=0,0,0&amp;vtp=1&amp;vaab=1&amp;bt=1&amp;bbb=1&amp;hb=1&amp;htil=1"/>
              <p:cNvSpPr/>
              <p:nvPr/>
            </p:nvSpPr>
            <p:spPr>
              <a:xfrm>
                <a:off x="539496" y="774636"/>
                <a:ext cx="7142480" cy="535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由图像知，液体体积为零时，对应质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即容器的质量为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选项A错误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由图像知，当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3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选项B错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误；由图像知，当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选项C错误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a95d85d5b?vaa=1&amp;vcp=1&amp;vis=1&amp;pid=fc0e6cfca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4636"/>
                <a:ext cx="7142480" cy="5359400"/>
              </a:xfrm>
              <a:prstGeom prst="rect">
                <a:avLst/>
              </a:prstGeom>
              <a:blipFill rotWithShape="1">
                <a:blip r:embed="rId3"/>
                <a:stretch>
                  <a:fillRect l="-5" t="-11" r="-2768" b="-8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22_1#a95d85d5b?iti=35&amp;htil=4&amp;vaa=1&amp;vcp=1&amp;vis=1&amp;pid=fc0e6cfc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8976" y="802068"/>
            <a:ext cx="3822192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2_2#a95d85d5b?iti=35&amp;htil=4&amp;vaa=1&amp;vcp=1&amp;vis=1&amp;pid=fc0e6cfca&amp;color=0,0,0&amp;vtp=1&amp;vaab=1&amp;bbb=1"/>
          <p:cNvSpPr/>
          <p:nvPr/>
        </p:nvSpPr>
        <p:spPr>
          <a:xfrm>
            <a:off x="9264459" y="3754565"/>
            <a:ext cx="911225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a95d85d5b?vaa=1&amp;vcp=1&amp;vis=1&amp;pid=fc0e6cfca&amp;color=0,0,0&amp;vtp=1&amp;vaab=1&amp;bt=1&amp;bbb=1&amp;hb=1&amp;htil=1"/>
              <p:cNvSpPr/>
              <p:nvPr/>
            </p:nvSpPr>
            <p:spPr>
              <a:xfrm>
                <a:off x="539496" y="1523165"/>
                <a:ext cx="7142480" cy="3182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其密度比乙液体的密度小，根据公式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知，质量相同时，该液体的体积大于乙液体的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体积，故该液体的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图像应该在Ⅲ区域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选项D正确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a95d85d5b?vaa=1&amp;vcp=1&amp;vis=1&amp;pid=fc0e6cfca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3165"/>
                <a:ext cx="7142480" cy="3182557"/>
              </a:xfrm>
              <a:prstGeom prst="rect">
                <a:avLst/>
              </a:prstGeom>
              <a:blipFill rotWithShape="1">
                <a:blip r:embed="rId2"/>
                <a:stretch>
                  <a:fillRect l="-5" t="-14" r="-955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_1#a95d85d5b?vaa=1&amp;vcp=1&amp;vis=1&amp;pid=fc0e6cfca&amp;color=0,0,0&amp;vtp=1&amp;vaab=1&amp;bbb=1&amp;htil=1"/>
          <p:cNvSpPr/>
          <p:nvPr/>
        </p:nvSpPr>
        <p:spPr>
          <a:xfrm>
            <a:off x="539496" y="4767843"/>
            <a:ext cx="7142480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7_BD.22_1#a95d85d5b?iti=36&amp;htil=4&amp;vaa=1&amp;vcp=1&amp;vis=1&amp;pid=fc0e6cfc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5105" y="1663708"/>
            <a:ext cx="3822192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2_2#a95d85d5b?iti=36&amp;htil=4&amp;vaa=1&amp;vcp=1&amp;vis=1&amp;pid=fc0e6cfca&amp;color=0,0,0&amp;vtp=1&amp;vaab=1&amp;bbb=1"/>
          <p:cNvSpPr/>
          <p:nvPr/>
        </p:nvSpPr>
        <p:spPr>
          <a:xfrm>
            <a:off x="9240588" y="4616205"/>
            <a:ext cx="911225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1d0fb1f0?vcp=1&amp;pid=fc0e6cfc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B_8_BD.27_1#6ee031e41?iti=5&amp;htil=5&amp;vaa=1&amp;vcp=1&amp;vis=1&amp;pid=d1d0fb1f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6719" y="1285528"/>
            <a:ext cx="235915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7_2#6ee031e41?iti=5&amp;htil=5&amp;vaa=1&amp;vcp=1&amp;vis=1&amp;pid=d1d0fb1f0&amp;color=0,0,0&amp;vtp=1&amp;vaab=1&amp;bbb=1"/>
          <p:cNvSpPr/>
          <p:nvPr/>
        </p:nvSpPr>
        <p:spPr>
          <a:xfrm>
            <a:off x="9990682" y="3808256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图4-5</a:t>
            </a:r>
            <a:endParaRPr lang="en-US" altLang="zh-CN" sz="2800" dirty="0"/>
          </a:p>
        </p:txBody>
      </p:sp>
      <p:sp>
        <p:nvSpPr>
          <p:cNvPr id="5" name="QB_8_BD.27_3#6ee031e41?htil=5&amp;sp=1&amp;vaa=1&amp;vcp=1&amp;vis=1&amp;pid=d1d0fb1f0&amp;color=0,0,0&amp;vtp=1&amp;vaab=1&amp;bbb=1&amp;hb=1"/>
          <p:cNvSpPr/>
          <p:nvPr/>
        </p:nvSpPr>
        <p:spPr>
          <a:xfrm>
            <a:off x="539496" y="1267240"/>
            <a:ext cx="86136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）篆刻艺术是镌刻在中华艺术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文脉上的古老印记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。篆刻作为国粹之一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，被联合国教科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文组织列入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“人类非物质文化遗产代表作名录”。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如图4-5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，一个艺术家正在刻一枚篆刻方章，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与刻前相比，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刻后方章的质量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，密度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变大”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变小”或“不变”）</a:t>
            </a:r>
            <a:endParaRPr lang="en-US" altLang="zh-CN" sz="2800" dirty="0"/>
          </a:p>
        </p:txBody>
      </p:sp>
      <p:sp>
        <p:nvSpPr>
          <p:cNvPr id="6" name="QB_8_AN.28_1#6ee031e41.blank?vaa=1&amp;vcp=1&amp;vis=1&amp;pid=d1d0fb1f0&amp;color=0,0,0&amp;vpa=10&amp;vtp=1&amp;vaab=1&amp;bbb=1"/>
          <p:cNvSpPr/>
          <p:nvPr/>
        </p:nvSpPr>
        <p:spPr>
          <a:xfrm>
            <a:off x="3039014" y="38275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</a:t>
            </a:r>
            <a:endParaRPr lang="en-US" altLang="zh-CN" sz="2800" dirty="0"/>
          </a:p>
        </p:txBody>
      </p:sp>
      <p:sp>
        <p:nvSpPr>
          <p:cNvPr id="7" name="QB_8_AN.29_1#6ee031e41.blank?vaa=1&amp;vcp=1&amp;vis=1&amp;pid=d1d0fb1f0&amp;color=0,0,0&amp;vpa=11&amp;vtp=1&amp;vaab=1&amp;bbb=1"/>
          <p:cNvSpPr/>
          <p:nvPr/>
        </p:nvSpPr>
        <p:spPr>
          <a:xfrm>
            <a:off x="5172615" y="38275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30_1#17b223457?vaa=1&amp;vcp=1&amp;vis=1&amp;pid=d1d0fb1f0&amp;color=0,0,0&amp;vtp=1&amp;vaab=1&amp;bt=1&amp;bbb=1&amp;hb=1"/>
              <p:cNvSpPr/>
              <p:nvPr/>
            </p:nvSpPr>
            <p:spPr>
              <a:xfrm>
                <a:off x="539496" y="185724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（2023·青海·中考）青海湖是我国最大的咸水湖，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为了粗测湖水密度，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某兴趣小组取体积为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的湖水，测得其质量为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。下列说法正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BD.30_1#17b223457?vaa=1&amp;vcp=1&amp;vis=1&amp;pid=d1d0fb1f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724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7" r="-1437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31_1#17b223457.bracket?vaa=1&amp;vcp=1&amp;vis=1&amp;pid=d1d0fb1f0&amp;color=0,0,0&amp;vpa=12&amp;vtp=1&amp;vaab=1"/>
          <p:cNvSpPr/>
          <p:nvPr/>
        </p:nvSpPr>
        <p:spPr>
          <a:xfrm>
            <a:off x="1883314" y="31393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30_2#17b223457.choices?vaa=1&amp;vcp=1&amp;vis=1&amp;pid=d1d0fb1f0&amp;color=0,0,0&amp;vtp=1&amp;vaab=1&amp;bbb=1"/>
              <p:cNvSpPr/>
              <p:nvPr/>
            </p:nvSpPr>
            <p:spPr>
              <a:xfrm>
                <a:off x="539496" y="378098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.密度与体积有关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.密度与质量有关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.湖水密度为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.湖水的密度小于水的密度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30_2#17b223457.choices?vaa=1&amp;vcp=1&amp;vis=1&amp;pid=d1d0fb1f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80980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6" r="3" b="-5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3254060e?vcp=1&amp;pid=155b7488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密度的应用</a:t>
            </a:r>
            <a:endParaRPr lang="en-US" altLang="zh-CN" sz="3200" dirty="0"/>
          </a:p>
        </p:txBody>
      </p:sp>
      <p:sp>
        <p:nvSpPr>
          <p:cNvPr id="3" name="P_7#9e09fc4e6?vcp=1&amp;pid=93254060e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密度与温度：气体有明显的热胀冷缩的效应，温度高时气体密度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变小，易上升；温度低时气体密度变大，易下降。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科技应用：铸铁用作落地扇的底座、塔式起重机的压铁等，都是因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为它们的密度比较大；铝合金用来制造飞机，玻璃钢用来制造汽车的外壳，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泡沫塑料用来制作救生器件，都利用了相关材料的密度比较小的特点。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鉴别物质：密度是物质的特性之一，不同物质的密度一般不同，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可测出体积及质量，根据密度公式求出密度鉴别物质。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2_1#902d1b2fa?iti=6&amp;htil=6&amp;vaa=1&amp;vcp=1&amp;vis=1&amp;pid=93254060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9394" y="788416"/>
            <a:ext cx="3577076" cy="23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2_2#902d1b2fa?iti=6&amp;htil=6&amp;vaa=1&amp;vcp=1&amp;vis=1&amp;pid=93254060e&amp;color=0,0,0&amp;vtp=1&amp;vaab=1&amp;bbb=1"/>
          <p:cNvSpPr/>
          <p:nvPr/>
        </p:nvSpPr>
        <p:spPr>
          <a:xfrm>
            <a:off x="9122320" y="3258442"/>
            <a:ext cx="9112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图4-6</a:t>
            </a:r>
            <a:endParaRPr lang="en-US" altLang="zh-CN" sz="2800" dirty="0"/>
          </a:p>
        </p:txBody>
      </p:sp>
      <p:sp>
        <p:nvSpPr>
          <p:cNvPr id="4" name="QC_7_BD.32_3#902d1b2fa?htil=6&amp;sp=1&amp;vaa=1&amp;vcp=1&amp;vis=1&amp;pid=93254060e&amp;color=0,0,0&amp;vtp=1&amp;vaab=1&amp;bt=1&amp;bbb=1&amp;hb=1&amp;hs=1"/>
          <p:cNvSpPr/>
          <p:nvPr/>
        </p:nvSpPr>
        <p:spPr>
          <a:xfrm>
            <a:off x="539496" y="770128"/>
            <a:ext cx="7050024" cy="2611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（2024·广东深圳·中考）2024年6月10日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是我国传统节日端午节，端午节划龙舟（图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4-6）是传统的习俗。善于观察的小丽同学发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现，原来划龙舟用的木桨被替换为碳纤维船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桨，这样做的原因是碳纤维材料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34_1#902d1b2fa.bracket?vaa=1&amp;vcp=1&amp;vis=1&amp;pid=93254060e&amp;color=0,0,0&amp;vpa=13&amp;vtp=1&amp;vaab=1"/>
          <p:cNvSpPr/>
          <p:nvPr/>
        </p:nvSpPr>
        <p:spPr>
          <a:xfrm>
            <a:off x="5846826" y="2890396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32_4#902d1b2fa.choices?htil=6&amp;vaa=1&amp;vcp=1&amp;vis=1&amp;pid=93254060e&amp;color=0,0,0&amp;vtp=1&amp;vaab=1&amp;bbb=1"/>
          <p:cNvSpPr/>
          <p:nvPr/>
        </p:nvSpPr>
        <p:spPr>
          <a:xfrm>
            <a:off x="539496" y="3451225"/>
            <a:ext cx="7050024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1835150" algn="l"/>
                <a:tab pos="3632835" algn="l"/>
                <a:tab pos="54298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.导热好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B.可导电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C.密度小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.耐高温</a:t>
            </a:r>
            <a:endParaRPr lang="en-US" altLang="zh-CN" sz="2800" dirty="0"/>
          </a:p>
        </p:txBody>
      </p:sp>
      <p:sp>
        <p:nvSpPr>
          <p:cNvPr id="7" name="QC_7_EX.1_1#902d1b2fa?vaa=1&amp;vcp=1&amp;vis=1&amp;pid=93254060e&amp;color=0,0,0&amp;vtp=1&amp;vaab=1&amp;bbb=1&amp;hb=1&amp;hs=1"/>
          <p:cNvSpPr/>
          <p:nvPr/>
        </p:nvSpPr>
        <p:spPr>
          <a:xfrm>
            <a:off x="539496" y="3981640"/>
            <a:ext cx="11109960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判断某种设备所利用材料的特性时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，一般要从提高相关设备的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效率和性能的角度进行分析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。碳纤维材料具有强度高、密度小、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耐高温、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抗摩擦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、耐腐蚀、导电导热良好等特点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。本例中用碳纤维船桨是为了省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，因此运用了碳纤维材料密度小的特点。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780cdce0?vcp=1&amp;pid=93254060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B_8_BD.36_1#391537878?iti=7&amp;htil=7&amp;vaa=1&amp;vcp=1&amp;vis=1&amp;pid=0780cdce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25638" y="1285528"/>
            <a:ext cx="1563624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36_2#391537878?iti=7&amp;htil=7&amp;vaa=1&amp;vcp=1&amp;vis=1&amp;pid=0780cdce0&amp;color=0,0,0&amp;vtp=1&amp;vaab=1&amp;bbb=1"/>
          <p:cNvSpPr/>
          <p:nvPr/>
        </p:nvSpPr>
        <p:spPr>
          <a:xfrm>
            <a:off x="10351837" y="404600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图4-7</a:t>
            </a:r>
            <a:endParaRPr lang="en-US" altLang="zh-CN" sz="2800" dirty="0"/>
          </a:p>
        </p:txBody>
      </p:sp>
      <p:sp>
        <p:nvSpPr>
          <p:cNvPr id="5" name="QB_8_BD.36_3#391537878?htil=7&amp;sp=1&amp;vaa=1&amp;vcp=1&amp;vis=1&amp;pid=0780cdce0&amp;color=0,0,0&amp;vtp=1&amp;vaab=1&amp;bbb=1&amp;hb=1"/>
          <p:cNvSpPr/>
          <p:nvPr/>
        </p:nvSpPr>
        <p:spPr>
          <a:xfrm>
            <a:off x="539496" y="1267240"/>
            <a:ext cx="941832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（2024·广西南宁·模拟）如图4-7所示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，一个纸风车放在点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燃的酒精灯火焰上方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，风车会转动起来。在这个过程中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定质量的空气受热膨胀后，密度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选填“变大”“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“不变”）而上升，热空气上升后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，冷空气从四面八方流过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，从而形成风。冬天房间里开空调时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，应该让热风向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选填“上”或“下”）吹，房间内才会很快变得暖和起来。</a:t>
            </a:r>
            <a:endParaRPr lang="en-US" altLang="zh-CN" sz="2800" dirty="0"/>
          </a:p>
        </p:txBody>
      </p:sp>
      <p:sp>
        <p:nvSpPr>
          <p:cNvPr id="6" name="QB_8_AN.37_1#391537878.blank?vaa=1&amp;vcp=1&amp;vis=1&amp;pid=0780cdce0&amp;color=0,0,0&amp;vpa=14&amp;vtp=1&amp;vaab=1&amp;bbb=1"/>
          <p:cNvSpPr/>
          <p:nvPr/>
        </p:nvSpPr>
        <p:spPr>
          <a:xfrm>
            <a:off x="5528215" y="25321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</a:t>
            </a:r>
            <a:endParaRPr lang="en-US" altLang="zh-CN" sz="2800" dirty="0"/>
          </a:p>
        </p:txBody>
      </p:sp>
      <p:sp>
        <p:nvSpPr>
          <p:cNvPr id="7" name="QB_8_AN.38_1#391537878.blank?vaa=1&amp;vcp=1&amp;vis=1&amp;pid=0780cdce0&amp;color=0,0,0&amp;vpa=15&amp;vtp=1&amp;vaab=1"/>
          <p:cNvSpPr/>
          <p:nvPr/>
        </p:nvSpPr>
        <p:spPr>
          <a:xfrm>
            <a:off x="9084214" y="38275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39_1#e2e80ccbd?sp=1&amp;vaa=1&amp;vcp=1&amp;vis=1&amp;pid=0780cdce0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（2024·山东聊城·中考）小慧为了鉴别一金属块由什么物质组成，分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别使用天平和量筒测量出它的质量和体积如图4-8所示，则该金属块的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经过计算得到该金属块的密度，结合固体密度表获知该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金属为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39_1#e2e80ccbd?sp=1&amp;vaa=1&amp;vcp=1&amp;vis=1&amp;pid=0780cdc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94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39_2#e2e80ccbd?iti=8&amp;vaa=1&amp;vcp=1&amp;vis=1&amp;pid=0780cdce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805" y="3179744"/>
            <a:ext cx="4511031" cy="24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39_3#e2e80ccbd?iti=8&amp;vaa=1&amp;vcp=1&amp;vis=1&amp;pid=0780cdce0&amp;color=0,0,0&amp;vtp=1&amp;vaab=1&amp;bbb=1"/>
          <p:cNvSpPr/>
          <p:nvPr/>
        </p:nvSpPr>
        <p:spPr>
          <a:xfrm>
            <a:off x="2225708" y="5730348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图4-8</a:t>
            </a:r>
            <a:endParaRPr lang="en-US" altLang="zh-CN" sz="2800" dirty="0"/>
          </a:p>
        </p:txBody>
      </p:sp>
      <p:sp>
        <p:nvSpPr>
          <p:cNvPr id="5" name="QB_8_AN.40_1#e2e80ccbd.blank?vaa=1&amp;vcp=1&amp;vis=1&amp;pid=0780cdce0&amp;color=0,0,0&amp;vpa=16&amp;vtp=1&amp;vaab=1&amp;bbb=1"/>
          <p:cNvSpPr/>
          <p:nvPr/>
        </p:nvSpPr>
        <p:spPr>
          <a:xfrm>
            <a:off x="1578514" y="1819320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39.6</a:t>
            </a:r>
            <a:endParaRPr lang="en-US" altLang="zh-CN" sz="2800" dirty="0"/>
          </a:p>
        </p:txBody>
      </p:sp>
      <p:sp>
        <p:nvSpPr>
          <p:cNvPr id="6" name="QB_8_AN.41_1#e2e80ccbd.blank?vaa=1&amp;vcp=1&amp;vis=1&amp;pid=0780cdce0&amp;color=0,0,0&amp;vpa=17&amp;vtp=1&amp;vaab=1"/>
          <p:cNvSpPr/>
          <p:nvPr/>
        </p:nvSpPr>
        <p:spPr>
          <a:xfrm>
            <a:off x="1616614" y="244606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B_8_BD.42_1#e2e80ccbd?colgroup=30&amp;vaa=1&amp;vcp=1&amp;vis=1&amp;pid=0780cdce0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763346" y="2530872"/>
              <a:ext cx="5779823" cy="3442335"/>
            </p:xfrm>
            <a:graphic>
              <a:graphicData uri="http://schemas.openxmlformats.org/drawingml/2006/table">
                <a:tbl>
                  <a:tblPr/>
                  <a:tblGrid>
                    <a:gridCol w="17373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4246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4610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一些固体的密度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常温常压）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81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密度/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318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金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19.3×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S Mincho" charset="0"/>
                                      <a:cs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S Mincho" charset="0"/>
                                      <a:cs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 </a:t>
                          </a:r>
                          <a:endParaRPr lang="en-US" altLang="zh-CN" sz="280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8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10.5×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S Mincho" charset="0"/>
                                      <a:cs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S Mincho" charset="0"/>
                                      <a:cs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 </a:t>
                          </a:r>
                          <a:endParaRPr lang="en-US" altLang="zh-CN" sz="280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594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8.9×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S Mincho" charset="0"/>
                                      <a:cs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S Mincho" charset="0"/>
                                      <a:cs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 </a:t>
                          </a:r>
                          <a:endParaRPr lang="en-US" altLang="zh-CN" sz="280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880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  <a:buNone/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7.9×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S Mincho" charset="0"/>
                                      <a:cs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MS Mincho" charset="0"/>
                                      <a:cs typeface="Cambria Math" panose="020405030504060302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 </a:t>
                          </a:r>
                          <a:endParaRPr lang="en-US" altLang="zh-CN" sz="280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B_8_BD.42_1#e2e80ccbd?colgroup=30&amp;vaa=1&amp;vcp=1&amp;vis=1&amp;pid=0780cdce0&amp;color=0,0,0&amp;mp=1&amp;vtp=1&amp;vaab=1&amp;bt=1&amp;bbb=1"/>
              <p:cNvGraphicFramePr>
                <a:graphicFrameLocks noGrp="1"/>
              </p:cNvGraphicFramePr>
              <p:nvPr/>
            </p:nvGraphicFramePr>
            <p:xfrm>
              <a:off x="5763346" y="2530872"/>
              <a:ext cx="5779770" cy="3442335"/>
            </p:xfrm>
            <a:graphic>
              <a:graphicData uri="http://schemas.openxmlformats.org/drawingml/2006/table">
                <a:tbl>
                  <a:tblPr/>
                  <a:tblGrid>
                    <a:gridCol w="1737360"/>
                    <a:gridCol w="4042463"/>
                  </a:tblGrid>
                  <a:tr h="54610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一些固体的密度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常温常压）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  <a:tr h="55816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6318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金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558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5594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5880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43_1#ad4d7fcd6?vaa=1&amp;vcp=1&amp;vis=1&amp;pid=0780cdce0&amp;color=0,0,0&amp;vtp=1&amp;vaab=1&amp;bt=1&amp;bbb=1&amp;hb=1"/>
              <p:cNvSpPr/>
              <p:nvPr/>
            </p:nvSpPr>
            <p:spPr>
              <a:xfrm>
                <a:off x="539496" y="91716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（2024·吉林长春·中考）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前沿科技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多选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）我国研发团队经过一千多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天的日夜奋战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，生产出世界上最薄的“手撕钢”。“手撕钢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”的密度为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，但厚度只有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，被誉为“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钢铁行业皇冠上的明珠”。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以下说法正确的是(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BD.43_1#ad4d7fcd6?vaa=1&amp;vcp=1&amp;vis=1&amp;pid=0780cdc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716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43_2#ad4d7fcd6.choices?vaa=1&amp;vcp=1&amp;vis=1&amp;pid=0780cdce0&amp;color=0,0,0&amp;vtp=1&amp;vaab=1&amp;bbb=1"/>
              <p:cNvSpPr/>
              <p:nvPr/>
            </p:nvSpPr>
            <p:spPr>
              <a:xfrm>
                <a:off x="539496" y="341550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A.“手撕钢”的厚度为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“手撕钢”的质量为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237 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.“手撕钢”的温度升高时质量不变，密度变小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.用“手撕钢”做的手术刀轻薄灵活，“轻”是指密度小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43_2#ad4d7fcd6.choices?vaa=1&amp;vcp=1&amp;vis=1&amp;pid=0780cdce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5506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30054574.fixed?vcp=1&amp;pid=9cff0c8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质量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密度的测量</a:t>
            </a:r>
            <a:endParaRPr lang="en-US" altLang="zh-CN" sz="4000" dirty="0"/>
          </a:p>
        </p:txBody>
      </p:sp>
      <p:sp>
        <p:nvSpPr>
          <p:cNvPr id="3" name="C_5_BD#230054574.fixed?vcp=1&amp;pid=9cff0c85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AS.1_1#ad4d7fcd6?vaa=1&amp;vcp=1&amp;vis=1&amp;pid=0780cdce0&amp;color=0,0,0&amp;vtp=1&amp;vaab=1&amp;bt=1&amp;bbb=1&amp;hb=1"/>
              <p:cNvSpPr/>
              <p:nvPr/>
            </p:nvSpPr>
            <p:spPr>
              <a:xfrm>
                <a:off x="539496" y="554400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“手撕钢”的厚度为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A错误；“手撕钢”的密度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手撕钢”的体积为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=0.237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=237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选项B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；“手撕钢”温度升高时质量保持不变，体积膨胀，故密度变小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C正确；用“手撕钢”做的手术刀体积很小，质量很小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，拿在手里感觉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很轻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，故“轻”是指质量小，选项D错误。（或由“手撕钢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”的密度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可知，其密度很大，选项D错误）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AS.1_1#ad4d7fcd6?vaa=1&amp;vcp=1&amp;vis=1&amp;pid=0780cdc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5449" b="-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2_1#ad4d7fcd6?vaa=1&amp;vcp=1&amp;vis=1&amp;pid=0780cdce0&amp;color=0,0,0&amp;vtp=1&amp;vaab=1&amp;bbb=1"/>
          <p:cNvSpPr/>
          <p:nvPr/>
        </p:nvSpPr>
        <p:spPr>
          <a:xfrm>
            <a:off x="539496" y="562728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c6e47fa1.fixed?vcp=1&amp;pid=9cff0c8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质量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密度的测量</a:t>
            </a:r>
            <a:endParaRPr lang="en-US" altLang="zh-CN" sz="4000" dirty="0"/>
          </a:p>
        </p:txBody>
      </p:sp>
      <p:sp>
        <p:nvSpPr>
          <p:cNvPr id="3" name="C_5_BD#3c6e47fa1.fixed?vcp=1&amp;pid=9cff0c85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dcf0207f?vcp=1&amp;pid=3c6e47fa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测量固体和液体的密度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P_7_BD#f463a11d2?colgroup=2,26&amp;vcp=1&amp;pid=cdcf0207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82528" cy="4161092"/>
            </p:xfrm>
            <a:graphic>
              <a:graphicData uri="http://schemas.openxmlformats.org/drawingml/2006/table">
                <a:tbl>
                  <a:tblPr/>
                  <a:tblGrid>
                    <a:gridCol w="1188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8938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8432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200"/>
                            </a:lnSpc>
                          </a:pPr>
                          <a:r>
                            <a:rPr lang="en-US" altLang="zh-CN" sz="130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__________________________________________________________________________________________________________________________________________________________________________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31781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测量物质密度采用的是间接测量法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用天平测出物体的质量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𝑚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用量筒测出物体的体积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测量原理是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𝑉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P_7_BD#f463a11d2?colgroup=2,26&amp;vcp=1&amp;pid=cdcf0207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82528" cy="4161092"/>
            </p:xfrm>
            <a:graphic>
              <a:graphicData uri="http://schemas.openxmlformats.org/drawingml/2006/table">
                <a:tbl>
                  <a:tblPr/>
                  <a:tblGrid>
                    <a:gridCol w="1188720"/>
                    <a:gridCol w="9893808"/>
                  </a:tblGrid>
                  <a:tr h="284327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200"/>
                            </a:lnSpc>
                          </a:pPr>
                          <a:r>
                            <a:rPr lang="en-US" altLang="zh-CN" sz="130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__________________________________________________________________________________________________________________________________________________________________________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1762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P_7_BD#f463a11d2.table_image?tii=1&amp;vcp=1&amp;pid=cdcf0207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2516" y="1438447"/>
            <a:ext cx="9665208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f463a11d2?colgroup=2,26&amp;vcp=1&amp;pid=cdcf0207f&amp;color=0,0,0&amp;vtp=1&amp;vaab=1&amp;bt=1&amp;bbb=1&amp;hb=1"/>
          <p:cNvGraphicFramePr>
            <a:graphicFrameLocks noGrp="1"/>
          </p:cNvGraphicFramePr>
          <p:nvPr/>
        </p:nvGraphicFramePr>
        <p:xfrm>
          <a:off x="539496" y="990893"/>
          <a:ext cx="11082528" cy="5268532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3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3858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认清游码标尺的最大读数和每一格的称量值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明确游码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读数的基准线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游码左侧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被测物体的质量不能超过天平的最大称量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移动游码和加减砝码时要用镊子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不能直接用手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能将砝码弄湿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弄脏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（4）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先调水平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再调平衡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调水平和调平衡的顺序不能颠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调水平后不能随意移动天平的位置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在称量前调平衡时先将游码归零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称量时不能调节平衡螺母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添加砝码要遵从由大到小的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顺序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463a11d2?colgroup=2,26&amp;vcp=1&amp;pid=cdcf0207f&amp;color=0,0,0&amp;vtp=1&amp;vaab=1&amp;bt=1&amp;bbb=1"/>
          <p:cNvSpPr txBox="1"/>
          <p:nvPr/>
        </p:nvSpPr>
        <p:spPr>
          <a:xfrm>
            <a:off x="10903879" y="503195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f463a11d2?colgroup=2,26&amp;vcp=1&amp;pid=cdcf0207f&amp;color=0,0,0&amp;vtp=1&amp;vaab=1&amp;bt=1&amp;bbb=1&amp;hb=1&amp;uw=1"/>
          <p:cNvSpPr/>
          <p:nvPr/>
        </p:nvSpPr>
        <p:spPr>
          <a:xfrm>
            <a:off x="4289416" y="1478671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f463a11d2?colgroup=2,26&amp;vcp=1&amp;pid=cdcf0207f&amp;color=0,0,0&amp;vtp=1&amp;vaab=1&amp;bt=1&amp;bbb=1&amp;hb=1&amp;uw=1"/>
          <p:cNvSpPr/>
          <p:nvPr/>
        </p:nvSpPr>
        <p:spPr>
          <a:xfrm>
            <a:off x="7667616" y="1975319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f463a11d2?colgroup=2,26&amp;vcp=1&amp;pid=cdcf0207f&amp;color=0,0,0&amp;vtp=1&amp;vaab=1&amp;bt=1&amp;bbb=1&amp;hb=1&amp;uw=1"/>
          <p:cNvSpPr/>
          <p:nvPr/>
        </p:nvSpPr>
        <p:spPr>
          <a:xfrm>
            <a:off x="6956416" y="2521419"/>
            <a:ext cx="7112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f463a11d2?colgroup=2,26&amp;vcp=1&amp;pid=cdcf0207f&amp;color=0,0,0&amp;vtp=1&amp;vaab=1&amp;bt=1&amp;bbb=1&amp;hb=1&amp;uw=1"/>
          <p:cNvSpPr/>
          <p:nvPr/>
        </p:nvSpPr>
        <p:spPr>
          <a:xfrm>
            <a:off x="2689216" y="3600919"/>
            <a:ext cx="31877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f463a11d2?colgroup=2,26&amp;vcp=1&amp;pid=cdcf0207f&amp;color=0,0,0&amp;vtp=1&amp;vaab=1&amp;bt=1&amp;bbb=1&amp;hb=1&amp;uw=1"/>
          <p:cNvSpPr/>
          <p:nvPr/>
        </p:nvSpPr>
        <p:spPr>
          <a:xfrm>
            <a:off x="6245216" y="4680419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f463a11d2?colgroup=2,26&amp;vcp=1&amp;pid=cdcf0207f&amp;color=0,0,0&amp;vtp=1&amp;vaab=1&amp;bt=1&amp;bbb=1&amp;hb=1&amp;uw=1"/>
          <p:cNvSpPr/>
          <p:nvPr/>
        </p:nvSpPr>
        <p:spPr>
          <a:xfrm>
            <a:off x="3756016" y="5226519"/>
            <a:ext cx="7112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f463a11d2?colgroup=2,26&amp;vcp=1&amp;pid=cdcf0207f&amp;color=0,0,0&amp;vtp=1&amp;vaab=1&amp;bt=1&amp;bbb=1&amp;hb=1&amp;uw=1"/>
          <p:cNvSpPr/>
          <p:nvPr/>
        </p:nvSpPr>
        <p:spPr>
          <a:xfrm>
            <a:off x="9432916" y="5226519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f463a11d2?colgroup=2,26&amp;vcp=1&amp;pid=cdcf0207f&amp;color=0,0,0&amp;vtp=1&amp;vaab=1&amp;bt=1&amp;bbb=1&amp;hb=1"/>
          <p:cNvGraphicFramePr>
            <a:graphicFrameLocks noGrp="1"/>
          </p:cNvGraphicFramePr>
          <p:nvPr/>
        </p:nvGraphicFramePr>
        <p:xfrm>
          <a:off x="539496" y="1827498"/>
          <a:ext cx="11082528" cy="3907600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93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076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在测量固体的密度时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一定要先测量质量后测量体积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若先测量体积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则在测量质量时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会因为固体沾有水导致测得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的质量偏大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沾有水的固体也不能直接放在托盘上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在测量液体的密度时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若先称量空烧杯的质量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再将液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体倒入烧杯并称量烧杯和液体的总质量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接着将液体倒入量筒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中测量液体的体积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则因烧杯内壁上会残留部分液体而导致液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体的体积测量值比真实值小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f463a11d2?colgroup=2,26&amp;vcp=1&amp;pid=cdcf0207f&amp;color=0,0,0&amp;vtp=1&amp;vaab=1&amp;bt=1&amp;bbb=1"/>
          <p:cNvSpPr txBox="1"/>
          <p:nvPr/>
        </p:nvSpPr>
        <p:spPr>
          <a:xfrm>
            <a:off x="10903879" y="11190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f463a11d2?colgroup=2,26&amp;vcp=1&amp;pid=cdcf0207f&amp;color=0,0,0&amp;vtp=1&amp;vaab=1&amp;bt=1&amp;bbb=1&amp;hb=1&amp;uw=1"/>
          <p:cNvSpPr/>
          <p:nvPr/>
        </p:nvSpPr>
        <p:spPr>
          <a:xfrm>
            <a:off x="8886816" y="2410840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f463a11d2?colgroup=2,26&amp;vcp=1&amp;pid=cdcf0207f&amp;color=0,0,0&amp;vtp=1&amp;vaab=1&amp;bt=1&amp;bbb=1&amp;hb=1&amp;uw=1"/>
          <p:cNvSpPr/>
          <p:nvPr/>
        </p:nvSpPr>
        <p:spPr>
          <a:xfrm>
            <a:off x="2867016" y="2969640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f463a11d2?colgroup=2,26&amp;vcp=1&amp;pid=cdcf0207f&amp;color=0,0,0&amp;vtp=1&amp;vaab=1&amp;bt=1&amp;bbb=1&amp;hb=1&amp;uw=1"/>
          <p:cNvSpPr/>
          <p:nvPr/>
        </p:nvSpPr>
        <p:spPr>
          <a:xfrm>
            <a:off x="7832716" y="4658740"/>
            <a:ext cx="21336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P_7_BD#f463a11d2?colgroup=2,26&amp;vcp=1&amp;pid=cdcf0207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057349"/>
              <a:ext cx="11082528" cy="5324348"/>
            </p:xfrm>
            <a:graphic>
              <a:graphicData uri="http://schemas.openxmlformats.org/drawingml/2006/table">
                <a:tbl>
                  <a:tblPr/>
                  <a:tblGrid>
                    <a:gridCol w="1188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8938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32434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调节横梁平衡的方法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：“（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指针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右偏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平衡螺母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左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调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左偏右调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由量筒读数不规范引起的偏差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俯视时读数偏大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仰视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时读数偏小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对于密度小于水的固体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需要采用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针压法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悬坠法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出其体积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根据称重法测浮力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物体须浸没在液体中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和阿基米德</a:t>
                          </a:r>
                        </a:p>
                        <a:p>
                          <a:pPr marL="0" indent="0" algn="l" latinLnBrk="1" hangingPunct="0">
                            <a:lnSpc>
                              <a:spcPts val="58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原理测物体的密度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−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den>
                              </m:f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液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6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根据漂浮条件测物体的密度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排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物</m:t>
                                      </m:r>
                                    </m:sub>
                                  </m:sSub>
                                </m:den>
                              </m:f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液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P_7_BD#f463a11d2?colgroup=2,26&amp;vcp=1&amp;pid=cdcf0207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057349"/>
              <a:ext cx="11082528" cy="5324348"/>
            </p:xfrm>
            <a:graphic>
              <a:graphicData uri="http://schemas.openxmlformats.org/drawingml/2006/table">
                <a:tbl>
                  <a:tblPr/>
                  <a:tblGrid>
                    <a:gridCol w="1188720"/>
                    <a:gridCol w="9893808"/>
                  </a:tblGrid>
                  <a:tr h="532447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f463a11d2?colgroup=2,26&amp;vcp=1&amp;pid=cdcf0207f&amp;color=0,0,0&amp;vtp=1&amp;vaab=1&amp;bt=1&amp;bbb=1"/>
          <p:cNvSpPr txBox="1"/>
          <p:nvPr/>
        </p:nvSpPr>
        <p:spPr>
          <a:xfrm>
            <a:off x="10903879" y="459305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f463a11d2?colgroup=2,26&amp;vcp=1&amp;pid=cdcf0207f&amp;color=0,0,0&amp;vtp=1&amp;vaab=1&amp;bt=1&amp;bbb=1&amp;hb=1&amp;uw=1"/>
          <p:cNvSpPr/>
          <p:nvPr/>
        </p:nvSpPr>
        <p:spPr>
          <a:xfrm>
            <a:off x="6402379" y="1090877"/>
            <a:ext cx="4711701" cy="5267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8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f463a11d2?colgroup=2,26&amp;vcp=1&amp;pid=cdcf0207f&amp;color=0,0,0&amp;vtp=1&amp;vaab=1&amp;bt=1&amp;bbb=1&amp;hb=1&amp;uw=1"/>
          <p:cNvSpPr/>
          <p:nvPr/>
        </p:nvSpPr>
        <p:spPr>
          <a:xfrm>
            <a:off x="1728216" y="1706671"/>
            <a:ext cx="2192900" cy="5267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8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f463a11d2?colgroup=2,26&amp;vcp=1&amp;pid=cdcf0207f&amp;color=0,0,0&amp;vtp=1&amp;vaab=1&amp;bt=1&amp;bbb=1&amp;hb=1&amp;uw=1"/>
          <p:cNvSpPr/>
          <p:nvPr/>
        </p:nvSpPr>
        <p:spPr>
          <a:xfrm>
            <a:off x="7667616" y="2144976"/>
            <a:ext cx="3632200" cy="5267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8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f463a11d2?colgroup=2,26&amp;vcp=1&amp;pid=cdcf0207f&amp;color=0,0,0&amp;vtp=1&amp;vaab=1&amp;bt=1&amp;bbb=1&amp;hb=1&amp;uw=1"/>
          <p:cNvSpPr/>
          <p:nvPr/>
        </p:nvSpPr>
        <p:spPr>
          <a:xfrm>
            <a:off x="1728216" y="2665676"/>
            <a:ext cx="1850000" cy="5267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8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f463a11d2?colgroup=2,26&amp;vcp=1&amp;pid=cdcf0207f&amp;color=0,0,0&amp;vtp=1&amp;vaab=1&amp;bt=1&amp;bbb=1&amp;hb=1&amp;uw=1"/>
          <p:cNvSpPr/>
          <p:nvPr/>
        </p:nvSpPr>
        <p:spPr>
          <a:xfrm>
            <a:off x="5000616" y="4772289"/>
            <a:ext cx="1860106" cy="7458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7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f463a11d2?colgroup=2,26&amp;vcp=1&amp;pid=cdcf0207f&amp;color=0,0,0&amp;vtp=1&amp;vaab=1&amp;bt=1&amp;bbb=1&amp;hb=1&amp;uw=1"/>
          <p:cNvSpPr/>
          <p:nvPr/>
        </p:nvSpPr>
        <p:spPr>
          <a:xfrm>
            <a:off x="7312016" y="5521589"/>
            <a:ext cx="1746440" cy="860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8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AN.40_1#89bcaf548.blank?vaa=1&amp;vcp=1&amp;vis=1&amp;pid=e21a53df0&amp;color=0,0,0&amp;vpa=26&amp;vtp=1&amp;vaab=1&amp;bbb=1">
            <a:extLst>
              <a:ext uri="{FF2B5EF4-FFF2-40B4-BE49-F238E27FC236}">
                <a16:creationId xmlns:a16="http://schemas.microsoft.com/office/drawing/2014/main" id="{0E797C29-0354-48EF-8DA7-6A0975EF3CB9}"/>
              </a:ext>
            </a:extLst>
          </p:cNvPr>
          <p:cNvSpPr/>
          <p:nvPr/>
        </p:nvSpPr>
        <p:spPr>
          <a:xfrm>
            <a:off x="810223" y="1736158"/>
            <a:ext cx="3808935" cy="211238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 latinLnBrk="1">
              <a:lnSpc>
                <a:spcPts val="49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扫描二维码或者在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PPT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播放下点击二维码即可观看实验微课</a:t>
            </a:r>
            <a:endParaRPr lang="en-US" altLang="zh-CN" sz="2800" b="1" dirty="0"/>
          </a:p>
        </p:txBody>
      </p:sp>
      <p:sp>
        <p:nvSpPr>
          <p:cNvPr id="3" name="箭头: 右 42">
            <a:extLst>
              <a:ext uri="{FF2B5EF4-FFF2-40B4-BE49-F238E27FC236}">
                <a16:creationId xmlns:a16="http://schemas.microsoft.com/office/drawing/2014/main" id="{90B99186-6EA6-4DF9-9AF9-33F5FD420334}"/>
              </a:ext>
            </a:extLst>
          </p:cNvPr>
          <p:cNvSpPr>
            <a:spLocks noChangeAspect="1"/>
          </p:cNvSpPr>
          <p:nvPr/>
        </p:nvSpPr>
        <p:spPr>
          <a:xfrm>
            <a:off x="5288070" y="2289815"/>
            <a:ext cx="900691" cy="720552"/>
          </a:xfrm>
          <a:prstGeom prst="rightArrow">
            <a:avLst/>
          </a:prstGeom>
          <a:solidFill>
            <a:srgbClr val="92D050"/>
          </a:solidFill>
          <a:ln w="60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>
            <a:hlinkClick r:id="rId2"/>
            <a:extLst>
              <a:ext uri="{FF2B5EF4-FFF2-40B4-BE49-F238E27FC236}">
                <a16:creationId xmlns:a16="http://schemas.microsoft.com/office/drawing/2014/main" id="{9F4EECD4-CF74-4D52-9934-3CD255B66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1139" y="1817836"/>
            <a:ext cx="2013438" cy="203070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02FE74AE-5FEC-43C5-A42F-F1B76A0C87E6}"/>
              </a:ext>
            </a:extLst>
          </p:cNvPr>
          <p:cNvSpPr txBox="1"/>
          <p:nvPr/>
        </p:nvSpPr>
        <p:spPr>
          <a:xfrm>
            <a:off x="6403997" y="3889377"/>
            <a:ext cx="20134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/>
              <a:t>测量固体的</a:t>
            </a:r>
            <a:endParaRPr lang="en-US" altLang="zh-CN" sz="2800" dirty="0"/>
          </a:p>
          <a:p>
            <a:pPr algn="ctr"/>
            <a:r>
              <a:rPr lang="zh-CN" altLang="en-US" sz="2800" dirty="0"/>
              <a:t>密度</a:t>
            </a:r>
          </a:p>
        </p:txBody>
      </p:sp>
      <p:pic>
        <p:nvPicPr>
          <p:cNvPr id="6" name="图片 5">
            <a:hlinkClick r:id="rId4"/>
            <a:extLst>
              <a:ext uri="{FF2B5EF4-FFF2-40B4-BE49-F238E27FC236}">
                <a16:creationId xmlns:a16="http://schemas.microsoft.com/office/drawing/2014/main" id="{57C46ACB-2C83-4A8C-8BF5-FAB139797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4532" y="1858671"/>
            <a:ext cx="2013438" cy="203070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6CDE74F-8D83-4F7A-BFAF-7798C52CD97F}"/>
              </a:ext>
            </a:extLst>
          </p:cNvPr>
          <p:cNvSpPr txBox="1"/>
          <p:nvPr/>
        </p:nvSpPr>
        <p:spPr>
          <a:xfrm>
            <a:off x="8727390" y="3930212"/>
            <a:ext cx="20134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/>
              <a:t>测量液体的密度</a:t>
            </a:r>
          </a:p>
        </p:txBody>
      </p:sp>
    </p:spTree>
    <p:extLst>
      <p:ext uri="{BB962C8B-B14F-4D97-AF65-F5344CB8AC3E}">
        <p14:creationId xmlns:p14="http://schemas.microsoft.com/office/powerpoint/2010/main" val="14816645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3_1#fee25d139?vcp=1&amp;vis=1&amp;pid=cdcf0207f&amp;color=0,0,0&amp;vtp=1&amp;vaab=1&amp;bt=1&amp;bbb=1&amp;hb=1"/>
          <p:cNvSpPr/>
          <p:nvPr/>
        </p:nvSpPr>
        <p:spPr>
          <a:xfrm>
            <a:off x="539496" y="8092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某兴趣小组计划测量一块形状不规则的小石块的密度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，备用器材有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、量筒、水和细线等。</a:t>
            </a:r>
            <a:endParaRPr lang="en-US" altLang="zh-CN" sz="2800" dirty="0"/>
          </a:p>
        </p:txBody>
      </p:sp>
      <p:sp>
        <p:nvSpPr>
          <p:cNvPr id="3" name="QB_8_BD.44_1#aa294ac7c?sp=1&amp;vcp=1&amp;vis=1&amp;pid=fee25d139&amp;color=0,0,0&amp;vtp=1&amp;vaab=1&amp;bbb=1&amp;hb=1"/>
          <p:cNvSpPr/>
          <p:nvPr/>
        </p:nvSpPr>
        <p:spPr>
          <a:xfrm>
            <a:off x="539496" y="20922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（1）在调节天平时，发现指针偏向如图4-9甲所示，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为使天平横梁平衡，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应将平衡螺母向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端调节。</a:t>
            </a:r>
            <a:endParaRPr lang="en-US" altLang="zh-CN" sz="2800" dirty="0"/>
          </a:p>
        </p:txBody>
      </p:sp>
      <p:pic>
        <p:nvPicPr>
          <p:cNvPr id="4" name="QB_8_BD.44_2#aa294ac7c?iti=14&amp;vcp=1&amp;vis=1&amp;pid=fee25d1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6155" y="2805430"/>
            <a:ext cx="5795645" cy="2811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44_3#aa294ac7c?iti=14&amp;vcp=1&amp;vis=1&amp;pid=fee25d139&amp;color=0,0,0&amp;vtp=1&amp;vaab=1&amp;bbb=1"/>
          <p:cNvSpPr/>
          <p:nvPr/>
        </p:nvSpPr>
        <p:spPr>
          <a:xfrm>
            <a:off x="5548330" y="5616763"/>
            <a:ext cx="911225" cy="666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45_1#bd3b1cac9?vcp=1&amp;vis=1&amp;pid=fee25d139&amp;color=0,0,0&amp;mp=1&amp;vtp=1&amp;vaab=1&amp;bbb=1&amp;hb=1"/>
              <p:cNvSpPr/>
              <p:nvPr/>
            </p:nvSpPr>
            <p:spPr>
              <a:xfrm>
                <a:off x="539496" y="54623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（2）用调节好的天平测小石块的质量时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，小组成员小华估计小石块的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,他用镊子依次将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砝码和最小的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砝码放在天平的右盘，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发现天平的指针静止时仍如图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4-9甲所示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，则他接下来应该进行的操作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45_1#bd3b1cac9?vcp=1&amp;vis=1&amp;pid=fee25d139&amp;color=0,0,0&amp;mp=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6239"/>
                <a:ext cx="11109960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3" t="-6" r="-3826" b="-2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46_1#bdd00ff85?vcp=1&amp;vis=1&amp;pid=fee25d139&amp;color=0,0,0&amp;vtp=1&amp;vaab=1&amp;bbb=1&amp;hb=1"/>
              <p:cNvSpPr/>
              <p:nvPr/>
            </p:nvSpPr>
            <p:spPr>
              <a:xfrm>
                <a:off x="539496" y="311292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（3）当右盘中所加砝码和游码位置如图4-9乙所示时，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天平横梁平衡，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则小石块的质量为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46_1#bdd00ff85?vcp=1&amp;vis=1&amp;pid=fee25d13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2927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-5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8_BD.44_2#aa294ac7c?iti=14&amp;vcp=1&amp;vis=1&amp;pid=fee25d13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0325" y="3691890"/>
            <a:ext cx="5403850" cy="262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44_3#aa294ac7c?iti=14&amp;vcp=1&amp;vis=1&amp;pid=fee25d139&amp;color=0,0,0&amp;vtp=1&amp;vaab=1&amp;bbb=1"/>
          <p:cNvSpPr/>
          <p:nvPr/>
        </p:nvSpPr>
        <p:spPr>
          <a:xfrm>
            <a:off x="2180787" y="4976689"/>
            <a:ext cx="911225" cy="666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47_1#07480bad2?sp=1&amp;vcp=1&amp;vis=1&amp;pid=fee25d139&amp;color=0,0,0&amp;vtp=1&amp;vaab=1&amp;bt=1&amp;bbb=1&amp;hb=1"/>
              <p:cNvSpPr/>
              <p:nvPr/>
            </p:nvSpPr>
            <p:spPr>
              <a:xfrm>
                <a:off x="448962" y="41138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（4）在量筒内先倒入适量的水，如图4-9丙所示，然后将用细线系好的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小石块放入量筒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中，如图4-9丁所示。测得小石块的体积为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小石块的密度为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47_1#07480bad2?sp=1&amp;vcp=1&amp;vis=1&amp;pid=fee25d13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962" y="41138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t="-22" r="-3498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8_BD.44_2#aa294ac7c?iti=14&amp;vcp=1&amp;vis=1&amp;pid=fee25d13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2175" y="3576320"/>
            <a:ext cx="5664835" cy="2747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44_3#aa294ac7c?iti=14&amp;vcp=1&amp;vis=1&amp;pid=fee25d139&amp;color=0,0,0&amp;vtp=1&amp;vaab=1&amp;bbb=1"/>
          <p:cNvSpPr/>
          <p:nvPr/>
        </p:nvSpPr>
        <p:spPr>
          <a:xfrm>
            <a:off x="2112345" y="4931593"/>
            <a:ext cx="911225" cy="666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图4-9</a:t>
            </a:r>
            <a:endParaRPr lang="en-US" altLang="zh-CN" sz="2800" dirty="0"/>
          </a:p>
        </p:txBody>
      </p:sp>
      <p:sp>
        <p:nvSpPr>
          <p:cNvPr id="8" name="QB_8_BD.48_1#79c01c7d1?vcp=1&amp;vis=1&amp;pid=fee25d139&amp;color=0,0,0&amp;vtp=1&amp;vaab=1&amp;bbb=1&amp;hb=1"/>
          <p:cNvSpPr/>
          <p:nvPr/>
        </p:nvSpPr>
        <p:spPr>
          <a:xfrm>
            <a:off x="358428" y="232747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（5）将小石块放入量筒中时，若有几滴水溅到量筒壁上，则小石块密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度的测量值与真实值相比会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（选填“偏大”“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偏小”或“不变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4aad6604a?vcp=1&amp;pid=23005457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" y="662940"/>
            <a:ext cx="10085832" cy="553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9_1#aa294ac7c?sp=1&amp;vcp=1&amp;vis=1&amp;pid=fee25d139&amp;color=0,0,0&amp;vtp=1&amp;vaab=1&amp;bbb=1&amp;hb=1"/>
          <p:cNvSpPr/>
          <p:nvPr/>
        </p:nvSpPr>
        <p:spPr>
          <a:xfrm>
            <a:off x="416947" y="5067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（1）在调节天平时，发现指针偏向如图4-9甲所示，为使天平横梁平衡，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应将平衡螺母向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50_1#aa294ac7c.blank?vcp=1&amp;vis=1&amp;pid=fee25d139&amp;color=0,0,0&amp;vpa=19&amp;vtp=1&amp;vaab=1"/>
          <p:cNvSpPr/>
          <p:nvPr/>
        </p:nvSpPr>
        <p:spPr>
          <a:xfrm>
            <a:off x="2916465" y="110303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51_1#bd3b1cac9?vaa=1&amp;vcp=1&amp;vis=1&amp;pid=fee25d139&amp;color=0,0,0&amp;vtp=1&amp;vaab=1&amp;bbb=1&amp;hb=1"/>
              <p:cNvSpPr/>
              <p:nvPr/>
            </p:nvSpPr>
            <p:spPr>
              <a:xfrm>
                <a:off x="416947" y="1751122"/>
                <a:ext cx="11109960" cy="22662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3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（2）用调节好的天平测小石块的质量时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，小组成员小华估计小石块的</a:t>
                </a:r>
              </a:p>
              <a:p>
                <a:pPr latinLnBrk="1">
                  <a:lnSpc>
                    <a:spcPct val="13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,他用镊子依次将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砝码和最小的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砝码放在天平的右盘，</a:t>
                </a:r>
              </a:p>
              <a:p>
                <a:pPr latinLnBrk="1">
                  <a:lnSpc>
                    <a:spcPct val="13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发现天平的指针静止时仍如图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4-9甲所示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，则他接下来应该进行的操作</a:t>
                </a:r>
              </a:p>
              <a:p>
                <a:pPr latinLnBrk="1">
                  <a:lnSpc>
                    <a:spcPct val="13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51_1#bd3b1cac9?vaa=1&amp;vcp=1&amp;vis=1&amp;pid=fee25d13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947" y="1751122"/>
                <a:ext cx="11109960" cy="2266227"/>
              </a:xfrm>
              <a:prstGeom prst="rect">
                <a:avLst/>
              </a:prstGeom>
              <a:blipFill rotWithShape="1">
                <a:blip r:embed="rId2"/>
                <a:stretch>
                  <a:fillRect l="-3" t="-19" r="-3826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_1#bd3b1cac9.blank?vaa=1&amp;vcp=1&amp;vis=1&amp;pid=fee25d139&amp;color=0,0,0&amp;vpa=20&amp;vtp=1&amp;vaab=1&amp;bbb=1"/>
              <p:cNvSpPr/>
              <p:nvPr/>
            </p:nvSpPr>
            <p:spPr>
              <a:xfrm>
                <a:off x="744766" y="3458998"/>
                <a:ext cx="7110413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取下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砝码，向右移动游码，直至天平平衡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8_AN.1_1#bd3b1cac9.blank?vaa=1&amp;vcp=1&amp;vis=1&amp;pid=fee25d139&amp;color=0,0,0&amp;vpa=2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766" y="3458998"/>
                <a:ext cx="7110413" cy="410782"/>
              </a:xfrm>
              <a:prstGeom prst="rect">
                <a:avLst/>
              </a:prstGeom>
              <a:blipFill rotWithShape="1">
                <a:blip r:embed="rId3"/>
                <a:stretch>
                  <a:fillRect l="-8" t="-37" r="3" b="-5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53_1#bdd00ff85?vaa=1&amp;vcp=1&amp;vis=1&amp;pid=fee25d139&amp;color=0,0,0&amp;vtp=1&amp;vaab=1&amp;bbb=1&amp;hb=1"/>
              <p:cNvSpPr/>
              <p:nvPr/>
            </p:nvSpPr>
            <p:spPr>
              <a:xfrm>
                <a:off x="416947" y="3950760"/>
                <a:ext cx="7438232" cy="192464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3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（3）当右盘中所加砝码和游码位置如图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4-9乙</a:t>
                </a:r>
              </a:p>
              <a:p>
                <a:pPr algn="l" latinLnBrk="1">
                  <a:lnSpc>
                    <a:spcPct val="13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天平横梁平衡，则小石块的质量为</a:t>
                </a:r>
              </a:p>
              <a:p>
                <a:pPr algn="l" latinLnBrk="1">
                  <a:lnSpc>
                    <a:spcPct val="1300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8_BD.53_1#bdd00ff85?vaa=1&amp;vcp=1&amp;vis=1&amp;pid=fee25d13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947" y="3950760"/>
                <a:ext cx="7438232" cy="1924647"/>
              </a:xfrm>
              <a:prstGeom prst="rect">
                <a:avLst/>
              </a:prstGeom>
              <a:blipFill rotWithShape="1">
                <a:blip r:embed="rId4"/>
                <a:stretch>
                  <a:fillRect l="-5" t="-22" r="3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AN.54_1#bdd00ff85.blank?vaa=1&amp;vcp=1&amp;vis=1&amp;pid=fee25d139&amp;color=0,0,0&amp;vpa=21&amp;vtp=1&amp;vaab=1&amp;bbb=1"/>
          <p:cNvSpPr/>
          <p:nvPr/>
        </p:nvSpPr>
        <p:spPr>
          <a:xfrm>
            <a:off x="416947" y="499542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52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10" name="QB_8_BD.48_2#aa294ac7c?iti=9&amp;vaa=1&amp;vcp=1&amp;vis=1&amp;pid=fee25d139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9820" y="3558202"/>
            <a:ext cx="4584906" cy="2218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B_8_BD.48_3#aa294ac7c?iti=9&amp;vaa=1&amp;vcp=1&amp;vis=1&amp;pid=fee25d139&amp;color=0,0,0&amp;vtp=1&amp;vaab=1&amp;bbb=1"/>
          <p:cNvSpPr/>
          <p:nvPr/>
        </p:nvSpPr>
        <p:spPr>
          <a:xfrm>
            <a:off x="9160198" y="5867427"/>
            <a:ext cx="911225" cy="4838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7" grpId="0" build="p" animBg="1"/>
      <p:bldP spid="9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56_1#07480bad2?sp=1&amp;vaa=1&amp;vcp=1&amp;vis=1&amp;pid=fee25d139&amp;color=0,0,0&amp;vtp=1&amp;vaab=1&amp;bbb=1&amp;hb=1"/>
              <p:cNvSpPr/>
              <p:nvPr/>
            </p:nvSpPr>
            <p:spPr>
              <a:xfrm>
                <a:off x="247265" y="1463595"/>
                <a:ext cx="6804965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（4）在量筒内先倒入适量的水，如图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4-9丙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所示，然后将用细线系好的小石块放入量筒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，如图4-9丁所示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。测得小石块的体积为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，小石块的密度为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8_BD.56_1#07480bad2?sp=1&amp;vaa=1&amp;vcp=1&amp;vis=1&amp;pid=fee25d13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265" y="1463595"/>
                <a:ext cx="6804965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4" t="-30" r="-8381" b="-40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1_1#07480bad2.blank?vaa=1&amp;vcp=1&amp;vis=1&amp;pid=fee25d139&amp;color=0,0,0&amp;vpa=22&amp;vtp=1&amp;vaab=1&amp;bbb=1"/>
          <p:cNvSpPr/>
          <p:nvPr/>
        </p:nvSpPr>
        <p:spPr>
          <a:xfrm>
            <a:off x="327473" y="3387903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2_1#07480bad2.blank?vaa=1&amp;vcp=1&amp;vis=1&amp;pid=fee25d139&amp;color=0,0,0&amp;vpa=23&amp;vtp=1&amp;vaab=1&amp;bbb=1"/>
              <p:cNvSpPr/>
              <p:nvPr/>
            </p:nvSpPr>
            <p:spPr>
              <a:xfrm>
                <a:off x="4524784" y="3498675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2_1#07480bad2.blank?vaa=1&amp;vcp=1&amp;vis=1&amp;pid=fee25d139&amp;color=0,0,0&amp;vpa=2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4784" y="3498675"/>
                <a:ext cx="1618933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25" t="-112" r="6" b="-7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59_1#79c01c7d1?vaa=1&amp;vcp=1&amp;vis=1&amp;pid=fee25d139&amp;color=0,0,0&amp;vtp=1&amp;vaab=1&amp;bbb=1&amp;hb=1"/>
          <p:cNvSpPr/>
          <p:nvPr/>
        </p:nvSpPr>
        <p:spPr>
          <a:xfrm>
            <a:off x="247265" y="40816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（5）将小石块放入量筒中时，若有几滴水溅到量筒壁上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，则小石块密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度的测量值与真实值相比会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选填“偏大”“偏小”或“不变”）。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60_1#79c01c7d1.blank?vaa=1&amp;vcp=1&amp;vis=1&amp;pid=fee25d139&amp;color=0,0,0&amp;vpa=24&amp;vtp=1&amp;vaab=1&amp;bbb=1"/>
          <p:cNvSpPr/>
          <p:nvPr/>
        </p:nvSpPr>
        <p:spPr>
          <a:xfrm>
            <a:off x="4524784" y="467795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8" name="QB_8_BD.48_2#aa294ac7c?iti=9&amp;vaa=1&amp;vcp=1&amp;vis=1&amp;pid=fee25d139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2230" y="1041869"/>
            <a:ext cx="4852841" cy="234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B_8_BD.48_3#aa294ac7c?iti=9&amp;vaa=1&amp;vcp=1&amp;vis=1&amp;pid=fee25d139&amp;color=0,0,0&amp;vtp=1&amp;vaab=1&amp;bbb=1"/>
          <p:cNvSpPr/>
          <p:nvPr/>
        </p:nvSpPr>
        <p:spPr>
          <a:xfrm>
            <a:off x="8990516" y="3602821"/>
            <a:ext cx="911225" cy="4838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e89e72a3?vcp=1&amp;pid=cdcf0207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B_8_BD.61_1#5f19a9aea?iti=20&amp;htil=11&amp;vcp=1&amp;vis=1&amp;pid=fe89e72a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9280" y="1054100"/>
            <a:ext cx="3824605" cy="174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61_2#5f19a9aea?iti=20&amp;htil=11&amp;vcp=1&amp;vis=1&amp;pid=fe89e72a3&amp;color=0,0,0&amp;vtp=1&amp;vaab=1&amp;bbb=1"/>
          <p:cNvSpPr/>
          <p:nvPr/>
        </p:nvSpPr>
        <p:spPr>
          <a:xfrm>
            <a:off x="9436164" y="293043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61_3#5f19a9aea?htil=11&amp;sp=1&amp;vcp=1&amp;vis=1&amp;pid=fe89e72a3&amp;color=0,0,0&amp;vtp=1&amp;vaab=1&amp;bbb=1&amp;hb=1&amp;hs=1"/>
              <p:cNvSpPr/>
              <p:nvPr/>
            </p:nvSpPr>
            <p:spPr>
              <a:xfrm>
                <a:off x="539496" y="1267240"/>
                <a:ext cx="76626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由于石块的体积过大，不能放入量筒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，某同学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选用天平和烧杯测石块的密度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测量方案如下：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先用天平测石块的质量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然后将石块放入烧杯中，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加水把石块浸没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，并在水面处做标记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;接着取出石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61_3#5f19a9aea?htil=11&amp;sp=1&amp;vcp=1&amp;vis=1&amp;pid=fe89e72a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66267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5885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61_3#5f19a9aea?htil=11&amp;sp=1&amp;vcp=1&amp;vis=1&amp;pid=fe89e72a3&amp;color=0,0,0&amp;vtp=1&amp;vaab=1&amp;bbb=1&amp;hb=1&amp;hs=1"/>
              <p:cNvSpPr/>
              <p:nvPr/>
            </p:nvSpPr>
            <p:spPr>
              <a:xfrm>
                <a:off x="539995" y="3765976"/>
                <a:ext cx="11112011" cy="1876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块，测得烧杯和水的总质量为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;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最后往烧杯中加水到标记处，再测得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烧杯和水的总质量为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，如图4-10所示。则石块的密度为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（用物理量符号表示，水的密度为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61_3#5f19a9aea?htil=11&amp;sp=1&amp;vcp=1&amp;vis=1&amp;pid=fe89e72a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65976"/>
                <a:ext cx="11112011" cy="1876235"/>
              </a:xfrm>
              <a:prstGeom prst="rect">
                <a:avLst/>
              </a:prstGeom>
              <a:blipFill rotWithShape="1">
                <a:blip r:embed="rId5"/>
                <a:stretch>
                  <a:fillRect l="-2" t="-23" r="4" b="-4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AS.1_1#5f19a9aea?vcp=1&amp;vis=1&amp;pid=fe89e72a3&amp;color=0,0,0&amp;vtp=1&amp;vaab=1&amp;bt=1&amp;bbb=1&amp;hb=1"/>
              <p:cNvSpPr/>
              <p:nvPr/>
            </p:nvSpPr>
            <p:spPr>
              <a:xfrm>
                <a:off x="539496" y="1177258"/>
                <a:ext cx="11109960" cy="1485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由题意可知，最后往烧杯中加水的质量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加水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可得石块的体积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加水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加水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，石块的密度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AS.1_1#5f19a9aea?vcp=1&amp;vis=1&amp;pid=fe89e72a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7258"/>
                <a:ext cx="11109960" cy="1485900"/>
              </a:xfrm>
              <a:prstGeom prst="rect">
                <a:avLst/>
              </a:prstGeom>
              <a:blipFill rotWithShape="1">
                <a:blip r:embed="rId3"/>
                <a:stretch>
                  <a:fillRect l="-3" t="-41" r="3" b="-1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AS.1_1#5f19a9aea?iti=21&amp;vcp=1&amp;vis=1&amp;pid=fe89e72a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783046"/>
            <a:ext cx="4910328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AS.1_1#5f19a9aea?iti=21&amp;vcp=1&amp;vis=1&amp;pid=fe89e72a3&amp;color=0,0,0&amp;vtp=1&amp;vaab=1&amp;bbb=1"/>
          <p:cNvSpPr/>
          <p:nvPr/>
        </p:nvSpPr>
        <p:spPr>
          <a:xfrm>
            <a:off x="5549964" y="511375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e89e72a3?vcp=1&amp;pid=cdcf0207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B_8_BD.61_1#5f19a9aea?iti=20&amp;htil=11&amp;vcp=1&amp;vis=1&amp;pid=fe89e72a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9130" y="1067435"/>
            <a:ext cx="3795395" cy="1735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61_2#5f19a9aea?iti=20&amp;htil=11&amp;vcp=1&amp;vis=1&amp;pid=fe89e72a3&amp;color=0,0,0&amp;vtp=1&amp;vaab=1&amp;bbb=1"/>
          <p:cNvSpPr/>
          <p:nvPr/>
        </p:nvSpPr>
        <p:spPr>
          <a:xfrm>
            <a:off x="9436164" y="293043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61_3#5f19a9aea?htil=11&amp;sp=1&amp;vcp=1&amp;vis=1&amp;pid=fe89e72a3&amp;color=0,0,0&amp;vtp=1&amp;vaab=1&amp;bbb=1&amp;hb=1&amp;hs=1"/>
              <p:cNvSpPr/>
              <p:nvPr/>
            </p:nvSpPr>
            <p:spPr>
              <a:xfrm>
                <a:off x="539496" y="1267240"/>
                <a:ext cx="76626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由于石块的体积过大，不能放入量筒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，某同学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选用天平和烧杯测石块的密度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测量方案如下：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先用天平测石块的质量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然后将石块放入烧杯中，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加水把石块浸没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，并在水面处做标记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;接着取出石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61_3#5f19a9aea?htil=11&amp;sp=1&amp;vcp=1&amp;vis=1&amp;pid=fe89e72a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66267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5885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62_1#5f19a9aea.blank?vcp=1&amp;vis=1&amp;pid=fe89e72a3&amp;color=0,0,0&amp;vpa=25&amp;vtp=1&amp;vaab=1&amp;bbb=1&amp;rh=49.09504"/>
              <p:cNvSpPr/>
              <p:nvPr/>
            </p:nvSpPr>
            <p:spPr>
              <a:xfrm>
                <a:off x="9554265" y="4298169"/>
                <a:ext cx="1630363" cy="622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62_1#5f19a9aea.blank?vcp=1&amp;vis=1&amp;pid=fe89e72a3&amp;color=0,0,0&amp;vpa=25&amp;vtp=1&amp;vaab=1&amp;bbb=1&amp;rh=49.09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4265" y="4298169"/>
                <a:ext cx="1630363" cy="622554"/>
              </a:xfrm>
              <a:prstGeom prst="rect">
                <a:avLst/>
              </a:prstGeom>
              <a:blipFill rotWithShape="1">
                <a:blip r:embed="rId5"/>
                <a:stretch>
                  <a:fillRect l="-3" t="-79" r="23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61_3#5f19a9aea?htil=11&amp;sp=1&amp;vcp=1&amp;vis=1&amp;pid=fe89e72a3&amp;color=0,0,0&amp;vtp=1&amp;vaab=1&amp;bbb=1&amp;hb=1&amp;hs=1"/>
              <p:cNvSpPr/>
              <p:nvPr/>
            </p:nvSpPr>
            <p:spPr>
              <a:xfrm>
                <a:off x="539995" y="3765976"/>
                <a:ext cx="11112011" cy="1876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，测得烧杯和水的总质量为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;最后往烧杯中加水到标记处，再测得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烧杯和水的总质量为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4-10所示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。则石块的密度为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用物理量符号表示，水的密度为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61_3#5f19a9aea?htil=11&amp;sp=1&amp;vcp=1&amp;vis=1&amp;pid=fe89e72a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65976"/>
                <a:ext cx="11112011" cy="1876235"/>
              </a:xfrm>
              <a:prstGeom prst="rect">
                <a:avLst/>
              </a:prstGeom>
              <a:blipFill rotWithShape="1">
                <a:blip r:embed="rId6"/>
                <a:stretch>
                  <a:fillRect l="-2" t="-23" r="4" b="-4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65_1#1ff9d9af7?htil=12&amp;sp=1&amp;vcp=1&amp;vis=1&amp;pid=cfd5d20f5&amp;color=0,0,0&amp;vtp=1&amp;vaab=1&amp;bbb=1&amp;hb=1"/>
          <p:cNvSpPr/>
          <p:nvPr/>
        </p:nvSpPr>
        <p:spPr>
          <a:xfrm>
            <a:off x="436301" y="1237209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（1）把天平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放置，游码放在标尺左端的零刻度线处，发现指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针静止时如图4-11甲所示，则应将平衡螺母向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（选填“左”或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“右”）调节，直到横梁水平平衡。</a:t>
            </a:r>
            <a:endParaRPr lang="en-US" altLang="zh-CN" sz="2800" dirty="0"/>
          </a:p>
        </p:txBody>
      </p:sp>
      <p:pic>
        <p:nvPicPr>
          <p:cNvPr id="3" name="QB_9_BD.65_2#1ff9d9af7?iti=23&amp;htil=12&amp;vcp=1&amp;vis=1&amp;pid=cfd5d20f5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46700" y="2636520"/>
            <a:ext cx="5527675" cy="359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65_3#1ff9d9af7?iti=23&amp;htil=12&amp;vcp=1&amp;vis=1&amp;pid=cfd5d20f5&amp;color=0,0,0&amp;vtp=1&amp;vaab=1&amp;bbb=1"/>
          <p:cNvSpPr/>
          <p:nvPr/>
        </p:nvSpPr>
        <p:spPr>
          <a:xfrm>
            <a:off x="4169218" y="4545339"/>
            <a:ext cx="1075817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64_3#cfd5d20f5?htil=12&amp;vcp=1&amp;vis=1&amp;pid=fe89e72a3&amp;color=0,0,0&amp;vtp=1&amp;vaab=1&amp;bt=1&amp;bbb=1&amp;hb=1"/>
              <p:cNvSpPr/>
              <p:nvPr/>
            </p:nvSpPr>
            <p:spPr>
              <a:xfrm>
                <a:off x="554669" y="636530"/>
                <a:ext cx="1108266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（2024·广西·中考）小明在测量花生油和实心物体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密度的实验中：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64_3#cfd5d20f5?htil=12&amp;vcp=1&amp;vis=1&amp;pid=fe89e72a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669" y="636530"/>
                <a:ext cx="11082661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-1195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66_1#0a2e38587?vcp=1&amp;vis=1&amp;pid=cfd5d20f5&amp;color=0,0,0&amp;vtp=1&amp;vaab=1&amp;bbb=1&amp;hb=1"/>
              <p:cNvSpPr/>
              <p:nvPr/>
            </p:nvSpPr>
            <p:spPr>
              <a:xfrm>
                <a:off x="416948" y="428138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（2）将花生油倒入空烧杯，用天平测得其总质量为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再将烧杯中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的花生油倒入量筒中，测得量筒中油的体积为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用天平测量剩余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花生油和烧杯的总质量时，如图4-11乙所示，用手拿砝码的做法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（选填“规范”或“不规范”），当横梁再次平衡时如图4-11丙所示，则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剩余花生油和烧杯的总质量为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花生油的密度为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66_1#0a2e38587?vcp=1&amp;vis=1&amp;pid=cfd5d20f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948" y="428138"/>
                <a:ext cx="11109960" cy="3792157"/>
              </a:xfrm>
              <a:prstGeom prst="rect">
                <a:avLst/>
              </a:prstGeom>
              <a:blipFill rotWithShape="1">
                <a:blip r:embed="rId2"/>
                <a:stretch>
                  <a:fillRect l="-3" t="-4" r="-277" b="-1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9_BD.65_3#1ff9d9af7?iti=23&amp;htil=12&amp;vcp=1&amp;vis=1&amp;pid=cfd5d20f5&amp;color=0,0,0&amp;vtp=1&amp;vaab=1&amp;bbb=1"/>
          <p:cNvSpPr/>
          <p:nvPr/>
        </p:nvSpPr>
        <p:spPr>
          <a:xfrm>
            <a:off x="10451633" y="5674415"/>
            <a:ext cx="1075817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图4-11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080" y="3721735"/>
            <a:ext cx="7364730" cy="25679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67_1#72697e1e3?sp=1&amp;vcp=1&amp;vis=1&amp;pid=cfd5d20f5&amp;color=0,0,0&amp;vtp=1&amp;vaab=1&amp;bt=1&amp;bbb=1&amp;hb=1"/>
              <p:cNvSpPr/>
              <p:nvPr/>
            </p:nvSpPr>
            <p:spPr>
              <a:xfrm>
                <a:off x="541020" y="468994"/>
                <a:ext cx="11109960" cy="38193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实验创新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在测量A的密度时，不慎碰坏了量筒，于是利用矿泉水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瓶代替量筒继续进行实验，如图4-12所示，实验步骤如下：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①测出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②往矿泉水瓶中灌满水，拧紧瓶盖后擦干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瓶子，测出其总质量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，测出其总质量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④求得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水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来表示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67_1#72697e1e3?sp=1&amp;vcp=1&amp;vis=1&amp;pid=cfd5d20f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68994"/>
                <a:ext cx="11109960" cy="3819335"/>
              </a:xfrm>
              <a:prstGeom prst="rect">
                <a:avLst/>
              </a:prstGeom>
              <a:blipFill rotWithShape="1">
                <a:blip r:embed="rId3"/>
                <a:stretch>
                  <a:fillRect t="-10" b="-36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9_BD.64_1#cfd5d20f5?iti=22&amp;htil=12&amp;vcp=1&amp;vis=1&amp;pid=fe89e72a3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0535" y="1985645"/>
            <a:ext cx="2293620" cy="288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9_BD.64_2#cfd5d20f5?iti=22&amp;htil=12&amp;vcp=1&amp;vis=1&amp;pid=fe89e72a3&amp;color=0,0,0&amp;vtp=1&amp;vaab=1&amp;bbb=1"/>
          <p:cNvSpPr/>
          <p:nvPr/>
        </p:nvSpPr>
        <p:spPr>
          <a:xfrm>
            <a:off x="8906510" y="5269230"/>
            <a:ext cx="1477645" cy="53022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68_1#1ff9d9af7?sp=1&amp;vcp=1&amp;vis=1&amp;pid=cfd5d20f5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）把天平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，游码放在标尺左端的零刻度线处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，发现指针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静止时如图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4-11甲所示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，则应将平衡螺母向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选填“左”或“右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，直到横梁水平平衡。</a:t>
            </a:r>
            <a:endParaRPr lang="en-US" altLang="zh-CN" sz="2800" dirty="0"/>
          </a:p>
        </p:txBody>
      </p:sp>
      <p:pic>
        <p:nvPicPr>
          <p:cNvPr id="3" name="QB_9_BD.68_2#1ff9d9af7?iti=24&amp;vcp=1&amp;vis=1&amp;pid=cfd5d20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7635" y="2293620"/>
            <a:ext cx="4898942" cy="3185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68_3#1ff9d9af7?iti=24&amp;vcp=1&amp;vis=1&amp;pid=cfd5d20f5&amp;color=0,0,0&amp;vtp=1&amp;vaab=1&amp;bbb=1"/>
          <p:cNvSpPr/>
          <p:nvPr/>
        </p:nvSpPr>
        <p:spPr>
          <a:xfrm>
            <a:off x="9108758" y="5479224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图4-11</a:t>
            </a:r>
            <a:endParaRPr lang="en-US" altLang="zh-CN" sz="2800" dirty="0"/>
          </a:p>
        </p:txBody>
      </p:sp>
      <p:sp>
        <p:nvSpPr>
          <p:cNvPr id="5" name="QB_9_AN.69_1#1ff9d9af7.blank?vcp=1&amp;vis=1&amp;pid=cfd5d20f5&amp;color=0,0,0&amp;vpa=26&amp;vtp=1&amp;vaab=1&amp;bbb=1"/>
          <p:cNvSpPr/>
          <p:nvPr/>
        </p:nvSpPr>
        <p:spPr>
          <a:xfrm>
            <a:off x="2505614" y="527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</a:t>
            </a:r>
            <a:endParaRPr lang="en-US" altLang="zh-CN" sz="2800" dirty="0"/>
          </a:p>
        </p:txBody>
      </p:sp>
      <p:sp>
        <p:nvSpPr>
          <p:cNvPr id="6" name="QB_9_AN.70_1#1ff9d9af7.blank?vcp=1&amp;vis=1&amp;pid=cfd5d20f5&amp;color=0,0,0&amp;vpa=27&amp;vtp=1&amp;vaab=1"/>
          <p:cNvSpPr/>
          <p:nvPr/>
        </p:nvSpPr>
        <p:spPr>
          <a:xfrm>
            <a:off x="7234270" y="117500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sp>
        <p:nvSpPr>
          <p:cNvPr id="7" name="QB_9_AS.1_1#1ff9d9af7?vcp=1&amp;vis=1&amp;pid=cfd5d20f5&amp;color=0,0,0&amp;vtp=1&amp;vaab=1&amp;bt=1&amp;bbb=1&amp;hb=1"/>
          <p:cNvSpPr/>
          <p:nvPr/>
        </p:nvSpPr>
        <p:spPr>
          <a:xfrm>
            <a:off x="423545" y="2679700"/>
            <a:ext cx="5672455" cy="12014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实验中，应将天平水平放置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游码放在标尺左端的零刻度线处，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题图甲中指针左偏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，需要将平衡螺母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向右调节。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72_1#0a2e38587?vcp=1&amp;vis=1&amp;pid=cfd5d20f5&amp;color=0,0,0&amp;vtp=1&amp;vaab=1&amp;bt=1&amp;bbb=1&amp;hb=1"/>
              <p:cNvSpPr/>
              <p:nvPr/>
            </p:nvSpPr>
            <p:spPr>
              <a:xfrm>
                <a:off x="539496" y="554400"/>
                <a:ext cx="11109960" cy="3728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（2）将花生油倒入空烧杯，用天平测得其总质量为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79 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；再将烧杯中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的花生油倒入量筒中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，测得量筒中油的体积为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；用天平测量剩余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花生油和烧杯的总质量时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，如图4-11乙所示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，用手拿砝码的做法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选填“规范”或“不规范”），当横梁再次平衡时如图4-11丙所示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剩余花生油和烧杯的总质量为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，花生油的密度为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9_BD.72_1#0a2e38587?vcp=1&amp;vis=1&amp;pid=cfd5d20f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728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345" b="-1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74_1#0a2e38587.blank?vcp=1&amp;vis=1&amp;pid=cfd5d20f5&amp;color=0,0,0&amp;vpa=28&amp;vtp=1&amp;vaab=1&amp;bbb=1&amp;hb=1"/>
          <p:cNvSpPr/>
          <p:nvPr/>
        </p:nvSpPr>
        <p:spPr>
          <a:xfrm>
            <a:off x="539496" y="1789729"/>
            <a:ext cx="11109960" cy="1192213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48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不规范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9_AN.75_1#0a2e38587.blank?vcp=1&amp;vis=1&amp;pid=cfd5d20f5&amp;color=0,0,0&amp;vpa=29&amp;vtp=1&amp;vaab=1&amp;bbb=1"/>
          <p:cNvSpPr/>
          <p:nvPr/>
        </p:nvSpPr>
        <p:spPr>
          <a:xfrm>
            <a:off x="5172615" y="3059729"/>
            <a:ext cx="61436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AN.76_1#0a2e38587.blank?vcp=1&amp;vis=1&amp;pid=cfd5d20f5&amp;color=0,0,0&amp;vpa=30&amp;vtp=1&amp;vaab=1&amp;bbb=1"/>
              <p:cNvSpPr/>
              <p:nvPr/>
            </p:nvSpPr>
            <p:spPr>
              <a:xfrm>
                <a:off x="8981821" y="3176061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0.9×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9_AN.76_1#0a2e38587.blank?vcp=1&amp;vis=1&amp;pid=cfd5d20f5&amp;color=0,0,0&amp;vpa=3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1821" y="3176061"/>
                <a:ext cx="1618933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24" t="-103" r="4" b="-7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S.1_1#0a2e38587?vcp=1&amp;vis=1&amp;pid=cfd5d20f5&amp;color=0,0,0&amp;vtp=1&amp;vaab=1&amp;bbb=1&amp;hb=1"/>
              <p:cNvSpPr/>
              <p:nvPr/>
            </p:nvSpPr>
            <p:spPr>
              <a:xfrm>
                <a:off x="539496" y="4281088"/>
                <a:ext cx="11109960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夹取砝码时要用镊子，题图乙中用手拿砝码是不规范的。由题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图丙可知，剩余花生油和烧杯的总质量为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剩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花生油的密度为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=0.9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=0.9×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9_AS.1_1#0a2e38587?vcp=1&amp;vis=1&amp;pid=cfd5d20f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81088"/>
                <a:ext cx="11109960" cy="1905000"/>
              </a:xfrm>
              <a:prstGeom prst="rect">
                <a:avLst/>
              </a:prstGeom>
              <a:blipFill rotWithShape="1">
                <a:blip r:embed="rId5"/>
                <a:stretch>
                  <a:fillRect l="-3" t="-29" r="-179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4aad6604a?vcp=1&amp;pid=230054574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3272" y="1106424"/>
            <a:ext cx="10122408" cy="46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AS.1_1#72697e1e3?iti=27&amp;htil=14&amp;vcp=1&amp;vis=1&amp;pid=cfd5d20f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6591" y="1262348"/>
            <a:ext cx="2990088" cy="366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AS.1_1#72697e1e3?iti=27&amp;htil=14&amp;vcp=1&amp;vis=1&amp;pid=cfd5d20f5&amp;color=0,0,0&amp;vtp=1&amp;vaab=1&amp;bbb=1"/>
          <p:cNvSpPr/>
          <p:nvPr/>
        </p:nvSpPr>
        <p:spPr>
          <a:xfrm>
            <a:off x="9447123" y="505609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AS.1_1#72697e1e3?htil=14&amp;vcp=1&amp;vis=1&amp;pid=cfd5d20f5&amp;color=0,0,0&amp;vtp=1&amp;vaab=1&amp;bt=1&amp;bbb=1&amp;hb=1"/>
              <p:cNvSpPr/>
              <p:nvPr/>
            </p:nvSpPr>
            <p:spPr>
              <a:xfrm>
                <a:off x="539496" y="1234916"/>
                <a:ext cx="7991856" cy="3035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放入矿泉水瓶中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，拧紧瓶盖后擦干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瓶子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，测出其总质量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的体积为</a:t>
                </a:r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</a:p>
              <a:p>
                <a:pPr latinLnBrk="1">
                  <a:lnSpc>
                    <a:spcPts val="7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3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水</m:t>
                                </m:r>
                              </m:sub>
                            </m:sSub>
                          </m:den>
                        </m:f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AS.1_1#72697e1e3?htil=14&amp;vcp=1&amp;vis=1&amp;pid=cfd5d20f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4916"/>
                <a:ext cx="7991856" cy="3035300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-8762" b="-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BD.77_1#72697e1e3?iti=26&amp;htil=13&amp;vcp=1&amp;vis=1&amp;pid=cfd5d20f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2396" y="858806"/>
            <a:ext cx="2350008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77_2#72697e1e3?iti=26&amp;htil=13&amp;vcp=1&amp;vis=1&amp;pid=cfd5d20f5&amp;color=0,0,0&amp;vtp=1&amp;vaab=1&amp;bbb=1"/>
          <p:cNvSpPr/>
          <p:nvPr/>
        </p:nvSpPr>
        <p:spPr>
          <a:xfrm>
            <a:off x="9862888" y="391683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9_BD.77_3#72697e1e3?htil=13&amp;sp=1&amp;vcp=1&amp;vis=1&amp;pid=cfd5d20f5&amp;color=0,0,0&amp;vtp=1&amp;vaab=1&amp;bt=1&amp;bbb=1&amp;hb=1&amp;hs=1"/>
          <p:cNvSpPr/>
          <p:nvPr/>
        </p:nvSpPr>
        <p:spPr>
          <a:xfrm>
            <a:off x="539496" y="840517"/>
            <a:ext cx="86227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实验创新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在测量A的密度时，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不慎碰坏了量筒，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于是利用矿泉水瓶代替量筒继续进行实验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4-12所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，实验步骤如下：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77_4#72697e1e3?htil=13&amp;sp=1&amp;vcp=1&amp;vis=1&amp;pid=cfd5d20f5&amp;color=0,0,0&amp;vtp=1&amp;vaab=1&amp;bbb=1&amp;hs=1"/>
              <p:cNvSpPr/>
              <p:nvPr/>
            </p:nvSpPr>
            <p:spPr>
              <a:xfrm>
                <a:off x="539496" y="2756440"/>
                <a:ext cx="8622792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①测出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9_BD.77_4#72697e1e3?htil=13&amp;sp=1&amp;vcp=1&amp;vis=1&amp;pid=cfd5d20f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56440"/>
                <a:ext cx="8622792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4" t="-98" r="6" b="-12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77_5#72697e1e3?htil=13&amp;sp=1&amp;vcp=1&amp;vis=1&amp;pid=cfd5d20f5&amp;color=0,0,0&amp;vtp=1&amp;vaab=1&amp;bbb=1&amp;hb=1&amp;hs=1"/>
              <p:cNvSpPr/>
              <p:nvPr/>
            </p:nvSpPr>
            <p:spPr>
              <a:xfrm>
                <a:off x="539496" y="3312826"/>
                <a:ext cx="862279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②往矿泉水瓶中灌满水，拧紧瓶盖后擦干瓶子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测出其总质量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9_BD.77_5#72697e1e3?htil=13&amp;sp=1&amp;vcp=1&amp;vis=1&amp;pid=cfd5d20f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12826"/>
                <a:ext cx="8622792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4" t="-3" r="6" b="-7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BD.77_6#72697e1e3?htil=13&amp;sp=1&amp;vcp=1&amp;vis=1&amp;pid=cfd5d20f5&amp;color=0,0,0&amp;vtp=1&amp;vaab=1&amp;bbb=1&amp;hs=1"/>
              <p:cNvSpPr/>
              <p:nvPr/>
            </p:nvSpPr>
            <p:spPr>
              <a:xfrm>
                <a:off x="539995" y="4591590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测出其总质量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9_BD.77_6#72697e1e3?htil=13&amp;sp=1&amp;vcp=1&amp;vis=1&amp;pid=cfd5d20f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591590"/>
                <a:ext cx="11112011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2" t="-98" r="4" b="-12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9_BD.77_7#72697e1e3?htil=13&amp;sp=1&amp;vcp=1&amp;vis=1&amp;pid=cfd5d20f5&amp;color=0,0,0&amp;vtp=1&amp;vaab=1&amp;bbb=1&amp;hs=1"/>
              <p:cNvSpPr/>
              <p:nvPr/>
            </p:nvSpPr>
            <p:spPr>
              <a:xfrm>
                <a:off x="539995" y="5147976"/>
                <a:ext cx="11112011" cy="82378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④求得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30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9_BD.77_7#72697e1e3?htil=13&amp;sp=1&amp;vcp=1&amp;vis=1&amp;pid=cfd5d20f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147976"/>
                <a:ext cx="11112011" cy="823786"/>
              </a:xfrm>
              <a:prstGeom prst="rect">
                <a:avLst/>
              </a:prstGeom>
              <a:blipFill rotWithShape="1">
                <a:blip r:embed="rId7"/>
                <a:stretch>
                  <a:fillRect l="-2" t="-4" r="4" b="-19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9_AN.78_1#72697e1e3.blank?vcp=1&amp;vis=1&amp;pid=cfd5d20f5&amp;color=0,0,0&amp;vpa=31&amp;vtp=1&amp;vaab=1&amp;bbb=1"/>
              <p:cNvSpPr/>
              <p:nvPr/>
            </p:nvSpPr>
            <p:spPr>
              <a:xfrm>
                <a:off x="880514" y="4657248"/>
                <a:ext cx="6888480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放入矿泉水瓶中，拧紧瓶盖后擦干瓶子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9_AN.78_1#72697e1e3.blank?vcp=1&amp;vis=1&amp;pid=cfd5d20f5&amp;color=0,0,0&amp;vpa=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514" y="4657248"/>
                <a:ext cx="6888480" cy="410782"/>
              </a:xfrm>
              <a:prstGeom prst="rect">
                <a:avLst/>
              </a:prstGeom>
              <a:blipFill rotWithShape="1">
                <a:blip r:embed="rId8"/>
                <a:stretch>
                  <a:fillRect l="-6" t="-38" r="6" b="-5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9_AN.79_1#72697e1e3.blank?vcp=1&amp;vis=1&amp;pid=cfd5d20f5&amp;color=0,0,0&amp;vpa=32&amp;vtp=1&amp;vaab=1&amp;bbb=1&amp;rh=49.09504"/>
              <p:cNvSpPr/>
              <p:nvPr/>
            </p:nvSpPr>
            <p:spPr>
              <a:xfrm>
                <a:off x="3888286" y="5270087"/>
                <a:ext cx="2199894" cy="6225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9_AN.79_1#72697e1e3.blank?vcp=1&amp;vis=1&amp;pid=cfd5d20f5&amp;color=0,0,0&amp;vpa=32&amp;vtp=1&amp;vaab=1&amp;bbb=1&amp;rh=49.09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286" y="5270087"/>
                <a:ext cx="2199894" cy="622554"/>
              </a:xfrm>
              <a:prstGeom prst="rect">
                <a:avLst/>
              </a:prstGeom>
              <a:blipFill rotWithShape="1">
                <a:blip r:embed="rId9"/>
                <a:stretch>
                  <a:fillRect l="-8" t="-36" r="20" b="-2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2f9012f96?vcp=1&amp;pid=cdcf0207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81_1#2299978ff?vcp=1&amp;vis=1&amp;pid=2f9012f96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在例2实验中：</a:t>
            </a:r>
            <a:endParaRPr lang="en-US" altLang="zh-CN" sz="2800" dirty="0"/>
          </a:p>
        </p:txBody>
      </p:sp>
      <p:sp>
        <p:nvSpPr>
          <p:cNvPr id="4" name="QB_9_BD.82_1#b3f52779d?vcp=1&amp;vis=1&amp;pid=2299978ff&amp;color=0,0,0&amp;vtp=1&amp;vaab=1&amp;bbb=1&amp;hb=1"/>
          <p:cNvSpPr/>
          <p:nvPr/>
        </p:nvSpPr>
        <p:spPr>
          <a:xfrm>
            <a:off x="539496" y="190802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（1）在把烧杯中的部分花生油倒入量筒中时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，如果有几滴花生油附着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在量筒液面上方的内壁上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你觉得测得的花生油密度将会比真实值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选填“偏大”或“偏小”）。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83_1#bc0f3734b?sp=1&amp;vcp=1&amp;vis=1&amp;pid=2299978ff&amp;color=0,0,0&amp;vtp=1&amp;vaab=1&amp;bt=1&amp;bbb=1&amp;hb=1"/>
              <p:cNvSpPr/>
              <p:nvPr/>
            </p:nvSpPr>
            <p:spPr>
              <a:xfrm>
                <a:off x="539496" y="124533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（2）只利用天平、两个完全相同的空烧杯和适量的水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（已知密度为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），也能测量出花生油的密度，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步骤如下：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①调好天平，测出一个烧杯的质量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②将一个空烧杯装入适量的水，测出烧杯和水的总质量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83_1#bc0f3734b?sp=1&amp;vcp=1&amp;vis=1&amp;pid=2299978f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533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83_4#bc0f3734b?sp=1&amp;vcp=1&amp;vis=1&amp;pid=2299978ff&amp;color=0,0,0&amp;vtp=1&amp;vaab=1&amp;bbb=1&amp;hb=1"/>
              <p:cNvSpPr/>
              <p:nvPr/>
            </p:nvSpPr>
            <p:spPr>
              <a:xfrm>
                <a:off x="539496" y="374367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③另一个空烧杯装同样高度的花生油，测出烧杯和花生油的总质量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根据上述步骤可知，烧杯内花生油的体积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（两空均用已知量的字母表示）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BD.83_4#bc0f3734b?sp=1&amp;vcp=1&amp;vis=1&amp;pid=2299978f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3674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9" r="-4078" b="-5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84_1#b3f52779d?vcp=1&amp;vis=1&amp;pid=2299978ff&amp;color=0,0,0&amp;vtp=1&amp;vaab=1&amp;bt=1&amp;bbb=1&amp;hb=1"/>
          <p:cNvSpPr/>
          <p:nvPr/>
        </p:nvSpPr>
        <p:spPr>
          <a:xfrm>
            <a:off x="539496" y="17544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（1）在把烧杯中的部分花生油倒入量筒中时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，如果有几滴花生油附着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在量筒液面上方的内壁上，你觉得测得的花生油密度将会比真实值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选填“偏大”或“偏小”）。</a:t>
            </a:r>
            <a:endParaRPr lang="en-US" altLang="zh-CN" sz="2800" dirty="0"/>
          </a:p>
        </p:txBody>
      </p:sp>
      <p:sp>
        <p:nvSpPr>
          <p:cNvPr id="3" name="QB_9_AN.86_1#b3f52779d.blank?vcp=1&amp;vis=1&amp;pid=2299978ff&amp;color=0,0,0&amp;vpa=33&amp;vtp=1&amp;vaab=1&amp;bbb=1"/>
          <p:cNvSpPr/>
          <p:nvPr/>
        </p:nvSpPr>
        <p:spPr>
          <a:xfrm>
            <a:off x="638715" y="299843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偏大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AS.1_1#b3f52779d?vcp=1&amp;vis=1&amp;pid=2299978ff&amp;color=0,0,0&amp;vtp=1&amp;vaab=1&amp;bbb=1&amp;hb=1"/>
              <p:cNvSpPr/>
              <p:nvPr/>
            </p:nvSpPr>
            <p:spPr>
              <a:xfrm>
                <a:off x="539496" y="3678206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若量筒的内壁上沾了几滴花生油，将导致所测花生油的体积偏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小，而所测花生油的质量是准确的，由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可知所测油的密度偏大。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AS.1_1#b3f52779d?vcp=1&amp;vis=1&amp;pid=2299978f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78206"/>
                <a:ext cx="11109960" cy="1295400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-179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AS.1_1#bc0f3734b?vcp=1&amp;vis=1&amp;pid=2299978ff&amp;color=0,0,0&amp;vtp=1&amp;vaab=1&amp;bt=1&amp;bbb=1&amp;hb=1"/>
              <p:cNvSpPr/>
              <p:nvPr/>
            </p:nvSpPr>
            <p:spPr>
              <a:xfrm>
                <a:off x="539496" y="1980723"/>
                <a:ext cx="11109960" cy="2908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用相同的空烧杯装同样高度的水与花生油，则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花生油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烧杯中水的质量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，则烧杯内花生油的体积</a:t>
                </a:r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花生油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，烧杯中花生油的质量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花生油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，则花生油的</a:t>
                </a:r>
              </a:p>
              <a:p>
                <a:pPr latinLnBrk="1">
                  <a:lnSpc>
                    <a:spcPts val="6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花生油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花生油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AS.1_1#bc0f3734b?vcp=1&amp;vis=1&amp;pid=2299978f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0723"/>
                <a:ext cx="11109960" cy="2908300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3380" b="-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87_1#bc0f3734b?sp=1&amp;vcp=1&amp;vis=1&amp;pid=2299978ff&amp;color=0,0,0&amp;vtp=1&amp;vaab=1&amp;bt=1&amp;bbb=1&amp;hb=1"/>
              <p:cNvSpPr/>
              <p:nvPr/>
            </p:nvSpPr>
            <p:spPr>
              <a:xfrm>
                <a:off x="360387" y="506243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（2）只利用天平、两个完全相同的空烧杯和适量的水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（已知密度为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），也能测量出花生油的密度，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步骤如下：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①调好天平，测出一个烧杯的质量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②将一个空烧杯装入适量的水，测出烧杯和水的总质量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9_BD.87_1#bc0f3734b?sp=1&amp;vcp=1&amp;vis=1&amp;pid=2299978f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387" y="506243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6" r="3" b="-2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87_4#bc0f3734b?sp=1&amp;vcp=1&amp;vis=1&amp;pid=2299978ff&amp;color=0,0,0&amp;vtp=1&amp;vaab=1&amp;bbb=1&amp;hb=1"/>
              <p:cNvSpPr/>
              <p:nvPr/>
            </p:nvSpPr>
            <p:spPr>
              <a:xfrm>
                <a:off x="360387" y="3004587"/>
                <a:ext cx="11109960" cy="23988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③另一个空烧杯装同样高度的花生油，测出烧杯和花生油的总质量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根据上述步骤可知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，烧杯内花生油的体积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395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78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350" b="0" i="0" u="sng" kern="0" spc="-9990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。（两空均用已知量的字母表示）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9_BD.87_4#bc0f3734b?sp=1&amp;vcp=1&amp;vis=1&amp;pid=2299978f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387" y="3004587"/>
                <a:ext cx="11109960" cy="2398840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-883" b="-6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N.88_1#bc0f3734b.blank?vcp=1&amp;vis=1&amp;pid=2299978ff&amp;color=0,0,0&amp;vpa=34&amp;vtp=1&amp;vaab=1&amp;bbb=1&amp;rh=53.87504"/>
              <p:cNvSpPr/>
              <p:nvPr/>
            </p:nvSpPr>
            <p:spPr>
              <a:xfrm>
                <a:off x="7420571" y="3685878"/>
                <a:ext cx="1131126" cy="67583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9_AN.88_1#bc0f3734b.blank?vcp=1&amp;vis=1&amp;pid=2299978ff&amp;color=0,0,0&amp;vpa=34&amp;vtp=1&amp;vaab=1&amp;bbb=1&amp;rh=53.87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0571" y="3685878"/>
                <a:ext cx="1131126" cy="675831"/>
              </a:xfrm>
              <a:prstGeom prst="rect">
                <a:avLst/>
              </a:prstGeom>
              <a:blipFill rotWithShape="1">
                <a:blip r:embed="rId5"/>
                <a:stretch>
                  <a:fillRect l="-53" t="-50" r="13" b="-2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AN.89_1#bc0f3734b.blank?vcp=1&amp;vis=1&amp;pid=2299978ff&amp;color=0,0,0&amp;vpa=35&amp;vtp=1&amp;vaab=1&amp;bbb=1&amp;rh=49.13"/>
              <p:cNvSpPr/>
              <p:nvPr/>
            </p:nvSpPr>
            <p:spPr>
              <a:xfrm>
                <a:off x="434999" y="4710261"/>
                <a:ext cx="1630363" cy="6226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9_AN.89_1#bc0f3734b.blank?vcp=1&amp;vis=1&amp;pid=2299978ff&amp;color=0,0,0&amp;vpa=35&amp;vtp=1&amp;vaab=1&amp;bbb=1&amp;rh=49.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99" y="4710261"/>
                <a:ext cx="1630363" cy="622681"/>
              </a:xfrm>
              <a:prstGeom prst="rect">
                <a:avLst/>
              </a:prstGeom>
              <a:blipFill rotWithShape="1">
                <a:blip r:embed="rId6"/>
                <a:stretch>
                  <a:fillRect l="-1" t="-75" r="21" b="-2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35f4efd7a?vcp=1&amp;pid=2f9012f96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请完成第166~169页【备考练习】习题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e8571161.fixed?vcp=1&amp;pid=9cff0c8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质量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密度的测量</a:t>
            </a:r>
            <a:endParaRPr lang="en-US" altLang="zh-CN" sz="4000" dirty="0"/>
          </a:p>
        </p:txBody>
      </p:sp>
      <p:sp>
        <p:nvSpPr>
          <p:cNvPr id="3" name="C_5_BD#2e8571161.fixed?vcp=1&amp;pid=9cff0c85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质量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密度的测量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fe005a37?vcp=1&amp;pid=2e857116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91_1#985a0cd06?vcp=1&amp;vis=1&amp;pid=7fe005a3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（2024·江苏宿迁·中考）橡皮擦从课桌上掉落到地面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，下列有关橡皮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擦数据的估测最接近实际的是(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93_1#985a0cd06.bracket?vcp=1&amp;vis=1&amp;pid=7fe005a37&amp;color=0,0,0&amp;vpa=36&amp;vtp=1&amp;vaab=1"/>
          <p:cNvSpPr/>
          <p:nvPr/>
        </p:nvSpPr>
        <p:spPr>
          <a:xfrm>
            <a:off x="54393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91_2#985a0cd06.choices?vcp=1&amp;vis=1&amp;pid=7fe005a37&amp;color=0,0,0&amp;vtp=1&amp;vaab=1&amp;bbb=1"/>
              <p:cNvSpPr/>
              <p:nvPr/>
            </p:nvSpPr>
            <p:spPr>
              <a:xfrm>
                <a:off x="539496" y="2477561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A.质量约为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.体积约为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.下落距离约为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.下落时间约为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91_2#985a0cd06.choices?vcp=1&amp;vis=1&amp;pid=7fe005a3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11109960" cy="1202944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6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985a0cd06?vcp=1&amp;vis=1&amp;pid=7fe005a37&amp;color=0,0,0&amp;vtp=1&amp;vaab=1&amp;bbb=1&amp;hb=1"/>
              <p:cNvSpPr/>
              <p:nvPr/>
            </p:nvSpPr>
            <p:spPr>
              <a:xfrm>
                <a:off x="539496" y="368406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橡皮擦的质量约为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；体积约为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−6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；下落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距离等于课桌的高度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；下落时间约为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。故选项C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A、B、D错误。故选C。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AS.1_1#985a0cd06?vcp=1&amp;vis=1&amp;pid=7fe005a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4061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3" r="-145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af208143?vcp=1&amp;pid=230054574&amp;color=0,0,0&amp;vtp=1&amp;vaab=1&amp;bt=1&amp;bbb=1"/>
          <p:cNvSpPr/>
          <p:nvPr/>
        </p:nvSpPr>
        <p:spPr>
          <a:xfrm>
            <a:off x="539496" y="554400"/>
            <a:ext cx="11109960" cy="64274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5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21ec8bb5c?vaa=1&amp;vcp=1&amp;vis=1&amp;pid=0af208143&amp;color=0,0,0&amp;vtp=1&amp;vaab=1&amp;bbb=1"/>
          <p:cNvSpPr/>
          <p:nvPr/>
        </p:nvSpPr>
        <p:spPr>
          <a:xfrm>
            <a:off x="539496" y="1264545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）关于质量与密度，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21ec8bb5c.bracket?vaa=1&amp;vcp=1&amp;vis=1&amp;pid=0af208143&amp;color=0,0,0&amp;vpa=1&amp;vtp=1&amp;vaab=1&amp;bbb=1"/>
          <p:cNvSpPr/>
          <p:nvPr/>
        </p:nvSpPr>
        <p:spPr>
          <a:xfrm>
            <a:off x="7953914" y="1251274"/>
            <a:ext cx="98901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_2#21ec8bb5c.choices?vaa=1&amp;vcp=1&amp;vis=1&amp;pid=0af208143&amp;color=0,0,0&amp;vtp=1&amp;vaab=1&amp;bbb=1"/>
              <p:cNvSpPr/>
              <p:nvPr/>
            </p:nvSpPr>
            <p:spPr>
              <a:xfrm>
                <a:off x="539496" y="1880851"/>
                <a:ext cx="11109960" cy="4354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A.同种物质的体积越大，其质量就越大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.虽然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，但是密度与质量和体积均无关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.物体的质量与位置、形状、物态、温度、运动状态均无关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.密度与物质的种类、物态、温度、压强有关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.物质的密度与质量成正比，与体积成反比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F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.同种物质的温度越高，密度就越小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G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.密度大的物体，其质量一定大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_2#21ec8bb5c.choices?vaa=1&amp;vcp=1&amp;vis=1&amp;pid=0af20814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80851"/>
                <a:ext cx="11109960" cy="4354132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-1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4_1#fb89d5b7e?vcp=1&amp;vis=1&amp;pid=7fe005a37&amp;color=0,0,0&amp;vtp=1&amp;vaab=1&amp;bt=1&amp;bbb=1&amp;hb=1"/>
          <p:cNvSpPr/>
          <p:nvPr/>
        </p:nvSpPr>
        <p:spPr>
          <a:xfrm>
            <a:off x="539496" y="15624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（2024·广西南宁·模拟）生活处处有物理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，下列物理量的大小不符合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实际的是(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95_1#fb89d5b7e.bracket?vcp=1&amp;vis=1&amp;pid=7fe005a37&amp;color=0,0,0&amp;vpa=37&amp;vtp=1&amp;vaab=1"/>
          <p:cNvSpPr/>
          <p:nvPr/>
        </p:nvSpPr>
        <p:spPr>
          <a:xfrm>
            <a:off x="2238914" y="219684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94_2#fb89d5b7e.choices?vcp=1&amp;vis=1&amp;pid=7fe005a37&amp;color=0,0,0&amp;vtp=1&amp;vaab=1&amp;bbb=1"/>
              <p:cNvSpPr/>
              <p:nvPr/>
            </p:nvSpPr>
            <p:spPr>
              <a:xfrm>
                <a:off x="539496" y="2772410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A.光在空气中的传播速度约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.一枚硬币的质量约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.煤油的密度约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.课桌的高度约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94_2#fb89d5b7e.choices?vcp=1&amp;vis=1&amp;pid=7fe005a3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2410"/>
                <a:ext cx="11109960" cy="2498344"/>
              </a:xfrm>
              <a:prstGeom prst="rect">
                <a:avLst/>
              </a:prstGeom>
              <a:blipFill rotWithShape="1">
                <a:blip r:embed="rId3"/>
                <a:stretch>
                  <a:fillRect l="-3" r="3" b="-3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96_1#7afbda8ae?iti=28&amp;htil=15&amp;vcp=1&amp;vis=1&amp;pid=7fe005a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456" y="1600930"/>
            <a:ext cx="2834640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6_2#7afbda8ae?iti=28&amp;htil=15&amp;vcp=1&amp;vis=1&amp;pid=7fe005a37&amp;color=0,0,0&amp;vtp=1&amp;vaab=1&amp;bbb=1"/>
          <p:cNvSpPr/>
          <p:nvPr/>
        </p:nvSpPr>
        <p:spPr>
          <a:xfrm>
            <a:off x="9531895" y="386762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图B4-1</a:t>
            </a:r>
            <a:endParaRPr lang="en-US" altLang="zh-CN" sz="2800" dirty="0"/>
          </a:p>
        </p:txBody>
      </p:sp>
      <p:sp>
        <p:nvSpPr>
          <p:cNvPr id="4" name="QC_7_BD.96_3#7afbda8ae?htil=15&amp;sp=1&amp;vcp=1&amp;vis=1&amp;pid=7fe005a37&amp;color=0,0,0&amp;vtp=1&amp;vaab=1&amp;bt=1&amp;bbb=1&amp;hb=1"/>
          <p:cNvSpPr/>
          <p:nvPr/>
        </p:nvSpPr>
        <p:spPr>
          <a:xfrm>
            <a:off x="539496" y="1582642"/>
            <a:ext cx="81381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（2024·广西梧州·模拟）“掬手为升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”是我国古代的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计量方法之一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，掬即为双手捧。如图B4-1所示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双手捧起的米质量约为(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98_1#7afbda8ae.bracket?vcp=1&amp;vis=1&amp;pid=7fe005a37&amp;color=0,0,0&amp;vpa=38&amp;vtp=1&amp;vaab=1"/>
          <p:cNvSpPr/>
          <p:nvPr/>
        </p:nvSpPr>
        <p:spPr>
          <a:xfrm>
            <a:off x="4372515" y="286470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96_4#7afbda8ae.choices?htil=15&amp;vcp=1&amp;vis=1&amp;pid=7fe005a37&amp;color=0,0,0&amp;vtp=1&amp;vaab=1&amp;bbb=1"/>
              <p:cNvSpPr/>
              <p:nvPr/>
            </p:nvSpPr>
            <p:spPr>
              <a:xfrm>
                <a:off x="539496" y="3498564"/>
                <a:ext cx="81381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1761490" algn="l"/>
                    <a:tab pos="3891280" algn="l"/>
                    <a:tab pos="60083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96_4#7afbda8ae.choices?htil=15&amp;vcp=1&amp;vis=1&amp;pid=7fe005a3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98564"/>
                <a:ext cx="81381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5" t="-63" r="5" b="-14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AS.1_1#7afbda8ae?htil=15&amp;vcp=1&amp;vis=1&amp;pid=7fe005a37&amp;color=0,0,0&amp;vtp=1&amp;vaab=1&amp;bbb=1&amp;hb=1"/>
              <p:cNvSpPr/>
              <p:nvPr/>
            </p:nvSpPr>
            <p:spPr>
              <a:xfrm>
                <a:off x="539496" y="4064476"/>
                <a:ext cx="81381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一个鸡蛋质量约为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，人双手捧起的米质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6个鸡蛋相当，约为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AS.1_1#7afbda8ae?htil=15&amp;vcp=1&amp;vis=1&amp;pid=7fe005a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64476"/>
                <a:ext cx="81381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40" r="-1025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9_1#231555cfd?vcp=1&amp;vis=1&amp;pid=7fe005a37&amp;color=0,0,0&amp;vtp=1&amp;vaab=1&amp;bt=1&amp;bbb=1"/>
          <p:cNvSpPr/>
          <p:nvPr/>
        </p:nvSpPr>
        <p:spPr>
          <a:xfrm>
            <a:off x="539496" y="1208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（2022·广西玉林·中考）当水结成冰后，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它的质量(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231555cfd.bracket?vcp=1&amp;vis=1&amp;pid=7fe005a37&amp;color=0,0,0&amp;vpa=39&amp;vtp=1&amp;vaab=1"/>
          <p:cNvSpPr/>
          <p:nvPr/>
        </p:nvSpPr>
        <p:spPr>
          <a:xfrm>
            <a:off x="8788939" y="1195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9_2#231555cfd.choices?vcp=1&amp;vis=1&amp;pid=7fe005a37&amp;color=0,0,0&amp;vtp=1&amp;vaab=1&amp;bbb=1"/>
          <p:cNvSpPr/>
          <p:nvPr/>
        </p:nvSpPr>
        <p:spPr>
          <a:xfrm>
            <a:off x="539496" y="18329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94915" algn="l"/>
                <a:tab pos="4951730" algn="l"/>
                <a:tab pos="7408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C.变小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.先变小后变大</a:t>
            </a:r>
            <a:endParaRPr lang="en-US" altLang="zh-CN" sz="2800" dirty="0"/>
          </a:p>
        </p:txBody>
      </p:sp>
      <p:sp>
        <p:nvSpPr>
          <p:cNvPr id="5" name="QC_7_BD.101_1#17b13fbef?vcp=1&amp;vis=1&amp;pid=7fe005a37&amp;color=0,0,0&amp;vtp=1&amp;vaab=1&amp;bbb=1&amp;hb=1"/>
          <p:cNvSpPr/>
          <p:nvPr/>
        </p:nvSpPr>
        <p:spPr>
          <a:xfrm>
            <a:off x="539496" y="245465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（2024·广西北海·模拟）关于物体的质量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，下列说法中正确的是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102_1#17b13fbef.bracket?vcp=1&amp;vis=1&amp;pid=7fe005a37&amp;color=0,0,0&amp;vpa=40&amp;vtp=1&amp;vaab=1"/>
          <p:cNvSpPr/>
          <p:nvPr/>
        </p:nvSpPr>
        <p:spPr>
          <a:xfrm>
            <a:off x="11011439" y="24413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01_2#17b13fbef.choices?vcp=1&amp;vis=1&amp;pid=7fe005a37&amp;color=0,0,0&amp;vtp=1&amp;vaab=1&amp;bbb=1"/>
              <p:cNvSpPr/>
              <p:nvPr/>
            </p:nvSpPr>
            <p:spPr>
              <a:xfrm>
                <a:off x="539496" y="308413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A.将一铁块压扁后其质量变小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棉花质量一样大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.一块铜在地球上的质量比在月球上的质量大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.一块铅熔化成液态的铅时，其质量减小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01_2#17b13fbef.choices?vcp=1&amp;vis=1&amp;pid=7fe005a3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413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3" r="3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03_1#b95369957?iti=29&amp;htil=16&amp;vcp=1&amp;vis=1&amp;pid=7fe005a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7945" y="2021300"/>
            <a:ext cx="2916936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03_2#b95369957?iti=29&amp;htil=16&amp;vcp=1&amp;vis=1&amp;pid=7fe005a37&amp;color=0,0,0&amp;vtp=1&amp;vaab=1&amp;bbb=1"/>
          <p:cNvSpPr/>
          <p:nvPr/>
        </p:nvSpPr>
        <p:spPr>
          <a:xfrm>
            <a:off x="9552532" y="428799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图B4-2</a:t>
            </a:r>
            <a:endParaRPr lang="en-US" altLang="zh-CN" sz="2800" dirty="0"/>
          </a:p>
        </p:txBody>
      </p:sp>
      <p:sp>
        <p:nvSpPr>
          <p:cNvPr id="4" name="QC_7_BD.103_3#b95369957?htil=16&amp;sp=1&amp;vcp=1&amp;vis=1&amp;pid=7fe005a37&amp;color=0,0,0&amp;vtp=1&amp;vaab=1&amp;bt=1&amp;bbb=1&amp;hb=1"/>
          <p:cNvSpPr/>
          <p:nvPr/>
        </p:nvSpPr>
        <p:spPr>
          <a:xfrm>
            <a:off x="539496" y="2003012"/>
            <a:ext cx="80650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（2024·广西桂林·模拟）如图B4-2所示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，锤子和铁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钉都是生活中的常见用具。其中铁制的锤头和小铁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钉具有相同的(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04_1#b95369957.bracket?vcp=1&amp;vis=1&amp;pid=7fe005a37&amp;color=0,0,0&amp;vpa=41&amp;vtp=1&amp;vaab=1"/>
          <p:cNvSpPr/>
          <p:nvPr/>
        </p:nvSpPr>
        <p:spPr>
          <a:xfrm>
            <a:off x="2950114" y="32850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03_4#b95369957.choices?htil=16&amp;vcp=1&amp;vis=1&amp;pid=7fe005a37&amp;color=0,0,0&amp;vtp=1&amp;vaab=1&amp;bbb=1"/>
          <p:cNvSpPr/>
          <p:nvPr/>
        </p:nvSpPr>
        <p:spPr>
          <a:xfrm>
            <a:off x="539496" y="3918934"/>
            <a:ext cx="80650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89150" algn="l"/>
                <a:tab pos="4140200" algn="l"/>
                <a:tab pos="619125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.质量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B.重力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C.密度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.体积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5_1#3c10d8775?sp=1&amp;vcp=1&amp;vis=1&amp;pid=7fe005a37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（2023·重庆·中考）小明按托盘天平的使用要求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，正确测量正方体木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块的质量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，天平平衡时如图B4-3所示。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06_1#3c10d8775.bracket?vcp=1&amp;vis=1&amp;pid=7fe005a37&amp;color=0,0,0&amp;vpa=42&amp;vtp=1&amp;vaab=1"/>
          <p:cNvSpPr/>
          <p:nvPr/>
        </p:nvSpPr>
        <p:spPr>
          <a:xfrm>
            <a:off x="97065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105_2#3c10d8775?iti=30&amp;htil=17&amp;vcp=1&amp;vis=1&amp;pid=7fe005a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35" y="3136152"/>
            <a:ext cx="3683857" cy="216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05_3#3c10d8775?iti=30&amp;htil=17&amp;vcp=1&amp;vis=1&amp;pid=7fe005a37&amp;color=0,0,0&amp;vtp=1&amp;vaab=1&amp;bbb=1"/>
          <p:cNvSpPr/>
          <p:nvPr/>
        </p:nvSpPr>
        <p:spPr>
          <a:xfrm>
            <a:off x="9554446" y="5664073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05_4#3c10d8775.choices?htil=17&amp;vcp=1&amp;vis=1&amp;pid=7fe005a37&amp;color=0,0,0&amp;vtp=1&amp;vaab=1&amp;bbb=1"/>
              <p:cNvSpPr/>
              <p:nvPr/>
            </p:nvSpPr>
            <p:spPr>
              <a:xfrm>
                <a:off x="539496" y="2804985"/>
                <a:ext cx="81198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A.天平的实质是省力杠杆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.被测木块的质量为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.图中木块对托盘的压强小于砝码对托盘的压强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.测量结束后，可以直接用手将砝码放回砝码盒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05_4#3c10d8775.choices?htil=17&amp;vcp=1&amp;vis=1&amp;pid=7fe005a3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4985"/>
                <a:ext cx="811987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6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7_1#13186e552?sp=1&amp;vcp=1&amp;vis=1&amp;pid=7fe005a37&amp;color=0,0,0&amp;vtp=1&amp;vaab=1&amp;bt=1&amp;bbb=1&amp;hb=1"/>
          <p:cNvSpPr/>
          <p:nvPr/>
        </p:nvSpPr>
        <p:spPr>
          <a:xfrm>
            <a:off x="539496" y="9118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（2024·广西贺州·模拟）（多选）小明在探究甲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、乙两种不同物质的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质量与体积的关系时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，得出了如图B4-4所示的图像。根据图像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，判断下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列说法中正确的是(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107_2#13186e552?iti=31&amp;htil=18&amp;vcp=1&amp;vis=1&amp;pid=7fe005a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7342" y="2433318"/>
            <a:ext cx="2945528" cy="271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07_3#13186e552?iti=31&amp;htil=18&amp;vcp=1&amp;vis=1&amp;pid=7fe005a37&amp;color=0,0,0&amp;vtp=1&amp;vaab=1&amp;bbb=1"/>
          <p:cNvSpPr/>
          <p:nvPr/>
        </p:nvSpPr>
        <p:spPr>
          <a:xfrm>
            <a:off x="9828757" y="527504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07_4#13186e552.choices?htil=18&amp;vcp=1&amp;vis=1&amp;pid=7fe005a37&amp;color=0,0,0&amp;vtp=1&amp;vaab=1&amp;bbb=1&amp;hb=1"/>
              <p:cNvSpPr/>
              <p:nvPr/>
            </p:nvSpPr>
            <p:spPr>
              <a:xfrm>
                <a:off x="539496" y="2762472"/>
                <a:ext cx="85313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A.乙物质的密度为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.甲、乙两种物质的密度大小为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.质量相同的甲、乙两种物质，它们的体积之比为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.同种物质组成的实心物体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，其质量和体积的比值与它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质量的大小有关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07_4#13186e552.choices?htil=18&amp;vcp=1&amp;vis=1&amp;pid=7fe005a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2472"/>
                <a:ext cx="85313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7" r="-1073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13186e552?iti=32&amp;htil=19&amp;vcp=1&amp;vis=1&amp;pid=7fe005a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0576" y="738632"/>
            <a:ext cx="2450592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13186e552?iti=32&amp;htil=19&amp;vcp=1&amp;vis=1&amp;pid=7fe005a37&amp;color=0,0,0&amp;vtp=1&amp;vaab=1&amp;bbb=1"/>
          <p:cNvSpPr/>
          <p:nvPr/>
        </p:nvSpPr>
        <p:spPr>
          <a:xfrm>
            <a:off x="9831991" y="312420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13186e552?htil=19&amp;vcp=1&amp;vis=1&amp;pid=7fe005a37&amp;color=0,0,0&amp;vtp=1&amp;vaab=1&amp;bt=1&amp;bbb=1&amp;hb=1&amp;hs=1"/>
              <p:cNvSpPr/>
              <p:nvPr/>
            </p:nvSpPr>
            <p:spPr>
              <a:xfrm>
                <a:off x="539496" y="711200"/>
                <a:ext cx="8531352" cy="334784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由图像可知，当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6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则乙物质密度为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选项A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；当体积都为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B正确；当质量都为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13186e552?htil=19&amp;vcp=1&amp;vis=1&amp;pid=7fe005a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1200"/>
                <a:ext cx="8531352" cy="3347847"/>
              </a:xfrm>
              <a:prstGeom prst="rect">
                <a:avLst/>
              </a:prstGeom>
              <a:blipFill rotWithShape="1">
                <a:blip r:embed="rId4"/>
                <a:stretch>
                  <a:fillRect l="-4" r="-1073" b="-2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13186e552?htil=19&amp;vcp=1&amp;vis=1&amp;pid=7fe005a37&amp;color=0,0,0&amp;vtp=1&amp;vaab=1&amp;bt=1&amp;bbb=1&amp;hb=1&amp;hs=1"/>
              <p:cNvSpPr/>
              <p:nvPr/>
            </p:nvSpPr>
            <p:spPr>
              <a:xfrm>
                <a:off x="539496" y="407104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，则它们的体积之比为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，选项C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错误；密度是物质本身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的一种特性，同种物质的质量和体积的比值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（即密度）是一定的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值与质量的大小无关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13186e552?htil=19&amp;vcp=1&amp;vis=1&amp;pid=7fe005a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1048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" r="-92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7_1#13186e552?sp=1&amp;vcp=1&amp;vis=1&amp;pid=7fe005a37&amp;color=0,0,0&amp;vtp=1&amp;vaab=1&amp;bt=1&amp;bbb=1&amp;hb=1"/>
          <p:cNvSpPr/>
          <p:nvPr/>
        </p:nvSpPr>
        <p:spPr>
          <a:xfrm>
            <a:off x="539496" y="9118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（2024·广西贺州·模拟）（多选）小明在探究甲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、乙两种不同物质的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质量与体积的关系时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，得出了如图B4-4所示的图像。根据图像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，判断下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列说法中正确的是(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08_1#13186e552.bracket?vcp=1&amp;vis=1&amp;pid=7fe005a37&amp;color=0,0,0&amp;vpa=43&amp;vtp=1&amp;vaab=1&amp;bbb=1"/>
          <p:cNvSpPr/>
          <p:nvPr/>
        </p:nvSpPr>
        <p:spPr>
          <a:xfrm>
            <a:off x="3712115" y="2193893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</a:t>
            </a:r>
            <a:endParaRPr lang="en-US" altLang="zh-CN" sz="2800" dirty="0"/>
          </a:p>
        </p:txBody>
      </p:sp>
      <p:pic>
        <p:nvPicPr>
          <p:cNvPr id="4" name="QC_7_BD.107_2#13186e552?iti=31&amp;htil=18&amp;vcp=1&amp;vis=1&amp;pid=7fe005a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7342" y="2433318"/>
            <a:ext cx="2945528" cy="271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07_3#13186e552?iti=31&amp;htil=18&amp;vcp=1&amp;vis=1&amp;pid=7fe005a37&amp;color=0,0,0&amp;vtp=1&amp;vaab=1&amp;bbb=1"/>
          <p:cNvSpPr/>
          <p:nvPr/>
        </p:nvSpPr>
        <p:spPr>
          <a:xfrm>
            <a:off x="9828757" y="527504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07_4#13186e552.choices?htil=18&amp;vcp=1&amp;vis=1&amp;pid=7fe005a37&amp;color=0,0,0&amp;vtp=1&amp;vaab=1&amp;bbb=1&amp;hb=1"/>
              <p:cNvSpPr/>
              <p:nvPr/>
            </p:nvSpPr>
            <p:spPr>
              <a:xfrm>
                <a:off x="539496" y="2762472"/>
                <a:ext cx="85313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A.乙物质的密度为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.甲、乙两种物质的密度大小为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.质量相同的甲、乙两种物质，它们的体积之比为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.同种物质组成的实心物体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，其质量和体积的比值与它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质量的大小有关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07_4#13186e552.choices?htil=18&amp;vcp=1&amp;vis=1&amp;pid=7fe005a3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2472"/>
                <a:ext cx="85313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7" r="-1073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10_1#a6af78733?iti=33&amp;htil=20&amp;vcp=1&amp;vis=1&amp;pid=7fe005a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8333" y="901446"/>
            <a:ext cx="2651760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10_2#a6af78733?iti=33&amp;htil=20&amp;vcp=1&amp;vis=1&amp;pid=7fe005a37&amp;color=0,0,0&amp;vtp=1&amp;vaab=1&amp;bbb=1"/>
          <p:cNvSpPr/>
          <p:nvPr/>
        </p:nvSpPr>
        <p:spPr>
          <a:xfrm>
            <a:off x="9730332" y="347903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图B4-5</a:t>
            </a:r>
            <a:endParaRPr lang="en-US" altLang="zh-CN" sz="2800" dirty="0"/>
          </a:p>
        </p:txBody>
      </p:sp>
      <p:sp>
        <p:nvSpPr>
          <p:cNvPr id="4" name="QB_7_BD.110_3#a6af78733?htil=20&amp;sp=1&amp;vcp=1&amp;vis=1&amp;pid=7fe005a37&amp;color=0,0,0&amp;vtp=1&amp;vaab=1&amp;bt=1&amp;bbb=1&amp;hb=1&amp;hs=1"/>
          <p:cNvSpPr/>
          <p:nvPr/>
        </p:nvSpPr>
        <p:spPr>
          <a:xfrm>
            <a:off x="539496" y="883158"/>
            <a:ext cx="833018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）在初中学业水平考试理化实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验技能考试中，某同学在用调节好的托盘天平称一物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体的质量时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，在向天平的右盘加减砝码的过程中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：当放入质量最小的砝码时，指针偏右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；他将这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个砝码取出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，指针偏左。则要测出物体的质量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，该同</a:t>
            </a:r>
            <a:endParaRPr lang="en-US" altLang="zh-CN" sz="2800" dirty="0"/>
          </a:p>
        </p:txBody>
      </p:sp>
      <p:sp>
        <p:nvSpPr>
          <p:cNvPr id="5" name="QB_7_AN.111_1#a6af78733.blank?vcp=1&amp;vis=1&amp;pid=7fe005a37&amp;color=0,0,0&amp;vpa=44&amp;vtp=1&amp;vaab=1&amp;bbb=1&amp;hb=1"/>
          <p:cNvSpPr/>
          <p:nvPr/>
        </p:nvSpPr>
        <p:spPr>
          <a:xfrm>
            <a:off x="539496" y="4097210"/>
            <a:ext cx="11112011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将处在零刻度位置的游码向右调</a:t>
            </a:r>
            <a:endParaRPr lang="en-US" altLang="zh-CN" sz="2800" dirty="0"/>
          </a:p>
        </p:txBody>
      </p:sp>
      <p:sp>
        <p:nvSpPr>
          <p:cNvPr id="6" name="QB_7_AN.112_1#a6af78733.blank?vcp=1&amp;vis=1&amp;pid=7fe005a37&amp;color=0,0,0&amp;vpa=45&amp;vtp=1&amp;vaab=1&amp;bbb=1"/>
          <p:cNvSpPr/>
          <p:nvPr/>
        </p:nvSpPr>
        <p:spPr>
          <a:xfrm>
            <a:off x="4897977" y="5371655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32.6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110_3#a6af78733?htil=20&amp;sp=1&amp;vcp=1&amp;vis=1&amp;pid=7fe005a37&amp;color=0,0,0&amp;vtp=1&amp;vaab=1&amp;bt=1&amp;bbb=1&amp;hb=1&amp;hs=1"/>
              <p:cNvSpPr/>
              <p:nvPr/>
            </p:nvSpPr>
            <p:spPr>
              <a:xfrm>
                <a:off x="539496" y="4127690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学下一步的正确操作是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取出质量最小的砝码，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。天平平衡时，天平右盘中砝码的质量和游码的位置如图B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4-5所示，则该物体的质量为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110_3#a6af78733?htil=20&amp;sp=1&amp;vcp=1&amp;vis=1&amp;pid=7fe005a3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27690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0" r="-801" b="-3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8150" y="1963420"/>
            <a:ext cx="2752090" cy="2581910"/>
          </a:xfrm>
          <a:prstGeom prst="rect">
            <a:avLst/>
          </a:prstGeom>
        </p:spPr>
      </p:pic>
      <p:sp>
        <p:nvSpPr>
          <p:cNvPr id="2" name="C_6_BD#b34ec69f0?vcp=1&amp;pid=2e8571161&amp;color=68,178,23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4" name="QO_7_BD.113_2#9b228b91b?iti=34&amp;htil=21&amp;vcp=1&amp;vis=1&amp;pid=b34ec69f0&amp;color=0,0,0&amp;vtp=1&amp;vaab=1&amp;bbb=1"/>
          <p:cNvSpPr/>
          <p:nvPr/>
        </p:nvSpPr>
        <p:spPr>
          <a:xfrm>
            <a:off x="10104025" y="5832212"/>
            <a:ext cx="11477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图B4-6</a:t>
            </a:r>
            <a:endParaRPr lang="en-US" altLang="zh-CN" sz="2800" dirty="0"/>
          </a:p>
        </p:txBody>
      </p:sp>
      <p:sp>
        <p:nvSpPr>
          <p:cNvPr id="5" name="QO_7_BD.113_3#9b228b91b?htil=21&amp;sp=1&amp;vcp=1&amp;vis=1&amp;pid=b34ec69f0&amp;color=0,0,0&amp;vtp=1&amp;vaab=1&amp;bbb=1"/>
          <p:cNvSpPr/>
          <p:nvPr/>
        </p:nvSpPr>
        <p:spPr>
          <a:xfrm>
            <a:off x="539496" y="1275833"/>
            <a:ext cx="85862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（2024·广西贺州·模拟）用天平和量筒测合金块的密度：</a:t>
            </a:r>
            <a:endParaRPr lang="en-US" altLang="zh-CN" sz="2800" spc="-100" dirty="0"/>
          </a:p>
        </p:txBody>
      </p:sp>
      <p:sp>
        <p:nvSpPr>
          <p:cNvPr id="6" name="QB_8_BD.114_1#9fb23c38b?htil=21&amp;vcp=1&amp;vis=1&amp;pid=9b228b91b&amp;color=0,0,0&amp;vtp=1&amp;vaab=1&amp;bbb=1&amp;hb=1"/>
          <p:cNvSpPr/>
          <p:nvPr/>
        </p:nvSpPr>
        <p:spPr>
          <a:xfrm>
            <a:off x="539496" y="1908029"/>
            <a:ext cx="858621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（1）调节天平时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，发现指针偏向分度盘的右侧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如图B4-6甲），此时应将平衡螺母向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15_1#94b49043c?htil=21&amp;vcp=1&amp;vis=1&amp;pid=9b228b91b&amp;color=0,0,0&amp;vtp=1&amp;vaab=1&amp;bbb=1&amp;hb=1"/>
              <p:cNvSpPr/>
              <p:nvPr/>
            </p:nvSpPr>
            <p:spPr>
              <a:xfrm>
                <a:off x="539496" y="3185014"/>
                <a:ext cx="858621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（2）小明用托盘天平测量合金块的质量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，操作情况如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B4-6乙所示，其中的一个错误是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。改正错误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，小明用正确的方法测合金块的质量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，平衡时放在盘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中的砝码和游码在标尺上的位置如图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B4-6丙所示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，则合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金块的质量为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115_1#94b49043c?htil=21&amp;vcp=1&amp;vis=1&amp;pid=9b228b91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85014"/>
                <a:ext cx="858621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16" r="-546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5035" y="524510"/>
            <a:ext cx="1565275" cy="15690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50" y="4498340"/>
            <a:ext cx="2836545" cy="15773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55b7488d.fixed?vcp=1&amp;pid=9cff0c85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质量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密度的测量</a:t>
            </a:r>
            <a:endParaRPr lang="en-US" altLang="zh-CN" sz="4000" dirty="0"/>
          </a:p>
        </p:txBody>
      </p:sp>
      <p:sp>
        <p:nvSpPr>
          <p:cNvPr id="3" name="C_5_BD#155b7488d.fixed?vcp=1&amp;pid=9cff0c85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6_1#517d1079e?vcp=1&amp;vis=1&amp;pid=9b228b91b&amp;color=0,0,0&amp;vtp=1&amp;vaab=1&amp;bbb=1&amp;hb=1&amp;htil=1"/>
              <p:cNvSpPr/>
              <p:nvPr/>
            </p:nvSpPr>
            <p:spPr>
              <a:xfrm>
                <a:off x="1495806" y="4364118"/>
                <a:ext cx="857808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（3）用细线拴好合金块，把它放入盛有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筒中，水面到达的位置如图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B4-6丁所示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，则合金块的体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，合金块的密度为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16_1#517d1079e?vcp=1&amp;vis=1&amp;pid=9b228b91b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5806" y="4364118"/>
                <a:ext cx="8578088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4" t="-22" r="-641" b="-3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7_BD.113_2#9b228b91b?iti=65&amp;htil=21&amp;vcp=1&amp;vis=1&amp;pid=b34ec69f0&amp;color=0,0,0&amp;vtp=1&amp;vaab=1&amp;bbb=1"/>
          <p:cNvSpPr/>
          <p:nvPr/>
        </p:nvSpPr>
        <p:spPr>
          <a:xfrm>
            <a:off x="1409700" y="1972310"/>
            <a:ext cx="1801495" cy="5670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图B4-6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050" y="637540"/>
            <a:ext cx="6589395" cy="34963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17_3#9fb23c38b?htil=22&amp;vcp=1&amp;vis=1&amp;pid=9b228b91b&amp;color=0,0,0&amp;vtp=1&amp;vaab=1&amp;bt=1&amp;bbb=1&amp;hb=1"/>
          <p:cNvSpPr/>
          <p:nvPr/>
        </p:nvSpPr>
        <p:spPr>
          <a:xfrm>
            <a:off x="539496" y="900938"/>
            <a:ext cx="782726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（1）调节天平时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，发现指针偏向分度盘的右侧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如图B4-6甲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），此时应将平衡螺母向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9fb23c38b.blank?vcp=1&amp;vis=1&amp;pid=9b228b91b&amp;color=0,0,0&amp;vpa=46&amp;vtp=1&amp;vaab=1"/>
          <p:cNvSpPr/>
          <p:nvPr/>
        </p:nvSpPr>
        <p:spPr>
          <a:xfrm>
            <a:off x="6595014" y="149720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19_1#94b49043c?htil=22&amp;vcp=1&amp;vis=1&amp;pid=9b228b91b&amp;color=0,0,0&amp;vtp=1&amp;vaab=1&amp;bbb=1&amp;hb=1"/>
              <p:cNvSpPr/>
              <p:nvPr/>
            </p:nvSpPr>
            <p:spPr>
              <a:xfrm>
                <a:off x="539496" y="2183955"/>
                <a:ext cx="782726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（2）小明用托盘天平测量合金块的质量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，操作情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况如图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B4-6乙所示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，其中的一个错误是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。改正错误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，小明用正确的方法测合金块的质量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，平衡时放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在盘中的砝码和游码在标尺上的位置如图B4-6丙所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示，则合金块的质量为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119_1#94b49043c?htil=22&amp;vcp=1&amp;vis=1&amp;pid=9b228b91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3955"/>
                <a:ext cx="7827264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5" t="-5" r="-2215" b="-1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2_1#94b49043c.blank?vcp=1&amp;vis=1&amp;pid=9b228b91b&amp;color=0,0,0&amp;vpa=47&amp;vtp=1&amp;vaab=1&amp;bbb=1&amp;hb=1"/>
          <p:cNvSpPr/>
          <p:nvPr/>
        </p:nvSpPr>
        <p:spPr>
          <a:xfrm>
            <a:off x="539496" y="2801175"/>
            <a:ext cx="7827264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用手直接拿砝码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（或物体和砝码位置放反了）</a:t>
            </a:r>
            <a:endParaRPr lang="en-US" altLang="zh-CN" sz="2800" dirty="0"/>
          </a:p>
        </p:txBody>
      </p:sp>
      <p:sp>
        <p:nvSpPr>
          <p:cNvPr id="8" name="QB_8_AN.121_1#94b49043c.blank?vcp=1&amp;vis=1&amp;pid=9b228b91b&amp;color=0,0,0&amp;vpa=48&amp;vtp=1&amp;vaab=1&amp;bbb=1"/>
          <p:cNvSpPr/>
          <p:nvPr/>
        </p:nvSpPr>
        <p:spPr>
          <a:xfrm>
            <a:off x="4067715" y="5371020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47.4</a:t>
            </a:r>
            <a:endParaRPr lang="en-US" altLang="zh-CN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6010" y="509270"/>
            <a:ext cx="3028315" cy="58146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2_1#517d1079e?vcp=1&amp;vis=1&amp;pid=9b228b91b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（3）用细线拴好合金块，把它放入盛有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水的量筒中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，水面到达的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B4-6丁所示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，则合金块的体积为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，合金块的密度为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22_1#517d1079e?vcp=1&amp;vis=1&amp;pid=9b228b91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740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23_1#517d1079e.blank?vcp=1&amp;vis=1&amp;pid=9b228b91b&amp;color=0,0,0&amp;vpa=49&amp;vtp=1&amp;vaab=1&amp;bbb=1"/>
          <p:cNvSpPr/>
          <p:nvPr/>
        </p:nvSpPr>
        <p:spPr>
          <a:xfrm>
            <a:off x="6950614" y="117162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endParaRPr lang="en-US" altLang="zh-CN" sz="2800" dirty="0"/>
          </a:p>
        </p:txBody>
      </p:sp>
      <p:sp>
        <p:nvSpPr>
          <p:cNvPr id="4" name="QB_8_AN.125_1#517d1079e.blank?vcp=1&amp;vis=1&amp;pid=9b228b91b&amp;color=0,0,0&amp;vpa=50&amp;vtp=1&amp;vaab=1&amp;bbb=1"/>
          <p:cNvSpPr/>
          <p:nvPr/>
        </p:nvSpPr>
        <p:spPr>
          <a:xfrm>
            <a:off x="511715" y="1798365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3.95</a:t>
            </a:r>
            <a:endParaRPr lang="en-US" altLang="zh-CN" sz="2800" dirty="0"/>
          </a:p>
        </p:txBody>
      </p:sp>
      <p:sp>
        <p:nvSpPr>
          <p:cNvPr id="6" name="QO_7_BD.124_2#517d1079e?iti=36&amp;vcp=1&amp;vis=1&amp;pid=9b228b91b&amp;color=0,0,0&amp;vtp=1&amp;vaab=1&amp;bbb=1"/>
          <p:cNvSpPr/>
          <p:nvPr/>
        </p:nvSpPr>
        <p:spPr>
          <a:xfrm>
            <a:off x="5520595" y="573949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图B4-6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7960" y="2219325"/>
            <a:ext cx="6475730" cy="352234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6_1#59e271e70?vcp=1&amp;vis=1&amp;pid=b34ec69f0&amp;color=0,0,0&amp;vtp=1&amp;vaab=1&amp;bt=1&amp;bbb=1&amp;hb=1"/>
          <p:cNvSpPr/>
          <p:nvPr/>
        </p:nvSpPr>
        <p:spPr>
          <a:xfrm>
            <a:off x="539496" y="554400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（2024·四川广元·中考）随着广元城区“海绵城市”建设的推进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，嘉陵江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广元段的江水变得更清了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。“梦天”学习小组取回江水样品，测量其密度。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27_1#4e257c1cc?sp=1&amp;vcp=1&amp;vis=1&amp;pid=59e271e70&amp;color=0,0,0&amp;vtp=1&amp;vaab=1&amp;bbb=1"/>
              <p:cNvSpPr/>
              <p:nvPr/>
            </p:nvSpPr>
            <p:spPr>
              <a:xfrm>
                <a:off x="536946" y="1567317"/>
                <a:ext cx="11109960" cy="10902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（1）实验步骤如下：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①将空烧杯放在调好的天平上，测出其质量为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42 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127_1#4e257c1cc?sp=1&amp;vcp=1&amp;vis=1&amp;pid=59e271e7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46" y="1567317"/>
                <a:ext cx="11109960" cy="1090232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-4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8_BD.128_1#59e271e70?iti=37&amp;htil=23&amp;vcp=1&amp;vis=1&amp;pid=59e271e7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6806" y="4134674"/>
            <a:ext cx="2862072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28_2#59e271e70?iti=37&amp;htil=23&amp;vcp=1&amp;vis=1&amp;pid=59e271e70&amp;color=0,0,0&amp;vtp=1&amp;vaab=1&amp;bbb=1"/>
          <p:cNvSpPr/>
          <p:nvPr/>
        </p:nvSpPr>
        <p:spPr>
          <a:xfrm>
            <a:off x="10397812" y="5933961"/>
            <a:ext cx="1147762" cy="5158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29_1#4e257c1cc?htil=23&amp;sp=1&amp;vcp=1&amp;vis=1&amp;pid=59e271e70&amp;color=0,0,0&amp;vtp=1&amp;vaab=1&amp;bbb=1&amp;hb=1"/>
              <p:cNvSpPr/>
              <p:nvPr/>
            </p:nvSpPr>
            <p:spPr>
              <a:xfrm>
                <a:off x="537445" y="2659518"/>
                <a:ext cx="11112011" cy="1674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②在烧杯中倒入适量的水，将其放在天平左盘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，在右盘添加砝码并移动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，直到天平平衡，所用砝码和游码在标尺上的位置如图B4-7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则烧杯和水的总质量为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129_1#4e257c1cc?htil=23&amp;sp=1&amp;vcp=1&amp;vis=1&amp;pid=59e271e7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45" y="2659518"/>
                <a:ext cx="11112011" cy="1674432"/>
              </a:xfrm>
              <a:prstGeom prst="rect">
                <a:avLst/>
              </a:prstGeom>
              <a:blipFill rotWithShape="1">
                <a:blip r:embed="rId5"/>
                <a:stretch>
                  <a:fillRect l="-2" t="-8" r="-94" b="-3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129_2#4e257c1cc?sp=1&amp;vcp=1&amp;vis=1&amp;pid=59e271e70&amp;color=0,0,0&amp;vtp=1&amp;vaab=1&amp;bt=1&amp;bbb=1"/>
              <p:cNvSpPr/>
              <p:nvPr/>
            </p:nvSpPr>
            <p:spPr>
              <a:xfrm>
                <a:off x="539496" y="433395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③将烧杯中的水倒入量筒，读出量筒中水的体积为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8_BD.129_2#4e257c1cc?sp=1&amp;vcp=1&amp;vis=1&amp;pid=59e271e7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33950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14" r="3" b="-12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BD.131_1#4e257c1cc?sp=1&amp;vcp=1&amp;vis=1&amp;pid=59e271e70&amp;color=0,0,0&amp;vtp=1&amp;vaab=1&amp;bt=1&amp;bbb=1&amp;hb=1"/>
              <p:cNvSpPr/>
              <p:nvPr/>
            </p:nvSpPr>
            <p:spPr>
              <a:xfrm>
                <a:off x="536946" y="490983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由上述实验数据计算出江水的密度为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（结果保留2位小数）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8_BD.131_1#4e257c1cc?sp=1&amp;vcp=1&amp;vis=1&amp;pid=59e271e7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46" y="4909831"/>
                <a:ext cx="11109960" cy="1201357"/>
              </a:xfrm>
              <a:prstGeom prst="rect">
                <a:avLst/>
              </a:prstGeom>
              <a:blipFill rotWithShape="1">
                <a:blip r:embed="rId7"/>
                <a:stretch>
                  <a:fillRect l="-3" t="-1" r="3" b="-78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3_1#b2fc41a72?vcp=1&amp;vis=1&amp;pid=59e271e70&amp;color=0,0,0&amp;mp=1&amp;vtp=1&amp;vaab=1&amp;bt=1&amp;bbb=1&amp;hb=1"/>
          <p:cNvSpPr/>
          <p:nvPr/>
        </p:nvSpPr>
        <p:spPr>
          <a:xfrm>
            <a:off x="539496" y="90979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（2）实验评估时，小华认为，在步骤③中，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由于烧杯中的水有残留，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会使密度的测量结果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（选填“偏大”“不变”或“偏小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”），他提出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只要将实验步骤的顺序做调整就能使测量结果更准确，调整后的顺序为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只填实验步骤前的序号）</a:t>
            </a:r>
            <a:endParaRPr lang="en-US" altLang="zh-CN" sz="2800" dirty="0"/>
          </a:p>
        </p:txBody>
      </p:sp>
      <p:pic>
        <p:nvPicPr>
          <p:cNvPr id="3" name="QB_8_BD.134_1#59e271e70?iti=40&amp;vcp=1&amp;vis=1&amp;pid=59e271e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63440" y="3535140"/>
            <a:ext cx="2862072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34_2#59e271e70?iti=40&amp;vcp=1&amp;vis=1&amp;pid=59e271e70&amp;color=0,0,0&amp;vtp=1&amp;vaab=1&amp;bbb=1"/>
          <p:cNvSpPr/>
          <p:nvPr/>
        </p:nvSpPr>
        <p:spPr>
          <a:xfrm>
            <a:off x="5520595" y="538121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5_1#4e257c1cc?sp=1&amp;vcp=1&amp;vis=1&amp;pid=59e271e70&amp;color=0,0,0&amp;vtp=1&amp;vaab=1&amp;bt=1&amp;bbb=1"/>
              <p:cNvSpPr/>
              <p:nvPr/>
            </p:nvSpPr>
            <p:spPr>
              <a:xfrm>
                <a:off x="539496" y="94294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实验步骤如下：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①将空烧杯放在调好的天平上，测出其质量为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42 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35_1#4e257c1cc?sp=1&amp;vcp=1&amp;vis=1&amp;pid=59e271e7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2943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8_BD.135_3#4e257c1cc?iti=41&amp;htil=24&amp;vcp=1&amp;vis=1&amp;pid=59e271e70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8293" y="2279872"/>
            <a:ext cx="2642616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135_4#4e257c1cc?iti=41&amp;htil=24&amp;vcp=1&amp;vis=1&amp;pid=59e271e70&amp;color=0,0,0&amp;vtp=1&amp;vaab=1&amp;bbb=1"/>
          <p:cNvSpPr/>
          <p:nvPr/>
        </p:nvSpPr>
        <p:spPr>
          <a:xfrm>
            <a:off x="9655720" y="399792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35_5#4e257c1cc?htil=24&amp;sp=1&amp;vcp=1&amp;vis=1&amp;pid=59e271e70&amp;color=0,0,0&amp;vtp=1&amp;vaab=1&amp;bbb=1&amp;hb=1&amp;hs=1"/>
              <p:cNvSpPr/>
              <p:nvPr/>
            </p:nvSpPr>
            <p:spPr>
              <a:xfrm>
                <a:off x="539496" y="2152872"/>
                <a:ext cx="833932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②在烧杯中倒入适量的水，将其放在天平左盘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盘添加砝码并移动游码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，直到天平平衡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，所用砝码和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游码在标尺上的位置如图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B4-7所示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，则烧杯和水的总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135_5#4e257c1cc?htil=24&amp;sp=1&amp;vcp=1&amp;vis=1&amp;pid=59e271e7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52872"/>
                <a:ext cx="8339328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9" r="3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36_1#4e257c1cc.blank?vcp=1&amp;vis=1&amp;pid=59e271e70&amp;color=0,0,0&amp;vpa=51&amp;vtp=1&amp;vaab=1&amp;bbb=1"/>
              <p:cNvSpPr/>
              <p:nvPr/>
            </p:nvSpPr>
            <p:spPr>
              <a:xfrm>
                <a:off x="1630108" y="4167917"/>
                <a:ext cx="8445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62.4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36_1#4e257c1cc.blank?vcp=1&amp;vis=1&amp;pid=59e271e70&amp;color=0,0,0&amp;vpa=5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108" y="4167917"/>
                <a:ext cx="844550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7" t="-102" r="7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135_6#4e257c1cc?htil=24&amp;sp=1&amp;vcp=1&amp;vis=1&amp;pid=59e271e70&amp;color=0,0,0&amp;vtp=1&amp;vaab=1&amp;bbb=1&amp;hs=1"/>
              <p:cNvSpPr/>
              <p:nvPr/>
            </p:nvSpPr>
            <p:spPr>
              <a:xfrm>
                <a:off x="539496" y="470735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③将烧杯中的水倒入量筒，读出量筒中水的体积为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8_BD.135_6#4e257c1cc?htil=24&amp;sp=1&amp;vcp=1&amp;vis=1&amp;pid=59e271e7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07350"/>
                <a:ext cx="11109960" cy="553657"/>
              </a:xfrm>
              <a:prstGeom prst="rect">
                <a:avLst/>
              </a:prstGeom>
              <a:blipFill rotWithShape="1">
                <a:blip r:embed="rId7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BD.135_7#4e257c1cc?htil=24&amp;sp=1&amp;vcp=1&amp;vis=1&amp;pid=59e271e70&amp;color=0,0,0&amp;vtp=1&amp;vaab=1&amp;bbb=1&amp;hs=1"/>
              <p:cNvSpPr/>
              <p:nvPr/>
            </p:nvSpPr>
            <p:spPr>
              <a:xfrm>
                <a:off x="539496" y="532901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由上述实验数据计算出江水的密度为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。（结果保留2位小数）</a:t>
                </a:r>
                <a:endParaRPr lang="en-US" altLang="zh-CN" sz="2800" spc="-5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8_BD.135_7#4e257c1cc?htil=24&amp;sp=1&amp;vcp=1&amp;vis=1&amp;pid=59e271e7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29015"/>
                <a:ext cx="11109960" cy="553657"/>
              </a:xfrm>
              <a:prstGeom prst="rect">
                <a:avLst/>
              </a:prstGeom>
              <a:blipFill rotWithShape="1">
                <a:blip r:embed="rId8"/>
                <a:stretch>
                  <a:fillRect l="-3" t="-17" r="-3317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AN.137_1#4e257c1cc.blank?vcp=1&amp;vis=1&amp;pid=59e271e70&amp;color=0,0,0&amp;vpa=52&amp;vtp=1&amp;vaab=1&amp;bbb=1"/>
              <p:cNvSpPr/>
              <p:nvPr/>
            </p:nvSpPr>
            <p:spPr>
              <a:xfrm>
                <a:off x="6506908" y="5407310"/>
                <a:ext cx="8191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8_AN.137_1#4e257c1cc.blank?vcp=1&amp;vis=1&amp;pid=59e271e70&amp;color=0,0,0&amp;vpa=5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6908" y="5407310"/>
                <a:ext cx="819150" cy="402844"/>
              </a:xfrm>
              <a:prstGeom prst="rect">
                <a:avLst/>
              </a:prstGeom>
              <a:blipFill rotWithShape="1">
                <a:blip r:embed="rId9"/>
                <a:stretch>
                  <a:fillRect l="-8" t="-71" r="8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10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138_1#b2fc41a72?iti=42&amp;htil=25&amp;vcp=1&amp;vis=1&amp;pid=59e271e7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1388" y="1563592"/>
            <a:ext cx="3849624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38_2#b2fc41a72?iti=42&amp;htil=25&amp;vcp=1&amp;vis=1&amp;pid=59e271e70&amp;color=0,0,0&amp;vtp=1&amp;vaab=1&amp;bbb=1"/>
          <p:cNvSpPr/>
          <p:nvPr/>
        </p:nvSpPr>
        <p:spPr>
          <a:xfrm>
            <a:off x="9122318" y="396744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图B4-7</a:t>
            </a:r>
            <a:endParaRPr lang="en-US" altLang="zh-CN" sz="2800" dirty="0"/>
          </a:p>
        </p:txBody>
      </p:sp>
      <p:sp>
        <p:nvSpPr>
          <p:cNvPr id="4" name="QB_8_BD.138_3#b2fc41a72?htil=25&amp;vcp=1&amp;vis=1&amp;pid=59e271e70&amp;color=0,0,0&amp;vtp=1&amp;vaab=1&amp;bt=1&amp;bbb=1&amp;hb=1"/>
          <p:cNvSpPr/>
          <p:nvPr/>
        </p:nvSpPr>
        <p:spPr>
          <a:xfrm>
            <a:off x="539496" y="1545304"/>
            <a:ext cx="713232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（2）实验评估时，小华认为，在步骤③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由于烧杯中的水有残留，会使密度的测量结果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选填“偏大”“不变”或“偏小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”），他提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出只要将实验步骤的顺序做调整就能使测量结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果更准确，调整后的顺序为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只填实验步骤前的序号）</a:t>
            </a:r>
            <a:endParaRPr lang="en-US" altLang="zh-CN" sz="2800" dirty="0"/>
          </a:p>
        </p:txBody>
      </p:sp>
      <p:sp>
        <p:nvSpPr>
          <p:cNvPr id="5" name="QB_8_AN.139_1#b2fc41a72.blank?vcp=1&amp;vis=1&amp;pid=59e271e70&amp;color=0,0,0&amp;vpa=53&amp;vtp=1&amp;vaab=1&amp;bbb=1"/>
          <p:cNvSpPr/>
          <p:nvPr/>
        </p:nvSpPr>
        <p:spPr>
          <a:xfrm>
            <a:off x="549815" y="281022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偏大</a:t>
            </a:r>
            <a:endParaRPr lang="en-US" altLang="zh-CN" sz="2800" dirty="0"/>
          </a:p>
        </p:txBody>
      </p:sp>
      <p:sp>
        <p:nvSpPr>
          <p:cNvPr id="6" name="QB_8_AN.140_1#b2fc41a72.blank?vcp=1&amp;vis=1&amp;pid=59e271e70&amp;color=0,0,0&amp;vpa=54&amp;vtp=1&amp;vaab=1&amp;bbb=1"/>
          <p:cNvSpPr/>
          <p:nvPr/>
        </p:nvSpPr>
        <p:spPr>
          <a:xfrm>
            <a:off x="4817015" y="410562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3_1#956671309?htil=26&amp;vcp=1&amp;vis=1&amp;pid=b4f5b9945&amp;color=0,0,0&amp;vtp=1&amp;vaab=1&amp;bbb=1&amp;hb=1"/>
          <p:cNvSpPr/>
          <p:nvPr/>
        </p:nvSpPr>
        <p:spPr>
          <a:xfrm>
            <a:off x="539995" y="902834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12.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（2024·广西玉林·模拟）小明为了测量煤油的密度，做了如下实验：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（1）将天平放在水平桌面上，把游码移到标尺左端零刻度线处，发现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指针指在分度盘左侧，要使天平平衡，应将平衡螺母向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“左”或“右”）调。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7_BD.142_1#b4f5b9945?htil=26&amp;vcp=1&amp;vis=1&amp;pid=b34ec69f0&amp;color=0,0,0&amp;vtp=1&amp;vaab=1&amp;bt=1&amp;bbb=1"/>
          <p:cNvSpPr/>
          <p:nvPr/>
        </p:nvSpPr>
        <p:spPr>
          <a:xfrm>
            <a:off x="539995" y="37580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  <p:pic>
        <p:nvPicPr>
          <p:cNvPr id="2" name="QB_8_BD.141_1#d2b5bf382?iti=43&amp;htil=26&amp;vcp=1&amp;vis=1&amp;pid=b4f5b99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3215" y="3521710"/>
            <a:ext cx="5521960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41_2#d2b5bf382?iti=43&amp;htil=26&amp;vcp=1&amp;vis=1&amp;pid=b4f5b9945&amp;color=0,0,0&amp;vtp=1&amp;vaab=1&amp;bbb=1"/>
          <p:cNvSpPr/>
          <p:nvPr/>
        </p:nvSpPr>
        <p:spPr>
          <a:xfrm>
            <a:off x="2287937" y="4953155"/>
            <a:ext cx="11477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44_1#d2b5bf382?htil=26&amp;sp=1&amp;vcp=1&amp;vis=1&amp;pid=b4f5b9945&amp;color=0,0,0&amp;vtp=1&amp;vaab=1&amp;bbb=1&amp;hb=1"/>
              <p:cNvSpPr/>
              <p:nvPr/>
            </p:nvSpPr>
            <p:spPr>
              <a:xfrm>
                <a:off x="539496" y="929457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（2）用调好的天平测出烧杯和煤油的总质量为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173.4 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现把烧杯中的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煤油倒一部分到量筒中，再把烧杯和剩余的煤油放到天平上，当天平平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衡时，放在右盘中的砝码和游码在标尺上的位置如图B4-8甲所示，可知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倒入量筒中煤油的质量为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；由图B4-8乙可得，倒出去的煤油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44_1#d2b5bf382?htil=26&amp;sp=1&amp;vcp=1&amp;vis=1&amp;pid=b4f5b994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9457"/>
                <a:ext cx="1110996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3" t="-14" r="-111" b="-2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45_1#ec4264690?htil=26&amp;vcp=1&amp;vis=1&amp;pid=b4f5b9945&amp;color=0,0,0&amp;vtp=1&amp;vaab=1&amp;bbb=1"/>
              <p:cNvSpPr/>
              <p:nvPr/>
            </p:nvSpPr>
            <p:spPr>
              <a:xfrm>
                <a:off x="539496" y="325978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（3）根据测量结果可知煤油的密度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145_1#ec4264690?htil=26&amp;vcp=1&amp;vis=1&amp;pid=b4f5b994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59782"/>
                <a:ext cx="11109960" cy="553657"/>
              </a:xfrm>
              <a:prstGeom prst="rect">
                <a:avLst/>
              </a:prstGeom>
              <a:blipFill rotWithShape="1">
                <a:blip r:embed="rId2"/>
                <a:stretch>
                  <a:fillRect l="-3" t="-59" r="3" b="-12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46_1#e13c79b42?htil=26&amp;vcp=1&amp;vis=1&amp;pid=b4f5b9945&amp;color=0,0,0&amp;vtp=1&amp;vaab=1&amp;bbb=1&amp;hb=1"/>
              <p:cNvSpPr/>
              <p:nvPr/>
            </p:nvSpPr>
            <p:spPr>
              <a:xfrm>
                <a:off x="539496" y="3816168"/>
                <a:ext cx="11109960" cy="253206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（4）实验创新小明采用如下方法，也能测出煤油的密度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：他用弹簧测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力计通过绳子拉着一块已知质量为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的铁块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，使它浸没并静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止在煤油中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，此时绳子受到的拉力为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，如图B4-8丙所示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，则煤油的密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度表达式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（请用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等物理量符号表示）。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46_1#e13c79b42?htil=26&amp;vcp=1&amp;vis=1&amp;pid=b4f5b994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16168"/>
                <a:ext cx="11109960" cy="2532063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30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8_BD.141_1#d2b5bf382?iti=43&amp;htil=26&amp;vcp=1&amp;vis=1&amp;pid=b4f5b994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3215" y="504190"/>
            <a:ext cx="5521960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41_2#d2b5bf382?iti=43&amp;htil=26&amp;vcp=1&amp;vis=1&amp;pid=b4f5b9945&amp;color=0,0,0&amp;vtp=1&amp;vaab=1&amp;bbb=1"/>
          <p:cNvSpPr/>
          <p:nvPr/>
        </p:nvSpPr>
        <p:spPr>
          <a:xfrm>
            <a:off x="2287937" y="1935635"/>
            <a:ext cx="11477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17403d53?vcp=1&amp;pid=155b7488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质量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b120656f3?vcp=1&amp;pid=d17403d53&amp;color=0,0,0&amp;vtp=1&amp;vaab=1&amp;bb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常见物体的质量估测：①一枚药片的质量约为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②一个鸡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蛋的质量约为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；③一辆自行车整车的质量约为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④一名中学生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的质量约为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；⑤一辆小汽车的质量约为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t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质量是物体本身的固有属性，仅由物体含有物质的多少决定。物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体的质量不随它的形状、状态、温度以及所处的空间位置的改变而改变。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b120656f3?vcp=1&amp;pid=d17403d5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3157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7_1#956671309?vcp=1&amp;vis=1&amp;pid=b4f5b9945&amp;color=0,0,0&amp;vtp=1&amp;vaab=1&amp;bt=1&amp;bbb=1&amp;hb=1"/>
          <p:cNvSpPr/>
          <p:nvPr/>
        </p:nvSpPr>
        <p:spPr>
          <a:xfrm>
            <a:off x="539496" y="90903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（1）将天平放在水平桌面上，把游码移到标尺左端零刻度线处，发现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指针指在分度盘左侧，要使天平平衡，应将平衡螺母向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或“右”）调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48_1#956671309.blank?vcp=1&amp;vis=1&amp;pid=b4f5b9945&amp;color=0,0,0&amp;vpa=55&amp;vtp=1&amp;vaab=1"/>
          <p:cNvSpPr/>
          <p:nvPr/>
        </p:nvSpPr>
        <p:spPr>
          <a:xfrm>
            <a:off x="9084214" y="152625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pic>
        <p:nvPicPr>
          <p:cNvPr id="4" name="QB_8_BD.147_2#956671309?iti=44&amp;vcp=1&amp;vis=1&amp;pid=b4f5b99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9585" y="2379980"/>
            <a:ext cx="6384925" cy="325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147_3#956671309?iti=44&amp;vcp=1&amp;vis=1&amp;pid=b4f5b9945&amp;color=0,0,0&amp;vtp=1&amp;vaab=1&amp;bbb=1"/>
          <p:cNvSpPr/>
          <p:nvPr/>
        </p:nvSpPr>
        <p:spPr>
          <a:xfrm>
            <a:off x="6561487" y="564105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9_1#d2b5bf382?sp=1&amp;vcp=1&amp;vis=1&amp;pid=b4f5b9945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（2）用调好的天平测出烧杯和煤油的总质量为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173.4 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，现把烧杯中的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煤油倒一部分到量筒中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，再把烧杯和剩余的煤油放到天平上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，当天平平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衡时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，放在右盘中的砝码和游码在标尺上的位置如图B4-8甲所示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倒入量筒中煤油的质量为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；由图B4-8乙可得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，倒出去的煤油的体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9_1#d2b5bf382?sp=1&amp;vcp=1&amp;vis=1&amp;pid=b4f5b994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11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149_2#d2b5bf382?iti=45&amp;vcp=1&amp;vis=1&amp;pid=b4f5b994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5455" y="3134995"/>
            <a:ext cx="6288405" cy="321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49_3#d2b5bf382?iti=45&amp;vcp=1&amp;vis=1&amp;pid=b4f5b9945&amp;color=0,0,0&amp;vtp=1&amp;vaab=1&amp;bbb=1"/>
          <p:cNvSpPr/>
          <p:nvPr/>
        </p:nvSpPr>
        <p:spPr>
          <a:xfrm>
            <a:off x="2730532" y="4864461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图B4-8</a:t>
            </a:r>
            <a:endParaRPr lang="en-US" altLang="zh-CN" sz="2800" dirty="0"/>
          </a:p>
        </p:txBody>
      </p:sp>
      <p:sp>
        <p:nvSpPr>
          <p:cNvPr id="5" name="QB_8_AN.150_1#d2b5bf382.blank?vcp=1&amp;vis=1&amp;pid=b4f5b9945&amp;color=0,0,0&amp;vpa=56&amp;vtp=1&amp;vaab=1&amp;bbb=1"/>
          <p:cNvSpPr/>
          <p:nvPr/>
        </p:nvSpPr>
        <p:spPr>
          <a:xfrm>
            <a:off x="4423315" y="2467020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31.2</a:t>
            </a:r>
            <a:endParaRPr lang="en-US" altLang="zh-CN" sz="2800" dirty="0"/>
          </a:p>
        </p:txBody>
      </p:sp>
      <p:sp>
        <p:nvSpPr>
          <p:cNvPr id="6" name="QB_8_AN.151_1#d2b5bf382.blank?vcp=1&amp;vis=1&amp;pid=b4f5b9945&amp;color=0,0,0&amp;vpa=57&amp;vtp=1&amp;vaab=1&amp;bbb=1"/>
          <p:cNvSpPr/>
          <p:nvPr/>
        </p:nvSpPr>
        <p:spPr>
          <a:xfrm>
            <a:off x="1261015" y="309376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52_1#ec4264690?vcp=1&amp;vis=1&amp;pid=b4f5b9945&amp;color=0,0,0&amp;vtp=1&amp;vaab=1&amp;bt=1&amp;bbb=1"/>
              <p:cNvSpPr/>
              <p:nvPr/>
            </p:nvSpPr>
            <p:spPr>
              <a:xfrm>
                <a:off x="539496" y="152523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（3）根据测量结果可知煤油的密度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52_1#ec4264690?vcp=1&amp;vis=1&amp;pid=b4f5b994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5238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9" r="3" b="-12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53_1#ec4264690.blank?vcp=1&amp;vis=1&amp;pid=b4f5b9945&amp;color=0,0,0&amp;vpa=58&amp;vtp=1&amp;vaab=1&amp;bbb=1"/>
              <p:cNvSpPr/>
              <p:nvPr/>
            </p:nvSpPr>
            <p:spPr>
              <a:xfrm>
                <a:off x="6863651" y="1592675"/>
                <a:ext cx="181578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0.78×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53_1#ec4264690.blank?vcp=1&amp;vis=1&amp;pid=b4f5b9945&amp;color=0,0,0&amp;vpa=5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3651" y="1592675"/>
                <a:ext cx="1815783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31" t="-23" r="14" b="-7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8_BD.152_2#ec4264690?iti=46&amp;vcp=1&amp;vis=1&amp;pid=b4f5b994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6750" y="2211705"/>
            <a:ext cx="6530340" cy="332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152_3#ec4264690?iti=46&amp;vcp=1&amp;vis=1&amp;pid=b4f5b9945&amp;color=0,0,0&amp;vtp=1&amp;vaab=1&amp;bbb=1"/>
          <p:cNvSpPr/>
          <p:nvPr/>
        </p:nvSpPr>
        <p:spPr>
          <a:xfrm>
            <a:off x="5525167" y="5666835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54_1#e13c79b42?vcp=1&amp;vis=1&amp;pid=b4f5b9945&amp;color=0,0,0&amp;vtp=1&amp;vaab=1&amp;bt=1&amp;bbb=1&amp;hb=1"/>
              <p:cNvSpPr/>
              <p:nvPr/>
            </p:nvSpPr>
            <p:spPr>
              <a:xfrm>
                <a:off x="236707" y="423532"/>
                <a:ext cx="11109960" cy="253206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（4）实验创新小明采用如下方法，也能测出煤油的密度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：他用弹簧测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力计通过绳子拉着一块已知质量为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的铁块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，使它浸没并静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止在煤油中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，此时绳子受到的拉力为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，如图B4-8丙所示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，则煤油的密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度表达式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等物理量符号表示）。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54_1#e13c79b42?vcp=1&amp;vis=1&amp;pid=b4f5b994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707" y="423532"/>
                <a:ext cx="11109960" cy="2532063"/>
              </a:xfrm>
              <a:prstGeom prst="rect">
                <a:avLst/>
              </a:prstGeom>
              <a:blipFill rotWithShape="1">
                <a:blip r:embed="rId3"/>
                <a:stretch>
                  <a:fillRect l="-4" t="-25" r="4" b="-29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55_1#e13c79b42.blank?vcp=1&amp;vis=1&amp;pid=b4f5b9945&amp;color=0,0,0&amp;vpa=59&amp;vtp=1&amp;vaab=1&amp;bbb=1&amp;rh=51.54"/>
              <p:cNvSpPr/>
              <p:nvPr/>
            </p:nvSpPr>
            <p:spPr>
              <a:xfrm>
                <a:off x="2238481" y="2214485"/>
                <a:ext cx="1954975" cy="6494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(1−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𝑚𝑔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55_1#e13c79b42.blank?vcp=1&amp;vis=1&amp;pid=b4f5b9945&amp;color=0,0,0&amp;vpa=59&amp;vtp=1&amp;vaab=1&amp;bbb=1&amp;rh=51.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8481" y="2214485"/>
                <a:ext cx="1954975" cy="649415"/>
              </a:xfrm>
              <a:prstGeom prst="rect">
                <a:avLst/>
              </a:prstGeom>
              <a:blipFill rotWithShape="1">
                <a:blip r:embed="rId4"/>
                <a:stretch>
                  <a:fillRect l="-5" t="-37" r="28" b="-2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BD.154_3#e13c79b42?iti=47&amp;vcp=1&amp;vis=1&amp;pid=b4f5b9945&amp;color=0,0,0&amp;vtp=1&amp;vaab=1&amp;bbb=1"/>
          <p:cNvSpPr/>
          <p:nvPr/>
        </p:nvSpPr>
        <p:spPr>
          <a:xfrm>
            <a:off x="9865973" y="542862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e13c79b42?vcp=1&amp;vis=1&amp;pid=b4f5b9945&amp;color=0,0,0&amp;vtp=1&amp;vaab=1&amp;bt=1&amp;bbb=1&amp;hb=1"/>
              <p:cNvSpPr/>
              <p:nvPr/>
            </p:nvSpPr>
            <p:spPr>
              <a:xfrm>
                <a:off x="236707" y="3099771"/>
                <a:ext cx="11109960" cy="2501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铁块的重力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，铁块的体积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铁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6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铁块浸没在煤油中，所以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铁块受到的浮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6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6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铁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𝜌</m:t>
                                </m:r>
                              </m:e>
                              <m:sub>
                                <m:r>
                                  <a:rPr lang="en-US" altLang="zh-CN" sz="2800" baseline="-1000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铁</m:t>
                                </m:r>
                              </m:sub>
                            </m:sSub>
                          </m:den>
                        </m:f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=(1−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AS.1_1#e13c79b42?vcp=1&amp;vis=1&amp;pid=b4f5b994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707" y="3099771"/>
                <a:ext cx="11109960" cy="2501900"/>
              </a:xfrm>
              <a:prstGeom prst="rect">
                <a:avLst/>
              </a:prstGeom>
              <a:blipFill rotWithShape="1">
                <a:blip r:embed="rId5"/>
                <a:stretch>
                  <a:fillRect l="-4" t="-13" r="4" b="-24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90100" y="3040380"/>
            <a:ext cx="1656715" cy="25615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7_1#6f2274a3c?iti=49&amp;htil=27&amp;vcp=1&amp;vis=1&amp;pid=b34ec69f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7930" y="572770"/>
            <a:ext cx="3354070" cy="34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7_2#6f2274a3c?iti=49&amp;htil=27&amp;vcp=1&amp;vis=1&amp;pid=b34ec69f0&amp;color=0,0,0&amp;vtp=1&amp;vaab=1&amp;bbb=1"/>
          <p:cNvSpPr/>
          <p:nvPr/>
        </p:nvSpPr>
        <p:spPr>
          <a:xfrm>
            <a:off x="10123074" y="4156120"/>
            <a:ext cx="1147762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/>
          </a:p>
        </p:txBody>
      </p:sp>
      <p:sp>
        <p:nvSpPr>
          <p:cNvPr id="4" name="QO_7_BD.157_3#6f2274a3c?htil=27&amp;sp=1&amp;vcp=1&amp;vis=1&amp;pid=b34ec69f0&amp;color=0,0,0&amp;vtp=1&amp;vaab=1&amp;bt=1&amp;bbb=1&amp;hb=1&amp;hs=1"/>
          <p:cNvSpPr/>
          <p:nvPr/>
        </p:nvSpPr>
        <p:spPr>
          <a:xfrm>
            <a:off x="539496" y="554400"/>
            <a:ext cx="8503920" cy="2661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（2024·广西河池·模拟）在石油开采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、运输和使用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，由于泄漏和排放石油会引起石油污染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。生活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中常采用物理吸附的方法进行石油回收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小李用天平、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量筒和石油等器材测量能够吸收石油的某干燥固体的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，进行了下列实验：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58_1#7ecf18661?htil=27&amp;vcp=1&amp;vis=1&amp;pid=6f2274a3c&amp;color=0,0,0&amp;vtp=1&amp;vaab=1&amp;bbb=1&amp;hb=1"/>
              <p:cNvSpPr/>
              <p:nvPr/>
            </p:nvSpPr>
            <p:spPr>
              <a:xfrm>
                <a:off x="539496" y="3252579"/>
                <a:ext cx="8503920" cy="1569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（1）他将固体放于天平左盘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，往右盘增减砝码并移动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游码直至天平再次平衡。右盘砝码和游码所对刻度如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B4-9甲所示，测得该固体的质量为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58_1#7ecf18661?htil=27&amp;vcp=1&amp;vis=1&amp;pid=6f2274a3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52579"/>
                <a:ext cx="8503920" cy="1569657"/>
              </a:xfrm>
              <a:prstGeom prst="rect">
                <a:avLst/>
              </a:prstGeom>
              <a:blipFill rotWithShape="1">
                <a:blip r:embed="rId4"/>
                <a:stretch>
                  <a:fillRect l="-4" t="-7" r="4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59_1#a85dfc211?vcp=1&amp;vis=1&amp;pid=6f2274a3c&amp;color=0,0,0&amp;vtp=1&amp;vaab=1&amp;bbb=1&amp;hb=1&amp;hs=1"/>
              <p:cNvSpPr/>
              <p:nvPr/>
            </p:nvSpPr>
            <p:spPr>
              <a:xfrm>
                <a:off x="539496" y="4830744"/>
                <a:ext cx="11109960" cy="1569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（2）他将固体用体积忽略不计的保鲜膜包裹严密，放入盛有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石油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的量筒中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，静止时液面如图B4-9乙所示，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由此算出该固体的密度为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159_1#a85dfc211?vcp=1&amp;vis=1&amp;pid=6f2274a3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30744"/>
                <a:ext cx="11109960" cy="1569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9" r="-820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0_1#0f5b113a8?vcp=1&amp;vis=1&amp;pid=6f2274a3c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3071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（3）接下来，小李又测量了石油的密度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，他用体积可忽略不计的细铁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丝伸进量筒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，将保鲜膜戳破几个洞，便于物体吸收石油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，已知物体吸收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石油后体积不变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，等物体充分吸收石油后读出量筒中液面在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，取出物体擦干表面后用天平测得其质量为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26.8 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（仍使用图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4-9甲的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）。则物体吸收了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的石油，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计算后得知石油密度为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0_1#0f5b113a8?vcp=1&amp;vis=1&amp;pid=6f2274a3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071432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540" b="-1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61_1#6f2274a3c?iti=50&amp;vcp=1&amp;vis=1&amp;pid=6f2274a3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6505" y="3162935"/>
            <a:ext cx="3234055" cy="322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1_2#6f2274a3c?iti=50&amp;vcp=1&amp;vis=1&amp;pid=6f2274a3c&amp;color=0,0,0&amp;vtp=1&amp;vaab=1&amp;bbb=1"/>
          <p:cNvSpPr/>
          <p:nvPr/>
        </p:nvSpPr>
        <p:spPr>
          <a:xfrm>
            <a:off x="3513487" y="4902372"/>
            <a:ext cx="11477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2_1#8807600eb?vcp=1&amp;vis=1&amp;pid=6f2274a3c&amp;color=0,0,0&amp;vtp=1&amp;vaab=1&amp;bt=1&amp;bbb=1&amp;hb=1"/>
              <p:cNvSpPr/>
              <p:nvPr/>
            </p:nvSpPr>
            <p:spPr>
              <a:xfrm>
                <a:off x="539496" y="91284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（4）小李重新检查整个实验，发现天平称量时使用的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砝码有一个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小缺口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，则所测得的石油密度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（选填“偏大”“偏小”或“不变”）。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2_1#8807600eb?vcp=1&amp;vis=1&amp;pid=6f2274a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284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-2094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63_1#6f2274a3c?iti=51&amp;vcp=1&amp;vis=1&amp;pid=6f2274a3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0288" y="2246217"/>
            <a:ext cx="3008376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3_2#6f2274a3c?iti=51&amp;vcp=1&amp;vis=1&amp;pid=6f2274a3c&amp;color=0,0,0&amp;vtp=1&amp;vaab=1&amp;bbb=1"/>
          <p:cNvSpPr/>
          <p:nvPr/>
        </p:nvSpPr>
        <p:spPr>
          <a:xfrm>
            <a:off x="5520595" y="5372449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4_1#1c9f12568?vcp=1&amp;vis=1&amp;pid=6f2274a3c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26015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（5）同组的小刘单独拿出一个烧杯，如图B4-9丙所示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，将其装满石油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后测出烧杯和石油总质量为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，小心放入一个质量为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后清理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；继续小心放入另一个质量也为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后再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清理烧杯外壁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，测得此时总质量为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4_1#1c9f12568?vcp=1&amp;vis=1&amp;pid=6f2274a3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6015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2677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65_1#6f2274a3c?iti=52&amp;vcp=1&amp;vis=1&amp;pid=6f2274a3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5210" y="2672080"/>
            <a:ext cx="3612515" cy="370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5_2#6f2274a3c?iti=52&amp;vcp=1&amp;vis=1&amp;pid=6f2274a3c&amp;color=0,0,0&amp;vtp=1&amp;vaab=1&amp;bbb=1"/>
          <p:cNvSpPr/>
          <p:nvPr/>
        </p:nvSpPr>
        <p:spPr>
          <a:xfrm>
            <a:off x="3294285" y="4647991"/>
            <a:ext cx="1147762" cy="480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6_1#7ecf18661?iti=53&amp;htil=28&amp;vcp=1&amp;vis=1&amp;pid=6f2274a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900" y="954500"/>
            <a:ext cx="3941064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6_2#7ecf18661?iti=53&amp;htil=28&amp;vcp=1&amp;vis=1&amp;pid=6f2274a3c&amp;color=0,0,0&amp;vtp=1&amp;vaab=1&amp;bbb=1"/>
          <p:cNvSpPr/>
          <p:nvPr/>
        </p:nvSpPr>
        <p:spPr>
          <a:xfrm>
            <a:off x="9067551" y="504085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66_3#7ecf18661?htil=28&amp;vcp=1&amp;vis=1&amp;pid=6f2274a3c&amp;color=0,0,0&amp;vtp=1&amp;vaab=1&amp;bt=1&amp;bbb=1&amp;hb=1"/>
              <p:cNvSpPr/>
              <p:nvPr/>
            </p:nvSpPr>
            <p:spPr>
              <a:xfrm>
                <a:off x="539496" y="936212"/>
                <a:ext cx="70317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（1）他将固体放于天平左盘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，往右盘增减砝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码并移动游码直至天平再次平衡。右盘砝码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和游码所对刻度如图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B4-9甲所示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，测得该固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66_3#7ecf18661?htil=28&amp;vcp=1&amp;vis=1&amp;pid=6f2274a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6212"/>
                <a:ext cx="703173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16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_1#7ecf18661.blank?vcp=1&amp;vis=1&amp;pid=6f2274a3c&amp;color=0,0,0&amp;vpa=60&amp;vtp=1&amp;vaab=1&amp;bbb=1"/>
          <p:cNvSpPr/>
          <p:nvPr/>
        </p:nvSpPr>
        <p:spPr>
          <a:xfrm>
            <a:off x="2289714" y="2827877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23.6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68_1#a85dfc211?htil=28&amp;vcp=1&amp;vis=1&amp;pid=6f2274a3c&amp;color=0,0,0&amp;vtp=1&amp;vaab=1&amp;bbb=1&amp;hb=1"/>
              <p:cNvSpPr/>
              <p:nvPr/>
            </p:nvSpPr>
            <p:spPr>
              <a:xfrm>
                <a:off x="539496" y="3434556"/>
                <a:ext cx="70317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）他将固体用体积忽略不计的保鲜膜包裹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严密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，放入盛有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石油的量筒中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，静止时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B4-9乙所示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，由此算出该固体的密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168_1#a85dfc211?htil=28&amp;vcp=1&amp;vis=1&amp;pid=6f2274a3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4556"/>
                <a:ext cx="7031736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19" r="-1010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169_1#a85dfc211.blank?vcp=1&amp;vis=1&amp;pid=6f2274a3c&amp;color=0,0,0&amp;vpa=61&amp;vtp=1&amp;vaab=1&amp;bbb=1"/>
          <p:cNvSpPr/>
          <p:nvPr/>
        </p:nvSpPr>
        <p:spPr>
          <a:xfrm>
            <a:off x="1222915" y="5326221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2.36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0f5b113a8?iti=55&amp;htil=30&amp;vcp=1&amp;vis=1&amp;pid=6f2274a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4739" y="1116044"/>
            <a:ext cx="3904488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S.1_1#0f5b113a8?iti=55&amp;htil=30&amp;vcp=1&amp;vis=1&amp;pid=6f2274a3c&amp;color=0,0,0&amp;vtp=1&amp;vaab=1&amp;bbb=1"/>
          <p:cNvSpPr/>
          <p:nvPr/>
        </p:nvSpPr>
        <p:spPr>
          <a:xfrm>
            <a:off x="9023102" y="518201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0f5b113a8?htil=30&amp;vcp=1&amp;vis=1&amp;pid=6f2274a3c&amp;color=0,0,0&amp;vtp=1&amp;vaab=1&amp;bt=1&amp;bbb=1&amp;hb=1"/>
              <p:cNvSpPr/>
              <p:nvPr/>
            </p:nvSpPr>
            <p:spPr>
              <a:xfrm>
                <a:off x="539496" y="1088612"/>
                <a:ext cx="7077456" cy="4051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物体吸收的石油的体积为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石油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于“取出物体擦干表面后用天平测得其质量为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26.8 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说明吸收的石油的质量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石油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=26.8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−23.6 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石油密度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石油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石油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0f5b113a8?htil=30&amp;vcp=1&amp;vis=1&amp;pid=6f2274a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88612"/>
                <a:ext cx="7077456" cy="4051300"/>
              </a:xfrm>
              <a:prstGeom prst="rect">
                <a:avLst/>
              </a:prstGeom>
              <a:blipFill rotWithShape="1">
                <a:blip r:embed="rId4"/>
                <a:stretch>
                  <a:fillRect l="-5" t="-5" r="2" b="-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_1#0819278dd?iti=1&amp;htil=1&amp;vaa=1&amp;vcp=1&amp;vis=1&amp;pid=d17403d5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1010" y="572688"/>
            <a:ext cx="2298480" cy="170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_2#0819278dd?iti=1&amp;htil=1&amp;vaa=1&amp;vcp=1&amp;vis=1&amp;pid=d17403d53&amp;color=0,0,0&amp;vtp=1&amp;vaab=1&amp;bbb=1"/>
          <p:cNvSpPr/>
          <p:nvPr/>
        </p:nvSpPr>
        <p:spPr>
          <a:xfrm>
            <a:off x="9894637" y="2401616"/>
            <a:ext cx="9112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</a:t>
            </a:r>
            <a:endParaRPr lang="en-US" altLang="zh-CN" sz="2800" dirty="0"/>
          </a:p>
        </p:txBody>
      </p:sp>
      <p:sp>
        <p:nvSpPr>
          <p:cNvPr id="4" name="QC_7_BD.3_3#0819278dd?htil=1&amp;sp=1&amp;vaa=1&amp;vcp=1&amp;vis=1&amp;pid=d17403d53&amp;color=0,0,0&amp;vtp=1&amp;vaab=1&amp;bt=1&amp;bbb=1&amp;hb=1&amp;hs=1"/>
          <p:cNvSpPr/>
          <p:nvPr/>
        </p:nvSpPr>
        <p:spPr>
          <a:xfrm>
            <a:off x="539496" y="554400"/>
            <a:ext cx="8577072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）中秋节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，家人吃月饼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庆团圆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。如图4-1所示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，下列关于月饼的说法正确的有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3_4#0819278dd.choices?htil=1&amp;vaa=1&amp;vcp=1&amp;vis=1&amp;pid=d17403d53&amp;color=0,0,0&amp;vtp=1&amp;vaab=1&amp;bbb=1"/>
              <p:cNvSpPr/>
              <p:nvPr/>
            </p:nvSpPr>
            <p:spPr>
              <a:xfrm>
                <a:off x="539496" y="2290744"/>
                <a:ext cx="8577072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A.月饼的直径约为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.月饼的厚度约为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.月饼被轻轻放在盘上的过程中总质量不变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.一个月饼均分为四份的过程中总质量增大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3_4#0819278dd.choices?htil=1&amp;vaa=1&amp;vcp=1&amp;vis=1&amp;pid=d17403d5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90744"/>
                <a:ext cx="8577072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4" t="-13" r="6" b="-2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EX.1_1#0819278dd?vaa=1&amp;vcp=1&amp;vis=1&amp;pid=d17403d53&amp;color=0,0,0&amp;vtp=1&amp;vaab=1&amp;bbb=1&amp;hb=1&amp;hs=1"/>
          <p:cNvSpPr/>
          <p:nvPr/>
        </p:nvSpPr>
        <p:spPr>
          <a:xfrm>
            <a:off x="539496" y="4689964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可根据生活经验对常见月饼的厚度、直径进行估测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，也可以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根据题图中盘子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、刀叉的大小进行估测。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质量是物体的一种基本属性，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与物体的状态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、形状、温度、空间位置无关。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0_1#0f5b113a8?iti=54&amp;htil=29&amp;vcp=1&amp;vis=1&amp;pid=6f2274a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6760" y="923512"/>
            <a:ext cx="3264408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70_2#0f5b113a8?iti=54&amp;htil=29&amp;vcp=1&amp;vis=1&amp;pid=6f2274a3c&amp;color=0,0,0&amp;vtp=1&amp;vaab=1&amp;bbb=1"/>
          <p:cNvSpPr/>
          <p:nvPr/>
        </p:nvSpPr>
        <p:spPr>
          <a:xfrm>
            <a:off x="9425083" y="437892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70_3#0f5b113a8?htil=29&amp;vcp=1&amp;vis=1&amp;pid=6f2274a3c&amp;color=0,0,0&amp;vtp=1&amp;vaab=1&amp;bt=1&amp;bbb=1&amp;hb=1"/>
              <p:cNvSpPr/>
              <p:nvPr/>
            </p:nvSpPr>
            <p:spPr>
              <a:xfrm>
                <a:off x="539496" y="905224"/>
                <a:ext cx="7708392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（3）接下来，小李又测量了石油的密度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，他用体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积可忽略不计的细铁丝伸进量筒，将保鲜膜戳破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几个洞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，便于物体吸收石油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，已知物体吸收石油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后体积不变，等物体充分吸收石油后读出量筒中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，取出物体擦干表面后用天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平测得其质量为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26.8 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（仍使用图4-9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甲的砝码）。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则物体吸收了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的石油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，计算后得知石油密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70_3#0f5b113a8?htil=29&amp;vcp=1&amp;vis=1&amp;pid=6f2274a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7708392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2366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71_1#0f5b113a8.blank?vcp=1&amp;vis=1&amp;pid=6f2274a3c&amp;color=0,0,0&amp;vpa=62&amp;vtp=1&amp;vaab=1"/>
          <p:cNvSpPr/>
          <p:nvPr/>
        </p:nvSpPr>
        <p:spPr>
          <a:xfrm>
            <a:off x="2683414" y="4760944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  <p:sp>
        <p:nvSpPr>
          <p:cNvPr id="6" name="QB_8_AN.172_1#0f5b113a8.blank?vcp=1&amp;vis=1&amp;pid=6f2274a3c&amp;color=0,0,0&amp;vpa=63&amp;vtp=1&amp;vaab=1&amp;bbb=1"/>
          <p:cNvSpPr/>
          <p:nvPr/>
        </p:nvSpPr>
        <p:spPr>
          <a:xfrm>
            <a:off x="1222915" y="538768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4_1#8807600eb?iti=56&amp;htil=31&amp;vcp=1&amp;vis=1&amp;pid=6f2274a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4928" y="941102"/>
            <a:ext cx="3941064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74_2#8807600eb?iti=56&amp;htil=31&amp;vcp=1&amp;vis=1&amp;pid=6f2274a3c&amp;color=0,0,0&amp;vtp=1&amp;vaab=1&amp;bbb=1"/>
          <p:cNvSpPr/>
          <p:nvPr/>
        </p:nvSpPr>
        <p:spPr>
          <a:xfrm>
            <a:off x="9041579" y="502745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74_3#8807600eb?htil=31&amp;vcp=1&amp;vis=1&amp;pid=6f2274a3c&amp;color=0,0,0&amp;vtp=1&amp;vaab=1&amp;bt=1&amp;bbb=1&amp;hb=1"/>
              <p:cNvSpPr/>
              <p:nvPr/>
            </p:nvSpPr>
            <p:spPr>
              <a:xfrm>
                <a:off x="539496" y="922814"/>
                <a:ext cx="70317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（4）小李重新检查整个实验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，发现天平称量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时使用的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砝码有一个小缺口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，则所测得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的石油密度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选填“偏大”“偏小”或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74_3#8807600eb?htil=31&amp;vcp=1&amp;vis=1&amp;pid=6f2274a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2814"/>
                <a:ext cx="703173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-16" b="-2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76_1#8807600eb.blank?vcp=1&amp;vis=1&amp;pid=6f2274a3c&amp;color=0,0,0&amp;vpa=64&amp;vtp=1&amp;vaab=1&amp;bbb=1"/>
          <p:cNvSpPr/>
          <p:nvPr/>
        </p:nvSpPr>
        <p:spPr>
          <a:xfrm>
            <a:off x="2327814" y="218773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8807600eb?htil=31&amp;vcp=1&amp;vis=1&amp;pid=6f2274a3c&amp;color=0,0,0&amp;vtp=1&amp;vaab=1&amp;bbb=1&amp;hb=1"/>
              <p:cNvSpPr/>
              <p:nvPr/>
            </p:nvSpPr>
            <p:spPr>
              <a:xfrm>
                <a:off x="539496" y="3421158"/>
                <a:ext cx="70317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砝码有一个小缺口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固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和固体吸收石油后的测量都偏大相同的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，故测出的石油的质量不变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，作差后消除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了该项误差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，因此所测得的石油密度不变。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AS.1_1#8807600eb?htil=31&amp;vcp=1&amp;vis=1&amp;pid=6f2274a3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1158"/>
                <a:ext cx="7031736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17" r="2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1c9f12568?iti=58&amp;htil=33&amp;vcp=1&amp;vis=1&amp;pid=6f2274a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7356" y="581834"/>
            <a:ext cx="3432957" cy="3450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S.1_1#1c9f12568?iti=58&amp;htil=33&amp;vcp=1&amp;vis=1&amp;pid=6f2274a3c&amp;color=0,0,0&amp;vtp=1&amp;vaab=1&amp;bbb=1"/>
          <p:cNvSpPr/>
          <p:nvPr/>
        </p:nvSpPr>
        <p:spPr>
          <a:xfrm>
            <a:off x="9239954" y="4159487"/>
            <a:ext cx="11477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1c9f12568?htil=33&amp;vcp=1&amp;vis=1&amp;pid=6f2274a3c&amp;color=0,0,0&amp;vtp=1&amp;vaab=1&amp;bt=1&amp;bbb=1&amp;hb=1"/>
              <p:cNvSpPr/>
              <p:nvPr/>
            </p:nvSpPr>
            <p:spPr>
              <a:xfrm>
                <a:off x="539496" y="554400"/>
                <a:ext cx="7434072" cy="57923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根据题意知道，放入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后溢出的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石油的质量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溢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由于溢出石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油的体积等于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的体积，故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溢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溢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石油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后溢出的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石油的质量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溢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由于溢出石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油的体积等于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的体积，故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溢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溢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石油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；金属块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和金属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8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的密度之比为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𝐴</m:t>
                                </m:r>
                              </m:sub>
                            </m:sSub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𝐵</m:t>
                                </m:r>
                              </m:sub>
                            </m:sSub>
                          </m:den>
                        </m:f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1c9f12568?htil=33&amp;vcp=1&amp;vis=1&amp;pid=6f2274a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434072" cy="5792343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7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7_1#1c9f12568?iti=57&amp;htil=32&amp;vcp=1&amp;vis=1&amp;pid=6f2274a3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1298" y="1097883"/>
            <a:ext cx="3547872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77_2#1c9f12568?iti=57&amp;htil=32&amp;vcp=1&amp;vis=1&amp;pid=6f2274a3c&amp;color=0,0,0&amp;vtp=1&amp;vaab=1&amp;bbb=1"/>
          <p:cNvSpPr/>
          <p:nvPr/>
        </p:nvSpPr>
        <p:spPr>
          <a:xfrm>
            <a:off x="9261353" y="4791043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77_3#1c9f12568?htil=32&amp;vcp=1&amp;vis=1&amp;pid=6f2274a3c&amp;color=0,0,0&amp;vtp=1&amp;vaab=1&amp;bt=1&amp;bbb=1&amp;hb=1"/>
              <p:cNvSpPr/>
              <p:nvPr/>
            </p:nvSpPr>
            <p:spPr>
              <a:xfrm>
                <a:off x="539496" y="1079595"/>
                <a:ext cx="7434072" cy="473405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（5）同组的小刘单独拿出一个烧杯，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如图B4-9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丙所示，将其装满石油后测出烧杯和石油总质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，小心放入一个质量为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后清理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；继续小心放入另一个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质量也为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后再清理烧杯外壁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时总质量为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的密度之比为</a:t>
                </a:r>
              </a:p>
              <a:p>
                <a:pPr latinLnBrk="1">
                  <a:lnSpc>
                    <a:spcPts val="7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450" b="0" i="0" u="sng" kern="0" spc="-9990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77_3#1c9f12568?htil=32&amp;vcp=1&amp;vis=1&amp;pid=6f2274a3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9595"/>
                <a:ext cx="7434072" cy="473405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634" b="-3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78_1#1c9f12568.blank?vcp=1&amp;vis=1&amp;pid=6f2274a3c&amp;color=0,0,0&amp;vpa=65&amp;vtp=1&amp;vaab=1&amp;bbb=1&amp;rh=50.60504"/>
              <p:cNvSpPr/>
              <p:nvPr/>
            </p:nvSpPr>
            <p:spPr>
              <a:xfrm>
                <a:off x="563308" y="5090889"/>
                <a:ext cx="1567371" cy="63690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78_1#1c9f12568.blank?vcp=1&amp;vis=1&amp;pid=6f2274a3c&amp;color=0,0,0&amp;vpa=65&amp;vtp=1&amp;vaab=1&amp;bbb=1&amp;rh=50.60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308" y="5090889"/>
                <a:ext cx="1567371" cy="636905"/>
              </a:xfrm>
              <a:prstGeom prst="rect">
                <a:avLst/>
              </a:prstGeom>
              <a:blipFill rotWithShape="1">
                <a:blip r:embed="rId5"/>
                <a:stretch>
                  <a:fillRect l="-4" t="-15" r="16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10805a4c?vcp=1&amp;pid=2e857116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>
              <a:solidFill>
                <a:srgbClr val="44B2E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80_1#485ea5c47?vcp=1&amp;vis=1&amp;pid=410805a4c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（2024·四川成都·模拟）重症监护室内配有容积为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，充满氧气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的钢瓶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，供急救病人时使用，其密度为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。若某次抢救病人用去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瓶内氧气的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则瓶内氧气的质量将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选填“变大”“变小”或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变”），其密度为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80_1#485ea5c47?vcp=1&amp;vis=1&amp;pid=410805a4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485ea5c47?vcp=1&amp;vis=1&amp;pid=410805a4c&amp;color=0,0,0&amp;vtp=1&amp;vaab=1&amp;bt=1&amp;bbb=1&amp;hb=1"/>
              <p:cNvSpPr/>
              <p:nvPr/>
            </p:nvSpPr>
            <p:spPr>
              <a:xfrm>
                <a:off x="539496" y="1226090"/>
                <a:ext cx="11109960" cy="427380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某次抢救病人用去瓶内氧气的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则瓶内所含氧气质量变小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设氧气瓶中原来氧气的质量为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，某次抢救病人用去瓶内氧气的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</a:t>
                </a:r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剩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，设氧气瓶的容积为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，剩余氧气的体积始终等于氧气瓶的容积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原来氧气的密度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则剩余氧气的密度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485ea5c47?vcp=1&amp;vis=1&amp;pid=410805a4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6090"/>
                <a:ext cx="11109960" cy="4273804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2197" b="-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10805a4c?vcp=1&amp;pid=2e857116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>
              <a:solidFill>
                <a:srgbClr val="44B2E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80_1#485ea5c47?vcp=1&amp;vis=1&amp;pid=410805a4c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（2024·四川成都·模拟）重症监护室内配有容积为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，充满氧气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的钢瓶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，供急救病人时使用，其密度为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。若某次抢救病人用去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瓶内氧气的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则瓶内氧气的质量将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选填“变大”“变小”或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变”），其密度为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80_1#485ea5c47?vcp=1&amp;vis=1&amp;pid=410805a4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81_1#485ea5c47.blank?vcp=1&amp;vis=1&amp;pid=410805a4c&amp;color=0,0,0&amp;vpa=66&amp;vtp=1&amp;vaab=1&amp;bbb=1"/>
          <p:cNvSpPr/>
          <p:nvPr/>
        </p:nvSpPr>
        <p:spPr>
          <a:xfrm>
            <a:off x="6316121" y="2636840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182_1#485ea5c47.blank?vcp=1&amp;vis=1&amp;pid=410805a4c&amp;color=0,0,0&amp;vpa=67&amp;vtp=1&amp;vaab=1"/>
          <p:cNvSpPr/>
          <p:nvPr/>
        </p:nvSpPr>
        <p:spPr>
          <a:xfrm>
            <a:off x="3196177" y="3158906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5_1#a771aab63?sp=1&amp;vcp=1&amp;vis=1&amp;pid=da00bb6d1&amp;color=0,0,0&amp;vtp=1&amp;vaab=1&amp;bbb=1"/>
          <p:cNvSpPr/>
          <p:nvPr/>
        </p:nvSpPr>
        <p:spPr>
          <a:xfrm>
            <a:off x="427898" y="7473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（1）测量牛奶的密度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天平放在水平台上，将游码移到标尺左端的零刻度线处，横梁静止时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指针偏右，应向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调节平衡螺母，直至指针指在分度盘中央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85_3#a771aab63?sp=1&amp;vcp=1&amp;vis=1&amp;pid=da00bb6d1&amp;color=0,0,0&amp;vtp=1&amp;vaab=1&amp;bbb=1&amp;hb=1"/>
              <p:cNvSpPr/>
              <p:nvPr/>
            </p:nvSpPr>
            <p:spPr>
              <a:xfrm>
                <a:off x="427898" y="2679014"/>
                <a:ext cx="116525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将装有适量牛奶的烧杯放在天平左盘，当天平重新平衡时，右盘中的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砝码和游码的位置如图B4-10甲所示，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则烧杯和牛奶的质量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85_3#a771aab63?sp=1&amp;vcp=1&amp;vis=1&amp;pid=da00bb6d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898" y="2679014"/>
                <a:ext cx="11652504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5" t="-32" r="1" b="-5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85_4#a771aab63?sp=1&amp;vcp=1&amp;vis=1&amp;pid=da00bb6d1&amp;color=0,0,0&amp;vtp=1&amp;vaab=1&amp;bbb=1"/>
              <p:cNvSpPr/>
              <p:nvPr/>
            </p:nvSpPr>
            <p:spPr>
              <a:xfrm>
                <a:off x="427898" y="458069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将烧杯中部分牛奶倒入量筒中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液面的位置如图B4-10乙所示；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④测出烧杯和剩余牛奶的质量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=88.6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85_4#a771aab63?sp=1&amp;vcp=1&amp;vis=1&amp;pid=da00bb6d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898" y="458069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5" t="-36" r="5" b="-59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7_BD.184_1#da00bb6d1?sp=1&amp;vcp=1&amp;vis=1&amp;pid=410805a4c&amp;color=0,0,0&amp;vtp=1&amp;vaab=1&amp;bt=1&amp;bbb=1"/>
          <p:cNvSpPr/>
          <p:nvPr/>
        </p:nvSpPr>
        <p:spPr>
          <a:xfrm>
            <a:off x="352482" y="32132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（2024·辽宁·中考）某同学测量物质的密度。</a:t>
            </a:r>
            <a:endParaRPr lang="en-US" altLang="zh-CN" sz="2800" dirty="0"/>
          </a:p>
        </p:txBody>
      </p:sp>
      <p:pic>
        <p:nvPicPr>
          <p:cNvPr id="7" name="QO_7_BD.184_2#da00bb6d1?iti=59&amp;vcp=1&amp;vis=1&amp;pid=410805a4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6615" y="3307080"/>
            <a:ext cx="4713605" cy="247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7_BD.184_3#da00bb6d1?iti=59&amp;vcp=1&amp;vis=1&amp;pid=410805a4c&amp;color=0,0,0&amp;vtp=1&amp;vaab=1&amp;bbb=1"/>
          <p:cNvSpPr/>
          <p:nvPr/>
        </p:nvSpPr>
        <p:spPr>
          <a:xfrm>
            <a:off x="9081675" y="57201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85_6#a771aab63?sp=1&amp;vcp=1&amp;vis=1&amp;pid=da00bb6d1&amp;color=0,0,0&amp;vtp=1&amp;vaab=1&amp;bbb=1&amp;hb=1"/>
              <p:cNvSpPr/>
              <p:nvPr/>
            </p:nvSpPr>
            <p:spPr>
              <a:xfrm>
                <a:off x="539496" y="130180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⑤设计的记录数据的表格如下表所示，表格中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处应补充的内容是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85_6#a771aab63?sp=1&amp;vcp=1&amp;vis=1&amp;pid=da00bb6d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01804"/>
                <a:ext cx="11109960" cy="1201357"/>
              </a:xfrm>
              <a:prstGeom prst="rect">
                <a:avLst/>
              </a:prstGeom>
              <a:blipFill rotWithShape="1">
                <a:blip r:embed="rId2"/>
                <a:stretch>
                  <a:fillRect l="-3" t="-4" r="-820" b="-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QB_8_BD.185_7#a771aab63?colgroup=6,6,3,6,6&amp;vcp=1&amp;vis=1&amp;pid=da00bb6d1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33989"/>
              <a:ext cx="11064240" cy="2224405"/>
            </p:xfrm>
            <a:graphic>
              <a:graphicData uri="http://schemas.openxmlformats.org/drawingml/2006/table">
                <a:tbl>
                  <a:tblPr/>
                  <a:tblGrid>
                    <a:gridCol w="24780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447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865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37744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6764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烧杯和牛奶的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质量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甲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烧杯和剩余牛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奶的质量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乙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▲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丙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量筒中牛奶的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体积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𝑉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牛奶的密度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/(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−3</m:t>
                                  </m:r>
                                </m:sup>
                              </m:sSup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80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  <a:buNone/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  <a:buNone/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  <a:buNone/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  <a:buNone/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QB_8_BD.185_7#a771aab63?colgroup=6,6,3,6,6&amp;vcp=1&amp;vis=1&amp;pid=da00bb6d1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633989"/>
              <a:ext cx="11064240" cy="2224405"/>
            </p:xfrm>
            <a:graphic>
              <a:graphicData uri="http://schemas.openxmlformats.org/drawingml/2006/table">
                <a:tbl>
                  <a:tblPr/>
                  <a:tblGrid>
                    <a:gridCol w="2478024"/>
                    <a:gridCol w="2377440"/>
                    <a:gridCol w="1444752"/>
                    <a:gridCol w="2386584"/>
                    <a:gridCol w="2377440"/>
                  </a:tblGrid>
                  <a:tr h="1676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480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100"/>
                            </a:lnSpc>
                            <a:buNone/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100"/>
                            </a:lnSpc>
                            <a:buNone/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100"/>
                            </a:lnSpc>
                            <a:buNone/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R w="12700" cmpd="sng">
                          <a:solidFill>
                            <a:schemeClr val="tx1"/>
                          </a:solidFill>
                          <a:prstDash val="soli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100"/>
                            </a:lnSpc>
                            <a:buNone/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12700" cmpd="sng">
                          <a:solidFill>
                            <a:schemeClr val="tx1"/>
                          </a:solidFill>
                          <a:prstDash val="solid"/>
                        </a:lnL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85_8#a771aab63?vcp=1&amp;vis=1&amp;pid=da00bb6d1&amp;color=0,0,0&amp;vtp=1&amp;vaab=1&amp;bbb=1"/>
              <p:cNvSpPr/>
              <p:nvPr/>
            </p:nvSpPr>
            <p:spPr>
              <a:xfrm>
                <a:off x="539496" y="498348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⑥根据测量数据求得牛奶的密度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85_8#a771aab63?vcp=1&amp;vis=1&amp;pid=da00bb6d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83489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2" r="3" b="-123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86_1#d4d80d705?sp=1&amp;vcp=1&amp;vis=1&amp;pid=da00bb6d1&amp;color=0,0,0&amp;vtp=1&amp;vaab=1&amp;bt=1&amp;bbb=1&amp;hb=1"/>
              <p:cNvSpPr/>
              <p:nvPr/>
            </p:nvSpPr>
            <p:spPr>
              <a:xfrm>
                <a:off x="539496" y="554400"/>
                <a:ext cx="11109960" cy="17619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实验创新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测量瓷勺的密度：该同学清洗餐具时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，发现瓷勺沉到水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，于是想测量瓷勺的密度。该同学用厨房电子秤、透明塑料杯、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细线、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厨具支架和水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），进行如下操作：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86_1#d4d80d705?sp=1&amp;vcp=1&amp;vis=1&amp;pid=da00bb6d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761935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3312" b="-4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7_BD.187_2#da00bb6d1?iti=60&amp;vcp=1&amp;vis=1&amp;pid=da00bb6d1&amp;color=0,0,0&amp;vtp=1&amp;vaab=1&amp;bbb=1"/>
          <p:cNvSpPr/>
          <p:nvPr/>
        </p:nvSpPr>
        <p:spPr>
          <a:xfrm>
            <a:off x="10091066" y="4940631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图B4-10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88_1#d4d80d705?vcp=1&amp;vis=1&amp;pid=da00bb6d1&amp;color=0,0,0&amp;vtp=1&amp;vaab=1&amp;bbb=1"/>
              <p:cNvSpPr/>
              <p:nvPr/>
            </p:nvSpPr>
            <p:spPr>
              <a:xfrm>
                <a:off x="539496" y="2316144"/>
                <a:ext cx="11109960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.用电子秤测量瓷勺的质量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100" dirty="0"/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.将适量的水倒入塑料杯内并测出杯和水的总质量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1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.按照图B4-10丙所示的方式组装，读出电子秤的示数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O_8_BD.188_1#d4d80d705?vcp=1&amp;vis=1&amp;pid=da00bb6d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16144"/>
                <a:ext cx="11109960" cy="1744282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3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29470" y="2091690"/>
            <a:ext cx="2338070" cy="25342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5124</Words>
  <Application>Microsoft Office PowerPoint</Application>
  <PresentationFormat>宽屏</PresentationFormat>
  <Paragraphs>919</Paragraphs>
  <Slides>106</Slides>
  <Notes>94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106</vt:i4>
      </vt:variant>
    </vt:vector>
  </HeadingPairs>
  <TitlesOfParts>
    <vt:vector size="117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2024-12-11T08:58:00Z</dcterms:created>
  <dcterms:modified xsi:type="dcterms:W3CDTF">2025-07-24T01:40:42Z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E156F5630D1648769B5793F604BDD8E6_12</vt:lpwstr>
  </property>
  <property fmtid="{D5CDD505-2E9C-101B-9397-08002B2CF9AE}" pid="3" name="KSOProductBuildVer">
    <vt:lpwstr>2052-12.1.0.18912</vt:lpwstr>
  </property>
</Properties>
</file>