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2" r:id="rId26"/>
    <p:sldId id="283" r:id="rId27"/>
    <p:sldId id="284" r:id="rId28"/>
    <p:sldId id="285" r:id="rId29"/>
    <p:sldId id="286" r:id="rId30"/>
    <p:sldId id="287" r:id="rId31"/>
    <p:sldId id="288" r:id="rId32"/>
    <p:sldId id="289" r:id="rId33"/>
    <p:sldId id="290" r:id="rId34"/>
    <p:sldId id="291" r:id="rId35"/>
    <p:sldId id="292" r:id="rId36"/>
    <p:sldId id="294" r:id="rId37"/>
    <p:sldId id="295" r:id="rId38"/>
    <p:sldId id="296" r:id="rId39"/>
    <p:sldId id="297" r:id="rId40"/>
    <p:sldId id="300" r:id="rId41"/>
    <p:sldId id="301" r:id="rId42"/>
    <p:sldId id="302" r:id="rId43"/>
    <p:sldId id="304" r:id="rId44"/>
    <p:sldId id="305" r:id="rId45"/>
    <p:sldId id="306" r:id="rId46"/>
    <p:sldId id="307" r:id="rId47"/>
    <p:sldId id="309" r:id="rId48"/>
    <p:sldId id="310" r:id="rId49"/>
    <p:sldId id="311" r:id="rId50"/>
    <p:sldId id="312" r:id="rId51"/>
    <p:sldId id="313" r:id="rId52"/>
    <p:sldId id="314" r:id="rId53"/>
    <p:sldId id="315" r:id="rId54"/>
    <p:sldId id="316" r:id="rId55"/>
    <p:sldId id="317" r:id="rId56"/>
    <p:sldId id="318" r:id="rId57"/>
    <p:sldId id="320" r:id="rId58"/>
    <p:sldId id="321" r:id="rId59"/>
    <p:sldId id="322" r:id="rId60"/>
    <p:sldId id="323" r:id="rId61"/>
    <p:sldId id="325" r:id="rId62"/>
    <p:sldId id="326" r:id="rId63"/>
    <p:sldId id="327" r:id="rId64"/>
    <p:sldId id="329" r:id="rId65"/>
    <p:sldId id="330" r:id="rId66"/>
    <p:sldId id="331" r:id="rId67"/>
    <p:sldId id="332" r:id="rId68"/>
    <p:sldId id="334" r:id="rId69"/>
    <p:sldId id="335" r:id="rId70"/>
    <p:sldId id="336" r:id="rId71"/>
    <p:sldId id="337" r:id="rId72"/>
    <p:sldId id="338" r:id="rId73"/>
    <p:sldId id="340" r:id="rId74"/>
    <p:sldId id="341" r:id="rId7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bf4c17e4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76B8145-BB61-46D0-B494-142FA2E3B55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第20讲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根据化学方程式的计算</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bf4c17e4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5A3285C-F572-4F0B-9E0E-8AFB8FBD9CB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95e89dab"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c8772724"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bbd81ec13"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eb7c785"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e95e89dab&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c8772724&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bbd81ec13&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8eb7c785&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第20讲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根据化学方程式的计算</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bf4c17e4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C9867F77-00BF-4BD4-B1FD-344933EBF80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95e89dab"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c8772724"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bbd81ec13"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eb7c785"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e95e89dab&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c8772724&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bbd81ec13&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8eb7c785&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第20讲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根据化学方程式的计算</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e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7AD3DE8-922E-06CD-A12C-6B19D02C4B35}"/>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663B4B1-AF41-4555-B5F7-82AE37A7748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BFF7AD45-4C4B-45C8-92FE-2D54315F7B5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95e89dab"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c8772724"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bbd81ec13"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eb7c785"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e95e89dab&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c8772724&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bbd81ec13&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8eb7c785&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D92840F0-A73B-42ED-ABBD-CED7CE98C68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95e89dab"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c8772724"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bbd81ec13"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eb7c785"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e95e89dab&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c8772724&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bbd81ec13&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8eb7c785&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50.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56.png"/><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8.png"/><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openxmlformats.org/officeDocument/2006/relationships/image" Target="../media/image15.jpe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69.png"/><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2.xml"/><Relationship Id="rId1" Type="http://schemas.openxmlformats.org/officeDocument/2006/relationships/slideLayout" Target="../slideLayouts/slideLayout13.xml"/><Relationship Id="rId5" Type="http://schemas.openxmlformats.org/officeDocument/2006/relationships/image" Target="../media/image75.png"/><Relationship Id="rId4" Type="http://schemas.openxmlformats.org/officeDocument/2006/relationships/image" Target="../media/image74.png"/></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77.png"/></Relationships>
</file>

<file path=ppt/slides/_rels/slide5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5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5.xml"/><Relationship Id="rId1" Type="http://schemas.openxmlformats.org/officeDocument/2006/relationships/slideLayout" Target="../slideLayouts/slideLayout13.xml"/><Relationship Id="rId5" Type="http://schemas.openxmlformats.org/officeDocument/2006/relationships/image" Target="../media/image81.png"/><Relationship Id="rId4" Type="http://schemas.openxmlformats.org/officeDocument/2006/relationships/image" Target="../media/image80.png"/></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16.jpeg"/><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0.xml"/><Relationship Id="rId1" Type="http://schemas.openxmlformats.org/officeDocument/2006/relationships/slideLayout" Target="../slideLayouts/slideLayout13.xml"/><Relationship Id="rId5" Type="http://schemas.openxmlformats.org/officeDocument/2006/relationships/image" Target="../media/image17.jpeg"/><Relationship Id="rId4" Type="http://schemas.openxmlformats.org/officeDocument/2006/relationships/image" Target="../media/image65.png"/></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6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6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6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5.xml"/><Relationship Id="rId1" Type="http://schemas.openxmlformats.org/officeDocument/2006/relationships/slideLayout" Target="../slideLayouts/slideLayout13.xml"/><Relationship Id="rId5" Type="http://schemas.openxmlformats.org/officeDocument/2006/relationships/image" Target="../media/image78.png"/><Relationship Id="rId4" Type="http://schemas.openxmlformats.org/officeDocument/2006/relationships/image" Target="../media/image98.png"/></Relationships>
</file>

<file path=ppt/slides/_rels/slide6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101.png"/></Relationships>
</file>

<file path=ppt/slides/_rels/slide6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105.png"/></Relationships>
</file>

<file path=ppt/slides/_rels/slide6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1.xml"/><Relationship Id="rId1" Type="http://schemas.openxmlformats.org/officeDocument/2006/relationships/slideLayout" Target="../slideLayouts/slideLayout13.xml"/><Relationship Id="rId5" Type="http://schemas.openxmlformats.org/officeDocument/2006/relationships/image" Target="../media/image82.png"/><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2.xml"/><Relationship Id="rId1" Type="http://schemas.openxmlformats.org/officeDocument/2006/relationships/slideLayout" Target="../slideLayouts/slideLayout13.xml"/><Relationship Id="rId5" Type="http://schemas.openxmlformats.org/officeDocument/2006/relationships/image" Target="../media/image89.png"/><Relationship Id="rId4" Type="http://schemas.openxmlformats.org/officeDocument/2006/relationships/image" Target="../media/image19.jpeg"/></Relationships>
</file>

<file path=ppt/slides/_rels/slide7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3.xml"/><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image" Target="../media/image112.png"/></Relationships>
</file>

<file path=ppt/slides/_rels/slide7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bd81ec13.fixed?vcp=1&amp;pid=bf4c17e40&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根据化学方程式的计算</a:t>
            </a:r>
            <a:endParaRPr lang="en-US" altLang="zh-CN" sz="4000" dirty="0"/>
          </a:p>
        </p:txBody>
      </p:sp>
      <p:sp>
        <p:nvSpPr>
          <p:cNvPr id="3" name="C_4_BD#bbd81ec13.fixed?vcp=1&amp;pid=bf4c17e4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baeb81059?vcp=1&amp;pid=bbd81ec13&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文字表述型</a:t>
            </a:r>
            <a:endParaRPr lang="en-US" altLang="zh-CN" sz="3200" dirty="0"/>
          </a:p>
        </p:txBody>
      </p:sp>
      <mc:AlternateContent xmlns:mc="http://schemas.openxmlformats.org/markup-compatibility/2006" xmlns:a14="http://schemas.microsoft.com/office/drawing/2010/main">
        <mc:Choice Requires="a14">
          <p:sp>
            <p:nvSpPr>
              <p:cNvPr id="3" name="QO_6_BD.19_1#22429b13c?vaa=1&amp;vcp=1&amp;vis=1&amp;pid=baeb81059&amp;color=0,0,0&amp;vtp=1&amp;vaab=1&amp;bbb=1&amp;hb=1"/>
              <p:cNvSpPr/>
              <p:nvPr/>
            </p:nvSpPr>
            <p:spPr>
              <a:xfrm>
                <a:off x="539496" y="1263495"/>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（2024·江西·中考）碳酸钾</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K</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俗称钾碱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，主要用于印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、玻璃等领域。为测定某钾碱样品中碳酸钾的质量分数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组的同学将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钾碱样品加入烧杯中，再加入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足量的稀硫酸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应后烧杯中物质的总质量为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54.8 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（杂质不参加反应）。</a:t>
                </a:r>
                <a:endParaRPr lang="en-US" altLang="zh-CN" sz="2800" dirty="0"/>
              </a:p>
            </p:txBody>
          </p:sp>
        </mc:Choice>
        <mc:Fallback xmlns="">
          <p:sp>
            <p:nvSpPr>
              <p:cNvPr id="3" name="QO_6_BD.19_1#22429b13c?vaa=1&amp;vcp=1&amp;vis=1&amp;pid=baeb81059&amp;color=0,0,0&amp;vtp=1&amp;vaab=1&amp;bbb=1&amp;hb=1"/>
              <p:cNvSpPr>
                <a:spLocks noRot="1" noChangeAspect="1" noMove="1" noResize="1" noEditPoints="1" noAdjustHandles="1" noChangeArrowheads="1" noChangeShapeType="1" noTextEdit="1"/>
              </p:cNvSpPr>
              <p:nvPr/>
            </p:nvSpPr>
            <p:spPr>
              <a:xfrm>
                <a:off x="539496" y="1263495"/>
                <a:ext cx="11109960" cy="2496757"/>
              </a:xfrm>
              <a:prstGeom prst="rect">
                <a:avLst/>
              </a:prstGeom>
              <a:blipFill rotWithShape="1">
                <a:blip r:embed="rId3"/>
                <a:stretch>
                  <a:fillRect l="-3" t="-19" r="-397" b="-2730"/>
                </a:stretch>
              </a:blipFill>
            </p:spPr>
            <p:txBody>
              <a:bodyPr/>
              <a:lstStyle/>
              <a:p>
                <a:r>
                  <a:rPr lang="zh-CN" altLang="en-US">
                    <a:noFill/>
                  </a:rPr>
                  <a:t> </a:t>
                </a:r>
              </a:p>
            </p:txBody>
          </p:sp>
        </mc:Fallback>
      </mc:AlternateContent>
      <p:sp>
        <p:nvSpPr>
          <p:cNvPr id="4" name="QB_7_BD.20_1#cb04b48db?vaa=1&amp;vcp=1&amp;vis=1&amp;pid=22429b13c&amp;color=0,0,0&amp;vtp=1&amp;vaab=1&amp;bbb=1"/>
          <p:cNvSpPr/>
          <p:nvPr/>
        </p:nvSpPr>
        <p:spPr>
          <a:xfrm>
            <a:off x="539496" y="376280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）碳酸钾在农业上可用作</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填“氮”“磷”或“钾”）肥。</a:t>
            </a:r>
            <a:endParaRPr lang="en-US" altLang="zh-CN" sz="2800" dirty="0"/>
          </a:p>
        </p:txBody>
      </p:sp>
      <p:sp>
        <p:nvSpPr>
          <p:cNvPr id="5" name="QB_7_AN.22_1#cb04b48db.blank?vaa=1&amp;vcp=1&amp;vis=1&amp;pid=22429b13c&amp;color=0,0,0&amp;vpa=13&amp;vtp=1&amp;vaab=1"/>
          <p:cNvSpPr/>
          <p:nvPr/>
        </p:nvSpPr>
        <p:spPr>
          <a:xfrm>
            <a:off x="4994815" y="371136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钾</a:t>
            </a:r>
            <a:endParaRPr lang="en-US" altLang="zh-CN" sz="2800" dirty="0"/>
          </a:p>
        </p:txBody>
      </p:sp>
      <p:sp>
        <p:nvSpPr>
          <p:cNvPr id="6" name="QB_7_AS.1_1#cb04b48db?vaa=1&amp;vcp=1&amp;vis=1&amp;pid=22429b13c&amp;color=0,0,0&amp;vtp=1&amp;vaab=1&amp;bbb=1"/>
          <p:cNvSpPr/>
          <p:nvPr/>
        </p:nvSpPr>
        <p:spPr>
          <a:xfrm>
            <a:off x="539496" y="4386245"/>
            <a:ext cx="11555413"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碳酸钾中含有氮、磷、钾三种营养元素中的钾元素，属于钾肥。</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24_1#c5cfde49b?vaa=1&amp;vcp=1&amp;vis=1&amp;pid=22429b13c&amp;color=0,0,0&amp;vtp=1&amp;vaab=1&amp;bt=1&amp;bbb=1"/>
              <p:cNvSpPr/>
              <p:nvPr/>
            </p:nvSpPr>
            <p:spPr>
              <a:xfrm>
                <a:off x="539496" y="163115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）反应过程中生成气体的质量为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BD.24_1#c5cfde49b?vaa=1&amp;vcp=1&amp;vis=1&amp;pid=22429b13c&amp;color=0,0,0&amp;vtp=1&amp;vaab=1&amp;bt=1&amp;bbb=1"/>
              <p:cNvSpPr>
                <a:spLocks noRot="1" noChangeAspect="1" noMove="1" noResize="1" noEditPoints="1" noAdjustHandles="1" noChangeArrowheads="1" noChangeShapeType="1" noTextEdit="1"/>
              </p:cNvSpPr>
              <p:nvPr/>
            </p:nvSpPr>
            <p:spPr>
              <a:xfrm>
                <a:off x="539496" y="1631156"/>
                <a:ext cx="11109960" cy="553657"/>
              </a:xfrm>
              <a:prstGeom prst="rect">
                <a:avLst/>
              </a:prstGeom>
              <a:blipFill rotWithShape="1">
                <a:blip r:embed="rId3"/>
                <a:stretch>
                  <a:fillRect l="-3" t="-86" r="3" b="-12312"/>
                </a:stretch>
              </a:blipFill>
            </p:spPr>
            <p:txBody>
              <a:bodyPr/>
              <a:lstStyle/>
              <a:p>
                <a:r>
                  <a:rPr lang="zh-CN" altLang="en-US">
                    <a:noFill/>
                  </a:rPr>
                  <a:t> </a:t>
                </a:r>
              </a:p>
            </p:txBody>
          </p:sp>
        </mc:Fallback>
      </mc:AlternateContent>
      <p:sp>
        <p:nvSpPr>
          <p:cNvPr id="3" name="QB_7_AN.2_1#c5cfde49b.blank?vaa=1&amp;vcp=1&amp;vis=1&amp;pid=22429b13c&amp;color=0,0,0&amp;vpa=14&amp;vtp=1&amp;vaab=1&amp;bbb=1"/>
          <p:cNvSpPr/>
          <p:nvPr/>
        </p:nvSpPr>
        <p:spPr>
          <a:xfrm>
            <a:off x="6023515" y="1579721"/>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2.2</a:t>
            </a:r>
            <a:endParaRPr lang="en-US" altLang="zh-CN" sz="2800" dirty="0"/>
          </a:p>
        </p:txBody>
      </p:sp>
      <mc:AlternateContent xmlns:mc="http://schemas.openxmlformats.org/markup-compatibility/2006" xmlns:a14="http://schemas.microsoft.com/office/drawing/2010/main">
        <mc:Choice Requires="a14">
          <p:sp>
            <p:nvSpPr>
              <p:cNvPr id="4" name="QB_7_AS.1_1#c5cfde49b?vaa=1&amp;vcp=1&amp;vis=1&amp;pid=22429b13c&amp;color=0,0,0&amp;vtp=1&amp;vaab=1&amp;bbb=1&amp;hb=1"/>
              <p:cNvSpPr/>
              <p:nvPr/>
            </p:nvSpPr>
            <p:spPr>
              <a:xfrm>
                <a:off x="539496" y="2190337"/>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由质量守恒定律可知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，反应过程中生成气体的质量</a:t>
                </a:r>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−54.8 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7_AS.1_1#c5cfde49b?vaa=1&amp;vcp=1&amp;vis=1&amp;pid=22429b13c&amp;color=0,0,0&amp;vtp=1&amp;vaab=1&amp;bbb=1&amp;hb=1"/>
              <p:cNvSpPr>
                <a:spLocks noRot="1" noChangeAspect="1" noMove="1" noResize="1" noEditPoints="1" noAdjustHandles="1" noChangeArrowheads="1" noChangeShapeType="1" noTextEdit="1"/>
              </p:cNvSpPr>
              <p:nvPr/>
            </p:nvSpPr>
            <p:spPr>
              <a:xfrm>
                <a:off x="539496" y="2190337"/>
                <a:ext cx="11109960" cy="1201357"/>
              </a:xfrm>
              <a:prstGeom prst="rect">
                <a:avLst/>
              </a:prstGeom>
              <a:blipFill rotWithShape="1">
                <a:blip r:embed="rId4"/>
                <a:stretch>
                  <a:fillRect l="-3" t="-18" r="3" b="-569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7_BD.28_1#759d79d3b?vaa=1&amp;vcp=1&amp;vis=1&amp;pid=22429b13c&amp;color=0,0,0&amp;vtp=1&amp;vaab=1&amp;bbb=1"/>
              <p:cNvSpPr/>
              <p:nvPr/>
            </p:nvSpPr>
            <p:spPr>
              <a:xfrm>
                <a:off x="539496" y="34691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（3）计算该钾碱样品中碳酸钾的质量分数（结果精确到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7_BD.28_1#759d79d3b?vaa=1&amp;vcp=1&amp;vis=1&amp;pid=22429b13c&amp;color=0,0,0&amp;vtp=1&amp;vaab=1&amp;bbb=1"/>
              <p:cNvSpPr>
                <a:spLocks noRot="1" noChangeAspect="1" noMove="1" noResize="1" noEditPoints="1" noAdjustHandles="1" noChangeArrowheads="1" noChangeShapeType="1" noTextEdit="1"/>
              </p:cNvSpPr>
              <p:nvPr/>
            </p:nvSpPr>
            <p:spPr>
              <a:xfrm>
                <a:off x="539496" y="3469100"/>
                <a:ext cx="11109960" cy="553657"/>
              </a:xfrm>
              <a:prstGeom prst="rect">
                <a:avLst/>
              </a:prstGeom>
              <a:blipFill rotWithShape="1">
                <a:blip r:embed="rId5"/>
                <a:stretch>
                  <a:fillRect l="-3" t="-17" r="3" b="-12381"/>
                </a:stretch>
              </a:blipFill>
            </p:spPr>
            <p:txBody>
              <a:bodyPr/>
              <a:lstStyle/>
              <a:p>
                <a:r>
                  <a:rPr lang="zh-CN" altLang="en-US">
                    <a:noFill/>
                  </a:rPr>
                  <a:t> </a:t>
                </a:r>
              </a:p>
            </p:txBody>
          </p:sp>
        </mc:Fallback>
      </mc:AlternateContent>
      <p:sp>
        <p:nvSpPr>
          <p:cNvPr id="7" name="QO_7_AS.3_1#759d79d3b?vaa=1&amp;vcp=1&amp;vis=1&amp;pid=22429b13c&amp;color=0,0,0&amp;vtp=1&amp;vaab=1&amp;bbb=1&amp;hb=1"/>
          <p:cNvSpPr/>
          <p:nvPr/>
        </p:nvSpPr>
        <p:spPr>
          <a:xfrm>
            <a:off x="539496" y="4025487"/>
            <a:ext cx="11109960" cy="1201357"/>
          </a:xfrm>
          <a:prstGeom prst="rect">
            <a:avLst/>
          </a:prstGeom>
          <a:noFill/>
        </p:spPr>
        <p:txBody>
          <a:bodyPr wrap="none" lIns="0" tIns="0" rIns="0" bIns="0" rtlCol="0" anchor="t"/>
          <a:lstStyle/>
          <a:p>
            <a:pPr algn="l" latinLnBrk="1">
              <a:lnSpc>
                <a:spcPts val="5100"/>
              </a:lnSpc>
            </a:pPr>
            <a:r>
              <a:rPr lang="en-US" altLang="zh-CN" sz="2800" b="1"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根据生成二氧化碳的质量，结合反应的化学方程式</a:t>
            </a: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，可列式计算</a:t>
            </a:r>
          </a:p>
          <a:p>
            <a:pPr latinLnBrk="1">
              <a:lnSpc>
                <a:spcPts val="49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出参加反应的碳酸钾的质量</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，进而计算出钾碱样品中碳酸钾的质量分数。</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759d79d3b?vaa=1&amp;vcp=1&amp;vis=1&amp;pid=22429b13c&amp;color=0,0,0&amp;vtp=1&amp;vaab=1&amp;bt=1&amp;bbb=1"/>
              <p:cNvSpPr/>
              <p:nvPr/>
            </p:nvSpPr>
            <p:spPr>
              <a:xfrm>
                <a:off x="539496" y="1007269"/>
                <a:ext cx="11109960" cy="48081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解：设钾碱样品中碳酸钾的质量为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，参加反应的硫酸的质量为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nor/>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钾碱样品中碳酸钾的质量分数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×100%≈98.6%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答：钾碱样品中碳酸钾的质量分数约为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AN.1_1#759d79d3b?vaa=1&amp;vcp=1&amp;vis=1&amp;pid=22429b13c&amp;color=0,0,0&amp;vtp=1&amp;vaab=1&amp;bt=1&amp;bbb=1"/>
              <p:cNvSpPr>
                <a:spLocks noRot="1" noChangeAspect="1" noMove="1" noResize="1" noEditPoints="1" noAdjustHandles="1" noChangeArrowheads="1" noChangeShapeType="1" noTextEdit="1"/>
              </p:cNvSpPr>
              <p:nvPr/>
            </p:nvSpPr>
            <p:spPr>
              <a:xfrm>
                <a:off x="539496" y="1007269"/>
                <a:ext cx="11109960" cy="4808157"/>
              </a:xfrm>
              <a:prstGeom prst="rect">
                <a:avLst/>
              </a:prstGeom>
              <a:blipFill>
                <a:blip r:embed="rId3"/>
                <a:stretch>
                  <a:fillRect l="-1976" b="-392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31_1#f9617688a?vaa=1&amp;vcp=1&amp;vis=1&amp;pid=22429b13c&amp;color=0,0,0&amp;vtp=1&amp;vaab=1&amp;bt=1&amp;bbb=1"/>
              <p:cNvSpPr/>
              <p:nvPr/>
            </p:nvSpPr>
            <p:spPr>
              <a:xfrm>
                <a:off x="539496" y="2369026"/>
                <a:ext cx="116347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）该实验所用稀硫酸中溶质的质量分数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31_1#f9617688a?vaa=1&amp;vcp=1&amp;vis=1&amp;pid=22429b13c&amp;color=0,0,0&amp;vtp=1&amp;vaab=1&amp;bt=1&amp;bbb=1"/>
              <p:cNvSpPr>
                <a:spLocks noRot="1" noChangeAspect="1" noMove="1" noResize="1" noEditPoints="1" noAdjustHandles="1" noChangeArrowheads="1" noChangeShapeType="1" noTextEdit="1"/>
              </p:cNvSpPr>
              <p:nvPr/>
            </p:nvSpPr>
            <p:spPr>
              <a:xfrm>
                <a:off x="539496" y="2369026"/>
                <a:ext cx="11634788" cy="553657"/>
              </a:xfrm>
              <a:prstGeom prst="rect">
                <a:avLst/>
              </a:prstGeom>
              <a:blipFill rotWithShape="1">
                <a:blip r:embed="rId3"/>
                <a:stretch>
                  <a:fillRect l="-3" t="-86" r="1" b="-123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33_1#f9617688a.blank?vaa=1&amp;vcp=1&amp;vis=1&amp;pid=22429b13c&amp;color=0,0,0&amp;vpa=15&amp;vtp=1&amp;vaab=1&amp;bbb=1"/>
              <p:cNvSpPr/>
              <p:nvPr/>
            </p:nvSpPr>
            <p:spPr>
              <a:xfrm>
                <a:off x="7167308" y="2445035"/>
                <a:ext cx="44767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33_1#f9617688a.blank?vaa=1&amp;vcp=1&amp;vis=1&amp;pid=22429b13c&amp;color=0,0,0&amp;vpa=15&amp;vtp=1&amp;vaab=1&amp;bbb=1"/>
              <p:cNvSpPr>
                <a:spLocks noRot="1" noChangeAspect="1" noMove="1" noResize="1" noEditPoints="1" noAdjustHandles="1" noChangeArrowheads="1" noChangeShapeType="1" noTextEdit="1"/>
              </p:cNvSpPr>
              <p:nvPr/>
            </p:nvSpPr>
            <p:spPr>
              <a:xfrm>
                <a:off x="7167308" y="2445035"/>
                <a:ext cx="447675" cy="402844"/>
              </a:xfrm>
              <a:prstGeom prst="rect">
                <a:avLst/>
              </a:prstGeom>
              <a:blipFill rotWithShape="1">
                <a:blip r:embed="rId4"/>
                <a:stretch>
                  <a:fillRect l="-14" t="-71" r="14" b="-71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1_1#f9617688a?vaa=1&amp;vcp=1&amp;vis=1&amp;pid=22429b13c&amp;color=0,0,0&amp;vtp=1&amp;vaab=1&amp;bbb=1&amp;hb=1"/>
              <p:cNvSpPr/>
              <p:nvPr/>
            </p:nvSpPr>
            <p:spPr>
              <a:xfrm>
                <a:off x="539496" y="2928207"/>
                <a:ext cx="10625215"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该实验所用稀硫酸中溶质的质量分数最小</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f>
                      <m:f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×100%=9.8%</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mc:Choice>
        <mc:Fallback xmlns="">
          <p:sp>
            <p:nvSpPr>
              <p:cNvPr id="4" name="QB_7_AS.1_1#f9617688a?vaa=1&amp;vcp=1&amp;vis=1&amp;pid=22429b13c&amp;color=0,0,0&amp;vtp=1&amp;vaab=1&amp;bbb=1&amp;hb=1"/>
              <p:cNvSpPr>
                <a:spLocks noRot="1" noChangeAspect="1" noMove="1" noResize="1" noEditPoints="1" noAdjustHandles="1" noChangeArrowheads="1" noChangeShapeType="1" noTextEdit="1"/>
              </p:cNvSpPr>
              <p:nvPr/>
            </p:nvSpPr>
            <p:spPr>
              <a:xfrm>
                <a:off x="539496" y="2928207"/>
                <a:ext cx="10625215" cy="1232325"/>
              </a:xfrm>
              <a:prstGeom prst="rect">
                <a:avLst/>
              </a:prstGeom>
              <a:blipFill>
                <a:blip r:embed="rId5"/>
                <a:stretch>
                  <a:fillRect l="-2067" t="-4926" b="-142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1_1#22429b13c?vaa=1&amp;vcp=1&amp;vis=1&amp;pid=baeb81059&amp;color=0,0,0&amp;vtp=1&amp;vaab=1&amp;bt=1&amp;bbb=1&amp;hb=1"/>
          <p:cNvSpPr/>
          <p:nvPr/>
        </p:nvSpPr>
        <p:spPr>
          <a:xfrm>
            <a:off x="539496" y="185899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该类试题考查重点是同学们归纳整理题目中隐含信息的能力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难点往往</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在于题目文字过多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流程过于复杂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读不懂题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找不到已知条件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不会</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列正确等式求出未知数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考题经常将溶液和化学方程式结合在一起进行</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考查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情境比较复杂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对同学们的分析理解能力要求较高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5e8a8d74?vcp=1&amp;pid=baeb81059&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O_7_BD.36_1#dbf88957d?vaa=1&amp;vcp=1&amp;vis=1&amp;pid=a5e8a8d74&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（2024·广西桂林·模拟</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）小江为了测定某氯化钾和硫酸钾混合物的组</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26.1 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该混合物加入盛有</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129.2 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水的烧杯中，完全溶解</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，再向烧杯</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中加入</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104 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氯化钡溶液，恰好完全反应，过滤，得到</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236 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滤液。求：</a:t>
                </a:r>
                <a:endParaRPr lang="en-US" altLang="zh-CN" sz="2800" spc="-50" dirty="0"/>
              </a:p>
            </p:txBody>
          </p:sp>
        </mc:Choice>
        <mc:Fallback xmlns="">
          <p:sp>
            <p:nvSpPr>
              <p:cNvPr id="3" name="QO_7_BD.36_1#dbf88957d?vaa=1&amp;vcp=1&amp;vis=1&amp;pid=a5e8a8d74&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rotWithShape="1">
                <a:blip r:embed="rId3"/>
                <a:stretch>
                  <a:fillRect l="-3" t="-16" r="-179" b="-369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8_BD.37_1#b6db2d079?vaa=1&amp;vcp=1&amp;vis=1&amp;pid=dbf88957d&amp;color=0,0,0&amp;vtp=1&amp;vaab=1&amp;bbb=1"/>
              <p:cNvSpPr/>
              <p:nvPr/>
            </p:nvSpPr>
            <p:spPr>
              <a:xfrm>
                <a:off x="539496" y="315116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）滤渣的质量是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8_BD.37_1#b6db2d079?vaa=1&amp;vcp=1&amp;vis=1&amp;pid=dbf88957d&amp;color=0,0,0&amp;vtp=1&amp;vaab=1&amp;bbb=1"/>
              <p:cNvSpPr>
                <a:spLocks noRot="1" noChangeAspect="1" noMove="1" noResize="1" noEditPoints="1" noAdjustHandles="1" noChangeArrowheads="1" noChangeShapeType="1" noTextEdit="1"/>
              </p:cNvSpPr>
              <p:nvPr/>
            </p:nvSpPr>
            <p:spPr>
              <a:xfrm>
                <a:off x="539496" y="3151169"/>
                <a:ext cx="11109960" cy="553657"/>
              </a:xfrm>
              <a:prstGeom prst="rect">
                <a:avLst/>
              </a:prstGeom>
              <a:blipFill rotWithShape="1">
                <a:blip r:embed="rId4"/>
                <a:stretch>
                  <a:fillRect l="-3" t="-54" r="3" b="-12344"/>
                </a:stretch>
              </a:blipFill>
            </p:spPr>
            <p:txBody>
              <a:bodyPr/>
              <a:lstStyle/>
              <a:p>
                <a:r>
                  <a:rPr lang="zh-CN" altLang="en-US">
                    <a:noFill/>
                  </a:rPr>
                  <a:t> </a:t>
                </a:r>
              </a:p>
            </p:txBody>
          </p:sp>
        </mc:Fallback>
      </mc:AlternateContent>
      <p:sp>
        <p:nvSpPr>
          <p:cNvPr id="5" name="QB_8_AN.38_1#b6db2d079.blank?vaa=1&amp;vcp=1&amp;vis=1&amp;pid=dbf88957d&amp;color=0,0,0&amp;vpa=16&amp;vtp=1&amp;vaab=1&amp;bbb=1"/>
          <p:cNvSpPr/>
          <p:nvPr/>
        </p:nvSpPr>
        <p:spPr>
          <a:xfrm>
            <a:off x="3534315" y="3099734"/>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23.3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39_1#9d5a8e98b?vaa=1&amp;vcp=1&amp;vis=1&amp;pid=dbf88957d&amp;color=0,0,0&amp;vtp=1&amp;vaab=1&amp;bt=1&amp;bbb=1"/>
          <p:cNvSpPr/>
          <p:nvPr/>
        </p:nvSpPr>
        <p:spPr>
          <a:xfrm>
            <a:off x="539496" y="77149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（2）滤液中溶质的质量。</a:t>
            </a:r>
            <a:endParaRPr lang="en-US" altLang="zh-CN" sz="2800" dirty="0"/>
          </a:p>
        </p:txBody>
      </p:sp>
      <mc:AlternateContent xmlns:mc="http://schemas.openxmlformats.org/markup-compatibility/2006" xmlns:a14="http://schemas.microsoft.com/office/drawing/2010/main">
        <mc:Choice Requires="a14">
          <p:sp>
            <p:nvSpPr>
              <p:cNvPr id="3" name="QO_8_AN.1_1#9d5a8e98b?vaa=1&amp;vcp=1&amp;vis=1&amp;pid=dbf88957d&amp;color=0,0,0&amp;vtp=1&amp;vaab=1&amp;bbb=1"/>
              <p:cNvSpPr/>
              <p:nvPr/>
            </p:nvSpPr>
            <p:spPr>
              <a:xfrm>
                <a:off x="539496" y="1326102"/>
                <a:ext cx="11109960" cy="47065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解：设原混合物中硫酸钾的质量为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，反应生成氯化钾的质量为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KCl</m:t>
                          </m:r>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174</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149</m:t>
                          </m:r>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174</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7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149</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滤液中溶质的质量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=26.1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：滤液中溶质的质量为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8_AN.1_1#9d5a8e98b?vaa=1&amp;vcp=1&amp;vis=1&amp;pid=dbf88957d&amp;color=0,0,0&amp;vtp=1&amp;vaab=1&amp;bbb=1"/>
              <p:cNvSpPr>
                <a:spLocks noRot="1" noChangeAspect="1" noMove="1" noResize="1" noEditPoints="1" noAdjustHandles="1" noChangeArrowheads="1" noChangeShapeType="1" noTextEdit="1"/>
              </p:cNvSpPr>
              <p:nvPr/>
            </p:nvSpPr>
            <p:spPr>
              <a:xfrm>
                <a:off x="539496" y="1326102"/>
                <a:ext cx="11109960" cy="4706557"/>
              </a:xfrm>
              <a:prstGeom prst="rect">
                <a:avLst/>
              </a:prstGeom>
              <a:blipFill rotWithShape="1">
                <a:blip r:embed="rId3"/>
                <a:stretch>
                  <a:fillRect l="-3" t="-5" r="3" b="-145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7a6198141?vcp=1&amp;pid=bbd81ec13&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坐标曲线型</a:t>
            </a:r>
            <a:endParaRPr lang="en-US" altLang="zh-CN" sz="3200" dirty="0"/>
          </a:p>
        </p:txBody>
      </p:sp>
      <p:pic>
        <p:nvPicPr>
          <p:cNvPr id="3" name="QO_6_BD.41_1#0307ca675?iti=1&amp;htil=1&amp;vaa=1&amp;vcp=1&amp;vis=1&amp;pid=7a6198141&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72016" y="1250795"/>
            <a:ext cx="1642370" cy="13244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41_2#0307ca675?iti=1&amp;htil=1&amp;vaa=1&amp;vcp=1&amp;vis=1&amp;pid=7a6198141&amp;color=0,0,0&amp;vtp=1&amp;vaab=1&amp;bbb=1"/>
          <p:cNvSpPr/>
          <p:nvPr/>
        </p:nvSpPr>
        <p:spPr>
          <a:xfrm>
            <a:off x="9400258" y="270228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图1-20-1</a:t>
            </a:r>
            <a:endParaRPr lang="en-US" altLang="zh-CN" sz="2800" dirty="0"/>
          </a:p>
        </p:txBody>
      </p:sp>
      <mc:AlternateContent xmlns:mc="http://schemas.openxmlformats.org/markup-compatibility/2006" xmlns:a14="http://schemas.microsoft.com/office/drawing/2010/main">
        <mc:Choice Requires="a14">
          <p:sp>
            <p:nvSpPr>
              <p:cNvPr id="5" name="QO_6_BD.41_3#0307ca675?htil=1&amp;vaa=1&amp;vcp=1&amp;vis=1&amp;pid=7a6198141&amp;color=0,0,0&amp;vtp=1&amp;vaab=1&amp;bbb=1&amp;hb=1&amp;hs=1"/>
              <p:cNvSpPr/>
              <p:nvPr/>
            </p:nvSpPr>
            <p:spPr>
              <a:xfrm>
                <a:off x="539496" y="1263495"/>
                <a:ext cx="853135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（2023·广西·中考）将</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溶液逐滴加入</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73.0 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稀盐酸中，</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𝑡</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后，沉淀质量不再增加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，产生沉淀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的质量与反应时间的关系如图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1-20-1所示。</a:t>
                </a:r>
                <a:endParaRPr lang="en-US" altLang="zh-CN" sz="2800" dirty="0"/>
              </a:p>
            </p:txBody>
          </p:sp>
        </mc:Choice>
        <mc:Fallback xmlns="">
          <p:sp>
            <p:nvSpPr>
              <p:cNvPr id="5" name="QO_6_BD.41_3#0307ca675?htil=1&amp;vaa=1&amp;vcp=1&amp;vis=1&amp;pid=7a6198141&amp;color=0,0,0&amp;vtp=1&amp;vaab=1&amp;bbb=1&amp;hb=1&amp;hs=1"/>
              <p:cNvSpPr>
                <a:spLocks noRot="1" noChangeAspect="1" noMove="1" noResize="1" noEditPoints="1" noAdjustHandles="1" noChangeArrowheads="1" noChangeShapeType="1" noTextEdit="1"/>
              </p:cNvSpPr>
              <p:nvPr/>
            </p:nvSpPr>
            <p:spPr>
              <a:xfrm>
                <a:off x="539496" y="1263495"/>
                <a:ext cx="8531352" cy="1849057"/>
              </a:xfrm>
              <a:prstGeom prst="rect">
                <a:avLst/>
              </a:prstGeom>
              <a:blipFill rotWithShape="1">
                <a:blip r:embed="rId4"/>
                <a:stretch>
                  <a:fillRect l="-4" t="-26" r="6" b="-36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BD.42_1#14a92a54b?vaa=1&amp;vcp=1&amp;vis=1&amp;pid=0307ca675&amp;color=0,0,0&amp;vtp=1&amp;vaab=1&amp;bbb=1&amp;hs=1"/>
              <p:cNvSpPr/>
              <p:nvPr/>
            </p:nvSpPr>
            <p:spPr>
              <a:xfrm>
                <a:off x="539496" y="317592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）生成沉淀的质量为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7_BD.42_1#14a92a54b?vaa=1&amp;vcp=1&amp;vis=1&amp;pid=0307ca675&amp;color=0,0,0&amp;vtp=1&amp;vaab=1&amp;bbb=1&amp;hs=1"/>
              <p:cNvSpPr>
                <a:spLocks noRot="1" noChangeAspect="1" noMove="1" noResize="1" noEditPoints="1" noAdjustHandles="1" noChangeArrowheads="1" noChangeShapeType="1" noTextEdit="1"/>
              </p:cNvSpPr>
              <p:nvPr/>
            </p:nvSpPr>
            <p:spPr>
              <a:xfrm>
                <a:off x="539496" y="3175925"/>
                <a:ext cx="11109960" cy="553657"/>
              </a:xfrm>
              <a:prstGeom prst="rect">
                <a:avLst/>
              </a:prstGeom>
              <a:blipFill rotWithShape="1">
                <a:blip r:embed="rId5"/>
                <a:stretch>
                  <a:fillRect l="-3" t="-52" r="3" b="-12346"/>
                </a:stretch>
              </a:blipFill>
            </p:spPr>
            <p:txBody>
              <a:bodyPr/>
              <a:lstStyle/>
              <a:p>
                <a:r>
                  <a:rPr lang="zh-CN" altLang="en-US">
                    <a:noFill/>
                  </a:rPr>
                  <a:t> </a:t>
                </a:r>
              </a:p>
            </p:txBody>
          </p:sp>
        </mc:Fallback>
      </mc:AlternateContent>
      <p:sp>
        <p:nvSpPr>
          <p:cNvPr id="7" name="QB_7_AN.1_1#14a92a54b.blank?vaa=1&amp;vcp=1&amp;vis=1&amp;pid=0307ca675&amp;color=0,0,0&amp;vpa=17&amp;vtp=1&amp;vaab=1&amp;bbb=1"/>
          <p:cNvSpPr/>
          <p:nvPr/>
        </p:nvSpPr>
        <p:spPr>
          <a:xfrm>
            <a:off x="4245515" y="3124490"/>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28.7</a:t>
            </a:r>
            <a:endParaRPr lang="en-US" altLang="zh-CN" sz="2800" dirty="0"/>
          </a:p>
        </p:txBody>
      </p:sp>
      <mc:AlternateContent xmlns:mc="http://schemas.openxmlformats.org/markup-compatibility/2006" xmlns:a14="http://schemas.microsoft.com/office/drawing/2010/main">
        <mc:Choice Requires="a14">
          <p:sp>
            <p:nvSpPr>
              <p:cNvPr id="8" name="QB_7_AS.2_1#14a92a54b?vaa=1&amp;vcp=1&amp;vis=1&amp;pid=0307ca675&amp;color=0,0,0&amp;vtp=1&amp;vaab=1&amp;bbb=1&amp;hs=1"/>
              <p:cNvSpPr/>
              <p:nvPr/>
            </p:nvSpPr>
            <p:spPr>
              <a:xfrm>
                <a:off x="539496" y="3797591"/>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由图可知生成的氯化银的质量为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8" name="QB_7_AS.2_1#14a92a54b?vaa=1&amp;vcp=1&amp;vis=1&amp;pid=0307ca675&amp;color=0,0,0&amp;vtp=1&amp;vaab=1&amp;bbb=1&amp;hs=1"/>
              <p:cNvSpPr>
                <a:spLocks noRot="1" noChangeAspect="1" noMove="1" noResize="1" noEditPoints="1" noAdjustHandles="1" noChangeArrowheads="1" noChangeShapeType="1" noTextEdit="1"/>
              </p:cNvSpPr>
              <p:nvPr/>
            </p:nvSpPr>
            <p:spPr>
              <a:xfrm>
                <a:off x="539496" y="3797591"/>
                <a:ext cx="11109960" cy="553657"/>
              </a:xfrm>
              <a:prstGeom prst="rect">
                <a:avLst/>
              </a:prstGeom>
              <a:blipFill rotWithShape="1">
                <a:blip r:embed="rId6"/>
                <a:stretch>
                  <a:fillRect l="-3" t="-53" r="3" b="-1234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46_1#8be526a08?vaa=1&amp;vcp=1&amp;vis=1&amp;pid=0307ca675&amp;color=0,0,0&amp;vtp=1&amp;vaab=1&amp;bt=1&amp;bbb=1"/>
          <p:cNvSpPr/>
          <p:nvPr/>
        </p:nvSpPr>
        <p:spPr>
          <a:xfrm>
            <a:off x="539496" y="168297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（2）计算稀盐酸中溶质的质量分数。</a:t>
            </a:r>
            <a:endParaRPr lang="en-US" altLang="zh-CN" sz="2800" dirty="0"/>
          </a:p>
        </p:txBody>
      </p:sp>
      <p:pic>
        <p:nvPicPr>
          <p:cNvPr id="3" name="QO_6_BD.46_2#8be526a08?iti=2&amp;vaa=1&amp;vcp=1&amp;vis=1&amp;pid=0307ca67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791456" y="2364581"/>
            <a:ext cx="2596896"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46_3#8be526a08?iti=2&amp;vaa=1&amp;vcp=1&amp;vis=1&amp;pid=0307ca675&amp;color=0,0,0&amp;vtp=1&amp;vaab=1&amp;bbb=1"/>
          <p:cNvSpPr/>
          <p:nvPr/>
        </p:nvSpPr>
        <p:spPr>
          <a:xfrm>
            <a:off x="5396960" y="4594701"/>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图1-20-1</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ce8045bc9.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ce8045bc9.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ce8045bc9.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第五部分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化学计算</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8be526a08?vaa=1&amp;vcp=1&amp;vis=1&amp;pid=0307ca675&amp;color=0,0,0&amp;vtp=1&amp;vaab=1&amp;bt=1&amp;bbb=1"/>
              <p:cNvSpPr/>
              <p:nvPr/>
            </p:nvSpPr>
            <p:spPr>
              <a:xfrm>
                <a:off x="539496" y="1412779"/>
                <a:ext cx="11109960" cy="39953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解：设稀盐酸中氯化氢的质量为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04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143.5</m:t>
                          </m:r>
                        </m:e>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28.7</m:t>
                          </m:r>
                        </m:e>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143.5</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稀盐酸中溶质的质量分数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：稀盐酸中溶质的质量分数为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AN.1_1#8be526a08?vaa=1&amp;vcp=1&amp;vis=1&amp;pid=0307ca675&amp;color=0,0,0&amp;vtp=1&amp;vaab=1&amp;bt=1&amp;bbb=1"/>
              <p:cNvSpPr>
                <a:spLocks noRot="1" noChangeAspect="1" noMove="1" noResize="1" noEditPoints="1" noAdjustHandles="1" noChangeArrowheads="1" noChangeShapeType="1" noTextEdit="1"/>
              </p:cNvSpPr>
              <p:nvPr/>
            </p:nvSpPr>
            <p:spPr>
              <a:xfrm>
                <a:off x="539496" y="1412779"/>
                <a:ext cx="11109960" cy="3995357"/>
              </a:xfrm>
              <a:prstGeom prst="rect">
                <a:avLst/>
              </a:prstGeom>
              <a:blipFill rotWithShape="1">
                <a:blip r:embed="rId3"/>
                <a:stretch>
                  <a:fillRect l="-3" t="-13" r="3" b="-170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AN.1_1#8be526a08?iti=3&amp;vaa=1&amp;vcp=1&amp;vis=1&amp;pid=0307ca675&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28763" y="788849"/>
            <a:ext cx="3134473" cy="253118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AN.1_1#8be526a08?iti=3&amp;vaa=1&amp;vcp=1&amp;vis=1&amp;pid=0307ca675&amp;color=0,0,0&amp;mp=1&amp;vtp=1&amp;vaab=1&amp;bbb=1"/>
          <p:cNvSpPr/>
          <p:nvPr/>
        </p:nvSpPr>
        <p:spPr>
          <a:xfrm>
            <a:off x="5401532" y="3447034"/>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图1-20-1</a:t>
            </a:r>
            <a:endParaRPr lang="en-US" altLang="zh-CN" sz="2800" dirty="0"/>
          </a:p>
        </p:txBody>
      </p:sp>
      <p:sp>
        <p:nvSpPr>
          <p:cNvPr id="4" name="QO_7_AS.1_1#8be526a08?vaa=1&amp;vcp=1&amp;vis=1&amp;pid=0307ca675&amp;color=0,0,0&amp;vtp=1&amp;vaab=1&amp;bbb=1&amp;hb=1"/>
          <p:cNvSpPr/>
          <p:nvPr/>
        </p:nvSpPr>
        <p:spPr>
          <a:xfrm>
            <a:off x="539496" y="409568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1"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根据生成氯化银的质量和对应的化学方程式可计算出氯化氢的</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，进而计算出稀盐酸中溶质的质量分数。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bg/>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EX.1_1#0307ca675?iti=4&amp;htil=2&amp;vaa=1&amp;vcp=1&amp;vis=1&amp;pid=7a6198141&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06256" y="1234186"/>
            <a:ext cx="2724912" cy="22585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EX.1_1#0307ca675?iti=4&amp;htil=2&amp;vaa=1&amp;vcp=1&amp;vis=1&amp;pid=7a6198141&amp;color=0,0,0&amp;vtp=1&amp;vaab=1&amp;bbb=1"/>
          <p:cNvSpPr/>
          <p:nvPr/>
        </p:nvSpPr>
        <p:spPr>
          <a:xfrm>
            <a:off x="9575769" y="3619754"/>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图1-20-1</a:t>
            </a:r>
            <a:endParaRPr lang="en-US" altLang="zh-CN" sz="2800" dirty="0"/>
          </a:p>
        </p:txBody>
      </p:sp>
      <p:sp>
        <p:nvSpPr>
          <p:cNvPr id="4" name="QO_6_EX.1_1#0307ca675?htil=2&amp;vaa=1&amp;vcp=1&amp;vis=1&amp;pid=7a6198141&amp;color=0,0,0&amp;vtp=1&amp;vaab=1&amp;bt=1&amp;bbb=1&amp;hb=1&amp;hs=1"/>
          <p:cNvSpPr/>
          <p:nvPr/>
        </p:nvSpPr>
        <p:spPr>
          <a:xfrm>
            <a:off x="539496" y="1215898"/>
            <a:ext cx="8257032"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若坐标图的纵坐标表示反应物或生成物的质量，</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且曲线起点为</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0时</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，则曲线拐点的纵坐标的数值一般</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即为纯净物的质量</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若纵坐标的起点不为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则</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需要分析反应的实际情况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一般拐点和起点纵坐标的</a:t>
            </a:r>
            <a:endParaRPr lang="en-US" altLang="zh-CN" sz="2800" dirty="0"/>
          </a:p>
        </p:txBody>
      </p:sp>
      <p:sp>
        <p:nvSpPr>
          <p:cNvPr id="5" name="QO_6_EX.1_1#0307ca675?htil=2&amp;vaa=1&amp;vcp=1&amp;vis=1&amp;pid=7a6198141&amp;color=0,0,0&amp;vtp=1&amp;vaab=1&amp;bt=1&amp;bbb=1&amp;hb=1&amp;hs=1"/>
          <p:cNvSpPr/>
          <p:nvPr/>
        </p:nvSpPr>
        <p:spPr>
          <a:xfrm>
            <a:off x="539496" y="4422330"/>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差值为最终反应消耗的物质的质量或生成物的质量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再将得到的数据代</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入比例式进行计算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35a0d9e35?vcp=1&amp;pid=7a6198141&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pic>
        <p:nvPicPr>
          <p:cNvPr id="3" name="QO_7_BD.51_1#c900b1826?iti=5&amp;htil=3&amp;vaa=1&amp;vcp=1&amp;vis=1&amp;pid=35a0d9e3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38468" y="1251757"/>
            <a:ext cx="3026664"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51_2#c900b1826?iti=5&amp;htil=3&amp;vaa=1&amp;vcp=1&amp;vis=1&amp;pid=35a0d9e35&amp;color=0,0,0&amp;vtp=1&amp;vaab=1&amp;bbb=1"/>
          <p:cNvSpPr/>
          <p:nvPr/>
        </p:nvSpPr>
        <p:spPr>
          <a:xfrm>
            <a:off x="9358857" y="3838493"/>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图1-20-2</a:t>
            </a:r>
            <a:endParaRPr lang="en-US" altLang="zh-CN" sz="2800" dirty="0"/>
          </a:p>
        </p:txBody>
      </p:sp>
      <mc:AlternateContent xmlns:mc="http://schemas.openxmlformats.org/markup-compatibility/2006" xmlns:a14="http://schemas.microsoft.com/office/drawing/2010/main">
        <mc:Choice Requires="a14">
          <p:sp>
            <p:nvSpPr>
              <p:cNvPr id="5" name="QO_7_BD.51_3#c900b1826?htil=3&amp;vaa=1&amp;vcp=1&amp;vis=1&amp;pid=35a0d9e35&amp;color=0,0,0&amp;vtp=1&amp;vaab=1&amp;bbb=1&amp;hb=1&amp;hs=1"/>
              <p:cNvSpPr/>
              <p:nvPr/>
            </p:nvSpPr>
            <p:spPr>
              <a:xfrm>
                <a:off x="539496" y="1233469"/>
                <a:ext cx="7946136"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）已知赤铁矿石的主要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成分为氧化铁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。某课外兴趣小组的同学将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赤铁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矿石样品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（杂质既不溶于水，也不参加反应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）放入</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，并不断加入稀盐酸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，烧杯中固体的质量随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加入稀盐酸的质量变化情况如图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1-20-2所示。</a:t>
                </a:r>
                <a:endParaRPr lang="en-US" altLang="zh-CN" sz="2800" dirty="0"/>
              </a:p>
            </p:txBody>
          </p:sp>
        </mc:Choice>
        <mc:Fallback xmlns="">
          <p:sp>
            <p:nvSpPr>
              <p:cNvPr id="5" name="QO_7_BD.51_3#c900b1826?htil=3&amp;vaa=1&amp;vcp=1&amp;vis=1&amp;pid=35a0d9e35&amp;color=0,0,0&amp;vtp=1&amp;vaab=1&amp;bbb=1&amp;hb=1&amp;hs=1"/>
              <p:cNvSpPr>
                <a:spLocks noRot="1" noChangeAspect="1" noMove="1" noResize="1" noEditPoints="1" noAdjustHandles="1" noChangeArrowheads="1" noChangeShapeType="1" noTextEdit="1"/>
              </p:cNvSpPr>
              <p:nvPr/>
            </p:nvSpPr>
            <p:spPr>
              <a:xfrm>
                <a:off x="539496" y="1233469"/>
                <a:ext cx="7946136" cy="3144457"/>
              </a:xfrm>
              <a:prstGeom prst="rect">
                <a:avLst/>
              </a:prstGeom>
              <a:blipFill rotWithShape="1">
                <a:blip r:embed="rId4"/>
                <a:stretch>
                  <a:fillRect l="-5" t="-10" r="2" b="-21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8_BD.52_1#e3079457c?vaa=1&amp;vcp=1&amp;vis=1&amp;pid=c900b1826&amp;color=0,0,0&amp;vtp=1&amp;vaab=1&amp;bbb=1&amp;hs=1"/>
              <p:cNvSpPr/>
              <p:nvPr/>
            </p:nvSpPr>
            <p:spPr>
              <a:xfrm>
                <a:off x="539496" y="443386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）该赤铁矿石样品中氧化铁的质量为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8_BD.52_1#e3079457c?vaa=1&amp;vcp=1&amp;vis=1&amp;pid=c900b1826&amp;color=0,0,0&amp;vtp=1&amp;vaab=1&amp;bbb=1&amp;hs=1"/>
              <p:cNvSpPr>
                <a:spLocks noRot="1" noChangeAspect="1" noMove="1" noResize="1" noEditPoints="1" noAdjustHandles="1" noChangeArrowheads="1" noChangeShapeType="1" noTextEdit="1"/>
              </p:cNvSpPr>
              <p:nvPr/>
            </p:nvSpPr>
            <p:spPr>
              <a:xfrm>
                <a:off x="539496" y="4433869"/>
                <a:ext cx="11109960" cy="553657"/>
              </a:xfrm>
              <a:prstGeom prst="rect">
                <a:avLst/>
              </a:prstGeom>
              <a:blipFill rotWithShape="1">
                <a:blip r:embed="rId5"/>
                <a:stretch>
                  <a:fillRect l="-3" t="-54" r="3" b="-12344"/>
                </a:stretch>
              </a:blipFill>
            </p:spPr>
            <p:txBody>
              <a:bodyPr/>
              <a:lstStyle/>
              <a:p>
                <a:r>
                  <a:rPr lang="zh-CN" altLang="en-US">
                    <a:noFill/>
                  </a:rPr>
                  <a:t> </a:t>
                </a:r>
              </a:p>
            </p:txBody>
          </p:sp>
        </mc:Fallback>
      </mc:AlternateContent>
      <p:sp>
        <p:nvSpPr>
          <p:cNvPr id="7" name="QB_8_AN.53_1#e3079457c.blank?vaa=1&amp;vcp=1&amp;vis=1&amp;pid=c900b1826&amp;color=0,0,0&amp;vpa=18&amp;vtp=1&amp;vaab=1&amp;bbb=1"/>
          <p:cNvSpPr/>
          <p:nvPr/>
        </p:nvSpPr>
        <p:spPr>
          <a:xfrm>
            <a:off x="6772814" y="4382434"/>
            <a:ext cx="6143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54_1#c30824c17?vaa=1&amp;vcp=1&amp;vis=1&amp;pid=c900b1826&amp;color=0,0,0&amp;vtp=1&amp;vaab=1&amp;bt=1&amp;bbb=1"/>
          <p:cNvSpPr/>
          <p:nvPr/>
        </p:nvSpPr>
        <p:spPr>
          <a:xfrm>
            <a:off x="539496" y="54149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（2）计算加入稀盐酸至恰好完全反应时所得溶液的溶质质量分数。</a:t>
            </a:r>
            <a:endParaRPr lang="en-US" altLang="zh-CN" sz="2800" dirty="0"/>
          </a:p>
        </p:txBody>
      </p:sp>
      <p:pic>
        <p:nvPicPr>
          <p:cNvPr id="3" name="QO_7_BD.54_2#c30824c17?iti=6&amp;vaa=1&amp;vcp=1&amp;vis=1&amp;pid=c900b182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46744" y="1223105"/>
            <a:ext cx="3035808" cy="2404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54_3#c30824c17?iti=6&amp;vaa=1&amp;vcp=1&amp;vis=1&amp;pid=c900b1826&amp;color=0,0,0&amp;vtp=1&amp;vaab=1&amp;bbb=1"/>
          <p:cNvSpPr/>
          <p:nvPr/>
        </p:nvSpPr>
        <p:spPr>
          <a:xfrm>
            <a:off x="9571705" y="375497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图1-20-2</a:t>
            </a:r>
            <a:endParaRPr lang="en-US" altLang="zh-CN" sz="2800" dirty="0"/>
          </a:p>
        </p:txBody>
      </p:sp>
      <mc:AlternateContent xmlns:mc="http://schemas.openxmlformats.org/markup-compatibility/2006" xmlns:a14="http://schemas.microsoft.com/office/drawing/2010/main">
        <mc:Choice Requires="a14">
          <p:sp>
            <p:nvSpPr>
              <p:cNvPr id="5" name="QO_8_AN.1_1#c30824c17?vaa=1&amp;vcp=1&amp;vis=1&amp;pid=c900b1826&amp;color=0,0,0&amp;vtp=1&amp;vaab=1&amp;bt=1&amp;bbb=1&amp;hb=1">
                <a:extLst>
                  <a:ext uri="{FF2B5EF4-FFF2-40B4-BE49-F238E27FC236}">
                    <a16:creationId xmlns:a16="http://schemas.microsoft.com/office/drawing/2014/main" id="{244C2599-2179-4378-BB09-21B87CED7090}"/>
                  </a:ext>
                </a:extLst>
              </p:cNvPr>
              <p:cNvSpPr/>
              <p:nvPr/>
            </p:nvSpPr>
            <p:spPr>
              <a:xfrm>
                <a:off x="539496" y="1095153"/>
                <a:ext cx="11109960" cy="43434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解：设恰好完全反应时生成氯化铁的质量为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160</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325</m:t>
                          </m:r>
                        </m:e>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325</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加入稀盐酸至恰好完全反应时所得溶液的溶质质量分数</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8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8_AN.1_1#c30824c17?vaa=1&amp;vcp=1&amp;vis=1&amp;pid=c900b1826&amp;color=0,0,0&amp;vtp=1&amp;vaab=1&amp;bt=1&amp;bbb=1&amp;hb=1">
                <a:extLst>
                  <a:ext uri="{FF2B5EF4-FFF2-40B4-BE49-F238E27FC236}">
                    <a16:creationId xmlns:a16="http://schemas.microsoft.com/office/drawing/2014/main" id="{244C2599-2179-4378-BB09-21B87CED7090}"/>
                  </a:ext>
                </a:extLst>
              </p:cNvPr>
              <p:cNvSpPr>
                <a:spLocks noRot="1" noChangeAspect="1" noMove="1" noResize="1" noEditPoints="1" noAdjustHandles="1" noChangeArrowheads="1" noChangeShapeType="1" noTextEdit="1"/>
              </p:cNvSpPr>
              <p:nvPr/>
            </p:nvSpPr>
            <p:spPr>
              <a:xfrm>
                <a:off x="539496" y="1095153"/>
                <a:ext cx="11109960" cy="4343400"/>
              </a:xfrm>
              <a:prstGeom prst="rect">
                <a:avLst/>
              </a:prstGeom>
              <a:blipFill>
                <a:blip r:embed="rId4"/>
                <a:stretch>
                  <a:fillRect l="-19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8_AN.1_1#c30824c17?vaa=1&amp;vcp=1&amp;vis=1&amp;pid=c900b1826&amp;color=0,0,0&amp;mp=1&amp;vtp=1&amp;vaab=1&amp;bt=1&amp;bbb=1">
                <a:extLst>
                  <a:ext uri="{FF2B5EF4-FFF2-40B4-BE49-F238E27FC236}">
                    <a16:creationId xmlns:a16="http://schemas.microsoft.com/office/drawing/2014/main" id="{8149B06C-9C41-42EA-B930-D2A278070E99}"/>
                  </a:ext>
                </a:extLst>
              </p:cNvPr>
              <p:cNvSpPr/>
              <p:nvPr/>
            </p:nvSpPr>
            <p:spPr>
              <a:xfrm>
                <a:off x="539496" y="543401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答：加入稀盐酸至恰好完全反应时所得溶液的溶质质量分数为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8_AN.1_1#c30824c17?vaa=1&amp;vcp=1&amp;vis=1&amp;pid=c900b1826&amp;color=0,0,0&amp;mp=1&amp;vtp=1&amp;vaab=1&amp;bt=1&amp;bbb=1">
                <a:extLst>
                  <a:ext uri="{FF2B5EF4-FFF2-40B4-BE49-F238E27FC236}">
                    <a16:creationId xmlns:a16="http://schemas.microsoft.com/office/drawing/2014/main" id="{8149B06C-9C41-42EA-B930-D2A278070E99}"/>
                  </a:ext>
                </a:extLst>
              </p:cNvPr>
              <p:cNvSpPr>
                <a:spLocks noRot="1" noChangeAspect="1" noMove="1" noResize="1" noEditPoints="1" noAdjustHandles="1" noChangeArrowheads="1" noChangeShapeType="1" noTextEdit="1"/>
              </p:cNvSpPr>
              <p:nvPr/>
            </p:nvSpPr>
            <p:spPr>
              <a:xfrm>
                <a:off x="539496" y="5434017"/>
                <a:ext cx="11109960" cy="553657"/>
              </a:xfrm>
              <a:prstGeom prst="rect">
                <a:avLst/>
              </a:prstGeom>
              <a:blipFill>
                <a:blip r:embed="rId5"/>
                <a:stretch>
                  <a:fillRect l="-1976" t="-1099" b="-3516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7f8602820?vcp=1&amp;pid=bbd81ec13&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表格数据型</a:t>
            </a:r>
            <a:endParaRPr lang="en-US" altLang="zh-CN" sz="3200" dirty="0"/>
          </a:p>
        </p:txBody>
      </p:sp>
      <mc:AlternateContent xmlns:mc="http://schemas.openxmlformats.org/markup-compatibility/2006" xmlns:a14="http://schemas.microsoft.com/office/drawing/2010/main">
        <mc:Choice Requires="a14">
          <p:sp>
            <p:nvSpPr>
              <p:cNvPr id="3" name="QO_6_BD.56_1#18297d97d?vaa=1&amp;vcp=1&amp;vis=1&amp;pid=7f8602820&amp;color=0,0,0&amp;vtp=1&amp;vaab=1&amp;bbb=1&amp;hb=1"/>
              <p:cNvSpPr/>
              <p:nvPr/>
            </p:nvSpPr>
            <p:spPr>
              <a:xfrm>
                <a:off x="539496" y="1263495"/>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（2024·甘肃兰州·中考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）化学兴趣小组的同学得知鸡蛋壳的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主要成分是碳酸钙，决定用它来测定某瓶标签破损的稀盐酸的溶质质量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。他们称取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干燥的鸡蛋壳（杂质不参加反应）于烧杯中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，再将</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该稀盐酸分3次加入，充分反应后得到实验数据如下表。</a:t>
                </a:r>
                <a:endParaRPr lang="en-US" altLang="zh-CN" sz="2800" dirty="0"/>
              </a:p>
            </p:txBody>
          </p:sp>
        </mc:Choice>
        <mc:Fallback xmlns="">
          <p:sp>
            <p:nvSpPr>
              <p:cNvPr id="3" name="QO_6_BD.56_1#18297d97d?vaa=1&amp;vcp=1&amp;vis=1&amp;pid=7f8602820&amp;color=0,0,0&amp;vtp=1&amp;vaab=1&amp;bbb=1&amp;hb=1"/>
              <p:cNvSpPr>
                <a:spLocks noRot="1" noChangeAspect="1" noMove="1" noResize="1" noEditPoints="1" noAdjustHandles="1" noChangeArrowheads="1" noChangeShapeType="1" noTextEdit="1"/>
              </p:cNvSpPr>
              <p:nvPr/>
            </p:nvSpPr>
            <p:spPr>
              <a:xfrm>
                <a:off x="539496" y="1263495"/>
                <a:ext cx="11109960" cy="2496757"/>
              </a:xfrm>
              <a:prstGeom prst="rect">
                <a:avLst/>
              </a:prstGeom>
              <a:blipFill rotWithShape="1">
                <a:blip r:embed="rId3"/>
                <a:stretch>
                  <a:fillRect l="-3" t="-19" r="-197" b="-27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8" name="QO_6_BD.56_2#18297d97d?colgroup=13,5,5,5&amp;vaa=1&amp;vcp=1&amp;vis=1&amp;pid=7f8602820&amp;color=0,0,0&amp;vtp=1&amp;vaab=1&amp;bbb=1"/>
              <p:cNvGraphicFramePr>
                <a:graphicFrameLocks noGrp="1"/>
              </p:cNvGraphicFramePr>
              <p:nvPr/>
            </p:nvGraphicFramePr>
            <p:xfrm>
              <a:off x="539496" y="3889801"/>
              <a:ext cx="11073384" cy="1713357"/>
            </p:xfrm>
            <a:graphic>
              <a:graphicData uri="http://schemas.openxmlformats.org/drawingml/2006/table">
                <a:tbl>
                  <a:tblPr/>
                  <a:tblGrid>
                    <a:gridCol w="5093208">
                      <a:extLst>
                        <a:ext uri="{9D8B030D-6E8A-4147-A177-3AD203B41FA5}">
                          <a16:colId xmlns:a16="http://schemas.microsoft.com/office/drawing/2014/main" val="20000"/>
                        </a:ext>
                      </a:extLst>
                    </a:gridCol>
                    <a:gridCol w="1993392">
                      <a:extLst>
                        <a:ext uri="{9D8B030D-6E8A-4147-A177-3AD203B41FA5}">
                          <a16:colId xmlns:a16="http://schemas.microsoft.com/office/drawing/2014/main" val="20001"/>
                        </a:ext>
                      </a:extLst>
                    </a:gridCol>
                    <a:gridCol w="1993392">
                      <a:extLst>
                        <a:ext uri="{9D8B030D-6E8A-4147-A177-3AD203B41FA5}">
                          <a16:colId xmlns:a16="http://schemas.microsoft.com/office/drawing/2014/main" val="20002"/>
                        </a:ext>
                      </a:extLst>
                    </a:gridCol>
                    <a:gridCol w="1993392">
                      <a:extLst>
                        <a:ext uri="{9D8B030D-6E8A-4147-A177-3AD203B41FA5}">
                          <a16:colId xmlns:a16="http://schemas.microsoft.com/office/drawing/2014/main" val="20003"/>
                        </a:ext>
                      </a:extLst>
                    </a:gridCol>
                  </a:tblGrid>
                  <a:tr h="571119">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剩余固体的质量/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28" name="QO_6_BD.56_2#18297d97d?colgroup=13,5,5,5&amp;vaa=1&amp;vcp=1&amp;vis=1&amp;pid=7f8602820&amp;color=0,0,0&amp;vtp=1&amp;vaab=1&amp;bbb=1"/>
              <p:cNvGraphicFramePr>
                <a:graphicFrameLocks noGrp="1"/>
              </p:cNvGraphicFramePr>
              <p:nvPr/>
            </p:nvGraphicFramePr>
            <p:xfrm>
              <a:off x="539496" y="3889801"/>
              <a:ext cx="11073384" cy="1713357"/>
            </p:xfrm>
            <a:graphic>
              <a:graphicData uri="http://schemas.openxmlformats.org/drawingml/2006/table">
                <a:tbl>
                  <a:tblPr/>
                  <a:tblGrid>
                    <a:gridCol w="5093208"/>
                    <a:gridCol w="1993392"/>
                    <a:gridCol w="1993392"/>
                    <a:gridCol w="1993392"/>
                  </a:tblGrid>
                  <a:tr h="571119">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18297d97d?vaa=1&amp;vcp=1&amp;vis=1&amp;pid=7f8602820&amp;color=0,0,0&amp;vtp=1&amp;vaab=1&amp;bt=1&amp;bbb=1"/>
          <p:cNvSpPr/>
          <p:nvPr/>
        </p:nvSpPr>
        <p:spPr>
          <a:xfrm>
            <a:off x="539496" y="126158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请计算：</a:t>
            </a:r>
            <a:endParaRPr lang="en-US" altLang="zh-CN" sz="2800" dirty="0"/>
          </a:p>
        </p:txBody>
      </p:sp>
      <mc:AlternateContent xmlns:mc="http://schemas.openxmlformats.org/markup-compatibility/2006" xmlns:a14="http://schemas.microsoft.com/office/drawing/2010/main">
        <mc:Choice Requires="a14">
          <p:sp>
            <p:nvSpPr>
              <p:cNvPr id="3" name="QB_7_BD.57_1#0a269a1d4?vaa=1&amp;vcp=1&amp;vis=1&amp;pid=18297d97d&amp;color=0,0,0&amp;vtp=1&amp;vaab=1&amp;bbb=1"/>
              <p:cNvSpPr/>
              <p:nvPr/>
            </p:nvSpPr>
            <p:spPr>
              <a:xfrm>
                <a:off x="539496" y="188604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）鸡蛋壳中碳酸钙的质量为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7_BD.57_1#0a269a1d4?vaa=1&amp;vcp=1&amp;vis=1&amp;pid=18297d97d&amp;color=0,0,0&amp;vtp=1&amp;vaab=1&amp;bbb=1"/>
              <p:cNvSpPr>
                <a:spLocks noRot="1" noChangeAspect="1" noMove="1" noResize="1" noEditPoints="1" noAdjustHandles="1" noChangeArrowheads="1" noChangeShapeType="1" noTextEdit="1"/>
              </p:cNvSpPr>
              <p:nvPr/>
            </p:nvSpPr>
            <p:spPr>
              <a:xfrm>
                <a:off x="539496" y="1886045"/>
                <a:ext cx="11109960" cy="553657"/>
              </a:xfrm>
              <a:prstGeom prst="rect">
                <a:avLst/>
              </a:prstGeom>
              <a:blipFill rotWithShape="1">
                <a:blip r:embed="rId3"/>
                <a:stretch>
                  <a:fillRect l="-3" t="-17" r="3" b="-12381"/>
                </a:stretch>
              </a:blipFill>
            </p:spPr>
            <p:txBody>
              <a:bodyPr/>
              <a:lstStyle/>
              <a:p>
                <a:r>
                  <a:rPr lang="zh-CN" altLang="en-US">
                    <a:noFill/>
                  </a:rPr>
                  <a:t> </a:t>
                </a:r>
              </a:p>
            </p:txBody>
          </p:sp>
        </mc:Fallback>
      </mc:AlternateContent>
      <p:sp>
        <p:nvSpPr>
          <p:cNvPr id="4" name="QB_7_AN.59_1#0a269a1d4.blank?vaa=1&amp;vcp=1&amp;vis=1&amp;pid=18297d97d&amp;color=0,0,0&amp;vpa=19&amp;vtp=1&amp;vaab=1"/>
          <p:cNvSpPr/>
          <p:nvPr/>
        </p:nvSpPr>
        <p:spPr>
          <a:xfrm>
            <a:off x="5350415" y="1834610"/>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2800" dirty="0"/>
          </a:p>
        </p:txBody>
      </p:sp>
      <mc:AlternateContent xmlns:mc="http://schemas.openxmlformats.org/markup-compatibility/2006" xmlns:a14="http://schemas.microsoft.com/office/drawing/2010/main">
        <mc:Choice Requires="a14">
          <p:sp>
            <p:nvSpPr>
              <p:cNvPr id="5" name="QB_7_AS.1_1#0a269a1d4?vaa=1&amp;vcp=1&amp;vis=1&amp;pid=18297d97d&amp;color=0,0,0&amp;vtp=1&amp;vaab=1&amp;bbb=1&amp;hb=1"/>
              <p:cNvSpPr/>
              <p:nvPr/>
            </p:nvSpPr>
            <p:spPr>
              <a:xfrm>
                <a:off x="539496" y="2442432"/>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分析表格数据可知，第一次加入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，参加反应的碳酸</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钙的质量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；第二次加入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，参加反应的碳</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酸钙的质量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；第三次加入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，剩余固体的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质量不变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，说明剩余的</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固体是不与稀盐酸反应的杂质</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。鸡蛋壳中碳</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酸钙的质量为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B_7_AS.1_1#0a269a1d4?vaa=1&amp;vcp=1&amp;vis=1&amp;pid=18297d97d&amp;color=0,0,0&amp;vtp=1&amp;vaab=1&amp;bbb=1&amp;hb=1"/>
              <p:cNvSpPr>
                <a:spLocks noRot="1" noChangeAspect="1" noMove="1" noResize="1" noEditPoints="1" noAdjustHandles="1" noChangeArrowheads="1" noChangeShapeType="1" noTextEdit="1"/>
              </p:cNvSpPr>
              <p:nvPr/>
            </p:nvSpPr>
            <p:spPr>
              <a:xfrm>
                <a:off x="539496" y="2442432"/>
                <a:ext cx="11109960" cy="3144457"/>
              </a:xfrm>
              <a:prstGeom prst="rect">
                <a:avLst/>
              </a:prstGeom>
              <a:blipFill rotWithShape="1">
                <a:blip r:embed="rId4"/>
                <a:stretch>
                  <a:fillRect l="-3" t="-7" r="-197" b="-217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4">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61_1#dc3caf67a?vaa=1&amp;vcp=1&amp;vis=1&amp;pid=18297d97d&amp;color=0,0,0&amp;vtp=1&amp;vaab=1&amp;bt=1&amp;bbb=1"/>
          <p:cNvSpPr/>
          <p:nvPr/>
        </p:nvSpPr>
        <p:spPr>
          <a:xfrm>
            <a:off x="539496" y="222145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（2）该稀盐酸的溶质质量分数。</a:t>
            </a:r>
            <a:endParaRPr lang="en-US" altLang="zh-CN" sz="2800" dirty="0"/>
          </a:p>
        </p:txBody>
      </p:sp>
      <mc:AlternateContent xmlns:mc="http://schemas.openxmlformats.org/markup-compatibility/2006" xmlns:a14="http://schemas.microsoft.com/office/drawing/2010/main">
        <mc:Choice Requires="a14">
          <p:sp>
            <p:nvSpPr>
              <p:cNvPr id="3" name="QO_7_AS.1_1#dc3caf67a?vaa=1&amp;vcp=1&amp;vis=1&amp;pid=18297d97d&amp;color=0,0,0&amp;vtp=1&amp;vaab=1&amp;bbb=1&amp;hb=1"/>
              <p:cNvSpPr/>
              <p:nvPr/>
            </p:nvSpPr>
            <p:spPr>
              <a:xfrm>
                <a:off x="539496" y="2776061"/>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稀盐酸能与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碳酸钙恰好完全反应及反应的化学方</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程式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，即可计算出参加反应的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，进而计算出稀盐酸的溶质质</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量分数</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7_AS.1_1#dc3caf67a?vaa=1&amp;vcp=1&amp;vis=1&amp;pid=18297d97d&amp;color=0,0,0&amp;vtp=1&amp;vaab=1&amp;bbb=1&amp;hb=1"/>
              <p:cNvSpPr>
                <a:spLocks noRot="1" noChangeAspect="1" noMove="1" noResize="1" noEditPoints="1" noAdjustHandles="1" noChangeArrowheads="1" noChangeShapeType="1" noTextEdit="1"/>
              </p:cNvSpPr>
              <p:nvPr/>
            </p:nvSpPr>
            <p:spPr>
              <a:xfrm>
                <a:off x="539496" y="2776061"/>
                <a:ext cx="11109960" cy="1849057"/>
              </a:xfrm>
              <a:prstGeom prst="rect">
                <a:avLst/>
              </a:prstGeom>
              <a:blipFill rotWithShape="1">
                <a:blip r:embed="rId3"/>
                <a:stretch>
                  <a:fillRect l="-3" t="-26" r="3" b="-368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dc3caf67a?vaa=1&amp;vcp=1&amp;vis=1&amp;pid=18297d97d&amp;color=0,0,0&amp;mp=1&amp;vtp=1&amp;vaab=1&amp;bt=1&amp;bbb=1"/>
              <p:cNvSpPr/>
              <p:nvPr/>
            </p:nvSpPr>
            <p:spPr>
              <a:xfrm>
                <a:off x="539496" y="1277302"/>
                <a:ext cx="11109960" cy="40080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解：设参加反应的稀盐酸中溶质的质量为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e>
                        <m:e/>
                        <m:e/>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3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该稀盐酸中溶质的质量分数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×100%=7.3%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：该稀盐酸中溶质的质量分数为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AN.1_1#dc3caf67a?vaa=1&amp;vcp=1&amp;vis=1&amp;pid=18297d97d&amp;color=0,0,0&amp;mp=1&amp;vtp=1&amp;vaab=1&amp;bt=1&amp;bbb=1"/>
              <p:cNvSpPr>
                <a:spLocks noRot="1" noChangeAspect="1" noMove="1" noResize="1" noEditPoints="1" noAdjustHandles="1" noChangeArrowheads="1" noChangeShapeType="1" noTextEdit="1"/>
              </p:cNvSpPr>
              <p:nvPr/>
            </p:nvSpPr>
            <p:spPr>
              <a:xfrm>
                <a:off x="539496" y="1277302"/>
                <a:ext cx="11109960" cy="4008057"/>
              </a:xfrm>
              <a:prstGeom prst="rect">
                <a:avLst/>
              </a:prstGeom>
              <a:blipFill rotWithShape="1">
                <a:blip r:embed="rId3"/>
                <a:stretch>
                  <a:fillRect l="-3" t="-8" r="3" b="-170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1_1#18297d97d?vaa=1&amp;vcp=1&amp;vis=1&amp;pid=7f8602820&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分析表格中生成气体或沉淀质量的数据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若相邻的两组数据相等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则前</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一组已完全反应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判断恰好反应时反应物和生成物的质量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并将数据代</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入化学方程式计算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e95e89dab.fixed?vcp=1&amp;pid=bf4c17e40&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根据化学方程式的计算</a:t>
            </a:r>
            <a:endParaRPr lang="en-US" altLang="zh-CN" sz="4000" dirty="0"/>
          </a:p>
        </p:txBody>
      </p:sp>
      <p:sp>
        <p:nvSpPr>
          <p:cNvPr id="3" name="C_4_BD#e95e89dab.fixed?vcp=1&amp;pid=bf4c17e4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cdbb370c?vcp=1&amp;pid=7f8602820&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O_7_BD.65_1#fa7d298cc?vaa=1&amp;vcp=1&amp;vis=1&amp;pid=acdbb370c&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）化学兴趣小组的同学为测定某生铁合金中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铁的质量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该合金样品于烧杯中，将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稀盐酸分6次加入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，实验数据如下表。</a:t>
                </a:r>
                <a:endParaRPr lang="en-US" altLang="zh-CN" sz="2800" dirty="0"/>
              </a:p>
            </p:txBody>
          </p:sp>
        </mc:Choice>
        <mc:Fallback xmlns="">
          <p:sp>
            <p:nvSpPr>
              <p:cNvPr id="3" name="QO_7_BD.65_1#fa7d298cc?vaa=1&amp;vcp=1&amp;vis=1&amp;pid=acdbb370c&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rotWithShape="1">
                <a:blip r:embed="rId3"/>
                <a:stretch>
                  <a:fillRect l="-3" t="-16" r="3" b="-369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3" name="QO_7_BD.65_2#fa7d298cc?colgroup=13,2,2,2,2,2,2&amp;vaa=1&amp;vcp=1&amp;vis=1&amp;pid=acdbb370c&amp;color=0,0,0&amp;vtp=1&amp;vaab=1&amp;bbb=1"/>
              <p:cNvGraphicFramePr>
                <a:graphicFrameLocks noGrp="1"/>
              </p:cNvGraphicFramePr>
              <p:nvPr/>
            </p:nvGraphicFramePr>
            <p:xfrm>
              <a:off x="539496" y="3212891"/>
              <a:ext cx="11036808" cy="1713357"/>
            </p:xfrm>
            <a:graphic>
              <a:graphicData uri="http://schemas.openxmlformats.org/drawingml/2006/table">
                <a:tbl>
                  <a:tblPr/>
                  <a:tblGrid>
                    <a:gridCol w="5029200">
                      <a:extLst>
                        <a:ext uri="{9D8B030D-6E8A-4147-A177-3AD203B41FA5}">
                          <a16:colId xmlns:a16="http://schemas.microsoft.com/office/drawing/2014/main" val="20000"/>
                        </a:ext>
                      </a:extLst>
                    </a:gridCol>
                    <a:gridCol w="1179576">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905256">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tblGrid>
                  <a:tr h="571119">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l"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加入稀盐酸的质量/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l"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剩余固体的质量/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33" name="QO_7_BD.65_2#fa7d298cc?colgroup=13,2,2,2,2,2,2&amp;vaa=1&amp;vcp=1&amp;vis=1&amp;pid=acdbb370c&amp;color=0,0,0&amp;vtp=1&amp;vaab=1&amp;bbb=1"/>
              <p:cNvGraphicFramePr>
                <a:graphicFrameLocks noGrp="1"/>
              </p:cNvGraphicFramePr>
              <p:nvPr/>
            </p:nvGraphicFramePr>
            <p:xfrm>
              <a:off x="539496" y="3212891"/>
              <a:ext cx="11036808" cy="1713357"/>
            </p:xfrm>
            <a:graphic>
              <a:graphicData uri="http://schemas.openxmlformats.org/drawingml/2006/table">
                <a:tbl>
                  <a:tblPr/>
                  <a:tblGrid>
                    <a:gridCol w="5029200"/>
                    <a:gridCol w="1179576"/>
                    <a:gridCol w="1179576"/>
                    <a:gridCol w="905256"/>
                    <a:gridCol w="914400"/>
                    <a:gridCol w="914400"/>
                    <a:gridCol w="914400"/>
                  </a:tblGrid>
                  <a:tr h="571119">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5" name="QO_7#fa7d298cc?vaa=1&amp;vcp=1&amp;vis=1&amp;pid=acdbb370c&amp;color=0,0,0&amp;vtp=1&amp;vaab=1&amp;bbb=1"/>
          <p:cNvSpPr/>
          <p:nvPr/>
        </p:nvSpPr>
        <p:spPr>
          <a:xfrm>
            <a:off x="539496" y="505439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请分析并计算：</a:t>
            </a:r>
            <a:endParaRPr lang="en-US" altLang="zh-CN" sz="2800" dirty="0"/>
          </a:p>
        </p:txBody>
      </p:sp>
      <mc:AlternateContent xmlns:mc="http://schemas.openxmlformats.org/markup-compatibility/2006" xmlns:a14="http://schemas.microsoft.com/office/drawing/2010/main">
        <mc:Choice Requires="a14">
          <p:sp>
            <p:nvSpPr>
              <p:cNvPr id="6" name="QB_8_BD.66_1#804963b10?vaa=1&amp;vcp=1&amp;vis=1&amp;pid=fa7d298cc&amp;color=0,0,0&amp;vtp=1&amp;vaab=1&amp;bbb=1"/>
              <p:cNvSpPr/>
              <p:nvPr/>
            </p:nvSpPr>
            <p:spPr>
              <a:xfrm>
                <a:off x="539496" y="567783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该生铁合金中铁的质量为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8_BD.66_1#804963b10?vaa=1&amp;vcp=1&amp;vis=1&amp;pid=fa7d298cc&amp;color=0,0,0&amp;vtp=1&amp;vaab=1&amp;bbb=1"/>
              <p:cNvSpPr>
                <a:spLocks noRot="1" noChangeAspect="1" noMove="1" noResize="1" noEditPoints="1" noAdjustHandles="1" noChangeArrowheads="1" noChangeShapeType="1" noTextEdit="1"/>
              </p:cNvSpPr>
              <p:nvPr/>
            </p:nvSpPr>
            <p:spPr>
              <a:xfrm>
                <a:off x="539496" y="5677834"/>
                <a:ext cx="11109960" cy="553657"/>
              </a:xfrm>
              <a:prstGeom prst="rect">
                <a:avLst/>
              </a:prstGeom>
              <a:blipFill rotWithShape="1">
                <a:blip r:embed="rId5"/>
                <a:stretch>
                  <a:fillRect l="-3" t="-54" r="3" b="-12344"/>
                </a:stretch>
              </a:blipFill>
            </p:spPr>
            <p:txBody>
              <a:bodyPr/>
              <a:lstStyle/>
              <a:p>
                <a:r>
                  <a:rPr lang="zh-CN" altLang="en-US">
                    <a:noFill/>
                  </a:rPr>
                  <a:t> </a:t>
                </a:r>
              </a:p>
            </p:txBody>
          </p:sp>
        </mc:Fallback>
      </mc:AlternateContent>
      <p:sp>
        <p:nvSpPr>
          <p:cNvPr id="7" name="QB_8_AN.67_1#804963b10.blank?vaa=1&amp;vcp=1&amp;vis=1&amp;pid=fa7d298cc&amp;color=0,0,0&amp;vpa=20&amp;vtp=1&amp;vaab=1&amp;bbb=1"/>
          <p:cNvSpPr/>
          <p:nvPr/>
        </p:nvSpPr>
        <p:spPr>
          <a:xfrm>
            <a:off x="5960015" y="5626399"/>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23.8</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68_1#210fcd654?vaa=1&amp;vcp=1&amp;vis=1&amp;pid=fa7d298cc&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（2）所用稀盐酸中溶质的质量分数。</a:t>
            </a:r>
            <a:endParaRPr lang="en-US" altLang="zh-CN" sz="2800" dirty="0"/>
          </a:p>
        </p:txBody>
      </p:sp>
      <mc:AlternateContent xmlns:mc="http://schemas.openxmlformats.org/markup-compatibility/2006" xmlns:a14="http://schemas.microsoft.com/office/drawing/2010/main">
        <mc:Choice Requires="a14">
          <p:sp>
            <p:nvSpPr>
              <p:cNvPr id="3" name="QO_8_AN.1_1#210fcd654?vaa=1&amp;vcp=1&amp;vis=1&amp;pid=fa7d298cc&amp;color=0,0,0&amp;vtp=1&amp;vaab=1&amp;bbb=1&amp;hb=1"/>
              <p:cNvSpPr/>
              <p:nvPr/>
            </p:nvSpPr>
            <p:spPr>
              <a:xfrm>
                <a:off x="539496" y="1109010"/>
                <a:ext cx="11109960" cy="5074857"/>
              </a:xfrm>
              <a:prstGeom prst="rect">
                <a:avLst/>
              </a:prstGeom>
              <a:noFill/>
            </p:spPr>
            <p:txBody>
              <a:bodyPr wrap="none" lIns="0" tIns="0" rIns="0" bIns="0" rtlCol="0" anchor="t"/>
              <a:lstStyle/>
              <a:p>
                <a:pPr latinLnBrk="1">
                  <a:lnSpc>
                    <a:spcPts val="51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 </a:t>
                </a: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由表中数据可知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稀盐酸完全反应消耗铁的质量</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0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稀盐酸中溶质的质量为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0000"/>
                  </a:lnSpc>
                </a:pPr>
                <a14:m>
                  <m:oMath xmlns:m="http://schemas.openxmlformats.org/officeDocument/2006/math">
                    <m:m>
                      <m:mPr>
                        <m:mcs>
                          <m:mc>
                            <m:mcPr>
                              <m:count m:val="4"/>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e>
                        <m:e/>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2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则所用稀盐酸中溶质的质量分数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×100%=36.5%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答：所用稀盐酸中溶质的质量分数为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8_AN.1_1#210fcd654?vaa=1&amp;vcp=1&amp;vis=1&amp;pid=fa7d298cc&amp;color=0,0,0&amp;vtp=1&amp;vaab=1&amp;bbb=1&amp;hb=1"/>
              <p:cNvSpPr>
                <a:spLocks noRot="1" noChangeAspect="1" noMove="1" noResize="1" noEditPoints="1" noAdjustHandles="1" noChangeArrowheads="1" noChangeShapeType="1" noTextEdit="1"/>
              </p:cNvSpPr>
              <p:nvPr/>
            </p:nvSpPr>
            <p:spPr>
              <a:xfrm>
                <a:off x="539496" y="1109010"/>
                <a:ext cx="11109960" cy="5074857"/>
              </a:xfrm>
              <a:prstGeom prst="rect">
                <a:avLst/>
              </a:prstGeom>
              <a:blipFill>
                <a:blip r:embed="rId3"/>
                <a:stretch>
                  <a:fillRect l="-1976" b="-372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0a8e6141e?vcp=1&amp;pid=bbd81ec13&amp;color=146,208,80&amp;vtp=1&amp;vaab=1&amp;bt=1&amp;bbb=1"/>
          <p:cNvSpPr/>
          <p:nvPr/>
        </p:nvSpPr>
        <p:spPr>
          <a:xfrm>
            <a:off x="539496" y="459150"/>
            <a:ext cx="11109960" cy="637159"/>
          </a:xfrm>
          <a:prstGeom prst="rect">
            <a:avLst/>
          </a:prstGeom>
          <a:noFill/>
        </p:spPr>
        <p:txBody>
          <a:bodyPr wrap="none" lIns="0" tIns="0" rIns="0" bIns="0" rtlCol="0" anchor="t"/>
          <a:lstStyle/>
          <a:p>
            <a:pPr algn="l"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实验操作型</a:t>
            </a:r>
            <a:endParaRPr lang="en-US" altLang="zh-CN" sz="3200" dirty="0"/>
          </a:p>
        </p:txBody>
      </p:sp>
      <p:sp>
        <p:nvSpPr>
          <p:cNvPr id="3" name="QO_6_BD.70_1#e2c05c307?vaa=1&amp;vcp=1&amp;vis=1&amp;pid=0a8e6141e&amp;color=0,0,0&amp;vtp=1&amp;vaab=1&amp;bbb=1&amp;hb=1"/>
          <p:cNvSpPr/>
          <p:nvPr/>
        </p:nvSpPr>
        <p:spPr>
          <a:xfrm>
            <a:off x="539496" y="1169856"/>
            <a:ext cx="11109960" cy="3084132"/>
          </a:xfrm>
          <a:prstGeom prst="rect">
            <a:avLst/>
          </a:prstGeom>
          <a:noFill/>
        </p:spPr>
        <p:txBody>
          <a:bodyPr wrap="none" lIns="0" tIns="0" rIns="0" bIns="0" rtlCol="0" anchor="t"/>
          <a:lstStyle/>
          <a:p>
            <a:pPr algn="l" latinLnBrk="1">
              <a:lnSpc>
                <a:spcPts val="50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（2024·四川达州·中考）</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化学兴趣小组的同学做实验时不慎把稀盐酸洒在实验室的磨石地板上，</a:t>
            </a: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发现有气泡冒出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。查阅资料得知，磨石中含有碳酸钙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，同学们用同种磨</a:t>
            </a: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石进行了图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1-20-3所示实验（假设磨石中的其他成分不参与反应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，也不</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溶于水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，生成的气体全部逸出）。请解答下列问题。</a:t>
            </a:r>
            <a:endParaRPr lang="en-US" altLang="zh-CN" sz="2800" dirty="0"/>
          </a:p>
        </p:txBody>
      </p:sp>
      <p:pic>
        <p:nvPicPr>
          <p:cNvPr id="4" name="QO_6_BD.70_2#e2c05c307?iti=8&amp;vaa=1&amp;vcp=1&amp;vis=1&amp;pid=0a8e6141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4367447"/>
            <a:ext cx="5458968"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70_3#e2c05c307?iti=8&amp;vaa=1&amp;vcp=1&amp;vis=1&amp;pid=0a8e6141e&amp;color=0,0,0&amp;vtp=1&amp;vaab=1&amp;bbb=1"/>
          <p:cNvSpPr/>
          <p:nvPr/>
        </p:nvSpPr>
        <p:spPr>
          <a:xfrm>
            <a:off x="5401532" y="5866047"/>
            <a:ext cx="1385887" cy="557403"/>
          </a:xfrm>
          <a:prstGeom prst="rect">
            <a:avLst/>
          </a:prstGeom>
          <a:noFill/>
        </p:spPr>
        <p:txBody>
          <a:bodyPr wrap="none" lIns="0" tIns="0" rIns="0" bIns="0" rtlCol="0" anchor="t"/>
          <a:lstStyle/>
          <a:p>
            <a:pPr algn="ctr"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图1-20-3</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71_1#7a596222e?vaa=1&amp;vcp=1&amp;vis=1&amp;pid=e2c05c307&amp;color=0,0,0&amp;vtp=1&amp;vaab=1&amp;bt=1&amp;bbb=1"/>
              <p:cNvSpPr/>
              <p:nvPr/>
            </p:nvSpPr>
            <p:spPr>
              <a:xfrm>
                <a:off x="539496" y="142316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）生成二氧化碳的质量为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BD.71_1#7a596222e?vaa=1&amp;vcp=1&amp;vis=1&amp;pid=e2c05c307&amp;color=0,0,0&amp;vtp=1&amp;vaab=1&amp;bt=1&amp;bbb=1"/>
              <p:cNvSpPr>
                <a:spLocks noRot="1" noChangeAspect="1" noMove="1" noResize="1" noEditPoints="1" noAdjustHandles="1" noChangeArrowheads="1" noChangeShapeType="1" noTextEdit="1"/>
              </p:cNvSpPr>
              <p:nvPr/>
            </p:nvSpPr>
            <p:spPr>
              <a:xfrm>
                <a:off x="539496" y="1423162"/>
                <a:ext cx="11109960" cy="553657"/>
              </a:xfrm>
              <a:prstGeom prst="rect">
                <a:avLst/>
              </a:prstGeom>
              <a:blipFill rotWithShape="1">
                <a:blip r:embed="rId3"/>
                <a:stretch>
                  <a:fillRect l="-3" t="-23" r="3" b="-12375"/>
                </a:stretch>
              </a:blipFill>
            </p:spPr>
            <p:txBody>
              <a:bodyPr/>
              <a:lstStyle/>
              <a:p>
                <a:r>
                  <a:rPr lang="zh-CN" altLang="en-US">
                    <a:noFill/>
                  </a:rPr>
                  <a:t> </a:t>
                </a:r>
              </a:p>
            </p:txBody>
          </p:sp>
        </mc:Fallback>
      </mc:AlternateContent>
      <p:sp>
        <p:nvSpPr>
          <p:cNvPr id="3" name="QB_7_AN.73_1#7a596222e.blank?vaa=1&amp;vcp=1&amp;vis=1&amp;pid=e2c05c307&amp;color=0,0,0&amp;vpa=21&amp;vtp=1&amp;vaab=1&amp;bbb=1"/>
          <p:cNvSpPr/>
          <p:nvPr/>
        </p:nvSpPr>
        <p:spPr>
          <a:xfrm>
            <a:off x="4956715" y="1371727"/>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4.4</a:t>
            </a:r>
            <a:endParaRPr lang="en-US" altLang="zh-CN" sz="2800" dirty="0"/>
          </a:p>
        </p:txBody>
      </p:sp>
      <p:pic>
        <p:nvPicPr>
          <p:cNvPr id="4" name="QO_6_BD.71_2#7a596222e?iti=9&amp;vaa=1&amp;vcp=1&amp;vis=1&amp;pid=e2c05c307&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64992" y="2109343"/>
            <a:ext cx="5458968"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71_3#7a596222e?iti=9&amp;vaa=1&amp;vcp=1&amp;vis=1&amp;pid=e2c05c307&amp;color=0,0,0&amp;vtp=1&amp;vaab=1&amp;bbb=1"/>
          <p:cNvSpPr/>
          <p:nvPr/>
        </p:nvSpPr>
        <p:spPr>
          <a:xfrm>
            <a:off x="5401532" y="3607943"/>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图1-20-3</a:t>
            </a:r>
            <a:endParaRPr lang="en-US" altLang="zh-CN" sz="2800" dirty="0"/>
          </a:p>
        </p:txBody>
      </p:sp>
      <mc:AlternateContent xmlns:mc="http://schemas.openxmlformats.org/markup-compatibility/2006" xmlns:a14="http://schemas.microsoft.com/office/drawing/2010/main">
        <mc:Choice Requires="a14">
          <p:sp>
            <p:nvSpPr>
              <p:cNvPr id="6" name="QB_7_AS.1_1#7a596222e?vaa=1&amp;vcp=1&amp;vis=1&amp;pid=e2c05c307&amp;color=0,0,0&amp;vtp=1&amp;vaab=1&amp;bbb=1&amp;hb=1"/>
              <p:cNvSpPr/>
              <p:nvPr/>
            </p:nvSpPr>
            <p:spPr>
              <a:xfrm>
                <a:off x="539496" y="4252531"/>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根据质量守恒定律，化学反应前后物质的总质量不变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，则生成</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+105.4 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−113.5 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7_AS.1_1#7a596222e?vaa=1&amp;vcp=1&amp;vis=1&amp;pid=e2c05c307&amp;color=0,0,0&amp;vtp=1&amp;vaab=1&amp;bbb=1&amp;hb=1"/>
              <p:cNvSpPr>
                <a:spLocks noRot="1" noChangeAspect="1" noMove="1" noResize="1" noEditPoints="1" noAdjustHandles="1" noChangeArrowheads="1" noChangeShapeType="1" noTextEdit="1"/>
              </p:cNvSpPr>
              <p:nvPr/>
            </p:nvSpPr>
            <p:spPr>
              <a:xfrm>
                <a:off x="539496" y="4252531"/>
                <a:ext cx="11109960" cy="1201357"/>
              </a:xfrm>
              <a:prstGeom prst="rect">
                <a:avLst/>
              </a:prstGeom>
              <a:blipFill rotWithShape="1">
                <a:blip r:embed="rId5"/>
                <a:stretch>
                  <a:fillRect l="-3" t="-48" r="-179" b="-566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75_1#87948e093?vaa=1&amp;vcp=1&amp;vis=1&amp;pid=e2c05c307&amp;color=0,0,0&amp;vtp=1&amp;vaab=1&amp;bt=1&amp;bbb=1"/>
          <p:cNvSpPr/>
          <p:nvPr/>
        </p:nvSpPr>
        <p:spPr>
          <a:xfrm>
            <a:off x="539496" y="108635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（2）计算反应后烧杯内溶液的溶质质量分数。</a:t>
            </a:r>
            <a:endParaRPr lang="en-US" altLang="zh-CN" sz="2800" dirty="0"/>
          </a:p>
        </p:txBody>
      </p:sp>
      <p:pic>
        <p:nvPicPr>
          <p:cNvPr id="3" name="QO_6_BD.75_2#87948e093?iti=10&amp;vaa=1&amp;vcp=1&amp;vis=1&amp;pid=e2c05c30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1767967"/>
            <a:ext cx="5458968"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75_3#87948e093?iti=10&amp;vaa=1&amp;vcp=1&amp;vis=1&amp;pid=e2c05c307&amp;color=0,0,0&amp;vtp=1&amp;vaab=1&amp;bbb=1"/>
          <p:cNvSpPr/>
          <p:nvPr/>
        </p:nvSpPr>
        <p:spPr>
          <a:xfrm>
            <a:off x="5401532" y="326656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图1-20-3</a:t>
            </a:r>
            <a:endParaRPr lang="en-US" altLang="zh-CN" sz="2800" dirty="0"/>
          </a:p>
        </p:txBody>
      </p:sp>
      <p:sp>
        <p:nvSpPr>
          <p:cNvPr id="5" name="QO_7_AS.1_1#87948e093?vaa=1&amp;vcp=1&amp;vis=1&amp;pid=e2c05c307&amp;color=0,0,0&amp;vtp=1&amp;vaab=1&amp;bbb=1&amp;hb=1"/>
          <p:cNvSpPr/>
          <p:nvPr/>
        </p:nvSpPr>
        <p:spPr>
          <a:xfrm>
            <a:off x="539496" y="391115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本题主要考查有关化学方程式的计算</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，在根据化学方程式计算</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，第一要正确书写化学方程式，第二要使用正确的数据</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，第三计算过</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程要完整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，第四计算步骤要规范。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87948e093?vaa=1&amp;vcp=1&amp;vis=1&amp;pid=e2c05c307&amp;color=0,0,0&amp;vtp=1&amp;vaab=1&amp;bt=1&amp;bbb=1"/>
              <p:cNvSpPr/>
              <p:nvPr/>
            </p:nvSpPr>
            <p:spPr>
              <a:xfrm>
                <a:off x="539496" y="881063"/>
                <a:ext cx="11109960" cy="50800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解：设参加反应的碳酸钙的质量为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，生成氯化钙的质量为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𝑦</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反应后溶液的质量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+105.4 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2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反应后烧杯内溶液的溶质质量分数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7_AN.1_1#87948e093?vaa=1&amp;vcp=1&amp;vis=1&amp;pid=e2c05c307&amp;color=0,0,0&amp;vtp=1&amp;vaab=1&amp;bt=1&amp;bbb=1"/>
              <p:cNvSpPr>
                <a:spLocks noRot="1" noChangeAspect="1" noMove="1" noResize="1" noEditPoints="1" noAdjustHandles="1" noChangeArrowheads="1" noChangeShapeType="1" noTextEdit="1"/>
              </p:cNvSpPr>
              <p:nvPr/>
            </p:nvSpPr>
            <p:spPr>
              <a:xfrm>
                <a:off x="539496" y="881063"/>
                <a:ext cx="11109960" cy="5080000"/>
              </a:xfrm>
              <a:prstGeom prst="rect">
                <a:avLst/>
              </a:prstGeom>
              <a:blipFill rotWithShape="1">
                <a:blip r:embed="rId3"/>
                <a:stretch>
                  <a:fillRect l="-3" t="-6" r="3" b="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AN.1_1#87948e093?vaa=1&amp;vcp=1&amp;vis=1&amp;pid=e2c05c307&amp;color=0,0,0&amp;mp=1&amp;vtp=1&amp;vaab=1&amp;bt=1&amp;bbb=1">
                <a:extLst>
                  <a:ext uri="{FF2B5EF4-FFF2-40B4-BE49-F238E27FC236}">
                    <a16:creationId xmlns:a16="http://schemas.microsoft.com/office/drawing/2014/main" id="{F618E909-4E50-428B-BD5F-B703DBC9ACD4}"/>
                  </a:ext>
                </a:extLst>
              </p:cNvPr>
              <p:cNvSpPr/>
              <p:nvPr/>
            </p:nvSpPr>
            <p:spPr>
              <a:xfrm>
                <a:off x="539496" y="587109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答：反应后烧杯内溶液的溶质质量分数为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7_AN.1_1#87948e093?vaa=1&amp;vcp=1&amp;vis=1&amp;pid=e2c05c307&amp;color=0,0,0&amp;mp=1&amp;vtp=1&amp;vaab=1&amp;bt=1&amp;bbb=1">
                <a:extLst>
                  <a:ext uri="{FF2B5EF4-FFF2-40B4-BE49-F238E27FC236}">
                    <a16:creationId xmlns:a16="http://schemas.microsoft.com/office/drawing/2014/main" id="{F618E909-4E50-428B-BD5F-B703DBC9ACD4}"/>
                  </a:ext>
                </a:extLst>
              </p:cNvPr>
              <p:cNvSpPr>
                <a:spLocks noRot="1" noChangeAspect="1" noMove="1" noResize="1" noEditPoints="1" noAdjustHandles="1" noChangeArrowheads="1" noChangeShapeType="1" noTextEdit="1"/>
              </p:cNvSpPr>
              <p:nvPr/>
            </p:nvSpPr>
            <p:spPr>
              <a:xfrm>
                <a:off x="539496" y="5871093"/>
                <a:ext cx="11109960" cy="553657"/>
              </a:xfrm>
              <a:prstGeom prst="rect">
                <a:avLst/>
              </a:prstGeom>
              <a:blipFill>
                <a:blip r:embed="rId4"/>
                <a:stretch>
                  <a:fillRect l="-1976" t="-1099" b="-35165"/>
                </a:stretch>
              </a:blipFill>
            </p:spPr>
            <p:txBody>
              <a:bodyPr/>
              <a:lstStyle/>
              <a:p>
                <a:r>
                  <a:rPr lang="zh-CN" altLang="en-US">
                    <a:noFill/>
                  </a:rPr>
                  <a:t> </a:t>
                </a:r>
              </a:p>
            </p:txBody>
          </p:sp>
        </mc:Fallback>
      </mc:AlternateContent>
      <p:pic>
        <p:nvPicPr>
          <p:cNvPr id="4" name="QO_6_AN.1_1#87948e093?iti=11&amp;vaa=1&amp;vcp=1&amp;vis=1&amp;pid=e2c05c307&amp;color=0,0,0&amp;tib=255,255,255&amp;vtp=1&amp;vaab=1" descr="preencoded.png">
            <a:extLst>
              <a:ext uri="{FF2B5EF4-FFF2-40B4-BE49-F238E27FC236}">
                <a16:creationId xmlns:a16="http://schemas.microsoft.com/office/drawing/2014/main" id="{7BF844B6-D54D-4300-B70D-018B0E1290B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322681" y="3106411"/>
            <a:ext cx="5458968"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AN.1_1#87948e093?iti=11&amp;vaa=1&amp;vcp=1&amp;vis=1&amp;pid=e2c05c307&amp;color=0,0,0&amp;vtp=1&amp;vaab=1&amp;bbb=1">
            <a:extLst>
              <a:ext uri="{FF2B5EF4-FFF2-40B4-BE49-F238E27FC236}">
                <a16:creationId xmlns:a16="http://schemas.microsoft.com/office/drawing/2014/main" id="{767323C2-0DE8-49CD-8B29-60019E640C0C}"/>
              </a:ext>
            </a:extLst>
          </p:cNvPr>
          <p:cNvSpPr/>
          <p:nvPr/>
        </p:nvSpPr>
        <p:spPr>
          <a:xfrm>
            <a:off x="8855932" y="4430323"/>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图1-20-3</a:t>
            </a:r>
            <a:endParaRPr lang="en-US" altLang="zh-CN" sz="2800" dirty="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P spid="5"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1_1#e2c05c307?vaa=1&amp;vcp=1&amp;vis=1&amp;pid=0a8e6141e&amp;color=0,0,0&amp;vtp=1&amp;vaab=1&amp;bt=1&amp;bbb=1&amp;hb=1"/>
          <p:cNvSpPr/>
          <p:nvPr/>
        </p:nvSpPr>
        <p:spPr>
          <a:xfrm>
            <a:off x="539496" y="1077182"/>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根据质量守恒定律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参加化学反应的各物质的质量总和等于反应后生成</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的各物质的质量总和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结合题干给出的反应前后物质的质量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利用质量</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差计算相关的量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常为生成气体或沉淀的质量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6_EX.1_1#e2c05c307?iti=12&amp;vaa=1&amp;vcp=1&amp;vis=1&amp;pid=0a8e6141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3702526"/>
            <a:ext cx="5458968"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EX.1_1#e2c05c307?iti=12&amp;vaa=1&amp;vcp=1&amp;vis=1&amp;pid=0a8e6141e&amp;color=0,0,0&amp;vtp=1&amp;vaab=1&amp;bbb=1"/>
          <p:cNvSpPr/>
          <p:nvPr/>
        </p:nvSpPr>
        <p:spPr>
          <a:xfrm>
            <a:off x="5401532" y="5201126"/>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cf4698b33?vcp=1&amp;pid=0a8e6141e&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O_7_BD.79_1#b36703eba?vaa=1&amp;vcp=1&amp;vis=1&amp;pid=cf4698b33&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（2024·广西南宁·模拟）向</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大理石样品中分两次加入一定溶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质质量分数的稀盐酸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（杂质不溶于水，也不与稀盐酸反应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），充分反应</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后烧杯内物质总质量的变化如图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1-20-4所示。</a:t>
                </a:r>
                <a:endParaRPr lang="en-US" altLang="zh-CN" sz="2800" dirty="0"/>
              </a:p>
            </p:txBody>
          </p:sp>
        </mc:Choice>
        <mc:Fallback xmlns="">
          <p:sp>
            <p:nvSpPr>
              <p:cNvPr id="3" name="QO_7_BD.79_1#b36703eba?vaa=1&amp;vcp=1&amp;vis=1&amp;pid=cf4698b33&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rotWithShape="1">
                <a:blip r:embed="rId3"/>
                <a:stretch>
                  <a:fillRect l="-3" t="-16" r="-111" b="-3696"/>
                </a:stretch>
              </a:blipFill>
            </p:spPr>
            <p:txBody>
              <a:bodyPr/>
              <a:lstStyle/>
              <a:p>
                <a:r>
                  <a:rPr lang="zh-CN" altLang="en-US">
                    <a:noFill/>
                  </a:rPr>
                  <a:t> </a:t>
                </a:r>
              </a:p>
            </p:txBody>
          </p:sp>
        </mc:Fallback>
      </mc:AlternateContent>
      <p:pic>
        <p:nvPicPr>
          <p:cNvPr id="4" name="QO_7_BD.79_2#b36703eba?iti=13&amp;vaa=1&amp;vcp=1&amp;vis=1&amp;pid=cf4698b3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55264" y="3212891"/>
            <a:ext cx="5687568" cy="1499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79_3#b36703eba?iti=13&amp;vaa=1&amp;vcp=1&amp;vis=1&amp;pid=cf4698b33&amp;color=0,0,0&amp;vtp=1&amp;vaab=1&amp;bbb=1"/>
          <p:cNvSpPr/>
          <p:nvPr/>
        </p:nvSpPr>
        <p:spPr>
          <a:xfrm>
            <a:off x="5406105" y="483950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图1-20-4</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b36703eba?vaa=1&amp;vcp=1&amp;vis=1&amp;pid=cf4698b33&amp;color=0,0,0&amp;vtp=1&amp;vaab=1&amp;bt=1&amp;bbb=1"/>
          <p:cNvSpPr/>
          <p:nvPr/>
        </p:nvSpPr>
        <p:spPr>
          <a:xfrm>
            <a:off x="539496" y="160093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请计算：</a:t>
            </a:r>
            <a:endParaRPr lang="en-US" altLang="zh-CN" sz="2800" dirty="0"/>
          </a:p>
        </p:txBody>
      </p:sp>
      <mc:AlternateContent xmlns:mc="http://schemas.openxmlformats.org/markup-compatibility/2006" xmlns:a14="http://schemas.microsoft.com/office/drawing/2010/main">
        <mc:Choice Requires="a14">
          <p:sp>
            <p:nvSpPr>
              <p:cNvPr id="3" name="QB_8_BD.80_1#0050bbd6f?vaa=1&amp;vcp=1&amp;vis=1&amp;pid=b36703eba&amp;color=0,0,0&amp;vtp=1&amp;vaab=1&amp;bbb=1"/>
              <p:cNvSpPr/>
              <p:nvPr/>
            </p:nvSpPr>
            <p:spPr>
              <a:xfrm>
                <a:off x="539496" y="222538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）第二次加入稀盐酸生成二氧化碳的质量是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8_BD.80_1#0050bbd6f?vaa=1&amp;vcp=1&amp;vis=1&amp;pid=b36703eba&amp;color=0,0,0&amp;vtp=1&amp;vaab=1&amp;bbb=1"/>
              <p:cNvSpPr>
                <a:spLocks noRot="1" noChangeAspect="1" noMove="1" noResize="1" noEditPoints="1" noAdjustHandles="1" noChangeArrowheads="1" noChangeShapeType="1" noTextEdit="1"/>
              </p:cNvSpPr>
              <p:nvPr/>
            </p:nvSpPr>
            <p:spPr>
              <a:xfrm>
                <a:off x="539496" y="2225389"/>
                <a:ext cx="11109960" cy="553657"/>
              </a:xfrm>
              <a:prstGeom prst="rect">
                <a:avLst/>
              </a:prstGeom>
              <a:blipFill rotWithShape="1">
                <a:blip r:embed="rId3"/>
                <a:stretch>
                  <a:fillRect l="-3" t="-63" r="3" b="-12335"/>
                </a:stretch>
              </a:blipFill>
            </p:spPr>
            <p:txBody>
              <a:bodyPr/>
              <a:lstStyle/>
              <a:p>
                <a:r>
                  <a:rPr lang="zh-CN" altLang="en-US">
                    <a:noFill/>
                  </a:rPr>
                  <a:t> </a:t>
                </a:r>
              </a:p>
            </p:txBody>
          </p:sp>
        </mc:Fallback>
      </mc:AlternateContent>
      <p:sp>
        <p:nvSpPr>
          <p:cNvPr id="4" name="QB_8_AN.81_1#0050bbd6f.blank?vaa=1&amp;vcp=1&amp;vis=1&amp;pid=b36703eba&amp;color=0,0,0&amp;vpa=22&amp;vtp=1&amp;vaab=1&amp;bbb=1"/>
          <p:cNvSpPr/>
          <p:nvPr/>
        </p:nvSpPr>
        <p:spPr>
          <a:xfrm>
            <a:off x="7801514" y="2173954"/>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1.1</a:t>
            </a:r>
            <a:endParaRPr lang="en-US" altLang="zh-CN" sz="2800" dirty="0"/>
          </a:p>
        </p:txBody>
      </p:sp>
      <p:pic>
        <p:nvPicPr>
          <p:cNvPr id="5" name="QO_7_BD.80_2#0050bbd6f?iti=14&amp;vaa=1&amp;vcp=1&amp;vis=1&amp;pid=b36703eb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08376" y="2908776"/>
            <a:ext cx="6172200"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7_BD.80_3#0050bbd6f?iti=14&amp;vaa=1&amp;vcp=1&amp;vis=1&amp;pid=b36703eba&amp;color=0,0,0&amp;vtp=1&amp;vaab=1&amp;bbb=1"/>
          <p:cNvSpPr/>
          <p:nvPr/>
        </p:nvSpPr>
        <p:spPr>
          <a:xfrm>
            <a:off x="5401532" y="4663408"/>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82_1#a77a68cd1?vaa=1&amp;vcp=1&amp;vis=1&amp;pid=b36703eba&amp;color=0,0,0&amp;vtp=1&amp;vaab=1&amp;bt=1&amp;bbb=1"/>
          <p:cNvSpPr/>
          <p:nvPr/>
        </p:nvSpPr>
        <p:spPr>
          <a:xfrm>
            <a:off x="539496" y="53794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（2）所用稀盐酸的溶质质量分数。</a:t>
            </a:r>
            <a:endParaRPr lang="en-US" altLang="zh-CN" sz="2800" dirty="0"/>
          </a:p>
        </p:txBody>
      </p:sp>
      <p:pic>
        <p:nvPicPr>
          <p:cNvPr id="3" name="QO_7_BD.82_2#a77a68cd1?iti=15&amp;vaa=1&amp;vcp=1&amp;vis=1&amp;pid=b36703eb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847644" y="537940"/>
            <a:ext cx="6154702" cy="162149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82_3#a77a68cd1?iti=15&amp;vaa=1&amp;vcp=1&amp;vis=1&amp;pid=b36703eba&amp;color=0,0,0&amp;vtp=1&amp;vaab=1&amp;bbb=1"/>
          <p:cNvSpPr/>
          <p:nvPr/>
        </p:nvSpPr>
        <p:spPr>
          <a:xfrm>
            <a:off x="8081571" y="2286434"/>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图1-20-4</a:t>
            </a:r>
            <a:endParaRPr lang="en-US" altLang="zh-CN" sz="2800" dirty="0">
              <a:ea typeface="宋体" panose="02010600030101010101" pitchFamily="2" charset="-122"/>
            </a:endParaRPr>
          </a:p>
        </p:txBody>
      </p:sp>
      <mc:AlternateContent xmlns:mc="http://schemas.openxmlformats.org/markup-compatibility/2006" xmlns:a14="http://schemas.microsoft.com/office/drawing/2010/main">
        <mc:Choice Requires="a14">
          <p:sp>
            <p:nvSpPr>
              <p:cNvPr id="5" name="QO_8_AN.1_1#a77a68cd1?vaa=1&amp;vcp=1&amp;vis=1&amp;pid=b36703eba&amp;color=0,0,0&amp;vtp=1&amp;vaab=1&amp;bt=1&amp;bbb=1&amp;hb=1">
                <a:extLst>
                  <a:ext uri="{FF2B5EF4-FFF2-40B4-BE49-F238E27FC236}">
                    <a16:creationId xmlns:a16="http://schemas.microsoft.com/office/drawing/2014/main" id="{3C838957-2190-47C2-B98C-A947988956A9}"/>
                  </a:ext>
                </a:extLst>
              </p:cNvPr>
              <p:cNvSpPr/>
              <p:nvPr/>
            </p:nvSpPr>
            <p:spPr>
              <a:xfrm>
                <a:off x="539496" y="1091597"/>
                <a:ext cx="11462850" cy="42545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解：第一次加入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稀盐酸，生</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成二氧化碳的质量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gn="l"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−57.8 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a:t>
                </a: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完全反应生成二氧化碳的质量为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稀盐酸所含溶质的质量为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8_AN.1_1#a77a68cd1?vaa=1&amp;vcp=1&amp;vis=1&amp;pid=b36703eba&amp;color=0,0,0&amp;vtp=1&amp;vaab=1&amp;bt=1&amp;bbb=1&amp;hb=1">
                <a:extLst>
                  <a:ext uri="{FF2B5EF4-FFF2-40B4-BE49-F238E27FC236}">
                    <a16:creationId xmlns:a16="http://schemas.microsoft.com/office/drawing/2014/main" id="{3C838957-2190-47C2-B98C-A947988956A9}"/>
                  </a:ext>
                </a:extLst>
              </p:cNvPr>
              <p:cNvSpPr>
                <a:spLocks noRot="1" noChangeAspect="1" noMove="1" noResize="1" noEditPoints="1" noAdjustHandles="1" noChangeArrowheads="1" noChangeShapeType="1" noTextEdit="1"/>
              </p:cNvSpPr>
              <p:nvPr/>
            </p:nvSpPr>
            <p:spPr>
              <a:xfrm>
                <a:off x="539496" y="1091597"/>
                <a:ext cx="11462850" cy="4254500"/>
              </a:xfrm>
              <a:prstGeom prst="rect">
                <a:avLst/>
              </a:prstGeom>
              <a:blipFill>
                <a:blip r:embed="rId4"/>
                <a:stretch>
                  <a:fillRect l="-1915" r="-2394" b="-153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8_AN.1_1#a77a68cd1?vaa=1&amp;vcp=1&amp;vis=1&amp;pid=b36703eba&amp;color=0,0,0&amp;mp=1&amp;vtp=1&amp;vaab=1&amp;bt=1&amp;bbb=1">
                <a:extLst>
                  <a:ext uri="{FF2B5EF4-FFF2-40B4-BE49-F238E27FC236}">
                    <a16:creationId xmlns:a16="http://schemas.microsoft.com/office/drawing/2014/main" id="{EB162335-B895-4294-9BCF-A0E406941235}"/>
                  </a:ext>
                </a:extLst>
              </p:cNvPr>
              <p:cNvSpPr/>
              <p:nvPr/>
            </p:nvSpPr>
            <p:spPr>
              <a:xfrm>
                <a:off x="3912478" y="5121274"/>
                <a:ext cx="11109960" cy="1290257"/>
              </a:xfrm>
              <a:prstGeom prst="rect">
                <a:avLst/>
              </a:prstGeom>
              <a:noFill/>
            </p:spPr>
            <p:txBody>
              <a:bodyPr wrap="none" lIns="0" tIns="0" rIns="0" bIns="0" rtlCol="0" anchor="t"/>
              <a:lstStyle/>
              <a:p>
                <a:pPr algn="l" latinLnBrk="1">
                  <a:lnSpc>
                    <a:spcPts val="58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所用稀盐酸的溶质质量分数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×100%=7.3%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答：所用稀盐酸的溶质质量分数为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8_AN.1_1#a77a68cd1?vaa=1&amp;vcp=1&amp;vis=1&amp;pid=b36703eba&amp;color=0,0,0&amp;mp=1&amp;vtp=1&amp;vaab=1&amp;bt=1&amp;bbb=1">
                <a:extLst>
                  <a:ext uri="{FF2B5EF4-FFF2-40B4-BE49-F238E27FC236}">
                    <a16:creationId xmlns:a16="http://schemas.microsoft.com/office/drawing/2014/main" id="{EB162335-B895-4294-9BCF-A0E406941235}"/>
                  </a:ext>
                </a:extLst>
              </p:cNvPr>
              <p:cNvSpPr>
                <a:spLocks noRot="1" noChangeAspect="1" noMove="1" noResize="1" noEditPoints="1" noAdjustHandles="1" noChangeArrowheads="1" noChangeShapeType="1" noTextEdit="1"/>
              </p:cNvSpPr>
              <p:nvPr/>
            </p:nvSpPr>
            <p:spPr>
              <a:xfrm>
                <a:off x="3912478" y="5121274"/>
                <a:ext cx="11109960" cy="1290257"/>
              </a:xfrm>
              <a:prstGeom prst="rect">
                <a:avLst/>
              </a:prstGeom>
              <a:blipFill>
                <a:blip r:embed="rId5"/>
                <a:stretch>
                  <a:fillRect l="-1976" b="-1462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5906ed712?vcp=1&amp;pid=e95e89dab&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03120" y="1545336"/>
            <a:ext cx="7982712" cy="37673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1d8c67185?vcp=1&amp;pid=bbd81ec13&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考点5</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综合型</a:t>
            </a:r>
            <a:endParaRPr lang="en-US" altLang="zh-CN" sz="3200" dirty="0"/>
          </a:p>
        </p:txBody>
      </p:sp>
      <p:sp>
        <p:nvSpPr>
          <p:cNvPr id="3" name="QO_6_BD.84_1#ae035fdb0?vaa=1&amp;vcp=1&amp;vis=1&amp;pid=1d8c67185&amp;color=0,0,0&amp;vtp=1&amp;vaab=1&amp;bb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物质甲发生某反应的微观示意图如图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1-20-5所示。</a:t>
            </a:r>
            <a:endParaRPr lang="en-US" altLang="zh-CN" sz="2800" dirty="0"/>
          </a:p>
        </p:txBody>
      </p:sp>
      <p:pic>
        <p:nvPicPr>
          <p:cNvPr id="4" name="QO_6_BD.84_2#ae035fdb0?iti=17&amp;vaa=1&amp;vcp=1&amp;vis=1&amp;pid=1d8c6718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38144" y="2601386"/>
            <a:ext cx="5312664"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84_3#ae035fdb0?iti=17&amp;vaa=1&amp;vcp=1&amp;vis=1&amp;pid=1d8c67185&amp;color=0,0,0&amp;vtp=1&amp;vaab=1&amp;bbb=1"/>
          <p:cNvSpPr/>
          <p:nvPr/>
        </p:nvSpPr>
        <p:spPr>
          <a:xfrm>
            <a:off x="5401532" y="4319442"/>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图1-20-5</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85_1#eb8c3a75a?iti=18&amp;htil=4&amp;vaa=1&amp;vcp=1&amp;vis=1&amp;pid=ae035fdb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5" y="1014984"/>
            <a:ext cx="5422392" cy="1636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85_2#eb8c3a75a?iti=18&amp;htil=4&amp;vaa=1&amp;vcp=1&amp;vis=1&amp;pid=ae035fdb0&amp;color=0,0,0&amp;vtp=1&amp;vaab=1&amp;bbb=1"/>
          <p:cNvSpPr/>
          <p:nvPr/>
        </p:nvSpPr>
        <p:spPr>
          <a:xfrm>
            <a:off x="8114257" y="2778760"/>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图1-20-5</a:t>
            </a:r>
            <a:endParaRPr lang="en-US" altLang="zh-CN" sz="2800" dirty="0">
              <a:solidFill>
                <a:srgbClr val="000000"/>
              </a:solidFill>
            </a:endParaRPr>
          </a:p>
        </p:txBody>
      </p:sp>
      <p:sp>
        <p:nvSpPr>
          <p:cNvPr id="4" name="QB_7_BD.85_3#eb8c3a75a?htil=4&amp;vaa=1&amp;vcp=1&amp;vis=1&amp;pid=ae035fdb0&amp;color=0,0,0&amp;vtp=1&amp;vaab=1&amp;bt=1&amp;bbb=1&amp;hb=1&amp;hs=1"/>
          <p:cNvSpPr/>
          <p:nvPr/>
        </p:nvSpPr>
        <p:spPr>
          <a:xfrm>
            <a:off x="539496" y="877824"/>
            <a:ext cx="555955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）该反应的化学方程式是</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氧化锰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填“能”或“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增加生成丙的质量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B_7_AN.87_1#eb8c3a75a.blank?vaa=1&amp;vcp=1&amp;vis=1&amp;pid=ae035fdb0&amp;color=0,0,0&amp;vpa=23&amp;vtp=1&amp;vaab=1&amp;bbb=1&amp;rh=43.6"/>
              <p:cNvSpPr/>
              <p:nvPr/>
            </p:nvSpPr>
            <p:spPr>
              <a:xfrm>
                <a:off x="563308" y="1521460"/>
                <a:ext cx="3861054" cy="553720"/>
              </a:xfrm>
              <a:prstGeom prst="rect">
                <a:avLst/>
              </a:prstGeom>
              <a:noFill/>
            </p:spPr>
            <p:txBody>
              <a:bodyPr wrap="none" lIns="0" tIns="0" rIns="0" bIns="0" rtlCol="0" anchor="t"/>
              <a:lstStyle/>
              <a:p>
                <a:pPr algn="ctr" latinLnBrk="1">
                  <a:lnSpc>
                    <a:spcPts val="49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baseline="-2000">
                                              <a:solidFill>
                                                <a:srgbClr val="FF0000"/>
                                              </a:solidFill>
                                              <a:latin typeface="Cambria Math" panose="02040503050406030204" pitchFamily="18" charset="0"/>
                                            </a:rPr>
                                            <m:t>MnO</m:t>
                                          </m:r>
                                        </m:e>
                                        <m:sub>
                                          <m:r>
                                            <a:rPr lang="en-US" altLang="zh-CN" sz="2800" b="0" baseline="-2000">
                                              <a:solidFill>
                                                <a:srgbClr val="FF0000"/>
                                              </a:solidFill>
                                              <a:latin typeface="Cambria Math" panose="02040503050406030204" pitchFamily="18" charset="0"/>
                                            </a:rPr>
                                            <m:t>2</m:t>
                                          </m:r>
                                        </m:sub>
                                      </m:sSub>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87_1#eb8c3a75a.blank?vaa=1&amp;vcp=1&amp;vis=1&amp;pid=ae035fdb0&amp;color=0,0,0&amp;vpa=23&amp;vtp=1&amp;vaab=1&amp;bbb=1&amp;rh=43.6"/>
              <p:cNvSpPr>
                <a:spLocks noRot="1" noChangeAspect="1" noMove="1" noResize="1" noEditPoints="1" noAdjustHandles="1" noChangeArrowheads="1" noChangeShapeType="1" noTextEdit="1"/>
              </p:cNvSpPr>
              <p:nvPr/>
            </p:nvSpPr>
            <p:spPr>
              <a:xfrm>
                <a:off x="563308" y="1521460"/>
                <a:ext cx="3861054" cy="553720"/>
              </a:xfrm>
              <a:prstGeom prst="rect">
                <a:avLst/>
              </a:prstGeom>
              <a:blipFill rotWithShape="1">
                <a:blip r:embed="rId4"/>
                <a:stretch>
                  <a:fillRect l="-2" t="-28670" r="8" b="-3899"/>
                </a:stretch>
              </a:blipFill>
            </p:spPr>
            <p:txBody>
              <a:bodyPr/>
              <a:lstStyle/>
              <a:p>
                <a:r>
                  <a:rPr lang="zh-CN" altLang="en-US">
                    <a:noFill/>
                  </a:rPr>
                  <a:t> </a:t>
                </a:r>
              </a:p>
            </p:txBody>
          </p:sp>
        </mc:Fallback>
      </mc:AlternateContent>
      <p:sp>
        <p:nvSpPr>
          <p:cNvPr id="6" name="QB_7_AN.88_1#eb8c3a75a.blank?vaa=1&amp;vcp=1&amp;vis=1&amp;pid=ae035fdb0&amp;color=0,0,0&amp;vpa=24&amp;vtp=1&amp;vaab=1&amp;bbb=1"/>
          <p:cNvSpPr/>
          <p:nvPr/>
        </p:nvSpPr>
        <p:spPr>
          <a:xfrm>
            <a:off x="1616614" y="214274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7_AS.1_1#eb8c3a75a?vaa=1&amp;vcp=1&amp;vis=1&amp;pid=ae035fdb0&amp;color=0,0,0&amp;vtp=1&amp;vaab=1&amp;bbb=1&amp;hb=1&amp;hs=1"/>
              <p:cNvSpPr/>
              <p:nvPr/>
            </p:nvSpPr>
            <p:spPr>
              <a:xfrm>
                <a:off x="539496" y="3441128"/>
                <a:ext cx="11109960" cy="25475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由反应的微观示意图可知，该反应是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2个过氧化氢分子在二氧</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化锰的催化作用下分解生成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2个水分子和1个氧分子</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，化学方程式是</a:t>
                </a:r>
              </a:p>
              <a:p>
                <a:pPr latinLnBrk="1">
                  <a:lnSpc>
                    <a:spcPts val="55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baseline="-2000">
                                              <a:solidFill>
                                                <a:srgbClr val="FF0000"/>
                                              </a:solidFill>
                                              <a:latin typeface="Cambria Math" panose="02040503050406030204" pitchFamily="18" charset="0"/>
                                            </a:rPr>
                                            <m:t>MnO</m:t>
                                          </m:r>
                                        </m:e>
                                        <m:sub>
                                          <m:r>
                                            <a:rPr lang="en-US" altLang="zh-CN" sz="2800" b="0" baseline="-2000">
                                              <a:solidFill>
                                                <a:srgbClr val="FF0000"/>
                                              </a:solidFill>
                                              <a:latin typeface="Cambria Math" panose="02040503050406030204" pitchFamily="18" charset="0"/>
                                            </a:rPr>
                                            <m:t>2</m:t>
                                          </m:r>
                                        </m:sub>
                                      </m:sSub>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。二氧化锰在反应中作催化剂</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，催化剂只能改</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变反应速率</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，不能增加生成物的质量。</a:t>
                </a:r>
                <a:endParaRPr lang="en-US" altLang="zh-CN" sz="2800" dirty="0">
                  <a:solidFill>
                    <a:srgbClr val="FF0000"/>
                  </a:solidFill>
                </a:endParaRPr>
              </a:p>
            </p:txBody>
          </p:sp>
        </mc:Choice>
        <mc:Fallback xmlns="">
          <p:sp>
            <p:nvSpPr>
              <p:cNvPr id="7" name="QB_7_AS.1_1#eb8c3a75a?vaa=1&amp;vcp=1&amp;vis=1&amp;pid=ae035fdb0&amp;color=0,0,0&amp;vtp=1&amp;vaab=1&amp;bbb=1&amp;hb=1&amp;hs=1"/>
              <p:cNvSpPr>
                <a:spLocks noRot="1" noChangeAspect="1" noMove="1" noResize="1" noEditPoints="1" noAdjustHandles="1" noChangeArrowheads="1" noChangeShapeType="1" noTextEdit="1"/>
              </p:cNvSpPr>
              <p:nvPr/>
            </p:nvSpPr>
            <p:spPr>
              <a:xfrm>
                <a:off x="539496" y="3441128"/>
                <a:ext cx="11109960" cy="2547557"/>
              </a:xfrm>
              <a:prstGeom prst="rect">
                <a:avLst/>
              </a:prstGeom>
              <a:blipFill rotWithShape="1">
                <a:blip r:embed="rId5"/>
                <a:stretch>
                  <a:fillRect l="-3" t="-2" r="3" b="-269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90_1#da3544892?iti=19&amp;htil=5&amp;vaa=1&amp;vcp=1&amp;vis=1&amp;pid=ae035fdb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180" y="581832"/>
            <a:ext cx="5385368" cy="1625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90_2#da3544892?iti=19&amp;htil=5&amp;vaa=1&amp;vcp=1&amp;vis=1&amp;pid=ae035fdb0&amp;color=0,0,0&amp;vtp=1&amp;vaab=1&amp;bbb=1"/>
          <p:cNvSpPr/>
          <p:nvPr/>
        </p:nvSpPr>
        <p:spPr>
          <a:xfrm>
            <a:off x="8207921" y="2334432"/>
            <a:ext cx="1385887" cy="534988"/>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图1-20-5</a:t>
            </a:r>
            <a:endParaRPr lang="en-US" altLang="zh-CN" sz="2800" dirty="0"/>
          </a:p>
        </p:txBody>
      </p:sp>
      <mc:AlternateContent xmlns:mc="http://schemas.openxmlformats.org/markup-compatibility/2006" xmlns:a14="http://schemas.microsoft.com/office/drawing/2010/main">
        <mc:Choice Requires="a14">
          <p:sp>
            <p:nvSpPr>
              <p:cNvPr id="4" name="QO_7_BD.90_3#da3544892?htil=5&amp;vaa=1&amp;vcp=1&amp;vis=1&amp;pid=ae035fdb0&amp;color=0,0,0&amp;vtp=1&amp;vaab=1&amp;bt=1&amp;bbb=1&amp;hb=1&amp;hs=1"/>
              <p:cNvSpPr/>
              <p:nvPr/>
            </p:nvSpPr>
            <p:spPr>
              <a:xfrm>
                <a:off x="539496" y="554400"/>
                <a:ext cx="5559552" cy="1134682"/>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（2）含物质甲</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的溶液完全反应</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可生成物质丙的质量是多少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O_7_BD.90_3#da3544892?htil=5&amp;vaa=1&amp;vcp=1&amp;vis=1&amp;pid=ae035fdb0&amp;color=0,0,0&amp;vtp=1&amp;vaab=1&amp;bt=1&amp;bbb=1&amp;hb=1&amp;hs=1"/>
              <p:cNvSpPr>
                <a:spLocks noRot="1" noChangeAspect="1" noMove="1" noResize="1" noEditPoints="1" noAdjustHandles="1" noChangeArrowheads="1" noChangeShapeType="1" noTextEdit="1"/>
              </p:cNvSpPr>
              <p:nvPr/>
            </p:nvSpPr>
            <p:spPr>
              <a:xfrm>
                <a:off x="539496" y="554400"/>
                <a:ext cx="5559552" cy="1134682"/>
              </a:xfrm>
              <a:prstGeom prst="rect">
                <a:avLst/>
              </a:prstGeom>
              <a:blipFill rotWithShape="1">
                <a:blip r:embed="rId4"/>
                <a:stretch>
                  <a:fillRect l="-7" t="-4" r="-1087" b="-5206"/>
                </a:stretch>
              </a:blipFill>
            </p:spPr>
            <p:txBody>
              <a:bodyPr/>
              <a:lstStyle/>
              <a:p>
                <a:r>
                  <a:rPr lang="zh-CN" altLang="en-US">
                    <a:noFill/>
                  </a:rPr>
                  <a:t> </a:t>
                </a:r>
              </a:p>
            </p:txBody>
          </p:sp>
        </mc:Fallback>
      </mc:AlternateContent>
      <p:sp>
        <p:nvSpPr>
          <p:cNvPr id="5" name="QO_7_AS.1_1#da3544892?htil=5&amp;vaa=1&amp;vcp=1&amp;vis=1&amp;pid=ae035fdb0&amp;color=0,0,0&amp;vtp=1&amp;vaab=1&amp;bbb=1&amp;hb=1&amp;hs=1"/>
          <p:cNvSpPr/>
          <p:nvPr/>
        </p:nvSpPr>
        <p:spPr>
          <a:xfrm>
            <a:off x="539495" y="1752708"/>
            <a:ext cx="5793571" cy="1780552"/>
          </a:xfrm>
          <a:prstGeom prst="rect">
            <a:avLst/>
          </a:prstGeom>
          <a:noFill/>
        </p:spPr>
        <p:txBody>
          <a:bodyPr wrap="square" lIns="0" tIns="0" rIns="0" bIns="0" rtlCol="0" anchor="t">
            <a:spAutoFit/>
          </a:bodyPr>
          <a:lstStyle/>
          <a:p>
            <a:pPr algn="l" latinLnBrk="1">
              <a:lnSpc>
                <a:spcPts val="48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1" i="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根据参加反应的过氧化</a:t>
            </a:r>
            <a:r>
              <a:rPr lang="zh-CN" altLang="en-US"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氢的</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r>
              <a:rPr lang="en-US" altLang="zh-CN" sz="2800" b="0" i="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结合反应的化学方程式</a:t>
            </a:r>
            <a:r>
              <a:rPr lang="zh-CN" altLang="en-US"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列式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计算出生成物丙的质量即可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mc:AlternateContent xmlns:mc="http://schemas.openxmlformats.org/markup-compatibility/2006" xmlns:a14="http://schemas.microsoft.com/office/drawing/2010/main">
        <mc:Choice Requires="a14">
          <p:sp>
            <p:nvSpPr>
              <p:cNvPr id="6" name="QO_7_AN.2_1#da3544892?vaa=1&amp;vcp=1&amp;vis=1&amp;pid=ae035fdb0&amp;color=0,0,0&amp;vtp=1&amp;vaab=1&amp;bbb=1&amp;hs=1"/>
              <p:cNvSpPr/>
              <p:nvPr/>
            </p:nvSpPr>
            <p:spPr>
              <a:xfrm>
                <a:off x="539496" y="3482512"/>
                <a:ext cx="11109960" cy="2913698"/>
              </a:xfrm>
              <a:prstGeom prst="rect">
                <a:avLst/>
              </a:prstGeom>
              <a:noFill/>
            </p:spPr>
            <p:txBody>
              <a:bodyPr wrap="none" lIns="0" tIns="0" rIns="0" bIns="0" rtlCol="0" anchor="t"/>
              <a:lstStyle/>
              <a:p>
                <a:pPr algn="l" latinLnBrk="1">
                  <a:lnSpc>
                    <a:spcPts val="48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解：设可生成物质丙的质量为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2000"/>
                  </a:lnSpc>
                </a:pPr>
                <a14:m>
                  <m:oMath xmlns:m="http://schemas.openxmlformats.org/officeDocument/2006/math">
                    <m:m>
                      <m:mPr>
                        <m:mcs>
                          <m:mc>
                            <m:mcPr>
                              <m:count m:val="4"/>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baseline="-2000">
                                                <a:solidFill>
                                                  <a:srgbClr val="FF0000"/>
                                                </a:solidFill>
                                                <a:latin typeface="Cambria Math" panose="02040503050406030204" pitchFamily="18" charset="0"/>
                                              </a:rPr>
                                              <m:t>MnO</m:t>
                                            </m:r>
                                          </m:e>
                                          <m:sub>
                                            <m:r>
                                              <a:rPr lang="en-US" altLang="zh-CN" sz="2800" b="0" baseline="-2000">
                                                <a:solidFill>
                                                  <a:srgbClr val="FF0000"/>
                                                </a:solidFill>
                                                <a:latin typeface="Cambria Math" panose="02040503050406030204" pitchFamily="18" charset="0"/>
                                              </a:rPr>
                                              <m:t>2</m:t>
                                            </m:r>
                                          </m:sub>
                                        </m:sSub>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68</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66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O_7_AN.2_1#da3544892?vaa=1&amp;vcp=1&amp;vis=1&amp;pid=ae035fdb0&amp;color=0,0,0&amp;vtp=1&amp;vaab=1&amp;bbb=1&amp;hs=1"/>
              <p:cNvSpPr>
                <a:spLocks noRot="1" noChangeAspect="1" noMove="1" noResize="1" noEditPoints="1" noAdjustHandles="1" noChangeArrowheads="1" noChangeShapeType="1" noTextEdit="1"/>
              </p:cNvSpPr>
              <p:nvPr/>
            </p:nvSpPr>
            <p:spPr>
              <a:xfrm>
                <a:off x="539496" y="3482512"/>
                <a:ext cx="11109960" cy="2913698"/>
              </a:xfrm>
              <a:prstGeom prst="rect">
                <a:avLst/>
              </a:prstGeom>
              <a:blipFill rotWithShape="1">
                <a:blip r:embed="rId5"/>
                <a:stretch>
                  <a:fillRect l="-3" t="-6" r="3" b="-19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O_7#da3544892?vaa=1&amp;vcp=1&amp;vis=1&amp;pid=ae035fdb0&amp;color=0,0,0&amp;vtp=1&amp;vaab=1&amp;bt=1&amp;bbb=1">
                <a:extLst>
                  <a:ext uri="{FF2B5EF4-FFF2-40B4-BE49-F238E27FC236}">
                    <a16:creationId xmlns:a16="http://schemas.microsoft.com/office/drawing/2014/main" id="{8BC77705-179E-4916-9C55-984F7DDF37D5}"/>
                  </a:ext>
                </a:extLst>
              </p:cNvPr>
              <p:cNvSpPr/>
              <p:nvPr/>
            </p:nvSpPr>
            <p:spPr>
              <a:xfrm>
                <a:off x="6952769" y="4475537"/>
                <a:ext cx="4447145" cy="1815818"/>
              </a:xfrm>
              <a:prstGeom prst="rect">
                <a:avLst/>
              </a:prstGeom>
              <a:noFill/>
            </p:spPr>
            <p:txBody>
              <a:bodyPr wrap="square" lIns="0" tIns="0" rIns="0" bIns="0" rtlCol="0" anchor="t">
                <a:spAutoFit/>
              </a:bodyPr>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答：含物质甲</a:t>
                </a:r>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&lt;m&gt;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&lt;/m&gt;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的溶液完全反应可生成物质丙的质量是</a:t>
                </a:r>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&lt;m&gt;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&lt;/m&gt;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ea typeface="宋体" panose="02010600030101010101" pitchFamily="2" charset="-122"/>
                </a:endParaRPr>
              </a:p>
            </p:txBody>
          </p:sp>
        </mc:Choice>
        <mc:Fallback xmlns="">
          <p:sp>
            <p:nvSpPr>
              <p:cNvPr id="7" name="QO_7#da3544892?vaa=1&amp;vcp=1&amp;vis=1&amp;pid=ae035fdb0&amp;color=0,0,0&amp;vtp=1&amp;vaab=1&amp;bt=1&amp;bbb=1">
                <a:extLst>
                  <a:ext uri="{FF2B5EF4-FFF2-40B4-BE49-F238E27FC236}">
                    <a16:creationId xmlns:a16="http://schemas.microsoft.com/office/drawing/2014/main" id="{8BC77705-179E-4916-9C55-984F7DDF37D5}"/>
                  </a:ext>
                </a:extLst>
              </p:cNvPr>
              <p:cNvSpPr>
                <a:spLocks noRot="1" noChangeAspect="1" noMove="1" noResize="1" noEditPoints="1" noAdjustHandles="1" noChangeArrowheads="1" noChangeShapeType="1" noTextEdit="1"/>
              </p:cNvSpPr>
              <p:nvPr/>
            </p:nvSpPr>
            <p:spPr>
              <a:xfrm>
                <a:off x="6952769" y="4475537"/>
                <a:ext cx="4447145" cy="1815818"/>
              </a:xfrm>
              <a:prstGeom prst="rect">
                <a:avLst/>
              </a:prstGeom>
              <a:blipFill>
                <a:blip r:embed="rId6"/>
                <a:stretch>
                  <a:fillRect l="-4938" t="-336" r="-549" b="-973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animBg="1"/>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5f2aa59fa?vcp=1&amp;pid=1d8c67185&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O_7_BD.94_1#b24a8012f?vaa=1&amp;vcp=1&amp;vis=1&amp;pid=5f2aa59fa&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（2023·广东·中考）羰基铁粉在国防军工领域有重要应用</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，我国是少</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数几个掌握其生产技术的国家之一</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。制备羰基铁粉的过程如图1-20-6所示。</a:t>
            </a:r>
            <a:endParaRPr lang="en-US" altLang="zh-CN" sz="2800" spc="-50" dirty="0"/>
          </a:p>
        </p:txBody>
      </p:sp>
      <p:pic>
        <p:nvPicPr>
          <p:cNvPr id="4" name="QO_7_BD.94_3#b24a8012f?iti=21&amp;htil=1&amp;vaa=1&amp;vcp=1&amp;vis=1&amp;pid=5f2aa59f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249424" y="2572176"/>
            <a:ext cx="2130552"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7_BD.94_4#b24a8012f?iti=22&amp;htil=1&amp;vaa=1&amp;vcp=1&amp;vis=1&amp;pid=5f2aa59f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63256" y="2627040"/>
            <a:ext cx="2221992"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7_BD.94_5#b24a8012f?iti=21&amp;htil=1&amp;vaa=1&amp;vcp=1&amp;vis=1&amp;pid=5f2aa59fa&amp;color=0,0,0&amp;vtp=1&amp;vaab=1&amp;bbb=1"/>
          <p:cNvSpPr/>
          <p:nvPr/>
        </p:nvSpPr>
        <p:spPr>
          <a:xfrm>
            <a:off x="2621756" y="4381672"/>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图1-20-6</a:t>
            </a:r>
            <a:endParaRPr lang="en-US" altLang="zh-CN" sz="2800" dirty="0"/>
          </a:p>
        </p:txBody>
      </p:sp>
      <p:sp>
        <p:nvSpPr>
          <p:cNvPr id="7" name="QO_7_BD.94_6#b24a8012f?iti=22&amp;htil=1&amp;vaa=1&amp;vcp=1&amp;vis=1&amp;pid=5f2aa59fa&amp;color=0,0,0&amp;vtp=1&amp;vaab=1&amp;bbb=1"/>
          <p:cNvSpPr/>
          <p:nvPr/>
        </p:nvSpPr>
        <p:spPr>
          <a:xfrm>
            <a:off x="8181309" y="4381672"/>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图1-20-7</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95_1#2cf079ec1?vaa=1&amp;vcp=1&amp;vis=1&amp;pid=b24a8012f&amp;color=0,0,0&amp;vtp=1&amp;vaab=1&amp;bt=1&amp;bbb=1"/>
              <p:cNvSpPr/>
              <p:nvPr/>
            </p:nvSpPr>
            <p:spPr>
              <a:xfrm>
                <a:off x="539496" y="173555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、氧元素的质量比为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8_BD.95_1#2cf079ec1?vaa=1&amp;vcp=1&amp;vis=1&amp;pid=b24a8012f&amp;color=0,0,0&amp;vtp=1&amp;vaab=1&amp;bt=1&amp;bbb=1"/>
              <p:cNvSpPr>
                <a:spLocks noRot="1" noChangeAspect="1" noMove="1" noResize="1" noEditPoints="1" noAdjustHandles="1" noChangeArrowheads="1" noChangeShapeType="1" noTextEdit="1"/>
              </p:cNvSpPr>
              <p:nvPr/>
            </p:nvSpPr>
            <p:spPr>
              <a:xfrm>
                <a:off x="539496" y="1735550"/>
                <a:ext cx="11109960" cy="553657"/>
              </a:xfrm>
              <a:prstGeom prst="rect">
                <a:avLst/>
              </a:prstGeom>
              <a:blipFill rotWithShape="1">
                <a:blip r:embed="rId3"/>
                <a:stretch>
                  <a:fillRect l="-3" t="-17" r="3" b="-1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96_1#2cf079ec1.blank?vaa=1&amp;vcp=1&amp;vis=1&amp;pid=b24a8012f&amp;color=0,0,0&amp;vpa=25&amp;vtp=1&amp;vaab=1&amp;bbb=1"/>
              <p:cNvSpPr/>
              <p:nvPr/>
            </p:nvSpPr>
            <p:spPr>
              <a:xfrm>
                <a:off x="6683566" y="1811559"/>
                <a:ext cx="72758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96_1#2cf079ec1.blank?vaa=1&amp;vcp=1&amp;vis=1&amp;pid=b24a8012f&amp;color=0,0,0&amp;vpa=25&amp;vtp=1&amp;vaab=1&amp;bbb=1"/>
              <p:cNvSpPr>
                <a:spLocks noRot="1" noChangeAspect="1" noMove="1" noResize="1" noEditPoints="1" noAdjustHandles="1" noChangeArrowheads="1" noChangeShapeType="1" noTextEdit="1"/>
              </p:cNvSpPr>
              <p:nvPr/>
            </p:nvSpPr>
            <p:spPr>
              <a:xfrm>
                <a:off x="6683566" y="1811559"/>
                <a:ext cx="727583" cy="402844"/>
              </a:xfrm>
              <a:prstGeom prst="rect">
                <a:avLst/>
              </a:prstGeom>
              <a:blipFill>
                <a:blip r:embed="rId4"/>
                <a:stretch>
                  <a:fillRect/>
                </a:stretch>
              </a:blipFill>
            </p:spPr>
            <p:txBody>
              <a:bodyPr/>
              <a:lstStyle/>
              <a:p>
                <a:r>
                  <a:rPr lang="zh-CN" altLang="en-US">
                    <a:noFill/>
                  </a:rPr>
                  <a:t> </a:t>
                </a:r>
              </a:p>
            </p:txBody>
          </p:sp>
        </mc:Fallback>
      </mc:AlternateContent>
      <p:pic>
        <p:nvPicPr>
          <p:cNvPr id="4" name="QO_7_BD.95_3#2cf079ec1?iti=23&amp;htil=1&amp;vaa=1&amp;vcp=1&amp;vis=1&amp;pid=b24a8012f&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148840" y="2568035"/>
            <a:ext cx="2340864"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7_BD.95_4#2cf079ec1?iti=24&amp;htil=1&amp;vaa=1&amp;vcp=1&amp;vis=1&amp;pid=b24a8012f&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516368" y="2421731"/>
            <a:ext cx="2715768" cy="1993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7_BD.95_5#2cf079ec1?iti=23&amp;htil=1&amp;vaa=1&amp;vcp=1&amp;vis=1&amp;pid=b24a8012f&amp;color=0,0,0&amp;vtp=1&amp;vaab=1&amp;bbb=1"/>
          <p:cNvSpPr/>
          <p:nvPr/>
        </p:nvSpPr>
        <p:spPr>
          <a:xfrm>
            <a:off x="2626328" y="4542123"/>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图1-20-6</a:t>
            </a:r>
            <a:endParaRPr lang="en-US" altLang="zh-CN" sz="2800" dirty="0">
              <a:solidFill>
                <a:srgbClr val="000000"/>
              </a:solidFill>
            </a:endParaRPr>
          </a:p>
        </p:txBody>
      </p:sp>
      <p:sp>
        <p:nvSpPr>
          <p:cNvPr id="7" name="QO_7_BD.95_6#2cf079ec1?iti=24&amp;htil=1&amp;vaa=1&amp;vcp=1&amp;vis=1&amp;pid=b24a8012f&amp;color=0,0,0&amp;vtp=1&amp;vaab=1&amp;bbb=1"/>
          <p:cNvSpPr/>
          <p:nvPr/>
        </p:nvSpPr>
        <p:spPr>
          <a:xfrm>
            <a:off x="8181309" y="4542123"/>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图1-20-7</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97_1#57b601db3?vaa=1&amp;vcp=1&amp;vis=1&amp;pid=b24a8012f&amp;color=0,0,0&amp;vtp=1&amp;vaab=1&amp;bt=1&amp;bbb=1&amp;hb=1"/>
              <p:cNvSpPr/>
              <p:nvPr/>
            </p:nvSpPr>
            <p:spPr>
              <a:xfrm>
                <a:off x="539496" y="1445228"/>
                <a:ext cx="11109960" cy="1277557"/>
              </a:xfrm>
              <a:prstGeom prst="rect">
                <a:avLst/>
              </a:prstGeom>
              <a:noFill/>
            </p:spPr>
            <p:txBody>
              <a:bodyPr wrap="none" lIns="0" tIns="0" rIns="0" bIns="0" rtlCol="0" anchor="t"/>
              <a:lstStyle/>
              <a:p>
                <a:pPr algn="l" latinLnBrk="1">
                  <a:lnSpc>
                    <a:spcPts val="5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（2）反应1的化学方程式为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kg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含铁</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海绵铁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，理论上可制备</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的质量是多少？</a:t>
                </a:r>
                <a:endParaRPr lang="en-US" altLang="zh-CN" sz="2800" dirty="0"/>
              </a:p>
            </p:txBody>
          </p:sp>
        </mc:Choice>
        <mc:Fallback xmlns="">
          <p:sp>
            <p:nvSpPr>
              <p:cNvPr id="2" name="QO_8_BD.97_1#57b601db3?vaa=1&amp;vcp=1&amp;vis=1&amp;pid=b24a8012f&amp;color=0,0,0&amp;vtp=1&amp;vaab=1&amp;bt=1&amp;bbb=1&amp;hb=1"/>
              <p:cNvSpPr>
                <a:spLocks noRot="1" noChangeAspect="1" noMove="1" noResize="1" noEditPoints="1" noAdjustHandles="1" noChangeArrowheads="1" noChangeShapeType="1" noTextEdit="1"/>
              </p:cNvSpPr>
              <p:nvPr/>
            </p:nvSpPr>
            <p:spPr>
              <a:xfrm>
                <a:off x="539496" y="1445228"/>
                <a:ext cx="11109960" cy="1277557"/>
              </a:xfrm>
              <a:prstGeom prst="rect">
                <a:avLst/>
              </a:prstGeom>
              <a:blipFill rotWithShape="1">
                <a:blip r:embed="rId3"/>
                <a:stretch>
                  <a:fillRect l="-3" t="-7105" r="-259" b="-852"/>
                </a:stretch>
              </a:blipFill>
            </p:spPr>
            <p:txBody>
              <a:bodyPr/>
              <a:lstStyle/>
              <a:p>
                <a:r>
                  <a:rPr lang="zh-CN" altLang="en-US">
                    <a:noFill/>
                  </a:rPr>
                  <a:t> </a:t>
                </a:r>
              </a:p>
            </p:txBody>
          </p:sp>
        </mc:Fallback>
      </mc:AlternateContent>
      <p:pic>
        <p:nvPicPr>
          <p:cNvPr id="3" name="QO_7_BD.97_3#57b601db3?iti=25&amp;htil=1&amp;vaa=1&amp;vcp=1&amp;vis=1&amp;pid=b24a8012f&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167128" y="2897537"/>
            <a:ext cx="2295144" cy="18105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7_BD.97_4#57b601db3?iti=26&amp;htil=1&amp;vaa=1&amp;vcp=1&amp;vis=1&amp;pid=b24a8012f&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616952" y="2860961"/>
            <a:ext cx="2514600"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97_5#57b601db3?iti=25&amp;htil=1&amp;vaa=1&amp;vcp=1&amp;vis=1&amp;pid=b24a8012f&amp;color=0,0,0&amp;vtp=1&amp;vaab=1&amp;bbb=1"/>
          <p:cNvSpPr/>
          <p:nvPr/>
        </p:nvSpPr>
        <p:spPr>
          <a:xfrm>
            <a:off x="2621756" y="4835049"/>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图1-20-6</a:t>
            </a:r>
            <a:endParaRPr lang="en-US" altLang="zh-CN" sz="2800" dirty="0"/>
          </a:p>
        </p:txBody>
      </p:sp>
      <p:sp>
        <p:nvSpPr>
          <p:cNvPr id="6" name="QO_7_BD.97_6#57b601db3?iti=26&amp;htil=1&amp;vaa=1&amp;vcp=1&amp;vis=1&amp;pid=b24a8012f&amp;color=0,0,0&amp;vtp=1&amp;vaab=1&amp;bbb=1"/>
          <p:cNvSpPr/>
          <p:nvPr/>
        </p:nvSpPr>
        <p:spPr>
          <a:xfrm>
            <a:off x="8181308" y="4835049"/>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图1-20-7</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AN.1_1#57b601db3?vaa=1&amp;vcp=1&amp;vis=1&amp;pid=b24a8012f&amp;color=0,0,0&amp;vtp=1&amp;vaab=1&amp;bt=1&amp;bbb=1"/>
              <p:cNvSpPr/>
              <p:nvPr/>
            </p:nvSpPr>
            <p:spPr>
              <a:xfrm>
                <a:off x="539496" y="539718"/>
                <a:ext cx="11109960" cy="3839591"/>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含铁</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96%</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的海绵铁中铁的质量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×96%=96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设理论上可制备</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3400"/>
                  </a:lnSpc>
                </a:pPr>
                <a14:m>
                  <m:oMath xmlns:m="http://schemas.openxmlformats.org/officeDocument/2006/math">
                    <m:m>
                      <m:mPr>
                        <m:mcs>
                          <m:mc>
                            <m:mcPr>
                              <m:count m:val="4"/>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高温</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ub>
                          </m:sSub>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196</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8_AN.1_1#57b601db3?vaa=1&amp;vcp=1&amp;vis=1&amp;pid=b24a8012f&amp;color=0,0,0&amp;vtp=1&amp;vaab=1&amp;bt=1&amp;bbb=1"/>
              <p:cNvSpPr>
                <a:spLocks noRot="1" noChangeAspect="1" noMove="1" noResize="1" noEditPoints="1" noAdjustHandles="1" noChangeArrowheads="1" noChangeShapeType="1" noTextEdit="1"/>
              </p:cNvSpPr>
              <p:nvPr/>
            </p:nvSpPr>
            <p:spPr>
              <a:xfrm>
                <a:off x="539496" y="539718"/>
                <a:ext cx="11109960" cy="3839591"/>
              </a:xfrm>
              <a:prstGeom prst="rect">
                <a:avLst/>
              </a:prstGeom>
              <a:blipFill>
                <a:blip r:embed="rId3"/>
                <a:stretch>
                  <a:fillRect l="-19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8_AN.1_1#57b601db3?vaa=1&amp;vcp=1&amp;vis=1&amp;pid=b24a8012f&amp;color=0,0,0&amp;mp=1&amp;vtp=1&amp;vaab=1&amp;bt=1&amp;bbb=1">
                <a:extLst>
                  <a:ext uri="{FF2B5EF4-FFF2-40B4-BE49-F238E27FC236}">
                    <a16:creationId xmlns:a16="http://schemas.microsoft.com/office/drawing/2014/main" id="{D92BEB17-F07A-4E15-A868-40E12D7CB0CB}"/>
                  </a:ext>
                </a:extLst>
              </p:cNvPr>
              <p:cNvSpPr/>
              <p:nvPr/>
            </p:nvSpPr>
            <p:spPr>
              <a:xfrm>
                <a:off x="539496" y="441035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答：理论上可制备</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8_AN.1_1#57b601db3?vaa=1&amp;vcp=1&amp;vis=1&amp;pid=b24a8012f&amp;color=0,0,0&amp;mp=1&amp;vtp=1&amp;vaab=1&amp;bt=1&amp;bbb=1">
                <a:extLst>
                  <a:ext uri="{FF2B5EF4-FFF2-40B4-BE49-F238E27FC236}">
                    <a16:creationId xmlns:a16="http://schemas.microsoft.com/office/drawing/2014/main" id="{D92BEB17-F07A-4E15-A868-40E12D7CB0CB}"/>
                  </a:ext>
                </a:extLst>
              </p:cNvPr>
              <p:cNvSpPr>
                <a:spLocks noRot="1" noChangeAspect="1" noMove="1" noResize="1" noEditPoints="1" noAdjustHandles="1" noChangeArrowheads="1" noChangeShapeType="1" noTextEdit="1"/>
              </p:cNvSpPr>
              <p:nvPr/>
            </p:nvSpPr>
            <p:spPr>
              <a:xfrm>
                <a:off x="539496" y="4410353"/>
                <a:ext cx="11109960" cy="553657"/>
              </a:xfrm>
              <a:prstGeom prst="rect">
                <a:avLst/>
              </a:prstGeom>
              <a:blipFill>
                <a:blip r:embed="rId4"/>
                <a:stretch>
                  <a:fillRect l="-1976" t="-1099" b="-35165"/>
                </a:stretch>
              </a:blipFill>
            </p:spPr>
            <p:txBody>
              <a:bodyPr/>
              <a:lstStyle/>
              <a:p>
                <a:r>
                  <a:rPr lang="zh-CN" altLang="en-US">
                    <a:noFill/>
                  </a:rPr>
                  <a:t> </a:t>
                </a:r>
              </a:p>
            </p:txBody>
          </p:sp>
        </mc:Fallback>
      </mc:AlternateContent>
      <p:pic>
        <p:nvPicPr>
          <p:cNvPr id="4" name="QO_7_AN.1_1#57b601db3?iti=27&amp;htil=1&amp;vaa=1&amp;vcp=1&amp;vis=1&amp;pid=b24a8012f&amp;color=0,0,0&amp;tib=255,255,255&amp;vtp=1&amp;vaab=1" descr="preencoded.png">
            <a:extLst>
              <a:ext uri="{FF2B5EF4-FFF2-40B4-BE49-F238E27FC236}">
                <a16:creationId xmlns:a16="http://schemas.microsoft.com/office/drawing/2014/main" id="{B96DC63A-B22E-4B47-B1DE-694D203697A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15051" y="1166177"/>
            <a:ext cx="2304288"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7_AN.1_1#57b601db3?iti=28&amp;htil=1&amp;vaa=1&amp;vcp=1&amp;vis=1&amp;pid=b24a8012f&amp;color=0,0,0&amp;tib=255,255,255&amp;vtp=1&amp;vaab=1" descr="preencoded.png">
            <a:extLst>
              <a:ext uri="{FF2B5EF4-FFF2-40B4-BE49-F238E27FC236}">
                <a16:creationId xmlns:a16="http://schemas.microsoft.com/office/drawing/2014/main" id="{72FAB294-3380-4708-B8E2-1B5774493FD2}"/>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569451" y="3872168"/>
            <a:ext cx="2459736"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7_AN.1_1#57b601db3?iti=27&amp;htil=1&amp;vaa=1&amp;vcp=1&amp;vis=1&amp;pid=b24a8012f&amp;color=0,0,0&amp;vtp=1&amp;vaab=1&amp;bbb=1">
            <a:extLst>
              <a:ext uri="{FF2B5EF4-FFF2-40B4-BE49-F238E27FC236}">
                <a16:creationId xmlns:a16="http://schemas.microsoft.com/office/drawing/2014/main" id="{856B6389-3649-41D7-A7CA-02855E9BF030}"/>
              </a:ext>
            </a:extLst>
          </p:cNvPr>
          <p:cNvSpPr/>
          <p:nvPr/>
        </p:nvSpPr>
        <p:spPr>
          <a:xfrm>
            <a:off x="8874251" y="3112833"/>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图1-20-6</a:t>
            </a:r>
            <a:endParaRPr lang="en-US" altLang="zh-CN" sz="2800" dirty="0">
              <a:ea typeface="宋体" panose="02010600030101010101" pitchFamily="2" charset="-122"/>
            </a:endParaRPr>
          </a:p>
        </p:txBody>
      </p:sp>
      <p:sp>
        <p:nvSpPr>
          <p:cNvPr id="7" name="QO_7_AN.1_1#57b601db3?iti=28&amp;htil=1&amp;vaa=1&amp;vcp=1&amp;vis=1&amp;pid=b24a8012f&amp;color=0,0,0&amp;vtp=1&amp;vaab=1&amp;bbb=1">
            <a:extLst>
              <a:ext uri="{FF2B5EF4-FFF2-40B4-BE49-F238E27FC236}">
                <a16:creationId xmlns:a16="http://schemas.microsoft.com/office/drawing/2014/main" id="{0150EE69-92FF-40F6-B2E0-75A5FAC2364B}"/>
              </a:ext>
            </a:extLst>
          </p:cNvPr>
          <p:cNvSpPr/>
          <p:nvPr/>
        </p:nvSpPr>
        <p:spPr>
          <a:xfrm>
            <a:off x="9106375" y="5800536"/>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图1-20-7</a:t>
            </a:r>
            <a:endParaRPr lang="en-US" altLang="zh-CN" sz="2800" dirty="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bg/>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P spid="6" grpId="0" build="p" animBg="1"/>
      <p:bldP spid="7"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99_1#4e1097e31?vaa=1&amp;vcp=1&amp;vis=1&amp;pid=b24a8012f&amp;color=0,0,0&amp;vtp=1&amp;vaab=1&amp;bt=1&amp;bbb=1&amp;hb=1"/>
              <p:cNvSpPr/>
              <p:nvPr/>
            </p:nvSpPr>
            <p:spPr>
              <a:xfrm>
                <a:off x="539496" y="1002633"/>
                <a:ext cx="11109960" cy="1925257"/>
              </a:xfrm>
              <a:prstGeom prst="rect">
                <a:avLst/>
              </a:prstGeom>
              <a:noFill/>
            </p:spPr>
            <p:txBody>
              <a:bodyPr wrap="none" lIns="0" tIns="0" rIns="0" bIns="0" rtlCol="0" anchor="t"/>
              <a:lstStyle/>
              <a:p>
                <a:pPr algn="l" latinLnBrk="1">
                  <a:lnSpc>
                    <a:spcPts val="5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（3）反应2的化学方程式为：</a:t>
                </a:r>
                <a14:m>
                  <m:oMath xmlns:m="http://schemas.openxmlformats.org/officeDocument/2006/math">
                    <m:d>
                      <m:dPr>
                        <m:begChr m:val=""/>
                        <m:endChr m:val=""/>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一定条件</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196 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kg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分解生成羰基铁粉的质量随时间的变化如图1-20-7</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𝑡</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未分解</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恰好完全分解。</a:t>
                </a:r>
                <a:endParaRPr lang="en-US" altLang="zh-CN" sz="2800" dirty="0">
                  <a:solidFill>
                    <a:srgbClr val="000000"/>
                  </a:solidFill>
                </a:endParaRPr>
              </a:p>
            </p:txBody>
          </p:sp>
        </mc:Choice>
        <mc:Fallback xmlns="">
          <p:sp>
            <p:nvSpPr>
              <p:cNvPr id="2" name="QB_8_BD.99_1#4e1097e31?vaa=1&amp;vcp=1&amp;vis=1&amp;pid=b24a8012f&amp;color=0,0,0&amp;vtp=1&amp;vaab=1&amp;bt=1&amp;bbb=1&amp;hb=1"/>
              <p:cNvSpPr>
                <a:spLocks noRot="1" noChangeAspect="1" noMove="1" noResize="1" noEditPoints="1" noAdjustHandles="1" noChangeArrowheads="1" noChangeShapeType="1" noTextEdit="1"/>
              </p:cNvSpPr>
              <p:nvPr/>
            </p:nvSpPr>
            <p:spPr>
              <a:xfrm>
                <a:off x="539496" y="1002633"/>
                <a:ext cx="11109960" cy="1925257"/>
              </a:xfrm>
              <a:prstGeom prst="rect">
                <a:avLst/>
              </a:prstGeom>
              <a:blipFill rotWithShape="1">
                <a:blip r:embed="rId3"/>
                <a:stretch>
                  <a:fillRect l="-3" t="-4814" r="-2506" b="-5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1_1#4e1097e31.blank?vaa=1&amp;vcp=1&amp;vis=1&amp;pid=b24a8012f&amp;color=0,0,0&amp;vpa=26&amp;vtp=1&amp;vaab=1&amp;bbb=1"/>
              <p:cNvSpPr/>
              <p:nvPr/>
            </p:nvSpPr>
            <p:spPr>
              <a:xfrm>
                <a:off x="2696655" y="2455131"/>
                <a:ext cx="10922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kg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_1#4e1097e31.blank?vaa=1&amp;vcp=1&amp;vis=1&amp;pid=b24a8012f&amp;color=0,0,0&amp;vpa=26&amp;vtp=1&amp;vaab=1&amp;bbb=1"/>
              <p:cNvSpPr>
                <a:spLocks noRot="1" noChangeAspect="1" noMove="1" noResize="1" noEditPoints="1" noAdjustHandles="1" noChangeArrowheads="1" noChangeShapeType="1" noTextEdit="1"/>
              </p:cNvSpPr>
              <p:nvPr/>
            </p:nvSpPr>
            <p:spPr>
              <a:xfrm>
                <a:off x="2696655" y="2455131"/>
                <a:ext cx="1092200" cy="402844"/>
              </a:xfrm>
              <a:prstGeom prst="rect">
                <a:avLst/>
              </a:prstGeom>
              <a:blipFill rotWithShape="1">
                <a:blip r:embed="rId4"/>
                <a:stretch>
                  <a:fillRect l="-41" t="-55" r="41" b="-71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8_AN.2_1#4e1097e31.blank?vaa=1&amp;vcp=1&amp;vis=1&amp;pid=b24a8012f&amp;color=0,0,0&amp;vpa=27&amp;vtp=1&amp;vaab=1&amp;bbb=1"/>
              <p:cNvSpPr/>
              <p:nvPr/>
            </p:nvSpPr>
            <p:spPr>
              <a:xfrm>
                <a:off x="6924611" y="2455131"/>
                <a:ext cx="481013"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𝑡</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8_AN.2_1#4e1097e31.blank?vaa=1&amp;vcp=1&amp;vis=1&amp;pid=b24a8012f&amp;color=0,0,0&amp;vpa=27&amp;vtp=1&amp;vaab=1&amp;bbb=1"/>
              <p:cNvSpPr>
                <a:spLocks noRot="1" noChangeAspect="1" noMove="1" noResize="1" noEditPoints="1" noAdjustHandles="1" noChangeArrowheads="1" noChangeShapeType="1" noTextEdit="1"/>
              </p:cNvSpPr>
              <p:nvPr/>
            </p:nvSpPr>
            <p:spPr>
              <a:xfrm>
                <a:off x="6924611" y="2455131"/>
                <a:ext cx="481013" cy="402844"/>
              </a:xfrm>
              <a:prstGeom prst="rect">
                <a:avLst/>
              </a:prstGeom>
              <a:blipFill rotWithShape="1">
                <a:blip r:embed="rId5"/>
                <a:stretch>
                  <a:fillRect l="-119" t="-55" r="53" b="-7133"/>
                </a:stretch>
              </a:blipFill>
            </p:spPr>
            <p:txBody>
              <a:bodyPr/>
              <a:lstStyle/>
              <a:p>
                <a:r>
                  <a:rPr lang="zh-CN" altLang="en-US">
                    <a:noFill/>
                  </a:rPr>
                  <a:t> </a:t>
                </a:r>
              </a:p>
            </p:txBody>
          </p:sp>
        </mc:Fallback>
      </mc:AlternateContent>
      <p:pic>
        <p:nvPicPr>
          <p:cNvPr id="5" name="QO_7_BD.101_2#4e1097e31?iti=29&amp;htil=1&amp;vaa=1&amp;vcp=1&amp;vis=1&amp;pid=b24a8012f&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2459736" y="3160807"/>
            <a:ext cx="1719072" cy="13533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7_BD.101_3#4e1097e31?iti=30&amp;htil=1&amp;vaa=1&amp;vcp=1&amp;vis=1&amp;pid=b24a8012f&amp;color=0,0,0&amp;tib=255,255,255&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882128" y="3060223"/>
            <a:ext cx="1993392" cy="1453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BD.101_4#4e1097e31?iti=29&amp;htil=1&amp;vaa=1&amp;vcp=1&amp;vis=1&amp;pid=b24a8012f&amp;color=0,0,0&amp;vtp=1&amp;vaab=1&amp;bbb=1"/>
          <p:cNvSpPr/>
          <p:nvPr/>
        </p:nvSpPr>
        <p:spPr>
          <a:xfrm>
            <a:off x="2626328" y="4641119"/>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图1-20-6</a:t>
            </a:r>
            <a:endParaRPr lang="en-US" altLang="zh-CN" sz="2800" dirty="0">
              <a:solidFill>
                <a:srgbClr val="000000"/>
              </a:solidFill>
            </a:endParaRPr>
          </a:p>
        </p:txBody>
      </p:sp>
      <p:sp>
        <p:nvSpPr>
          <p:cNvPr id="8" name="QO_7_BD.101_5#4e1097e31?iti=30&amp;htil=1&amp;vaa=1&amp;vcp=1&amp;vis=1&amp;pid=b24a8012f&amp;color=0,0,0&amp;vtp=1&amp;vaab=1&amp;bbb=1"/>
          <p:cNvSpPr/>
          <p:nvPr/>
        </p:nvSpPr>
        <p:spPr>
          <a:xfrm>
            <a:off x="8185881" y="4641119"/>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图1-20-7</a:t>
            </a:r>
            <a:endParaRPr lang="en-US" altLang="zh-CN" sz="2800" dirty="0">
              <a:solidFill>
                <a:srgbClr val="000000"/>
              </a:solidFill>
            </a:endParaRPr>
          </a:p>
        </p:txBody>
      </p:sp>
      <p:sp>
        <p:nvSpPr>
          <p:cNvPr id="9" name="QB_8_BD.103_1#7df47012e?vaa=1&amp;vcp=1&amp;vis=1&amp;pid=b24a8012f&amp;color=0,0,0&amp;vtp=1&amp;vaab=1&amp;bbb=1"/>
          <p:cNvSpPr/>
          <p:nvPr/>
        </p:nvSpPr>
        <p:spPr>
          <a:xfrm>
            <a:off x="539496" y="528450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）制备羰基铁粉过程中可循环利用的物质是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10" name="QB_8_AN.104_1#7df47012e.blank?vaa=1&amp;vcp=1&amp;vis=1&amp;pid=b24a8012f&amp;color=0,0,0&amp;vpa=28&amp;vtp=1&amp;vaab=1&amp;bbb=1"/>
              <p:cNvSpPr/>
              <p:nvPr/>
            </p:nvSpPr>
            <p:spPr>
              <a:xfrm>
                <a:off x="7878508" y="5363304"/>
                <a:ext cx="6127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8_AN.104_1#7df47012e.blank?vaa=1&amp;vcp=1&amp;vis=1&amp;pid=b24a8012f&amp;color=0,0,0&amp;vpa=28&amp;vtp=1&amp;vaab=1&amp;bbb=1"/>
              <p:cNvSpPr>
                <a:spLocks noRot="1" noChangeAspect="1" noMove="1" noResize="1" noEditPoints="1" noAdjustHandles="1" noChangeArrowheads="1" noChangeShapeType="1" noTextEdit="1"/>
              </p:cNvSpPr>
              <p:nvPr/>
            </p:nvSpPr>
            <p:spPr>
              <a:xfrm>
                <a:off x="7878508" y="5363304"/>
                <a:ext cx="612775" cy="402844"/>
              </a:xfrm>
              <a:prstGeom prst="rect">
                <a:avLst/>
              </a:prstGeom>
              <a:blipFill rotWithShape="1">
                <a:blip r:embed="rId8"/>
                <a:stretch>
                  <a:fillRect l="-10" t="-23" r="10" b="-716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10"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828f0e6d2?vcp=1&amp;pid=5f2aa59fa&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提醒：请完成第20讲备考练习</a:t>
            </a:r>
            <a:endParaRPr lang="en-US" altLang="zh-CN" sz="2800" dirty="0"/>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18eb7c785.fixed?vcp=1&amp;pid=bf4c17e40&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根据化学方程式的计算</a:t>
            </a:r>
            <a:endParaRPr lang="en-US" altLang="zh-CN" sz="4000" dirty="0"/>
          </a:p>
        </p:txBody>
      </p:sp>
      <p:sp>
        <p:nvSpPr>
          <p:cNvPr id="3" name="C_4_BD#18eb7c785.fixed?vcp=1&amp;pid=bf4c17e4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第20讲备考练习</a:t>
            </a:r>
            <a:endParaRPr lang="en-US" altLang="zh-CN" sz="40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c8772724.fixed?vcp=1&amp;pid=bf4c17e40&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根据化学方程式的计算</a:t>
            </a:r>
            <a:endParaRPr lang="en-US" altLang="zh-CN" sz="4000" dirty="0"/>
          </a:p>
        </p:txBody>
      </p:sp>
      <p:sp>
        <p:nvSpPr>
          <p:cNvPr id="3" name="C_4_BD#8c8772724.fixed?vcp=1&amp;pid=bf4c17e4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考点梳理</a:t>
            </a:r>
            <a:endParaRPr lang="en-US" altLang="zh-CN" sz="40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8f2b1d02b?vcp=1&amp;pid=18eb7c785&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mc:AlternateContent xmlns:mc="http://schemas.openxmlformats.org/markup-compatibility/2006" xmlns:a14="http://schemas.microsoft.com/office/drawing/2010/main">
        <mc:Choice Requires="a14">
          <p:sp>
            <p:nvSpPr>
              <p:cNvPr id="3" name="QO_6_BD.105_1#e97753e6c?vaa=1&amp;vcp=1&amp;vis=1&amp;pid=8f2b1d02b&amp;color=0,0,0&amp;vtp=1&amp;vaab=1&amp;bbb=1&amp;hb=1"/>
              <p:cNvSpPr/>
              <p:nvPr/>
            </p:nvSpPr>
            <p:spPr>
              <a:xfrm>
                <a:off x="539496" y="126724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1"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（2024·山东威海·中考）某品牌“发热鞋垫”</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中发热剂的主要成分为铁粉、</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活性炭和氯化钠等</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。为测定其中铁粉的含量，小明进行如下实验：取</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发热剂样品于烧杯中</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，逐滴加入稀硫酸至不再产生气泡</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，测得加入稀硫</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酸的质量为</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23.4 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，反应后烧杯内剩余物的总质量为</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28.3 </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，计算发热剂</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中铁粉的质量分数</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（假设其他成分不与酸反应）。（写出计算过程）</a:t>
                </a:r>
                <a:endParaRPr lang="en-US" altLang="zh-CN" sz="2800" spc="-50" dirty="0"/>
              </a:p>
            </p:txBody>
          </p:sp>
        </mc:Choice>
        <mc:Fallback xmlns="">
          <p:sp>
            <p:nvSpPr>
              <p:cNvPr id="3" name="QO_6_BD.105_1#e97753e6c?vaa=1&amp;vcp=1&amp;vis=1&amp;pid=8f2b1d02b&amp;color=0,0,0&amp;vtp=1&amp;vaab=1&amp;bbb=1&amp;hb=1"/>
              <p:cNvSpPr>
                <a:spLocks noRot="1" noChangeAspect="1" noMove="1" noResize="1" noEditPoints="1" noAdjustHandles="1" noChangeArrowheads="1" noChangeShapeType="1" noTextEdit="1"/>
              </p:cNvSpPr>
              <p:nvPr/>
            </p:nvSpPr>
            <p:spPr>
              <a:xfrm>
                <a:off x="539496" y="1267240"/>
                <a:ext cx="11109960" cy="3144457"/>
              </a:xfrm>
              <a:prstGeom prst="rect">
                <a:avLst/>
              </a:prstGeom>
              <a:blipFill rotWithShape="1">
                <a:blip r:embed="rId3"/>
                <a:stretch>
                  <a:fillRect l="-3" t="-13" r="-2168" b="-2170"/>
                </a:stretch>
              </a:blipFill>
            </p:spPr>
            <p:txBody>
              <a:bodyPr/>
              <a:lstStyle/>
              <a:p>
                <a:r>
                  <a:rPr lang="zh-CN" altLang="en-US">
                    <a:noFill/>
                  </a:rPr>
                  <a:t> </a:t>
                </a:r>
              </a:p>
            </p:txBody>
          </p:sp>
        </mc:Fallback>
      </mc:AlternateContent>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AN.1_1#e97753e6c?vaa=1&amp;vcp=1&amp;vis=1&amp;pid=8f2b1d02b&amp;color=0,0,0&amp;vtp=1&amp;vaab=1&amp;bt=1&amp;bbb=1&amp;hb=1"/>
              <p:cNvSpPr/>
              <p:nvPr/>
            </p:nvSpPr>
            <p:spPr>
              <a:xfrm>
                <a:off x="539496" y="1054354"/>
                <a:ext cx="11109960" cy="47192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解：生成氢气的质量为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。设参加反应的铁的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4"/>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发热剂中铁粉的质量分数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×100%=56%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：发热剂中铁粉的质量分数为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6_AN.1_1#e97753e6c?vaa=1&amp;vcp=1&amp;vis=1&amp;pid=8f2b1d02b&amp;color=0,0,0&amp;vtp=1&amp;vaab=1&amp;bt=1&amp;bbb=1&amp;hb=1"/>
              <p:cNvSpPr>
                <a:spLocks noRot="1" noChangeAspect="1" noMove="1" noResize="1" noEditPoints="1" noAdjustHandles="1" noChangeArrowheads="1" noChangeShapeType="1" noTextEdit="1"/>
              </p:cNvSpPr>
              <p:nvPr/>
            </p:nvSpPr>
            <p:spPr>
              <a:xfrm>
                <a:off x="539496" y="1054354"/>
                <a:ext cx="11109960" cy="4719257"/>
              </a:xfrm>
              <a:prstGeom prst="rect">
                <a:avLst/>
              </a:prstGeom>
              <a:blipFill rotWithShape="1">
                <a:blip r:embed="rId3"/>
                <a:stretch>
                  <a:fillRect l="-3" t="-5" r="-597" b="-144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07_1#4f475f51d?sp=1&amp;vaa=1&amp;vcp=1&amp;vis=1&amp;pid=8f2b1d02b&amp;color=0,0,0&amp;vtp=1&amp;vaab=1&amp;bt=1&amp;bbb=1&amp;hb=1"/>
              <p:cNvSpPr/>
              <p:nvPr/>
            </p:nvSpPr>
            <p:spPr>
              <a:xfrm>
                <a:off x="539496" y="1533620"/>
                <a:ext cx="11109960" cy="25729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（2024·四川宜宾·中考）某火力发电厂为防止燃煤烟气中的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排出后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污染环境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，使用石灰石进行烟气脱硫，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这个过程中会发生化学反应：</a:t>
                </a:r>
              </a:p>
              <a:p>
                <a:pPr latinLnBrk="1">
                  <a:lnSpc>
                    <a:spcPts val="5700"/>
                  </a:lnSpc>
                </a:pP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回答下列问题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O_6_BD.107_1#4f475f51d?sp=1&amp;vaa=1&amp;vcp=1&amp;vis=1&amp;pid=8f2b1d02b&amp;color=0,0,0&amp;vtp=1&amp;vaab=1&amp;bt=1&amp;bbb=1&amp;hb=1"/>
              <p:cNvSpPr>
                <a:spLocks noRot="1" noChangeAspect="1" noMove="1" noResize="1" noEditPoints="1" noAdjustHandles="1" noChangeArrowheads="1" noChangeShapeType="1" noTextEdit="1"/>
              </p:cNvSpPr>
              <p:nvPr/>
            </p:nvSpPr>
            <p:spPr>
              <a:xfrm>
                <a:off x="539496" y="1533620"/>
                <a:ext cx="11109960" cy="2572957"/>
              </a:xfrm>
              <a:prstGeom prst="rect">
                <a:avLst/>
              </a:prstGeom>
              <a:blipFill rotWithShape="1">
                <a:blip r:embed="rId3"/>
                <a:stretch>
                  <a:fillRect l="-3" t="-4" r="-162" b="-26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108_1#cc426053d?vaa=1&amp;vcp=1&amp;vis=1&amp;pid=4f475f51d&amp;color=0,0,0&amp;vtp=1&amp;vaab=1&amp;bbb=1"/>
              <p:cNvSpPr/>
              <p:nvPr/>
            </p:nvSpPr>
            <p:spPr>
              <a:xfrm>
                <a:off x="539496" y="410460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（1）大量排放</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会引起的环境问题是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X</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（填化学式）。</a:t>
                </a:r>
                <a:endParaRPr lang="en-US" altLang="zh-CN" sz="2800" dirty="0">
                  <a:solidFill>
                    <a:srgbClr val="000000"/>
                  </a:solidFill>
                </a:endParaRPr>
              </a:p>
            </p:txBody>
          </p:sp>
        </mc:Choice>
        <mc:Fallback xmlns="">
          <p:sp>
            <p:nvSpPr>
              <p:cNvPr id="3" name="QB_7_BD.108_1#cc426053d?vaa=1&amp;vcp=1&amp;vis=1&amp;pid=4f475f51d&amp;color=0,0,0&amp;vtp=1&amp;vaab=1&amp;bbb=1"/>
              <p:cNvSpPr>
                <a:spLocks noRot="1" noChangeAspect="1" noMove="1" noResize="1" noEditPoints="1" noAdjustHandles="1" noChangeArrowheads="1" noChangeShapeType="1" noTextEdit="1"/>
              </p:cNvSpPr>
              <p:nvPr/>
            </p:nvSpPr>
            <p:spPr>
              <a:xfrm>
                <a:off x="539496" y="4104608"/>
                <a:ext cx="11109960" cy="1201357"/>
              </a:xfrm>
              <a:prstGeom prst="rect">
                <a:avLst/>
              </a:prstGeom>
              <a:blipFill rotWithShape="1">
                <a:blip r:embed="rId4"/>
                <a:stretch>
                  <a:fillRect l="-3" t="-50" r="3" b="-5664"/>
                </a:stretch>
              </a:blipFill>
            </p:spPr>
            <p:txBody>
              <a:bodyPr/>
              <a:lstStyle/>
              <a:p>
                <a:r>
                  <a:rPr lang="zh-CN" altLang="en-US">
                    <a:noFill/>
                  </a:rPr>
                  <a:t> </a:t>
                </a:r>
              </a:p>
            </p:txBody>
          </p:sp>
        </mc:Fallback>
      </mc:AlternateContent>
      <p:sp>
        <p:nvSpPr>
          <p:cNvPr id="4" name="QB_7_AN.1_1#cc426053d.blank?vaa=1&amp;vcp=1&amp;vis=1&amp;pid=4f475f51d&amp;color=0,0,0&amp;vpa=29&amp;vtp=1&amp;vaab=1&amp;bbb=1"/>
          <p:cNvSpPr/>
          <p:nvPr/>
        </p:nvSpPr>
        <p:spPr>
          <a:xfrm>
            <a:off x="6635147" y="408682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酸雨</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7_AN.111_1#cc426053d.blank?vaa=1&amp;vcp=1&amp;vis=1&amp;pid=4f475f51d&amp;color=0,0,0&amp;vpa=30&amp;vtp=1&amp;vaab=1&amp;bbb=1"/>
              <p:cNvSpPr/>
              <p:nvPr/>
            </p:nvSpPr>
            <p:spPr>
              <a:xfrm>
                <a:off x="2049208" y="4827809"/>
                <a:ext cx="778320"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7_AN.111_1#cc426053d.blank?vaa=1&amp;vcp=1&amp;vis=1&amp;pid=4f475f51d&amp;color=0,0,0&amp;vpa=30&amp;vtp=1&amp;vaab=1&amp;bbb=1"/>
              <p:cNvSpPr>
                <a:spLocks noRot="1" noChangeAspect="1" noMove="1" noResize="1" noEditPoints="1" noAdjustHandles="1" noChangeArrowheads="1" noChangeShapeType="1" noTextEdit="1"/>
              </p:cNvSpPr>
              <p:nvPr/>
            </p:nvSpPr>
            <p:spPr>
              <a:xfrm>
                <a:off x="2049208" y="4827809"/>
                <a:ext cx="778320" cy="402844"/>
              </a:xfrm>
              <a:prstGeom prst="rect">
                <a:avLst/>
              </a:prstGeom>
              <a:blipFill rotWithShape="1">
                <a:blip r:embed="rId5"/>
                <a:stretch>
                  <a:fillRect l="-8" t="-134" r="65" b="-705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12_1#3c614d248?vaa=1&amp;vcp=1&amp;vis=1&amp;pid=4f475f51d&amp;color=0,0,0&amp;vtp=1&amp;vaab=1&amp;bt=1&amp;bbb=1&amp;hb=1"/>
              <p:cNvSpPr/>
              <p:nvPr/>
            </p:nvSpPr>
            <p:spPr>
              <a:xfrm>
                <a:off x="539496" y="93970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（3）若火力发电厂每天燃煤产生</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通过以上反应进行烟气脱硫，</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则每天至少需要消耗</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的质量是多少吨？（写出计算过程）</a:t>
                </a:r>
                <a:endParaRPr lang="en-US" altLang="zh-CN" sz="2800" dirty="0"/>
              </a:p>
            </p:txBody>
          </p:sp>
        </mc:Choice>
        <mc:Fallback xmlns="">
          <p:sp>
            <p:nvSpPr>
              <p:cNvPr id="2" name="QO_7_BD.112_1#3c614d248?vaa=1&amp;vcp=1&amp;vis=1&amp;pid=4f475f51d&amp;color=0,0,0&amp;vtp=1&amp;vaab=1&amp;bt=1&amp;bbb=1&amp;hb=1"/>
              <p:cNvSpPr>
                <a:spLocks noRot="1" noChangeAspect="1" noMove="1" noResize="1" noEditPoints="1" noAdjustHandles="1" noChangeArrowheads="1" noChangeShapeType="1" noTextEdit="1"/>
              </p:cNvSpPr>
              <p:nvPr/>
            </p:nvSpPr>
            <p:spPr>
              <a:xfrm>
                <a:off x="539496" y="939704"/>
                <a:ext cx="11109960" cy="1201357"/>
              </a:xfrm>
              <a:prstGeom prst="rect">
                <a:avLst/>
              </a:prstGeom>
              <a:blipFill rotWithShape="1">
                <a:blip r:embed="rId3"/>
                <a:stretch>
                  <a:fillRect l="-3" t="-45" r="-3266" b="-56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AN.1_1#3c614d248?vaa=1&amp;vcp=1&amp;vis=1&amp;pid=4f475f51d&amp;color=0,0,0&amp;vtp=1&amp;vaab=1&amp;bbb=1"/>
              <p:cNvSpPr/>
              <p:nvPr/>
            </p:nvSpPr>
            <p:spPr>
              <a:xfrm>
                <a:off x="539496" y="2146077"/>
                <a:ext cx="11109960" cy="37286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解：设每天至少需要消耗</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2700"/>
                  </a:lnSpc>
                </a:pPr>
                <a14:m>
                  <m:oMath xmlns:m="http://schemas.openxmlformats.org/officeDocument/2006/math">
                    <m:m>
                      <m:mPr>
                        <m:mcs>
                          <m:mc>
                            <m:mcPr>
                              <m:count m:val="6"/>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高温</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200</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128</m:t>
                          </m:r>
                        </m:e>
                        <m:e/>
                        <m:e/>
                        <m:e/>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48</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t</m:t>
                          </m:r>
                        </m:e>
                        <m:e/>
                        <m:e/>
                        <m:e/>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t</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：每天至少需要消耗</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7_AN.1_1#3c614d248?vaa=1&amp;vcp=1&amp;vis=1&amp;pid=4f475f51d&amp;color=0,0,0&amp;vtp=1&amp;vaab=1&amp;bbb=1"/>
              <p:cNvSpPr>
                <a:spLocks noRot="1" noChangeAspect="1" noMove="1" noResize="1" noEditPoints="1" noAdjustHandles="1" noChangeArrowheads="1" noChangeShapeType="1" noTextEdit="1"/>
              </p:cNvSpPr>
              <p:nvPr/>
            </p:nvSpPr>
            <p:spPr>
              <a:xfrm>
                <a:off x="539496" y="2146077"/>
                <a:ext cx="11109960" cy="3728657"/>
              </a:xfrm>
              <a:prstGeom prst="rect">
                <a:avLst/>
              </a:prstGeom>
              <a:blipFill rotWithShape="1">
                <a:blip r:embed="rId4"/>
                <a:stretch>
                  <a:fillRect l="-3" t="-11" r="3" b="-18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14_1#39633610d?iti=31&amp;htil=11&amp;vaa=1&amp;vcp=1&amp;vis=1&amp;pid=8f2b1d02b&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94381" y="1883632"/>
            <a:ext cx="3008376"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14_2#39633610d?iti=31&amp;htil=11&amp;vaa=1&amp;vcp=1&amp;vis=1&amp;pid=8f2b1d02b&amp;color=0,0,0&amp;vtp=1&amp;vaab=1&amp;bbb=1"/>
          <p:cNvSpPr/>
          <p:nvPr/>
        </p:nvSpPr>
        <p:spPr>
          <a:xfrm>
            <a:off x="9791388" y="415947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4" name="QO_6_BD.114_3#39633610d?htil=11&amp;sp=1&amp;vaa=1&amp;vcp=1&amp;vis=1&amp;pid=8f2b1d02b&amp;color=0,0,0&amp;vtp=1&amp;vaab=1&amp;bt=1&amp;bbb=1&amp;hb=1"/>
              <p:cNvSpPr/>
              <p:nvPr/>
            </p:nvSpPr>
            <p:spPr>
              <a:xfrm>
                <a:off x="539496" y="1865344"/>
                <a:ext cx="7964424"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（2024·四川眉山·中考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）实验室有一瓶标签被腐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蚀的</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。某化学兴趣小组的同学为测定该</a:t>
                </a:r>
              </a:p>
              <a:p>
                <a:pPr latinLnBrk="1">
                  <a:lnSpc>
                    <a:spcPts val="5100"/>
                  </a:lnSpc>
                </a:pP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溶液的溶质质量分数，取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于烧杯中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，然后加入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BaCl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。生成沉淀的质量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与加入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BaCl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溶液的质量关系如图1所示。</a:t>
                </a:r>
                <a:endParaRPr lang="en-US" altLang="zh-CN" sz="2800" dirty="0"/>
              </a:p>
            </p:txBody>
          </p:sp>
        </mc:Choice>
        <mc:Fallback xmlns="">
          <p:sp>
            <p:nvSpPr>
              <p:cNvPr id="4" name="QO_6_BD.114_3#39633610d?htil=11&amp;sp=1&amp;vaa=1&amp;vcp=1&amp;vis=1&amp;pid=8f2b1d02b&amp;color=0,0,0&amp;vtp=1&amp;vaab=1&amp;bt=1&amp;bbb=1&amp;hb=1"/>
              <p:cNvSpPr>
                <a:spLocks noRot="1" noChangeAspect="1" noMove="1" noResize="1" noEditPoints="1" noAdjustHandles="1" noChangeArrowheads="1" noChangeShapeType="1" noTextEdit="1"/>
              </p:cNvSpPr>
              <p:nvPr/>
            </p:nvSpPr>
            <p:spPr>
              <a:xfrm>
                <a:off x="539496" y="1865344"/>
                <a:ext cx="7964424" cy="3144457"/>
              </a:xfrm>
              <a:prstGeom prst="rect">
                <a:avLst/>
              </a:prstGeom>
              <a:blipFill rotWithShape="1">
                <a:blip r:embed="rId4"/>
                <a:stretch>
                  <a:fillRect l="-5" t="-11" r="-454" b="-2172"/>
                </a:stretch>
              </a:blipFill>
            </p:spPr>
            <p:txBody>
              <a:bodyPr/>
              <a:lstStyle/>
              <a:p>
                <a:r>
                  <a:rPr lang="zh-CN" altLang="en-US">
                    <a:noFill/>
                  </a:rPr>
                  <a:t> </a:t>
                </a:r>
              </a:p>
            </p:txBody>
          </p:sp>
        </mc:Fallback>
      </mc:AlternateContent>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4_4#39633610d?vaa=1&amp;vcp=1&amp;vis=1&amp;pid=8f2b1d02b&amp;color=0,0,0&amp;mp=1&amp;vtp=1&amp;vaab=1&amp;bt=1&amp;bbb=1"/>
          <p:cNvSpPr/>
          <p:nvPr/>
        </p:nvSpPr>
        <p:spPr>
          <a:xfrm>
            <a:off x="539496" y="102320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请计算：</a:t>
            </a:r>
            <a:endParaRPr lang="en-US" altLang="zh-CN" sz="2800" dirty="0"/>
          </a:p>
        </p:txBody>
      </p:sp>
      <p:pic>
        <p:nvPicPr>
          <p:cNvPr id="3" name="QO_6_BD.114_5#39633610d?iti=32&amp;vaa=1&amp;vcp=1&amp;vis=1&amp;pid=8f2b1d02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90288" y="1709388"/>
            <a:ext cx="3008376"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14_6#39633610d?iti=32&amp;vaa=1&amp;vcp=1&amp;vis=1&amp;pid=8f2b1d02b&amp;color=0,0,0&amp;vtp=1&amp;vaab=1&amp;bbb=1"/>
          <p:cNvSpPr/>
          <p:nvPr/>
        </p:nvSpPr>
        <p:spPr>
          <a:xfrm>
            <a:off x="5787295" y="398522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5" name="QB_7_BD.115_1#7b1365b5c?vaa=1&amp;vcp=1&amp;vis=1&amp;pid=39633610d&amp;color=0,0,0&amp;vtp=1&amp;vaab=1&amp;bbb=1"/>
              <p:cNvSpPr/>
              <p:nvPr/>
            </p:nvSpPr>
            <p:spPr>
              <a:xfrm>
                <a:off x="539496" y="461946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（1）两种物质恰好完全反应时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，生成沉淀的质量是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B_7_BD.115_1#7b1365b5c?vaa=1&amp;vcp=1&amp;vis=1&amp;pid=39633610d&amp;color=0,0,0&amp;vtp=1&amp;vaab=1&amp;bbb=1"/>
              <p:cNvSpPr>
                <a:spLocks noRot="1" noChangeAspect="1" noMove="1" noResize="1" noEditPoints="1" noAdjustHandles="1" noChangeArrowheads="1" noChangeShapeType="1" noTextEdit="1"/>
              </p:cNvSpPr>
              <p:nvPr/>
            </p:nvSpPr>
            <p:spPr>
              <a:xfrm>
                <a:off x="539496" y="4619466"/>
                <a:ext cx="11109960" cy="553657"/>
              </a:xfrm>
              <a:prstGeom prst="rect">
                <a:avLst/>
              </a:prstGeom>
              <a:blipFill rotWithShape="1">
                <a:blip r:embed="rId4"/>
                <a:stretch>
                  <a:fillRect l="-3" t="-86" r="3" b="-12312"/>
                </a:stretch>
              </a:blipFill>
            </p:spPr>
            <p:txBody>
              <a:bodyPr/>
              <a:lstStyle/>
              <a:p>
                <a:r>
                  <a:rPr lang="zh-CN" altLang="en-US">
                    <a:noFill/>
                  </a:rPr>
                  <a:t> </a:t>
                </a:r>
              </a:p>
            </p:txBody>
          </p:sp>
        </mc:Fallback>
      </mc:AlternateContent>
      <p:sp>
        <p:nvSpPr>
          <p:cNvPr id="6" name="QB_7_AN.1_1#7b1365b5c.blank?vaa=1&amp;vcp=1&amp;vis=1&amp;pid=39633610d&amp;color=0,0,0&amp;vpa=31&amp;vtp=1&amp;vaab=1&amp;bbb=1"/>
          <p:cNvSpPr/>
          <p:nvPr/>
        </p:nvSpPr>
        <p:spPr>
          <a:xfrm>
            <a:off x="8512714" y="4568031"/>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2.33</a:t>
            </a:r>
            <a:endParaRPr lang="en-US" altLang="zh-CN" sz="2800" dirty="0"/>
          </a:p>
        </p:txBody>
      </p:sp>
      <mc:AlternateContent xmlns:mc="http://schemas.openxmlformats.org/markup-compatibility/2006" xmlns:a14="http://schemas.microsoft.com/office/drawing/2010/main">
        <mc:Choice Requires="a14">
          <p:sp>
            <p:nvSpPr>
              <p:cNvPr id="7" name="QO_7_BD.117_1#3db6d5ffc?vaa=1&amp;vcp=1&amp;vis=1&amp;pid=39633610d&amp;color=0,0,0&amp;vtp=1&amp;vaab=1&amp;bbb=1"/>
              <p:cNvSpPr/>
              <p:nvPr/>
            </p:nvSpPr>
            <p:spPr>
              <a:xfrm>
                <a:off x="539496" y="524113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溶液的溶质质量分数。（写出计算过程）</a:t>
                </a:r>
                <a:endParaRPr lang="en-US" altLang="zh-CN" sz="2800" dirty="0"/>
              </a:p>
            </p:txBody>
          </p:sp>
        </mc:Choice>
        <mc:Fallback xmlns="">
          <p:sp>
            <p:nvSpPr>
              <p:cNvPr id="7" name="QO_7_BD.117_1#3db6d5ffc?vaa=1&amp;vcp=1&amp;vis=1&amp;pid=39633610d&amp;color=0,0,0&amp;vtp=1&amp;vaab=1&amp;bbb=1"/>
              <p:cNvSpPr>
                <a:spLocks noRot="1" noChangeAspect="1" noMove="1" noResize="1" noEditPoints="1" noAdjustHandles="1" noChangeArrowheads="1" noChangeShapeType="1" noTextEdit="1"/>
              </p:cNvSpPr>
              <p:nvPr/>
            </p:nvSpPr>
            <p:spPr>
              <a:xfrm>
                <a:off x="539496" y="5241131"/>
                <a:ext cx="11109960" cy="553657"/>
              </a:xfrm>
              <a:prstGeom prst="rect">
                <a:avLst/>
              </a:prstGeom>
              <a:blipFill rotWithShape="1">
                <a:blip r:embed="rId5"/>
                <a:stretch>
                  <a:fillRect l="-3" t="-86" r="3" b="-123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3db6d5ffc?vaa=1&amp;vcp=1&amp;vis=1&amp;pid=39633610d&amp;color=0,0,0&amp;vtp=1&amp;vaab=1&amp;bt=1&amp;bbb=1"/>
              <p:cNvSpPr/>
              <p:nvPr/>
            </p:nvSpPr>
            <p:spPr>
              <a:xfrm>
                <a:off x="539496" y="444500"/>
                <a:ext cx="11109960" cy="43434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溶液的溶质质量为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NaCl</m:t>
                          </m:r>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142</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e>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溶液的溶质质量分数为：</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×100%=1.42%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7_AN.1_1#3db6d5ffc?vaa=1&amp;vcp=1&amp;vis=1&amp;pid=39633610d&amp;color=0,0,0&amp;vtp=1&amp;vaab=1&amp;bt=1&amp;bbb=1"/>
              <p:cNvSpPr>
                <a:spLocks noRot="1" noChangeAspect="1" noMove="1" noResize="1" noEditPoints="1" noAdjustHandles="1" noChangeArrowheads="1" noChangeShapeType="1" noTextEdit="1"/>
              </p:cNvSpPr>
              <p:nvPr/>
            </p:nvSpPr>
            <p:spPr>
              <a:xfrm>
                <a:off x="539496" y="444500"/>
                <a:ext cx="11109960" cy="4343400"/>
              </a:xfrm>
              <a:prstGeom prst="rect">
                <a:avLst/>
              </a:prstGeom>
              <a:blipFill>
                <a:blip r:embed="rId3"/>
                <a:stretch>
                  <a:fillRect l="-1976" b="-1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AN.1_1#3db6d5ffc?vaa=1&amp;vcp=1&amp;vis=1&amp;pid=39633610d&amp;color=0,0,0&amp;mp=1&amp;vtp=1&amp;vaab=1&amp;bt=1&amp;bbb=1">
                <a:extLst>
                  <a:ext uri="{FF2B5EF4-FFF2-40B4-BE49-F238E27FC236}">
                    <a16:creationId xmlns:a16="http://schemas.microsoft.com/office/drawing/2014/main" id="{A5854E87-F859-4665-8673-92559E1D71D1}"/>
                  </a:ext>
                </a:extLst>
              </p:cNvPr>
              <p:cNvSpPr/>
              <p:nvPr/>
            </p:nvSpPr>
            <p:spPr>
              <a:xfrm>
                <a:off x="539496" y="491417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溶液的溶质质量分数为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7_AN.1_1#3db6d5ffc?vaa=1&amp;vcp=1&amp;vis=1&amp;pid=39633610d&amp;color=0,0,0&amp;mp=1&amp;vtp=1&amp;vaab=1&amp;bt=1&amp;bbb=1">
                <a:extLst>
                  <a:ext uri="{FF2B5EF4-FFF2-40B4-BE49-F238E27FC236}">
                    <a16:creationId xmlns:a16="http://schemas.microsoft.com/office/drawing/2014/main" id="{A5854E87-F859-4665-8673-92559E1D71D1}"/>
                  </a:ext>
                </a:extLst>
              </p:cNvPr>
              <p:cNvSpPr>
                <a:spLocks noRot="1" noChangeAspect="1" noMove="1" noResize="1" noEditPoints="1" noAdjustHandles="1" noChangeArrowheads="1" noChangeShapeType="1" noTextEdit="1"/>
              </p:cNvSpPr>
              <p:nvPr/>
            </p:nvSpPr>
            <p:spPr>
              <a:xfrm>
                <a:off x="539496" y="4914173"/>
                <a:ext cx="11109960" cy="553657"/>
              </a:xfrm>
              <a:prstGeom prst="rect">
                <a:avLst/>
              </a:prstGeom>
              <a:blipFill>
                <a:blip r:embed="rId4"/>
                <a:stretch>
                  <a:fillRect l="-1976" t="-1099" b="-35165"/>
                </a:stretch>
              </a:blipFill>
            </p:spPr>
            <p:txBody>
              <a:bodyPr/>
              <a:lstStyle/>
              <a:p>
                <a:r>
                  <a:rPr lang="zh-CN" altLang="en-US">
                    <a:noFill/>
                  </a:rPr>
                  <a:t> </a:t>
                </a:r>
              </a:p>
            </p:txBody>
          </p:sp>
        </mc:Fallback>
      </mc:AlternateContent>
      <p:pic>
        <p:nvPicPr>
          <p:cNvPr id="4" name="QO_6_AN.1_1#3db6d5ffc?iti=33&amp;vaa=1&amp;vcp=1&amp;vis=1&amp;pid=39633610d&amp;color=0,0,0&amp;tib=255,255,255&amp;vtp=1&amp;vaab=1" descr="preencoded.png">
            <a:extLst>
              <a:ext uri="{FF2B5EF4-FFF2-40B4-BE49-F238E27FC236}">
                <a16:creationId xmlns:a16="http://schemas.microsoft.com/office/drawing/2014/main" id="{F3225830-ABE7-4F23-BDB2-21CFD44E6DA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301789" y="1730757"/>
            <a:ext cx="3502152"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AN.1_1#3db6d5ffc?iti=33&amp;vaa=1&amp;vcp=1&amp;vis=1&amp;pid=39633610d&amp;color=0,0,0&amp;vtp=1&amp;vaab=1&amp;bbb=1">
            <a:extLst>
              <a:ext uri="{FF2B5EF4-FFF2-40B4-BE49-F238E27FC236}">
                <a16:creationId xmlns:a16="http://schemas.microsoft.com/office/drawing/2014/main" id="{DE2AA2D5-1A7E-4515-B6CB-4C530BFDF3AD}"/>
              </a:ext>
            </a:extLst>
          </p:cNvPr>
          <p:cNvSpPr/>
          <p:nvPr/>
        </p:nvSpPr>
        <p:spPr>
          <a:xfrm>
            <a:off x="9745684" y="4299205"/>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uiExpand="1" build="p" animBg="1"/>
      <p:bldP spid="5"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19_1#e1cb5f205?sp=1&amp;vaa=1&amp;vcp=1&amp;vis=1&amp;pid=8f2b1d02b&amp;color=0,0,0&amp;vtp=1&amp;vaab=1&amp;bt=1&amp;bbb=1&amp;hb=1"/>
              <p:cNvSpPr/>
              <p:nvPr/>
            </p:nvSpPr>
            <p:spPr>
              <a:xfrm>
                <a:off x="539496" y="619093"/>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（2024·陕西·中考）学习小组的同学用一瓶长久放置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、标签标示溶质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的过氧化氢溶液制取氧气，并用图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2所示方法测定实验产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生氧气的质量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6_BD.119_1#e1cb5f205?sp=1&amp;vaa=1&amp;vcp=1&amp;vis=1&amp;pid=8f2b1d02b&amp;color=0,0,0&amp;vtp=1&amp;vaab=1&amp;bt=1&amp;bbb=1&amp;hb=1"/>
              <p:cNvSpPr>
                <a:spLocks noRot="1" noChangeAspect="1" noMove="1" noResize="1" noEditPoints="1" noAdjustHandles="1" noChangeArrowheads="1" noChangeShapeType="1" noTextEdit="1"/>
              </p:cNvSpPr>
              <p:nvPr/>
            </p:nvSpPr>
            <p:spPr>
              <a:xfrm>
                <a:off x="539496" y="619093"/>
                <a:ext cx="11109960" cy="1849057"/>
              </a:xfrm>
              <a:prstGeom prst="rect">
                <a:avLst/>
              </a:prstGeom>
              <a:blipFill rotWithShape="1">
                <a:blip r:embed="rId3"/>
                <a:stretch>
                  <a:fillRect l="-3" t="-33" r="3" b="-3680"/>
                </a:stretch>
              </a:blipFill>
            </p:spPr>
            <p:txBody>
              <a:bodyPr/>
              <a:lstStyle/>
              <a:p>
                <a:r>
                  <a:rPr lang="zh-CN" altLang="en-US">
                    <a:noFill/>
                  </a:rPr>
                  <a:t> </a:t>
                </a:r>
              </a:p>
            </p:txBody>
          </p:sp>
        </mc:Fallback>
      </mc:AlternateContent>
      <p:pic>
        <p:nvPicPr>
          <p:cNvPr id="3" name="QO_6_BD.119_2#e1cb5f205?iti=34&amp;vaa=1&amp;vcp=1&amp;vis=1&amp;pid=8f2b1d02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55848" y="2596737"/>
            <a:ext cx="5486400" cy="16733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19_3#e1cb5f205?iti=34&amp;vaa=1&amp;vcp=1&amp;vis=1&amp;pid=8f2b1d02b&amp;color=0,0,0&amp;vtp=1&amp;vaab=1&amp;bbb=1"/>
          <p:cNvSpPr/>
          <p:nvPr/>
        </p:nvSpPr>
        <p:spPr>
          <a:xfrm>
            <a:off x="5791867" y="4397089"/>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
        <p:nvSpPr>
          <p:cNvPr id="5" name="QO_6_BD.119_4#e1cb5f205?vaa=1&amp;vcp=1&amp;vis=1&amp;pid=8f2b1d02b&amp;color=0,0,0&amp;vtp=1&amp;vaab=1&amp;bbb=1"/>
          <p:cNvSpPr/>
          <p:nvPr/>
        </p:nvSpPr>
        <p:spPr>
          <a:xfrm>
            <a:off x="539496" y="503691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请完成下列分析及计算：</a:t>
            </a:r>
            <a:endParaRPr lang="en-US" altLang="zh-CN" sz="2800" dirty="0"/>
          </a:p>
        </p:txBody>
      </p:sp>
      <p:sp>
        <p:nvSpPr>
          <p:cNvPr id="6" name="QB_7_BD.120_1#21ad2a174?vaa=1&amp;vcp=1&amp;vis=1&amp;pid=e1cb5f205&amp;color=0,0,0&amp;vtp=1&amp;vaab=1&amp;bbb=1"/>
          <p:cNvSpPr/>
          <p:nvPr/>
        </p:nvSpPr>
        <p:spPr>
          <a:xfrm>
            <a:off x="539496" y="5658580"/>
            <a:ext cx="1124743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）二氧化锰在反应前后的质量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填“变大”“变小”或“不变”）。</a:t>
            </a:r>
            <a:endParaRPr lang="en-US" altLang="zh-CN" sz="2800" dirty="0"/>
          </a:p>
        </p:txBody>
      </p:sp>
      <p:sp>
        <p:nvSpPr>
          <p:cNvPr id="7" name="QB_7_AN.121_1#21ad2a174.blank?vaa=1&amp;vcp=1&amp;vis=1&amp;pid=e1cb5f205&amp;color=0,0,0&amp;vpa=32&amp;vtp=1&amp;vaab=1&amp;bbb=1"/>
          <p:cNvSpPr/>
          <p:nvPr/>
        </p:nvSpPr>
        <p:spPr>
          <a:xfrm>
            <a:off x="5706015" y="56071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22_1#f3c30ddd7?vaa=1&amp;vcp=1&amp;vis=1&amp;pid=e1cb5f205&amp;color=0,0,0&amp;vtp=1&amp;vaab=1&amp;bt=1&amp;bbb=1"/>
              <p:cNvSpPr/>
              <p:nvPr/>
            </p:nvSpPr>
            <p:spPr>
              <a:xfrm>
                <a:off x="539496" y="179574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）实验产生氧气的质量是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BD.122_1#f3c30ddd7?vaa=1&amp;vcp=1&amp;vis=1&amp;pid=e1cb5f205&amp;color=0,0,0&amp;vtp=1&amp;vaab=1&amp;bt=1&amp;bbb=1"/>
              <p:cNvSpPr>
                <a:spLocks noRot="1" noChangeAspect="1" noMove="1" noResize="1" noEditPoints="1" noAdjustHandles="1" noChangeArrowheads="1" noChangeShapeType="1" noTextEdit="1"/>
              </p:cNvSpPr>
              <p:nvPr/>
            </p:nvSpPr>
            <p:spPr>
              <a:xfrm>
                <a:off x="539496" y="1795748"/>
                <a:ext cx="11109960" cy="553657"/>
              </a:xfrm>
              <a:prstGeom prst="rect">
                <a:avLst/>
              </a:prstGeom>
              <a:blipFill rotWithShape="1">
                <a:blip r:embed="rId3"/>
                <a:stretch>
                  <a:fillRect l="-3" t="-109" r="3" b="-12289"/>
                </a:stretch>
              </a:blipFill>
            </p:spPr>
            <p:txBody>
              <a:bodyPr/>
              <a:lstStyle/>
              <a:p>
                <a:r>
                  <a:rPr lang="zh-CN" altLang="en-US">
                    <a:noFill/>
                  </a:rPr>
                  <a:t> </a:t>
                </a:r>
              </a:p>
            </p:txBody>
          </p:sp>
        </mc:Fallback>
      </mc:AlternateContent>
      <p:sp>
        <p:nvSpPr>
          <p:cNvPr id="3" name="QB_7_AN.123_1#f3c30ddd7.blank?vaa=1&amp;vcp=1&amp;vis=1&amp;pid=e1cb5f205&amp;color=0,0,0&amp;vpa=33&amp;vtp=1&amp;vaab=1&amp;bbb=1"/>
          <p:cNvSpPr/>
          <p:nvPr/>
        </p:nvSpPr>
        <p:spPr>
          <a:xfrm>
            <a:off x="4956715" y="1744313"/>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2800" dirty="0"/>
          </a:p>
        </p:txBody>
      </p:sp>
      <p:pic>
        <p:nvPicPr>
          <p:cNvPr id="4" name="QO_6_BD.122_2#f3c30ddd7?iti=35&amp;vaa=1&amp;vcp=1&amp;vis=1&amp;pid=e1cb5f20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953512" y="2481929"/>
            <a:ext cx="6272784" cy="19110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22_3#f3c30ddd7?iti=35&amp;vaa=1&amp;vcp=1&amp;vis=1&amp;pid=e1cb5f205&amp;color=0,0,0&amp;vtp=1&amp;vaab=1&amp;bbb=1"/>
          <p:cNvSpPr/>
          <p:nvPr/>
        </p:nvSpPr>
        <p:spPr>
          <a:xfrm>
            <a:off x="5782723" y="4520025"/>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24_1#77be2f5b6?vaa=1&amp;vcp=1&amp;vis=1&amp;pid=e1cb5f205&amp;color=0,0,0&amp;vtp=1&amp;vaab=1&amp;bt=1&amp;bbb=1&amp;hb=1"/>
              <p:cNvSpPr/>
              <p:nvPr/>
            </p:nvSpPr>
            <p:spPr>
              <a:xfrm>
                <a:off x="539496" y="142770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）通过计算说明实验所用过氧化氢溶液的溶质质量分数与标签标示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是否一致。（写出计算过程）</a:t>
                </a:r>
                <a:endParaRPr lang="en-US" altLang="zh-CN" sz="2800" dirty="0"/>
              </a:p>
            </p:txBody>
          </p:sp>
        </mc:Choice>
        <mc:Fallback xmlns="">
          <p:sp>
            <p:nvSpPr>
              <p:cNvPr id="2" name="QO_7_BD.124_1#77be2f5b6?vaa=1&amp;vcp=1&amp;vis=1&amp;pid=e1cb5f205&amp;color=0,0,0&amp;vtp=1&amp;vaab=1&amp;bt=1&amp;bbb=1&amp;hb=1"/>
              <p:cNvSpPr>
                <a:spLocks noRot="1" noChangeAspect="1" noMove="1" noResize="1" noEditPoints="1" noAdjustHandles="1" noChangeArrowheads="1" noChangeShapeType="1" noTextEdit="1"/>
              </p:cNvSpPr>
              <p:nvPr/>
            </p:nvSpPr>
            <p:spPr>
              <a:xfrm>
                <a:off x="539496" y="1427702"/>
                <a:ext cx="11109960" cy="1201357"/>
              </a:xfrm>
              <a:prstGeom prst="rect">
                <a:avLst/>
              </a:prstGeom>
              <a:blipFill rotWithShape="1">
                <a:blip r:embed="rId3"/>
                <a:stretch>
                  <a:fillRect l="-3" t="-18" r="3" b="-5695"/>
                </a:stretch>
              </a:blipFill>
            </p:spPr>
            <p:txBody>
              <a:bodyPr/>
              <a:lstStyle/>
              <a:p>
                <a:r>
                  <a:rPr lang="zh-CN" altLang="en-US">
                    <a:noFill/>
                  </a:rPr>
                  <a:t> </a:t>
                </a:r>
              </a:p>
            </p:txBody>
          </p:sp>
        </mc:Fallback>
      </mc:AlternateContent>
      <p:pic>
        <p:nvPicPr>
          <p:cNvPr id="3" name="QO_6_BD.124_2#77be2f5b6?iti=36&amp;vaa=1&amp;vcp=1&amp;vis=1&amp;pid=e1cb5f20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62072" y="2764631"/>
            <a:ext cx="6473952"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24_3#77be2f5b6?iti=36&amp;vaa=1&amp;vcp=1&amp;vis=1&amp;pid=e1cb5f205&amp;color=0,0,0&amp;vtp=1&amp;vaab=1&amp;bbb=1"/>
          <p:cNvSpPr/>
          <p:nvPr/>
        </p:nvSpPr>
        <p:spPr>
          <a:xfrm>
            <a:off x="5791867" y="4857591"/>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_1#6ec2bea29?sp=1&amp;vaa=1&amp;vcp=1&amp;vis=1&amp;pid=8c8772724&amp;color=0,0,0&amp;vtp=1&amp;vaab=1&amp;bt=1&amp;bbb=1"/>
          <p:cNvSpPr/>
          <p:nvPr/>
        </p:nvSpPr>
        <p:spPr>
          <a:xfrm>
            <a:off x="539496" y="18521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有关纯净物质量的计算。</a:t>
            </a:r>
            <a:endParaRPr lang="en-US" altLang="zh-CN" sz="2800" dirty="0"/>
          </a:p>
        </p:txBody>
      </p:sp>
      <mc:AlternateContent xmlns:mc="http://schemas.openxmlformats.org/markup-compatibility/2006" xmlns:a14="http://schemas.microsoft.com/office/drawing/2010/main">
        <mc:Choice Requires="a14">
          <p:sp>
            <p:nvSpPr>
              <p:cNvPr id="3" name="QB_5_BD.1_2#6ec2bea29?sp=1&amp;vaa=1&amp;vcp=1&amp;vis=1&amp;pid=8c8772724&amp;color=0,0,0&amp;vtp=1&amp;vaab=1&amp;bbb=1&amp;hb=1"/>
              <p:cNvSpPr/>
              <p:nvPr/>
            </p:nvSpPr>
            <p:spPr>
              <a:xfrm>
                <a:off x="539496" y="2479865"/>
                <a:ext cx="11109960" cy="2496757"/>
              </a:xfrm>
              <a:prstGeom prst="rect">
                <a:avLst/>
              </a:prstGeom>
              <a:noFill/>
            </p:spPr>
            <p:txBody>
              <a:bodyPr wrap="none" lIns="0" tIns="0" rIns="0" bIns="0" rtlCol="0" anchor="t"/>
              <a:lstStyle/>
              <a:p>
                <a:pPr latinLnBrk="1">
                  <a:lnSpc>
                    <a:spcPts val="5100"/>
                  </a:lnSpc>
                  <a:tabLst>
                    <a:tab pos="4127500" algn="l"/>
                    <a:tab pos="824230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（1）一般步骤。</a:t>
                </a:r>
                <a:endParaRPr lang="en-US" altLang="zh-CN" sz="2800" dirty="0"/>
              </a:p>
              <a:p>
                <a:pPr latinLnBrk="1">
                  <a:lnSpc>
                    <a:spcPts val="5100"/>
                  </a:lnSpc>
                  <a:tabLst>
                    <a:tab pos="4127500" algn="l"/>
                    <a:tab pos="8242300" algn="l"/>
                  </a:tabLst>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①设：</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②</m:t>
                    </m:r>
                  </m:oMath>
                </a14:m>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③</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找：</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p>
              <a:p>
                <a:pPr latinLnBrk="1">
                  <a:lnSpc>
                    <a:spcPts val="5100"/>
                  </a:lnSpc>
                  <a:tabLst>
                    <a:tab pos="4127500" algn="l"/>
                    <a:tab pos="8242300" algn="l"/>
                  </a:tabLst>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④列：</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⑤</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latinLnBrk="1">
                  <a:lnSpc>
                    <a:spcPts val="4900"/>
                  </a:lnSpc>
                  <a:tabLst>
                    <a:tab pos="4127500" algn="l"/>
                    <a:tab pos="8242300" algn="l"/>
                  </a:tabLst>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5_BD.1_2#6ec2bea29?sp=1&amp;vaa=1&amp;vcp=1&amp;vis=1&amp;pid=8c8772724&amp;color=0,0,0&amp;vtp=1&amp;vaab=1&amp;bbb=1&amp;hb=1"/>
              <p:cNvSpPr>
                <a:spLocks noRot="1" noChangeAspect="1" noMove="1" noResize="1" noEditPoints="1" noAdjustHandles="1" noChangeArrowheads="1" noChangeShapeType="1" noTextEdit="1"/>
              </p:cNvSpPr>
              <p:nvPr/>
            </p:nvSpPr>
            <p:spPr>
              <a:xfrm>
                <a:off x="539496" y="2479865"/>
                <a:ext cx="11109960" cy="2496757"/>
              </a:xfrm>
              <a:prstGeom prst="rect">
                <a:avLst/>
              </a:prstGeom>
              <a:blipFill rotWithShape="1">
                <a:blip r:embed="rId3"/>
                <a:stretch>
                  <a:fillRect l="-3" t="-8" r="-3615" b="-2742"/>
                </a:stretch>
              </a:blipFill>
            </p:spPr>
            <p:txBody>
              <a:bodyPr/>
              <a:lstStyle/>
              <a:p>
                <a:r>
                  <a:rPr lang="zh-CN" altLang="en-US">
                    <a:noFill/>
                  </a:rPr>
                  <a:t> </a:t>
                </a:r>
              </a:p>
            </p:txBody>
          </p:sp>
        </mc:Fallback>
      </mc:AlternateContent>
      <p:sp>
        <p:nvSpPr>
          <p:cNvPr id="4" name="QB_5_AN.2_1#6ec2bea29.blank?vaa=1&amp;vcp=1&amp;vis=1&amp;pid=8c8772724&amp;color=0,0,0&amp;vpa=1&amp;vtp=1&amp;vaab=1&amp;bbb=1"/>
          <p:cNvSpPr/>
          <p:nvPr/>
        </p:nvSpPr>
        <p:spPr>
          <a:xfrm>
            <a:off x="2308764" y="3097085"/>
            <a:ext cx="16176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设未知量</a:t>
            </a:r>
            <a:endParaRPr lang="en-US" altLang="zh-CN" sz="2800" spc="-100" dirty="0"/>
          </a:p>
        </p:txBody>
      </p:sp>
      <p:sp>
        <p:nvSpPr>
          <p:cNvPr id="5" name="QB_5_AN.3_1#6ec2bea29.blank?vaa=1&amp;vcp=1&amp;vis=1&amp;pid=8c8772724&amp;color=0,0,0&amp;vpa=2&amp;vtp=1&amp;vaab=1&amp;bbb=1"/>
          <p:cNvSpPr/>
          <p:nvPr/>
        </p:nvSpPr>
        <p:spPr>
          <a:xfrm>
            <a:off x="5674265" y="3097085"/>
            <a:ext cx="23034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写化学方程式</a:t>
            </a:r>
            <a:endParaRPr lang="en-US" altLang="zh-CN" sz="2800" spc="-100" dirty="0"/>
          </a:p>
        </p:txBody>
      </p:sp>
      <p:sp>
        <p:nvSpPr>
          <p:cNvPr id="6" name="QB_5_AN.4_1#6ec2bea29.blank?vaa=1&amp;vcp=1&amp;vis=1&amp;pid=8c8772724&amp;color=0,0,0&amp;vpa=3&amp;vtp=1&amp;vaab=1&amp;bbb=1"/>
          <p:cNvSpPr/>
          <p:nvPr/>
        </p:nvSpPr>
        <p:spPr>
          <a:xfrm>
            <a:off x="9846214" y="3097085"/>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找关系量</a:t>
            </a:r>
            <a:endParaRPr lang="en-US" altLang="zh-CN" sz="2800" dirty="0"/>
          </a:p>
        </p:txBody>
      </p:sp>
      <p:sp>
        <p:nvSpPr>
          <p:cNvPr id="7" name="QB_5_AN.5_1#6ec2bea29.blank?vaa=1&amp;vcp=1&amp;vis=1&amp;pid=8c8772724&amp;color=0,0,0&amp;vpa=4&amp;vtp=1&amp;vaab=1&amp;bbb=1"/>
          <p:cNvSpPr/>
          <p:nvPr/>
        </p:nvSpPr>
        <p:spPr>
          <a:xfrm>
            <a:off x="2327814" y="374478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列比例式</a:t>
            </a:r>
            <a:endParaRPr lang="en-US" altLang="zh-CN" sz="2800" dirty="0"/>
          </a:p>
        </p:txBody>
      </p:sp>
      <p:sp>
        <p:nvSpPr>
          <p:cNvPr id="8" name="QB_5_AN.6_1#6ec2bea29.blank?vaa=1&amp;vcp=1&amp;vis=1&amp;pid=8c8772724&amp;color=0,0,0&amp;vpa=5&amp;vtp=1&amp;vaab=1&amp;bbb=1"/>
          <p:cNvSpPr/>
          <p:nvPr/>
        </p:nvSpPr>
        <p:spPr>
          <a:xfrm>
            <a:off x="5744115" y="374478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求未知量</a:t>
            </a:r>
            <a:endParaRPr lang="en-US" altLang="zh-CN" sz="2800" dirty="0"/>
          </a:p>
        </p:txBody>
      </p:sp>
      <p:sp>
        <p:nvSpPr>
          <p:cNvPr id="9" name="QB_5_AN.7_1#6ec2bea29.blank?vaa=1&amp;vcp=1&amp;vis=1&amp;pid=8c8772724&amp;color=0,0,0&amp;vpa=6&amp;vtp=1&amp;vaab=1&amp;bbb=1&amp;hb=1"/>
          <p:cNvSpPr/>
          <p:nvPr/>
        </p:nvSpPr>
        <p:spPr>
          <a:xfrm>
            <a:off x="539496" y="374478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简明写出答案</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77be2f5b6?vaa=1&amp;vcp=1&amp;vis=1&amp;pid=e1cb5f205&amp;color=0,0,0&amp;vtp=1&amp;vaab=1&amp;bt=1&amp;bbb=1&amp;hb=1"/>
              <p:cNvSpPr/>
              <p:nvPr/>
            </p:nvSpPr>
            <p:spPr>
              <a:xfrm>
                <a:off x="539496" y="794512"/>
                <a:ext cx="11109960" cy="52705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解：由题干数据可知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，加入过氧化氢溶液的质量为</a:t>
                </a: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。设生成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氧气需要过氧化氢的质量为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3200"/>
                  </a:lnSpc>
                </a:pPr>
                <a14:m>
                  <m:oMath xmlns:m="http://schemas.openxmlformats.org/officeDocument/2006/math">
                    <m:m>
                      <m:mPr>
                        <m:mcs>
                          <m:mc>
                            <m:mcPr>
                              <m:count m:val="4"/>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baseline="-2000">
                                                <a:solidFill>
                                                  <a:srgbClr val="FF0000"/>
                                                </a:solidFill>
                                                <a:latin typeface="Cambria Math" panose="02040503050406030204" pitchFamily="18" charset="0"/>
                                              </a:rPr>
                                              <m:t>MnO</m:t>
                                            </m:r>
                                          </m:e>
                                          <m:sub>
                                            <m:r>
                                              <a:rPr lang="en-US" altLang="zh-CN" sz="2800" b="0" baseline="-2000">
                                                <a:solidFill>
                                                  <a:srgbClr val="FF0000"/>
                                                </a:solidFill>
                                                <a:latin typeface="Cambria Math" panose="02040503050406030204" pitchFamily="18" charset="0"/>
                                              </a:rPr>
                                              <m:t>2</m:t>
                                            </m:r>
                                          </m:sub>
                                        </m:sSub>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68</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所用过氧化氢溶液的溶质质量分数为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7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×100%=3.4%&lt;5%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7_AN.1_1#77be2f5b6?vaa=1&amp;vcp=1&amp;vis=1&amp;pid=e1cb5f205&amp;color=0,0,0&amp;vtp=1&amp;vaab=1&amp;bt=1&amp;bbb=1&amp;hb=1"/>
              <p:cNvSpPr>
                <a:spLocks noRot="1" noChangeAspect="1" noMove="1" noResize="1" noEditPoints="1" noAdjustHandles="1" noChangeArrowheads="1" noChangeShapeType="1" noTextEdit="1"/>
              </p:cNvSpPr>
              <p:nvPr/>
            </p:nvSpPr>
            <p:spPr>
              <a:xfrm>
                <a:off x="539496" y="794512"/>
                <a:ext cx="11109960" cy="5270500"/>
              </a:xfrm>
              <a:prstGeom prst="rect">
                <a:avLst/>
              </a:prstGeom>
              <a:blipFill rotWithShape="1">
                <a:blip r:embed="rId3"/>
                <a:stretch>
                  <a:fillRect l="-3" t="-2" r="-1431" b="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AN.1_1#77be2f5b6?vaa=1&amp;vcp=1&amp;vis=1&amp;pid=e1cb5f205&amp;color=0,0,0&amp;mp=1&amp;vtp=1&amp;vaab=1&amp;bt=1&amp;bbb=1">
                <a:extLst>
                  <a:ext uri="{FF2B5EF4-FFF2-40B4-BE49-F238E27FC236}">
                    <a16:creationId xmlns:a16="http://schemas.microsoft.com/office/drawing/2014/main" id="{4B3C76C6-5285-4903-A4F8-E68211DF273B}"/>
                  </a:ext>
                </a:extLst>
              </p:cNvPr>
              <p:cNvSpPr/>
              <p:nvPr/>
            </p:nvSpPr>
            <p:spPr>
              <a:xfrm>
                <a:off x="1634180" y="5851684"/>
                <a:ext cx="10196576"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答：所用过氧化氢溶液的溶质质量分数与标签标示的</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不一致。</a:t>
                </a:r>
                <a:endParaRPr lang="en-US" altLang="zh-CN" sz="2800" dirty="0"/>
              </a:p>
            </p:txBody>
          </p:sp>
        </mc:Choice>
        <mc:Fallback xmlns="">
          <p:sp>
            <p:nvSpPr>
              <p:cNvPr id="3" name="QO_7_AN.1_1#77be2f5b6?vaa=1&amp;vcp=1&amp;vis=1&amp;pid=e1cb5f205&amp;color=0,0,0&amp;mp=1&amp;vtp=1&amp;vaab=1&amp;bt=1&amp;bbb=1">
                <a:extLst>
                  <a:ext uri="{FF2B5EF4-FFF2-40B4-BE49-F238E27FC236}">
                    <a16:creationId xmlns:a16="http://schemas.microsoft.com/office/drawing/2014/main" id="{4B3C76C6-5285-4903-A4F8-E68211DF273B}"/>
                  </a:ext>
                </a:extLst>
              </p:cNvPr>
              <p:cNvSpPr>
                <a:spLocks noRot="1" noChangeAspect="1" noMove="1" noResize="1" noEditPoints="1" noAdjustHandles="1" noChangeArrowheads="1" noChangeShapeType="1" noTextEdit="1"/>
              </p:cNvSpPr>
              <p:nvPr/>
            </p:nvSpPr>
            <p:spPr>
              <a:xfrm>
                <a:off x="1634180" y="5851684"/>
                <a:ext cx="10196576" cy="553657"/>
              </a:xfrm>
              <a:prstGeom prst="rect">
                <a:avLst/>
              </a:prstGeom>
              <a:blipFill>
                <a:blip r:embed="rId4"/>
                <a:stretch>
                  <a:fillRect l="-2092" t="-1099" r="-1255" b="-34066"/>
                </a:stretch>
              </a:blipFill>
            </p:spPr>
            <p:txBody>
              <a:bodyPr/>
              <a:lstStyle/>
              <a:p>
                <a:r>
                  <a:rPr lang="zh-CN" altLang="en-US">
                    <a:noFill/>
                  </a:rPr>
                  <a:t> </a:t>
                </a:r>
              </a:p>
            </p:txBody>
          </p:sp>
        </mc:Fallback>
      </mc:AlternateContent>
      <p:pic>
        <p:nvPicPr>
          <p:cNvPr id="4" name="QO_6_AN.1_1#77be2f5b6?iti=37&amp;vaa=1&amp;vcp=1&amp;vis=1&amp;pid=e1cb5f205&amp;color=0,0,0&amp;tib=255,255,255&amp;vtp=1&amp;vaab=1" descr="preencoded.png">
            <a:extLst>
              <a:ext uri="{FF2B5EF4-FFF2-40B4-BE49-F238E27FC236}">
                <a16:creationId xmlns:a16="http://schemas.microsoft.com/office/drawing/2014/main" id="{0228FB8C-C17A-4674-B7AA-1C1F27CAD4F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096000" y="2728648"/>
            <a:ext cx="5550408"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AN.1_1#77be2f5b6?iti=37&amp;vaa=1&amp;vcp=1&amp;vis=1&amp;pid=e1cb5f205&amp;color=0,0,0&amp;vtp=1&amp;vaab=1&amp;bbb=1">
            <a:extLst>
              <a:ext uri="{FF2B5EF4-FFF2-40B4-BE49-F238E27FC236}">
                <a16:creationId xmlns:a16="http://schemas.microsoft.com/office/drawing/2014/main" id="{2DA4F06F-373E-4A4D-B92D-1409152354AA}"/>
              </a:ext>
            </a:extLst>
          </p:cNvPr>
          <p:cNvSpPr/>
          <p:nvPr/>
        </p:nvSpPr>
        <p:spPr>
          <a:xfrm>
            <a:off x="8564023" y="451071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P spid="5"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26_1#a42793069?iti=38&amp;htil=12&amp;vaa=1&amp;vcp=1&amp;vis=1&amp;pid=8f2b1d02b&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96877" y="572688"/>
            <a:ext cx="3547872"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26_2#a42793069?iti=38&amp;htil=12&amp;vaa=1&amp;vcp=1&amp;vis=1&amp;pid=8f2b1d02b&amp;color=0,0,0&amp;vtp=1&amp;vaab=1&amp;bbb=1"/>
          <p:cNvSpPr/>
          <p:nvPr/>
        </p:nvSpPr>
        <p:spPr>
          <a:xfrm>
            <a:off x="9463632" y="250105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mc:AlternateContent xmlns:mc="http://schemas.openxmlformats.org/markup-compatibility/2006" xmlns:a14="http://schemas.microsoft.com/office/drawing/2010/main">
        <mc:Choice Requires="a14">
          <p:sp>
            <p:nvSpPr>
              <p:cNvPr id="4" name="QO_6_BD.126_3#a42793069?htil=12&amp;sp=1&amp;vaa=1&amp;vcp=1&amp;vis=1&amp;pid=8f2b1d02b&amp;color=0,0,0&amp;vtp=1&amp;vaab=1&amp;bt=1&amp;bbb=1&amp;hb=1&amp;hs=1"/>
              <p:cNvSpPr/>
              <p:nvPr/>
            </p:nvSpPr>
            <p:spPr>
              <a:xfrm>
                <a:off x="539496" y="554400"/>
                <a:ext cx="7434072"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（2024·四川南充·中考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）为测定某食用小苏打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标签如图3所示）中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的质量分数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16.9 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样品于烧杯中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，分两次加入稀硫酸</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该条件下杂质不参与反应），充分反应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得实验数据如下表所示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O_6_BD.126_3#a42793069?htil=12&amp;sp=1&amp;vaa=1&amp;vcp=1&amp;vis=1&amp;pid=8f2b1d02b&amp;color=0,0,0&amp;vtp=1&amp;vaab=1&amp;bt=1&amp;bbb=1&amp;hb=1&amp;hs=1"/>
              <p:cNvSpPr>
                <a:spLocks noRot="1" noChangeAspect="1" noMove="1" noResize="1" noEditPoints="1" noAdjustHandles="1" noChangeArrowheads="1" noChangeShapeType="1" noTextEdit="1"/>
              </p:cNvSpPr>
              <p:nvPr/>
            </p:nvSpPr>
            <p:spPr>
              <a:xfrm>
                <a:off x="539496" y="554400"/>
                <a:ext cx="7434072" cy="3144457"/>
              </a:xfrm>
              <a:prstGeom prst="rect">
                <a:avLst/>
              </a:prstGeom>
              <a:blipFill rotWithShape="1">
                <a:blip r:embed="rId4"/>
                <a:stretch>
                  <a:fillRect l="-5" t="-1" r="7" b="-21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71" name="QO_6_BD.126_4#a42793069?colgroup=13,7,7&amp;vaa=1&amp;vcp=1&amp;vis=1&amp;pid=8f2b1d02b&amp;color=0,0,0&amp;vtp=1&amp;vaab=1&amp;bbb=1&amp;hs=1"/>
              <p:cNvGraphicFramePr>
                <a:graphicFrameLocks noGrp="1"/>
              </p:cNvGraphicFramePr>
              <p:nvPr/>
            </p:nvGraphicFramePr>
            <p:xfrm>
              <a:off x="539496" y="3814744"/>
              <a:ext cx="11073384" cy="1708722"/>
            </p:xfrm>
            <a:graphic>
              <a:graphicData uri="http://schemas.openxmlformats.org/drawingml/2006/table">
                <a:tbl>
                  <a:tblPr/>
                  <a:tblGrid>
                    <a:gridCol w="5093208">
                      <a:extLst>
                        <a:ext uri="{9D8B030D-6E8A-4147-A177-3AD203B41FA5}">
                          <a16:colId xmlns:a16="http://schemas.microsoft.com/office/drawing/2014/main" val="20000"/>
                        </a:ext>
                      </a:extLst>
                    </a:gridCol>
                    <a:gridCol w="2990088">
                      <a:extLst>
                        <a:ext uri="{9D8B030D-6E8A-4147-A177-3AD203B41FA5}">
                          <a16:colId xmlns:a16="http://schemas.microsoft.com/office/drawing/2014/main" val="20001"/>
                        </a:ext>
                      </a:extLst>
                    </a:gridCol>
                    <a:gridCol w="2990088">
                      <a:extLst>
                        <a:ext uri="{9D8B030D-6E8A-4147-A177-3AD203B41FA5}">
                          <a16:colId xmlns:a16="http://schemas.microsoft.com/office/drawing/2014/main" val="20002"/>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加入稀硫酸的次数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加入稀硫酸的质量/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生成气体的质量/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71" name="QO_6_BD.126_4#a42793069?colgroup=13,7,7&amp;vaa=1&amp;vcp=1&amp;vis=1&amp;pid=8f2b1d02b&amp;color=0,0,0&amp;vtp=1&amp;vaab=1&amp;bbb=1&amp;hs=1"/>
              <p:cNvGraphicFramePr>
                <a:graphicFrameLocks noGrp="1"/>
              </p:cNvGraphicFramePr>
              <p:nvPr/>
            </p:nvGraphicFramePr>
            <p:xfrm>
              <a:off x="539496" y="3814744"/>
              <a:ext cx="11073384" cy="1708722"/>
            </p:xfrm>
            <a:graphic>
              <a:graphicData uri="http://schemas.openxmlformats.org/drawingml/2006/table">
                <a:tbl>
                  <a:tblPr/>
                  <a:tblGrid>
                    <a:gridCol w="5093208"/>
                    <a:gridCol w="2990088"/>
                    <a:gridCol w="2990088"/>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加入稀硫酸的次数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6" name="QB_7_BD.127_1#b7c38a1c9?vaa=1&amp;vcp=1&amp;vis=1&amp;pid=a42793069&amp;color=0,0,0&amp;vtp=1&amp;vaab=1&amp;bbb=1&amp;hs=1"/>
              <p:cNvSpPr/>
              <p:nvPr/>
            </p:nvSpPr>
            <p:spPr>
              <a:xfrm>
                <a:off x="539496" y="565624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（1）两次加稀硫酸后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，生成二氧化碳的总质量是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7_BD.127_1#b7c38a1c9?vaa=1&amp;vcp=1&amp;vis=1&amp;pid=a42793069&amp;color=0,0,0&amp;vtp=1&amp;vaab=1&amp;bbb=1&amp;hs=1"/>
              <p:cNvSpPr>
                <a:spLocks noRot="1" noChangeAspect="1" noMove="1" noResize="1" noEditPoints="1" noAdjustHandles="1" noChangeArrowheads="1" noChangeShapeType="1" noTextEdit="1"/>
              </p:cNvSpPr>
              <p:nvPr/>
            </p:nvSpPr>
            <p:spPr>
              <a:xfrm>
                <a:off x="539496" y="5656244"/>
                <a:ext cx="11109960" cy="553657"/>
              </a:xfrm>
              <a:prstGeom prst="rect">
                <a:avLst/>
              </a:prstGeom>
              <a:blipFill rotWithShape="1">
                <a:blip r:embed="rId6"/>
                <a:stretch>
                  <a:fillRect l="-3" t="-54" r="3" b="-12344"/>
                </a:stretch>
              </a:blipFill>
            </p:spPr>
            <p:txBody>
              <a:bodyPr/>
              <a:lstStyle/>
              <a:p>
                <a:r>
                  <a:rPr lang="zh-CN" altLang="en-US">
                    <a:noFill/>
                  </a:rPr>
                  <a:t> </a:t>
                </a:r>
              </a:p>
            </p:txBody>
          </p:sp>
        </mc:Fallback>
      </mc:AlternateContent>
      <p:sp>
        <p:nvSpPr>
          <p:cNvPr id="7" name="QB_7_AN.128_1#b7c38a1c9.blank?vaa=1&amp;vcp=1&amp;vis=1&amp;pid=a42793069&amp;color=0,0,0&amp;vpa=34&amp;vtp=1&amp;vaab=1&amp;bbb=1"/>
          <p:cNvSpPr/>
          <p:nvPr/>
        </p:nvSpPr>
        <p:spPr>
          <a:xfrm>
            <a:off x="8157114" y="5604809"/>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8.8</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29_1#6da47bd71?iti=39&amp;htil=13&amp;vaa=1&amp;vcp=1&amp;vis=1&amp;pid=a42793069&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6597" y="1936416"/>
            <a:ext cx="3182112"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29_2#6da47bd71?iti=39&amp;htil=13&amp;vaa=1&amp;vcp=1&amp;vis=1&amp;pid=a42793069&amp;color=0,0,0&amp;vtp=1&amp;vaab=1&amp;bbb=1"/>
          <p:cNvSpPr/>
          <p:nvPr/>
        </p:nvSpPr>
        <p:spPr>
          <a:xfrm>
            <a:off x="9047653" y="3554904"/>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mc:AlternateContent xmlns:mc="http://schemas.openxmlformats.org/markup-compatibility/2006" xmlns:a14="http://schemas.microsoft.com/office/drawing/2010/main">
        <mc:Choice Requires="a14">
          <p:sp>
            <p:nvSpPr>
              <p:cNvPr id="4" name="QO_7_BD.129_3#6da47bd71?htil=13&amp;vaa=1&amp;vcp=1&amp;vis=1&amp;pid=a42793069&amp;color=0,0,0&amp;vtp=1&amp;vaab=1&amp;bt=1&amp;bbb=1&amp;hb=1"/>
              <p:cNvSpPr/>
              <p:nvPr/>
            </p:nvSpPr>
            <p:spPr>
              <a:xfrm>
                <a:off x="539496" y="444500"/>
                <a:ext cx="10135308" cy="1876732"/>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（2）通过计算说明样品中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的含量与标</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签是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否相符</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（写出计算过程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）。（反应的化学方</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程式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O_7_BD.129_3#6da47bd71?htil=13&amp;vaa=1&amp;vcp=1&amp;vis=1&amp;pid=a42793069&amp;color=0,0,0&amp;vtp=1&amp;vaab=1&amp;bt=1&amp;bbb=1&amp;hb=1"/>
              <p:cNvSpPr>
                <a:spLocks noRot="1" noChangeAspect="1" noMove="1" noResize="1" noEditPoints="1" noAdjustHandles="1" noChangeArrowheads="1" noChangeShapeType="1" noTextEdit="1"/>
              </p:cNvSpPr>
              <p:nvPr/>
            </p:nvSpPr>
            <p:spPr>
              <a:xfrm>
                <a:off x="539496" y="444500"/>
                <a:ext cx="10135308" cy="1876732"/>
              </a:xfrm>
              <a:prstGeom prst="rect">
                <a:avLst/>
              </a:prstGeom>
              <a:blipFill>
                <a:blip r:embed="rId4"/>
                <a:stretch>
                  <a:fillRect l="-2166" r="-241" b="-9416"/>
                </a:stretch>
              </a:blipFill>
            </p:spPr>
            <p:txBody>
              <a:bodyPr/>
              <a:lstStyle/>
              <a:p>
                <a:r>
                  <a:rPr lang="zh-CN" altLang="en-US">
                    <a:noFill/>
                  </a:rPr>
                  <a:t> </a:t>
                </a:r>
              </a:p>
            </p:txBody>
          </p:sp>
        </mc:Fallback>
      </mc:AlternateContent>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1_1#6da47bd71?vaa=1&amp;vcp=1&amp;vis=1&amp;pid=a42793069&amp;color=0,0,0&amp;vtp=1&amp;vaab=1&amp;bt=1&amp;bbb=1&amp;htil=1&amp;hb=1"/>
              <p:cNvSpPr/>
              <p:nvPr/>
            </p:nvSpPr>
            <p:spPr>
              <a:xfrm>
                <a:off x="539497" y="1240885"/>
                <a:ext cx="7782561" cy="4068509"/>
              </a:xfrm>
              <a:prstGeom prst="rect">
                <a:avLst/>
              </a:prstGeom>
              <a:noFill/>
            </p:spPr>
            <p:txBody>
              <a:bodyPr wrap="squar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解：设样品中碳酸氢钠的质量为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ct val="110000"/>
                  </a:lnSpc>
                </a:pPr>
                <a14:m>
                  <m:oMath xmlns:m="http://schemas.openxmlformats.org/officeDocument/2006/math">
                    <m:m>
                      <m:mPr>
                        <m:mcs>
                          <m:mc>
                            <m:mcPr>
                              <m:count m:val="6"/>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样品中碳酸氢钠的质量分数为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0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×100%≈99.4%&gt;99%</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7_AN.1_1#6da47bd71?vaa=1&amp;vcp=1&amp;vis=1&amp;pid=a42793069&amp;color=0,0,0&amp;vtp=1&amp;vaab=1&amp;bt=1&amp;bbb=1&amp;htil=1&amp;hb=1"/>
              <p:cNvSpPr>
                <a:spLocks noRot="1" noChangeAspect="1" noMove="1" noResize="1" noEditPoints="1" noAdjustHandles="1" noChangeArrowheads="1" noChangeShapeType="1" noTextEdit="1"/>
              </p:cNvSpPr>
              <p:nvPr/>
            </p:nvSpPr>
            <p:spPr>
              <a:xfrm>
                <a:off x="539497" y="1240885"/>
                <a:ext cx="7782561" cy="4068509"/>
              </a:xfrm>
              <a:prstGeom prst="rect">
                <a:avLst/>
              </a:prstGeom>
              <a:blipFill rotWithShape="1">
                <a:blip r:embed="rId3"/>
                <a:stretch>
                  <a:fillRect l="-5" t="-2" r="-10398" b="4"/>
                </a:stretch>
              </a:blipFill>
            </p:spPr>
            <p:txBody>
              <a:bodyPr/>
              <a:lstStyle/>
              <a:p>
                <a:r>
                  <a:rPr lang="zh-CN" altLang="en-US">
                    <a:noFill/>
                  </a:rPr>
                  <a:t> </a:t>
                </a:r>
              </a:p>
            </p:txBody>
          </p:sp>
        </mc:Fallback>
      </mc:AlternateContent>
      <p:pic>
        <p:nvPicPr>
          <p:cNvPr id="3" name="QO_6_BD.129_1#6da47bd71?iti=46&amp;htil=13&amp;vaa=1&amp;vcp=1&amp;vis=1&amp;pid=a42793069&amp;color=0,0,0&amp;tib=255,255,255&amp;vtp=1&amp;vaab=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244330" y="1478280"/>
            <a:ext cx="2722880" cy="138493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29_2#6da47bd71?iti=46&amp;htil=13&amp;vaa=1&amp;vcp=1&amp;vis=1&amp;pid=a42793069&amp;color=0,0,0&amp;vtp=1&amp;vaab=1&amp;bbb=1"/>
          <p:cNvSpPr/>
          <p:nvPr/>
        </p:nvSpPr>
        <p:spPr>
          <a:xfrm>
            <a:off x="10193655" y="3013710"/>
            <a:ext cx="614045" cy="58420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p:sp>
        <p:nvSpPr>
          <p:cNvPr id="5" name="QO_7_AN.1_1#6da47bd71?vaa=1&amp;vcp=1&amp;vis=1&amp;pid=a42793069&amp;color=0,0,0&amp;mp=1&amp;vtp=1&amp;vaab=1&amp;bt=1&amp;bbb=1"/>
          <p:cNvSpPr/>
          <p:nvPr/>
        </p:nvSpPr>
        <p:spPr>
          <a:xfrm>
            <a:off x="539496" y="539137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答：样品中碳酸氢钠含量与标签相符。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P spid="5"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8d74198d2?vcp=1&amp;pid=18eb7c785&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O_6_BD.131_1#c16fae36a?sp=1&amp;vaa=1&amp;vcp=1&amp;vis=1&amp;pid=8d74198d2&amp;color=0,0,0&amp;vtp=1&amp;vaab=1&amp;bbb=1&amp;hb=1"/>
              <p:cNvSpPr/>
              <p:nvPr/>
            </p:nvSpPr>
            <p:spPr>
              <a:xfrm>
                <a:off x="539496" y="1267240"/>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（2024·四川乐山·中考）发酵粉常用于制作馒头、糕点等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，其主要成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。小明为测定某发酵粉样品中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的质量分数进行如下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：取一个</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的空烧杯，向其中加入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发酵粉后缓慢加入</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的稀硫酸，待发酵粉中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完全反应后，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测得烧杯及烧杯中物质的总质量为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65.8 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①</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样品</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中其他成分不与硫酸反应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6_BD.131_1#c16fae36a?sp=1&amp;vaa=1&amp;vcp=1&amp;vis=1&amp;pid=8d74198d2&amp;color=0,0,0&amp;vtp=1&amp;vaab=1&amp;bbb=1&amp;hb=1"/>
              <p:cNvSpPr>
                <a:spLocks noRot="1" noChangeAspect="1" noMove="1" noResize="1" noEditPoints="1" noAdjustHandles="1" noChangeArrowheads="1" noChangeShapeType="1" noTextEdit="1"/>
              </p:cNvSpPr>
              <p:nvPr/>
            </p:nvSpPr>
            <p:spPr>
              <a:xfrm>
                <a:off x="539496" y="1267240"/>
                <a:ext cx="11109960" cy="4439857"/>
              </a:xfrm>
              <a:prstGeom prst="rect">
                <a:avLst/>
              </a:prstGeom>
              <a:blipFill rotWithShape="1">
                <a:blip r:embed="rId3"/>
                <a:stretch>
                  <a:fillRect l="-3" t="-9" r="-402" b="-1537"/>
                </a:stretch>
              </a:blipFill>
            </p:spPr>
            <p:txBody>
              <a:bodyPr/>
              <a:lstStyle/>
              <a:p>
                <a:r>
                  <a:rPr lang="zh-CN" altLang="en-US">
                    <a:noFill/>
                  </a:rPr>
                  <a:t> </a:t>
                </a:r>
              </a:p>
            </p:txBody>
          </p:sp>
        </mc:Fallback>
      </mc:AlternateContent>
    </p:spTree>
  </p:cSld>
  <p:clrMapOvr>
    <a:masterClrMapping/>
  </p:clrMapOvr>
  <p:transition>
    <p:split dir="in"/>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32_1#f5b415aed?vaa=1&amp;vcp=1&amp;vis=1&amp;pid=c16fae36a&amp;color=0,0,0&amp;mp=1&amp;vtp=1&amp;vaab=1&amp;bt=1&amp;bbb=1"/>
              <p:cNvSpPr/>
              <p:nvPr/>
            </p:nvSpPr>
            <p:spPr>
              <a:xfrm>
                <a:off x="539496" y="282546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中碳元素的化合价为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sSub>
                      <m:sSubPr>
                        <m:ctrlPr>
                          <a:rPr kumimoji="0" lang="en-US" altLang="zh-CN" sz="2800" b="0" i="1"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NaHCO</m:t>
                        </m:r>
                      </m:e>
                      <m:sub>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3</m:t>
                        </m:r>
                      </m:sub>
                    </m:sSub>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中碳元素和氧元素的质量比为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132_1#f5b415aed?vaa=1&amp;vcp=1&amp;vis=1&amp;pid=c16fae36a&amp;color=0,0,0&amp;mp=1&amp;vtp=1&amp;vaab=1&amp;bt=1&amp;bbb=1"/>
              <p:cNvSpPr>
                <a:spLocks noRot="1" noChangeAspect="1" noMove="1" noResize="1" noEditPoints="1" noAdjustHandles="1" noChangeArrowheads="1" noChangeShapeType="1" noTextEdit="1"/>
              </p:cNvSpPr>
              <p:nvPr/>
            </p:nvSpPr>
            <p:spPr>
              <a:xfrm>
                <a:off x="539496" y="2825464"/>
                <a:ext cx="11109960" cy="1201357"/>
              </a:xfrm>
              <a:prstGeom prst="rect">
                <a:avLst/>
              </a:prstGeom>
              <a:blipFill rotWithShape="1">
                <a:blip r:embed="rId3"/>
                <a:stretch>
                  <a:fillRect l="-3" t="-29" r="3" b="-568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_1#f5b415aed.blank?vaa=1&amp;vcp=1&amp;vis=1&amp;pid=c16fae36a&amp;color=0,0,0&amp;mp=1&amp;vpa=35&amp;vtp=1&amp;vaab=1&amp;bbb=1"/>
              <p:cNvSpPr/>
              <p:nvPr/>
            </p:nvSpPr>
            <p:spPr>
              <a:xfrm>
                <a:off x="5921565" y="2922428"/>
                <a:ext cx="6429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_1#f5b415aed.blank?vaa=1&amp;vcp=1&amp;vis=1&amp;pid=c16fae36a&amp;color=0,0,0&amp;mp=1&amp;vpa=35&amp;vtp=1&amp;vaab=1&amp;bbb=1"/>
              <p:cNvSpPr>
                <a:spLocks noRot="1" noChangeAspect="1" noMove="1" noResize="1" noEditPoints="1" noAdjustHandles="1" noChangeArrowheads="1" noChangeShapeType="1" noTextEdit="1"/>
              </p:cNvSpPr>
              <p:nvPr/>
            </p:nvSpPr>
            <p:spPr>
              <a:xfrm>
                <a:off x="5921565" y="2922428"/>
                <a:ext cx="642938" cy="402844"/>
              </a:xfrm>
              <a:prstGeom prst="rect">
                <a:avLst/>
              </a:prstGeom>
              <a:blipFill rotWithShape="1">
                <a:blip r:embed="rId4"/>
                <a:stretch>
                  <a:fillRect l="-30" t="-39" r="79" b="-71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135_1#f5b415aed.blank?vaa=1&amp;vcp=1&amp;vis=1&amp;pid=c16fae36a&amp;color=0,0,0&amp;vpa=36&amp;vtp=1&amp;vaab=1&amp;bbb=1"/>
              <p:cNvSpPr/>
              <p:nvPr/>
            </p:nvSpPr>
            <p:spPr>
              <a:xfrm>
                <a:off x="7394766" y="3546887"/>
                <a:ext cx="72758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135_1#f5b415aed.blank?vaa=1&amp;vcp=1&amp;vis=1&amp;pid=c16fae36a&amp;color=0,0,0&amp;vpa=36&amp;vtp=1&amp;vaab=1&amp;bbb=1"/>
              <p:cNvSpPr>
                <a:spLocks noRot="1" noChangeAspect="1" noMove="1" noResize="1" noEditPoints="1" noAdjustHandles="1" noChangeArrowheads="1" noChangeShapeType="1" noTextEdit="1"/>
              </p:cNvSpPr>
              <p:nvPr/>
            </p:nvSpPr>
            <p:spPr>
              <a:xfrm>
                <a:off x="7394766" y="3546887"/>
                <a:ext cx="727583" cy="402844"/>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36_1#1fc06ac3c?vaa=1&amp;vcp=1&amp;vis=1&amp;pid=c16fae36a&amp;color=0,0,0&amp;mp=1&amp;vtp=1&amp;vaab=1&amp;bt=1&amp;bbb=1"/>
              <p:cNvSpPr/>
              <p:nvPr/>
            </p:nvSpPr>
            <p:spPr>
              <a:xfrm>
                <a:off x="539496" y="554400"/>
                <a:ext cx="11109960" cy="486982"/>
              </a:xfrm>
              <a:prstGeom prst="rect">
                <a:avLst/>
              </a:prstGeom>
              <a:noFill/>
            </p:spPr>
            <p:txBody>
              <a:bodyPr wrap="none" lIns="0" tIns="0" rIns="0" bIns="0" rtlCol="0" anchor="t"/>
              <a:lstStyle/>
              <a:p>
                <a:pPr algn="l"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（3）计算发酵粉样品中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的质量分数。（写出计算过程）</a:t>
                </a:r>
                <a:endParaRPr lang="en-US" altLang="zh-CN" sz="2800" dirty="0"/>
              </a:p>
            </p:txBody>
          </p:sp>
        </mc:Choice>
        <mc:Fallback xmlns="">
          <p:sp>
            <p:nvSpPr>
              <p:cNvPr id="2" name="QO_7_BD.136_1#1fc06ac3c?vaa=1&amp;vcp=1&amp;vis=1&amp;pid=c16fae36a&amp;color=0,0,0&amp;mp=1&amp;vtp=1&amp;vaab=1&amp;bt=1&amp;bbb=1"/>
              <p:cNvSpPr>
                <a:spLocks noRot="1" noChangeAspect="1" noMove="1" noResize="1" noEditPoints="1" noAdjustHandles="1" noChangeArrowheads="1" noChangeShapeType="1" noTextEdit="1"/>
              </p:cNvSpPr>
              <p:nvPr/>
            </p:nvSpPr>
            <p:spPr>
              <a:xfrm>
                <a:off x="539496" y="554400"/>
                <a:ext cx="11109960" cy="486982"/>
              </a:xfrm>
              <a:prstGeom prst="rect">
                <a:avLst/>
              </a:prstGeom>
              <a:blipFill rotWithShape="1">
                <a:blip r:embed="rId3"/>
                <a:stretch>
                  <a:fillRect l="-3" t="-9" r="3" b="-95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AN.1_1#1fc06ac3c?vaa=1&amp;vcp=1&amp;vis=1&amp;pid=c16fae36a&amp;color=0,0,0&amp;vtp=1&amp;vaab=1&amp;bbb=1&amp;hb=1"/>
              <p:cNvSpPr/>
              <p:nvPr/>
            </p:nvSpPr>
            <p:spPr>
              <a:xfrm>
                <a:off x="539496" y="1045638"/>
                <a:ext cx="11109960" cy="5312982"/>
              </a:xfrm>
              <a:prstGeom prst="rect">
                <a:avLst/>
              </a:prstGeom>
              <a:noFill/>
            </p:spPr>
            <p:txBody>
              <a:bodyPr wrap="none" lIns="0" tIns="0" rIns="0" bIns="0" rtlCol="0" anchor="t"/>
              <a:lstStyle/>
              <a:p>
                <a:pPr algn="l"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解：由质量守恒定律可知，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反应生成的二氧化碳的质量为：</a:t>
                </a:r>
              </a:p>
              <a:p>
                <a:pPr latinLnBrk="1">
                  <a:lnSpc>
                    <a:spcPts val="44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−65.8 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。设发酵粉样品中</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a:t>
                </a:r>
              </a:p>
              <a:p>
                <a:pPr latinLnBrk="1">
                  <a:lnSpc>
                    <a:spcPts val="4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0000"/>
                  </a:lnSpc>
                </a:pPr>
                <a14:m>
                  <m:oMath xmlns:m="http://schemas.openxmlformats.org/officeDocument/2006/math">
                    <m:m>
                      <m:mPr>
                        <m:mcs>
                          <m:mc>
                            <m:mcPr>
                              <m:count m:val="6"/>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168</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发酵粉样品中</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的质量分数为：</a:t>
                </a:r>
                <a:endParaRPr lang="en-US" altLang="zh-CN" sz="2800" dirty="0"/>
              </a:p>
              <a:p>
                <a:pPr latinLnBrk="1">
                  <a:lnSpc>
                    <a:spcPts val="5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×100%=84%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：发酵粉样品中</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NaHCO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7_AN.1_1#1fc06ac3c?vaa=1&amp;vcp=1&amp;vis=1&amp;pid=c16fae36a&amp;color=0,0,0&amp;vtp=1&amp;vaab=1&amp;bbb=1&amp;hb=1"/>
              <p:cNvSpPr>
                <a:spLocks noRot="1" noChangeAspect="1" noMove="1" noResize="1" noEditPoints="1" noAdjustHandles="1" noChangeArrowheads="1" noChangeShapeType="1" noTextEdit="1"/>
              </p:cNvSpPr>
              <p:nvPr/>
            </p:nvSpPr>
            <p:spPr>
              <a:xfrm>
                <a:off x="539496" y="1045638"/>
                <a:ext cx="11109960" cy="5312982"/>
              </a:xfrm>
              <a:prstGeom prst="rect">
                <a:avLst/>
              </a:prstGeom>
              <a:blipFill rotWithShape="1">
                <a:blip r:embed="rId4"/>
                <a:stretch>
                  <a:fillRect l="-3" t="-8" r="3" b="-86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38_1#41848d200?sp=1&amp;vaa=1&amp;vcp=1&amp;vis=1&amp;pid=8d74198d2&amp;color=0,0,0&amp;vtp=1&amp;vaab=1&amp;bt=1&amp;bbb=1&amp;hb=1"/>
              <p:cNvSpPr/>
              <p:nvPr/>
            </p:nvSpPr>
            <p:spPr>
              <a:xfrm>
                <a:off x="539496" y="444500"/>
                <a:ext cx="11109960" cy="3133154"/>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（2024·甘肃白银·中考）生铁一般用于铸造或炼钢。某炼铁厂实验室</a:t>
                </a:r>
              </a:p>
              <a:p>
                <a:pPr latinLnBrk="1">
                  <a:lnSpc>
                    <a:spcPts val="47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欲检验某批次的生铁是否合格（含碳量在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2%∼6.69%</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之间为合格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7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某校兴趣小组的同学参与这次检验，设计实验如下：称取生铁样品</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把</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稀硫酸分5次加入样品中。测得实验数据如下表（杂质不溶于水，</a:t>
                </a:r>
              </a:p>
              <a:p>
                <a:pPr latinLnBrk="1">
                  <a:lnSpc>
                    <a:spcPts val="47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也不与稀硫酸反应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QO_6_BD.138_1#41848d200?sp=1&amp;vaa=1&amp;vcp=1&amp;vis=1&amp;pid=8d74198d2&amp;color=0,0,0&amp;vtp=1&amp;vaab=1&amp;bt=1&amp;bbb=1&amp;hb=1"/>
              <p:cNvSpPr>
                <a:spLocks noRot="1" noChangeAspect="1" noMove="1" noResize="1" noEditPoints="1" noAdjustHandles="1" noChangeArrowheads="1" noChangeShapeType="1" noTextEdit="1"/>
              </p:cNvSpPr>
              <p:nvPr/>
            </p:nvSpPr>
            <p:spPr>
              <a:xfrm>
                <a:off x="539496" y="444500"/>
                <a:ext cx="11109960" cy="3133154"/>
              </a:xfrm>
              <a:prstGeom prst="rect">
                <a:avLst/>
              </a:prstGeom>
              <a:blipFill>
                <a:blip r:embed="rId3"/>
                <a:stretch>
                  <a:fillRect l="-1976" t="-973" r="-37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 name="QO_6_BD.138_2#41848d200?colgroup=8,10,10&amp;vaa=1&amp;vcp=1&amp;vis=1&amp;pid=8d74198d2&amp;color=0,0,0&amp;mp=1&amp;vtp=1&amp;vaab=1&amp;bt=1&amp;bbb=1">
                <a:extLst>
                  <a:ext uri="{FF2B5EF4-FFF2-40B4-BE49-F238E27FC236}">
                    <a16:creationId xmlns:a16="http://schemas.microsoft.com/office/drawing/2014/main" id="{026941A6-FFD8-4DB8-B714-51FB8B3425A9}"/>
                  </a:ext>
                </a:extLst>
              </p:cNvPr>
              <p:cNvGraphicFramePr>
                <a:graphicFrameLocks noGrp="1"/>
              </p:cNvGraphicFramePr>
              <p:nvPr>
                <p:extLst>
                  <p:ext uri="{D42A27DB-BD31-4B8C-83A1-F6EECF244321}">
                    <p14:modId xmlns:p14="http://schemas.microsoft.com/office/powerpoint/2010/main" val="70610063"/>
                  </p:ext>
                </p:extLst>
              </p:nvPr>
            </p:nvGraphicFramePr>
            <p:xfrm>
              <a:off x="539496" y="3394318"/>
              <a:ext cx="11073384" cy="2954592"/>
            </p:xfrm>
            <a:graphic>
              <a:graphicData uri="http://schemas.openxmlformats.org/drawingml/2006/table">
                <a:tbl>
                  <a:tblPr/>
                  <a:tblGrid>
                    <a:gridCol w="3099816">
                      <a:extLst>
                        <a:ext uri="{9D8B030D-6E8A-4147-A177-3AD203B41FA5}">
                          <a16:colId xmlns:a16="http://schemas.microsoft.com/office/drawing/2014/main" val="20000"/>
                        </a:ext>
                      </a:extLst>
                    </a:gridCol>
                    <a:gridCol w="3986784">
                      <a:extLst>
                        <a:ext uri="{9D8B030D-6E8A-4147-A177-3AD203B41FA5}">
                          <a16:colId xmlns:a16="http://schemas.microsoft.com/office/drawing/2014/main" val="20001"/>
                        </a:ext>
                      </a:extLst>
                    </a:gridCol>
                    <a:gridCol w="3986784">
                      <a:extLst>
                        <a:ext uri="{9D8B030D-6E8A-4147-A177-3AD203B41FA5}">
                          <a16:colId xmlns:a16="http://schemas.microsoft.com/office/drawing/2014/main" val="20002"/>
                        </a:ext>
                      </a:extLst>
                    </a:gridCol>
                  </a:tblGrid>
                  <a:tr h="20397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加入稀硫酸的质量/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剩余固体的</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961">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38.8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961">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1961">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1961">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1961">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3" name="QO_6_BD.138_2#41848d200?colgroup=8,10,10&amp;vaa=1&amp;vcp=1&amp;vis=1&amp;pid=8d74198d2&amp;color=0,0,0&amp;mp=1&amp;vtp=1&amp;vaab=1&amp;bt=1&amp;bbb=1">
                <a:extLst>
                  <a:ext uri="{FF2B5EF4-FFF2-40B4-BE49-F238E27FC236}">
                    <a16:creationId xmlns:a16="http://schemas.microsoft.com/office/drawing/2014/main" id="{026941A6-FFD8-4DB8-B714-51FB8B3425A9}"/>
                  </a:ext>
                </a:extLst>
              </p:cNvPr>
              <p:cNvGraphicFramePr>
                <a:graphicFrameLocks noGrp="1"/>
              </p:cNvGraphicFramePr>
              <p:nvPr>
                <p:extLst>
                  <p:ext uri="{D42A27DB-BD31-4B8C-83A1-F6EECF244321}">
                    <p14:modId xmlns:p14="http://schemas.microsoft.com/office/powerpoint/2010/main" val="70610063"/>
                  </p:ext>
                </p:extLst>
              </p:nvPr>
            </p:nvGraphicFramePr>
            <p:xfrm>
              <a:off x="539496" y="3394318"/>
              <a:ext cx="11073384" cy="2954592"/>
            </p:xfrm>
            <a:graphic>
              <a:graphicData uri="http://schemas.openxmlformats.org/drawingml/2006/table">
                <a:tbl>
                  <a:tblPr/>
                  <a:tblGrid>
                    <a:gridCol w="3099816">
                      <a:extLst>
                        <a:ext uri="{9D8B030D-6E8A-4147-A177-3AD203B41FA5}">
                          <a16:colId xmlns:a16="http://schemas.microsoft.com/office/drawing/2014/main" val="20000"/>
                        </a:ext>
                      </a:extLst>
                    </a:gridCol>
                    <a:gridCol w="3986784">
                      <a:extLst>
                        <a:ext uri="{9D8B030D-6E8A-4147-A177-3AD203B41FA5}">
                          <a16:colId xmlns:a16="http://schemas.microsoft.com/office/drawing/2014/main" val="20001"/>
                        </a:ext>
                      </a:extLst>
                    </a:gridCol>
                    <a:gridCol w="3986784">
                      <a:extLst>
                        <a:ext uri="{9D8B030D-6E8A-4147-A177-3AD203B41FA5}">
                          <a16:colId xmlns:a16="http://schemas.microsoft.com/office/drawing/2014/main" val="20002"/>
                        </a:ext>
                      </a:extLst>
                    </a:gridCol>
                  </a:tblGrid>
                  <a:tr h="496507">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77982" t="-12195" r="-100306" b="-53536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7982" t="-12195" r="-306" b="-535366"/>
                          </a:stretch>
                        </a:blipFill>
                      </a:tcPr>
                    </a:tc>
                    <a:extLst>
                      <a:ext uri="{0D108BD9-81ED-4DB2-BD59-A6C34878D82A}">
                        <a16:rowId xmlns:a16="http://schemas.microsoft.com/office/drawing/2014/main" val="10000"/>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38.8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7982" t="-312346" r="-306" b="-243210"/>
                          </a:stretch>
                        </a:blipFill>
                      </a:tcPr>
                    </a:tc>
                    <a:extLst>
                      <a:ext uri="{0D108BD9-81ED-4DB2-BD59-A6C34878D82A}">
                        <a16:rowId xmlns:a16="http://schemas.microsoft.com/office/drawing/2014/main" val="10003"/>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Fallback>
      </mc:AlternateContent>
    </p:spTree>
  </p:cSld>
  <p:clrMapOvr>
    <a:masterClrMapping/>
  </p:clrMapOvr>
  <p:transition>
    <p:split dir="in"/>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39_1#f561752bd?vaa=1&amp;vcp=1&amp;vis=1&amp;pid=41848d200&amp;color=0,0,0&amp;vtp=1&amp;vaab=1&amp;bt=1&amp;bbb=1"/>
              <p:cNvSpPr/>
              <p:nvPr/>
            </p:nvSpPr>
            <p:spPr>
              <a:xfrm>
                <a:off x="539496" y="110578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（1）上表中</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的数值是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BD.139_1#f561752bd?vaa=1&amp;vcp=1&amp;vis=1&amp;pid=41848d200&amp;color=0,0,0&amp;vtp=1&amp;vaab=1&amp;bt=1&amp;bbb=1"/>
              <p:cNvSpPr>
                <a:spLocks noRot="1" noChangeAspect="1" noMove="1" noResize="1" noEditPoints="1" noAdjustHandles="1" noChangeArrowheads="1" noChangeShapeType="1" noTextEdit="1"/>
              </p:cNvSpPr>
              <p:nvPr/>
            </p:nvSpPr>
            <p:spPr>
              <a:xfrm>
                <a:off x="539496" y="1105789"/>
                <a:ext cx="11109960" cy="553657"/>
              </a:xfrm>
              <a:prstGeom prst="rect">
                <a:avLst/>
              </a:prstGeom>
              <a:blipFill rotWithShape="1">
                <a:blip r:embed="rId3"/>
                <a:stretch>
                  <a:fillRect l="-3" t="-46" r="3" b="-12352"/>
                </a:stretch>
              </a:blipFill>
            </p:spPr>
            <p:txBody>
              <a:bodyPr/>
              <a:lstStyle/>
              <a:p>
                <a:r>
                  <a:rPr lang="zh-CN" altLang="en-US">
                    <a:noFill/>
                  </a:rPr>
                  <a:t> </a:t>
                </a:r>
              </a:p>
            </p:txBody>
          </p:sp>
        </mc:Fallback>
      </mc:AlternateContent>
      <p:sp>
        <p:nvSpPr>
          <p:cNvPr id="3" name="QB_7_AN.1_1#f561752bd.blank?vaa=1&amp;vcp=1&amp;vis=1&amp;pid=41848d200&amp;color=0,0,0&amp;vpa=37&amp;vtp=1&amp;vaab=1&amp;bbb=1"/>
          <p:cNvSpPr/>
          <p:nvPr/>
        </p:nvSpPr>
        <p:spPr>
          <a:xfrm>
            <a:off x="4194460" y="1054354"/>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16.4</a:t>
            </a:r>
            <a:endParaRPr lang="en-US" altLang="zh-CN" sz="2800" dirty="0"/>
          </a:p>
        </p:txBody>
      </p:sp>
      <p:sp>
        <p:nvSpPr>
          <p:cNvPr id="4" name="QO_7_BD.141_1#bb69cfd42?vaa=1&amp;vcp=1&amp;vis=1&amp;pid=41848d200&amp;color=0,0,0&amp;vtp=1&amp;vaab=1&amp;bbb=1"/>
          <p:cNvSpPr/>
          <p:nvPr/>
        </p:nvSpPr>
        <p:spPr>
          <a:xfrm>
            <a:off x="539496" y="166497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（2）计算该稀硫酸中溶质的质量分数。（写出计算过程）</a:t>
            </a:r>
            <a:endParaRPr lang="en-US" altLang="zh-CN" sz="2800" dirty="0"/>
          </a:p>
        </p:txBody>
      </p:sp>
      <mc:AlternateContent xmlns:mc="http://schemas.openxmlformats.org/markup-compatibility/2006" xmlns:a14="http://schemas.microsoft.com/office/drawing/2010/main">
        <mc:Choice Requires="a14">
          <p:sp>
            <p:nvSpPr>
              <p:cNvPr id="5" name="QO_7_AN.2_1#bb69cfd42?vaa=1&amp;vcp=1&amp;vis=1&amp;pid=41848d200&amp;color=0,0,0&amp;vtp=1&amp;vaab=1&amp;bbb=1&amp;hb=1"/>
              <p:cNvSpPr/>
              <p:nvPr/>
            </p:nvSpPr>
            <p:spPr>
              <a:xfrm>
                <a:off x="539496" y="2223135"/>
                <a:ext cx="11109960" cy="3521774"/>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稀硫酸能与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铁恰好完全反应，设</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稀硫酸中溶质的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11000"/>
                  </a:lnSpc>
                </a:pPr>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e>
                        <m:e/>
                        <m:e/>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71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7_AN.2_1#bb69cfd42?vaa=1&amp;vcp=1&amp;vis=1&amp;pid=41848d200&amp;color=0,0,0&amp;vtp=1&amp;vaab=1&amp;bbb=1&amp;hb=1"/>
              <p:cNvSpPr>
                <a:spLocks noRot="1" noChangeAspect="1" noMove="1" noResize="1" noEditPoints="1" noAdjustHandles="1" noChangeArrowheads="1" noChangeShapeType="1" noTextEdit="1"/>
              </p:cNvSpPr>
              <p:nvPr/>
            </p:nvSpPr>
            <p:spPr>
              <a:xfrm>
                <a:off x="539496" y="2223135"/>
                <a:ext cx="11109960" cy="3521774"/>
              </a:xfrm>
              <a:prstGeom prst="rect">
                <a:avLst/>
              </a:prstGeom>
              <a:blipFill rotWithShape="1">
                <a:blip r:embed="rId4"/>
                <a:stretch>
                  <a:fillRect l="-3" r="3" b="-205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AN.2_1#bb69cfd42?vaa=1&amp;vcp=1&amp;vis=1&amp;pid=41848d200&amp;color=0,0,0&amp;mp=1&amp;vtp=1&amp;vaab=1&amp;bt=1&amp;bbb=1"/>
              <p:cNvSpPr/>
              <p:nvPr/>
            </p:nvSpPr>
            <p:spPr>
              <a:xfrm>
                <a:off x="539496" y="2449830"/>
                <a:ext cx="11109960" cy="19379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该稀硫酸中溶质的质量分数为：</a:t>
                </a:r>
                <a:endParaRPr lang="en-US" altLang="zh-CN" sz="2800" dirty="0"/>
              </a:p>
              <a:p>
                <a:pPr latinLnBrk="1">
                  <a:lnSpc>
                    <a:spcPts val="58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×100%=19.6%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：该稀硫酸中溶质的质量分数为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AN.2_1#bb69cfd42?vaa=1&amp;vcp=1&amp;vis=1&amp;pid=41848d200&amp;color=0,0,0&amp;mp=1&amp;vtp=1&amp;vaab=1&amp;bt=1&amp;bbb=1"/>
              <p:cNvSpPr>
                <a:spLocks noRot="1" noChangeAspect="1" noMove="1" noResize="1" noEditPoints="1" noAdjustHandles="1" noChangeArrowheads="1" noChangeShapeType="1" noTextEdit="1"/>
              </p:cNvSpPr>
              <p:nvPr/>
            </p:nvSpPr>
            <p:spPr>
              <a:xfrm>
                <a:off x="539496" y="2449830"/>
                <a:ext cx="11109960" cy="1937957"/>
              </a:xfrm>
              <a:prstGeom prst="rect">
                <a:avLst/>
              </a:prstGeom>
              <a:blipFill rotWithShape="1">
                <a:blip r:embed="rId3"/>
                <a:stretch>
                  <a:fillRect l="-3" r="3" b="-354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8_1#6ec2bea29?sp=1&amp;vaa=1&amp;vcp=1&amp;vis=1&amp;pid=8c8772724&amp;color=0,0,0&amp;mp=1&amp;vtp=1&amp;vaab=1&amp;bt=1&amp;bbb=1&amp;hb=1"/>
          <p:cNvSpPr/>
          <p:nvPr/>
        </p:nvSpPr>
        <p:spPr>
          <a:xfrm>
            <a:off x="539496" y="249907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（2）注意事项。</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解题步骤必须规范完整。②化学方程式要配平。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③代入化学方程式</a:t>
            </a:r>
          </a:p>
          <a:p>
            <a:pPr latinLnBrk="1">
              <a:lnSpc>
                <a:spcPts val="4900"/>
              </a:lnSpc>
            </a:pP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进行计算的量均指纯净物的质量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。④计算过程中物质质量的单位要统一。</a:t>
            </a:r>
            <a:endParaRPr lang="en-US" altLang="zh-CN" sz="2800" spc="-100" dirty="0"/>
          </a:p>
        </p:txBody>
      </p:sp>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43_1#8d334b025?vaa=1&amp;vcp=1&amp;vis=1&amp;pid=41848d200&amp;color=0,0,0&amp;vtp=1&amp;vaab=1&amp;bt=1&amp;bbb=1"/>
          <p:cNvSpPr/>
          <p:nvPr/>
        </p:nvSpPr>
        <p:spPr>
          <a:xfrm>
            <a:off x="539496" y="216884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（3）判断这批生铁是否合格。（写出计算过程）</a:t>
            </a:r>
            <a:endParaRPr lang="en-US" altLang="zh-CN" sz="2800" dirty="0"/>
          </a:p>
        </p:txBody>
      </p:sp>
      <mc:AlternateContent xmlns:mc="http://schemas.openxmlformats.org/markup-compatibility/2006" xmlns:a14="http://schemas.microsoft.com/office/drawing/2010/main">
        <mc:Choice Requires="a14">
          <p:sp>
            <p:nvSpPr>
              <p:cNvPr id="3" name="QO_7_AN.1_1#8d334b025?vaa=1&amp;vcp=1&amp;vis=1&amp;pid=41848d200&amp;color=0,0,0&amp;vtp=1&amp;vaab=1&amp;bbb=1&amp;hb=1"/>
              <p:cNvSpPr/>
              <p:nvPr/>
            </p:nvSpPr>
            <p:spPr>
              <a:xfrm>
                <a:off x="539496" y="2723451"/>
                <a:ext cx="11109960" cy="2134110"/>
              </a:xfrm>
              <a:prstGeom prst="rect">
                <a:avLst/>
              </a:prstGeom>
              <a:noFill/>
            </p:spPr>
            <p:txBody>
              <a:bodyPr wrap="square" lIns="0" tIns="0" rIns="0" bIns="0" rtlCol="0" anchor="t">
                <a:spAutoFit/>
              </a:bodyPr>
              <a:lstStyle/>
              <a:p>
                <a:pPr algn="l" latinLnBrk="1">
                  <a:lnSpc>
                    <a:spcPts val="5800"/>
                  </a:lnSpc>
                </a:pP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这批生铁中含碳量为</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×100%=3%</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含碳量</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%∼6.69%</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之间，故这批生铁合格</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800"/>
                  </a:lnSpc>
                </a:pPr>
                <a:r>
                  <a:rPr lang="zh-CN" altLang="en-US" sz="2800" dirty="0">
                    <a:solidFill>
                      <a:srgbClr val="FF0000"/>
                    </a:solidFill>
                    <a:ea typeface="宋体" panose="02010600030101010101" pitchFamily="2" charset="-122"/>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这批生铁合格</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mc:Choice>
        <mc:Fallback xmlns="">
          <p:sp>
            <p:nvSpPr>
              <p:cNvPr id="3" name="QO_7_AN.1_1#8d334b025?vaa=1&amp;vcp=1&amp;vis=1&amp;pid=41848d200&amp;color=0,0,0&amp;vtp=1&amp;vaab=1&amp;bbb=1&amp;hb=1"/>
              <p:cNvSpPr>
                <a:spLocks noRot="1" noChangeAspect="1" noMove="1" noResize="1" noEditPoints="1" noAdjustHandles="1" noChangeArrowheads="1" noChangeShapeType="1" noTextEdit="1"/>
              </p:cNvSpPr>
              <p:nvPr/>
            </p:nvSpPr>
            <p:spPr>
              <a:xfrm>
                <a:off x="539496" y="2723451"/>
                <a:ext cx="11109960" cy="2134110"/>
              </a:xfrm>
              <a:prstGeom prst="rect">
                <a:avLst/>
              </a:prstGeom>
              <a:blipFill>
                <a:blip r:embed="rId3"/>
                <a:stretch>
                  <a:fillRect l="-1976" b="-771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deca90501?vcp=1&amp;pid=18eb7c785&amp;color=146,208,80&amp;vtp=1&amp;vaab=1&amp;bt=1&amp;bbb=1"/>
          <p:cNvSpPr/>
          <p:nvPr/>
        </p:nvSpPr>
        <p:spPr>
          <a:xfrm>
            <a:off x="539496" y="4445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p:pic>
        <p:nvPicPr>
          <p:cNvPr id="3" name="QO_6_BD.145_1#fadb392c9?iti=41&amp;htil=14&amp;vaa=1&amp;vcp=1&amp;vis=1&amp;pid=deca90501&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736841" y="1175628"/>
            <a:ext cx="187452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45_2#fadb392c9?iti=41&amp;htil=14&amp;vaa=1&amp;vcp=1&amp;vis=1&amp;pid=deca90501&amp;color=0,0,0&amp;vtp=1&amp;vaab=1&amp;bbb=1"/>
          <p:cNvSpPr/>
          <p:nvPr/>
        </p:nvSpPr>
        <p:spPr>
          <a:xfrm>
            <a:off x="10366921" y="378979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mc:AlternateContent xmlns:mc="http://schemas.openxmlformats.org/markup-compatibility/2006" xmlns:a14="http://schemas.microsoft.com/office/drawing/2010/main">
        <mc:Choice Requires="a14">
          <p:sp>
            <p:nvSpPr>
              <p:cNvPr id="5" name="QO_6_BD.145_3#fadb392c9?htil=14&amp;sp=1&amp;vaa=1&amp;vcp=1&amp;vis=1&amp;pid=deca90501&amp;color=0,0,0&amp;vtp=1&amp;vaab=1&amp;bbb=1&amp;hb=1"/>
              <p:cNvSpPr/>
              <p:nvPr/>
            </p:nvSpPr>
            <p:spPr>
              <a:xfrm>
                <a:off x="539496" y="1157340"/>
                <a:ext cx="9098280"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（2024·山东烟台·中考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）化学兴趣小组的同学欲测定某石</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灰石样品中碳酸钙的质量分数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。先将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样品放入质量为</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的锥形瓶中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，再逐滴加入稀盐酸充分反应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如图4所示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）。反应过程中测得滴加稀盐酸的总质量与充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分反应后锥形瓶及瓶内剩余物质总质量的数据如下表。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该石灰石中的杂质不溶于水，也不与酸反应）</a:t>
                </a:r>
                <a:endParaRPr lang="en-US" altLang="zh-CN" sz="2800" dirty="0"/>
              </a:p>
            </p:txBody>
          </p:sp>
        </mc:Choice>
        <mc:Fallback xmlns="">
          <p:sp>
            <p:nvSpPr>
              <p:cNvPr id="5" name="QO_6_BD.145_3#fadb392c9?htil=14&amp;sp=1&amp;vaa=1&amp;vcp=1&amp;vis=1&amp;pid=deca90501&amp;color=0,0,0&amp;vtp=1&amp;vaab=1&amp;bbb=1&amp;hb=1"/>
              <p:cNvSpPr>
                <a:spLocks noRot="1" noChangeAspect="1" noMove="1" noResize="1" noEditPoints="1" noAdjustHandles="1" noChangeArrowheads="1" noChangeShapeType="1" noTextEdit="1"/>
              </p:cNvSpPr>
              <p:nvPr/>
            </p:nvSpPr>
            <p:spPr>
              <a:xfrm>
                <a:off x="539496" y="1157340"/>
                <a:ext cx="9098280" cy="3792157"/>
              </a:xfrm>
              <a:prstGeom prst="rect">
                <a:avLst/>
              </a:prstGeom>
              <a:blipFill>
                <a:blip r:embed="rId4"/>
                <a:stretch>
                  <a:fillRect l="-2413" r="-1743" b="-498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6" name="QO_6_BD.145_4#fadb392c9?colgroup=17,2,2,2,2&amp;vaa=1&amp;vcp=1&amp;vis=1&amp;pid=deca90501&amp;color=0,0,0&amp;vtp=1&amp;vaab=1&amp;bt=1&amp;bbb=1">
                <a:extLst>
                  <a:ext uri="{FF2B5EF4-FFF2-40B4-BE49-F238E27FC236}">
                    <a16:creationId xmlns:a16="http://schemas.microsoft.com/office/drawing/2014/main" id="{B04F0D43-BF0A-4802-BDA4-CD1DD3AEB5BB}"/>
                  </a:ext>
                </a:extLst>
              </p:cNvPr>
              <p:cNvGraphicFramePr>
                <a:graphicFrameLocks noGrp="1"/>
              </p:cNvGraphicFramePr>
              <p:nvPr>
                <p:extLst>
                  <p:ext uri="{D42A27DB-BD31-4B8C-83A1-F6EECF244321}">
                    <p14:modId xmlns:p14="http://schemas.microsoft.com/office/powerpoint/2010/main" val="1595271595"/>
                  </p:ext>
                </p:extLst>
              </p:nvPr>
            </p:nvGraphicFramePr>
            <p:xfrm>
              <a:off x="603504" y="5076497"/>
              <a:ext cx="11045952" cy="1142238"/>
            </p:xfrm>
            <a:graphic>
              <a:graphicData uri="http://schemas.openxmlformats.org/drawingml/2006/table">
                <a:tbl>
                  <a:tblPr/>
                  <a:tblGrid>
                    <a:gridCol w="6473952">
                      <a:extLst>
                        <a:ext uri="{9D8B030D-6E8A-4147-A177-3AD203B41FA5}">
                          <a16:colId xmlns:a16="http://schemas.microsoft.com/office/drawing/2014/main" val="20000"/>
                        </a:ext>
                      </a:extLst>
                    </a:gridCol>
                    <a:gridCol w="1197864">
                      <a:extLst>
                        <a:ext uri="{9D8B030D-6E8A-4147-A177-3AD203B41FA5}">
                          <a16:colId xmlns:a16="http://schemas.microsoft.com/office/drawing/2014/main" val="20001"/>
                        </a:ext>
                      </a:extLst>
                    </a:gridCol>
                    <a:gridCol w="1197864">
                      <a:extLst>
                        <a:ext uri="{9D8B030D-6E8A-4147-A177-3AD203B41FA5}">
                          <a16:colId xmlns:a16="http://schemas.microsoft.com/office/drawing/2014/main" val="20002"/>
                        </a:ext>
                      </a:extLst>
                    </a:gridCol>
                    <a:gridCol w="969264">
                      <a:extLst>
                        <a:ext uri="{9D8B030D-6E8A-4147-A177-3AD203B41FA5}">
                          <a16:colId xmlns:a16="http://schemas.microsoft.com/office/drawing/2014/main" val="20003"/>
                        </a:ext>
                      </a:extLst>
                    </a:gridCol>
                    <a:gridCol w="1207008">
                      <a:extLst>
                        <a:ext uri="{9D8B030D-6E8A-4147-A177-3AD203B41FA5}">
                          <a16:colId xmlns:a16="http://schemas.microsoft.com/office/drawing/2014/main" val="20004"/>
                        </a:ext>
                      </a:extLst>
                    </a:gridCol>
                  </a:tblGrid>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加入稀盐酸的总质量/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锥形瓶及瓶内</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剩余物质总质量/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69.12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6" name="QO_6_BD.145_4#fadb392c9?colgroup=17,2,2,2,2&amp;vaa=1&amp;vcp=1&amp;vis=1&amp;pid=deca90501&amp;color=0,0,0&amp;vtp=1&amp;vaab=1&amp;bt=1&amp;bbb=1">
                <a:extLst>
                  <a:ext uri="{FF2B5EF4-FFF2-40B4-BE49-F238E27FC236}">
                    <a16:creationId xmlns:a16="http://schemas.microsoft.com/office/drawing/2014/main" id="{B04F0D43-BF0A-4802-BDA4-CD1DD3AEB5BB}"/>
                  </a:ext>
                </a:extLst>
              </p:cNvPr>
              <p:cNvGraphicFramePr>
                <a:graphicFrameLocks noGrp="1"/>
              </p:cNvGraphicFramePr>
              <p:nvPr>
                <p:extLst>
                  <p:ext uri="{D42A27DB-BD31-4B8C-83A1-F6EECF244321}">
                    <p14:modId xmlns:p14="http://schemas.microsoft.com/office/powerpoint/2010/main" val="1595271595"/>
                  </p:ext>
                </p:extLst>
              </p:nvPr>
            </p:nvGraphicFramePr>
            <p:xfrm>
              <a:off x="603504" y="5076497"/>
              <a:ext cx="11045952" cy="1142238"/>
            </p:xfrm>
            <a:graphic>
              <a:graphicData uri="http://schemas.openxmlformats.org/drawingml/2006/table">
                <a:tbl>
                  <a:tblPr/>
                  <a:tblGrid>
                    <a:gridCol w="6473952">
                      <a:extLst>
                        <a:ext uri="{9D8B030D-6E8A-4147-A177-3AD203B41FA5}">
                          <a16:colId xmlns:a16="http://schemas.microsoft.com/office/drawing/2014/main" val="20000"/>
                        </a:ext>
                      </a:extLst>
                    </a:gridCol>
                    <a:gridCol w="1197864">
                      <a:extLst>
                        <a:ext uri="{9D8B030D-6E8A-4147-A177-3AD203B41FA5}">
                          <a16:colId xmlns:a16="http://schemas.microsoft.com/office/drawing/2014/main" val="20001"/>
                        </a:ext>
                      </a:extLst>
                    </a:gridCol>
                    <a:gridCol w="1197864">
                      <a:extLst>
                        <a:ext uri="{9D8B030D-6E8A-4147-A177-3AD203B41FA5}">
                          <a16:colId xmlns:a16="http://schemas.microsoft.com/office/drawing/2014/main" val="20002"/>
                        </a:ext>
                      </a:extLst>
                    </a:gridCol>
                    <a:gridCol w="969264">
                      <a:extLst>
                        <a:ext uri="{9D8B030D-6E8A-4147-A177-3AD203B41FA5}">
                          <a16:colId xmlns:a16="http://schemas.microsoft.com/office/drawing/2014/main" val="20003"/>
                        </a:ext>
                      </a:extLst>
                    </a:gridCol>
                    <a:gridCol w="1207008">
                      <a:extLst>
                        <a:ext uri="{9D8B030D-6E8A-4147-A177-3AD203B41FA5}">
                          <a16:colId xmlns:a16="http://schemas.microsoft.com/office/drawing/2014/main" val="20004"/>
                        </a:ext>
                      </a:extLst>
                    </a:gridCol>
                  </a:tblGrid>
                  <a:tr h="57111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94" t="-4211" r="-70810" b="-128421"/>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94" t="-105319" r="-70810" b="-29787"/>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69.12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Fallback>
      </mc:AlternateContent>
    </p:spTree>
  </p:cSld>
  <p:clrMapOvr>
    <a:masterClrMapping/>
  </p:clrMapOvr>
  <p:transition>
    <p:split dir="in"/>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84" name="QO_6_BD.145_4#fadb392c9?colgroup=17,2,2,2,2&amp;vaa=1&amp;vcp=1&amp;vis=1&amp;pid=deca90501&amp;color=0,0,0&amp;vtp=1&amp;vaab=1&amp;bt=1&amp;bbb=1"/>
              <p:cNvGraphicFramePr>
                <a:graphicFrameLocks noGrp="1"/>
              </p:cNvGraphicFramePr>
              <p:nvPr/>
            </p:nvGraphicFramePr>
            <p:xfrm>
              <a:off x="539496" y="991457"/>
              <a:ext cx="11045952" cy="1142238"/>
            </p:xfrm>
            <a:graphic>
              <a:graphicData uri="http://schemas.openxmlformats.org/drawingml/2006/table">
                <a:tbl>
                  <a:tblPr/>
                  <a:tblGrid>
                    <a:gridCol w="6473952">
                      <a:extLst>
                        <a:ext uri="{9D8B030D-6E8A-4147-A177-3AD203B41FA5}">
                          <a16:colId xmlns:a16="http://schemas.microsoft.com/office/drawing/2014/main" val="20000"/>
                        </a:ext>
                      </a:extLst>
                    </a:gridCol>
                    <a:gridCol w="1197864">
                      <a:extLst>
                        <a:ext uri="{9D8B030D-6E8A-4147-A177-3AD203B41FA5}">
                          <a16:colId xmlns:a16="http://schemas.microsoft.com/office/drawing/2014/main" val="20001"/>
                        </a:ext>
                      </a:extLst>
                    </a:gridCol>
                    <a:gridCol w="1197864">
                      <a:extLst>
                        <a:ext uri="{9D8B030D-6E8A-4147-A177-3AD203B41FA5}">
                          <a16:colId xmlns:a16="http://schemas.microsoft.com/office/drawing/2014/main" val="20002"/>
                        </a:ext>
                      </a:extLst>
                    </a:gridCol>
                    <a:gridCol w="969264">
                      <a:extLst>
                        <a:ext uri="{9D8B030D-6E8A-4147-A177-3AD203B41FA5}">
                          <a16:colId xmlns:a16="http://schemas.microsoft.com/office/drawing/2014/main" val="20003"/>
                        </a:ext>
                      </a:extLst>
                    </a:gridCol>
                    <a:gridCol w="1207008">
                      <a:extLst>
                        <a:ext uri="{9D8B030D-6E8A-4147-A177-3AD203B41FA5}">
                          <a16:colId xmlns:a16="http://schemas.microsoft.com/office/drawing/2014/main" val="20004"/>
                        </a:ext>
                      </a:extLst>
                    </a:gridCol>
                  </a:tblGrid>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加入稀盐酸的总质量/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锥形瓶及瓶内</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剩余物质总质量/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69.12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84" name="QO_6_BD.145_4#fadb392c9?colgroup=17,2,2,2,2&amp;vaa=1&amp;vcp=1&amp;vis=1&amp;pid=deca90501&amp;color=0,0,0&amp;vtp=1&amp;vaab=1&amp;bt=1&amp;bbb=1"/>
              <p:cNvGraphicFramePr>
                <a:graphicFrameLocks noGrp="1"/>
              </p:cNvGraphicFramePr>
              <p:nvPr/>
            </p:nvGraphicFramePr>
            <p:xfrm>
              <a:off x="539496" y="991457"/>
              <a:ext cx="11045952" cy="1142238"/>
            </p:xfrm>
            <a:graphic>
              <a:graphicData uri="http://schemas.openxmlformats.org/drawingml/2006/table">
                <a:tbl>
                  <a:tblPr/>
                  <a:tblGrid>
                    <a:gridCol w="6473952"/>
                    <a:gridCol w="1197864"/>
                    <a:gridCol w="1197864"/>
                    <a:gridCol w="969264"/>
                    <a:gridCol w="1207008"/>
                  </a:tblGrid>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69.12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3" name="QO_6_BD.145_5#fadb392c9?iti=42&amp;vaa=1&amp;vcp=1&amp;vis=1&amp;pid=deca9050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0124891" y="3385153"/>
            <a:ext cx="1783080" cy="2276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45_6#fadb392c9?iti=42&amp;vaa=1&amp;vcp=1&amp;vis=1&amp;pid=deca90501&amp;color=0,0,0&amp;vtp=1&amp;vaab=1&amp;bbb=1"/>
          <p:cNvSpPr/>
          <p:nvPr/>
        </p:nvSpPr>
        <p:spPr>
          <a:xfrm>
            <a:off x="10709250" y="5789009"/>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ea typeface="宋体" panose="02010600030101010101" pitchFamily="2" charset="-122"/>
            </a:endParaRPr>
          </a:p>
        </p:txBody>
      </p:sp>
      <p:sp>
        <p:nvSpPr>
          <p:cNvPr id="5" name="QO_6_BD.145_7#fadb392c9?vaa=1&amp;vcp=1&amp;vis=1&amp;pid=deca90501&amp;color=0,0,0&amp;vtp=1&amp;vaab=1&amp;bbb=1"/>
          <p:cNvSpPr/>
          <p:nvPr/>
        </p:nvSpPr>
        <p:spPr>
          <a:xfrm>
            <a:off x="313718" y="213369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回答下列问题：</a:t>
            </a:r>
            <a:endParaRPr lang="en-US" altLang="zh-CN" sz="2800" dirty="0"/>
          </a:p>
        </p:txBody>
      </p:sp>
      <mc:AlternateContent xmlns:mc="http://schemas.openxmlformats.org/markup-compatibility/2006" xmlns:a14="http://schemas.microsoft.com/office/drawing/2010/main">
        <mc:Choice Requires="a14">
          <p:sp>
            <p:nvSpPr>
              <p:cNvPr id="6" name="QB_7_BD.146_1#284ab325d?vaa=1&amp;vcp=1&amp;vis=1&amp;pid=fadb392c9&amp;color=0,0,0&amp;vtp=1&amp;vaab=1&amp;bt=1&amp;bbb=1&amp;hb=1">
                <a:extLst>
                  <a:ext uri="{FF2B5EF4-FFF2-40B4-BE49-F238E27FC236}">
                    <a16:creationId xmlns:a16="http://schemas.microsoft.com/office/drawing/2014/main" id="{6118D655-BA8A-4A47-8BEF-1C9CD5B61CD0}"/>
                  </a:ext>
                </a:extLst>
              </p:cNvPr>
              <p:cNvSpPr/>
              <p:nvPr/>
            </p:nvSpPr>
            <p:spPr>
              <a:xfrm>
                <a:off x="499420" y="262164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该石灰石样品与稀盐酸恰好完全反应时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，消耗的稀盐酸的总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，产生二氧化碳的总质量是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7_BD.146_1#284ab325d?vaa=1&amp;vcp=1&amp;vis=1&amp;pid=fadb392c9&amp;color=0,0,0&amp;vtp=1&amp;vaab=1&amp;bt=1&amp;bbb=1&amp;hb=1">
                <a:extLst>
                  <a:ext uri="{FF2B5EF4-FFF2-40B4-BE49-F238E27FC236}">
                    <a16:creationId xmlns:a16="http://schemas.microsoft.com/office/drawing/2014/main" id="{6118D655-BA8A-4A47-8BEF-1C9CD5B61CD0}"/>
                  </a:ext>
                </a:extLst>
              </p:cNvPr>
              <p:cNvSpPr>
                <a:spLocks noRot="1" noChangeAspect="1" noMove="1" noResize="1" noEditPoints="1" noAdjustHandles="1" noChangeArrowheads="1" noChangeShapeType="1" noTextEdit="1"/>
              </p:cNvSpPr>
              <p:nvPr/>
            </p:nvSpPr>
            <p:spPr>
              <a:xfrm>
                <a:off x="499420" y="2621647"/>
                <a:ext cx="11109960" cy="1201357"/>
              </a:xfrm>
              <a:prstGeom prst="rect">
                <a:avLst/>
              </a:prstGeom>
              <a:blipFill>
                <a:blip r:embed="rId5"/>
                <a:stretch>
                  <a:fillRect l="-1976" b="-16244"/>
                </a:stretch>
              </a:blipFill>
            </p:spPr>
            <p:txBody>
              <a:bodyPr/>
              <a:lstStyle/>
              <a:p>
                <a:r>
                  <a:rPr lang="zh-CN" altLang="en-US">
                    <a:noFill/>
                  </a:rPr>
                  <a:t> </a:t>
                </a:r>
              </a:p>
            </p:txBody>
          </p:sp>
        </mc:Fallback>
      </mc:AlternateContent>
      <p:sp>
        <p:nvSpPr>
          <p:cNvPr id="7" name="QB_7_AN.147_1#284ab325d.blank?vaa=1&amp;vcp=1&amp;vis=1&amp;pid=fadb392c9&amp;color=0,0,0&amp;vpa=38&amp;vtp=1&amp;vaab=1&amp;bbb=1">
            <a:extLst>
              <a:ext uri="{FF2B5EF4-FFF2-40B4-BE49-F238E27FC236}">
                <a16:creationId xmlns:a16="http://schemas.microsoft.com/office/drawing/2014/main" id="{4E76CF7B-2114-407F-864F-B8C42B110A4B}"/>
              </a:ext>
            </a:extLst>
          </p:cNvPr>
          <p:cNvSpPr/>
          <p:nvPr/>
        </p:nvSpPr>
        <p:spPr>
          <a:xfrm>
            <a:off x="1538438" y="3217912"/>
            <a:ext cx="10588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30.00</a:t>
            </a:r>
            <a:endParaRPr lang="en-US" altLang="zh-CN" sz="2800" dirty="0"/>
          </a:p>
        </p:txBody>
      </p:sp>
      <p:sp>
        <p:nvSpPr>
          <p:cNvPr id="8" name="QB_7_AN.149_1#284ab325d.blank?vaa=1&amp;vcp=1&amp;vis=1&amp;pid=fadb392c9&amp;color=0,0,0&amp;vpa=39&amp;vtp=1&amp;vaab=1&amp;bbb=1">
            <a:extLst>
              <a:ext uri="{FF2B5EF4-FFF2-40B4-BE49-F238E27FC236}">
                <a16:creationId xmlns:a16="http://schemas.microsoft.com/office/drawing/2014/main" id="{1C518C66-EA8D-4DB9-9077-9DB8F20C29E4}"/>
              </a:ext>
            </a:extLst>
          </p:cNvPr>
          <p:cNvSpPr/>
          <p:nvPr/>
        </p:nvSpPr>
        <p:spPr>
          <a:xfrm>
            <a:off x="7048652" y="3217912"/>
            <a:ext cx="8810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2.64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50_1#2366a5590?iti=44&amp;htil=15&amp;vaa=1&amp;vcp=1&amp;vis=1&amp;pid=fadb392c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16523" y="1596739"/>
            <a:ext cx="1947672" cy="2578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50_2#2366a5590?iti=44&amp;htil=15&amp;vaa=1&amp;vcp=1&amp;vis=1&amp;pid=fadb392c9&amp;color=0,0,0&amp;vtp=1&amp;vaab=1&amp;bbb=1"/>
          <p:cNvSpPr/>
          <p:nvPr/>
        </p:nvSpPr>
        <p:spPr>
          <a:xfrm>
            <a:off x="9383178" y="428901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solidFill>
                <a:srgbClr val="000000"/>
              </a:solidFill>
            </a:endParaRPr>
          </a:p>
        </p:txBody>
      </p:sp>
      <p:sp>
        <p:nvSpPr>
          <p:cNvPr id="4" name="QB_7_BD.150_3#2366a5590?htil=15&amp;vaa=1&amp;vcp=1&amp;vis=1&amp;pid=fadb392c9&amp;color=0,0,0&amp;vtp=1&amp;vaab=1&amp;bt=1&amp;bbb=1"/>
          <p:cNvSpPr/>
          <p:nvPr/>
        </p:nvSpPr>
        <p:spPr>
          <a:xfrm>
            <a:off x="539496" y="1459579"/>
            <a:ext cx="9034272"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）该样品中碳酸钙的质量分数为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B_7_AN.152_1#2366a5590.blank?vaa=1&amp;vcp=1&amp;vis=1&amp;pid=fadb392c9&amp;color=0,0,0&amp;vpa=40&amp;vtp=1&amp;vaab=1&amp;bbb=1"/>
              <p:cNvSpPr/>
              <p:nvPr/>
            </p:nvSpPr>
            <p:spPr>
              <a:xfrm>
                <a:off x="6049708" y="1535588"/>
                <a:ext cx="89058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152_1#2366a5590.blank?vaa=1&amp;vcp=1&amp;vis=1&amp;pid=fadb392c9&amp;color=0,0,0&amp;vpa=40&amp;vtp=1&amp;vaab=1&amp;bbb=1"/>
              <p:cNvSpPr>
                <a:spLocks noRot="1" noChangeAspect="1" noMove="1" noResize="1" noEditPoints="1" noAdjustHandles="1" noChangeArrowheads="1" noChangeShapeType="1" noTextEdit="1"/>
              </p:cNvSpPr>
              <p:nvPr/>
            </p:nvSpPr>
            <p:spPr>
              <a:xfrm>
                <a:off x="6049708" y="1535588"/>
                <a:ext cx="890588" cy="402844"/>
              </a:xfrm>
              <a:prstGeom prst="rect">
                <a:avLst/>
              </a:prstGeom>
              <a:blipFill rotWithShape="1">
                <a:blip r:embed="rId4"/>
                <a:stretch>
                  <a:fillRect l="-7" t="-39" r="43" b="-71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1_1#2366a5590?htil=15&amp;vaa=1&amp;vcp=1&amp;vis=1&amp;pid=fadb392c9&amp;color=0,0,0&amp;vtp=1&amp;vaab=1&amp;bbb=1"/>
              <p:cNvSpPr/>
              <p:nvPr/>
            </p:nvSpPr>
            <p:spPr>
              <a:xfrm>
                <a:off x="539496" y="2018760"/>
                <a:ext cx="9034272" cy="33349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解：设该样品中碳酸钙的质量分数为</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a:p>
                <a:pPr latinLnBrk="1">
                  <a:lnSpc>
                    <a:spcPts val="11000"/>
                  </a:lnSpc>
                </a:pPr>
                <a14:m>
                  <m:oMath xmlns:m="http://schemas.openxmlformats.org/officeDocument/2006/math">
                    <m:m>
                      <m:mPr>
                        <m:mcs>
                          <m:mc>
                            <m:mcPr>
                              <m:count m:val="6"/>
                              <m:mcJc m:val="center"/>
                            </m:mcPr>
                          </m:mc>
                        </m:mcs>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2.64</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800"/>
                  </a:lnSpc>
                </a:pPr>
                <a14:m>
                  <m:oMath xmlns:m="http://schemas.openxmlformats.org/officeDocument/2006/math">
                    <m:f>
                      <m:f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2.64 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：该样品中碳酸钙的质量分数为</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6" name="QB_7_AS.1_1#2366a5590?htil=15&amp;vaa=1&amp;vcp=1&amp;vis=1&amp;pid=fadb392c9&amp;color=0,0,0&amp;vtp=1&amp;vaab=1&amp;bbb=1"/>
              <p:cNvSpPr>
                <a:spLocks noRot="1" noChangeAspect="1" noMove="1" noResize="1" noEditPoints="1" noAdjustHandles="1" noChangeArrowheads="1" noChangeShapeType="1" noTextEdit="1"/>
              </p:cNvSpPr>
              <p:nvPr/>
            </p:nvSpPr>
            <p:spPr>
              <a:xfrm>
                <a:off x="539496" y="2018760"/>
                <a:ext cx="9034272" cy="3334957"/>
              </a:xfrm>
              <a:prstGeom prst="rect">
                <a:avLst/>
              </a:prstGeom>
              <a:blipFill rotWithShape="1">
                <a:blip r:embed="rId5"/>
                <a:stretch>
                  <a:fillRect l="-4" t="-3" r="6" b="-205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54_1#f165b2208?vaa=1&amp;vcp=1&amp;vis=1&amp;pid=fadb392c9&amp;color=0,0,0&amp;vtp=1&amp;vaab=1&amp;bt=1&amp;bbb=1&amp;hb=1&amp;hltap=1"/>
          <p:cNvSpPr/>
          <p:nvPr/>
        </p:nvSpPr>
        <p:spPr>
          <a:xfrm>
            <a:off x="539496" y="579800"/>
            <a:ext cx="11109960" cy="2496757"/>
          </a:xfrm>
          <a:prstGeom prst="rect">
            <a:avLst/>
          </a:prstGeom>
          <a:noFill/>
        </p:spPr>
        <p:txBody>
          <a:bodyPr wrap="none" lIns="0" tIns="0" rIns="0" bIns="0" rtlCol="0" anchor="t"/>
          <a:lstStyle/>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）这种测定方法产生误差的原因可能是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写1条）。</a:t>
            </a:r>
            <a:endParaRPr lang="en-US" altLang="zh-CN" sz="2800" dirty="0"/>
          </a:p>
        </p:txBody>
      </p:sp>
      <p:pic>
        <p:nvPicPr>
          <p:cNvPr id="3" name="QO_6_BD.154_2#f165b2208?iti=45&amp;vaa=1&amp;vcp=1&amp;vis=1&amp;pid=fadb392c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184648" y="3205144"/>
            <a:ext cx="1828800" cy="23317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54_3#f165b2208?iti=45&amp;vaa=1&amp;vcp=1&amp;vis=1&amp;pid=fadb392c9&amp;color=0,0,0&amp;vtp=1&amp;vaab=1&amp;bbb=1"/>
          <p:cNvSpPr/>
          <p:nvPr/>
        </p:nvSpPr>
        <p:spPr>
          <a:xfrm>
            <a:off x="5791867" y="566386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sp>
        <p:nvSpPr>
          <p:cNvPr id="5" name="QB_7_AN.154_1#f165b2208?vaa=1&amp;vcp=1&amp;vis=1&amp;pid=fadb392c9&amp;color=0,0,0&amp;vtp=1&amp;vaab=1&amp;bt=1&amp;bbb=1&amp;hb=1&amp;hla=1"/>
          <p:cNvSpPr/>
          <p:nvPr/>
        </p:nvSpPr>
        <p:spPr>
          <a:xfrm>
            <a:off x="539496" y="554400"/>
            <a:ext cx="11109960" cy="24967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这种测定方法产生误差的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原因可能是稀盐酸中的氯化氢挥发导致装置减少的质量（即二氧化碳的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）偏大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，从而使测得的样品中碳酸钙的质量分数偏大</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4ed35c391?sp=1&amp;vcp=1&amp;pid=8c8772724&amp;color=0,0,0&amp;vtp=1&amp;vaab=1&amp;bt=1&amp;bbb=1&amp;hb=1"/>
              <p:cNvSpPr/>
              <p:nvPr/>
            </p:nvSpPr>
            <p:spPr>
              <a:xfrm>
                <a:off x="539496" y="2010537"/>
                <a:ext cx="11109960" cy="284480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混合物中某物质的质量分数的计算。</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首先根据化学方程式计算出混合物中某物质的质量，然后根据下面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的计算式求出混合物中该物质的质量分数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7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混合物中某物质的质量分数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混合物中该物质的质量</m:t>
                        </m:r>
                      </m:num>
                      <m:den>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混合物的质量</m:t>
                        </m:r>
                      </m:den>
                    </m:f>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2" name="P_5_BD#4ed35c391?sp=1&amp;vcp=1&amp;pid=8c8772724&amp;color=0,0,0&amp;vtp=1&amp;vaab=1&amp;bt=1&amp;bbb=1&amp;hb=1"/>
              <p:cNvSpPr>
                <a:spLocks noRot="1" noChangeAspect="1" noMove="1" noResize="1" noEditPoints="1" noAdjustHandles="1" noChangeArrowheads="1" noChangeShapeType="1" noTextEdit="1"/>
              </p:cNvSpPr>
              <p:nvPr/>
            </p:nvSpPr>
            <p:spPr>
              <a:xfrm>
                <a:off x="539496" y="2010537"/>
                <a:ext cx="11109960" cy="2844800"/>
              </a:xfrm>
              <a:prstGeom prst="rect">
                <a:avLst/>
              </a:prstGeom>
              <a:blipFill rotWithShape="1">
                <a:blip r:embed="rId3"/>
                <a:stretch>
                  <a:fillRect l="-3" t="-4" r="-111" b="4"/>
                </a:stretch>
              </a:blipFill>
            </p:spPr>
            <p:txBody>
              <a:bodyPr/>
              <a:lstStyle/>
              <a:p>
                <a:r>
                  <a:rPr lang="zh-CN" altLang="en-US">
                    <a:noFill/>
                  </a:rPr>
                  <a:t> </a:t>
                </a:r>
              </a:p>
            </p:txBody>
          </p:sp>
        </mc:Fallback>
      </mc:AlternateContent>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_1#17873e2fe?sp=1&amp;vaa=1&amp;vcp=1&amp;vis=1&amp;pid=8c8772724&amp;color=0,0,0&amp;vtp=1&amp;vaab=1&amp;bt=1&amp;bbb=1&amp;hb=1"/>
          <p:cNvSpPr/>
          <p:nvPr/>
        </p:nvSpPr>
        <p:spPr>
          <a:xfrm>
            <a:off x="539496" y="633952"/>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涉及溶液或物质中含杂质的计算。</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利用化学方程式进行计算时，相关量必须是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的质量。若物质的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质量为不纯物或溶液的质量，应先换算成纯净物的质量或溶液中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。相关换算公式为：</a:t>
            </a:r>
            <a:endParaRPr lang="en-US" altLang="zh-CN" sz="2800" dirty="0"/>
          </a:p>
        </p:txBody>
      </p:sp>
      <p:sp>
        <p:nvSpPr>
          <p:cNvPr id="3" name="QO_5_AN.1_1#17873e2fe.blank?vaa=1&amp;vcp=1&amp;vis=1&amp;pid=8c8772724&amp;color=0,0,0&amp;vpa=7&amp;vtp=1&amp;vaab=1&amp;bbb=1"/>
          <p:cNvSpPr/>
          <p:nvPr/>
        </p:nvSpPr>
        <p:spPr>
          <a:xfrm>
            <a:off x="7306214" y="125117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纯净物</a:t>
            </a:r>
            <a:endParaRPr lang="en-US" altLang="zh-CN" sz="2800" dirty="0"/>
          </a:p>
        </p:txBody>
      </p:sp>
      <p:sp>
        <p:nvSpPr>
          <p:cNvPr id="4" name="QO_5_AN.2_1#17873e2fe.blank?vaa=1&amp;vcp=1&amp;vis=1&amp;pid=8c8772724&amp;color=0,0,0&amp;vpa=8&amp;vtp=1&amp;vaab=1&amp;bbb=1"/>
          <p:cNvSpPr/>
          <p:nvPr/>
        </p:nvSpPr>
        <p:spPr>
          <a:xfrm>
            <a:off x="10506614" y="189887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溶质</a:t>
            </a:r>
            <a:endParaRPr lang="en-US" altLang="zh-CN" sz="2800" dirty="0"/>
          </a:p>
        </p:txBody>
      </p:sp>
      <mc:AlternateContent xmlns:mc="http://schemas.openxmlformats.org/markup-compatibility/2006" xmlns:a14="http://schemas.microsoft.com/office/drawing/2010/main">
        <mc:Choice Requires="a14">
          <p:sp>
            <p:nvSpPr>
              <p:cNvPr id="5" name="QB_6_BD.12_1#b0745c788?vaa=1&amp;vcp=1&amp;vis=1&amp;pid=17873e2fe&amp;color=0,0,0&amp;vtp=1&amp;vaab=1&amp;bbb=1"/>
              <p:cNvSpPr/>
              <p:nvPr/>
            </p:nvSpPr>
            <p:spPr>
              <a:xfrm>
                <a:off x="539496" y="313229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①纯净物的质量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不纯物的质量×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②溶质的质量</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×溶质的质量分数</a:t>
                </a:r>
                <a:endParaRPr lang="en-US" altLang="zh-CN" sz="2800" dirty="0"/>
              </a:p>
            </p:txBody>
          </p:sp>
        </mc:Choice>
        <mc:Fallback xmlns="">
          <p:sp>
            <p:nvSpPr>
              <p:cNvPr id="5" name="QB_6_BD.12_1#b0745c788?vaa=1&amp;vcp=1&amp;vis=1&amp;pid=17873e2fe&amp;color=0,0,0&amp;vtp=1&amp;vaab=1&amp;bbb=1"/>
              <p:cNvSpPr>
                <a:spLocks noRot="1" noChangeAspect="1" noMove="1" noResize="1" noEditPoints="1" noAdjustHandles="1" noChangeArrowheads="1" noChangeShapeType="1" noTextEdit="1"/>
              </p:cNvSpPr>
              <p:nvPr/>
            </p:nvSpPr>
            <p:spPr>
              <a:xfrm>
                <a:off x="539496" y="3132296"/>
                <a:ext cx="11109960" cy="1201357"/>
              </a:xfrm>
              <a:prstGeom prst="rect">
                <a:avLst/>
              </a:prstGeom>
              <a:blipFill rotWithShape="1">
                <a:blip r:embed="rId3"/>
                <a:stretch>
                  <a:fillRect l="-3" t="-40" r="3" b="-5674"/>
                </a:stretch>
              </a:blipFill>
            </p:spPr>
            <p:txBody>
              <a:bodyPr/>
              <a:lstStyle/>
              <a:p>
                <a:r>
                  <a:rPr lang="zh-CN" altLang="en-US">
                    <a:noFill/>
                  </a:rPr>
                  <a:t> </a:t>
                </a:r>
              </a:p>
            </p:txBody>
          </p:sp>
        </mc:Fallback>
      </mc:AlternateContent>
      <p:sp>
        <p:nvSpPr>
          <p:cNvPr id="6" name="QB_6_AN.3_1#b0745c788.blank?vaa=1&amp;vcp=1&amp;vis=1&amp;pid=17873e2fe&amp;color=0,0,0&amp;vpa=9&amp;vtp=1&amp;vaab=1&amp;bbb=1"/>
          <p:cNvSpPr/>
          <p:nvPr/>
        </p:nvSpPr>
        <p:spPr>
          <a:xfrm>
            <a:off x="5793327" y="3114516"/>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该纯净物的质量分数</a:t>
            </a:r>
            <a:endParaRPr lang="en-US" altLang="zh-CN" sz="2800" dirty="0"/>
          </a:p>
        </p:txBody>
      </p:sp>
      <p:sp>
        <p:nvSpPr>
          <p:cNvPr id="8" name="QB_6_AN.4_1#b0745c788.blank?vaa=1&amp;vcp=1&amp;vis=1&amp;pid=17873e2fe&amp;color=0,0,0&amp;vpa=10&amp;vtp=1&amp;vaab=1&amp;bbb=1"/>
          <p:cNvSpPr/>
          <p:nvPr/>
        </p:nvSpPr>
        <p:spPr>
          <a:xfrm>
            <a:off x="2948528" y="3728561"/>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溶液的质量</a:t>
            </a:r>
            <a:endParaRPr lang="en-US" altLang="zh-CN" sz="2800" dirty="0"/>
          </a:p>
        </p:txBody>
      </p:sp>
      <mc:AlternateContent xmlns:mc="http://schemas.openxmlformats.org/markup-compatibility/2006" xmlns:a14="http://schemas.microsoft.com/office/drawing/2010/main">
        <mc:Choice Requires="a14">
          <p:sp>
            <p:nvSpPr>
              <p:cNvPr id="9" name="QB_5_BD.16_1#4204497aa?sp=1&amp;vaa=1&amp;vcp=1&amp;vis=1&amp;pid=8c8772724&amp;color=0,0,0&amp;vtp=1&amp;vaab=1&amp;bbb=1&amp;hb=1"/>
              <p:cNvSpPr/>
              <p:nvPr/>
            </p:nvSpPr>
            <p:spPr>
              <a:xfrm>
                <a:off x="539496" y="4345781"/>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涉及物质体积的计算。</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代入化学方程式中进行计算的量是质量，若为体积则应换算成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相关计算公式为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9" name="QB_5_BD.16_1#4204497aa?sp=1&amp;vaa=1&amp;vcp=1&amp;vis=1&amp;pid=8c8772724&amp;color=0,0,0&amp;vtp=1&amp;vaab=1&amp;bbb=1&amp;hb=1"/>
              <p:cNvSpPr>
                <a:spLocks noRot="1" noChangeAspect="1" noMove="1" noResize="1" noEditPoints="1" noAdjustHandles="1" noChangeArrowheads="1" noChangeShapeType="1" noTextEdit="1"/>
              </p:cNvSpPr>
              <p:nvPr/>
            </p:nvSpPr>
            <p:spPr>
              <a:xfrm>
                <a:off x="539496" y="4345781"/>
                <a:ext cx="11109960" cy="1849057"/>
              </a:xfrm>
              <a:prstGeom prst="rect">
                <a:avLst/>
              </a:prstGeom>
              <a:blipFill rotWithShape="1">
                <a:blip r:embed="rId4"/>
                <a:stretch>
                  <a:fillRect l="-3" t="-26" r="-111" b="-3687"/>
                </a:stretch>
              </a:blipFill>
            </p:spPr>
            <p:txBody>
              <a:bodyPr/>
              <a:lstStyle/>
              <a:p>
                <a:r>
                  <a:rPr lang="zh-CN" altLang="en-US">
                    <a:noFill/>
                  </a:rPr>
                  <a:t> </a:t>
                </a:r>
              </a:p>
            </p:txBody>
          </p:sp>
        </mc:Fallback>
      </mc:AlternateContent>
      <p:sp>
        <p:nvSpPr>
          <p:cNvPr id="10" name="QB_5_AN.17_1#4204497aa.blank?vaa=1&amp;vcp=1&amp;vis=1&amp;pid=8c8772724&amp;color=0,0,0&amp;vpa=11&amp;vtp=1&amp;vaab=1&amp;bbb=1"/>
          <p:cNvSpPr/>
          <p:nvPr/>
        </p:nvSpPr>
        <p:spPr>
          <a:xfrm>
            <a:off x="10151014" y="49630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endParaRPr lang="en-US" altLang="zh-CN" sz="2800" dirty="0"/>
          </a:p>
        </p:txBody>
      </p:sp>
      <p:sp>
        <p:nvSpPr>
          <p:cNvPr id="11" name="QB_5_AN.18_1#4204497aa.blank?vaa=1&amp;vcp=1&amp;vis=1&amp;pid=8c8772724&amp;color=0,0,0&amp;vpa=12&amp;vtp=1&amp;vaab=1&amp;bbb=1"/>
          <p:cNvSpPr/>
          <p:nvPr/>
        </p:nvSpPr>
        <p:spPr>
          <a:xfrm>
            <a:off x="5437727" y="558974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密度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8" grpId="0" build="p" animBg="1"/>
      <p:bldP spid="10" grpId="0" build="p" animBg="1"/>
      <p:bldP spid="11"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2508</Words>
  <Application>Microsoft Office PowerPoint</Application>
  <PresentationFormat>宽屏</PresentationFormat>
  <Paragraphs>577</Paragraphs>
  <Slides>74</Slides>
  <Notes>74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74</vt:i4>
      </vt:variant>
    </vt:vector>
  </HeadingPairs>
  <TitlesOfParts>
    <vt:vector size="82" baseType="lpstr">
      <vt:lpstr>Arial (正文)</vt:lpstr>
      <vt:lpstr>华文隶书</vt:lpstr>
      <vt:lpstr>宋体</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8</cp:revision>
  <dcterms:created xsi:type="dcterms:W3CDTF">2024-11-25T06:08:00Z</dcterms:created>
  <dcterms:modified xsi:type="dcterms:W3CDTF">2025-07-23T07:23:53Z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467338F4C4294FD4BAD376CB26AA9E23_12</vt:lpwstr>
  </property>
  <property fmtid="{D5CDD505-2E9C-101B-9397-08002B2CF9AE}" pid="3" name="KSOProductBuildVer">
    <vt:lpwstr>2052-12.1.0.18912</vt:lpwstr>
  </property>
</Properties>
</file>