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3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67" r:id="rId13"/>
    <p:sldId id="317" r:id="rId14"/>
    <p:sldId id="318" r:id="rId15"/>
    <p:sldId id="319" r:id="rId16"/>
    <p:sldId id="353" r:id="rId17"/>
    <p:sldId id="270" r:id="rId18"/>
    <p:sldId id="271" r:id="rId19"/>
    <p:sldId id="321" r:id="rId20"/>
    <p:sldId id="354" r:id="rId21"/>
    <p:sldId id="272" r:id="rId22"/>
    <p:sldId id="273" r:id="rId23"/>
    <p:sldId id="322" r:id="rId24"/>
    <p:sldId id="355" r:id="rId25"/>
    <p:sldId id="274" r:id="rId26"/>
    <p:sldId id="276" r:id="rId27"/>
    <p:sldId id="275" r:id="rId28"/>
    <p:sldId id="356" r:id="rId29"/>
    <p:sldId id="277" r:id="rId30"/>
    <p:sldId id="281" r:id="rId31"/>
    <p:sldId id="282" r:id="rId32"/>
    <p:sldId id="324" r:id="rId33"/>
    <p:sldId id="358" r:id="rId34"/>
    <p:sldId id="283" r:id="rId35"/>
    <p:sldId id="284" r:id="rId36"/>
    <p:sldId id="325" r:id="rId37"/>
    <p:sldId id="359" r:id="rId38"/>
    <p:sldId id="285" r:id="rId39"/>
    <p:sldId id="286" r:id="rId40"/>
    <p:sldId id="326" r:id="rId41"/>
    <p:sldId id="327" r:id="rId42"/>
    <p:sldId id="360" r:id="rId43"/>
    <p:sldId id="287" r:id="rId44"/>
    <p:sldId id="288" r:id="rId45"/>
    <p:sldId id="328" r:id="rId46"/>
    <p:sldId id="329" r:id="rId47"/>
    <p:sldId id="330" r:id="rId48"/>
    <p:sldId id="331" r:id="rId49"/>
    <p:sldId id="361" r:id="rId50"/>
    <p:sldId id="289" r:id="rId51"/>
    <p:sldId id="290" r:id="rId52"/>
    <p:sldId id="291" r:id="rId53"/>
    <p:sldId id="292" r:id="rId54"/>
    <p:sldId id="293" r:id="rId55"/>
    <p:sldId id="294" r:id="rId56"/>
    <p:sldId id="333" r:id="rId57"/>
    <p:sldId id="362" r:id="rId58"/>
    <p:sldId id="295" r:id="rId59"/>
    <p:sldId id="296" r:id="rId60"/>
    <p:sldId id="334" r:id="rId61"/>
    <p:sldId id="363" r:id="rId62"/>
    <p:sldId id="297" r:id="rId63"/>
    <p:sldId id="298" r:id="rId64"/>
    <p:sldId id="335" r:id="rId65"/>
    <p:sldId id="364" r:id="rId66"/>
    <p:sldId id="299" r:id="rId67"/>
    <p:sldId id="300" r:id="rId68"/>
    <p:sldId id="337" r:id="rId69"/>
    <p:sldId id="365" r:id="rId70"/>
    <p:sldId id="301" r:id="rId71"/>
    <p:sldId id="302" r:id="rId72"/>
    <p:sldId id="338" r:id="rId73"/>
    <p:sldId id="366" r:id="rId74"/>
    <p:sldId id="303" r:id="rId75"/>
    <p:sldId id="304" r:id="rId76"/>
    <p:sldId id="340" r:id="rId77"/>
    <p:sldId id="367" r:id="rId78"/>
    <p:sldId id="305" r:id="rId79"/>
    <p:sldId id="306" r:id="rId80"/>
    <p:sldId id="342" r:id="rId81"/>
    <p:sldId id="343" r:id="rId82"/>
    <p:sldId id="368" r:id="rId83"/>
    <p:sldId id="307" r:id="rId84"/>
    <p:sldId id="308" r:id="rId85"/>
    <p:sldId id="345" r:id="rId86"/>
    <p:sldId id="346" r:id="rId87"/>
    <p:sldId id="369" r:id="rId88"/>
    <p:sldId id="309" r:id="rId89"/>
    <p:sldId id="310" r:id="rId90"/>
    <p:sldId id="347" r:id="rId91"/>
    <p:sldId id="370" r:id="rId92"/>
    <p:sldId id="311" r:id="rId93"/>
    <p:sldId id="312" r:id="rId94"/>
    <p:sldId id="348" r:id="rId95"/>
    <p:sldId id="349" r:id="rId96"/>
    <p:sldId id="371" r:id="rId97"/>
    <p:sldId id="313" r:id="rId98"/>
    <p:sldId id="314" r:id="rId99"/>
    <p:sldId id="351" r:id="rId100"/>
    <p:sldId id="352" r:id="rId101"/>
    <p:sldId id="372" r:id="rId10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sm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47" autoAdjust="0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7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d0e6dc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0EE9F47-FF46-4468-A461-C720582C4F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压轴题二 固体压强的综合计算（填空题）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d0e6dc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460E58C-0B76-4FFD-9D0E-F5AE007CF70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d0cf7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264af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2c7b24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4d0cf74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264af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2c7b249d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压轴题二 固体压强的综合计算（填空题）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d0e6dc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4097DDB-A44A-4F0B-8E5D-0704D257AD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d0cf7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264af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2c7b24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4d0cf74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264af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2c7b249d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压轴题二 固体压强的综合计算（填空题）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5A4E7F9-F33B-2A66-E914-A64235249D4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736A2D5-BB98-481A-9489-E76385FAEB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9E7E0CB-0EE0-4D1D-8E12-19E7562A41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d0cf7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264af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2c7b24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4d0cf74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264af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2c7b249d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9EE9123-FE5B-451E-A8C1-E832246372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4d0cf74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264af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2c7b249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4d0cf74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264af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2c7b249d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.png"/><Relationship Id="rId5" Type="http://schemas.openxmlformats.org/officeDocument/2006/relationships/image" Target="../media/image69.pn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85.png"/><Relationship Id="rId4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54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1.png"/><Relationship Id="rId4" Type="http://schemas.openxmlformats.org/officeDocument/2006/relationships/image" Target="../media/image5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4.png"/><Relationship Id="rId5" Type="http://schemas.openxmlformats.org/officeDocument/2006/relationships/image" Target="../media/image76.png"/><Relationship Id="rId4" Type="http://schemas.openxmlformats.org/officeDocument/2006/relationships/image" Target="../media/image10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6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2.png"/><Relationship Id="rId5" Type="http://schemas.openxmlformats.org/officeDocument/2006/relationships/image" Target="../media/image127.png"/><Relationship Id="rId4" Type="http://schemas.openxmlformats.org/officeDocument/2006/relationships/image" Target="../media/image12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0.png"/><Relationship Id="rId5" Type="http://schemas.openxmlformats.org/officeDocument/2006/relationships/image" Target="../media/image127.png"/><Relationship Id="rId4" Type="http://schemas.openxmlformats.org/officeDocument/2006/relationships/image" Target="../media/image12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15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1.png"/><Relationship Id="rId4" Type="http://schemas.openxmlformats.org/officeDocument/2006/relationships/image" Target="../media/image16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png"/><Relationship Id="rId5" Type="http://schemas.openxmlformats.org/officeDocument/2006/relationships/image" Target="../media/image93.png"/><Relationship Id="rId4" Type="http://schemas.openxmlformats.org/officeDocument/2006/relationships/image" Target="../media/image160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EX.1_1#3d67399d7?iti=3&amp;htil=3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0808" y="683895"/>
            <a:ext cx="487375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EX.1_1#3d67399d7?iti=3&amp;htil=3&amp;vcp=1&amp;vis=1&amp;pid=83d3eee90&amp;color=0,0,0&amp;vtp=1&amp;vaab=1&amp;bbb=1"/>
          <p:cNvSpPr/>
          <p:nvPr/>
        </p:nvSpPr>
        <p:spPr>
          <a:xfrm>
            <a:off x="8573171" y="259397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EX.1_1#3d67399d7?htil=3&amp;vcp=1&amp;vis=1&amp;pid=83d3eee90&amp;color=0,0,0&amp;vtp=1&amp;vaab=1&amp;bt=1&amp;bbb=1&amp;hb=1&amp;hs=1"/>
              <p:cNvSpPr/>
              <p:nvPr/>
            </p:nvSpPr>
            <p:spPr>
              <a:xfrm>
                <a:off x="539496" y="656463"/>
                <a:ext cx="6099048" cy="25364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已知金属柱体的质量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求出压力，再由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算压强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。底面积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，可根据正八边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形边长和面积的关系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(1+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EX.1_1#3d67399d7?htil=3&amp;vcp=1&amp;vis=1&amp;pid=83d3eee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6463"/>
                <a:ext cx="6099048" cy="2536444"/>
              </a:xfrm>
              <a:prstGeom prst="rect">
                <a:avLst/>
              </a:prstGeom>
              <a:blipFill rotWithShape="1">
                <a:blip r:embed="rId4"/>
                <a:stretch>
                  <a:fillRect l="-6" t="-20" r="4" b="-3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EX.1_1#3d67399d7?htil=3&amp;vcp=1&amp;vis=1&amp;pid=83d3eee90&amp;color=0,0,0&amp;vtp=1&amp;vaab=1&amp;bt=1&amp;bbb=1&amp;hb=1&amp;hs=1"/>
              <p:cNvSpPr/>
              <p:nvPr/>
            </p:nvSpPr>
            <p:spPr>
              <a:xfrm>
                <a:off x="539496" y="3196907"/>
                <a:ext cx="11112011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算出边长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题图甲和乙两种情况下金属柱体的密度和高度都相等，由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算出金属柱体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算出题图丙中的受力面积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由“竖直切割压强不变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由“旋转放置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压力不变”可得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EX.1_1#3d67399d7?htil=3&amp;vcp=1&amp;vis=1&amp;pid=83d3eee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96907"/>
                <a:ext cx="11112011" cy="2523681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5" b="-3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b3ac6a10d?htil=40&amp;vcp=1&amp;vis=1&amp;pid=8c31a211e&amp;color=0,0,0&amp;vtp=1&amp;vaab=1&amp;bt=1&amp;bbb=1&amp;hb=1&amp;hs=1&amp;htil=1"/>
              <p:cNvSpPr/>
              <p:nvPr/>
            </p:nvSpPr>
            <p:spPr>
              <a:xfrm>
                <a:off x="539496" y="1571552"/>
                <a:ext cx="7096761" cy="36957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叠放后乙对地面的压强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b3ac6a10d?htil=40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1552"/>
                <a:ext cx="7096761" cy="3695700"/>
              </a:xfrm>
              <a:prstGeom prst="rect">
                <a:avLst/>
              </a:prstGeom>
              <a:blipFill rotWithShape="1">
                <a:blip r:embed="rId2"/>
                <a:stretch>
                  <a:fillRect l="-5" t="-15" r="5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b3ac6a10d?iti=83&amp;htil=40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2073" y="1712096"/>
            <a:ext cx="38679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b3ac6a10d?iti=83&amp;htil=40&amp;vcp=1&amp;vis=1&amp;pid=8c31a211e&amp;color=0,0,0&amp;vtp=1&amp;vaab=1&amp;bbb=1"/>
          <p:cNvSpPr/>
          <p:nvPr/>
        </p:nvSpPr>
        <p:spPr>
          <a:xfrm>
            <a:off x="8844348" y="471945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97_1#b3ac6a10d?iti=45&amp;htil=39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639889"/>
            <a:ext cx="38679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97_2#b3ac6a10d?iti=45&amp;htil=39&amp;vcp=1&amp;vis=1&amp;pid=8c31a211e&amp;color=0,0,0&amp;vtp=1&amp;vaab=1&amp;bbb=1"/>
          <p:cNvSpPr/>
          <p:nvPr/>
        </p:nvSpPr>
        <p:spPr>
          <a:xfrm>
            <a:off x="8945531" y="364724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97_3#b3ac6a10d?htil=39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612458"/>
                <a:ext cx="710488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13.（切割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将质量分布均匀的实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心圆柱体甲和乙放置在水平桌面上，分别沿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水平方向在甲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乙的上表面切去一定高度，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其剩余部分对桌面的压强与切去的高度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B32-13所示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，已知甲的密度为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，则圆柱体甲的高度为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BD.97_3#b3ac6a10d?htil=39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2458"/>
                <a:ext cx="710488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5457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98_1#b3ac6a10d.blank?vcp=1&amp;vis=1&amp;pid=8c31a211e&amp;color=0,0,0&amp;vpa=54&amp;vtp=1&amp;vaab=1&amp;bbb=1"/>
          <p:cNvSpPr/>
          <p:nvPr/>
        </p:nvSpPr>
        <p:spPr>
          <a:xfrm>
            <a:off x="6349080" y="379952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/>
          </a:p>
        </p:txBody>
      </p:sp>
      <p:sp>
        <p:nvSpPr>
          <p:cNvPr id="6" name="QB_5_AN.99_1#b3ac6a10d.blank?vcp=1&amp;vis=1&amp;pid=8c31a211e&amp;color=0,0,0&amp;vpa=55&amp;vtp=1&amp;vaab=1&amp;bbb=1"/>
          <p:cNvSpPr/>
          <p:nvPr/>
        </p:nvSpPr>
        <p:spPr>
          <a:xfrm>
            <a:off x="2683414" y="5633910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97_3#b3ac6a10d?htil=39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4389945"/>
                <a:ext cx="11112011" cy="18392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当切去的高度均为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时，圆柱体甲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、乙剩余部分对桌面的压强相等，此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时把甲切去的部分叠放在乙剩余部分的上表面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，叠放后乙对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97_3#b3ac6a10d?htil=39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945"/>
                <a:ext cx="11112011" cy="1839214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-115" b="-4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EX.1_1#3d67399d7?iti=4&amp;htil=4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1194" y="581832"/>
            <a:ext cx="3630168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EX.1_1#3d67399d7?iti=4&amp;htil=4&amp;vcp=1&amp;vis=1&amp;pid=83d3eee90&amp;color=0,0,0&amp;vtp=1&amp;vaab=1&amp;bbb=1"/>
          <p:cNvSpPr/>
          <p:nvPr/>
        </p:nvSpPr>
        <p:spPr>
          <a:xfrm>
            <a:off x="9261765" y="20347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EX.1_1#3d67399d7?htil=4&amp;vcp=1&amp;vis=1&amp;pid=83d3eee90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351776" cy="25629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结合已知条件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=20:17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则从金属柱体挖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出圆柱体所受的重力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π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可算出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的大小。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EX.1_1#3d67399d7?htil=4&amp;vcp=1&amp;vis=1&amp;pid=83d3eee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351776" cy="2562924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4617" b="-28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EX.1_1#3d67399d7?htil=4&amp;vcp=1&amp;vis=1&amp;pid=83d3eee90&amp;color=0,0,0&amp;mp=1&amp;vtp=1&amp;vaab=1&amp;bt=1&amp;bbb=1&amp;hb=1&amp;hs=1"/>
              <p:cNvSpPr/>
              <p:nvPr/>
            </p:nvSpPr>
            <p:spPr>
              <a:xfrm>
                <a:off x="539496" y="3117324"/>
                <a:ext cx="1111201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匀质柱体切割的压强问题，一般用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分析较为方便。分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析此类问题时，要抓住不变量进行分析，由此建立关系式，可使复杂问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题迎刃而解。本例中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切割前后总质量不变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”“竖直切割压强不变”“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旋转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放置压力不变”这三个不变量是解题的关键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EX.1_1#3d67399d7?htil=4&amp;vcp=1&amp;vis=1&amp;pid=83d3eee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7324"/>
                <a:ext cx="11112011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-807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3d67399d7?iti=2&amp;htil=2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8953" y="572688"/>
            <a:ext cx="3823898" cy="139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3d67399d7?iti=2&amp;htil=2&amp;vcp=1&amp;vis=1&amp;pid=83d3eee90&amp;color=0,0,0&amp;vtp=1&amp;vaab=1&amp;bbb=1"/>
          <p:cNvSpPr/>
          <p:nvPr/>
        </p:nvSpPr>
        <p:spPr>
          <a:xfrm>
            <a:off x="9364413" y="207285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3d67399d7?htil=2&amp;vcp=1&amp;vis=1&amp;pid=83d3eee90&amp;color=0,0,0&amp;vtp=1&amp;vaab=1&amp;bt=1&amp;bbb=1&amp;hb=1&amp;hs=1"/>
              <p:cNvSpPr/>
              <p:nvPr/>
            </p:nvSpPr>
            <p:spPr>
              <a:xfrm>
                <a:off x="589149" y="469214"/>
                <a:ext cx="8356855" cy="25158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题图甲中，金属柱体放在水平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地面上时对地面的压力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=7.68×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=0.768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3d67399d7?htil=2&amp;vcp=1&amp;vis=1&amp;pid=83d3eee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149" y="469214"/>
                <a:ext cx="8356855" cy="2515807"/>
              </a:xfrm>
              <a:prstGeom prst="rect">
                <a:avLst/>
              </a:prstGeom>
              <a:blipFill rotWithShape="1">
                <a:blip r:embed="rId4"/>
                <a:stretch>
                  <a:fillRect l="-6" t="-23" r="1" b="-2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3d67399d7?htil=2&amp;vcp=1&amp;vis=1&amp;pid=83d3eee90&amp;color=0,0,0&amp;vtp=1&amp;vaab=1&amp;bt=1&amp;bbb=1&amp;hb=1&amp;hs=1"/>
              <p:cNvSpPr/>
              <p:nvPr/>
            </p:nvSpPr>
            <p:spPr>
              <a:xfrm>
                <a:off x="539496" y="3052744"/>
                <a:ext cx="11112011" cy="3022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此时金属柱体对地面的压强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0.768 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4.8×10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​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​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。由正八边形的面</a:t>
                </a:r>
              </a:p>
              <a:p>
                <a:pPr latinLnBrk="1">
                  <a:lnSpc>
                    <a:spcPts val="5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(1+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，正八边</a:t>
                </a:r>
              </a:p>
              <a:p>
                <a:pPr latinLnBrk="1">
                  <a:lnSpc>
                    <a:spcPts val="7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形的边长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num>
                          <m:den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2(1+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b="0" i="1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den>
                        </m:f>
                      </m:e>
                    </m:rad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4.8×</m:t>
                            </m:r>
                            <m:sSup>
                              <m:sSupPr>
                                <m:ctrlPr>
                                  <a:rPr lang="en-US" altLang="zh-CN" sz="2800" b="0" i="1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10</m:t>
                                </m:r>
                              </m:e>
                              <m:sup>
                                <m: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−4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zh-CN" sz="2800" b="0" i="1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m</m:t>
                                </m:r>
                              </m:e>
                              <m:sup>
                                <m: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2(1+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b="0" i="1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b="0" i="0" spc="-5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den>
                        </m:f>
                      </m:e>
                    </m:rad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；由柱体压强公式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，平放在水平地面上的金属柱体对地面的压强大小只与它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3d67399d7?htil=2&amp;vcp=1&amp;vis=1&amp;pid=83d3eee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11112011" cy="3022600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-5018" b="-21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3d67399d7?htil=2&amp;vcp=1&amp;vis=1&amp;pid=83d3eee90&amp;color=0,0,0&amp;vtp=1&amp;vaab=1&amp;bt=1&amp;bbb=1&amp;hb=1&amp;hs=1&amp;htil=1"/>
              <p:cNvSpPr/>
              <p:nvPr/>
            </p:nvSpPr>
            <p:spPr>
              <a:xfrm>
                <a:off x="539496" y="990092"/>
                <a:ext cx="7652004" cy="48895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的密度和高度有关，而题图甲和乙两种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情况下金属柱体的密度和高度都相等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则金属柱体的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1 600 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=20:17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题图丙中金属柱体对地面的压强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17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×1 600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=1 360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3d67399d7?htil=2&amp;vcp=1&amp;vis=1&amp;pid=83d3eee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0092"/>
                <a:ext cx="7652004" cy="4889500"/>
              </a:xfrm>
              <a:prstGeom prst="rect">
                <a:avLst/>
              </a:prstGeom>
              <a:blipFill rotWithShape="1">
                <a:blip r:embed="rId2"/>
                <a:stretch>
                  <a:fillRect l="-5" t="-3" b="-9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3d67399d7?iti=47&amp;htil=2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130635"/>
            <a:ext cx="487375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3d67399d7?iti=47&amp;htil=2&amp;vcp=1&amp;vis=1&amp;pid=83d3eee90&amp;color=0,0,0&amp;vtp=1&amp;vaab=1&amp;bbb=1"/>
          <p:cNvSpPr/>
          <p:nvPr/>
        </p:nvSpPr>
        <p:spPr>
          <a:xfrm>
            <a:off x="8618288" y="304071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3d67399d7?htil=2&amp;vcp=1&amp;vis=1&amp;pid=83d3eee90&amp;color=0,0,0&amp;vtp=1&amp;vaab=1&amp;bt=1&amp;bbb=1&amp;hb=1&amp;hs=1&amp;htil=1"/>
              <p:cNvSpPr/>
              <p:nvPr/>
            </p:nvSpPr>
            <p:spPr>
              <a:xfrm>
                <a:off x="539496" y="527875"/>
                <a:ext cx="11652504" cy="5080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题图丙中的受力面积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可知，题图丙中金属柱体的重力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=1 360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则从金属柱体挖出部分所受的重力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−0.272 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=0.496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3d67399d7?htil=2&amp;vcp=1&amp;vis=1&amp;pid=83d3eee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7875"/>
                <a:ext cx="11652504" cy="5080127"/>
              </a:xfrm>
              <a:prstGeom prst="rect">
                <a:avLst/>
              </a:prstGeom>
              <a:blipFill rotWithShape="1">
                <a:blip r:embed="rId2"/>
                <a:stretch>
                  <a:fillRect l="-3" t="-4" b="-21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3d67399d7?iti=48&amp;htil=2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8094" y="930591"/>
            <a:ext cx="4511692" cy="165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3d67399d7?iti=48&amp;htil=2&amp;vcp=1&amp;vis=1&amp;pid=83d3eee90&amp;color=0,0,0&amp;vtp=1&amp;vaab=1&amp;bbb=1"/>
          <p:cNvSpPr/>
          <p:nvPr/>
        </p:nvSpPr>
        <p:spPr>
          <a:xfrm>
            <a:off x="8594915" y="295871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3d67399d7?htil=2&amp;vcp=1&amp;vis=1&amp;pid=83d3eee90&amp;color=0,0,0&amp;vtp=1&amp;vaab=1&amp;bt=1&amp;bbb=1&amp;hb=1&amp;hs=1&amp;htil=1"/>
              <p:cNvSpPr/>
              <p:nvPr/>
            </p:nvSpPr>
            <p:spPr>
              <a:xfrm>
                <a:off x="539495" y="554400"/>
                <a:ext cx="8042529" cy="5816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可知挖出部分的质量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0.496 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=4.96×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可知挖出圆柱体的体积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4.96×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可知挖出圆柱体的底面积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6.2 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π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3d67399d7?htil=2&amp;vcp=1&amp;vis=1&amp;pid=83d3eee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8042529" cy="5816600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3d67399d7?iti=49&amp;htil=2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7623" y="666367"/>
            <a:ext cx="487375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3d67399d7?iti=49&amp;htil=2&amp;vcp=1&amp;vis=1&amp;pid=83d3eee90&amp;color=0,0,0&amp;vtp=1&amp;vaab=1&amp;bbb=1"/>
          <p:cNvSpPr/>
          <p:nvPr/>
        </p:nvSpPr>
        <p:spPr>
          <a:xfrm>
            <a:off x="8749987" y="2576447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3d67399d7?htil=2&amp;vcp=1&amp;vis=1&amp;pid=83d3eee90&amp;color=0,0,0&amp;vtp=1&amp;vaab=1&amp;bt=1&amp;bbb=1&amp;hb=1&amp;hs=1&amp;htil=1"/>
              <p:cNvSpPr/>
              <p:nvPr/>
            </p:nvSpPr>
            <p:spPr>
              <a:xfrm>
                <a:off x="598740" y="4678000"/>
                <a:ext cx="6090920" cy="1625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可知挖出圆柱体的底面半径</a:t>
                </a:r>
              </a:p>
              <a:p>
                <a:pPr latinLnBrk="1">
                  <a:lnSpc>
                    <a:spcPts val="7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π</m:t>
                            </m:r>
                          </m:den>
                        </m:f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3.1 </m:t>
                            </m:r>
                            <m:sSup>
                              <m:sSup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cm</m:t>
                                </m:r>
                              </m:e>
                              <m:sup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3.1</m:t>
                            </m:r>
                          </m:den>
                        </m:f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3d67399d7?htil=2&amp;vcp=1&amp;vis=1&amp;pid=83d3eee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40" y="4678000"/>
                <a:ext cx="6090920" cy="1625600"/>
              </a:xfrm>
              <a:prstGeom prst="rect">
                <a:avLst/>
              </a:prstGeom>
              <a:blipFill rotWithShape="1">
                <a:blip r:embed="rId4"/>
                <a:stretch>
                  <a:fillRect l="-9" t="-36" r="9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d3eee90?vcp=1&amp;pid=a57264af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“切割+旋转”类</a:t>
            </a:r>
            <a:endParaRPr lang="en-US" altLang="zh-CN" sz="3200" dirty="0"/>
          </a:p>
        </p:txBody>
      </p:sp>
      <p:pic>
        <p:nvPicPr>
          <p:cNvPr id="3" name="QB_5_BD.5_1#3d67399d7?iti=1&amp;htil=1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7576" y="1281782"/>
            <a:ext cx="359359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5_2#3d67399d7?iti=1&amp;htil=1&amp;vcp=1&amp;vis=1&amp;pid=83d3eee90&amp;color=0,0,0&amp;vtp=1&amp;vaab=1&amp;bbb=1"/>
          <p:cNvSpPr/>
          <p:nvPr/>
        </p:nvSpPr>
        <p:spPr>
          <a:xfrm>
            <a:off x="9289859" y="27346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5_3#3d67399d7?htil=1&amp;sp=1&amp;vcp=1&amp;vis=1&amp;pid=83d3eee90&amp;color=0,0,0&amp;vtp=1&amp;vaab=1&amp;bbb=1&amp;hb=1&amp;hs=1"/>
              <p:cNvSpPr/>
              <p:nvPr/>
            </p:nvSpPr>
            <p:spPr>
              <a:xfrm>
                <a:off x="539496" y="1263495"/>
                <a:ext cx="73883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某次加工螺母的过程中，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裁出底面为正八边形的金属柱体，其质量为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7.68×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将该金属柱体放在水平地面上，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5_3#3d67399d7?htil=1&amp;sp=1&amp;vcp=1&amp;vis=1&amp;pid=83d3eee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3883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565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6_1#3d67399d7.blank?vcp=1&amp;vis=1&amp;pid=83d3eee90&amp;color=0,0,0&amp;vpa=5&amp;vtp=1&amp;vaab=1&amp;bbb=1"/>
          <p:cNvSpPr/>
          <p:nvPr/>
        </p:nvSpPr>
        <p:spPr>
          <a:xfrm>
            <a:off x="3394615" y="3732321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600</a:t>
            </a:r>
            <a:endParaRPr lang="en-US" altLang="zh-CN" sz="2800" dirty="0"/>
          </a:p>
        </p:txBody>
      </p:sp>
      <p:sp>
        <p:nvSpPr>
          <p:cNvPr id="7" name="QB_5_AN.7_1#3d67399d7.blank?vcp=1&amp;vis=1&amp;pid=83d3eee90&amp;color=0,0,0&amp;vpa=6&amp;vtp=1&amp;vaab=1"/>
          <p:cNvSpPr/>
          <p:nvPr/>
        </p:nvSpPr>
        <p:spPr>
          <a:xfrm>
            <a:off x="6881845" y="5007591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5_3#3d67399d7?htil=1&amp;sp=1&amp;vcp=1&amp;vis=1&amp;pid=83d3eee90&amp;color=0,0,0&amp;vtp=1&amp;vaab=1&amp;bbb=1&amp;hb=1&amp;hs=1"/>
              <p:cNvSpPr/>
              <p:nvPr/>
            </p:nvSpPr>
            <p:spPr>
              <a:xfrm>
                <a:off x="539496" y="3762801"/>
                <a:ext cx="11112011" cy="25484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其对地面的压强为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；从中心挖出和其等高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、底面半径为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分别如图32-1乙和丙所示放在水平地面上，对地面的压强分别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=20:17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。（已知该金属密度为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π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5_3#3d67399d7?htil=1&amp;sp=1&amp;vcp=1&amp;vis=1&amp;pid=83d3eee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2801"/>
                <a:ext cx="11112011" cy="2548446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127" b="-3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3784fce?vcp=1&amp;pid=83d3eee9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6_BD.10_1#b69e0b7c9?iti=5&amp;htil=5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1249" y="1285527"/>
            <a:ext cx="5422392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0_2#b69e0b7c9?iti=5&amp;htil=5&amp;vcp=1&amp;vis=1&amp;pid=4e3784fce&amp;color=0,0,0&amp;vtp=1&amp;vaab=1&amp;bbb=1"/>
          <p:cNvSpPr/>
          <p:nvPr/>
        </p:nvSpPr>
        <p:spPr>
          <a:xfrm>
            <a:off x="8307932" y="329619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0_3#b69e0b7c9?htil=5&amp;sp=1&amp;vcp=1&amp;vis=1&amp;pid=4e3784fce&amp;color=0,0,0&amp;vtp=1&amp;vaab=1&amp;bbb=1&amp;hb=1&amp;hs=1"/>
              <p:cNvSpPr/>
              <p:nvPr/>
            </p:nvSpPr>
            <p:spPr>
              <a:xfrm>
                <a:off x="539496" y="1267240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如图32-2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，形状、体积相同的甲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个长方体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、平放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,则平放时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，甲对水平地面的压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0_3#b69e0b7c9?htil=5&amp;sp=1&amp;vcp=1&amp;vis=1&amp;pid=4e3784fc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3" r="9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10_3#b69e0b7c9?htil=5&amp;sp=1&amp;vcp=1&amp;vis=1&amp;pid=4e3784fce&amp;color=0,0,0&amp;vtp=1&amp;vaab=1&amp;bbb=1&amp;hb=1&amp;hs=1"/>
              <p:cNvSpPr/>
              <p:nvPr/>
            </p:nvSpPr>
            <p:spPr>
              <a:xfrm>
                <a:off x="539995" y="4400976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若将甲顺时针旋转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此时甲对地面的压强变化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则乙竖放时对地面的压强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6_BD.10_3#b69e0b7c9?htil=5&amp;sp=1&amp;vcp=1&amp;vis=1&amp;pid=4e3784fc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00976"/>
                <a:ext cx="11112011" cy="1837754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-1819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b69e0b7c9?iti=6&amp;htil=6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9297" y="965294"/>
            <a:ext cx="479145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b69e0b7c9?iti=6&amp;htil=6&amp;vcp=1&amp;vis=1&amp;pid=4e3784fce&amp;color=0,0,0&amp;vtp=1&amp;vaab=1&amp;bbb=1"/>
          <p:cNvSpPr/>
          <p:nvPr/>
        </p:nvSpPr>
        <p:spPr>
          <a:xfrm>
            <a:off x="8640513" y="277479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b69e0b7c9?htil=6&amp;vcp=1&amp;vis=1&amp;pid=4e3784fce&amp;color=0,0,0&amp;vtp=1&amp;vaab=1&amp;bt=1&amp;bbb=1&amp;hb=1&amp;hs=1"/>
              <p:cNvSpPr/>
              <p:nvPr/>
            </p:nvSpPr>
            <p:spPr>
              <a:xfrm>
                <a:off x="539496" y="937863"/>
                <a:ext cx="6190488" cy="2794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甲对水平地面的压力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，甲对水平地面的压强</a:t>
                </a: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。若将甲顺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b69e0b7c9?htil=6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7863"/>
                <a:ext cx="6190488" cy="2794000"/>
              </a:xfrm>
              <a:prstGeom prst="rect">
                <a:avLst/>
              </a:prstGeom>
              <a:blipFill rotWithShape="1">
                <a:blip r:embed="rId4"/>
                <a:stretch>
                  <a:fillRect l="-6" t="-22" r="4" b="-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b69e0b7c9?htil=6&amp;vcp=1&amp;vis=1&amp;pid=4e3784fce&amp;color=0,0,0&amp;vtp=1&amp;vaab=1&amp;bt=1&amp;bbb=1&amp;hb=1&amp;hs=1"/>
              <p:cNvSpPr/>
              <p:nvPr/>
            </p:nvSpPr>
            <p:spPr>
              <a:xfrm>
                <a:off x="539995" y="3712051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则压力不变，受力面积变小，由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可知甲对地面的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压强变大，此时甲对地面的压强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此时的受力面积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b69e0b7c9?htil=6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12051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2" t="-24" r="4" b="-24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b69e0b7c9?htil=6&amp;vcp=1&amp;vis=1&amp;pid=4e3784fce&amp;color=0,0,0&amp;vtp=1&amp;vaab=1&amp;bt=1&amp;bbb=1&amp;hb=1&amp;hs=1&amp;htil=1"/>
              <p:cNvSpPr/>
              <p:nvPr/>
            </p:nvSpPr>
            <p:spPr>
              <a:xfrm>
                <a:off x="539496" y="1352931"/>
                <a:ext cx="11038464" cy="4152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因为甲、乙的形状、体积相同，所以此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时乙的受力面积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乙对水平地面的压力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乙对地面的压强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b69e0b7c9?htil=6&amp;vcp=1&amp;vis=1&amp;pid=4e3784fc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2931"/>
                <a:ext cx="11038464" cy="4152900"/>
              </a:xfrm>
              <a:prstGeom prst="rect">
                <a:avLst/>
              </a:prstGeom>
              <a:blipFill rotWithShape="1">
                <a:blip r:embed="rId2"/>
                <a:stretch>
                  <a:fillRect l="-3" t="-9" b="-8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b69e0b7c9?iti=51&amp;htil=6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1048" y="497795"/>
            <a:ext cx="479145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b69e0b7c9?iti=51&amp;htil=6&amp;vcp=1&amp;vis=1&amp;pid=4e3784fce&amp;color=0,0,0&amp;vtp=1&amp;vaab=1&amp;bbb=1"/>
          <p:cNvSpPr/>
          <p:nvPr/>
        </p:nvSpPr>
        <p:spPr>
          <a:xfrm>
            <a:off x="8712264" y="230729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e3784fce?vcp=1&amp;pid=83d3eee9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6_BD.10_1#b69e0b7c9?iti=5&amp;htil=5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1249" y="1285527"/>
            <a:ext cx="5422392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0_2#b69e0b7c9?iti=5&amp;htil=5&amp;vcp=1&amp;vis=1&amp;pid=4e3784fce&amp;color=0,0,0&amp;vtp=1&amp;vaab=1&amp;bbb=1"/>
          <p:cNvSpPr/>
          <p:nvPr/>
        </p:nvSpPr>
        <p:spPr>
          <a:xfrm>
            <a:off x="8307932" y="329619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0_3#b69e0b7c9?htil=5&amp;sp=1&amp;vcp=1&amp;vis=1&amp;pid=4e3784fce&amp;color=0,0,0&amp;vtp=1&amp;vaab=1&amp;bbb=1&amp;hb=1&amp;hs=1"/>
              <p:cNvSpPr/>
              <p:nvPr/>
            </p:nvSpPr>
            <p:spPr>
              <a:xfrm>
                <a:off x="539496" y="1267240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如图32-2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，形状、体积相同的甲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个长方体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、平放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,则平放时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，甲对水平地面的压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0_3#b69e0b7c9?htil=5&amp;sp=1&amp;vcp=1&amp;vis=1&amp;pid=4e3784fc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3" r="9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1_1#b69e0b7c9.blank?vcp=1&amp;vis=1&amp;pid=4e3784fce&amp;color=0,0,0&amp;vpa=7&amp;vtp=1&amp;vaab=1&amp;bbb=1"/>
          <p:cNvSpPr/>
          <p:nvPr/>
        </p:nvSpPr>
        <p:spPr>
          <a:xfrm>
            <a:off x="1606002" y="4370496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p:sp>
        <p:nvSpPr>
          <p:cNvPr id="7" name="QB_6_AN.12_1#b69e0b7c9.blank?vcp=1&amp;vis=1&amp;pid=4e3784fce&amp;color=0,0,0&amp;vpa=8&amp;vtp=1&amp;vaab=1&amp;bbb=1"/>
          <p:cNvSpPr/>
          <p:nvPr/>
        </p:nvSpPr>
        <p:spPr>
          <a:xfrm>
            <a:off x="7701810" y="5018196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BD.10_3#b69e0b7c9?htil=5&amp;sp=1&amp;vcp=1&amp;vis=1&amp;pid=4e3784fce&amp;color=0,0,0&amp;vtp=1&amp;vaab=1&amp;bbb=1&amp;hb=1&amp;hs=1"/>
              <p:cNvSpPr/>
              <p:nvPr/>
            </p:nvSpPr>
            <p:spPr>
              <a:xfrm>
                <a:off x="539995" y="4400976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若将甲顺时针旋转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此时甲对地面的压强变化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则乙竖放时对地面的压强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6_BD.10_3#b69e0b7c9?htil=5&amp;sp=1&amp;vcp=1&amp;vis=1&amp;pid=4e3784fc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00976"/>
                <a:ext cx="11112011" cy="1837754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-2522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4_1#f1b390a19?iti=7&amp;htil=7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653573"/>
            <a:ext cx="487375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4_2#f1b390a19?iti=7&amp;htil=7&amp;vcp=1&amp;vis=1&amp;pid=4e3784fce&amp;color=0,0,0&amp;vtp=1&amp;vaab=1&amp;bbb=1"/>
          <p:cNvSpPr/>
          <p:nvPr/>
        </p:nvSpPr>
        <p:spPr>
          <a:xfrm>
            <a:off x="8613525" y="317630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4_3#f1b390a19?htil=7&amp;sp=1&amp;vcp=1&amp;vis=1&amp;pid=4e3784fce&amp;color=0,0,0&amp;vtp=1&amp;vaab=1&amp;bt=1&amp;bbb=1&amp;hb=1&amp;hs=1"/>
              <p:cNvSpPr/>
              <p:nvPr/>
            </p:nvSpPr>
            <p:spPr>
              <a:xfrm>
                <a:off x="539496" y="626142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如图32-3甲所示，长方体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的正方形，高为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,密度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竖直放置在水平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桌面上对桌面的压强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现在长方体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中间沿竖直方向挖出一个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4_3#f1b390a19?htil=7&amp;sp=1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6142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1912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4_3#f1b390a19?htil=7&amp;sp=1&amp;vcp=1&amp;vis=1&amp;pid=4e3784fce&amp;color=0,0,0&amp;vtp=1&amp;vaab=1&amp;bt=1&amp;bbb=1&amp;hb=1&amp;hs=1"/>
              <p:cNvSpPr/>
              <p:nvPr/>
            </p:nvSpPr>
            <p:spPr>
              <a:xfrm>
                <a:off x="539496" y="3755929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的底面是边长为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的小正方形，将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剩余部分逆时针旋转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如图32-3乙所示），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BD.14_3#f1b390a19?htil=7&amp;sp=1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5929"/>
                <a:ext cx="11112011" cy="2485454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5" b="-3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f1b390a19?iti=8&amp;htil=8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8122" y="709357"/>
            <a:ext cx="352958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f1b390a19?iti=8&amp;htil=8&amp;vcp=1&amp;vis=1&amp;pid=4e3784fce&amp;color=0,0,0&amp;vtp=1&amp;vaab=1&amp;bbb=1"/>
          <p:cNvSpPr/>
          <p:nvPr/>
        </p:nvSpPr>
        <p:spPr>
          <a:xfrm>
            <a:off x="8991827" y="27313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f1b390a19?htil=8&amp;vcp=1&amp;vis=1&amp;pid=4e3784fce&amp;color=0,0,0&amp;vtp=1&amp;vaab=1&amp;bt=1&amp;bbb=1&amp;hb=1&amp;hs=1"/>
              <p:cNvSpPr/>
              <p:nvPr/>
            </p:nvSpPr>
            <p:spPr>
              <a:xfrm>
                <a:off x="539496" y="812101"/>
                <a:ext cx="7443216" cy="2496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竖直放置在水平桌面上对桌面的压强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f1b390a19?htil=8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2101"/>
                <a:ext cx="744321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3" r="2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f1b390a19?htil=8&amp;vcp=1&amp;vis=1&amp;pid=4e3784fce&amp;color=0,0,0&amp;vtp=1&amp;vaab=1&amp;bt=1&amp;bbb=1&amp;hb=1&amp;hs=1"/>
              <p:cNvSpPr/>
              <p:nvPr/>
            </p:nvSpPr>
            <p:spPr>
              <a:xfrm>
                <a:off x="539496" y="3297428"/>
                <a:ext cx="11112011" cy="276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中间沿竖直方向挖出一个高为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剩余部分逆时针旋转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f1b390a19?htil=8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97428"/>
                <a:ext cx="11112011" cy="2768600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5" b="-2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f1b390a19?htil=8&amp;vcp=1&amp;vis=1&amp;pid=4e3784fce&amp;color=0,0,0&amp;vtp=1&amp;vaab=1&amp;bt=1&amp;bbb=1&amp;hb=1&amp;hs=1&amp;htil=1"/>
              <p:cNvSpPr/>
              <p:nvPr/>
            </p:nvSpPr>
            <p:spPr>
              <a:xfrm>
                <a:off x="539496" y="2129336"/>
                <a:ext cx="7435088" cy="2585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竖直放置在水平桌面上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,由柱体压强公式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f1b390a19?htil=8&amp;vcp=1&amp;vis=1&amp;pid=4e3784fc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29336"/>
                <a:ext cx="7435088" cy="2585657"/>
              </a:xfrm>
              <a:prstGeom prst="rect">
                <a:avLst/>
              </a:prstGeom>
              <a:blipFill rotWithShape="1">
                <a:blip r:embed="rId2"/>
                <a:stretch>
                  <a:fillRect l="-5" t="-7" r="3" b="-2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f1b390a19?iti=52&amp;htil=8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3394" y="2269880"/>
            <a:ext cx="3529584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f1b390a19?iti=52&amp;htil=8&amp;vcp=1&amp;vis=1&amp;pid=4e3784fce&amp;color=0,0,0&amp;vtp=1&amp;vaab=1&amp;bbb=1"/>
          <p:cNvSpPr/>
          <p:nvPr/>
        </p:nvSpPr>
        <p:spPr>
          <a:xfrm>
            <a:off x="8949854" y="41616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4_1#f1b390a19?iti=7&amp;htil=7&amp;vcp=1&amp;vis=1&amp;pid=4e3784fc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653573"/>
            <a:ext cx="487375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4_2#f1b390a19?iti=7&amp;htil=7&amp;vcp=1&amp;vis=1&amp;pid=4e3784fce&amp;color=0,0,0&amp;vtp=1&amp;vaab=1&amp;bbb=1"/>
          <p:cNvSpPr/>
          <p:nvPr/>
        </p:nvSpPr>
        <p:spPr>
          <a:xfrm>
            <a:off x="8613525" y="317630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4_3#f1b390a19?htil=7&amp;sp=1&amp;vcp=1&amp;vis=1&amp;pid=4e3784fce&amp;color=0,0,0&amp;vtp=1&amp;vaab=1&amp;bt=1&amp;bbb=1&amp;hb=1&amp;hs=1"/>
              <p:cNvSpPr/>
              <p:nvPr/>
            </p:nvSpPr>
            <p:spPr>
              <a:xfrm>
                <a:off x="539496" y="626142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如图32-3甲所示，长方体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的正方形，高为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,密度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竖直放置在水平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桌面上对桌面的压强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现在长方体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中间沿竖直方向挖出一个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4_3#f1b390a19?htil=7&amp;sp=1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6142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1912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5_1#f1b390a19.blank?vcp=1&amp;vis=1&amp;pid=4e3784fce&amp;color=0,0,0&amp;vpa=9&amp;vtp=1&amp;vaab=1&amp;bbb=1"/>
          <p:cNvSpPr/>
          <p:nvPr/>
        </p:nvSpPr>
        <p:spPr>
          <a:xfrm>
            <a:off x="4450302" y="2538762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p:sp>
        <p:nvSpPr>
          <p:cNvPr id="6" name="QB_6_AN.16_1#f1b390a19.blank?vcp=1&amp;vis=1&amp;pid=4e3784fce&amp;color=0,0,0&amp;vpa=10&amp;vtp=1&amp;vaab=1&amp;bbb=1"/>
          <p:cNvSpPr/>
          <p:nvPr/>
        </p:nvSpPr>
        <p:spPr>
          <a:xfrm>
            <a:off x="867315" y="5647594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4_3#f1b390a19?htil=7&amp;sp=1&amp;vcp=1&amp;vis=1&amp;pid=4e3784fce&amp;color=0,0,0&amp;vtp=1&amp;vaab=1&amp;bt=1&amp;bbb=1&amp;hb=1&amp;hs=1"/>
              <p:cNvSpPr/>
              <p:nvPr/>
            </p:nvSpPr>
            <p:spPr>
              <a:xfrm>
                <a:off x="539496" y="3755929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的底面是边长为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的小正方形，将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剩余部分逆时针旋转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如图32-3乙所示），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BD.14_3#f1b390a19?htil=7&amp;sp=1&amp;vcp=1&amp;vis=1&amp;pid=4e3784fc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5929"/>
                <a:ext cx="11112011" cy="2485454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5" b="-3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170bd12c?vcp=1&amp;pid=a57264af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“切割+叠加”类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5_BD.18_1#e5fae5c2e?iti=9&amp;htil=9&amp;vcp=1&amp;vis=1&amp;pid=e170bd12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7888" y="1290926"/>
            <a:ext cx="338328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18_2#e5fae5c2e?iti=9&amp;htil=9&amp;vcp=1&amp;vis=1&amp;pid=e170bd12c&amp;color=0,0,0&amp;vtp=1&amp;vaab=1&amp;bbb=1"/>
          <p:cNvSpPr/>
          <p:nvPr/>
        </p:nvSpPr>
        <p:spPr>
          <a:xfrm>
            <a:off x="9395016" y="306384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18_3#e5fae5c2e?htil=9&amp;sp=1&amp;vcp=1&amp;vis=1&amp;pid=e170bd12c&amp;color=0,0,0&amp;vtp=1&amp;vaab=1&amp;bbb=1&amp;hb=1&amp;hs=1"/>
              <p:cNvSpPr/>
              <p:nvPr/>
            </p:nvSpPr>
            <p:spPr>
              <a:xfrm>
                <a:off x="539496" y="1263495"/>
                <a:ext cx="759866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两个实心均匀圆柱体的高度之比为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，将它们置于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，如图32-4甲所示。现在从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的圆柱块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，并将截取部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18_3#e5fae5c2e?htil=9&amp;sp=1&amp;vcp=1&amp;vis=1&amp;pid=e170bd12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59866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352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18_3#e5fae5c2e?htil=9&amp;sp=1&amp;vcp=1&amp;vis=1&amp;pid=e170bd12c&amp;color=0,0,0&amp;vtp=1&amp;vaab=1&amp;bbb=1&amp;hb=1&amp;hs=1"/>
              <p:cNvSpPr/>
              <p:nvPr/>
            </p:nvSpPr>
            <p:spPr>
              <a:xfrm>
                <a:off x="539496" y="3762801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分平放在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的正上方，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对桌面的压强随截取高度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乙所示。切割前，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圆柱体的质量之比为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图32-4乙中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的横坐标是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18_3#e5fae5c2e?htil=9&amp;sp=1&amp;vcp=1&amp;vis=1&amp;pid=e170bd12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2801"/>
                <a:ext cx="11112011" cy="1837754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-258" b="-4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EX.1_1#e5fae5c2e?vcp=1&amp;vis=1&amp;pid=e170bd12c&amp;color=0,0,0&amp;vtp=1&amp;vaab=1&amp;bt=1&amp;bbb=1&amp;hb=1&amp;htil=1"/>
              <p:cNvSpPr/>
              <p:nvPr/>
            </p:nvSpPr>
            <p:spPr>
              <a:xfrm>
                <a:off x="539497" y="834613"/>
                <a:ext cx="8221473" cy="488487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由密度公式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可得，切割前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体的质量之比；由题图乙可知，截取高度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对桌面的压强，可列出等式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利用压强公式、重力公式和体积公式可求出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当截取高度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被全部截取）时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对地面的压强为0，由此可得题图乙中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EX.1_1#e5fae5c2e?vcp=1&amp;vis=1&amp;pid=e170bd12c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834613"/>
                <a:ext cx="8221473" cy="4884870"/>
              </a:xfrm>
              <a:prstGeom prst="rect">
                <a:avLst/>
              </a:prstGeom>
              <a:blipFill rotWithShape="1">
                <a:blip r:embed="rId3"/>
                <a:stretch>
                  <a:fillRect l="-5" t="-5" r="-804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e5fae5c2e?iti=53&amp;htil=10&amp;vcp=1&amp;vis=1&amp;pid=e170bd12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7968" y="935196"/>
            <a:ext cx="2743200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e5fae5c2e?iti=53&amp;htil=10&amp;vcp=1&amp;vis=1&amp;pid=e170bd12c&amp;color=0,0,0&amp;vtp=1&amp;vaab=1&amp;bbb=1"/>
          <p:cNvSpPr/>
          <p:nvPr/>
        </p:nvSpPr>
        <p:spPr>
          <a:xfrm>
            <a:off x="9715056" y="2406364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e5fae5c2e?iti=10&amp;htil=10&amp;vcp=1&amp;vis=1&amp;pid=e170bd12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4280" y="812165"/>
            <a:ext cx="3206115" cy="157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e5fae5c2e?iti=10&amp;htil=10&amp;vcp=1&amp;vis=1&amp;pid=e170bd12c&amp;color=0,0,0&amp;vtp=1&amp;vaab=1&amp;bbb=1"/>
          <p:cNvSpPr/>
          <p:nvPr/>
        </p:nvSpPr>
        <p:spPr>
          <a:xfrm>
            <a:off x="9677056" y="2162729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e5fae5c2e?htil=10&amp;vcp=1&amp;vis=1&amp;pid=e170bd12c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8238744" cy="207118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割前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圆柱体的质量之比</a:t>
                </a: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f>
                              <m:f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。由题图乙可知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e5fae5c2e?htil=10&amp;vcp=1&amp;vis=1&amp;pid=e170bd1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238744" cy="2071180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53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e5fae5c2e?htil=10&amp;vcp=1&amp;vis=1&amp;pid=e170bd12c&amp;color=0,0,0&amp;mp=1&amp;vtp=1&amp;vaab=1&amp;bt=1&amp;bbb=1&amp;hb=1&amp;hs=1"/>
              <p:cNvSpPr/>
              <p:nvPr/>
            </p:nvSpPr>
            <p:spPr>
              <a:xfrm>
                <a:off x="539496" y="2625580"/>
                <a:ext cx="11112011" cy="319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时A剩余部分对桌面的压强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0，可知题图乙中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点的横坐标是10。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e5fae5c2e?htil=10&amp;vcp=1&amp;vis=1&amp;pid=e170bd1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25580"/>
                <a:ext cx="11112011" cy="3195257"/>
              </a:xfrm>
              <a:prstGeom prst="rect">
                <a:avLst/>
              </a:prstGeom>
              <a:blipFill rotWithShape="1">
                <a:blip r:embed="rId5"/>
                <a:stretch>
                  <a:fillRect l="-3" t="-15" r="-2275" b="-2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170bd12c?vcp=1&amp;pid=a57264af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“切割+叠加”类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5_BD.18_1#e5fae5c2e?iti=9&amp;htil=9&amp;vcp=1&amp;vis=1&amp;pid=e170bd12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7888" y="1290926"/>
            <a:ext cx="338328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18_2#e5fae5c2e?iti=9&amp;htil=9&amp;vcp=1&amp;vis=1&amp;pid=e170bd12c&amp;color=0,0,0&amp;vtp=1&amp;vaab=1&amp;bbb=1"/>
          <p:cNvSpPr/>
          <p:nvPr/>
        </p:nvSpPr>
        <p:spPr>
          <a:xfrm>
            <a:off x="9395016" y="306384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18_3#e5fae5c2e?htil=9&amp;sp=1&amp;vcp=1&amp;vis=1&amp;pid=e170bd12c&amp;color=0,0,0&amp;vtp=1&amp;vaab=1&amp;bbb=1&amp;hb=1&amp;hs=1"/>
              <p:cNvSpPr/>
              <p:nvPr/>
            </p:nvSpPr>
            <p:spPr>
              <a:xfrm>
                <a:off x="539496" y="1263495"/>
                <a:ext cx="759866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两个实心均匀圆柱体的高度之比为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，将它们置于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，如图32-4甲所示。现在从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的圆柱块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，并将截取部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18_3#e5fae5c2e?htil=9&amp;sp=1&amp;vcp=1&amp;vis=1&amp;pid=e170bd12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59866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352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19_1#e5fae5c2e.blank?vcp=1&amp;vis=1&amp;pid=e170bd12c&amp;color=0,0,0&amp;vpa=11&amp;vtp=1&amp;vaab=1&amp;bbb=1"/>
              <p:cNvSpPr/>
              <p:nvPr/>
            </p:nvSpPr>
            <p:spPr>
              <a:xfrm>
                <a:off x="8151877" y="4507465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19_1#e5fae5c2e.blank?vcp=1&amp;vis=1&amp;pid=e170bd12c&amp;color=0,0,0&amp;vpa=1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1877" y="4507465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3" t="-58" r="35" b="-7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5_AN.20_1#e5fae5c2e.blank?vcp=1&amp;vis=1&amp;pid=e170bd12c&amp;color=0,0,0&amp;vpa=12&amp;vtp=1&amp;vaab=1&amp;bbb=1"/>
          <p:cNvSpPr/>
          <p:nvPr/>
        </p:nvSpPr>
        <p:spPr>
          <a:xfrm>
            <a:off x="2327814" y="500676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18_3#e5fae5c2e?htil=9&amp;sp=1&amp;vcp=1&amp;vis=1&amp;pid=e170bd12c&amp;color=0,0,0&amp;vtp=1&amp;vaab=1&amp;bbb=1&amp;hb=1&amp;hs=1"/>
              <p:cNvSpPr/>
              <p:nvPr/>
            </p:nvSpPr>
            <p:spPr>
              <a:xfrm>
                <a:off x="539496" y="3762801"/>
                <a:ext cx="11112011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分平放在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的正上方，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对桌面的压强随截取高度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乙所示。切割前，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圆柱体的质量之比为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图32-4乙中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的横坐标是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18_3#e5fae5c2e?htil=9&amp;sp=1&amp;vcp=1&amp;vis=1&amp;pid=e170bd12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2801"/>
                <a:ext cx="11112011" cy="1837754"/>
              </a:xfrm>
              <a:prstGeom prst="rect">
                <a:avLst/>
              </a:prstGeom>
              <a:blipFill rotWithShape="1">
                <a:blip r:embed="rId6"/>
                <a:stretch>
                  <a:fillRect l="-3" t="-23" r="-258" b="-4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EX.1_1#e5fae5c2e?vcp=1&amp;vis=1&amp;pid=e170bd12c&amp;color=0,0,0&amp;mp=1&amp;vtp=1&amp;vaab=1&amp;bt=1&amp;bbb=1&amp;hb=1"/>
              <p:cNvSpPr/>
              <p:nvPr/>
            </p:nvSpPr>
            <p:spPr>
              <a:xfrm>
                <a:off x="539496" y="101419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在叠放后切割的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，纵轴截距表示初始时刻整体对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水平面的压强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，图像的转折点（上侧物体被切割完毕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）的横坐标即为上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侧物体的高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，横轴截距表示整体的总高。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EX.1_1#e5fae5c2e?vcp=1&amp;vis=1&amp;pid=e170bd12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1419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11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BD.23_2#9dc4f1c60?iti=12&amp;vcp=1&amp;vis=1&amp;pid=e170bd12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488" y="3497273"/>
            <a:ext cx="4655439" cy="221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5_BD.23_3#9dc4f1c60?iti=12&amp;vcp=1&amp;vis=1&amp;pid=e170bd12c&amp;color=0,0,0&amp;vtp=1&amp;vaab=1&amp;bbb=1"/>
          <p:cNvSpPr/>
          <p:nvPr/>
        </p:nvSpPr>
        <p:spPr>
          <a:xfrm>
            <a:off x="5460317" y="5637268"/>
            <a:ext cx="1089025" cy="480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4d0cf745.fixed?vcp=1&amp;pid=2d0e6dc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压轴题二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固体压强的综合计算（填空题）</a:t>
            </a:r>
            <a:endParaRPr lang="en-US" altLang="zh-CN" sz="4000" dirty="0"/>
          </a:p>
        </p:txBody>
      </p:sp>
      <p:sp>
        <p:nvSpPr>
          <p:cNvPr id="3" name="C_3_BD#34d0cf745.fixed?vcp=1&amp;pid=2d0e6dc9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609c6ae?vcp=1&amp;pid=e170bd12c&amp;color=0,0,0&amp;vtp=1&amp;vaab=1&amp;bt=1&amp;bbb=1"/>
          <p:cNvSpPr/>
          <p:nvPr/>
        </p:nvSpPr>
        <p:spPr>
          <a:xfrm>
            <a:off x="539496" y="554400"/>
            <a:ext cx="11109960" cy="6061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28_1#1b8ef8f43?sp=1&amp;vcp=1&amp;vis=1&amp;pid=be609c6ae&amp;color=0,0,0&amp;vtp=1&amp;vaab=1&amp;bbb=1&amp;hb=1"/>
              <p:cNvSpPr/>
              <p:nvPr/>
            </p:nvSpPr>
            <p:spPr>
              <a:xfrm>
                <a:off x="539496" y="1217337"/>
                <a:ext cx="11109960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（2023·广西玉林·模拟）如图32-6甲所示，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两个质量均匀的正方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体放在水平地面上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的2倍，将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沿竖直方向切去宽为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，把切去部分叠放在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上，记录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乙所示，切割后，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6_BD.28_1#1b8ef8f43?sp=1&amp;vcp=1&amp;vis=1&amp;pid=be609c6a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7337"/>
                <a:ext cx="11109960" cy="2903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528" b="-1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28_2#1b8ef8f43?iti=15&amp;vcp=1&amp;vis=1&amp;pid=be609c6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3802313"/>
            <a:ext cx="4907280" cy="238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8_3#1b8ef8f43?iti=15&amp;vcp=1&amp;vis=1&amp;pid=be609c6ae&amp;color=0,0,0&amp;vtp=1&amp;vaab=1&amp;bbb=1"/>
          <p:cNvSpPr/>
          <p:nvPr/>
        </p:nvSpPr>
        <p:spPr>
          <a:xfrm>
            <a:off x="5549964" y="5865412"/>
            <a:ext cx="1089025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1b8ef8f43?iti=16&amp;htil=13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5085" y="1052195"/>
            <a:ext cx="4145280" cy="203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1b8ef8f43?htil=13&amp;vcp=1&amp;vis=1&amp;pid=be609c6ae&amp;color=0,0,0&amp;mp=1&amp;vtp=1&amp;vaab=1&amp;bt=1&amp;bbb=1&amp;hb=1&amp;hs=1"/>
              <p:cNvSpPr/>
              <p:nvPr/>
            </p:nvSpPr>
            <p:spPr>
              <a:xfrm>
                <a:off x="539496" y="820451"/>
                <a:ext cx="760780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的最大值为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的2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1b8ef8f43?htil=13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0451"/>
                <a:ext cx="760780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1499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1b8ef8f43?htil=13&amp;vcp=1&amp;vis=1&amp;pid=be609c6ae&amp;color=0,0,0&amp;mp=1&amp;vtp=1&amp;vaab=1&amp;bt=1&amp;bbb=1&amp;hb=1&amp;hs=1"/>
              <p:cNvSpPr/>
              <p:nvPr/>
            </p:nvSpPr>
            <p:spPr>
              <a:xfrm>
                <a:off x="539995" y="3307683"/>
                <a:ext cx="11112011" cy="2768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1b8ef8f43?htil=13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307683"/>
                <a:ext cx="11112011" cy="2768600"/>
              </a:xfrm>
              <a:prstGeom prst="rect">
                <a:avLst/>
              </a:prstGeom>
              <a:blipFill rotWithShape="1">
                <a:blip r:embed="rId5"/>
                <a:stretch>
                  <a:fillRect l="-2" t="-22" r="4" b="-23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1b8ef8f43?htil=13&amp;vcp=1&amp;vis=1&amp;pid=be609c6ae&amp;color=0,0,0&amp;mp=1&amp;vtp=1&amp;vaab=1&amp;bt=1&amp;bbb=1&amp;hb=1&amp;hs=1"/>
              <p:cNvSpPr/>
              <p:nvPr/>
            </p:nvSpPr>
            <p:spPr>
              <a:xfrm>
                <a:off x="539496" y="1460404"/>
                <a:ext cx="7590536" cy="3944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时，即切去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</a:t>
                </a: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=8:11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1b8ef8f43?htil=13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60404"/>
                <a:ext cx="7590536" cy="3944557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-7" b="-1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1b8ef8f43?iti=55&amp;htil=13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0440" y="948690"/>
            <a:ext cx="4703445" cy="230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1b8ef8f43?iti=55&amp;htil=13&amp;vcp=1&amp;vis=1&amp;pid=be609c6ae&amp;color=0,0,0&amp;vtp=1&amp;vaab=1&amp;bbb=1"/>
          <p:cNvSpPr/>
          <p:nvPr/>
        </p:nvSpPr>
        <p:spPr>
          <a:xfrm>
            <a:off x="9377367" y="338301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609c6ae?vcp=1&amp;pid=e170bd12c&amp;color=0,0,0&amp;vtp=1&amp;vaab=1&amp;bt=1&amp;bbb=1"/>
          <p:cNvSpPr/>
          <p:nvPr/>
        </p:nvSpPr>
        <p:spPr>
          <a:xfrm>
            <a:off x="539496" y="554400"/>
            <a:ext cx="11109960" cy="60617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6_BD.28_1#1b8ef8f43?sp=1&amp;vcp=1&amp;vis=1&amp;pid=be609c6ae&amp;color=0,0,0&amp;vtp=1&amp;vaab=1&amp;bbb=1&amp;hb=1"/>
              <p:cNvSpPr/>
              <p:nvPr/>
            </p:nvSpPr>
            <p:spPr>
              <a:xfrm>
                <a:off x="539496" y="1217337"/>
                <a:ext cx="11109960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（2023·广西玉林·模拟）如图32-5甲所示，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两个质量均匀的正方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体放在水平地面上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的2倍，将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沿竖直方向切去宽为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分，把切去部分叠放在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上，记录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32-5乙所示，切割后，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6_BD.28_1#1b8ef8f43?sp=1&amp;vcp=1&amp;vis=1&amp;pid=be609c6a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7337"/>
                <a:ext cx="11109960" cy="2903157"/>
              </a:xfrm>
              <a:prstGeom prst="rect">
                <a:avLst/>
              </a:prstGeom>
              <a:blipFill>
                <a:blip r:embed="rId3"/>
                <a:stretch>
                  <a:fillRect l="-1976" t="-1050" r="-2580" b="-6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28_2#1b8ef8f43?iti=15&amp;vcp=1&amp;vis=1&amp;pid=be609c6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9120" y="3693160"/>
            <a:ext cx="447548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8_3#1b8ef8f43?iti=15&amp;vcp=1&amp;vis=1&amp;pid=be609c6ae&amp;color=0,0,0&amp;vtp=1&amp;vaab=1&amp;bbb=1"/>
          <p:cNvSpPr/>
          <p:nvPr/>
        </p:nvSpPr>
        <p:spPr>
          <a:xfrm>
            <a:off x="5549964" y="5865412"/>
            <a:ext cx="1089025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6_AN.29_1#1b8ef8f43.blank?vcp=1&amp;vis=1&amp;pid=be609c6ae&amp;color=0,0,0&amp;vpa=15&amp;vtp=1&amp;vaab=1&amp;bbb=1"/>
          <p:cNvSpPr/>
          <p:nvPr/>
        </p:nvSpPr>
        <p:spPr>
          <a:xfrm>
            <a:off x="10212166" y="2982256"/>
            <a:ext cx="614363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30_1#1b8ef8f43.blank?vcp=1&amp;vis=1&amp;pid=be609c6ae&amp;color=0,0,0&amp;vpa=16&amp;vtp=1&amp;vaab=1&amp;bbb=1"/>
              <p:cNvSpPr/>
              <p:nvPr/>
            </p:nvSpPr>
            <p:spPr>
              <a:xfrm>
                <a:off x="4342066" y="3644182"/>
                <a:ext cx="9244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8:11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30_1#1b8ef8f43.blank?vcp=1&amp;vis=1&amp;pid=be609c6ae&amp;color=0,0,0&amp;vpa=1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2066" y="3644182"/>
                <a:ext cx="92443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62" t="-137" r="48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32_1#e5485e2d0?iti=17&amp;htil=14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655351"/>
            <a:ext cx="306324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2_2#e5485e2d0?iti=17&amp;htil=14&amp;vcp=1&amp;vis=1&amp;pid=be609c6ae&amp;color=0,0,0&amp;vtp=1&amp;vaab=1&amp;bbb=1"/>
          <p:cNvSpPr/>
          <p:nvPr/>
        </p:nvSpPr>
        <p:spPr>
          <a:xfrm>
            <a:off x="9507288" y="316893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32_3#e5485e2d0?htil=14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637064"/>
                <a:ext cx="791870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（2023·广西柳州、防城港·模拟）甲、乙为两个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质量分布均匀的实心圆柱体，放置在水平桌面上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沿水平方向切去上部分，剩余部分对桌面的压强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与切去部分高度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的关系如图32-6所示，已知甲的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则圆柱体甲的高度为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32_3#e5485e2d0?htil=14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7064"/>
                <a:ext cx="7918704" cy="3144457"/>
              </a:xfrm>
              <a:prstGeom prst="rect">
                <a:avLst/>
              </a:prstGeom>
              <a:blipFill>
                <a:blip r:embed="rId4"/>
                <a:stretch>
                  <a:fillRect l="-2771" r="-1463" b="-6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32_3#e5485e2d0?htil=14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3745007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。当切去的高度均为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,将各自切去部分放置在另一个圆柱体的剩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余部分的上表面时，甲剩余部分和乙切去部分的组合体对桌面的压强为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，乙剩余部分和甲切去部分的组合体对桌面的压强为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、乙圆柱体的底面积之比为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BD.32_3#e5485e2d0?htil=14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007"/>
                <a:ext cx="11112011" cy="2485454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48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e5485e2d0?iti=18&amp;htil=15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7928" y="818228"/>
            <a:ext cx="306324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e5485e2d0?iti=18&amp;htil=15&amp;vcp=1&amp;vis=1&amp;pid=be609c6ae&amp;color=0,0,0&amp;vtp=1&amp;vaab=1&amp;bbb=1"/>
          <p:cNvSpPr/>
          <p:nvPr/>
        </p:nvSpPr>
        <p:spPr>
          <a:xfrm>
            <a:off x="9555035" y="333181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e5485e2d0?htil=15&amp;vcp=1&amp;vis=1&amp;pid=be609c6ae&amp;color=0,0,0&amp;vtp=1&amp;vaab=1&amp;bt=1&amp;bbb=1&amp;hb=1&amp;hs=1"/>
              <p:cNvSpPr/>
              <p:nvPr/>
            </p:nvSpPr>
            <p:spPr>
              <a:xfrm>
                <a:off x="539496" y="799941"/>
                <a:ext cx="7918704" cy="33115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，开始时甲对水平桌面的压强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柱体甲的高度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当切去部分高度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即圆柱体乙被全部切除）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e5485e2d0?htil=15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9941"/>
                <a:ext cx="7918704" cy="3311525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-136" b="-2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e5485e2d0?htil=15&amp;vcp=1&amp;vis=1&amp;pid=be609c6ae&amp;color=0,0,0&amp;vtp=1&amp;vaab=1&amp;bt=1&amp;bbb=1&amp;hb=1&amp;hs=1"/>
              <p:cNvSpPr/>
              <p:nvPr/>
            </p:nvSpPr>
            <p:spPr>
              <a:xfrm>
                <a:off x="539496" y="4120736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由题图可知乙的高度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当甲、乙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剩余部分和乙切去部分的组合体对桌面的压力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e5485e2d0?htil=15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20736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5" b="-24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e5485e2d0?htil=15&amp;vcp=1&amp;vis=1&amp;pid=be609c6ae&amp;color=0,0,0&amp;vtp=1&amp;vaab=1&amp;bt=1&amp;bbb=1&amp;hb=1&amp;hs=1"/>
              <p:cNvSpPr/>
              <p:nvPr/>
            </p:nvSpPr>
            <p:spPr>
              <a:xfrm>
                <a:off x="539496" y="959993"/>
                <a:ext cx="7901432" cy="4978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乙剩余部分和甲切去部分的组合体对桌面的压力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)−0.4(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)=0.6(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10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=3:2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甲</m:t>
                                </m:r>
                              </m:sub>
                            </m:sSub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乙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，代入解</a:t>
                </a:r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e5485e2d0?htil=15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9993"/>
                <a:ext cx="7901432" cy="4978400"/>
              </a:xfrm>
              <a:prstGeom prst="rect">
                <a:avLst/>
              </a:prstGeom>
              <a:blipFill rotWithShape="1">
                <a:blip r:embed="rId2"/>
                <a:stretch>
                  <a:fillRect l="-5" t="-10" r="6" b="-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e5485e2d0?iti=56&amp;htil=15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7928" y="1100537"/>
            <a:ext cx="306324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e5485e2d0?iti=56&amp;htil=15&amp;vcp=1&amp;vis=1&amp;pid=be609c6ae&amp;color=0,0,0&amp;vtp=1&amp;vaab=1&amp;bbb=1"/>
          <p:cNvSpPr/>
          <p:nvPr/>
        </p:nvSpPr>
        <p:spPr>
          <a:xfrm>
            <a:off x="9555035" y="36141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32_1#e5485e2d0?iti=17&amp;htil=14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655351"/>
            <a:ext cx="306324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32_2#e5485e2d0?iti=17&amp;htil=14&amp;vcp=1&amp;vis=1&amp;pid=be609c6ae&amp;color=0,0,0&amp;vtp=1&amp;vaab=1&amp;bbb=1"/>
          <p:cNvSpPr/>
          <p:nvPr/>
        </p:nvSpPr>
        <p:spPr>
          <a:xfrm>
            <a:off x="9507288" y="316893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32_3#e5485e2d0?htil=14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637064"/>
                <a:ext cx="791870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（2023·广西柳州、防城港·模拟）甲、乙为两个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质量分布均匀的实心圆柱体，放置在水平桌面上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沿水平方向切去上部分，剩余部分对桌面的压强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与切去部分高度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的关系如图32-6所示，已知甲的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则圆柱体甲的高度为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32_3#e5485e2d0?htil=14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7064"/>
                <a:ext cx="7918704" cy="3144457"/>
              </a:xfrm>
              <a:prstGeom prst="rect">
                <a:avLst/>
              </a:prstGeom>
              <a:blipFill>
                <a:blip r:embed="rId4"/>
                <a:stretch>
                  <a:fillRect l="-2771" r="-1463" b="-6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33_1#e5485e2d0.blank?vcp=1&amp;vis=1&amp;pid=be609c6ae&amp;color=0,0,0&amp;vpa=17&amp;vtp=1&amp;vaab=1&amp;bbb=1"/>
          <p:cNvSpPr/>
          <p:nvPr/>
        </p:nvSpPr>
        <p:spPr>
          <a:xfrm>
            <a:off x="7685755" y="317642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4_1#e5485e2d0.blank?vcp=1&amp;vis=1&amp;pid=be609c6ae&amp;color=0,0,0&amp;vpa=18&amp;vtp=1&amp;vaab=1&amp;bbb=1"/>
              <p:cNvSpPr/>
              <p:nvPr/>
            </p:nvSpPr>
            <p:spPr>
              <a:xfrm>
                <a:off x="7820216" y="5760560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4:9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34_1#e5485e2d0.blank?vcp=1&amp;vis=1&amp;pid=be609c6ae&amp;color=0,0,0&amp;vpa=1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0216" y="5760560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6" t="-118" r="9" b="-7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32_3#e5485e2d0?htil=14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3745007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。当切去的高度均为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,将各自切去部分放置在另一个圆柱体的剩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余部分的上表面时，甲剩余部分和乙切去部分的组合体对桌面的压强为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，乙剩余部分和甲切去部分的组合体对桌面的压强为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、乙圆柱体的底面积之比为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BD.32_3#e5485e2d0?htil=14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007"/>
                <a:ext cx="11112011" cy="2485454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-48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6_BD.36_1#88a4dc167?sp=1&amp;vcp=1&amp;vis=1&amp;pid=be609c6ae&amp;color=0,0,0&amp;vtp=1&amp;vaab=1&amp;bt=1&amp;bbb=1&amp;hb=1"/>
              <p:cNvSpPr/>
              <p:nvPr/>
            </p:nvSpPr>
            <p:spPr>
              <a:xfrm>
                <a:off x="539496" y="554400"/>
                <a:ext cx="11109960" cy="35808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（2024·四川宜宾·中考·改编）如图32-7甲所示，质量分布均匀的实心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放置在水平桌面上，分别沿水平方向在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的上表面切去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一定高度，其剩余部分对桌面的压强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的关系如图32-7乙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所示，当切去的高度均为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剩余部分对桌面的压强相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等。则正方体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，切去的高度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均切去高度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后，把正方体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切去的部分叠放在正方体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表面，则叠放后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6_BD.36_1#88a4dc167?sp=1&amp;vcp=1&amp;vis=1&amp;pid=be609c6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580829"/>
              </a:xfrm>
              <a:prstGeom prst="rect">
                <a:avLst/>
              </a:prstGeom>
              <a:blipFill>
                <a:blip r:embed="rId3"/>
                <a:stretch>
                  <a:fillRect l="-1976" t="-2385" r="-878" b="-19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36_2#88a4dc167?iti=19&amp;vcp=1&amp;vis=1&amp;pid=be609c6a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3710811"/>
            <a:ext cx="5732249" cy="259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6_3#88a4dc167?iti=19&amp;vcp=1&amp;vis=1&amp;pid=be609c6ae&amp;color=0,0,0&amp;vtp=1&amp;vaab=1&amp;bbb=1"/>
          <p:cNvSpPr/>
          <p:nvPr/>
        </p:nvSpPr>
        <p:spPr>
          <a:xfrm>
            <a:off x="5549964" y="5908150"/>
            <a:ext cx="1089025" cy="4773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88a4dc167?iti=20&amp;htil=16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731" y="1038241"/>
            <a:ext cx="4519807" cy="206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88a4dc167?iti=20&amp;htil=16&amp;vcp=1&amp;vis=1&amp;pid=be609c6ae&amp;color=0,0,0&amp;vtp=1&amp;vaab=1&amp;bbb=1"/>
          <p:cNvSpPr/>
          <p:nvPr/>
        </p:nvSpPr>
        <p:spPr>
          <a:xfrm>
            <a:off x="9540939" y="29291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88a4dc167?htil=16&amp;vcp=1&amp;vis=1&amp;pid=be609c6ae&amp;color=0,0,0&amp;mp=1&amp;vtp=1&amp;vaab=1&amp;bt=1&amp;bbb=1&amp;hb=1&amp;hs=1"/>
              <p:cNvSpPr/>
              <p:nvPr/>
            </p:nvSpPr>
            <p:spPr>
              <a:xfrm>
                <a:off x="539496" y="771112"/>
                <a:ext cx="7662672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由题图乙可知，开始时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对水平桌面的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88a4dc167?htil=16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1112"/>
                <a:ext cx="7662672" cy="2679700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4941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88a4dc167?htil=16&amp;vcp=1&amp;vis=1&amp;pid=be609c6ae&amp;color=0,0,0&amp;mp=1&amp;vtp=1&amp;vaab=1&amp;bt=1&amp;bbb=1&amp;hb=1&amp;hs=1"/>
              <p:cNvSpPr/>
              <p:nvPr/>
            </p:nvSpPr>
            <p:spPr>
              <a:xfrm>
                <a:off x="539995" y="3431000"/>
                <a:ext cx="11112011" cy="26797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，开始时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1 500 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时，圆柱体甲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、乙剩余部分对桌面的压强相等，由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88a4dc167?htil=16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431000"/>
                <a:ext cx="11112011" cy="2679700"/>
              </a:xfrm>
              <a:prstGeom prst="rect">
                <a:avLst/>
              </a:prstGeom>
              <a:blipFill rotWithShape="1">
                <a:blip r:embed="rId5"/>
                <a:stretch>
                  <a:fillRect l="-2" t="-4" r="4" b="-238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4_BD#f96ad34ec?colgroup=2,27&amp;vcp=1&amp;pid=34d0cf745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11458"/>
              <a:ext cx="11112682" cy="4376802"/>
            </p:xfrm>
            <a:graphic>
              <a:graphicData uri="http://schemas.openxmlformats.org/drawingml/2006/table">
                <a:tbl>
                  <a:tblPr/>
                  <a:tblGrid>
                    <a:gridCol w="10533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592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命题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常以柱体的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“切割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旋转”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“切割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叠加”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为背景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考查固体压强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的综合计算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通常与数学图像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几何知识相结合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难度较大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9789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固体压强：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（变形式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𝑝𝑆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（只适用于匀质直立柱体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且底面与水平面完全接触）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纯旋转模型：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压力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旋转前后压强的变化量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6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末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初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（对于匀质直立柱体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可直接通过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4_BD#f96ad34ec?colgroup=2,27&amp;vcp=1&amp;pid=34d0cf745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11458"/>
              <a:ext cx="11112682" cy="4376802"/>
            </p:xfrm>
            <a:graphic>
              <a:graphicData uri="http://schemas.openxmlformats.org/drawingml/2006/table">
                <a:tbl>
                  <a:tblPr/>
                  <a:tblGrid>
                    <a:gridCol w="1053399"/>
                    <a:gridCol w="10059283"/>
                  </a:tblGrid>
                  <a:tr h="112141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命题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3302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8a4dc167?htil=16&amp;vcp=1&amp;vis=1&amp;pid=be609c6ae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654544" cy="58140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是正方体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=(0.15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=0.022 5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，均切去高度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切去部分的质量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切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切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×0.022 5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=1.125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−0.05 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剩余部分的质量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8a4dc167?htil=16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654544" cy="5814060"/>
              </a:xfrm>
              <a:prstGeom prst="rect">
                <a:avLst/>
              </a:prstGeom>
              <a:blipFill rotWithShape="1">
                <a:blip r:embed="rId2"/>
                <a:stretch>
                  <a:fillRect l="-5" t="-1" b="-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8a4dc167?iti=57&amp;htil=16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3894" y="694944"/>
            <a:ext cx="331927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8a4dc167?iti=57&amp;htil=16&amp;vcp=1&amp;vis=1&amp;pid=be609c6ae&amp;color=0,0,0&amp;vtp=1&amp;vaab=1&amp;bbb=1"/>
          <p:cNvSpPr/>
          <p:nvPr/>
        </p:nvSpPr>
        <p:spPr>
          <a:xfrm>
            <a:off x="9369017" y="23398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8a4dc167?htil=16&amp;vcp=1&amp;vis=1&amp;pid=be609c6ae&amp;color=0,0,0&amp;mp=1&amp;vtp=1&amp;vaab=1&amp;bt=1&amp;bbb=1&amp;hb=1&amp;hs=1"/>
              <p:cNvSpPr/>
              <p:nvPr/>
            </p:nvSpPr>
            <p:spPr>
              <a:xfrm>
                <a:off x="539496" y="479410"/>
                <a:ext cx="10833354" cy="474192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′=2×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把正方体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切去的部分叠放在正方体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剩余部分的上表面，叠放后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切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切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剩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(1.125 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8a4dc167?htil=16&amp;vcp=1&amp;vis=1&amp;pid=be609c6ae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9410"/>
                <a:ext cx="10833354" cy="4741926"/>
              </a:xfrm>
              <a:prstGeom prst="rect">
                <a:avLst/>
              </a:prstGeom>
              <a:blipFill rotWithShape="1">
                <a:blip r:embed="rId2"/>
                <a:stretch>
                  <a:fillRect l="-4" t="-13" r="-1090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8a4dc167?iti=58&amp;htil=16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6094" y="3529569"/>
            <a:ext cx="5383019" cy="246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8a4dc167?iti=58&amp;htil=16&amp;vcp=1&amp;vis=1&amp;pid=be609c6ae&amp;color=0,0,0&amp;vtp=1&amp;vaab=1&amp;bbb=1"/>
          <p:cNvSpPr/>
          <p:nvPr/>
        </p:nvSpPr>
        <p:spPr>
          <a:xfrm>
            <a:off x="5551487" y="586614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37_1#88a4dc167.blank?vcp=1&amp;vis=1&amp;pid=be609c6ae&amp;color=0,0,0&amp;vpa=19&amp;vtp=1&amp;vaab=1&amp;bbb=1"/>
              <p:cNvSpPr/>
              <p:nvPr/>
            </p:nvSpPr>
            <p:spPr>
              <a:xfrm>
                <a:off x="4744085" y="2629200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37_1#88a4dc167.blank?vcp=1&amp;vis=1&amp;pid=be609c6ae&amp;color=0,0,0&amp;vpa=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4085" y="2629200"/>
                <a:ext cx="1349058" cy="412369"/>
              </a:xfrm>
              <a:prstGeom prst="rect">
                <a:avLst/>
              </a:prstGeom>
              <a:blipFill rotWithShape="1">
                <a:blip r:embed="rId3"/>
                <a:stretch>
                  <a:fillRect t="-73" r="24" b="-7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38_1#88a4dc167.blank?vcp=1&amp;vis=1&amp;pid=be609c6ae&amp;color=0,0,0&amp;vpa=20&amp;vtp=1&amp;vaab=1&amp;bbb=1"/>
          <p:cNvSpPr/>
          <p:nvPr/>
        </p:nvSpPr>
        <p:spPr>
          <a:xfrm>
            <a:off x="9959499" y="2599227"/>
            <a:ext cx="8810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39_1#88a4dc167.blank?vcp=1&amp;vis=1&amp;pid=be609c6ae&amp;color=0,0,0&amp;vpa=21&amp;vtp=1&amp;vaab=1&amp;bbb=1"/>
          <p:cNvSpPr/>
          <p:nvPr/>
        </p:nvSpPr>
        <p:spPr>
          <a:xfrm>
            <a:off x="1376203" y="4202539"/>
            <a:ext cx="11477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BD.36_1#88a4dc167?sp=1&amp;vcp=1&amp;vis=1&amp;pid=be609c6ae&amp;color=0,0,0&amp;vtp=1&amp;vaab=1&amp;bt=1&amp;bbb=1&amp;hb=1"/>
              <p:cNvSpPr/>
              <p:nvPr/>
            </p:nvSpPr>
            <p:spPr>
              <a:xfrm>
                <a:off x="539496" y="554400"/>
                <a:ext cx="11109960" cy="35808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（2024·四川宜宾·中考·改编）如图32-7甲所示，质量分布均匀的实心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放置在水平桌面上，分别沿水平方向在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的上表面切去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一定高度，其剩余部分对桌面的压强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的关系如图32-7乙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所示，当切去的高度均为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剩余部分对桌面的压强相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等。则正方体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，切去的高度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均切去高度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后，把正方体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切去的部分叠放在正方体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表面，则叠放后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8" name="QB_6_BD.36_1#88a4dc167?sp=1&amp;vcp=1&amp;vis=1&amp;pid=be609c6a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580829"/>
              </a:xfrm>
              <a:prstGeom prst="rect">
                <a:avLst/>
              </a:prstGeom>
              <a:blipFill>
                <a:blip r:embed="rId4"/>
                <a:stretch>
                  <a:fillRect l="-1976" t="-2385" r="-878" b="-19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B_6_BD.36_2#88a4dc167?iti=19&amp;vcp=1&amp;vis=1&amp;pid=be609c6a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3710811"/>
            <a:ext cx="5732249" cy="259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6_BD.36_3#88a4dc167?iti=19&amp;vcp=1&amp;vis=1&amp;pid=be609c6ae&amp;color=0,0,0&amp;vtp=1&amp;vaab=1&amp;bbb=1"/>
          <p:cNvSpPr/>
          <p:nvPr/>
        </p:nvSpPr>
        <p:spPr>
          <a:xfrm>
            <a:off x="5549964" y="5908150"/>
            <a:ext cx="1089025" cy="4773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41_1#8eed1cde8?iti=21&amp;htil=17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787" y="641921"/>
            <a:ext cx="5294376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41_2#8eed1cde8?iti=21&amp;htil=17&amp;vcp=1&amp;vis=1&amp;pid=be609c6ae&amp;color=0,0,0&amp;vtp=1&amp;vaab=1&amp;bbb=1"/>
          <p:cNvSpPr/>
          <p:nvPr/>
        </p:nvSpPr>
        <p:spPr>
          <a:xfrm>
            <a:off x="8367463" y="297262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41_3#8eed1cde8?htil=17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623634"/>
                <a:ext cx="56784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（2023·重庆·中考·改编）如图32-8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两个质量均匀的正方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体放在水平地面上，将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水平方向切去体积为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分，直到切完为止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41_3#8eed1cde8?htil=17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3634"/>
                <a:ext cx="5678424" cy="3144457"/>
              </a:xfrm>
              <a:prstGeom prst="rect">
                <a:avLst/>
              </a:prstGeom>
              <a:blipFill>
                <a:blip r:embed="rId4"/>
                <a:stretch>
                  <a:fillRect l="-3867" r="-859" b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BD.41_3#8eed1cde8?htil=17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3756977"/>
                <a:ext cx="11112011" cy="24869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对地面的压强与剩余部分体积的关系如图32-8乙所示，已知物体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切下部分叠放到对方剩余部分的正上方，若叠放后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压强相等，则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8" name="QB_6_BD.41_3#8eed1cde8?htil=17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6977"/>
                <a:ext cx="11112011" cy="2486914"/>
              </a:xfrm>
              <a:prstGeom prst="rect">
                <a:avLst/>
              </a:prstGeom>
              <a:blipFill>
                <a:blip r:embed="rId5"/>
                <a:stretch>
                  <a:fillRect l="-1976" r="-604" b="-8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8eed1cde8?iti=22&amp;htil=18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6673" y="572687"/>
            <a:ext cx="5477256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8eed1cde8?iti=22&amp;htil=18&amp;vcp=1&amp;vis=1&amp;pid=be609c6ae&amp;color=0,0,0&amp;vtp=1&amp;vaab=1&amp;bbb=1"/>
          <p:cNvSpPr/>
          <p:nvPr/>
        </p:nvSpPr>
        <p:spPr>
          <a:xfrm>
            <a:off x="8300788" y="29013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8eed1cde8?htil=18&amp;vcp=1&amp;vis=1&amp;pid=be609c6ae&amp;color=0,0,0&amp;vtp=1&amp;vaab=1&amp;bt=1&amp;bbb=1&amp;hb=1&amp;hs=1"/>
              <p:cNvSpPr/>
              <p:nvPr/>
            </p:nvSpPr>
            <p:spPr>
              <a:xfrm>
                <a:off x="539496" y="554400"/>
                <a:ext cx="6285374" cy="5689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由题图乙可知，左侧图线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，正方体的棱长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则左侧图线所表示的物体的密度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𝑔𝐿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8eed1cde8?htil=18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285374" cy="5689600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eed1cde8?htil=18&amp;vcp=1&amp;vis=1&amp;pid=be609c6ae&amp;color=0,0,0&amp;vtp=1&amp;vaab=1&amp;bt=1&amp;bbb=1&amp;hb=1&amp;hs=1"/>
              <p:cNvSpPr/>
              <p:nvPr/>
            </p:nvSpPr>
            <p:spPr>
              <a:xfrm>
                <a:off x="539494" y="862330"/>
                <a:ext cx="9061705" cy="4686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因此左侧图线表示物体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则物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右侧图线表示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500"/>
                  </a:lnSpc>
                </a:pP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eed1cde8?htil=18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4" y="862330"/>
                <a:ext cx="9061705" cy="4686300"/>
              </a:xfrm>
              <a:prstGeom prst="rect">
                <a:avLst/>
              </a:prstGeom>
              <a:blipFill rotWithShape="1">
                <a:blip r:embed="rId2"/>
                <a:stretch>
                  <a:fillRect l="-4" r="7" b="-44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eed1cde8?iti=59&amp;htil=18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7769" y="650448"/>
            <a:ext cx="5477256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eed1cde8?iti=59&amp;htil=18&amp;vcp=1&amp;vis=1&amp;pid=be609c6ae&amp;color=0,0,0&amp;vtp=1&amp;vaab=1&amp;bbb=1"/>
          <p:cNvSpPr/>
          <p:nvPr/>
        </p:nvSpPr>
        <p:spPr>
          <a:xfrm>
            <a:off x="8181884" y="30085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eed1cde8?htil=18&amp;vcp=1&amp;vis=1&amp;pid=be609c6ae&amp;color=0,0,0&amp;vtp=1&amp;vaab=1&amp;bt=1&amp;bbb=1&amp;hb=1&amp;hs=1"/>
              <p:cNvSpPr/>
              <p:nvPr/>
            </p:nvSpPr>
            <p:spPr>
              <a:xfrm>
                <a:off x="539496" y="554400"/>
                <a:ext cx="11347704" cy="5829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的底面积之比</a:t>
                </a: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𝐵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对地面的压力分别为</a:t>
                </a: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eed1cde8?htil=18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347704" cy="5829300"/>
              </a:xfrm>
              <a:prstGeom prst="rect">
                <a:avLst/>
              </a:prstGeom>
              <a:blipFill rotWithShape="1">
                <a:blip r:embed="rId2"/>
                <a:stretch>
                  <a:fillRect l="-3" t="-1" b="-9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eed1cde8?iti=60&amp;htil=18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5559" y="2685668"/>
            <a:ext cx="5477256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eed1cde8?iti=60&amp;htil=18&amp;vcp=1&amp;vis=1&amp;pid=be609c6ae&amp;color=0,0,0&amp;vtp=1&amp;vaab=1&amp;bbb=1"/>
          <p:cNvSpPr/>
          <p:nvPr/>
        </p:nvSpPr>
        <p:spPr>
          <a:xfrm>
            <a:off x="8998750" y="507237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eed1cde8?htil=18&amp;vcp=1&amp;vis=1&amp;pid=be609c6ae&amp;color=0,0,0&amp;vtp=1&amp;vaab=1&amp;bt=1&amp;bbb=1&amp;hb=1&amp;hs=1"/>
              <p:cNvSpPr/>
              <p:nvPr/>
            </p:nvSpPr>
            <p:spPr>
              <a:xfrm>
                <a:off x="536066" y="338504"/>
                <a:ext cx="7826883" cy="4953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9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</a:p>
              <a:p>
                <a:pPr latinLnBrk="1">
                  <a:lnSpc>
                    <a:spcPts val="98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𝐵</m:t>
                                </m:r>
                              </m:sub>
                            </m:s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𝐵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98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eed1cde8?htil=18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66" y="338504"/>
                <a:ext cx="7826883" cy="4953000"/>
              </a:xfrm>
              <a:prstGeom prst="rect">
                <a:avLst/>
              </a:prstGeom>
              <a:blipFill rotWithShape="1">
                <a:blip r:embed="rId2"/>
                <a:stretch>
                  <a:fillRect l="-2" t="-1" r="8" b="-9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eed1cde8?iti=61&amp;htil=18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8678" y="1937688"/>
            <a:ext cx="5477256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eed1cde8?iti=61&amp;htil=18&amp;vcp=1&amp;vis=1&amp;pid=be609c6ae&amp;color=0,0,0&amp;vtp=1&amp;vaab=1&amp;bbb=1"/>
          <p:cNvSpPr/>
          <p:nvPr/>
        </p:nvSpPr>
        <p:spPr>
          <a:xfrm>
            <a:off x="8372793" y="42958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8eed1cde8?htil=18&amp;vcp=1&amp;vis=1&amp;pid=be609c6ae&amp;color=0,0,0&amp;vtp=1&amp;vaab=1&amp;bt=1&amp;bbb=1&amp;hb=1&amp;hs=1"/>
              <p:cNvSpPr/>
              <p:nvPr/>
            </p:nvSpPr>
            <p:spPr>
              <a:xfrm>
                <a:off x="339470" y="685800"/>
                <a:ext cx="11109580" cy="31051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另解：由题图乙可知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水平切割之前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，而切割并相互叠放前后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的底面积不变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可知，只要交换部分所受的重力相等（即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），交换后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对地面的压强仍然相等，由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8eed1cde8?htil=18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70" y="685800"/>
                <a:ext cx="11109580" cy="3105150"/>
              </a:xfrm>
              <a:prstGeom prst="rect">
                <a:avLst/>
              </a:prstGeom>
              <a:blipFill rotWithShape="1">
                <a:blip r:embed="rId2"/>
                <a:stretch>
                  <a:fillRect l="-3" b="-435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8eed1cde8?iti=62&amp;htil=18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3464" y="3790950"/>
            <a:ext cx="5477256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8eed1cde8?iti=62&amp;htil=18&amp;vcp=1&amp;vis=1&amp;pid=be609c6ae&amp;color=0,0,0&amp;vtp=1&amp;vaab=1&amp;bbb=1"/>
          <p:cNvSpPr/>
          <p:nvPr/>
        </p:nvSpPr>
        <p:spPr>
          <a:xfrm>
            <a:off x="3753204" y="5900420"/>
            <a:ext cx="1089025" cy="5765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41_1#8eed1cde8?iti=21&amp;htil=17&amp;vcp=1&amp;vis=1&amp;pid=be609c6a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64787" y="641921"/>
            <a:ext cx="5294376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41_2#8eed1cde8?iti=21&amp;htil=17&amp;vcp=1&amp;vis=1&amp;pid=be609c6ae&amp;color=0,0,0&amp;vtp=1&amp;vaab=1&amp;bbb=1"/>
          <p:cNvSpPr/>
          <p:nvPr/>
        </p:nvSpPr>
        <p:spPr>
          <a:xfrm>
            <a:off x="8367463" y="297262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6_BD.41_3#8eed1cde8?htil=17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623634"/>
                <a:ext cx="56784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（2023·重庆·中考·改编）如图32-8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两个质量均匀的正方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体放在水平地面上，将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水平方向切去体积为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分，直到切完为止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B_6_BD.41_3#8eed1cde8?htil=17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3634"/>
                <a:ext cx="5678424" cy="3144457"/>
              </a:xfrm>
              <a:prstGeom prst="rect">
                <a:avLst/>
              </a:prstGeom>
              <a:blipFill>
                <a:blip r:embed="rId4"/>
                <a:stretch>
                  <a:fillRect l="-3867" r="-859" b="-6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42_1#8eed1cde8.blank?vcp=1&amp;vis=1&amp;pid=be609c6ae&amp;color=0,0,0&amp;vpa=22&amp;vtp=1&amp;vaab=1&amp;bbb=1"/>
          <p:cNvSpPr/>
          <p:nvPr/>
        </p:nvSpPr>
        <p:spPr>
          <a:xfrm>
            <a:off x="5222589" y="437419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43_1#8eed1cde8.blank?vcp=1&amp;vis=1&amp;pid=be609c6ae&amp;color=0,0,0&amp;vpa=23&amp;vtp=1&amp;vaab=1&amp;bbb=1"/>
          <p:cNvSpPr/>
          <p:nvPr/>
        </p:nvSpPr>
        <p:spPr>
          <a:xfrm>
            <a:off x="9080215" y="4374197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44_1#8eed1cde8.blank?vcp=1&amp;vis=1&amp;pid=be609c6ae&amp;color=0,0,0&amp;vpa=24&amp;vtp=1&amp;vaab=1&amp;bbb=1"/>
              <p:cNvSpPr/>
              <p:nvPr/>
            </p:nvSpPr>
            <p:spPr>
              <a:xfrm>
                <a:off x="4418457" y="5774562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44_1#8eed1cde8.blank?vcp=1&amp;vis=1&amp;pid=be609c6ae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8457" y="5774562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7" t="-126" b="-7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6_BD.41_3#8eed1cde8?htil=17&amp;sp=1&amp;vcp=1&amp;vis=1&amp;pid=be609c6ae&amp;color=0,0,0&amp;vtp=1&amp;vaab=1&amp;bt=1&amp;bbb=1&amp;hb=1&amp;hs=1"/>
              <p:cNvSpPr/>
              <p:nvPr/>
            </p:nvSpPr>
            <p:spPr>
              <a:xfrm>
                <a:off x="539496" y="3756977"/>
                <a:ext cx="11112011" cy="24869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对地面的压强与剩余部分体积的关系如图32-8乙所示，已知物体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切下部分叠放到对方剩余部分的正上方，若叠放后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压强相等，则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8" name="QB_6_BD.41_3#8eed1cde8?htil=17&amp;sp=1&amp;vcp=1&amp;vis=1&amp;pid=be609c6a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6977"/>
                <a:ext cx="11112011" cy="2486914"/>
              </a:xfrm>
              <a:prstGeom prst="rect">
                <a:avLst/>
              </a:prstGeom>
              <a:blipFill>
                <a:blip r:embed="rId6"/>
                <a:stretch>
                  <a:fillRect l="-1976" r="-604" b="-8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71550"/>
              <a:ext cx="11112682" cy="5189284"/>
            </p:xfrm>
            <a:graphic>
              <a:graphicData uri="http://schemas.openxmlformats.org/drawingml/2006/table">
                <a:tbl>
                  <a:tblPr/>
                  <a:tblGrid>
                    <a:gridCol w="10533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592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9549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纯切割模型：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研究对象为匀质直立柱体时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主要考查竖直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切割和水平切割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如下表所示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水平切割时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若切去高度为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6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的上部分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则切割部分的重力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切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剩余部分的重力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6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=(1−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</a:p>
                        <a:p>
                          <a:pPr marL="0" indent="0" algn="l" latinLnBrk="1" hangingPunct="0">
                            <a:lnSpc>
                              <a:spcPts val="6400"/>
                            </a:lnSpc>
                          </a:pPr>
                          <a:endParaRPr lang="en-US" altLang="zh-CN" sz="1200" spc="-100" dirty="0"/>
                        </a:p>
                        <a:p>
                          <a:pPr marL="0" lvl="0" indent="0" algn="ctr" latinLnBrk="1" hangingPunct="0">
                            <a:lnSpc>
                              <a:spcPts val="14600"/>
                            </a:lnSpc>
                          </a:pPr>
                          <a:r>
                            <a:rPr lang="en-US" altLang="zh-CN" sz="815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971550"/>
              <a:ext cx="11112682" cy="5189284"/>
            </p:xfrm>
            <a:graphic>
              <a:graphicData uri="http://schemas.openxmlformats.org/drawingml/2006/table">
                <a:tbl>
                  <a:tblPr/>
                  <a:tblGrid>
                    <a:gridCol w="1053399"/>
                    <a:gridCol w="10059283"/>
                  </a:tblGrid>
                  <a:tr h="54102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4_BD#f96ad34ec.table_image?tii=3&amp;vcp=1&amp;pid=34d0cf745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8925" y="3752745"/>
            <a:ext cx="7600949" cy="240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4_BD#f96ad34ec?colgroup=2,27&amp;vcp=1&amp;pid=34d0cf745&amp;color=0,0,0&amp;mp=1&amp;vtp=1&amp;vaab=1&amp;bt=1&amp;bbb=1"/>
          <p:cNvSpPr txBox="1"/>
          <p:nvPr/>
        </p:nvSpPr>
        <p:spPr>
          <a:xfrm>
            <a:off x="10862315" y="3896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#4674a36ba?vcp=1&amp;pid=be609c6ae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#4674a36ba?vcp=1&amp;pid=be609c6a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2c7b249d.fixed?vcp=1&amp;pid=2d0e6dc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33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压轴题二</a:t>
            </a:r>
            <a:r>
              <a:rPr lang="en-US" altLang="zh-CN" sz="33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3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固体压强的综合计算（填空题）</a:t>
            </a:r>
            <a:endParaRPr lang="en-US" altLang="zh-CN" sz="3300" dirty="0"/>
          </a:p>
        </p:txBody>
      </p:sp>
      <p:sp>
        <p:nvSpPr>
          <p:cNvPr id="3" name="C_3_BD#f2c7b249d.fixed?vcp=1&amp;pid=2d0e6dc9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100"/>
              </a:lnSpc>
            </a:pPr>
            <a:r>
              <a:rPr lang="en-US" altLang="zh-CN" sz="33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3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33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压轴题二</a:t>
            </a:r>
            <a:r>
              <a:rPr lang="en-US" altLang="zh-CN" sz="33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3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固体压强的综合计算（填空题）</a:t>
            </a:r>
            <a:endParaRPr lang="en-US" altLang="zh-CN" sz="33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725df290?vcp=1&amp;pid=f2c7b249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5_BD.46_1#2fccabaf0?iti=23&amp;htil=19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5614" y="1285528"/>
            <a:ext cx="459028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46_2#2fccabaf0?iti=23&amp;htil=19&amp;vcp=1&amp;vis=1&amp;pid=a725df290&amp;color=0,0,0&amp;vtp=1&amp;vaab=1&amp;bbb=1"/>
          <p:cNvSpPr/>
          <p:nvPr/>
        </p:nvSpPr>
        <p:spPr>
          <a:xfrm>
            <a:off x="8657977" y="33053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46_3#2fccabaf0?htil=19&amp;sp=1&amp;vcp=1&amp;vis=1&amp;pid=a725df290&amp;color=0,0,0&amp;vtp=1&amp;vaab=1&amp;bbb=1&amp;hb=1&amp;hs=1"/>
              <p:cNvSpPr/>
              <p:nvPr/>
            </p:nvSpPr>
            <p:spPr>
              <a:xfrm>
                <a:off x="539496" y="1267240"/>
                <a:ext cx="63916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一块如图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B32-1所示的长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方体砖块重为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，长、宽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、高分别为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,将它平放、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侧放、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竖放在水平地面上，这三种情况下砖块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对地面的最小压强为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,砖块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5_BD.46_3#2fccabaf0?htil=19&amp;sp=1&amp;vcp=1&amp;vis=1&amp;pid=a725df2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3916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-1111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47_1#2fccabaf0.blank?vcp=1&amp;vis=1&amp;pid=a725df290&amp;color=0,0,0&amp;vpa=25&amp;vtp=1&amp;vaab=1&amp;bbb=1"/>
              <p:cNvSpPr/>
              <p:nvPr/>
            </p:nvSpPr>
            <p:spPr>
              <a:xfrm>
                <a:off x="3827208" y="3915201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47_1#2fccabaf0.blank?vcp=1&amp;vis=1&amp;pid=a725df290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7208" y="3915201"/>
                <a:ext cx="1618933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4" t="-103" r="24" b="-7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48_1#2fccabaf0.blank?vcp=1&amp;vis=1&amp;pid=a725df290&amp;color=0,0,0&amp;vpa=26&amp;vtp=1&amp;vaab=1&amp;bbb=1"/>
              <p:cNvSpPr/>
              <p:nvPr/>
            </p:nvSpPr>
            <p:spPr>
              <a:xfrm>
                <a:off x="6405807" y="4476223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48_1#2fccabaf0.blank?vcp=1&amp;vis=1&amp;pid=a725df290&amp;color=0,0,0&amp;vpa=2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5807" y="4476223"/>
                <a:ext cx="72758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7" t="-27" r="60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5_BD.46_3#2fccabaf0?htil=19&amp;sp=1&amp;vcp=1&amp;vis=1&amp;pid=a725df290&amp;color=0,0,0&amp;vtp=1&amp;vaab=1&amp;bbb=1&amp;hb=1&amp;hs=1"/>
          <p:cNvSpPr/>
          <p:nvPr/>
        </p:nvSpPr>
        <p:spPr>
          <a:xfrm>
            <a:off x="539995" y="4400976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对地面的最小压强与最大压强之比为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49_1#b9acda937?iti=24&amp;htil=20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9920" y="1285462"/>
            <a:ext cx="336499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49_2#b9acda937?iti=24&amp;htil=20&amp;vcp=1&amp;vis=1&amp;pid=a725df290&amp;color=0,0,0&amp;vtp=1&amp;vaab=1&amp;bbb=1"/>
          <p:cNvSpPr/>
          <p:nvPr/>
        </p:nvSpPr>
        <p:spPr>
          <a:xfrm>
            <a:off x="9229635" y="317725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49_3#b9acda937?htil=20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1258030"/>
                <a:ext cx="76169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2.（叠加模型）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为两个质量分布均匀的实心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，它们的密度之比为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，它们对桌面的压强相等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，则两个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B32-2甲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49_3#b9acda937?htil=20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030"/>
                <a:ext cx="76169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7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50_1#b9acda937.blank?vcp=1&amp;vis=1&amp;pid=a725df290&amp;color=0,0,0&amp;vpa=27&amp;vtp=1&amp;vaab=1&amp;bbb=1"/>
              <p:cNvSpPr/>
              <p:nvPr/>
            </p:nvSpPr>
            <p:spPr>
              <a:xfrm>
                <a:off x="4945443" y="3283997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50_1#b9acda937.blank?vcp=1&amp;vis=1&amp;pid=a725df290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443" y="3283997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9" t="-102" r="78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51_1#b9acda937.blank?vcp=1&amp;vis=1&amp;pid=a725df290&amp;color=0,0,0&amp;vpa=28&amp;vtp=1&amp;vaab=1&amp;bbb=1"/>
              <p:cNvSpPr/>
              <p:nvPr/>
            </p:nvSpPr>
            <p:spPr>
              <a:xfrm>
                <a:off x="982409" y="5128037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51_1#b9acda937.blank?vcp=1&amp;vis=1&amp;pid=a725df290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409" y="5128037"/>
                <a:ext cx="72758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9" t="-102" r="79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52_1#b9acda937.blank?vcp=1&amp;vis=1&amp;pid=a725df290&amp;color=0,0,0&amp;vpa=29&amp;vtp=1&amp;vaab=1&amp;bbb=1"/>
              <p:cNvSpPr/>
              <p:nvPr/>
            </p:nvSpPr>
            <p:spPr>
              <a:xfrm>
                <a:off x="4407726" y="5128037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52_1#b9acda937.blank?vcp=1&amp;vis=1&amp;pid=a725df290&amp;color=0,0,0&amp;vpa=2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7726" y="5128037"/>
                <a:ext cx="727583" cy="402844"/>
              </a:xfrm>
              <a:prstGeom prst="rect">
                <a:avLst/>
              </a:prstGeom>
              <a:blipFill rotWithShape="1">
                <a:blip r:embed="rId7"/>
                <a:stretch>
                  <a:fillRect l="-26" t="-102" r="9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49_3#b9acda937?htil=20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37528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上面，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B32-2乙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上面，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对桌面的压力为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5_BD.49_3#b9acda937?htil=20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2818"/>
                <a:ext cx="11112011" cy="1849057"/>
              </a:xfrm>
              <a:prstGeom prst="rect">
                <a:avLst/>
              </a:prstGeom>
              <a:blipFill rotWithShape="1">
                <a:blip r:embed="rId8"/>
                <a:stretch>
                  <a:fillRect l="-3" t="-33" r="-143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53_1#2a65d5da3?sp=1&amp;vcp=1&amp;vis=1&amp;pid=a725df290&amp;color=0,0,0&amp;vtp=1&amp;vaab=1&amp;bt=1&amp;bbb=1&amp;hb=1"/>
              <p:cNvSpPr/>
              <p:nvPr/>
            </p:nvSpPr>
            <p:spPr>
              <a:xfrm>
                <a:off x="539496" y="677387"/>
                <a:ext cx="11109960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如图B32-3所示，形状、体积相同的长方体甲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、乙置于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水平地面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乙对水平地面的压力之比为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若将它们顺时针旋转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,则乙对地面的压强变化量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53_1#2a65d5da3?sp=1&amp;vcp=1&amp;vis=1&amp;pid=a725df2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7387"/>
                <a:ext cx="11109960" cy="3133154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711" b="-2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BD.53_2#2a65d5da3?iti=25&amp;vcp=1&amp;vis=1&amp;pid=a725df2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928" y="3949286"/>
            <a:ext cx="648309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53_3#2a65d5da3?iti=25&amp;vcp=1&amp;vis=1&amp;pid=a725df290&amp;color=0,0,0&amp;vtp=1&amp;vaab=1&amp;bbb=1"/>
          <p:cNvSpPr/>
          <p:nvPr/>
        </p:nvSpPr>
        <p:spPr>
          <a:xfrm>
            <a:off x="5431695" y="561247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2a65d5da3?iti=26&amp;htil=21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3114" y="880999"/>
            <a:ext cx="644652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2a65d5da3?iti=26&amp;htil=21&amp;vcp=1&amp;vis=1&amp;pid=a725df290&amp;color=0,0,0&amp;vtp=1&amp;vaab=1&amp;bbb=1"/>
          <p:cNvSpPr/>
          <p:nvPr/>
        </p:nvSpPr>
        <p:spPr>
          <a:xfrm>
            <a:off x="7623593" y="254419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2a65d5da3?htil=21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862711"/>
                <a:ext cx="4526280" cy="25221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甲对水平地面的压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乙对水平地面的压力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2a65d5da3?htil=2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2711"/>
                <a:ext cx="4526280" cy="2522157"/>
              </a:xfrm>
              <a:prstGeom prst="rect">
                <a:avLst/>
              </a:prstGeom>
              <a:blipFill rotWithShape="1">
                <a:blip r:embed="rId4"/>
                <a:stretch>
                  <a:fillRect l="-8" t="-15" r="8" b="-2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2a65d5da3?htil=21&amp;vcp=1&amp;vis=1&amp;pid=a725df290&amp;color=0,0,0&amp;mp=1&amp;vtp=1&amp;vaab=1&amp;bt=1&amp;bbb=1&amp;hb=1&amp;hs=1"/>
              <p:cNvSpPr/>
              <p:nvPr/>
            </p:nvSpPr>
            <p:spPr>
              <a:xfrm>
                <a:off x="539995" y="3373755"/>
                <a:ext cx="11112011" cy="2628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，则甲、乙对水平地面的压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力之比为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=6:7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。已知长方体甲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乙的形状、体积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相同，设平放时的底面积为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大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，立放时的底面积为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小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，将甲顺时针旋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时，甲对地面的压力不变，则甲对地面的压强变化量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2a65d5da3?htil=2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373755"/>
                <a:ext cx="11112011" cy="2628900"/>
              </a:xfrm>
              <a:prstGeom prst="rect">
                <a:avLst/>
              </a:prstGeom>
              <a:blipFill rotWithShape="1">
                <a:blip r:embed="rId5"/>
                <a:stretch>
                  <a:fillRect l="-2" r="4" b="-17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2a65d5da3?htil=21&amp;vcp=1&amp;vis=1&amp;pid=a725df290&amp;color=0,0,0&amp;mp=1&amp;vtp=1&amp;vaab=1&amp;bt=1&amp;bbb=1&amp;hb=1&amp;hs=1&amp;htil=1"/>
              <p:cNvSpPr/>
              <p:nvPr/>
            </p:nvSpPr>
            <p:spPr>
              <a:xfrm>
                <a:off x="539496" y="554400"/>
                <a:ext cx="10642854" cy="58019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化简得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将乙顺时针旋转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时，乙对地面的压强变化量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S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=70×(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)=70×6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2a65d5da3?htil=21&amp;vcp=1&amp;vis=1&amp;pid=a725df290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0642854" cy="5801932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-164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2a65d5da3?iti=64&amp;htil=21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7235" y="3429000"/>
            <a:ext cx="644652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2a65d5da3?iti=64&amp;htil=21&amp;vcp=1&amp;vis=1&amp;pid=a725df290&amp;color=0,0,0&amp;vtp=1&amp;vaab=1&amp;bbb=1"/>
          <p:cNvSpPr/>
          <p:nvPr/>
        </p:nvSpPr>
        <p:spPr>
          <a:xfrm>
            <a:off x="5287714" y="51874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53_1#2a65d5da3?sp=1&amp;vcp=1&amp;vis=1&amp;pid=a725df290&amp;color=0,0,0&amp;vtp=1&amp;vaab=1&amp;bt=1&amp;bbb=1&amp;hb=1"/>
              <p:cNvSpPr/>
              <p:nvPr/>
            </p:nvSpPr>
            <p:spPr>
              <a:xfrm>
                <a:off x="539496" y="677387"/>
                <a:ext cx="11109960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如图B32-3所示，形状、体积相同的长方体甲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、乙置于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水平地面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乙对水平地面的压力之比为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若将它们顺时针旋转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,则乙对地面的压强变化量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53_1#2a65d5da3?sp=1&amp;vcp=1&amp;vis=1&amp;pid=a725df2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7387"/>
                <a:ext cx="11109960" cy="3133154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711" b="-2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BD.53_2#2a65d5da3?iti=25&amp;vcp=1&amp;vis=1&amp;pid=a725df2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928" y="3949286"/>
            <a:ext cx="6483096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53_3#2a65d5da3?iti=25&amp;vcp=1&amp;vis=1&amp;pid=a725df290&amp;color=0,0,0&amp;vtp=1&amp;vaab=1&amp;bbb=1"/>
          <p:cNvSpPr/>
          <p:nvPr/>
        </p:nvSpPr>
        <p:spPr>
          <a:xfrm>
            <a:off x="5431695" y="561247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54_1#2a65d5da3.blank?vcp=1&amp;vis=1&amp;pid=a725df290&amp;color=0,0,0&amp;vpa=30&amp;vtp=1&amp;vaab=1&amp;bbb=1"/>
              <p:cNvSpPr/>
              <p:nvPr/>
            </p:nvSpPr>
            <p:spPr>
              <a:xfrm>
                <a:off x="4894009" y="2069749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6:7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54_1#2a65d5da3.blank?vcp=1&amp;vis=1&amp;pid=a725df290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09" y="2069749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9" t="-70" r="79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55_1#2a65d5da3.blank?vcp=1&amp;vis=1&amp;pid=a725df290&amp;color=0,0,0&amp;vpa=31&amp;vtp=1&amp;vaab=1&amp;bbb=1"/>
          <p:cNvSpPr/>
          <p:nvPr/>
        </p:nvSpPr>
        <p:spPr>
          <a:xfrm>
            <a:off x="10723403" y="2571718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420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57_1#9fbdad1b9?iti=27&amp;htil=22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1259141"/>
            <a:ext cx="3465576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57_2#9fbdad1b9?iti=27&amp;htil=22&amp;vcp=1&amp;vis=1&amp;pid=a725df290&amp;color=0,0,0&amp;vtp=1&amp;vaab=1&amp;bbb=1"/>
          <p:cNvSpPr/>
          <p:nvPr/>
        </p:nvSpPr>
        <p:spPr>
          <a:xfrm>
            <a:off x="9235599" y="42939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57_3#9fbdad1b9?htil=22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1240854"/>
                <a:ext cx="7507224" cy="38068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4.（切割模型）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量分布均匀的实心正方体甲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乙放在水平地面上，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,剩余部分对地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的关系如图B32-4所示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，乙的棱长为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。未切前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57_3#9fbdad1b9?htil=22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0854"/>
                <a:ext cx="7507224" cy="3806825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5523" b="-2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57_3#9fbdad1b9?htil=22&amp;sp=1&amp;vcp=1&amp;vis=1&amp;pid=a725df290&amp;color=0,0,0&amp;vtp=1&amp;vaab=1&amp;bt=1&amp;bbb=1&amp;hb=1&amp;hs=1"/>
              <p:cNvSpPr/>
              <p:nvPr/>
            </p:nvSpPr>
            <p:spPr>
              <a:xfrm>
                <a:off x="539995" y="5052567"/>
                <a:ext cx="11112011" cy="5438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57_3#9fbdad1b9?htil=22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52567"/>
                <a:ext cx="11112011" cy="543814"/>
              </a:xfrm>
              <a:prstGeom prst="rect">
                <a:avLst/>
              </a:prstGeom>
              <a:blipFill rotWithShape="1">
                <a:blip r:embed="rId5"/>
                <a:stretch>
                  <a:fillRect l="-2" t="-93" r="4" b="-14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9fbdad1b9?iti=28&amp;htil=23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5619" y="786479"/>
            <a:ext cx="3281824" cy="275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9fbdad1b9?iti=28&amp;htil=23&amp;vcp=1&amp;vis=1&amp;pid=a725df290&amp;color=0,0,0&amp;vtp=1&amp;vaab=1&amp;bbb=1"/>
          <p:cNvSpPr/>
          <p:nvPr/>
        </p:nvSpPr>
        <p:spPr>
          <a:xfrm>
            <a:off x="9235600" y="3667094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9fbdad1b9?htil=23&amp;vcp=1&amp;vis=1&amp;pid=a725df290&amp;color=0,0,0&amp;vtp=1&amp;vaab=1&amp;bt=1&amp;bbb=1&amp;hb=1&amp;hs=1"/>
              <p:cNvSpPr/>
              <p:nvPr/>
            </p:nvSpPr>
            <p:spPr>
              <a:xfrm>
                <a:off x="539496" y="759047"/>
                <a:ext cx="7507224" cy="39587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已知乙的棱长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题图可知，未切时乙对水平地面的压强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由题图可知，未切时甲的棱长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9fbdad1b9?htil=23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9047"/>
                <a:ext cx="7507224" cy="3958781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905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9fbdad1b9?htil=23&amp;vcp=1&amp;vis=1&amp;pid=a725df290&amp;color=0,0,0&amp;vtp=1&amp;vaab=1&amp;bt=1&amp;bbb=1&amp;hb=1&amp;hs=1"/>
              <p:cNvSpPr/>
              <p:nvPr/>
            </p:nvSpPr>
            <p:spPr>
              <a:xfrm>
                <a:off x="454270" y="4082828"/>
                <a:ext cx="11112011" cy="139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9fbdad1b9?htil=23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70" y="4082828"/>
                <a:ext cx="11112011" cy="1397000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4" b="-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8193586"/>
                  </p:ext>
                </p:extLst>
              </p:nvPr>
            </p:nvGraphicFramePr>
            <p:xfrm>
              <a:off x="539496" y="1850898"/>
              <a:ext cx="11097829" cy="3860800"/>
            </p:xfrm>
            <a:graphic>
              <a:graphicData uri="http://schemas.openxmlformats.org/drawingml/2006/table">
                <a:tbl>
                  <a:tblPr/>
                  <a:tblGrid>
                    <a:gridCol w="10533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444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608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纯叠加模型：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原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𝐺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加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（5）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固体压强与图像的结合：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例如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图像中的横轴截距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为物体原来的高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纵轴截距为初始时刻物体对平面的压强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点表示压强相等</a:t>
                          </a:r>
                          <a:endParaRPr lang="en-US" altLang="zh-CN" sz="1200" dirty="0"/>
                        </a:p>
                        <a:p>
                          <a:pPr marL="0" indent="0" algn="just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（6）正方体的底面积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圆柱体的底面积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π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just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边</a:t>
                          </a:r>
                          <a:r>
                            <a:rPr lang="en-US" altLang="zh-CN" sz="28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形的面积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chemeClr val="tx1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100" b="0" i="1" kern="0" spc="-99900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altLang="zh-CN" sz="100" b="0" i="1" kern="0" spc="-99900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±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100" b="0" i="1" kern="0" spc="-999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sSup>
                                        <m:sSupPr>
                                          <m:ctrlPr>
                                            <a:rPr lang="en-US" altLang="zh-CN" sz="100" b="0" i="1" kern="0" spc="-99900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100" b="0" i="1" kern="0" spc="-99900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100" b="0" i="1" kern="0" spc="-99900" dirty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  <a:ea typeface="宋体" panose="02010600030101010101" pitchFamily="2" charset="-122"/>
                                              <a:cs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100" b="0" i="1" kern="0" spc="-999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Cambria Math" panose="02040503050406030204" pitchFamily="18" charset="0"/>
                                        </a:rPr>
                                        <m:t>−4</m:t>
                                      </m:r>
                                      <m:r>
                                        <a:rPr lang="en-US" altLang="zh-CN" sz="100" b="0" i="1" kern="0" spc="-999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Cambria Math" panose="02040503050406030204" pitchFamily="18" charset="0"/>
                                        </a:rPr>
                                        <m:t>𝑎𝑐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zh-CN" sz="100" b="0" i="1" kern="0" spc="-999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chemeClr val="tx1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pc="-1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pc="-1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𝑛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 spc="-100" dirty="0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0" spc="-1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 spc="-1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0" spc="-1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tan</m:t>
                                  </m:r>
                                  <m:r>
                                    <a:rPr lang="en-US" altLang="zh-CN" sz="2400" b="0" i="0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( </m:t>
                                  </m:r>
                                  <m:f>
                                    <m:fPr>
                                      <m:ctrlPr>
                                        <a:rPr lang="en-US" altLang="zh-CN" sz="2400" b="0" i="1" spc="-1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 spc="-1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π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 spc="-100" dirty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𝑛</m:t>
                                      </m:r>
                                    </m:den>
                                  </m:f>
                                  <m:r>
                                    <a:rPr lang="en-US" altLang="zh-CN" sz="2400" b="0" i="0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 </m:t>
                                  </m:r>
                                  <m:r>
                                    <a:rPr lang="en-US" altLang="zh-CN" sz="2400" b="0" i="0" spc="-100" dirty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)</m:t>
                                  </m:r>
                                </m:den>
                              </m:f>
                            </m:oMath>
                          </a14:m>
                          <a:endParaRPr lang="en-US" altLang="zh-CN" sz="2400" kern="0" spc="-99900" dirty="0">
                            <a:solidFill>
                              <a:schemeClr val="tx1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  <a:sym typeface="+mn-ea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8193586"/>
                  </p:ext>
                </p:extLst>
              </p:nvPr>
            </p:nvGraphicFramePr>
            <p:xfrm>
              <a:off x="539496" y="1850898"/>
              <a:ext cx="11097829" cy="3860800"/>
            </p:xfrm>
            <a:graphic>
              <a:graphicData uri="http://schemas.openxmlformats.org/drawingml/2006/table">
                <a:tbl>
                  <a:tblPr/>
                  <a:tblGrid>
                    <a:gridCol w="10533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444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608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552" t="-158" r="-61" b="-3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P_4_BD#f96ad34ec?colgroup=2,27&amp;vcp=1&amp;pid=34d0cf745&amp;color=0,0,0&amp;mp=1&amp;vtp=1&amp;vaab=1&amp;bt=1&amp;bbb=1"/>
          <p:cNvSpPr txBox="1"/>
          <p:nvPr/>
        </p:nvSpPr>
        <p:spPr>
          <a:xfrm>
            <a:off x="10934033" y="11424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9fbdad1b9?htil=23&amp;vcp=1&amp;vis=1&amp;pid=a725df290&amp;color=0,0,0&amp;vtp=1&amp;vaab=1&amp;bt=1&amp;bbb=1&amp;hb=1&amp;hs=1&amp;htil=1"/>
              <p:cNvSpPr/>
              <p:nvPr/>
            </p:nvSpPr>
            <p:spPr>
              <a:xfrm>
                <a:off x="539496" y="1634924"/>
                <a:ext cx="7590973" cy="187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由题图可知，切去高度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，甲和乙对地面的压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强相等，则有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9fbdad1b9?htil=23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34924"/>
                <a:ext cx="7590973" cy="1874457"/>
              </a:xfrm>
              <a:prstGeom prst="rect">
                <a:avLst/>
              </a:prstGeom>
              <a:blipFill rotWithShape="1">
                <a:blip r:embed="rId2"/>
                <a:stretch>
                  <a:fillRect l="-5" t="-23" r="7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9fbdad1b9?iti=65&amp;htil=23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216" y="1775469"/>
            <a:ext cx="3281824" cy="275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9fbdad1b9?iti=65&amp;htil=23&amp;vcp=1&amp;vis=1&amp;pid=a725df290&amp;color=0,0,0&amp;vtp=1&amp;vaab=1&amp;bbb=1"/>
          <p:cNvSpPr/>
          <p:nvPr/>
        </p:nvSpPr>
        <p:spPr>
          <a:xfrm>
            <a:off x="9217347" y="464986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57_1#9fbdad1b9?iti=27&amp;htil=22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1259141"/>
            <a:ext cx="3465576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57_2#9fbdad1b9?iti=27&amp;htil=22&amp;vcp=1&amp;vis=1&amp;pid=a725df290&amp;color=0,0,0&amp;vtp=1&amp;vaab=1&amp;bbb=1"/>
          <p:cNvSpPr/>
          <p:nvPr/>
        </p:nvSpPr>
        <p:spPr>
          <a:xfrm>
            <a:off x="9235599" y="42939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57_3#9fbdad1b9?htil=22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1240854"/>
                <a:ext cx="7507224" cy="38068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4.（切割模型）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量分布均匀的实心正方体甲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乙放在水平地面上，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,剩余部分对地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的关系如图B32-4所示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，乙的棱长为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。未切前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，甲的质量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57_3#9fbdad1b9?htil=22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0854"/>
                <a:ext cx="7507224" cy="3806825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5523" b="-2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58_1#9fbdad1b9.blank?vcp=1&amp;vis=1&amp;pid=a725df290&amp;color=0,0,0&amp;vpa=32&amp;vtp=1&amp;vaab=1&amp;bbb=1"/>
              <p:cNvSpPr/>
              <p:nvPr/>
            </p:nvSpPr>
            <p:spPr>
              <a:xfrm>
                <a:off x="2446718" y="4548885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58_1#9fbdad1b9.blank?vcp=1&amp;vis=1&amp;pid=a725df290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6718" y="4548885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92" r="28" b="-7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59_1#9fbdad1b9.blank?vcp=1&amp;vis=1&amp;pid=a725df290&amp;color=0,0,0&amp;vpa=33&amp;vtp=1&amp;vaab=1&amp;bbb=1"/>
          <p:cNvSpPr/>
          <p:nvPr/>
        </p:nvSpPr>
        <p:spPr>
          <a:xfrm>
            <a:off x="905914" y="500113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5_AN.60_1#9fbdad1b9.blank?vcp=1&amp;vis=1&amp;pid=a725df290&amp;color=0,0,0&amp;vpa=34&amp;vtp=1&amp;vaab=1&amp;bbb=1"/>
          <p:cNvSpPr/>
          <p:nvPr/>
        </p:nvSpPr>
        <p:spPr>
          <a:xfrm>
            <a:off x="5776236" y="500113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57_3#9fbdad1b9?htil=22&amp;sp=1&amp;vcp=1&amp;vis=1&amp;pid=a725df290&amp;color=0,0,0&amp;vtp=1&amp;vaab=1&amp;bt=1&amp;bbb=1&amp;hb=1&amp;hs=1"/>
              <p:cNvSpPr/>
              <p:nvPr/>
            </p:nvSpPr>
            <p:spPr>
              <a:xfrm>
                <a:off x="539995" y="5052567"/>
                <a:ext cx="11112011" cy="5438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点的横坐标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57_3#9fbdad1b9?htil=22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52567"/>
                <a:ext cx="11112011" cy="543814"/>
              </a:xfrm>
              <a:prstGeom prst="rect">
                <a:avLst/>
              </a:prstGeom>
              <a:blipFill rotWithShape="1">
                <a:blip r:embed="rId6"/>
                <a:stretch>
                  <a:fillRect l="-2" t="-93" r="4" b="-14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62_1#3b18dbd45?sp=1&amp;vcp=1&amp;vis=1&amp;pid=a725df290&amp;color=0,0,0&amp;vtp=1&amp;vaab=1&amp;bt=1&amp;bbb=1&amp;hb=1"/>
              <p:cNvSpPr/>
              <p:nvPr/>
            </p:nvSpPr>
            <p:spPr>
              <a:xfrm>
                <a:off x="539496" y="554400"/>
                <a:ext cx="11109960" cy="36252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5.（旋转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如图B32-5（a）所示，形状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、体积相同的均匀长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、乙平放在水平地面上，已知甲的质量为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，它们的长、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宽、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。将甲向右翻转立起来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，它对水平地面的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；将长方体甲垂直叠放在长方体乙的上面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B32-5（b）所示，甲对乙的压强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等于乙对地面的压强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乙地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则乙物体的质量为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62_1#3b18dbd45?sp=1&amp;vcp=1&amp;vis=1&amp;pid=a725df2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625279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08" b="-1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BD.62_2#3b18dbd45?iti=29&amp;vcp=1&amp;vis=1&amp;pid=a725df2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176" y="4293787"/>
            <a:ext cx="4809744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62_3#3b18dbd45?iti=29&amp;vcp=1&amp;vis=1&amp;pid=a725df290&amp;color=0,0,0&amp;vtp=1&amp;vaab=1&amp;bbb=1"/>
          <p:cNvSpPr/>
          <p:nvPr/>
        </p:nvSpPr>
        <p:spPr>
          <a:xfrm>
            <a:off x="5436267" y="5883827"/>
            <a:ext cx="1325562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743700" y="3928078"/>
            <a:ext cx="4773168" cy="2585720"/>
            <a:chOff x="6743700" y="4089875"/>
            <a:chExt cx="4773168" cy="2585720"/>
          </a:xfrm>
        </p:grpSpPr>
        <p:pic>
          <p:nvPicPr>
            <p:cNvPr id="2" name="QB_5_AS.1_1#3b18dbd45?iti=30&amp;htil=24&amp;vcp=1&amp;vis=1&amp;pid=a725df290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43700" y="4089875"/>
              <a:ext cx="4773168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3" name="QB_5_AS.1_1#3b18dbd45?iti=30&amp;htil=24&amp;vcp=1&amp;vis=1&amp;pid=a725df290&amp;color=0,0,0&amp;vtp=1&amp;vaab=1&amp;bbb=1"/>
            <p:cNvSpPr/>
            <p:nvPr/>
          </p:nvSpPr>
          <p:spPr>
            <a:xfrm>
              <a:off x="8467503" y="5679915"/>
              <a:ext cx="13255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图B32-5</a:t>
              </a:r>
              <a:endParaRPr lang="en-US" altLang="zh-CN" sz="28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3b18dbd45?htil=24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471138"/>
                <a:ext cx="10757154" cy="4749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甲放在水平地面上时，对水平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平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将甲翻转立起来后，对水平地面的压力不变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立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</a:t>
                </a: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立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3b18dbd45?htil=24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1138"/>
                <a:ext cx="10757154" cy="4749800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b="-273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3b18dbd45?htil=24&amp;vcp=1&amp;vis=1&amp;pid=a725df290&amp;color=0,0,0&amp;mp=1&amp;vtp=1&amp;vaab=1&amp;bt=1&amp;bbb=1&amp;hb=1&amp;hs=1&amp;htil=1"/>
              <p:cNvSpPr/>
              <p:nvPr/>
            </p:nvSpPr>
            <p:spPr>
              <a:xfrm>
                <a:off x="669798" y="458694"/>
                <a:ext cx="10852404" cy="5384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故对水平地面的压强变化量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=3 750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题图（b）中，甲对乙的压力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由甲、乙形状和体积相同可知受力面积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立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则甲对乙的压强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′=5 000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乙对地面的压力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，受力面积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平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乙地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乙地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，代入数据解得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3b18dbd45?htil=24&amp;vcp=1&amp;vis=1&amp;pid=a725df290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798" y="458694"/>
                <a:ext cx="10852404" cy="5384800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1" b="-39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3b18dbd45?iti=66&amp;htil=24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4499" y="1415591"/>
            <a:ext cx="477316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3b18dbd45?iti=66&amp;htil=24&amp;vcp=1&amp;vis=1&amp;pid=a725df290&amp;color=0,0,0&amp;vtp=1&amp;vaab=1&amp;bbb=1"/>
          <p:cNvSpPr/>
          <p:nvPr/>
        </p:nvSpPr>
        <p:spPr>
          <a:xfrm>
            <a:off x="8556377" y="249128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62_1#3b18dbd45?sp=1&amp;vcp=1&amp;vis=1&amp;pid=a725df290&amp;color=0,0,0&amp;vtp=1&amp;vaab=1&amp;bt=1&amp;bbb=1&amp;hb=1"/>
              <p:cNvSpPr/>
              <p:nvPr/>
            </p:nvSpPr>
            <p:spPr>
              <a:xfrm>
                <a:off x="539496" y="554400"/>
                <a:ext cx="11109960" cy="36252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5.（旋转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如图B32-5（a）所示，形状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、体积相同的均匀长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、乙平放在水平地面上，已知甲的质量为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，它们的长、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宽、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。将甲向右翻转立起来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，它对水平地面的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；将长方体甲垂直叠放在长方体乙的上面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B32-5（b）所示，甲对乙的压强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等于乙对地面的压强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乙地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则乙物体的质量为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62_1#3b18dbd45?sp=1&amp;vcp=1&amp;vis=1&amp;pid=a725df2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625279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08" b="-1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BD.62_2#3b18dbd45?iti=29&amp;vcp=1&amp;vis=1&amp;pid=a725df2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176" y="4293787"/>
            <a:ext cx="4809744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62_3#3b18dbd45?iti=29&amp;vcp=1&amp;vis=1&amp;pid=a725df290&amp;color=0,0,0&amp;vtp=1&amp;vaab=1&amp;bbb=1"/>
          <p:cNvSpPr/>
          <p:nvPr/>
        </p:nvSpPr>
        <p:spPr>
          <a:xfrm>
            <a:off x="5436267" y="5883827"/>
            <a:ext cx="1325562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图B32-5</a:t>
            </a:r>
            <a:endParaRPr lang="en-US" altLang="zh-CN" sz="2800" dirty="0"/>
          </a:p>
        </p:txBody>
      </p:sp>
      <p:sp>
        <p:nvSpPr>
          <p:cNvPr id="5" name="QB_5_AN.63_1#3b18dbd45.blank?vcp=1&amp;vis=1&amp;pid=a725df290&amp;color=0,0,0&amp;vpa=35&amp;vtp=1&amp;vaab=1&amp;bbb=1"/>
          <p:cNvSpPr/>
          <p:nvPr/>
        </p:nvSpPr>
        <p:spPr>
          <a:xfrm>
            <a:off x="2683414" y="2395265"/>
            <a:ext cx="11477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750</a:t>
            </a:r>
            <a:endParaRPr lang="en-US" altLang="zh-CN" sz="2800" dirty="0"/>
          </a:p>
        </p:txBody>
      </p:sp>
      <p:sp>
        <p:nvSpPr>
          <p:cNvPr id="6" name="QB_5_AN.64_1#3b18dbd45.blank?vcp=1&amp;vis=1&amp;pid=a725df290&amp;color=0,0,0&amp;vpa=36&amp;vtp=1&amp;vaab=1"/>
          <p:cNvSpPr/>
          <p:nvPr/>
        </p:nvSpPr>
        <p:spPr>
          <a:xfrm>
            <a:off x="3394615" y="3608242"/>
            <a:ext cx="436563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66_1#d31b1f5d1?iti=31&amp;htil=25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3332" y="967962"/>
            <a:ext cx="3008376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66_2#d31b1f5d1?iti=31&amp;htil=25&amp;vcp=1&amp;vis=1&amp;pid=a725df290&amp;color=0,0,0&amp;vtp=1&amp;vaab=1&amp;bbb=1"/>
          <p:cNvSpPr/>
          <p:nvPr/>
        </p:nvSpPr>
        <p:spPr>
          <a:xfrm>
            <a:off x="9424739" y="33078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66_3#d31b1f5d1?htil=25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940530"/>
                <a:ext cx="79644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所示，在水平地面上放置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两个质地均匀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的长方体物块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，它们对地面的压强之比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，则它们的密度之比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66_3#d31b1f5d1?htil=25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79644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375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66_3#d31b1f5d1?htil=25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的上部沿水平方向截取高为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，并将截取部分叠放在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面的正中央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剩余部分对地面的压强与叠放后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66_3#d31b1f5d1?htil=25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d31b1f5d1?iti=32&amp;htil=26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4975" y="1011428"/>
            <a:ext cx="302666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d31b1f5d1?iti=32&amp;htil=26&amp;vcp=1&amp;vis=1&amp;pid=a725df290&amp;color=0,0,0&amp;vtp=1&amp;vaab=1&amp;bbb=1"/>
          <p:cNvSpPr/>
          <p:nvPr/>
        </p:nvSpPr>
        <p:spPr>
          <a:xfrm>
            <a:off x="9375526" y="31181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d31b1f5d1?htil=26&amp;vcp=1&amp;vis=1&amp;pid=a725df290&amp;color=0,0,0&amp;vtp=1&amp;vaab=1&amp;bt=1&amp;bbb=1&amp;hb=1&amp;hs=1"/>
              <p:cNvSpPr/>
              <p:nvPr/>
            </p:nvSpPr>
            <p:spPr>
              <a:xfrm>
                <a:off x="539495" y="474218"/>
                <a:ext cx="9585580" cy="358673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对地面的压力之比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所受的重力之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=2:3=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:1</m:t>
                    </m:r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。</m:t>
                    </m:r>
                  </m:oMath>
                </a14:m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d31b1f5d1?htil=26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474218"/>
                <a:ext cx="9585580" cy="3586734"/>
              </a:xfrm>
              <a:prstGeom prst="rect">
                <a:avLst/>
              </a:prstGeom>
              <a:blipFill rotWithShape="1">
                <a:blip r:embed="rId4"/>
                <a:stretch>
                  <a:fillRect l="-4" t="-14" b="-22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d31b1f5d1?htil=26&amp;vcp=1&amp;vis=1&amp;pid=a725df290&amp;color=0,0,0&amp;vtp=1&amp;vaab=1&amp;bt=1&amp;bbb=1&amp;hb=1&amp;hs=1"/>
              <p:cNvSpPr/>
              <p:nvPr/>
            </p:nvSpPr>
            <p:spPr>
              <a:xfrm>
                <a:off x="539995" y="4092829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截取部分的体积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截取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剩余部分的体积为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 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剩余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d31b1f5d1?htil=26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92829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4" b="-108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d31b1f5d1?htil=26&amp;vcp=1&amp;vis=1&amp;pid=a725df290&amp;color=0,0,0&amp;vtp=1&amp;vaab=1&amp;bt=1&amp;bbb=1&amp;hb=1&amp;hs=1&amp;htil=1"/>
              <p:cNvSpPr/>
              <p:nvPr/>
            </p:nvSpPr>
            <p:spPr>
              <a:xfrm>
                <a:off x="539496" y="991426"/>
                <a:ext cx="7938008" cy="4897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剩余部分对地面的压强与叠放后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剩余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截取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代入数据及已知比例关系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d31b1f5d1?htil=26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1426"/>
                <a:ext cx="7938008" cy="4897057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-14540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d31b1f5d1?iti=68&amp;htil=26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5840" y="1970170"/>
            <a:ext cx="3026664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d31b1f5d1?iti=68&amp;htil=26&amp;vcp=1&amp;vis=1&amp;pid=a725df290&amp;color=0,0,0&amp;vtp=1&amp;vaab=1&amp;bbb=1"/>
          <p:cNvSpPr/>
          <p:nvPr/>
        </p:nvSpPr>
        <p:spPr>
          <a:xfrm>
            <a:off x="9476391" y="432830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66_1#d31b1f5d1?iti=31&amp;htil=25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3332" y="967962"/>
            <a:ext cx="3008376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66_2#d31b1f5d1?iti=31&amp;htil=25&amp;vcp=1&amp;vis=1&amp;pid=a725df290&amp;color=0,0,0&amp;vtp=1&amp;vaab=1&amp;bbb=1"/>
          <p:cNvSpPr/>
          <p:nvPr/>
        </p:nvSpPr>
        <p:spPr>
          <a:xfrm>
            <a:off x="9424739" y="33078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66_3#d31b1f5d1?htil=25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940530"/>
                <a:ext cx="79644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所示，在水平地面上放置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两个质地均匀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的长方体物块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，它们对地面的压强之比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，则它们的密度之比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66_3#d31b1f5d1?htil=25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79644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375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67_1#d31b1f5d1.blank?vcp=1&amp;vis=1&amp;pid=a725df290&amp;color=0,0,0&amp;vpa=37&amp;vtp=1&amp;vaab=1&amp;bbb=1"/>
              <p:cNvSpPr/>
              <p:nvPr/>
            </p:nvSpPr>
            <p:spPr>
              <a:xfrm>
                <a:off x="6987984" y="3605053"/>
                <a:ext cx="80537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 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67_1#d31b1f5d1.blank?vcp=1&amp;vis=1&amp;pid=a725df290&amp;color=0,0,0&amp;vpa=3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7984" y="3605053"/>
                <a:ext cx="805371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5" t="-39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68_1#d31b1f5d1.blank?vcp=1&amp;vis=1&amp;pid=a725df290&amp;color=0,0,0&amp;vpa=38&amp;vtp=1&amp;vaab=1&amp;bbb=1"/>
              <p:cNvSpPr/>
              <p:nvPr/>
            </p:nvSpPr>
            <p:spPr>
              <a:xfrm>
                <a:off x="6883653" y="5448331"/>
                <a:ext cx="80537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3: 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68_1#d31b1f5d1.blank?vcp=1&amp;vis=1&amp;pid=a725df290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3653" y="5448331"/>
                <a:ext cx="805371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31" t="-8" r="55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66_3#d31b1f5d1?htil=25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的上部沿水平方向截取高为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，并将截取部分叠放在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面的正中央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剩余部分对地面的压强与叠放后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对地面的压强相等，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则截取部分与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物块原有高度之比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66_3#d31b1f5d1?htil=25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7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90225"/>
              <a:ext cx="11112682" cy="5078032"/>
            </p:xfrm>
            <a:graphic>
              <a:graphicData uri="http://schemas.openxmlformats.org/drawingml/2006/table">
                <a:tbl>
                  <a:tblPr/>
                  <a:tblGrid>
                    <a:gridCol w="10533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592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0921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zh-CN" altLang="en-US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（1）根据研究对象的形状特点选择公式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对于匀质直立柱体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一般用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𝑔h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计算比较方便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要注意与定义式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结合运用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（2）明确所属的类型（旋转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切割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叠加）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进一步分析隐含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条件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（3）挖掘题中的条件和已知关系（如重力关系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底面积关系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体积关系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压强关系）建立关系式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（4）将相关数据代入关系式（统一为国际单位）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求解待求量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（5）检查计算结果和题目要求的物理量单位是否一致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否则要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进行单位换算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4_BD#f96ad34ec?colgroup=2,27&amp;vcp=1&amp;pid=34d0cf745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90225"/>
              <a:ext cx="11112682" cy="5078032"/>
            </p:xfrm>
            <a:graphic>
              <a:graphicData uri="http://schemas.openxmlformats.org/drawingml/2006/table">
                <a:tbl>
                  <a:tblPr/>
                  <a:tblGrid>
                    <a:gridCol w="1053399"/>
                    <a:gridCol w="10059283"/>
                  </a:tblGrid>
                  <a:tr h="51308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zh-CN" altLang="en-US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f96ad34ec?colgroup=2,27&amp;vcp=1&amp;pid=34d0cf745&amp;color=0,0,0&amp;mp=1&amp;vtp=1&amp;vaab=1&amp;bt=1&amp;bbb=1"/>
          <p:cNvSpPr txBox="1"/>
          <p:nvPr/>
        </p:nvSpPr>
        <p:spPr>
          <a:xfrm>
            <a:off x="10934033" y="554400"/>
            <a:ext cx="718145" cy="51655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3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0_1#ef727f77f?iti=33&amp;htil=27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264" y="969803"/>
            <a:ext cx="405993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0_2#ef727f77f?iti=33&amp;htil=27&amp;vcp=1&amp;vis=1&amp;pid=a725df290&amp;color=0,0,0&amp;vtp=1&amp;vaab=1&amp;bbb=1"/>
          <p:cNvSpPr/>
          <p:nvPr/>
        </p:nvSpPr>
        <p:spPr>
          <a:xfrm>
            <a:off x="8910451" y="39771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0_3#ef727f77f?htil=27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942372"/>
                <a:ext cx="692200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（2023·重庆·模拟）质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量分布均匀的实心正方体甲、乙放在水平地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面上，将甲、乙沿水平方向切去高度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余部分对地面的压强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的关系如图B32-7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所示。已知甲的密度为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棱长为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则乙的密度是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280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70_3#ef727f77f?htil=27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372"/>
                <a:ext cx="692200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7069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70_3#ef727f77f?htil=27&amp;sp=1&amp;vcp=1&amp;vis=1&amp;pid=a725df290&amp;color=0,0,0&amp;vtp=1&amp;vaab=1&amp;bt=1&amp;bbb=1&amp;hb=1&amp;hs=1"/>
              <p:cNvSpPr/>
              <p:nvPr/>
            </p:nvSpPr>
            <p:spPr>
              <a:xfrm>
                <a:off x="539995" y="4719859"/>
                <a:ext cx="11112011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图B32-7中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点的纵坐标是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均为0时，将甲叠放在乙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上，乙对地面的压强为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70_3#ef727f77f?htil=27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19859"/>
                <a:ext cx="11112011" cy="1190054"/>
              </a:xfrm>
              <a:prstGeom prst="rect">
                <a:avLst/>
              </a:prstGeom>
              <a:blipFill rotWithShape="1">
                <a:blip r:embed="rId5"/>
                <a:stretch>
                  <a:fillRect l="-2" t="-45" r="4" b="-6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ef727f77f?iti=34&amp;htil=28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0402" y="814323"/>
            <a:ext cx="331927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ef727f77f?iti=34&amp;htil=28&amp;vcp=1&amp;vis=1&amp;pid=a725df290&amp;color=0,0,0&amp;vtp=1&amp;vaab=1&amp;bbb=1"/>
          <p:cNvSpPr/>
          <p:nvPr/>
        </p:nvSpPr>
        <p:spPr>
          <a:xfrm>
            <a:off x="9257257" y="33279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ef727f77f?htil=28&amp;vcp=1&amp;vis=1&amp;pid=a725df290&amp;color=0,0,0&amp;vtp=1&amp;vaab=1&amp;bt=1&amp;bbb=1&amp;hb=1&amp;hs=1"/>
              <p:cNvSpPr/>
              <p:nvPr/>
            </p:nvSpPr>
            <p:spPr>
              <a:xfrm>
                <a:off x="539496" y="786892"/>
                <a:ext cx="7662672" cy="33618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，乙对地面的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×20×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ef727f77f?htil=28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6892"/>
                <a:ext cx="7662672" cy="3361881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648" b="-2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ef727f77f?htil=28&amp;vcp=1&amp;vis=1&amp;pid=a725df290&amp;color=0,0,0&amp;vtp=1&amp;vaab=1&amp;bt=1&amp;bbb=1&amp;hb=1&amp;hs=1"/>
              <p:cNvSpPr/>
              <p:nvPr/>
            </p:nvSpPr>
            <p:spPr>
              <a:xfrm>
                <a:off x="539496" y="4132580"/>
                <a:ext cx="11112011" cy="1943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表示将甲、乙沿水平方向切去相同高度（设为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时，剩余部分对地面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的压强相等，即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据可解得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ef727f77f?htil=28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32580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r="5" b="-3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ef727f77f?htil=28&amp;vcp=1&amp;vis=1&amp;pid=a725df290&amp;color=0,0,0&amp;vtp=1&amp;vaab=1&amp;bt=1&amp;bbb=1&amp;hb=1&amp;hs=1&amp;htil=1"/>
              <p:cNvSpPr/>
              <p:nvPr/>
            </p:nvSpPr>
            <p:spPr>
              <a:xfrm>
                <a:off x="656590" y="598805"/>
                <a:ext cx="9961880" cy="459930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点的纵坐标是4.8。</a:t>
                </a:r>
              </a:p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ef727f77f?htil=28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590" y="598805"/>
                <a:ext cx="9961880" cy="45993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ef727f77f?iti=69&amp;htil=28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9335" y="3602990"/>
            <a:ext cx="3448685" cy="270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ef727f77f?iti=69&amp;htil=28&amp;vcp=1&amp;vis=1&amp;pid=a725df290&amp;color=0,0,0&amp;vtp=1&amp;vaab=1&amp;bbb=1"/>
          <p:cNvSpPr/>
          <p:nvPr/>
        </p:nvSpPr>
        <p:spPr>
          <a:xfrm>
            <a:off x="7155307" y="56251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AS.1_1#ef727f77f?htil=28&amp;vcp=1&amp;vis=1&amp;pid=a725df290&amp;color=0,0,0&amp;vtp=1&amp;vaab=1&amp;bt=1&amp;bbb=1&amp;hb=1&amp;hs=1&amp;htil=1"/>
              <p:cNvSpPr/>
              <p:nvPr/>
            </p:nvSpPr>
            <p:spPr>
              <a:xfrm>
                <a:off x="619760" y="2617470"/>
                <a:ext cx="11478260" cy="22955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均为0时，将正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方体甲叠放在正方体乙上，此时正方体乙对地面的压力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+24 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+240 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=320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此时乙对地面的压强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320 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9" name="QB_5_AS.1_1#ef727f77f?htil=28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60" y="2617470"/>
                <a:ext cx="11478260" cy="2295525"/>
              </a:xfrm>
              <a:prstGeom prst="rect">
                <a:avLst/>
              </a:prstGeom>
              <a:blipFill rotWithShape="1">
                <a:blip r:embed="rId4"/>
                <a:stretch>
                  <a:fillRect b="-38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9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0_1#ef727f77f?iti=33&amp;htil=27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3264" y="969803"/>
            <a:ext cx="405993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0_2#ef727f77f?iti=33&amp;htil=27&amp;vcp=1&amp;vis=1&amp;pid=a725df290&amp;color=0,0,0&amp;vtp=1&amp;vaab=1&amp;bbb=1"/>
          <p:cNvSpPr/>
          <p:nvPr/>
        </p:nvSpPr>
        <p:spPr>
          <a:xfrm>
            <a:off x="8910451" y="39771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0_3#ef727f77f?htil=27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942372"/>
                <a:ext cx="692200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（2023·重庆·模拟）质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量分布均匀的实心正方体甲、乙放在水平地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面上，将甲、乙沿水平方向切去高度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余部分对地面的压强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的关系如图B32-7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所示。已知甲的密度为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棱长为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则乙的密度是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dirty="0">
                    <a:solidFill>
                      <a:srgbClr val="00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280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70_3#ef727f77f?htil=27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372"/>
                <a:ext cx="692200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7069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71_1#ef727f77f.blank?vcp=1&amp;vis=1&amp;pid=a725df290&amp;color=0,0,0&amp;vpa=39&amp;vtp=1&amp;vaab=1&amp;bbb=1"/>
              <p:cNvSpPr/>
              <p:nvPr/>
            </p:nvSpPr>
            <p:spPr>
              <a:xfrm>
                <a:off x="5055933" y="4257452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71_1#ef727f77f.blank?vcp=1&amp;vis=1&amp;pid=a725df290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5933" y="4257452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00" r="28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72_1#ef727f77f.blank?vcp=1&amp;vis=1&amp;pid=a725df290&amp;color=0,0,0&amp;vpa=40&amp;vtp=1&amp;vaab=1&amp;bbb=1"/>
          <p:cNvSpPr/>
          <p:nvPr/>
        </p:nvSpPr>
        <p:spPr>
          <a:xfrm>
            <a:off x="4550813" y="471985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5_AN.73_1#ef727f77f.blank?vcp=1&amp;vis=1&amp;pid=a725df290&amp;color=0,0,0&amp;vpa=41&amp;vtp=1&amp;vaab=1&amp;bbb=1"/>
          <p:cNvSpPr/>
          <p:nvPr/>
        </p:nvSpPr>
        <p:spPr>
          <a:xfrm>
            <a:off x="4106313" y="5316124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70_3#ef727f77f?htil=27&amp;sp=1&amp;vcp=1&amp;vis=1&amp;pid=a725df290&amp;color=0,0,0&amp;vtp=1&amp;vaab=1&amp;bt=1&amp;bbb=1&amp;hb=1&amp;hs=1"/>
              <p:cNvSpPr/>
              <p:nvPr/>
            </p:nvSpPr>
            <p:spPr>
              <a:xfrm>
                <a:off x="539995" y="4719859"/>
                <a:ext cx="11112011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图B32-7中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点的纵坐标是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均为0时，将甲叠放在乙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上，乙对地面的压强为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70_3#ef727f77f?htil=27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19859"/>
                <a:ext cx="11112011" cy="1190054"/>
              </a:xfrm>
              <a:prstGeom prst="rect">
                <a:avLst/>
              </a:prstGeom>
              <a:blipFill rotWithShape="1">
                <a:blip r:embed="rId6"/>
                <a:stretch>
                  <a:fillRect l="-2" t="-45" r="4" b="-6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5_1#1686e1219?iti=35&amp;htil=29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2315" y="1002665"/>
            <a:ext cx="3663315" cy="224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5_2#1686e1219?iti=35&amp;htil=29&amp;vcp=1&amp;vis=1&amp;pid=a725df290&amp;color=0,0,0&amp;vtp=1&amp;vaab=1&amp;bbb=1"/>
          <p:cNvSpPr/>
          <p:nvPr/>
        </p:nvSpPr>
        <p:spPr>
          <a:xfrm>
            <a:off x="9364826" y="337578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5_3#1686e1219?htil=29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1264540"/>
                <a:ext cx="779068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（2023·广西南宁·模拟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B32-8甲所示，两个质量分布均匀的正方体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，把切去部分叠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75_3#1686e1219?htil=29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4540"/>
                <a:ext cx="779068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926" b="-2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75_3#1686e1219?htil=29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4394327"/>
                <a:ext cx="11112011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的变化关系如图B32-8乙所示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，则切除之前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的棱长为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75_3#1686e1219?htil=29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4327"/>
                <a:ext cx="11112011" cy="1202944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5" b="-6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1686e1219?iti=36&amp;htil=30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4595" y="581660"/>
            <a:ext cx="326009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1686e1219?iti=36&amp;htil=30&amp;vcp=1&amp;vis=1&amp;pid=a725df290&amp;color=0,0,0&amp;vtp=1&amp;vaab=1&amp;bbb=1"/>
          <p:cNvSpPr/>
          <p:nvPr/>
        </p:nvSpPr>
        <p:spPr>
          <a:xfrm>
            <a:off x="9706044" y="2442890"/>
            <a:ext cx="1325562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1686e1219?htil=30&amp;vcp=1&amp;vis=1&amp;pid=a725df290&amp;color=0,0,0&amp;vtp=1&amp;vaab=1&amp;bt=1&amp;bbb=1&amp;hb=1&amp;hs=1"/>
              <p:cNvSpPr/>
              <p:nvPr/>
            </p:nvSpPr>
            <p:spPr>
              <a:xfrm>
                <a:off x="539496" y="554400"/>
                <a:ext cx="8284464" cy="245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，把切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上”可知，随着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地面的压强减小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，由题图乙可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，下面的图线反映了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，上面的图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1686e1219?htil=30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284464" cy="24586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b="-2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1686e1219?htil=30&amp;vcp=1&amp;vis=1&amp;pid=a725df290&amp;color=0,0,0&amp;vtp=1&amp;vaab=1&amp;bt=1&amp;bbb=1&amp;hb=1&amp;hs=1"/>
              <p:cNvSpPr/>
              <p:nvPr/>
            </p:nvSpPr>
            <p:spPr>
              <a:xfrm>
                <a:off x="539496" y="3011088"/>
                <a:ext cx="11112011" cy="317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线反映了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的变化关系；当切去部分的高度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分对地面的压强为0，说明此时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全部被切去，故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由题图乙可知，未切前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2:3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”可得未切前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1686e1219?htil=30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1088"/>
                <a:ext cx="11112011" cy="3175000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5" b="-20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1686e1219?htil=30&amp;vcp=1&amp;vis=1&amp;pid=a725df290&amp;color=0,0,0&amp;vtp=1&amp;vaab=1&amp;bt=1&amp;bbb=1&amp;hb=1&amp;hs=1&amp;htil=1"/>
              <p:cNvSpPr/>
              <p:nvPr/>
            </p:nvSpPr>
            <p:spPr>
              <a:xfrm>
                <a:off x="539496" y="374650"/>
                <a:ext cx="10071354" cy="5994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10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dirty="0" err="1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的底面积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时增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加的压强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的棱长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b="0" i="0" kern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𝐺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𝑔</m:t>
                            </m:r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/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kg</m:t>
                            </m:r>
                          </m:den>
                        </m:f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因为切除前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1686e1219?htil=30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650"/>
                <a:ext cx="10071354" cy="5994400"/>
              </a:xfrm>
              <a:prstGeom prst="rect">
                <a:avLst/>
              </a:prstGeom>
              <a:blipFill rotWithShape="1">
                <a:blip r:embed="rId2"/>
                <a:stretch>
                  <a:fillRect l="-4" b="-8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1686e1219?iti=71&amp;htil=30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2474" y="1982534"/>
            <a:ext cx="3854275" cy="237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1686e1219?iti=71&amp;htil=30&amp;vcp=1&amp;vis=1&amp;pid=a725df290&amp;color=0,0,0&amp;vtp=1&amp;vaab=1&amp;bbb=1"/>
          <p:cNvSpPr/>
          <p:nvPr/>
        </p:nvSpPr>
        <p:spPr>
          <a:xfrm>
            <a:off x="9619647" y="4360426"/>
            <a:ext cx="1325562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1686e1219?htil=30&amp;vcp=1&amp;vis=1&amp;pid=a725df290&amp;color=0,0,0&amp;vtp=1&amp;vaab=1&amp;bt=1&amp;bbb=1&amp;hb=1&amp;hs=1&amp;htil=1"/>
              <p:cNvSpPr/>
              <p:nvPr/>
            </p:nvSpPr>
            <p:spPr>
              <a:xfrm>
                <a:off x="7092696" y="5426456"/>
                <a:ext cx="4775454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1686e1219?htil=30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696" y="5426456"/>
                <a:ext cx="4775454" cy="736600"/>
              </a:xfrm>
              <a:prstGeom prst="rect">
                <a:avLst/>
              </a:prstGeom>
              <a:blipFill rotWithShape="1">
                <a:blip r:embed="rId4"/>
                <a:stretch>
                  <a:fillRect l="-8" t="-52" r="-718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5_1#1686e1219?iti=35&amp;htil=29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1979" y="1291971"/>
            <a:ext cx="3191256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5_2#1686e1219?iti=35&amp;htil=29&amp;vcp=1&amp;vis=1&amp;pid=a725df290&amp;color=0,0,0&amp;vtp=1&amp;vaab=1&amp;bbb=1"/>
          <p:cNvSpPr/>
          <p:nvPr/>
        </p:nvSpPr>
        <p:spPr>
          <a:xfrm>
            <a:off x="9364826" y="337578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5_3#1686e1219?htil=29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1264540"/>
                <a:ext cx="779068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（2023·广西南宁·模拟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B32-8甲所示，两个质量分布均匀的正方体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对地面的压强之比为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，把切去部分叠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75_3#1686e1219?htil=29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4540"/>
                <a:ext cx="779068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926" b="-2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76_1#1686e1219.blank?vcp=1&amp;vis=1&amp;pid=a725df290&amp;color=0,0,0&amp;vpa=42&amp;vtp=1&amp;vaab=1&amp;bbb=1"/>
          <p:cNvSpPr/>
          <p:nvPr/>
        </p:nvSpPr>
        <p:spPr>
          <a:xfrm>
            <a:off x="1972214" y="500011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77_1#1686e1219.blank?vcp=1&amp;vis=1&amp;pid=a725df290&amp;color=0,0,0&amp;vpa=43&amp;vtp=1&amp;vaab=1&amp;bbb=1"/>
              <p:cNvSpPr/>
              <p:nvPr/>
            </p:nvSpPr>
            <p:spPr>
              <a:xfrm>
                <a:off x="4916233" y="5114163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77_1#1686e1219.blank?vcp=1&amp;vis=1&amp;pid=a725df290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6233" y="5114163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5" t="-123" r="28" b="-7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75_3#1686e1219?htil=29&amp;sp=1&amp;vcp=1&amp;vis=1&amp;pid=a725df290&amp;color=0,0,0&amp;vtp=1&amp;vaab=1&amp;bt=1&amp;bbb=1&amp;hb=1&amp;hs=1"/>
              <p:cNvSpPr/>
              <p:nvPr/>
            </p:nvSpPr>
            <p:spPr>
              <a:xfrm>
                <a:off x="539496" y="4394327"/>
                <a:ext cx="11112011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的变化关系如图B32-8乙所示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，则切除之前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的棱长为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75_3#1686e1219?htil=29&amp;sp=1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4327"/>
                <a:ext cx="11112011" cy="1202944"/>
              </a:xfrm>
              <a:prstGeom prst="rect">
                <a:avLst/>
              </a:prstGeom>
              <a:blipFill rotWithShape="1">
                <a:blip r:embed="rId6"/>
                <a:stretch>
                  <a:fillRect l="-3" t="-11" r="5" b="-6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9_1#de99c3e9a?iti=37&amp;htil=31&amp;vcp=1&amp;vis=1&amp;pid=a725df290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480" y="971073"/>
            <a:ext cx="321868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9_2#de99c3e9a?iti=37&amp;htil=31&amp;vcp=1&amp;vis=1&amp;pid=a725df290&amp;color=0,0,0&amp;mp=1&amp;vtp=1&amp;vaab=1&amp;bbb=1"/>
          <p:cNvSpPr/>
          <p:nvPr/>
        </p:nvSpPr>
        <p:spPr>
          <a:xfrm>
            <a:off x="9359043" y="238737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9_3#de99c3e9a?htil=31&amp;sp=1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943642"/>
                <a:ext cx="77632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9.（切割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（2023·广西贵港·模拟）如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图B32-9（a）所示，放在水平面上的实心圆柱体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甲、乙由同种材料制成，密度均为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乙的质量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BD.79_3#de99c3e9a?htil=31&amp;sp=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3642"/>
                <a:ext cx="77632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4644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79_3#de99c3e9a?htil=31&amp;sp=1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3438429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则甲对水平面的压强为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若在甲、乙上沿水平方向截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取某一相同的厚度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zh-CN" altLang="en-US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，，，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并将所截去的部分均叠至对方剩余部分表面的中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央，如图B32-9（b）所示，此时恰能使叠放后的组合体丙、丁对地面的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压力相等，则物体丙对地面的压强为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79_3#de99c3e9a?htil=31&amp;sp=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8429"/>
                <a:ext cx="11112011" cy="2485454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-2887" b="-3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de99c3e9a?iti=38&amp;htil=32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8818" y="731201"/>
            <a:ext cx="428853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de99c3e9a?iti=38&amp;htil=32&amp;vcp=1&amp;vis=1&amp;pid=a725df290&amp;color=0,0,0&amp;vtp=1&amp;vaab=1&amp;bbb=1"/>
          <p:cNvSpPr/>
          <p:nvPr/>
        </p:nvSpPr>
        <p:spPr>
          <a:xfrm>
            <a:off x="8750305" y="254069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de99c3e9a?htil=32&amp;vcp=1&amp;vis=1&amp;pid=a725df290&amp;color=0,0,0&amp;vtp=1&amp;vaab=1&amp;bt=1&amp;bbb=1&amp;hb=1&amp;hs=1"/>
              <p:cNvSpPr/>
              <p:nvPr/>
            </p:nvSpPr>
            <p:spPr>
              <a:xfrm>
                <a:off x="539496" y="703770"/>
                <a:ext cx="6693408" cy="2598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已知甲、乙的密度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已知甲、乙的高度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de99c3e9a?htil=32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3770"/>
                <a:ext cx="6693408" cy="25983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4" b="-7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de99c3e9a?htil=32&amp;vcp=1&amp;vis=1&amp;pid=a725df290&amp;color=0,0,0&amp;vtp=1&amp;vaab=1&amp;bt=1&amp;bbb=1&amp;hb=1&amp;hs=1"/>
              <p:cNvSpPr/>
              <p:nvPr/>
            </p:nvSpPr>
            <p:spPr>
              <a:xfrm>
                <a:off x="539995" y="3299079"/>
                <a:ext cx="11112011" cy="2857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则甲与地面的接触面积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而甲对水平面的压力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甲对水平面的压强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de99c3e9a?htil=32&amp;vcp=1&amp;vis=1&amp;pid=a725df2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299079"/>
                <a:ext cx="11112011" cy="2857500"/>
              </a:xfrm>
              <a:prstGeom prst="rect">
                <a:avLst/>
              </a:prstGeom>
              <a:blipFill rotWithShape="1">
                <a:blip r:embed="rId5"/>
                <a:stretch>
                  <a:fillRect l="-2" t="-9" r="4" b="-22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57264af9.fixed?vcp=1&amp;pid=2d0e6dc9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压轴题二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固体压强的综合计算（填空题）</a:t>
            </a:r>
            <a:endParaRPr lang="en-US" altLang="zh-CN" sz="4000" dirty="0"/>
          </a:p>
        </p:txBody>
      </p:sp>
      <p:sp>
        <p:nvSpPr>
          <p:cNvPr id="3" name="C_3_BD#a57264af9.fixed?vcp=1&amp;pid=2d0e6dc9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de99c3e9a?htil=32&amp;vcp=1&amp;vis=1&amp;pid=a725df290&amp;color=0,0,0&amp;vtp=1&amp;vaab=1&amp;bt=1&amp;bbb=1&amp;hb=1&amp;hs=1&amp;htil=1"/>
              <p:cNvSpPr/>
              <p:nvPr/>
            </p:nvSpPr>
            <p:spPr>
              <a:xfrm>
                <a:off x="539496" y="443643"/>
                <a:ext cx="11223879" cy="5242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乙对水平面的压力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若在甲、乙上沿水平方向截取某一相同的厚度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并将所截去的部分均叠至对方剩余部分表面的中央，因为甲、乙由同种材料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制成，所以甲所截去的部分重力为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甲剩余部分的重力为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乙所截去的</a:t>
                </a:r>
                <a:r>
                  <a:rPr lang="en-US" altLang="zh-CN" sz="280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部分重力为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乙剩余部分的重力为</a:t>
                </a:r>
                <a14:m>
                  <m:oMath xmlns:m="http://schemas.openxmlformats.org/officeDocument/2006/math"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此时组合体体丙对地面的压力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)×50 </m:t>
                    </m:r>
                    <m:r>
                      <m:rPr>
                        <m:sty m:val="p"/>
                      </m:rP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×200 </m:t>
                    </m:r>
                    <m:r>
                      <m:rPr>
                        <m:sty m:val="p"/>
                      </m:rP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400"/>
                  </a:lnSpc>
                </a:pP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de99c3e9a?htil=32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3643"/>
                <a:ext cx="11223879" cy="5242560"/>
              </a:xfrm>
              <a:prstGeom prst="rect">
                <a:avLst/>
              </a:prstGeom>
              <a:blipFill rotWithShape="1">
                <a:blip r:embed="rId2"/>
                <a:stretch>
                  <a:fillRect l="-3" t="-8" b="-35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de99c3e9a?iti=73&amp;htil=32&amp;vcp=1&amp;vis=1&amp;pid=a725df2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200" y="2714752"/>
            <a:ext cx="4288536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de99c3e9a?iti=73&amp;htil=32&amp;vcp=1&amp;vis=1&amp;pid=a725df290&amp;color=0,0,0&amp;vtp=1&amp;vaab=1&amp;bbb=1"/>
          <p:cNvSpPr/>
          <p:nvPr/>
        </p:nvSpPr>
        <p:spPr>
          <a:xfrm>
            <a:off x="9177687" y="45242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de99c3e9a?htil=32&amp;vcp=1&amp;vis=1&amp;pid=a725df290&amp;color=0,0,0&amp;vtp=1&amp;vaab=1&amp;bt=1&amp;bbb=1&amp;hb=1&amp;hs=1&amp;htil=1"/>
              <p:cNvSpPr/>
              <p:nvPr/>
            </p:nvSpPr>
            <p:spPr>
              <a:xfrm>
                <a:off x="582045" y="694943"/>
                <a:ext cx="10000230" cy="422948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组合体丁对地面的压力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den>
                    </m:f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)×200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丁</m:t>
                        </m:r>
                      </m:sub>
                    </m:sSub>
                  </m:oMath>
                </a14:m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=125 </m:t>
                    </m:r>
                    <m:r>
                      <m:rPr>
                        <m:sty m:val="p"/>
                      </m:rPr>
                      <a:rPr lang="en-US" altLang="zh-CN" sz="280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则组合体丙对地面的压强</a:t>
                </a: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125 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=12 500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de99c3e9a?htil=32&amp;vcp=1&amp;vis=1&amp;pid=a725df2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045" y="694943"/>
                <a:ext cx="10000230" cy="4229482"/>
              </a:xfrm>
              <a:prstGeom prst="rect">
                <a:avLst/>
              </a:prstGeom>
              <a:blipFill rotWithShape="1">
                <a:blip r:embed="rId2"/>
                <a:stretch>
                  <a:fillRect l="-4" t="-6" b="-13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7467731" y="3333368"/>
            <a:ext cx="4288536" cy="2360486"/>
            <a:chOff x="7467731" y="3333368"/>
            <a:chExt cx="4288536" cy="2360486"/>
          </a:xfrm>
        </p:grpSpPr>
        <p:pic>
          <p:nvPicPr>
            <p:cNvPr id="3" name="QB_5_AS.1_1#de99c3e9a?iti=74&amp;htil=32&amp;vcp=1&amp;vis=1&amp;pid=a725df290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7731" y="3333368"/>
              <a:ext cx="4288536" cy="1682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B_5_AS.1_1#de99c3e9a?iti=74&amp;htil=32&amp;vcp=1&amp;vis=1&amp;pid=a725df290&amp;color=0,0,0&amp;vtp=1&amp;vaab=1&amp;bbb=1"/>
            <p:cNvSpPr/>
            <p:nvPr/>
          </p:nvSpPr>
          <p:spPr>
            <a:xfrm>
              <a:off x="8949218" y="5142864"/>
              <a:ext cx="1325562" cy="55099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8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图B32-9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79_1#de99c3e9a?iti=37&amp;htil=31&amp;vcp=1&amp;vis=1&amp;pid=a725df290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480" y="971073"/>
            <a:ext cx="321868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79_2#de99c3e9a?iti=37&amp;htil=31&amp;vcp=1&amp;vis=1&amp;pid=a725df290&amp;color=0,0,0&amp;mp=1&amp;vtp=1&amp;vaab=1&amp;bbb=1"/>
          <p:cNvSpPr/>
          <p:nvPr/>
        </p:nvSpPr>
        <p:spPr>
          <a:xfrm>
            <a:off x="9359043" y="238737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79_3#de99c3e9a?htil=31&amp;sp=1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943642"/>
                <a:ext cx="77632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9.（切割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（2023·广西贵港·模拟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B32-9（a）所示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，放在水平面上的实心圆柱体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、乙由同种材料制成，密度均为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、乙的高度均为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,甲的质量为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,乙的质量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BD.79_3#de99c3e9a?htil=31&amp;sp=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3642"/>
                <a:ext cx="77632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4644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80_1#de99c3e9a.blank?vcp=1&amp;vis=1&amp;pid=a725df290&amp;color=0,0,0&amp;mp=1&amp;vpa=44&amp;vtp=1&amp;vaab=1&amp;bbb=1"/>
          <p:cNvSpPr/>
          <p:nvPr/>
        </p:nvSpPr>
        <p:spPr>
          <a:xfrm>
            <a:off x="5383752" y="3407949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p:sp>
        <p:nvSpPr>
          <p:cNvPr id="6" name="QB_5_AN.81_1#de99c3e9a.blank?vcp=1&amp;vis=1&amp;pid=a725df290&amp;color=0,0,0&amp;mp=1&amp;vpa=45&amp;vtp=1&amp;vaab=1&amp;bbb=1"/>
          <p:cNvSpPr/>
          <p:nvPr/>
        </p:nvSpPr>
        <p:spPr>
          <a:xfrm>
            <a:off x="6239415" y="533009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79_3#de99c3e9a?htil=31&amp;sp=1&amp;vcp=1&amp;vis=1&amp;pid=a725df290&amp;color=0,0,0&amp;mp=1&amp;vtp=1&amp;vaab=1&amp;bt=1&amp;bbb=1&amp;hb=1&amp;hs=1"/>
              <p:cNvSpPr/>
              <p:nvPr/>
            </p:nvSpPr>
            <p:spPr>
              <a:xfrm>
                <a:off x="539496" y="3438429"/>
                <a:ext cx="11112011" cy="24854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,则甲对水平面的压强为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；若在甲、乙上沿水平方向截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取某一相同的厚度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,并将所截去的部分均叠至对方剩余部分表面的中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央，如图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B32-9（b）所示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，此时恰能使叠放后的组合体丙、丁对地面的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压力相等，则物体丙对地面的压强为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79_3#de99c3e9a?htil=31&amp;sp=1&amp;vcp=1&amp;vis=1&amp;pid=a725df29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8429"/>
                <a:ext cx="11112011" cy="2485454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-487" b="-3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31a211e?vcp=1&amp;pid=f2c7b249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B_5_BD.83_1#7995a0364?iti=39&amp;htil=33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5008" y="1285528"/>
            <a:ext cx="357530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83_2#7995a0364?iti=39&amp;htil=33&amp;vcp=1&amp;vis=1&amp;pid=8c31a211e&amp;color=0,0,0&amp;vtp=1&amp;vaab=1&amp;bbb=1"/>
          <p:cNvSpPr/>
          <p:nvPr/>
        </p:nvSpPr>
        <p:spPr>
          <a:xfrm>
            <a:off x="9100979" y="300358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83_3#7995a0364?htil=33&amp;sp=1&amp;vcp=1&amp;vis=1&amp;pid=8c31a211e&amp;color=0,0,0&amp;vtp=1&amp;vaab=1&amp;bbb=1&amp;hb=1&amp;hs=1"/>
              <p:cNvSpPr/>
              <p:nvPr/>
            </p:nvSpPr>
            <p:spPr>
              <a:xfrm>
                <a:off x="539496" y="1267240"/>
                <a:ext cx="74066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如图B32-10所示，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形状相同、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大小不同的长方体物块甲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乙置于水平地面上，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。现将甲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、乙均顺时针翻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，翻转后的情况如图中虚线所示。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83_3#7995a0364?htil=33&amp;sp=1&amp;vcp=1&amp;vis=1&amp;pid=8c31a211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4066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2155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83_3#7995a0364?htil=33&amp;sp=1&amp;vcp=1&amp;vis=1&amp;pid=8c31a211e&amp;color=0,0,0&amp;vtp=1&amp;vaab=1&amp;bbb=1&amp;hb=1&amp;hs=1"/>
              <p:cNvSpPr/>
              <p:nvPr/>
            </p:nvSpPr>
            <p:spPr>
              <a:xfrm>
                <a:off x="539496" y="3765976"/>
                <a:ext cx="11112011" cy="24869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乙物体翻转前对地面的压强分别为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已知翻转前后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两物体对地面压强变化量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。则长方体甲的质量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乙翻转后对地面的压强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甲翻转后对地面的压强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5_BD.83_3#7995a0364?htil=33&amp;sp=1&amp;vcp=1&amp;vis=1&amp;pid=8c31a211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2486914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1304" b="-3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7995a0364?iti=40&amp;htil=34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152" y="676973"/>
            <a:ext cx="356616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7995a0364?iti=40&amp;htil=34&amp;vcp=1&amp;vis=1&amp;pid=8c31a211e&amp;color=0,0,0&amp;vtp=1&amp;vaab=1&amp;bbb=1"/>
          <p:cNvSpPr/>
          <p:nvPr/>
        </p:nvSpPr>
        <p:spPr>
          <a:xfrm>
            <a:off x="9105551" y="239502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7995a0364?htil=34&amp;vcp=1&amp;vis=1&amp;pid=8c31a211e&amp;color=0,0,0&amp;vtp=1&amp;vaab=1&amp;bt=1&amp;bbb=1&amp;hb=1&amp;hs=1"/>
              <p:cNvSpPr/>
              <p:nvPr/>
            </p:nvSpPr>
            <p:spPr>
              <a:xfrm>
                <a:off x="539496" y="649542"/>
                <a:ext cx="7415784" cy="257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翻转前甲对地面的压强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可得，甲对地面的压力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甲前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可得，长方体甲的质量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7995a0364?htil=34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9542"/>
                <a:ext cx="7415784" cy="2572957"/>
              </a:xfrm>
              <a:prstGeom prst="rect">
                <a:avLst/>
              </a:prstGeom>
              <a:blipFill rotWithShape="1">
                <a:blip r:embed="rId4"/>
                <a:stretch>
                  <a:fillRect l="-5" t="-22" r="-908" b="-2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7995a0364?htil=34&amp;vcp=1&amp;vis=1&amp;pid=8c31a211e&amp;color=0,0,0&amp;vtp=1&amp;vaab=1&amp;bt=1&amp;bbb=1&amp;hb=1&amp;hs=1"/>
              <p:cNvSpPr/>
              <p:nvPr/>
            </p:nvSpPr>
            <p:spPr>
              <a:xfrm>
                <a:off x="539496" y="3227451"/>
                <a:ext cx="11112011" cy="271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长方体物块甲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乙的形状相同，可设甲的长、宽、高分别为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则乙的长、宽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则由柱体压强公式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可得，翻转前甲对地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翻转前乙对地面的压强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7995a0364?htil=34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27451"/>
                <a:ext cx="11112011" cy="2717800"/>
              </a:xfrm>
              <a:prstGeom prst="rect">
                <a:avLst/>
              </a:prstGeom>
              <a:blipFill rotWithShape="1">
                <a:blip r:embed="rId5"/>
                <a:stretch>
                  <a:fillRect l="-3" t="-14" r="5" b="-23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7995a0364?htil=34&amp;vcp=1&amp;vis=1&amp;pid=8c31a211e&amp;color=0,0,0&amp;vtp=1&amp;vaab=1&amp;bt=1&amp;bbb=1&amp;hb=1&amp;hs=1&amp;htil=1"/>
              <p:cNvSpPr/>
              <p:nvPr/>
            </p:nvSpPr>
            <p:spPr>
              <a:xfrm>
                <a:off x="472793" y="554400"/>
                <a:ext cx="11328655" cy="5665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由①②可得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将甲、乙均顺时针翻转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后，甲、乙对地面压强分别为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则甲、乙对地面压强变化量分别为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④，</a:t>
                </a:r>
              </a:p>
              <a:p>
                <a:pPr latinLnBrk="1">
                  <a:lnSpc>
                    <a:spcPts val="53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7995a0364?htil=34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793" y="554400"/>
                <a:ext cx="11328655" cy="5665425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5" b="-15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7995a0364?iti=76&amp;htil=34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5288" y="2633472"/>
            <a:ext cx="356616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7995a0364?iti=76&amp;htil=34&amp;vcp=1&amp;vis=1&amp;pid=8c31a211e&amp;color=0,0,0&amp;vtp=1&amp;vaab=1&amp;bbb=1"/>
          <p:cNvSpPr/>
          <p:nvPr/>
        </p:nvSpPr>
        <p:spPr>
          <a:xfrm>
            <a:off x="9266687" y="435152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7995a0364?htil=34&amp;vcp=1&amp;vis=1&amp;pid=8c31a211e&amp;color=0,0,0&amp;vtp=1&amp;vaab=1&amp;bt=1&amp;bbb=1&amp;hb=1&amp;hs=1&amp;htil=1"/>
              <p:cNvSpPr/>
              <p:nvPr/>
            </p:nvSpPr>
            <p:spPr>
              <a:xfrm>
                <a:off x="539495" y="940086"/>
                <a:ext cx="10233279" cy="2593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由③④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则长方体乙翻转后对地面的压强</a:t>
                </a:r>
                <a:endParaRPr lang="en-US" altLang="zh-CN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长方体甲翻转后对地面的压强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7995a0364?htil=34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940086"/>
                <a:ext cx="10233279" cy="2593689"/>
              </a:xfrm>
              <a:prstGeom prst="rect">
                <a:avLst/>
              </a:prstGeom>
              <a:blipFill rotWithShape="1">
                <a:blip r:embed="rId2"/>
                <a:stretch>
                  <a:fillRect l="-4" t="-11" r="6" b="-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7995a0364?iti=77&amp;htil=34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1154" y="3700005"/>
            <a:ext cx="356616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7995a0364?iti=77&amp;htil=34&amp;vcp=1&amp;vis=1&amp;pid=8c31a211e&amp;color=0,0,0&amp;vtp=1&amp;vaab=1&amp;bbb=1"/>
          <p:cNvSpPr/>
          <p:nvPr/>
        </p:nvSpPr>
        <p:spPr>
          <a:xfrm>
            <a:off x="5652553" y="541806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c31a211e?vcp=1&amp;pid=f2c7b249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B_5_BD.83_1#7995a0364?iti=39&amp;htil=33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5008" y="1285528"/>
            <a:ext cx="357530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83_2#7995a0364?iti=39&amp;htil=33&amp;vcp=1&amp;vis=1&amp;pid=8c31a211e&amp;color=0,0,0&amp;vtp=1&amp;vaab=1&amp;bbb=1"/>
          <p:cNvSpPr/>
          <p:nvPr/>
        </p:nvSpPr>
        <p:spPr>
          <a:xfrm>
            <a:off x="9100979" y="300358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83_3#7995a0364?htil=33&amp;sp=1&amp;vcp=1&amp;vis=1&amp;pid=8c31a211e&amp;color=0,0,0&amp;vtp=1&amp;vaab=1&amp;bbb=1&amp;hb=1&amp;hs=1"/>
              <p:cNvSpPr/>
              <p:nvPr/>
            </p:nvSpPr>
            <p:spPr>
              <a:xfrm>
                <a:off x="539496" y="1267240"/>
                <a:ext cx="74066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10.（旋转模型）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如图B32-10所示，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形状相同、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大小不同的长方体物块甲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乙置于水平地面上，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。现将甲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、乙均顺时针翻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，翻转后的情况如图中虚线所示。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83_3#7995a0364?htil=33&amp;sp=1&amp;vcp=1&amp;vis=1&amp;pid=8c31a211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4066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2155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84_1#7995a0364.blank?vcp=1&amp;vis=1&amp;pid=8c31a211e&amp;color=0,0,0&amp;vpa=46&amp;vtp=1&amp;vaab=1"/>
          <p:cNvSpPr/>
          <p:nvPr/>
        </p:nvSpPr>
        <p:spPr>
          <a:xfrm>
            <a:off x="10337260" y="4364908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7" name="QB_5_AN.85_1#7995a0364.blank?vcp=1&amp;vis=1&amp;pid=8c31a211e&amp;color=0,0,0&amp;vpa=47&amp;vtp=1&amp;vaab=1&amp;bbb=1"/>
          <p:cNvSpPr/>
          <p:nvPr/>
        </p:nvSpPr>
        <p:spPr>
          <a:xfrm>
            <a:off x="4908137" y="5012608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1000</a:t>
            </a:r>
            <a:endParaRPr lang="en-US" altLang="zh-CN" sz="2800" dirty="0"/>
          </a:p>
        </p:txBody>
      </p:sp>
      <p:sp>
        <p:nvSpPr>
          <p:cNvPr id="8" name="QB_5_AN.86_1#7995a0364.blank?vcp=1&amp;vis=1&amp;pid=8c31a211e&amp;color=0,0,0&amp;vpa=48&amp;vtp=1&amp;vaab=1&amp;bbb=1"/>
          <p:cNvSpPr/>
          <p:nvPr/>
        </p:nvSpPr>
        <p:spPr>
          <a:xfrm>
            <a:off x="549815" y="5657641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5_BD.83_3#7995a0364?htil=33&amp;sp=1&amp;vcp=1&amp;vis=1&amp;pid=8c31a211e&amp;color=0,0,0&amp;vtp=1&amp;vaab=1&amp;bbb=1&amp;hb=1&amp;hs=1"/>
              <p:cNvSpPr/>
              <p:nvPr/>
            </p:nvSpPr>
            <p:spPr>
              <a:xfrm>
                <a:off x="539496" y="3765976"/>
                <a:ext cx="11112011" cy="24869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乙物体翻转前对地面的压强分别为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已知翻转前后，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两物体对地面压强变化量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。则长方体甲的质量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乙翻转后对地面的压强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，甲翻转后对地面的压强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5_BD.83_3#7995a0364?htil=33&amp;sp=1&amp;vcp=1&amp;vis=1&amp;pid=8c31a211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2486914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1304" b="-3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88_1#633fefd09?iti=41&amp;htil=35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5067" y="1288002"/>
            <a:ext cx="389534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88_2#633fefd09?iti=41&amp;htil=35&amp;vcp=1&amp;vis=1&amp;pid=8c31a211e&amp;color=0,0,0&amp;vtp=1&amp;vaab=1&amp;bbb=1"/>
          <p:cNvSpPr/>
          <p:nvPr/>
        </p:nvSpPr>
        <p:spPr>
          <a:xfrm>
            <a:off x="8937661" y="3618706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88_3#633fefd09?htil=35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1260570"/>
                <a:ext cx="708660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个质量分布均匀的圆柱体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的上方水平截去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一段并叠放在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的正上方后，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平面的压强恰好等于此时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对水平面的压强，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88_3#633fefd09?htil=35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0570"/>
                <a:ext cx="708660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1796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88_3#633fefd09?htil=35&amp;sp=1&amp;vcp=1&amp;vis=1&amp;pid=8c31a211e&amp;color=0,0,0&amp;vtp=1&amp;vaab=1&amp;bt=1&amp;bbb=1&amp;hb=1&amp;hs=1"/>
              <p:cNvSpPr/>
              <p:nvPr/>
            </p:nvSpPr>
            <p:spPr>
              <a:xfrm>
                <a:off x="539995" y="4390358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剩余部分的高度与叠放后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的总高度相同，则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截去的高度与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原高度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88_3#633fefd09?htil=35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90358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50" r="4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68309" y="510635"/>
            <a:ext cx="4169664" cy="3481832"/>
            <a:chOff x="7768309" y="377285"/>
            <a:chExt cx="4169664" cy="3481832"/>
          </a:xfrm>
        </p:grpSpPr>
        <p:pic>
          <p:nvPicPr>
            <p:cNvPr id="2" name="QB_5_AS.1_1#633fefd09?iti=42&amp;htil=36&amp;vcp=1&amp;vis=1&amp;pid=8c31a211e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8309" y="377285"/>
              <a:ext cx="4169664" cy="2359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3" name="QB_5_AS.1_1#633fefd09?iti=42&amp;htil=36&amp;vcp=1&amp;vis=1&amp;pid=8c31a211e&amp;color=0,0,0&amp;vtp=1&amp;vaab=1&amp;bbb=1"/>
            <p:cNvSpPr/>
            <p:nvPr/>
          </p:nvSpPr>
          <p:spPr>
            <a:xfrm>
              <a:off x="9108064" y="2863437"/>
              <a:ext cx="1490154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图B32-11</a:t>
              </a:r>
              <a:endParaRPr lang="en-US" altLang="zh-CN" sz="28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633fefd09?htil=36&amp;vcp=1&amp;vis=1&amp;pid=8c31a211e&amp;color=0,0,0&amp;vtp=1&amp;vaab=1&amp;bt=1&amp;bbb=1&amp;hb=1&amp;hs=1"/>
              <p:cNvSpPr/>
              <p:nvPr/>
            </p:nvSpPr>
            <p:spPr>
              <a:xfrm>
                <a:off x="539495" y="736822"/>
                <a:ext cx="7299579" cy="335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截去部分的质量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分的质量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对水平地面的压力之比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 (1+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4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633fefd09?htil=36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736822"/>
                <a:ext cx="7299579" cy="3352800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25967" b="-20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633fefd09?htil=36&amp;vcp=1&amp;vis=1&amp;pid=8c31a211e&amp;color=0,0,0&amp;vtp=1&amp;vaab=1&amp;bt=1&amp;bbb=1&amp;hb=1&amp;hs=1"/>
              <p:cNvSpPr/>
              <p:nvPr/>
            </p:nvSpPr>
            <p:spPr>
              <a:xfrm>
                <a:off x="539495" y="3854863"/>
                <a:ext cx="11112011" cy="201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8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剩余部分对水平面的压强恰好等于此时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对水平地面的压强”可得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86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1−</m:t>
                        </m:r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Δ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num>
                          <m:den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den>
                        </m:f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Δ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num>
                          <m:den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den>
                        </m:f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633fefd09?htil=36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3854863"/>
                <a:ext cx="11112011" cy="2019300"/>
              </a:xfrm>
              <a:prstGeom prst="rect">
                <a:avLst/>
              </a:prstGeom>
              <a:blipFill rotWithShape="1">
                <a:blip r:embed="rId5"/>
                <a:stretch>
                  <a:fillRect l="-3" t="-20" r="5" b="-3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3d3eee90?vcp=1&amp;pid=a57264af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“切割+旋转”类</a:t>
            </a:r>
            <a:endParaRPr lang="en-US" altLang="zh-CN" sz="3200" dirty="0"/>
          </a:p>
        </p:txBody>
      </p:sp>
      <p:pic>
        <p:nvPicPr>
          <p:cNvPr id="3" name="QB_5_BD.5_1#3d67399d7?iti=1&amp;htil=1&amp;vcp=1&amp;vis=1&amp;pid=83d3eee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7576" y="1281782"/>
            <a:ext cx="359359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5_2#3d67399d7?iti=1&amp;htil=1&amp;vcp=1&amp;vis=1&amp;pid=83d3eee90&amp;color=0,0,0&amp;vtp=1&amp;vaab=1&amp;bbb=1"/>
          <p:cNvSpPr/>
          <p:nvPr/>
        </p:nvSpPr>
        <p:spPr>
          <a:xfrm>
            <a:off x="9289859" y="27346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5_3#3d67399d7?htil=1&amp;sp=1&amp;vcp=1&amp;vis=1&amp;pid=83d3eee90&amp;color=0,0,0&amp;vtp=1&amp;vaab=1&amp;bbb=1&amp;hb=1&amp;hs=1"/>
              <p:cNvSpPr/>
              <p:nvPr/>
            </p:nvSpPr>
            <p:spPr>
              <a:xfrm>
                <a:off x="539496" y="1263495"/>
                <a:ext cx="73883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某次加工螺母的过程中，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裁出底面为正八边形的金属柱体，其质量为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7.68×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32-1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将该金属柱体放在水平地面上，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5_3#3d67399d7?htil=1&amp;sp=1&amp;vcp=1&amp;vis=1&amp;pid=83d3eee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73883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565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5_3#3d67399d7?htil=1&amp;sp=1&amp;vcp=1&amp;vis=1&amp;pid=83d3eee90&amp;color=0,0,0&amp;vtp=1&amp;vaab=1&amp;bbb=1&amp;hb=1&amp;hs=1"/>
              <p:cNvSpPr/>
              <p:nvPr/>
            </p:nvSpPr>
            <p:spPr>
              <a:xfrm>
                <a:off x="539496" y="3762801"/>
                <a:ext cx="11112011" cy="25484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其对地面的压强为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；从中心挖出和其等高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、底面半径为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分别如图32-1乙和丙所示放在水平地面上，对地面的压强分别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=20:17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。（已知该金属密度为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e>
                    </m:rad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π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5_BD.5_3#3d67399d7?htil=1&amp;sp=1&amp;vcp=1&amp;vis=1&amp;pid=83d3eee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2801"/>
                <a:ext cx="11112011" cy="2548446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127" b="-3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633fefd09?htil=36&amp;vcp=1&amp;vis=1&amp;pid=8c31a211e&amp;color=0,0,0&amp;vtp=1&amp;vaab=1&amp;bt=1&amp;bbb=1&amp;hb=1&amp;hs=1&amp;htil=1"/>
              <p:cNvSpPr/>
              <p:nvPr/>
            </p:nvSpPr>
            <p:spPr>
              <a:xfrm>
                <a:off x="539995" y="772255"/>
                <a:ext cx="9251705" cy="45522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8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剩余部分的高度与叠放后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度相同，则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的体积之比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𝐵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633fefd09?htil=36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772255"/>
                <a:ext cx="9251705" cy="4552220"/>
              </a:xfrm>
              <a:prstGeom prst="rect">
                <a:avLst/>
              </a:prstGeom>
              <a:blipFill rotWithShape="1">
                <a:blip r:embed="rId2"/>
                <a:stretch>
                  <a:fillRect l="-3" t="-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633fefd09?iti=78&amp;htil=36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865" y="912799"/>
            <a:ext cx="4169664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633fefd09?iti=78&amp;htil=36&amp;vcp=1&amp;vis=1&amp;pid=8c31a211e&amp;color=0,0,0&amp;vtp=1&amp;vaab=1&amp;bbb=1"/>
          <p:cNvSpPr/>
          <p:nvPr/>
        </p:nvSpPr>
        <p:spPr>
          <a:xfrm>
            <a:off x="8776619" y="3398951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88_1#633fefd09?iti=41&amp;htil=35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5067" y="1288002"/>
            <a:ext cx="389534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88_2#633fefd09?iti=41&amp;htil=35&amp;vcp=1&amp;vis=1&amp;pid=8c31a211e&amp;color=0,0,0&amp;vtp=1&amp;vaab=1&amp;bbb=1"/>
          <p:cNvSpPr/>
          <p:nvPr/>
        </p:nvSpPr>
        <p:spPr>
          <a:xfrm>
            <a:off x="8937661" y="3618706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88_3#633fefd09?htil=35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1260570"/>
                <a:ext cx="708660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个质量分布均匀的圆柱体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=2:3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的上方水平截去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一段并叠放在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的正上方后，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平面的压强恰好等于此时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对水平面的压强，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88_3#633fefd09?htil=35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0570"/>
                <a:ext cx="708660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1796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N.89_1#633fefd09.blank?vcp=1&amp;vis=1&amp;pid=8c31a211e&amp;color=0,0,0&amp;vpa=49&amp;vtp=1&amp;vaab=1&amp;bbb=1"/>
              <p:cNvSpPr/>
              <p:nvPr/>
            </p:nvSpPr>
            <p:spPr>
              <a:xfrm>
                <a:off x="2434263" y="5109241"/>
                <a:ext cx="80537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 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5_AN.89_1#633fefd09.blank?vcp=1&amp;vis=1&amp;pid=8c31a211e&amp;color=0,0,0&amp;vpa=4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4263" y="5109241"/>
                <a:ext cx="805371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38" t="-8" r="62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90_1#633fefd09.blank?vcp=1&amp;vis=1&amp;pid=8c31a211e&amp;color=0,0,0&amp;vpa=50&amp;vtp=1&amp;vaab=1&amp;bbb=1"/>
              <p:cNvSpPr/>
              <p:nvPr/>
            </p:nvSpPr>
            <p:spPr>
              <a:xfrm>
                <a:off x="7549886" y="5109241"/>
                <a:ext cx="100222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9: 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90_1#633fefd09.blank?vcp=1&amp;vis=1&amp;pid=8c31a211e&amp;color=0,0,0&amp;vpa=5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9886" y="5109241"/>
                <a:ext cx="1002221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37" t="-8" r="56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88_3#633fefd09?htil=35&amp;sp=1&amp;vcp=1&amp;vis=1&amp;pid=8c31a211e&amp;color=0,0,0&amp;vtp=1&amp;vaab=1&amp;bt=1&amp;bbb=1&amp;hb=1&amp;hs=1"/>
              <p:cNvSpPr/>
              <p:nvPr/>
            </p:nvSpPr>
            <p:spPr>
              <a:xfrm>
                <a:off x="539995" y="4390358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剩余部分的高度与叠放后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的总高度相同，则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截去的高度与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原高度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5_BD.88_3#633fefd09?htil=35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90358"/>
                <a:ext cx="11112011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2" t="-50" r="4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92_1#b96cc6622?iti=43&amp;htil=37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212" y="967962"/>
            <a:ext cx="48737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92_2#b96cc6622?iti=43&amp;htil=37&amp;vcp=1&amp;vis=1&amp;pid=8c31a211e&amp;color=0,0,0&amp;vtp=1&amp;vaab=1&amp;bbb=1"/>
          <p:cNvSpPr/>
          <p:nvPr/>
        </p:nvSpPr>
        <p:spPr>
          <a:xfrm>
            <a:off x="8298407" y="329866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92_3#b96cc6622?htil=37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940530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·广东汕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·模拟）如图B32-12甲所示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，并把切去部分叠放在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92_3#b96cc6622?htil=37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3" r="4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92_3#b96cc6622?htil=37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乙所示。切除之前，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5_BD.92_3#b96cc6622?htil=37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b96cc6622?iti=44&amp;htil=38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639" y="581832"/>
            <a:ext cx="48737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b96cc6622?iti=44&amp;htil=38&amp;vcp=1&amp;vis=1&amp;pid=8c31a211e&amp;color=0,0,0&amp;vtp=1&amp;vaab=1&amp;bbb=1"/>
          <p:cNvSpPr/>
          <p:nvPr/>
        </p:nvSpPr>
        <p:spPr>
          <a:xfrm>
            <a:off x="8410834" y="291253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b96cc6622?htil=38&amp;vcp=1&amp;vis=1&amp;pid=8c31a211e&amp;color=0,0,0&amp;vtp=1&amp;vaab=1&amp;bt=1&amp;bbb=1&amp;hb=1&amp;hs=1"/>
              <p:cNvSpPr/>
              <p:nvPr/>
            </p:nvSpPr>
            <p:spPr>
              <a:xfrm>
                <a:off x="539496" y="554400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原来对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地面的压强相同，均为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b96cc6622?htil=38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2286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b96cc6622?htil=38&amp;vcp=1&amp;vis=1&amp;pid=8c31a211e&amp;color=0,0,0&amp;vtp=1&amp;vaab=1&amp;bt=1&amp;bbb=1&amp;hb=1&amp;hs=1"/>
              <p:cNvSpPr/>
              <p:nvPr/>
            </p:nvSpPr>
            <p:spPr>
              <a:xfrm>
                <a:off x="487380" y="3226988"/>
                <a:ext cx="11112011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0.001 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b96cc6622?htil=38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380" y="3226988"/>
                <a:ext cx="11112011" cy="2679700"/>
              </a:xfrm>
              <a:prstGeom prst="rect">
                <a:avLst/>
              </a:prstGeom>
              <a:blipFill rotWithShape="1">
                <a:blip r:embed="rId5"/>
                <a:stretch>
                  <a:fillRect l="-3" t="-21" r="4" b="-14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b96cc6622?htil=38&amp;vcp=1&amp;vis=1&amp;pid=8c31a211e&amp;color=0,0,0&amp;vtp=1&amp;vaab=1&amp;bt=1&amp;bbb=1&amp;hb=1&amp;hs=1&amp;htil=1"/>
              <p:cNvSpPr/>
              <p:nvPr/>
            </p:nvSpPr>
            <p:spPr>
              <a:xfrm>
                <a:off x="539495" y="666071"/>
                <a:ext cx="10147555" cy="4902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原来对地面的压强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全部放置在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e>
                    </m:rad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rad>
                      <m:radPr>
                        <m:degHide m:val="on"/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0.04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e>
                    </m:rad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=0.008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280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kern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0.008 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800"/>
                  </a:lnSpc>
                </a:pP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endParaRPr lang="en-US" altLang="zh-CN" sz="2800" kern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b96cc6622?htil=38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666071"/>
                <a:ext cx="10147555" cy="4902200"/>
              </a:xfrm>
              <a:prstGeom prst="rect">
                <a:avLst/>
              </a:prstGeom>
              <a:blipFill rotWithShape="1">
                <a:blip r:embed="rId2"/>
                <a:stretch>
                  <a:fillRect l="-4" t="-12" b="-61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6966966" y="1954295"/>
            <a:ext cx="4873752" cy="3326384"/>
            <a:chOff x="6757416" y="1141241"/>
            <a:chExt cx="4873752" cy="3326384"/>
          </a:xfrm>
        </p:grpSpPr>
        <p:pic>
          <p:nvPicPr>
            <p:cNvPr id="3" name="QB_5_AS.1_1#b96cc6622?iti=79&amp;htil=38&amp;vcp=1&amp;vis=1&amp;pid=8c31a211e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7416" y="1141241"/>
              <a:ext cx="4873752" cy="2203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B_5_AS.1_1#b96cc6622?iti=79&amp;htil=38&amp;vcp=1&amp;vis=1&amp;pid=8c31a211e&amp;color=0,0,0&amp;vtp=1&amp;vaab=1&amp;bbb=1"/>
            <p:cNvSpPr/>
            <p:nvPr/>
          </p:nvSpPr>
          <p:spPr>
            <a:xfrm>
              <a:off x="8442611" y="3471945"/>
              <a:ext cx="15033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图B32-13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b96cc6622?htil=38&amp;vcp=1&amp;vis=1&amp;pid=8c31a211e&amp;color=0,0,0&amp;vtp=1&amp;vaab=1&amp;bt=1&amp;bbb=1&amp;hb=1&amp;hs=1&amp;htil=1"/>
              <p:cNvSpPr/>
              <p:nvPr/>
            </p:nvSpPr>
            <p:spPr>
              <a:xfrm>
                <a:off x="276225" y="613696"/>
                <a:ext cx="11791949" cy="5410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即切去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一半体积，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的重力减半，对地面的压力减半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受力面积（即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）不变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对地面的压强减半（即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切去部分放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置在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上之后，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0.04 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=4 500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=4:9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b96cc6622?htil=38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225" y="613696"/>
                <a:ext cx="11791949" cy="5410200"/>
              </a:xfrm>
              <a:prstGeom prst="rect">
                <a:avLst/>
              </a:prstGeom>
              <a:blipFill rotWithShape="1">
                <a:blip r:embed="rId2"/>
                <a:stretch>
                  <a:fillRect t="-5" r="5" b="-214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b96cc6622?iti=80&amp;htil=38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923" y="1010634"/>
            <a:ext cx="3970899" cy="179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b96cc6622?iti=80&amp;htil=38&amp;vcp=1&amp;vis=1&amp;pid=8c31a211e&amp;color=0,0,0&amp;vtp=1&amp;vaab=1&amp;bbb=1"/>
          <p:cNvSpPr/>
          <p:nvPr/>
        </p:nvSpPr>
        <p:spPr>
          <a:xfrm>
            <a:off x="8163691" y="260069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92_1#b96cc6622?iti=43&amp;htil=37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212" y="967962"/>
            <a:ext cx="4873752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92_2#b96cc6622?iti=43&amp;htil=37&amp;vcp=1&amp;vis=1&amp;pid=8c31a211e&amp;color=0,0,0&amp;vtp=1&amp;vaab=1&amp;bbb=1"/>
          <p:cNvSpPr/>
          <p:nvPr/>
        </p:nvSpPr>
        <p:spPr>
          <a:xfrm>
            <a:off x="8298407" y="329866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92_3#b96cc6622?htil=37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940530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12.（切割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·广东汕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·模拟）如图B32-12甲所示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量分布均匀的正方体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沿水平方向切去高为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，并把切去部分叠放在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5_BD.92_3#b96cc6622?htil=37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3" r="4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AN.93_1#b96cc6622.blank?vcp=1&amp;vis=1&amp;pid=8c31a211e&amp;color=0,0,0&amp;vpa=51&amp;vtp=1&amp;vaab=1&amp;bbb=1"/>
          <p:cNvSpPr/>
          <p:nvPr/>
        </p:nvSpPr>
        <p:spPr>
          <a:xfrm>
            <a:off x="7179533" y="4687538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5_AN.94_1#b96cc6622.blank?vcp=1&amp;vis=1&amp;pid=8c31a211e&amp;color=0,0,0&amp;vpa=52&amp;vtp=1&amp;vaab=1&amp;bbb=1"/>
              <p:cNvSpPr/>
              <p:nvPr/>
            </p:nvSpPr>
            <p:spPr>
              <a:xfrm>
                <a:off x="626808" y="5448331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5_AN.94_1#b96cc6622.blank?vcp=1&amp;vis=1&amp;pid=8c31a211e&amp;color=0,0,0&amp;vpa=5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5448331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9" t="-8" r="78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AN.95_1#b96cc6622.blank?vcp=1&amp;vis=1&amp;pid=8c31a211e&amp;color=0,0,0&amp;vpa=53&amp;vtp=1&amp;vaab=1&amp;bbb=1"/>
              <p:cNvSpPr/>
              <p:nvPr/>
            </p:nvSpPr>
            <p:spPr>
              <a:xfrm>
                <a:off x="5599366" y="5448331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4:9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5_AN.95_1#b96cc6622.blank?vcp=1&amp;vis=1&amp;pid=8c31a211e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9366" y="5448331"/>
                <a:ext cx="72758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8" t="-8" r="61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BD.92_3#b96cc6622?htil=37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剩余部分对地面的压强为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如图B32-12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乙所示。切除之前，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5_BD.92_3#b96cc6622?htil=37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7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BD.97_1#b3ac6a10d?iti=45&amp;htil=39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639889"/>
            <a:ext cx="38679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97_2#b3ac6a10d?iti=45&amp;htil=39&amp;vcp=1&amp;vis=1&amp;pid=8c31a211e&amp;color=0,0,0&amp;vtp=1&amp;vaab=1&amp;bbb=1"/>
          <p:cNvSpPr/>
          <p:nvPr/>
        </p:nvSpPr>
        <p:spPr>
          <a:xfrm>
            <a:off x="8945531" y="364724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BD.97_3#b3ac6a10d?htil=39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612458"/>
                <a:ext cx="710488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13.（切割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叠加模型）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将质量分布均匀的实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心圆柱体甲和乙放置在水平桌面上，分别沿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水平方向在甲、乙的上表面切去一定高度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其剩余部分对桌面的压强与切去的高度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系如图B32-13所示，已知甲的密度为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则圆柱体甲的高度为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；当切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BD.97_3#b3ac6a10d?htil=39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2458"/>
                <a:ext cx="710488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399" b="-2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5_BD.97_3#b3ac6a10d?htil=39&amp;sp=1&amp;vcp=1&amp;vis=1&amp;pid=8c31a211e&amp;color=0,0,0&amp;vtp=1&amp;vaab=1&amp;bt=1&amp;bbb=1&amp;hb=1&amp;hs=1"/>
              <p:cNvSpPr/>
              <p:nvPr/>
            </p:nvSpPr>
            <p:spPr>
              <a:xfrm>
                <a:off x="539496" y="4389945"/>
                <a:ext cx="11112011" cy="18392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时，圆柱体甲、乙剩余部分对桌面的压强相等，此时把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甲切去的部分叠放在乙剩余部分的上表面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叠放后乙对桌面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5_BD.97_3#b3ac6a10d?htil=39&amp;sp=1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945"/>
                <a:ext cx="11112011" cy="1839214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-115" b="-5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5_AS.1_1#b3ac6a10d?iti=46&amp;htil=40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2924" y="548640"/>
            <a:ext cx="38679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AS.1_1#b3ac6a10d?iti=46&amp;htil=40&amp;vcp=1&amp;vis=1&amp;pid=8c31a211e&amp;color=0,0,0&amp;vtp=1&amp;vaab=1&amp;bbb=1"/>
          <p:cNvSpPr/>
          <p:nvPr/>
        </p:nvSpPr>
        <p:spPr>
          <a:xfrm>
            <a:off x="9831356" y="351832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5_AS.1_1#b3ac6a10d?htil=40&amp;vcp=1&amp;vis=1&amp;pid=8c31a211e&amp;color=0,0,0&amp;vtp=1&amp;vaab=1&amp;bt=1&amp;bbb=1&amp;hb=1&amp;hs=1"/>
              <p:cNvSpPr/>
              <p:nvPr/>
            </p:nvSpPr>
            <p:spPr>
              <a:xfrm>
                <a:off x="539495" y="747110"/>
                <a:ext cx="7623429" cy="3563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由题图可知，当切去的高度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甲对水平桌面的压强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由柱体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可得，圆柱体甲的高度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5_AS.1_1#b3ac6a10d?htil=40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747110"/>
                <a:ext cx="7623429" cy="3563557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AS.1_1#b3ac6a10d?htil=40&amp;vcp=1&amp;vis=1&amp;pid=8c31a211e&amp;color=0,0,0&amp;vtp=1&amp;vaab=1&amp;bt=1&amp;bbb=1&amp;hb=1&amp;hs=1"/>
              <p:cNvSpPr/>
              <p:nvPr/>
            </p:nvSpPr>
            <p:spPr>
              <a:xfrm>
                <a:off x="444745" y="3752295"/>
                <a:ext cx="11112011" cy="1295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由题图可知，当切去的高度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时，乙对水平桌面的压强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而乙的高度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可得乙的密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6 000 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×0.3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AS.1_1#b3ac6a10d?htil=40&amp;vcp=1&amp;vis=1&amp;pid=8c31a211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745" y="3752295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2" t="-6" r="4" b="-136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AS.1_1#b3ac6a10d?htil=40&amp;vcp=1&amp;vis=1&amp;pid=8c31a211e&amp;color=0,0,0&amp;vtp=1&amp;vaab=1&amp;bt=1&amp;bbb=1&amp;hb=1&amp;hs=1&amp;htil=1"/>
              <p:cNvSpPr/>
              <p:nvPr/>
            </p:nvSpPr>
            <p:spPr>
              <a:xfrm>
                <a:off x="161925" y="439420"/>
                <a:ext cx="11868150" cy="38298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当切去的高度均为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时，甲、乙剩余部分对桌面的压强相等（即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则甲切去部分的质量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甲切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乙剩余部分的质量为</a:t>
                </a:r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乙</m:t>
                          </m:r>
                        </m:sub>
                      </m:sSub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乙余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(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乙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h</m:t>
                      </m:r>
                      <m:r>
                        <a:rPr lang="en-US" altLang="zh-CN" sz="2800" baseline="-1000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)=2×</m:t>
                      </m:r>
                      <m:sSup>
                        <m:sSup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×(0.3−0.2)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AS.1_1#b3ac6a10d?htil=40&amp;vcp=1&amp;vis=1&amp;pid=8c31a211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25" y="439420"/>
                <a:ext cx="11868150" cy="3829875"/>
              </a:xfrm>
              <a:prstGeom prst="rect">
                <a:avLst/>
              </a:prstGeom>
              <a:blipFill rotWithShape="1">
                <a:blip r:embed="rId2"/>
                <a:stretch>
                  <a:fillRect r="-1723" b="-54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5_AS.1_1#b3ac6a10d?iti=82&amp;htil=40&amp;vcp=1&amp;vis=1&amp;pid=8c31a211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906" y="3038093"/>
            <a:ext cx="3867912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AS.1_1#b3ac6a10d?iti=82&amp;htil=40&amp;vcp=1&amp;vis=1&amp;pid=8c31a211e&amp;color=0,0,0&amp;vtp=1&amp;vaab=1&amp;bbb=1"/>
          <p:cNvSpPr/>
          <p:nvPr/>
        </p:nvSpPr>
        <p:spPr>
          <a:xfrm>
            <a:off x="9306687" y="5851588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图B32-13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7095</Words>
  <Application>Microsoft Office PowerPoint</Application>
  <PresentationFormat>宽屏</PresentationFormat>
  <Paragraphs>896</Paragraphs>
  <Slides>101</Slides>
  <Notes>73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1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23</cp:revision>
  <dcterms:created xsi:type="dcterms:W3CDTF">2024-12-11T12:59:00Z</dcterms:created>
  <dcterms:modified xsi:type="dcterms:W3CDTF">2025-07-24T08:35:32Z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85C20EFDDFC84320BC73E95E0BF5D136_12</vt:lpwstr>
  </property>
  <property fmtid="{D5CDD505-2E9C-101B-9397-08002B2CF9AE}" pid="3" name="KSOProductBuildVer">
    <vt:lpwstr>2052-12.1.0.18912</vt:lpwstr>
  </property>
</Properties>
</file>